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p:sldMasterIdLst>
    <p:sldMasterId id="2147483648" r:id="rId1"/>
  </p:sldMasterIdLst>
  <p:notesMasterIdLst>
    <p:notesMasterId r:id="rId19"/>
  </p:notesMasterIdLst>
  <p:sldIdLst>
    <p:sldId id="280" r:id="rId2"/>
    <p:sldId id="279" r:id="rId3"/>
    <p:sldId id="256" r:id="rId4"/>
    <p:sldId id="257" r:id="rId5"/>
    <p:sldId id="258" r:id="rId6"/>
    <p:sldId id="259" r:id="rId7"/>
    <p:sldId id="260" r:id="rId8"/>
    <p:sldId id="261" r:id="rId9"/>
    <p:sldId id="311" r:id="rId10"/>
    <p:sldId id="267" r:id="rId11"/>
    <p:sldId id="266" r:id="rId12"/>
    <p:sldId id="265" r:id="rId13"/>
    <p:sldId id="312" r:id="rId14"/>
    <p:sldId id="264" r:id="rId15"/>
    <p:sldId id="262" r:id="rId16"/>
    <p:sldId id="268" r:id="rId17"/>
    <p:sldId id="313" r:id="rId1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5" clrIdx="0"/>
  <p:cmAuthor id="2" name="noga mishan" initials="n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558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975" autoAdjust="0"/>
    <p:restoredTop sz="94021" autoAdjust="0"/>
  </p:normalViewPr>
  <p:slideViewPr>
    <p:cSldViewPr snapToGrid="0">
      <p:cViewPr varScale="1">
        <p:scale>
          <a:sx n="104" d="100"/>
          <a:sy n="104" d="100"/>
        </p:scale>
        <p:origin x="6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2DFE124-71C0-45B7-8CE9-74D43D99544A}" type="datetimeFigureOut">
              <a:rPr lang="he-IL" smtClean="0"/>
              <a:t>כ"ז/טבת/תשפ"ה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AF34C7F-2CC7-43EA-B2DB-EE86CAE53FD0}" type="slidenum">
              <a:rPr lang="he-IL" smtClean="0"/>
              <a:t>‹#›</a:t>
            </a:fld>
            <a:endParaRPr lang="he-IL"/>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השער </a:t>
            </a:r>
            <a:r>
              <a:rPr lang="he-IL" b="1" dirty="0"/>
              <a:t>מבט אל תוך הגוף </a:t>
            </a:r>
            <a:r>
              <a:rPr lang="he-IL" dirty="0"/>
              <a:t>מתמקד בשתי מערכות — מערכת הדם (נושא הרחבה) ומערכת העצבים — בחשיבותן לתפקוד הגוף וביחסי הגומלין שביניהן ובין מערכות אחרות בגוף. השער מדגיש את החשיבות של אימוץ אורח חיים בריא</a:t>
            </a:r>
          </a:p>
          <a:p>
            <a:pPr algn="r"/>
            <a:r>
              <a:rPr lang="he-IL" dirty="0"/>
              <a:t>ושמירה על הבריאות האישית והחברתית.</a:t>
            </a:r>
          </a:p>
          <a:p>
            <a:pPr algn="r"/>
            <a:r>
              <a:rPr lang="he-IL" dirty="0"/>
              <a:t>מצגת זו מתמקדת במערכת העצבים. </a:t>
            </a:r>
          </a:p>
          <a:p>
            <a:pPr algn="r"/>
            <a:r>
              <a:rPr lang="he-IL" sz="1800" b="0" i="0" u="none" strike="noStrike" baseline="0" dirty="0">
                <a:latin typeface="NarkisimMFO"/>
              </a:rPr>
              <a:t>הפרק השני: </a:t>
            </a:r>
            <a:r>
              <a:rPr lang="he-IL" sz="1800" b="1" i="0" u="none" strike="noStrike" baseline="0" dirty="0">
                <a:latin typeface="NarkisimMFO"/>
              </a:rPr>
              <a:t>מערכת העצבים </a:t>
            </a:r>
            <a:r>
              <a:rPr lang="he-IL" sz="1800" b="0" i="0" u="none" strike="noStrike" baseline="0" dirty="0">
                <a:latin typeface="NarkisimMFO"/>
              </a:rPr>
              <a:t>עוסק במבנה מערכת העצבים, בהתאמתה לתפקודיה וביחסי הגומלין שלה עם מערכות אחרות בגוף. כמו כן, הפרק מתאר את תפקודה של מערכת העצבים בתהליכי תקשורת של יצורים חיים</a:t>
            </a:r>
          </a:p>
          <a:p>
            <a:pPr algn="r"/>
            <a:r>
              <a:rPr lang="he-IL" sz="1800" b="0" i="0" u="none" strike="noStrike" baseline="0" dirty="0">
                <a:latin typeface="NarkisimMFO"/>
              </a:rPr>
              <a:t>עם הסביבה.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מתמקדת בקליטת גירויים מן הסביבה על ידי תאי החישה ובתרגומם לדחפים עצביים. את תפקודי החושים התלמידים הכירו בלימודיהם בכיתות היסוד. כאן נעשית העמקת הידע ביחס לתפקודם.</a:t>
            </a:r>
          </a:p>
          <a:p>
            <a:r>
              <a:rPr lang="he-IL" dirty="0"/>
              <a:t>חשוב להבהיר שהחושים עצמם קולטים רק גירויים )ראו בקטע המידע( ופענוחם למידע נעשה במוח (נושא זה מטופל במשימה הבאה).</a:t>
            </a:r>
          </a:p>
          <a:p>
            <a:r>
              <a:rPr lang="he-IL" dirty="0"/>
              <a:t>קטע המידע מציג את תפקודם של החושים בקליטת גירויים ובמנגנון העברת הגירויים באמצעות סיבי העצבים אל המוח. נושא זה יילמד בהרחבה בשער "אור ולראות – קול ולשמוע" בהקשר לחוש הראייה ולחוש השמיעה.</a:t>
            </a:r>
          </a:p>
          <a:p>
            <a:endParaRPr lang="he-IL" dirty="0"/>
          </a:p>
          <a:p>
            <a:r>
              <a:rPr lang="he-IL" dirty="0"/>
              <a:t>שימו לב: כל הגירויים שנקלטים על ידי תאי החישה מתורגמים לדחפים עצביים שעוברים באמצעות סיבי העצבים אל המוח. כל הדחפים העצביים זהים. סוג המידע מפוענח על ידי המוח על פי האזור במוח שאליו הגיע הדחף העצבי.</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10</a:t>
            </a:fld>
            <a:endParaRPr lang="he-I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שלב זה עוסק בעיבוד המידע שמתרחש במוח. התפיסה החושית – מה שאנו רואים, שומעים וחשים - היא תוצרי עיבוד של הדחפים העצביים שהגיעו אל המוח. הדחפים העצביים הם "תרגום" של הגירויים שנקלטו על ידי תאי החישה.</a:t>
            </a:r>
          </a:p>
          <a:p>
            <a:endParaRPr lang="he-IL" dirty="0"/>
          </a:p>
          <a:p>
            <a:endParaRPr lang="he-IL" dirty="0"/>
          </a:p>
          <a:p>
            <a:r>
              <a:rPr lang="he-IL" dirty="0"/>
              <a:t>הגירויים הנקלטים באיברי החוש הם למעשה אותות שאותם שהמוח צריך "לפענח", כלומר לעבד כדי להבין את פשרם. רק באמצעות פעולת העיבוד במוח אנחנו יכולים לזהות את האותות, להבין את משמעותם ולהגיב אליהם. פעולת העיבוד נעשית במוח ורק שם, למעשה, אנחנו "מתרגמים" את האותות על פי משמעותם ועל פי מקורותיהם. הקולות שאנו שומעים, המראות שאנו רואים, הריחות שאנו מריחים – כל אלה הם תוצרי עיבוד של המוח.</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11</a:t>
            </a:fld>
            <a:endParaRPr lang="he-I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במשימה זו עוסק בשלב השלישי בתפקודה של מערכת העצבים: תגובה. לאחר פענוח הגירויים ועיבודם, המוח מגיב ביצירת "פקודות" (דחפים עצביים) לתגובה. התגובה היא למעשה המשוב של הגוף לגירויים שנקלטו</a:t>
            </a:r>
          </a:p>
          <a:p>
            <a:r>
              <a:rPr lang="he-IL" dirty="0"/>
              <a:t>מן הסביבה. </a:t>
            </a:r>
          </a:p>
          <a:p>
            <a:r>
              <a:rPr lang="he-IL" dirty="0"/>
              <a:t>חשוב להאיר את עיני התלמידים לקיומם של שתי קבוצות עצבים: עצבים שמעבירים דחפים עצביים (הגירויים) מאיברי החישה אל המוח, ועצבים שמעבירים דחפים עצביים (פקודות לתגובה) אל השרירים (להתכווץ) ואל הבלוטות (להפריש). בשתי הקבוצות העצבים מקשרים בין המוח לבין איבר החוש או איבר התגובה. להמחשת התהליך מובאת דוגמה של הקפצת כדור והתלמידים מתבקשים לנתח את פעולתה של מערכת העצבים.</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12</a:t>
            </a:fld>
            <a:endParaRPr lang="he-I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 </a:t>
            </a:r>
            <a:r>
              <a:rPr lang="he-IL" dirty="0"/>
              <a:t>בספר הדיגיטלי, משימה: </a:t>
            </a:r>
            <a:r>
              <a:rPr lang="he-IL" b="1" dirty="0"/>
              <a:t>מגירוי לתגובה</a:t>
            </a:r>
            <a:r>
              <a:rPr lang="he-IL" dirty="0"/>
              <a:t>, עמוד 120.</a:t>
            </a:r>
          </a:p>
          <a:p>
            <a:endParaRPr lang="he-IL" dirty="0"/>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13</a:t>
            </a:fld>
            <a:endParaRPr lang="he-I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פרק זה עוסק בתקשורת כמאפיין חיים: תהליך המאפשר יחסי גומלין בין יצורים חיים ומאפשר להם להגיב למרכיבי הסביבה הכוללים את בני מינם ובני מינים אחרים.</a:t>
            </a:r>
          </a:p>
          <a:p>
            <a:endParaRPr lang="he-IL" dirty="0"/>
          </a:p>
          <a:p>
            <a:r>
              <a:rPr lang="he-IL" dirty="0"/>
              <a:t>מערכת העצבים היא האחראית על תקשורת פנים גופית בן מערכות הגוף ותקשורת עם הסביבה החיצונית.</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14</a:t>
            </a:fld>
            <a:endParaRPr lang="he-I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התלמידים יתארו את תִפקודה של מערכת העצבים בתהליך התקשורת ויסבירו את חשיבותה של מערכת העצבים לקיומם של תהליכי תקשורת.</a:t>
            </a:r>
          </a:p>
          <a:p>
            <a:endParaRPr lang="he-IL" dirty="0"/>
          </a:p>
          <a:p>
            <a:r>
              <a:rPr lang="he-IL" dirty="0"/>
              <a:t>יש להניח שבשלב זה של תהליך הלמידה התלמידים יוכלו לתאר באופן כללי את תהליך קליטת האור ועיבוד המידע במוח (תהליך הראיה) </a:t>
            </a:r>
          </a:p>
          <a:p>
            <a:r>
              <a:rPr lang="he-IL" dirty="0"/>
              <a:t>הלומדים עדיין לא למדו על האור ועל תהליך הראייה.</a:t>
            </a:r>
          </a:p>
          <a:p>
            <a:r>
              <a:rPr lang="he-IL" dirty="0"/>
              <a:t>למעשה, הגירוי שקלט האיש הוא האור המוחזר מגופם של הילדים והמכונית. האור תורגם לדחפים עצביים שהגיעו אל אזור הראייה במוח.</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15</a:t>
            </a:fld>
            <a:endParaRPr lang="he-I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לסכם את תהליך התקשורת באמצעות התרשים. מרכיביו של תהליך הם: מוסר מידע, מקבל מידע, תגובה ומשוב </a:t>
            </a:r>
          </a:p>
          <a:p>
            <a:r>
              <a:rPr lang="he-IL" dirty="0"/>
              <a:t>אפשר להביא דוגמאות ולתאר בעזרת הדוגמאות כל שלב בתהליך.</a:t>
            </a:r>
          </a:p>
          <a:p>
            <a:r>
              <a:rPr lang="he-IL" dirty="0"/>
              <a:t>כמו כן אפשר לדון ביתרונות התרשים כאמצעי לייצוג ידע/מידע</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16</a:t>
            </a:fld>
            <a:endParaRPr lang="he-I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סיפור הפתיחה לשער מבט אל תוך הגוף מתאר את העיסוק של בני האדם במבנה הפנימי של גוף האדם עוד בתקופות קדומות, כמו בציורי המערות של האדם הקדמון, וכן במצרים העתיקה, ביוון עתיקה וברומי העתיקה, שבהן מבנה הגוף תועד בכתב ובציורים. הפתיחה נועדה ליצור הקשר רעיוני לנושאים שמטופלים בשער וכן כדי לזמן שיח שבאמצעותו אפשר לחשוף ידע מוקדם ולפתח מודעות אודות מטרות הלמידה בשער זה.</a:t>
            </a:r>
          </a:p>
          <a:p>
            <a:endParaRPr lang="he-IL" dirty="0"/>
          </a:p>
          <a:p>
            <a:r>
              <a:rPr lang="he-IL" dirty="0"/>
              <a:t>הפרק על מערכת העצבים מהווה מארגן מוקדם לשער הבא אור ולראות — קול ולשמוע. הבנת תהליכי הראייה והשמיעה מחייבת ידע בסיסי אודות מבנה מערכת העצבים ותפקודה.</a:t>
            </a:r>
          </a:p>
          <a:p>
            <a:endParaRPr lang="he-IL" dirty="0"/>
          </a:p>
          <a:p>
            <a:r>
              <a:rPr lang="he-IL" dirty="0"/>
              <a:t>מוצע להמשיך ולבסס את משמעות המושג מערכת באמצעות ניתוח מערכת העצבים על פי מאפיינים של מערכת: רכיבים ויחסי גומלין בין רכיבים להשגת התפקודים של המערכת.</a:t>
            </a:r>
          </a:p>
          <a:p>
            <a:endParaRPr lang="he-IL" dirty="0"/>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2</a:t>
            </a:fld>
            <a:endParaRPr lang="he-I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עוסק בתפקודי מערכת העצבים. תהליכי התקשורת באדם ואצל בעלי החיים ותיאום בין מערכות הגוף, מבוססים על היכולת הביולוגית לקלוט גירויים מן הסביבה באמצעות מערכת העצבים, ועל היכולת</a:t>
            </a:r>
          </a:p>
          <a:p>
            <a:r>
              <a:rPr lang="he-IL" dirty="0"/>
              <a:t>הביולוגית לעבד את הגירויים באמצעות המוח ולהגיב באמצעות פעולה מתאימה.</a:t>
            </a:r>
          </a:p>
          <a:p>
            <a:endParaRPr lang="he-IL" dirty="0"/>
          </a:p>
          <a:p>
            <a:endParaRPr lang="he-IL" dirty="0"/>
          </a:p>
          <a:p>
            <a:r>
              <a:rPr lang="he-IL" dirty="0"/>
              <a:t>מומלץ לפתוח את הנושא בקריאת הסיפור </a:t>
            </a:r>
            <a:r>
              <a:rPr lang="he-IL" b="1" dirty="0"/>
              <a:t>יש שריפה </a:t>
            </a:r>
            <a:r>
              <a:rPr lang="he-IL" dirty="0"/>
              <a:t>שבעמוד 112.</a:t>
            </a:r>
          </a:p>
          <a:p>
            <a:r>
              <a:rPr lang="he-IL" dirty="0"/>
              <a:t>לצפות בסרטון.</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3</a:t>
            </a:fld>
            <a:endParaRPr lang="he-I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קריאת הסיפור במליאת הכיתה וצפיה בסרטון דנים בשאלה: איזה מידע אנו קולטים מן הסביבה, כיצד קולטים ומהי חשיבותו?</a:t>
            </a:r>
          </a:p>
          <a:p>
            <a:r>
              <a:rPr lang="he-IL" dirty="0"/>
              <a:t>במהלך הדיון מקליקים על העכבר שלוש פעמים כדי להעלות את השיח בין הילדים.</a:t>
            </a:r>
          </a:p>
          <a:p>
            <a:r>
              <a:rPr lang="he-IL" dirty="0"/>
              <a:t>לסיכום: המידע שהילדים קלטו במהלך הסביבה היה: מידע קולי, מידע חזותי וריח של עשן. בעקבות קליטת המידע הם מתארים את תגובתם (תחושותיהם ופעולות שהם עשו).</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4</a:t>
            </a:fld>
            <a:endParaRPr lang="he-I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המשימה היא להביא את הלומדים למודעות שבכל פעולה (או תהליך) שמתרחשת בגופנו יש שיתוף פעולה בין מערכות הגוף. כך, למשל, בפעולת הנשימה משתתפות מערכות הנשימה, העיכול והדם. חשוב לעודד את התלמידים להביא דוגמאות נוספות.</a:t>
            </a:r>
          </a:p>
          <a:p>
            <a:r>
              <a:rPr lang="he-IL" dirty="0"/>
              <a:t>שיתוף הפעולה בין המערכות בגוף מצריך תיאום. מוצע להעלות לדיון</a:t>
            </a:r>
          </a:p>
          <a:p>
            <a:r>
              <a:rPr lang="he-IL" dirty="0"/>
              <a:t>שאלות כגון: איך מתבצע התיאום בין המערכות? מה היה קורה אילו לא</a:t>
            </a:r>
          </a:p>
          <a:p>
            <a:r>
              <a:rPr lang="he-IL" dirty="0"/>
              <a:t>היה תיאום בין מערכות הגוף?</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5</a:t>
            </a:fld>
            <a:endParaRPr lang="he-I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שיתוף הפעולה בין המערכות בגוף מצריך תיאום. </a:t>
            </a:r>
          </a:p>
          <a:p>
            <a:endParaRPr lang="he-IL" dirty="0"/>
          </a:p>
          <a:p>
            <a:r>
              <a:rPr lang="he-IL" dirty="0"/>
              <a:t>מזהים את האיברים והמערכות בשקופית.</a:t>
            </a:r>
          </a:p>
          <a:p>
            <a:r>
              <a:rPr lang="he-IL" dirty="0"/>
              <a:t>מוצע להעלות לדיון שאלות כגון: איך מתבצע התיאום בין המערכות? מה היה קורה אילו לא היה תיאום בין מערכות הגוף?</a:t>
            </a:r>
          </a:p>
          <a:p>
            <a:endParaRPr lang="he-IL" dirty="0"/>
          </a:p>
          <a:p>
            <a:r>
              <a:rPr lang="he-IL" dirty="0"/>
              <a:t>פעולת הנשיפה לא הייתה מתקיימת אילולא שרירי הצלעות ושריר הסרעפת היו מתכווצים.</a:t>
            </a:r>
          </a:p>
          <a:p>
            <a:r>
              <a:rPr lang="he-IL" dirty="0"/>
              <a:t>בעת ריצה מערכות הנשימה והדם משתפות פעולה לאספקת חמצן לגוף. מערכת ההפרשה (בלוטות זיעה) תורמת לשמירה על טמפרטורת</a:t>
            </a:r>
          </a:p>
          <a:p>
            <a:r>
              <a:rPr lang="he-IL" dirty="0"/>
              <a:t>גוף קבועה וכך נמנעת התחממות הגוף בעקבות הריצה.</a:t>
            </a:r>
          </a:p>
          <a:p>
            <a:r>
              <a:rPr lang="he-IL" dirty="0"/>
              <a:t>התכווצות השריר לא הייתה יכולה להתקיים ללא אנרגיה. החמצן והמזון הדרושים להפקת האנרגיה נקלטים על ידי מערכת הנשימה ומערכת העיכול בהתאמה. </a:t>
            </a:r>
          </a:p>
          <a:p>
            <a:r>
              <a:rPr lang="he-IL" dirty="0"/>
              <a:t>מערכת הדם מובילה את החמצן ואת המזון לתאי השריר.</a:t>
            </a:r>
          </a:p>
          <a:p>
            <a:r>
              <a:rPr lang="he-IL" dirty="0"/>
              <a:t>בעת שינה כל מערכות הגוף פועלות אם כי בקצב שונה: אוויר נשאף וננשף, הלב פועם, דם זורם, שרירים מתכווצים ומתרפים, מזון</a:t>
            </a:r>
          </a:p>
          <a:p>
            <a:r>
              <a:rPr lang="he-IL" dirty="0"/>
              <a:t>מתעכל ועוד.</a:t>
            </a:r>
          </a:p>
          <a:p>
            <a:endParaRPr lang="he-IL" dirty="0"/>
          </a:p>
          <a:p>
            <a:r>
              <a:rPr lang="he-IL" dirty="0"/>
              <a:t>לסיכום</a:t>
            </a:r>
          </a:p>
          <a:p>
            <a:r>
              <a:rPr lang="he-IL" dirty="0"/>
              <a:t>קוראים את קטע המידע במלבן בצבע תכלת.</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6</a:t>
            </a:fld>
            <a:endParaRPr lang="he-I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פרק זה עוסק במבנה מערכת העצבים ובתפקודה.</a:t>
            </a:r>
          </a:p>
          <a:p>
            <a:r>
              <a:rPr lang="he-IL" dirty="0"/>
              <a:t>תהליכי ההוראה ־ למידה מתמקדים בשלבים הבאים:</a:t>
            </a:r>
          </a:p>
          <a:p>
            <a:r>
              <a:rPr lang="he-IL" dirty="0"/>
              <a:t>- קליטת גירויים והעברת מידע למוח.</a:t>
            </a:r>
          </a:p>
          <a:p>
            <a:r>
              <a:rPr lang="he-IL" dirty="0"/>
              <a:t>- עיבוד מידע במוח.</a:t>
            </a:r>
          </a:p>
          <a:p>
            <a:pPr marL="171450" indent="-171450">
              <a:buFontTx/>
              <a:buChar char="-"/>
            </a:pPr>
            <a:r>
              <a:rPr lang="he-IL" dirty="0"/>
              <a:t>תגובה למידע.</a:t>
            </a:r>
          </a:p>
          <a:p>
            <a:pPr marL="171450" indent="-171450">
              <a:buFontTx/>
              <a:buChar char="-"/>
            </a:pPr>
            <a:endParaRPr lang="he-IL" dirty="0"/>
          </a:p>
          <a:p>
            <a:pPr marL="0" indent="0">
              <a:buFontTx/>
              <a:buNone/>
            </a:pPr>
            <a:r>
              <a:rPr lang="he-IL" dirty="0"/>
              <a:t>המידע במלבן הכחול הוא מארגן מוקדם ללימוד נושא: מערכת העצבים בפעולה.</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7</a:t>
            </a:fld>
            <a:endParaRPr lang="he-I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מערכת העצבים היא מערכת התקשורת של הגוף. היא כוללת את המוח, את חוט השדרה ואת סיבי העצבים המגיעים לכל מקום בגוף.</a:t>
            </a:r>
          </a:p>
          <a:p>
            <a:r>
              <a:rPr lang="he-IL" dirty="0"/>
              <a:t> מערכת העצבים קולטת גירויים מהסביבה החיצונית והפנימית, מעבדת אותם ומייצרת תגובה הולמת.</a:t>
            </a:r>
          </a:p>
          <a:p>
            <a:r>
              <a:rPr lang="he-IL" dirty="0"/>
              <a:t>דוגמה: כאשר נוגעים בתנור חם, תחושת החום נקלטת בתאי החישה שבעור, "מתורגמת" לדחף עצבי ועוברת למוח, המוח מתרגם את הדחף העצבי לתחושת חום ולסכנה ושולח פקודה לשרירי הזרוע והיד להתכווץ וכך היד מתרחקת במהירות</a:t>
            </a:r>
          </a:p>
          <a:p>
            <a:r>
              <a:rPr lang="he-IL" dirty="0"/>
              <a:t>ממקור החום. בדרך כלל התהליך מהיר כל כך שלא נגרם לנו נזק רב. </a:t>
            </a:r>
          </a:p>
          <a:p>
            <a:r>
              <a:rPr lang="he-IL" dirty="0"/>
              <a:t>המוח מקבל מידע מאיברי חוש ומתאי חישה שונים הנמצאים באיברים פנימיים ואף בכלי הדם. הוא מגיב בשליחת פקודות לשרירים להתכווץ ולבלוטות להפריש.</a:t>
            </a:r>
          </a:p>
          <a:p>
            <a:r>
              <a:rPr lang="he-IL" dirty="0"/>
              <a:t>מקובל להבחין בשתי קבוצות של תאי עצב (נוירונים): </a:t>
            </a:r>
          </a:p>
          <a:p>
            <a:r>
              <a:rPr lang="he-IL" dirty="0"/>
              <a:t>א. עצבים תחושתיים שקולטים מידע מן הסביבה החיצונית וגם מאיברי הגוף הפנימיים ומעבירים אותו אל המוח. עצבים אלה רגישים לסוג מסוים של גירוי כגון: אור, לחץ, קול, כימי; </a:t>
            </a:r>
          </a:p>
          <a:p>
            <a:r>
              <a:rPr lang="he-IL" dirty="0"/>
              <a:t>ב. עצבים תנועתיים המעבירים הוראות מן המוח אל השרירים ואל הבלוטות בכל חלקי הגוף. למשל, הם מעבירים הוראות לשרירי השלד או לשרירי הקיבה. לקבוצה זו שייכים גם העצבים המעבירים לבלוטות פקודה להפריש, על אף שאין מדובר בתנועה ממש.</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8</a:t>
            </a:fld>
            <a:endParaRPr lang="he-I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מבנה מערכת העצבים</a:t>
            </a:r>
            <a:r>
              <a:rPr lang="he-IL" dirty="0"/>
              <a:t>, עמוד 115.</a:t>
            </a:r>
          </a:p>
        </p:txBody>
      </p:sp>
      <p:sp>
        <p:nvSpPr>
          <p:cNvPr id="4" name="מציין מיקום של מספר שקופית 3"/>
          <p:cNvSpPr>
            <a:spLocks noGrp="1"/>
          </p:cNvSpPr>
          <p:nvPr>
            <p:ph type="sldNum" sz="quarter" idx="5"/>
          </p:nvPr>
        </p:nvSpPr>
        <p:spPr/>
        <p:txBody>
          <a:bodyPr/>
          <a:lstStyle/>
          <a:p>
            <a:fld id="{BAF34C7F-2CC7-43EA-B2DB-EE86CAE53FD0}" type="slidenum">
              <a:rPr lang="he-IL" smtClean="0"/>
              <a:t>9</a:t>
            </a:fld>
            <a:endParaRPr lang="he-I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hasCustomPrompt="1"/>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hasCustomPrompt="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hasCustomPrompt="1"/>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hasCustomPrompt="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hasCustomPrompt="1"/>
          </p:nvPr>
        </p:nvSpPr>
        <p:spPr/>
        <p:txBody>
          <a:bodyPr/>
          <a:lstStyle/>
          <a:p>
            <a:r>
              <a:rPr lang="he-IL"/>
              <a:t>לחץ כדי לערוך סגנון כותרת של תבנית בסיס</a:t>
            </a:r>
          </a:p>
        </p:txBody>
      </p:sp>
      <p:sp>
        <p:nvSpPr>
          <p:cNvPr id="3" name="מציין מיקום תוכן 2"/>
          <p:cNvSpPr>
            <a:spLocks noGrp="1"/>
          </p:cNvSpPr>
          <p:nvPr>
            <p:ph idx="1" hasCustomPrompt="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hasCustomPrompt="1"/>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hasCustomPrompt="1"/>
          </p:nvPr>
        </p:nvSpPr>
        <p:spPr/>
        <p:txBody>
          <a:bodyPr/>
          <a:lstStyle/>
          <a:p>
            <a:r>
              <a:rPr lang="he-IL"/>
              <a:t>לחץ כדי לערוך סגנון כותרת של תבנית בסיס</a:t>
            </a:r>
          </a:p>
        </p:txBody>
      </p:sp>
      <p:sp>
        <p:nvSpPr>
          <p:cNvPr id="3" name="מציין מיקום תוכן 2"/>
          <p:cNvSpPr>
            <a:spLocks noGrp="1"/>
          </p:cNvSpPr>
          <p:nvPr>
            <p:ph sz="half" idx="1" hasCustomPrompt="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hasCustomPrompt="1"/>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hasCustomPrompt="1"/>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hasCustomPrompt="1"/>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hasCustomPrompt="1"/>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hasCustomPrompt="1"/>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hasCustomPrompt="1"/>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hasCustomPrompt="1"/>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8156DF6-5D55-44FB-8E4E-FD8DA5511E95}" type="datetimeFigureOut">
              <a:rPr lang="he-IL" smtClean="0"/>
              <a:t>כ"ז/טבת/תשפ"ה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8E18CDA-F674-4EAC-BFB9-4E7260D083D9}" type="slidenum">
              <a:rPr lang="he-IL" smtClean="0"/>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8156DF6-5D55-44FB-8E4E-FD8DA5511E95}" type="datetimeFigureOut">
              <a:rPr lang="he-IL" smtClean="0"/>
              <a:t>כ"ז/טבת/תשפ"ה</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8E18CDA-F674-4EAC-BFB9-4E7260D083D9}" type="slidenum">
              <a:rPr lang="he-IL" smtClean="0"/>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tm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tmp"/><Relationship Id="rId5" Type="http://schemas.openxmlformats.org/officeDocument/2006/relationships/image" Target="../media/image3.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8" Type="http://schemas.openxmlformats.org/officeDocument/2006/relationships/image" Target="../media/image38.tmp"/><Relationship Id="rId3" Type="http://schemas.openxmlformats.org/officeDocument/2006/relationships/image" Target="../media/image1.png"/><Relationship Id="rId7" Type="http://schemas.openxmlformats.org/officeDocument/2006/relationships/image" Target="../media/image37.tm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tmp"/><Relationship Id="rId5" Type="http://schemas.openxmlformats.org/officeDocument/2006/relationships/image" Target="../media/image3.png"/><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tm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tmp"/><Relationship Id="rId5" Type="http://schemas.openxmlformats.org/officeDocument/2006/relationships/image" Target="../media/image39.tm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2.tm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tm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tmp"/><Relationship Id="rId5" Type="http://schemas.openxmlformats.org/officeDocument/2006/relationships/image" Target="../media/image43.tm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tmp"/><Relationship Id="rId5" Type="http://schemas.openxmlformats.org/officeDocument/2006/relationships/image" Target="../media/image46.tm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9.tm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Magnetic_resonance_imaging" TargetMode="External"/><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tmp"/><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10.tm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tmp"/><Relationship Id="rId5" Type="http://schemas.openxmlformats.org/officeDocument/2006/relationships/image" Target="../media/image11.tm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14.png"/><Relationship Id="rId18" Type="http://schemas.openxmlformats.org/officeDocument/2006/relationships/image" Target="../media/image18.tmp"/><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13.png"/><Relationship Id="rId17" Type="http://schemas.openxmlformats.org/officeDocument/2006/relationships/image" Target="../media/image17.tmp"/><Relationship Id="rId2" Type="http://schemas.openxmlformats.org/officeDocument/2006/relationships/video" Target="../media/media2.mp4"/><Relationship Id="rId16" Type="http://schemas.openxmlformats.org/officeDocument/2006/relationships/image" Target="../media/image3.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1.png"/><Relationship Id="rId5" Type="http://schemas.microsoft.com/office/2007/relationships/media" Target="../media/media4.mp4"/><Relationship Id="rId15" Type="http://schemas.openxmlformats.org/officeDocument/2006/relationships/image" Target="../media/image16.png"/><Relationship Id="rId10" Type="http://schemas.openxmlformats.org/officeDocument/2006/relationships/notesSlide" Target="../notesSlides/notesSlide5.xml"/><Relationship Id="rId4" Type="http://schemas.openxmlformats.org/officeDocument/2006/relationships/video" Target="../media/media3.mp4"/><Relationship Id="rId9" Type="http://schemas.openxmlformats.org/officeDocument/2006/relationships/slideLayout" Target="../slideLayouts/slideLayout7.xm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26.tm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tmp"/><Relationship Id="rId3" Type="http://schemas.openxmlformats.org/officeDocument/2006/relationships/image" Target="../media/image1.png"/><Relationship Id="rId7" Type="http://schemas.openxmlformats.org/officeDocument/2006/relationships/image" Target="../media/image29.tm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tm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ctrTitle"/>
          </p:nvPr>
        </p:nvSpPr>
        <p:spPr>
          <a:xfrm>
            <a:off x="2209125" y="0"/>
            <a:ext cx="9017123" cy="4968510"/>
          </a:xfrm>
        </p:spPr>
        <p:txBody>
          <a:bodyPr>
            <a:normAutofit fontScale="90000"/>
          </a:bodyPr>
          <a:lstStyle/>
          <a:p>
            <a:pPr>
              <a:lnSpc>
                <a:spcPct val="150000"/>
              </a:lnSpc>
            </a:pPr>
            <a:br>
              <a:rPr lang="he-IL"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ar-SA" sz="5300" b="1" dirty="0">
                <a:solidFill>
                  <a:schemeClr val="accent5">
                    <a:lumMod val="50000"/>
                  </a:schemeClr>
                </a:solidFill>
              </a:rPr>
              <a:t>العلوم والتكنولوجيا للصّف السَّادس</a:t>
            </a:r>
            <a:br>
              <a:rPr lang="he-IL" b="1" dirty="0">
                <a:solidFill>
                  <a:schemeClr val="accent5">
                    <a:lumMod val="50000"/>
                  </a:schemeClr>
                </a:solidFill>
              </a:rPr>
            </a:br>
            <a:r>
              <a:rPr lang="ar-SA" sz="4900" b="1" dirty="0">
                <a:solidFill>
                  <a:schemeClr val="accent5">
                    <a:lumMod val="50000"/>
                  </a:schemeClr>
                </a:solidFill>
              </a:rPr>
              <a:t>عارضة مرافقة للباب</a:t>
            </a:r>
            <a:br>
              <a:rPr lang="he-IL" dirty="0"/>
            </a:br>
            <a:r>
              <a:rPr lang="ar-JO" b="1" dirty="0">
                <a:solidFill>
                  <a:srgbClr val="C00000"/>
                </a:solidFill>
                <a:cs typeface="+mn-cs"/>
              </a:rPr>
              <a:t>نظرة الى داخل الجسم</a:t>
            </a:r>
            <a:br>
              <a:rPr lang="he-IL" sz="4900" b="1" dirty="0">
                <a:solidFill>
                  <a:schemeClr val="accent4">
                    <a:lumMod val="50000"/>
                  </a:schemeClr>
                </a:solidFill>
                <a:cs typeface="+mn-cs"/>
              </a:rPr>
            </a:br>
            <a:r>
              <a:rPr lang="ar-JO" sz="4900" b="1" dirty="0">
                <a:solidFill>
                  <a:schemeClr val="accent1">
                    <a:lumMod val="75000"/>
                  </a:schemeClr>
                </a:solidFill>
                <a:cs typeface="+mn-cs"/>
              </a:rPr>
              <a:t>الفصل الثاني الجهاز العصبي- القسم الأوَّل</a:t>
            </a:r>
            <a:r>
              <a:rPr lang="he-IL" sz="4900" b="1" dirty="0">
                <a:cs typeface="+mn-cs"/>
              </a:rPr>
              <a:t>  </a:t>
            </a:r>
            <a:br>
              <a:rPr lang="he-IL" sz="4900" b="1" dirty="0">
                <a:cs typeface="+mn-cs"/>
              </a:rPr>
            </a:br>
            <a:r>
              <a:rPr lang="he-IL" sz="2200" b="1" dirty="0">
                <a:cs typeface="+mn-cs"/>
              </a:rPr>
              <a:t>(</a:t>
            </a:r>
            <a:r>
              <a:rPr lang="ar-JO" sz="2200" b="1" dirty="0">
                <a:cs typeface="+mn-cs"/>
              </a:rPr>
              <a:t>الصفحات 112-123</a:t>
            </a:r>
            <a:r>
              <a:rPr lang="he-IL" sz="2200" b="1" dirty="0">
                <a:cs typeface="+mn-cs"/>
              </a:rPr>
              <a:t>)</a:t>
            </a:r>
            <a:endParaRPr lang="he-IL" sz="2200" b="1" dirty="0">
              <a:solidFill>
                <a:schemeClr val="accent1">
                  <a:lumMod val="75000"/>
                </a:schemeClr>
              </a:solidFill>
              <a:cs typeface="+mn-cs"/>
            </a:endParaRPr>
          </a:p>
        </p:txBody>
      </p:sp>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p:cNvPicPr>
            <a:picLocks noChangeAspect="1"/>
          </p:cNvPicPr>
          <p:nvPr/>
        </p:nvPicPr>
        <p:blipFill>
          <a:blip r:embed="rId4"/>
          <a:stretch>
            <a:fillRect/>
          </a:stretch>
        </p:blipFill>
        <p:spPr>
          <a:xfrm>
            <a:off x="64851" y="5034299"/>
            <a:ext cx="12062298" cy="1823701"/>
          </a:xfrm>
          <a:prstGeom prst="rect">
            <a:avLst/>
          </a:prstGeom>
          <a:ln w="28575">
            <a:solidFill>
              <a:srgbClr val="FFC000"/>
            </a:solidFill>
          </a:ln>
        </p:spPr>
      </p:pic>
      <p:sp>
        <p:nvSpPr>
          <p:cNvPr id="5" name="תיבת טקסט 4"/>
          <p:cNvSpPr txBox="1"/>
          <p:nvPr/>
        </p:nvSpPr>
        <p:spPr>
          <a:xfrm>
            <a:off x="-412579" y="6376833"/>
            <a:ext cx="3689968" cy="646331"/>
          </a:xfrm>
          <a:prstGeom prst="rect">
            <a:avLst/>
          </a:prstGeom>
          <a:noFill/>
        </p:spPr>
        <p:txBody>
          <a:bodyPr wrap="square" rtlCol="1">
            <a:spAutoFit/>
          </a:bodyPr>
          <a:lstStyle/>
          <a:p>
            <a:r>
              <a:rPr lang="ar-JO" dirty="0"/>
              <a:t>الصور والأفلام من</a:t>
            </a:r>
            <a:r>
              <a:rPr lang="en-US" dirty="0" err="1"/>
              <a:t>pixabay</a:t>
            </a:r>
            <a:endParaRPr lang="he-IL" dirty="0"/>
          </a:p>
          <a:p>
            <a:r>
              <a:rPr lang="ar-JO" dirty="0"/>
              <a:t>     </a:t>
            </a:r>
            <a:endParaRPr lang="he-IL" dirty="0"/>
          </a:p>
        </p:txBody>
      </p:sp>
      <p:pic>
        <p:nvPicPr>
          <p:cNvPr id="6" name="תמונה 5" descr="גזירת מסך">
            <a:extLst>
              <a:ext uri="{FF2B5EF4-FFF2-40B4-BE49-F238E27FC236}">
                <a16:creationId xmlns:a16="http://schemas.microsoft.com/office/drawing/2014/main" id="{1DF3989F-FA38-0A2D-C7B0-5B6E1852B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p:cNvPicPr>
            <a:picLocks noChangeAspect="1"/>
          </p:cNvPicPr>
          <p:nvPr/>
        </p:nvPicPr>
        <p:blipFill>
          <a:blip r:embed="rId4"/>
          <a:stretch>
            <a:fillRect/>
          </a:stretch>
        </p:blipFill>
        <p:spPr>
          <a:xfrm>
            <a:off x="64851" y="4509655"/>
            <a:ext cx="12062298" cy="2348345"/>
          </a:xfrm>
          <a:prstGeom prst="rect">
            <a:avLst/>
          </a:prstGeom>
          <a:ln w="28575">
            <a:solidFill>
              <a:srgbClr val="FFC000"/>
            </a:solidFill>
          </a:ln>
        </p:spPr>
      </p:pic>
      <p:sp>
        <p:nvSpPr>
          <p:cNvPr id="9" name="תיבת טקסט 8"/>
          <p:cNvSpPr txBox="1"/>
          <p:nvPr/>
        </p:nvSpPr>
        <p:spPr>
          <a:xfrm>
            <a:off x="4895682" y="2949670"/>
            <a:ext cx="6523238" cy="958660"/>
          </a:xfrm>
          <a:prstGeom prst="rect">
            <a:avLst/>
          </a:prstGeom>
          <a:noFill/>
          <a:ln>
            <a:solidFill>
              <a:srgbClr val="92D050"/>
            </a:solidFill>
          </a:ln>
        </p:spPr>
        <p:txBody>
          <a:bodyPr wrap="square" rtlCol="1">
            <a:spAutoFit/>
          </a:bodyPr>
          <a:lstStyle/>
          <a:p>
            <a:pPr>
              <a:lnSpc>
                <a:spcPct val="150000"/>
              </a:lnSpc>
            </a:pPr>
            <a:r>
              <a:rPr lang="ar-JO" sz="2000" dirty="0"/>
              <a:t>اقرأوا قطعة المعلومات: </a:t>
            </a:r>
            <a:r>
              <a:rPr lang="ar-JO" b="1" dirty="0"/>
              <a:t>المعلومات "تنتقل" الى الدماغ </a:t>
            </a:r>
            <a:r>
              <a:rPr lang="ar-JO" sz="2000" dirty="0"/>
              <a:t>في الصفحات </a:t>
            </a:r>
            <a:r>
              <a:rPr lang="he-IL" sz="2000" dirty="0"/>
              <a:t>117-116 </a:t>
            </a:r>
            <a:r>
              <a:rPr lang="ar-JO" sz="2000" dirty="0"/>
              <a:t>وأجيبوا عن الأسئلة </a:t>
            </a:r>
            <a:r>
              <a:rPr lang="he-IL" sz="2000" dirty="0"/>
              <a:t> 7-1 </a:t>
            </a:r>
            <a:r>
              <a:rPr lang="ar-JO" sz="2000" dirty="0"/>
              <a:t>صفحة</a:t>
            </a:r>
            <a:r>
              <a:rPr lang="he-IL" sz="2000" dirty="0"/>
              <a:t> 117.</a:t>
            </a:r>
          </a:p>
        </p:txBody>
      </p:sp>
      <p:pic>
        <p:nvPicPr>
          <p:cNvPr id="3" name="תמונה 2" descr="גזירת מסך">
            <a:extLst>
              <a:ext uri="{FF2B5EF4-FFF2-40B4-BE49-F238E27FC236}">
                <a16:creationId xmlns:a16="http://schemas.microsoft.com/office/drawing/2014/main" id="{3EC33F6E-D84F-3962-36F9-8EA1D4CE6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7" name="תמונה 6">
            <a:extLst>
              <a:ext uri="{FF2B5EF4-FFF2-40B4-BE49-F238E27FC236}">
                <a16:creationId xmlns:a16="http://schemas.microsoft.com/office/drawing/2014/main" id="{D6670263-3199-690F-37CA-0A5E6BE9C7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748" y="687908"/>
            <a:ext cx="7384401" cy="730678"/>
          </a:xfrm>
          <a:prstGeom prst="rect">
            <a:avLst/>
          </a:prstGeom>
        </p:spPr>
      </p:pic>
      <p:pic>
        <p:nvPicPr>
          <p:cNvPr id="11" name="תמונה 10" descr="תמונה שמכילה גופן, גרפיקה, טקסט, לוגו&#10;&#10;התיאור נוצר באופן אוטומטי">
            <a:extLst>
              <a:ext uri="{FF2B5EF4-FFF2-40B4-BE49-F238E27FC236}">
                <a16:creationId xmlns:a16="http://schemas.microsoft.com/office/drawing/2014/main" id="{6997A8E4-ED77-3526-CE6B-BEF690F4E9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041" y="1751431"/>
            <a:ext cx="3927587" cy="95280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p:cNvSpPr txBox="1"/>
          <p:nvPr/>
        </p:nvSpPr>
        <p:spPr>
          <a:xfrm>
            <a:off x="5072931" y="1868558"/>
            <a:ext cx="5950475" cy="958660"/>
          </a:xfrm>
          <a:prstGeom prst="rect">
            <a:avLst/>
          </a:prstGeom>
          <a:noFill/>
        </p:spPr>
        <p:txBody>
          <a:bodyPr wrap="square" rtlCol="1">
            <a:spAutoFit/>
          </a:bodyPr>
          <a:lstStyle/>
          <a:p>
            <a:pPr>
              <a:lnSpc>
                <a:spcPct val="150000"/>
              </a:lnSpc>
            </a:pPr>
            <a:r>
              <a:rPr lang="ar-JO" sz="2000" dirty="0"/>
              <a:t>اقرأوا قطعة المعلومات: </a:t>
            </a:r>
            <a:r>
              <a:rPr lang="ar-JO" sz="2000" b="1" dirty="0"/>
              <a:t>المعلومات "تذهب" للمعالجة في الدماغ </a:t>
            </a:r>
          </a:p>
          <a:p>
            <a:pPr>
              <a:lnSpc>
                <a:spcPct val="150000"/>
              </a:lnSpc>
            </a:pPr>
            <a:r>
              <a:rPr lang="ar-JO" sz="2000" dirty="0"/>
              <a:t>في الصفحات </a:t>
            </a:r>
            <a:r>
              <a:rPr lang="he-IL" sz="2000" dirty="0"/>
              <a:t>117-118 </a:t>
            </a:r>
            <a:r>
              <a:rPr lang="ar-JO" sz="2000" dirty="0"/>
              <a:t>وأجيبوا عن الأسئلة </a:t>
            </a:r>
            <a:r>
              <a:rPr lang="he-IL" sz="2000" dirty="0"/>
              <a:t> 1-2 </a:t>
            </a:r>
            <a:r>
              <a:rPr lang="ar-JO" sz="2000" dirty="0"/>
              <a:t>صفحة</a:t>
            </a:r>
            <a:r>
              <a:rPr lang="he-IL" sz="2000" dirty="0"/>
              <a:t> 118.</a:t>
            </a:r>
          </a:p>
        </p:txBody>
      </p:sp>
      <p:pic>
        <p:nvPicPr>
          <p:cNvPr id="9" name="תמונה 8"/>
          <p:cNvPicPr>
            <a:picLocks noChangeAspect="1"/>
          </p:cNvPicPr>
          <p:nvPr/>
        </p:nvPicPr>
        <p:blipFill>
          <a:blip r:embed="rId4"/>
          <a:stretch>
            <a:fillRect/>
          </a:stretch>
        </p:blipFill>
        <p:spPr>
          <a:xfrm>
            <a:off x="291247" y="584421"/>
            <a:ext cx="3000594" cy="4090946"/>
          </a:xfrm>
          <a:prstGeom prst="rect">
            <a:avLst/>
          </a:prstGeom>
        </p:spPr>
      </p:pic>
      <p:pic>
        <p:nvPicPr>
          <p:cNvPr id="3" name="תמונה 2" descr="גזירת מסך">
            <a:extLst>
              <a:ext uri="{FF2B5EF4-FFF2-40B4-BE49-F238E27FC236}">
                <a16:creationId xmlns:a16="http://schemas.microsoft.com/office/drawing/2014/main" id="{43720C9B-8943-3F35-DD25-2F40F7EB0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8" name="תמונה 7">
            <a:extLst>
              <a:ext uri="{FF2B5EF4-FFF2-40B4-BE49-F238E27FC236}">
                <a16:creationId xmlns:a16="http://schemas.microsoft.com/office/drawing/2014/main" id="{3337FDA9-0985-441D-BEEB-BFF5B3B12F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4343" y="167203"/>
            <a:ext cx="6341549" cy="741930"/>
          </a:xfrm>
          <a:prstGeom prst="rect">
            <a:avLst/>
          </a:prstGeom>
        </p:spPr>
      </p:pic>
      <p:pic>
        <p:nvPicPr>
          <p:cNvPr id="12" name="תמונה 11" descr="תמונה שמכילה גופן, גרפיקה, לוגו, עיצוב&#10;&#10;התיאור נוצר באופן אוטומטי">
            <a:extLst>
              <a:ext uri="{FF2B5EF4-FFF2-40B4-BE49-F238E27FC236}">
                <a16:creationId xmlns:a16="http://schemas.microsoft.com/office/drawing/2014/main" id="{9BE39762-DF87-D9E4-34A4-3006EC954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9285" y="1112869"/>
            <a:ext cx="6071467" cy="806367"/>
          </a:xfrm>
          <a:prstGeom prst="rect">
            <a:avLst/>
          </a:prstGeom>
        </p:spPr>
      </p:pic>
      <p:pic>
        <p:nvPicPr>
          <p:cNvPr id="14" name="תמונה 13" descr="תמונה שמכילה טקסט, צילום מסך, גופן, קו&#10;&#10;התיאור נוצר באופן אוטומטי">
            <a:extLst>
              <a:ext uri="{FF2B5EF4-FFF2-40B4-BE49-F238E27FC236}">
                <a16:creationId xmlns:a16="http://schemas.microsoft.com/office/drawing/2014/main" id="{6B2E050C-5B12-B717-ED3E-394DAC1A6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6762" y="3099886"/>
            <a:ext cx="7326644" cy="32507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p:cNvSpPr txBox="1"/>
          <p:nvPr/>
        </p:nvSpPr>
        <p:spPr>
          <a:xfrm>
            <a:off x="4158343" y="1761068"/>
            <a:ext cx="7071799" cy="1420325"/>
          </a:xfrm>
          <a:prstGeom prst="rect">
            <a:avLst/>
          </a:prstGeom>
          <a:noFill/>
        </p:spPr>
        <p:txBody>
          <a:bodyPr wrap="square" rtlCol="1">
            <a:spAutoFit/>
          </a:bodyPr>
          <a:lstStyle/>
          <a:p>
            <a:pPr>
              <a:lnSpc>
                <a:spcPct val="150000"/>
              </a:lnSpc>
            </a:pPr>
            <a:r>
              <a:rPr lang="ar-JO" sz="2000" dirty="0"/>
              <a:t>اقرأوا قطعة المعلومات: </a:t>
            </a:r>
            <a:r>
              <a:rPr lang="ar-JO" sz="2000" b="1" dirty="0"/>
              <a:t>المعلومات "تذهب" للاستجابة </a:t>
            </a:r>
            <a:r>
              <a:rPr lang="ar-JO" sz="2000" dirty="0"/>
              <a:t>في الصفحات 119-120 وأجيبوا عن الأسئلة </a:t>
            </a:r>
            <a:r>
              <a:rPr lang="he-IL" sz="2000" dirty="0"/>
              <a:t> 1-5 </a:t>
            </a:r>
            <a:r>
              <a:rPr lang="ar-JO" sz="2000" dirty="0"/>
              <a:t>صفحة</a:t>
            </a:r>
            <a:r>
              <a:rPr lang="he-IL" sz="2000" dirty="0"/>
              <a:t> 120.</a:t>
            </a:r>
          </a:p>
          <a:p>
            <a:pPr>
              <a:lnSpc>
                <a:spcPct val="150000"/>
              </a:lnSpc>
            </a:pPr>
            <a:endParaRPr lang="he-IL" sz="2000" dirty="0"/>
          </a:p>
        </p:txBody>
      </p:sp>
      <p:pic>
        <p:nvPicPr>
          <p:cNvPr id="3" name="תמונה 2" descr="גזירת מסך">
            <a:extLst>
              <a:ext uri="{FF2B5EF4-FFF2-40B4-BE49-F238E27FC236}">
                <a16:creationId xmlns:a16="http://schemas.microsoft.com/office/drawing/2014/main" id="{9989A2C3-B977-2655-CB2E-62935BCD6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14" name="תמונה 13">
            <a:extLst>
              <a:ext uri="{FF2B5EF4-FFF2-40B4-BE49-F238E27FC236}">
                <a16:creationId xmlns:a16="http://schemas.microsoft.com/office/drawing/2014/main" id="{C1C764C6-6307-2856-B8ED-B69D1C583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040" y="170052"/>
            <a:ext cx="5528707" cy="576073"/>
          </a:xfrm>
          <a:prstGeom prst="rect">
            <a:avLst/>
          </a:prstGeom>
        </p:spPr>
      </p:pic>
      <p:pic>
        <p:nvPicPr>
          <p:cNvPr id="16" name="תמונה 15" descr="תמונה שמכילה גופן, גרפיקה, לוגו, עיצוב גרפי&#10;&#10;התיאור נוצר באופן אוטומטי">
            <a:extLst>
              <a:ext uri="{FF2B5EF4-FFF2-40B4-BE49-F238E27FC236}">
                <a16:creationId xmlns:a16="http://schemas.microsoft.com/office/drawing/2014/main" id="{BB65BB7E-BE50-A523-D60B-0BC69B1FB8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3321" y="891628"/>
            <a:ext cx="4394426" cy="762039"/>
          </a:xfrm>
          <a:prstGeom prst="rect">
            <a:avLst/>
          </a:prstGeom>
        </p:spPr>
      </p:pic>
      <p:pic>
        <p:nvPicPr>
          <p:cNvPr id="20" name="תמונה 19" descr="תמונה שמכילה כדורגל, פוטבול, סרט מצויר, כדוק&#10;&#10;התיאור נוצר באופן אוטומטי">
            <a:extLst>
              <a:ext uri="{FF2B5EF4-FFF2-40B4-BE49-F238E27FC236}">
                <a16:creationId xmlns:a16="http://schemas.microsoft.com/office/drawing/2014/main" id="{9309776B-B698-5FB5-AB3D-D10E5E6FB6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0486" y="2850151"/>
            <a:ext cx="6711062" cy="37313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 name="תמונה 1" descr="גזירת מסך">
            <a:extLst>
              <a:ext uri="{FF2B5EF4-FFF2-40B4-BE49-F238E27FC236}">
                <a16:creationId xmlns:a16="http://schemas.microsoft.com/office/drawing/2014/main" id="{7941CF41-B538-6F9A-471C-A4EE7D21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6" name="תמונה 5" descr="תמונה שמכילה טקסט, צילום מסך, פני אדם&#10;&#10;התיאור נוצר באופן אוטומטי">
            <a:extLst>
              <a:ext uri="{FF2B5EF4-FFF2-40B4-BE49-F238E27FC236}">
                <a16:creationId xmlns:a16="http://schemas.microsoft.com/office/drawing/2014/main" id="{8A0A1EF1-61E2-5EAF-B25E-407793EAB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471" y="1078592"/>
            <a:ext cx="10859058" cy="516916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בועת דיבור: אליפסה 6"/>
          <p:cNvSpPr/>
          <p:nvPr/>
        </p:nvSpPr>
        <p:spPr>
          <a:xfrm>
            <a:off x="8116570" y="2184823"/>
            <a:ext cx="1455089" cy="1560443"/>
          </a:xfrm>
          <a:prstGeom prst="wedgeEllipseCallout">
            <a:avLst>
              <a:gd name="adj1" fmla="val 32309"/>
              <a:gd name="adj2" fmla="val 5892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1600" b="1" i="0" u="none" strike="noStrike" baseline="0" dirty="0">
                <a:solidFill>
                  <a:schemeClr val="tx1"/>
                </a:solidFill>
                <a:latin typeface="NarkisClassicMF-Regular"/>
              </a:rPr>
              <a:t>אני קולט ממך</a:t>
            </a:r>
          </a:p>
          <a:p>
            <a:r>
              <a:rPr lang="he-IL" sz="1600" b="1" i="0" u="none" strike="noStrike" baseline="0" dirty="0">
                <a:solidFill>
                  <a:schemeClr val="tx1"/>
                </a:solidFill>
                <a:latin typeface="NarkisClassicMF-Regular"/>
              </a:rPr>
              <a:t>מידע קולי שמצחיק</a:t>
            </a:r>
          </a:p>
          <a:p>
            <a:r>
              <a:rPr lang="he-IL" sz="1600" b="1" i="0" u="none" strike="noStrike" baseline="0" dirty="0">
                <a:solidFill>
                  <a:schemeClr val="tx1"/>
                </a:solidFill>
                <a:latin typeface="NarkisClassicMF-Regular"/>
              </a:rPr>
              <a:t>אותי.</a:t>
            </a:r>
            <a:endParaRPr lang="he-IL" sz="1600" b="1" dirty="0">
              <a:solidFill>
                <a:schemeClr val="tx1"/>
              </a:solidFill>
            </a:endParaRPr>
          </a:p>
        </p:txBody>
      </p:sp>
      <p:sp>
        <p:nvSpPr>
          <p:cNvPr id="8" name="בועת דיבור: אליפסה 7"/>
          <p:cNvSpPr/>
          <p:nvPr/>
        </p:nvSpPr>
        <p:spPr>
          <a:xfrm>
            <a:off x="6661481" y="1979960"/>
            <a:ext cx="1455089" cy="1560443"/>
          </a:xfrm>
          <a:prstGeom prst="wedgeEllipseCallout">
            <a:avLst>
              <a:gd name="adj1" fmla="val -62978"/>
              <a:gd name="adj2" fmla="val 390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1600" b="1" i="0" u="none" strike="noStrike" baseline="0" dirty="0">
                <a:solidFill>
                  <a:schemeClr val="tx1"/>
                </a:solidFill>
                <a:latin typeface="NarkisClassicMF-Regular"/>
              </a:rPr>
              <a:t>נכון, אתה קולט את</a:t>
            </a:r>
          </a:p>
          <a:p>
            <a:r>
              <a:rPr lang="he-IL" sz="1600" b="1" i="0" u="none" strike="noStrike" baseline="0" dirty="0">
                <a:solidFill>
                  <a:schemeClr val="tx1"/>
                </a:solidFill>
                <a:latin typeface="NarkisClassicMF-Regular"/>
              </a:rPr>
              <a:t>המידע שמסרתי לך..</a:t>
            </a:r>
            <a:endParaRPr lang="he-IL" sz="1600" b="1" dirty="0">
              <a:solidFill>
                <a:schemeClr val="tx1"/>
              </a:solidFill>
            </a:endParaRPr>
          </a:p>
        </p:txBody>
      </p:sp>
      <p:sp>
        <p:nvSpPr>
          <p:cNvPr id="11" name="תיבת טקסט 10"/>
          <p:cNvSpPr txBox="1"/>
          <p:nvPr/>
        </p:nvSpPr>
        <p:spPr>
          <a:xfrm>
            <a:off x="4856048" y="6044628"/>
            <a:ext cx="3341913" cy="400110"/>
          </a:xfrm>
          <a:prstGeom prst="rect">
            <a:avLst/>
          </a:prstGeom>
          <a:noFill/>
        </p:spPr>
        <p:txBody>
          <a:bodyPr wrap="square" rtlCol="1">
            <a:spAutoFit/>
          </a:bodyPr>
          <a:lstStyle/>
          <a:p>
            <a:r>
              <a:rPr lang="ar-JO" sz="2000" dirty="0"/>
              <a:t>اقرأوا قطعة المعلومات صفحة 121 </a:t>
            </a:r>
            <a:endParaRPr lang="he-IL" sz="2000" dirty="0"/>
          </a:p>
        </p:txBody>
      </p:sp>
      <p:pic>
        <p:nvPicPr>
          <p:cNvPr id="3" name="תמונה 2" descr="גזירת מסך">
            <a:extLst>
              <a:ext uri="{FF2B5EF4-FFF2-40B4-BE49-F238E27FC236}">
                <a16:creationId xmlns:a16="http://schemas.microsoft.com/office/drawing/2014/main" id="{C76EB307-4629-59D8-C7F2-42909FF8C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9" name="תמונה 8" descr="תמונה שמכילה לבוש, פני אדם, צמח, אדם&#10;&#10;התיאור נוצר באופן אוטומטי">
            <a:extLst>
              <a:ext uri="{FF2B5EF4-FFF2-40B4-BE49-F238E27FC236}">
                <a16:creationId xmlns:a16="http://schemas.microsoft.com/office/drawing/2014/main" id="{95309090-4403-26A0-03D3-B53BB0A03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409" y="1799773"/>
            <a:ext cx="10633446" cy="3773712"/>
          </a:xfrm>
          <a:prstGeom prst="rect">
            <a:avLst/>
          </a:prstGeom>
        </p:spPr>
      </p:pic>
      <p:pic>
        <p:nvPicPr>
          <p:cNvPr id="13" name="תמונה 12">
            <a:extLst>
              <a:ext uri="{FF2B5EF4-FFF2-40B4-BE49-F238E27FC236}">
                <a16:creationId xmlns:a16="http://schemas.microsoft.com/office/drawing/2014/main" id="{DF153981-5B15-CDC0-4C0D-11F788AC1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7004" y="90063"/>
            <a:ext cx="5181329" cy="597845"/>
          </a:xfrm>
          <a:prstGeom prst="rect">
            <a:avLst/>
          </a:prstGeom>
        </p:spPr>
      </p:pic>
      <p:pic>
        <p:nvPicPr>
          <p:cNvPr id="5" name="תמונה 4" descr="תמונה שמכילה טקסט, גופן, כתב יד, מים&#10;&#10;התיאור נוצר באופן אוטומטי">
            <a:extLst>
              <a:ext uri="{FF2B5EF4-FFF2-40B4-BE49-F238E27FC236}">
                <a16:creationId xmlns:a16="http://schemas.microsoft.com/office/drawing/2014/main" id="{895CCB6A-6E64-4471-EAB0-96F039127C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868480"/>
            <a:ext cx="5649854" cy="83206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p:cNvSpPr txBox="1"/>
          <p:nvPr/>
        </p:nvSpPr>
        <p:spPr>
          <a:xfrm>
            <a:off x="2631882" y="5299313"/>
            <a:ext cx="7649156" cy="461665"/>
          </a:xfrm>
          <a:prstGeom prst="rect">
            <a:avLst/>
          </a:prstGeom>
          <a:noFill/>
        </p:spPr>
        <p:txBody>
          <a:bodyPr wrap="square" rtlCol="1">
            <a:spAutoFit/>
          </a:bodyPr>
          <a:lstStyle/>
          <a:p>
            <a:r>
              <a:rPr lang="ar-JO" sz="2400" b="1" dirty="0"/>
              <a:t>أجيبوا عن الأسئلة 1-3 صفحة</a:t>
            </a:r>
            <a:r>
              <a:rPr lang="he-IL" sz="2400" b="1" dirty="0"/>
              <a:t> 122.</a:t>
            </a:r>
          </a:p>
        </p:txBody>
      </p:sp>
      <p:pic>
        <p:nvPicPr>
          <p:cNvPr id="3" name="תמונה 2" descr="גזירת מסך">
            <a:extLst>
              <a:ext uri="{FF2B5EF4-FFF2-40B4-BE49-F238E27FC236}">
                <a16:creationId xmlns:a16="http://schemas.microsoft.com/office/drawing/2014/main" id="{00D6B812-C5E6-0841-A8F4-4C4A275ED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8" name="תמונה 7" descr="תמונה שמכילה גופן, לוגו, גרפיקה, עיצוב&#10;&#10;התיאור נוצר באופן אוטומטי">
            <a:extLst>
              <a:ext uri="{FF2B5EF4-FFF2-40B4-BE49-F238E27FC236}">
                <a16:creationId xmlns:a16="http://schemas.microsoft.com/office/drawing/2014/main" id="{8E606E09-E75E-953C-886C-76BFDA7C47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65" y="423747"/>
            <a:ext cx="4535781" cy="992458"/>
          </a:xfrm>
          <a:prstGeom prst="rect">
            <a:avLst/>
          </a:prstGeom>
        </p:spPr>
      </p:pic>
      <p:pic>
        <p:nvPicPr>
          <p:cNvPr id="10" name="תמונה 9" descr="תמונה שמכילה טקסט, גופן, כתב יד, צילום מסך&#10;&#10;התיאור נוצר באופן אוטומטי">
            <a:extLst>
              <a:ext uri="{FF2B5EF4-FFF2-40B4-BE49-F238E27FC236}">
                <a16:creationId xmlns:a16="http://schemas.microsoft.com/office/drawing/2014/main" id="{2512722E-8249-B263-6989-C164A44FD3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339" y="1784196"/>
            <a:ext cx="9299667" cy="334585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13" y="12505"/>
            <a:ext cx="4551800" cy="576073"/>
          </a:xfrm>
          <a:prstGeom prst="rect">
            <a:avLst/>
          </a:prstGeom>
          <a:solidFill>
            <a:schemeClr val="bg1"/>
          </a:solidFill>
        </p:spPr>
      </p:pic>
      <p:sp>
        <p:nvSpPr>
          <p:cNvPr id="7" name="תיבת טקסט 6"/>
          <p:cNvSpPr txBox="1"/>
          <p:nvPr/>
        </p:nvSpPr>
        <p:spPr>
          <a:xfrm>
            <a:off x="683812" y="6249725"/>
            <a:ext cx="1304014" cy="369332"/>
          </a:xfrm>
          <a:prstGeom prst="rect">
            <a:avLst/>
          </a:prstGeom>
          <a:noFill/>
        </p:spPr>
        <p:txBody>
          <a:bodyPr wrap="square" rtlCol="1">
            <a:spAutoFit/>
          </a:bodyPr>
          <a:lstStyle/>
          <a:p>
            <a:r>
              <a:rPr lang="ar-JO" b="1" dirty="0"/>
              <a:t>صفحة 123</a:t>
            </a:r>
            <a:endParaRPr lang="he-IL" b="1" dirty="0"/>
          </a:p>
        </p:txBody>
      </p:sp>
      <p:pic>
        <p:nvPicPr>
          <p:cNvPr id="2" name="תמונה 1" descr="גזירת מסך">
            <a:extLst>
              <a:ext uri="{FF2B5EF4-FFF2-40B4-BE49-F238E27FC236}">
                <a16:creationId xmlns:a16="http://schemas.microsoft.com/office/drawing/2014/main" id="{F6F67791-5633-48E7-99D2-F10F4A2D7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826" y="12505"/>
            <a:ext cx="1047306" cy="730678"/>
          </a:xfrm>
          <a:prstGeom prst="rect">
            <a:avLst/>
          </a:prstGeom>
        </p:spPr>
      </p:pic>
      <p:pic>
        <p:nvPicPr>
          <p:cNvPr id="5" name="תמונה 4" descr="תמונה שמכילה טקסט, לבוש, סרטים מצוירים, אנימציה&#10;&#10;התיאור נוצר באופן אוטומטי">
            <a:extLst>
              <a:ext uri="{FF2B5EF4-FFF2-40B4-BE49-F238E27FC236}">
                <a16:creationId xmlns:a16="http://schemas.microsoft.com/office/drawing/2014/main" id="{4F116D8C-CAF3-7F68-A4A4-F114BCB65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5056" y="471683"/>
            <a:ext cx="5851152" cy="638631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p:cNvSpPr txBox="1"/>
          <p:nvPr/>
        </p:nvSpPr>
        <p:spPr>
          <a:xfrm>
            <a:off x="1662546" y="1471693"/>
            <a:ext cx="9120928" cy="1651671"/>
          </a:xfrm>
          <a:prstGeom prst="rect">
            <a:avLst/>
          </a:prstGeom>
          <a:noFill/>
        </p:spPr>
        <p:txBody>
          <a:bodyPr wrap="square" rtlCol="1">
            <a:spAutoFit/>
          </a:bodyPr>
          <a:lstStyle/>
          <a:p>
            <a:pPr algn="ctr">
              <a:lnSpc>
                <a:spcPct val="150000"/>
              </a:lnSpc>
            </a:pPr>
            <a:r>
              <a:rPr lang="ar-JO" sz="3600" b="1" dirty="0">
                <a:solidFill>
                  <a:schemeClr val="accent6">
                    <a:lumMod val="75000"/>
                  </a:schemeClr>
                </a:solidFill>
              </a:rPr>
              <a:t>ننتقل للعارضة التالية:</a:t>
            </a:r>
          </a:p>
          <a:p>
            <a:pPr algn="ctr">
              <a:lnSpc>
                <a:spcPct val="150000"/>
              </a:lnSpc>
            </a:pPr>
            <a:r>
              <a:rPr lang="ar-JO" sz="3600" b="1" dirty="0">
                <a:solidFill>
                  <a:srgbClr val="FF0000"/>
                </a:solidFill>
              </a:rPr>
              <a:t>الجهاز العصبي القسم الثاني</a:t>
            </a:r>
            <a:endParaRPr lang="he-IL" sz="3600" b="1" dirty="0">
              <a:solidFill>
                <a:srgbClr val="FF0000"/>
              </a:solidFill>
            </a:endParaRPr>
          </a:p>
        </p:txBody>
      </p:sp>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64" y="158488"/>
            <a:ext cx="4995682" cy="576073"/>
          </a:xfrm>
          <a:prstGeom prst="rect">
            <a:avLst/>
          </a:prstGeom>
        </p:spPr>
      </p:pic>
      <p:pic>
        <p:nvPicPr>
          <p:cNvPr id="4" name="תמונה 3"/>
          <p:cNvPicPr>
            <a:picLocks noChangeAspect="1"/>
          </p:cNvPicPr>
          <p:nvPr/>
        </p:nvPicPr>
        <p:blipFill>
          <a:blip r:embed="rId3"/>
          <a:stretch>
            <a:fillRect/>
          </a:stretch>
        </p:blipFill>
        <p:spPr>
          <a:xfrm>
            <a:off x="64851" y="4636895"/>
            <a:ext cx="12062298" cy="1823701"/>
          </a:xfrm>
          <a:prstGeom prst="rect">
            <a:avLst/>
          </a:prstGeom>
          <a:ln w="28575">
            <a:solidFill>
              <a:srgbClr val="FFC000"/>
            </a:solidFill>
          </a:ln>
        </p:spPr>
      </p:pic>
      <p:pic>
        <p:nvPicPr>
          <p:cNvPr id="5" name="תמונה 4" descr="גזירת מסך">
            <a:extLst>
              <a:ext uri="{FF2B5EF4-FFF2-40B4-BE49-F238E27FC236}">
                <a16:creationId xmlns:a16="http://schemas.microsoft.com/office/drawing/2014/main" id="{364206F5-3C22-86CD-0F94-46249E672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p:cNvSpPr txBox="1"/>
          <p:nvPr/>
        </p:nvSpPr>
        <p:spPr>
          <a:xfrm>
            <a:off x="5686310" y="44343"/>
            <a:ext cx="5470497" cy="707886"/>
          </a:xfrm>
          <a:prstGeom prst="rect">
            <a:avLst/>
          </a:prstGeom>
          <a:noFill/>
        </p:spPr>
        <p:txBody>
          <a:bodyPr wrap="square" rtlCol="1">
            <a:spAutoFit/>
          </a:bodyPr>
          <a:lstStyle/>
          <a:p>
            <a:r>
              <a:rPr lang="ar-JO" sz="4000" b="1" dirty="0">
                <a:solidFill>
                  <a:schemeClr val="accent6">
                    <a:lumMod val="75000"/>
                  </a:schemeClr>
                </a:solidFill>
              </a:rPr>
              <a:t>نظرة الى داخل الجسم</a:t>
            </a:r>
            <a:endParaRPr lang="he-IL" sz="4000" b="1" dirty="0">
              <a:solidFill>
                <a:schemeClr val="accent6">
                  <a:lumMod val="75000"/>
                </a:schemeClr>
              </a:solidFill>
            </a:endParaRPr>
          </a:p>
        </p:txBody>
      </p:sp>
      <p:sp>
        <p:nvSpPr>
          <p:cNvPr id="4" name="תיבת טקסט 3"/>
          <p:cNvSpPr txBox="1"/>
          <p:nvPr/>
        </p:nvSpPr>
        <p:spPr>
          <a:xfrm>
            <a:off x="121762" y="6487565"/>
            <a:ext cx="1009816" cy="369332"/>
          </a:xfrm>
          <a:prstGeom prst="rect">
            <a:avLst/>
          </a:prstGeom>
          <a:noFill/>
        </p:spPr>
        <p:txBody>
          <a:bodyPr wrap="square" rtlCol="1">
            <a:spAutoFit/>
          </a:bodyPr>
          <a:lstStyle/>
          <a:p>
            <a:r>
              <a:rPr lang="ar-JO" b="1" dirty="0"/>
              <a:t>صفحة</a:t>
            </a:r>
            <a:r>
              <a:rPr lang="he-IL" b="1" dirty="0"/>
              <a:t> 81</a:t>
            </a:r>
          </a:p>
        </p:txBody>
      </p:sp>
      <p:pic>
        <p:nvPicPr>
          <p:cNvPr id="2052" name="Picture 4" descr="תמונה ותמונה של ציור מתקופת האבן בחינם"/>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5244" y="3884482"/>
            <a:ext cx="4531563" cy="2176917"/>
          </a:xfrm>
          <a:prstGeom prst="rect">
            <a:avLst/>
          </a:prstGeom>
          <a:noFill/>
          <a:extLst>
            <a:ext uri="{909E8E84-426E-40DD-AFC4-6F175D3DCCD1}">
              <a14:hiddenFill xmlns:a14="http://schemas.microsoft.com/office/drawing/2010/main">
                <a:solidFill>
                  <a:srgbClr val="FFFFFF"/>
                </a:solidFill>
              </a14:hiddenFill>
            </a:ext>
          </a:extLst>
        </p:spPr>
      </p:pic>
      <p:sp>
        <p:nvSpPr>
          <p:cNvPr id="7" name="תיבת טקסט 6"/>
          <p:cNvSpPr txBox="1"/>
          <p:nvPr/>
        </p:nvSpPr>
        <p:spPr>
          <a:xfrm>
            <a:off x="7993107" y="3426582"/>
            <a:ext cx="2369489" cy="400110"/>
          </a:xfrm>
          <a:prstGeom prst="rect">
            <a:avLst/>
          </a:prstGeom>
          <a:noFill/>
        </p:spPr>
        <p:txBody>
          <a:bodyPr wrap="square" rtlCol="1">
            <a:spAutoFit/>
          </a:bodyPr>
          <a:lstStyle/>
          <a:p>
            <a:r>
              <a:rPr lang="ar-JO" sz="2000" b="1" dirty="0"/>
              <a:t>رسم على جدار مغارة</a:t>
            </a:r>
            <a:endParaRPr lang="he-IL" sz="2000" b="1" dirty="0"/>
          </a:p>
        </p:txBody>
      </p:sp>
      <p:sp>
        <p:nvSpPr>
          <p:cNvPr id="10" name="תיבת טקסט 9"/>
          <p:cNvSpPr txBox="1"/>
          <p:nvPr/>
        </p:nvSpPr>
        <p:spPr>
          <a:xfrm>
            <a:off x="7793103" y="6333676"/>
            <a:ext cx="2769498" cy="400110"/>
          </a:xfrm>
          <a:prstGeom prst="rect">
            <a:avLst/>
          </a:prstGeom>
          <a:noFill/>
        </p:spPr>
        <p:txBody>
          <a:bodyPr wrap="square" rtlCol="1">
            <a:spAutoFit/>
          </a:bodyPr>
          <a:lstStyle/>
          <a:p>
            <a:r>
              <a:rPr lang="ar-JO" sz="2000" b="1" dirty="0"/>
              <a:t>الصور من الويكيبيديا</a:t>
            </a:r>
            <a:endParaRPr lang="he-IL" sz="2000" b="1" dirty="0"/>
          </a:p>
        </p:txBody>
      </p:sp>
      <p:sp>
        <p:nvSpPr>
          <p:cNvPr id="11" name="תיבת טקסט 10"/>
          <p:cNvSpPr txBox="1"/>
          <p:nvPr/>
        </p:nvSpPr>
        <p:spPr>
          <a:xfrm>
            <a:off x="1632857" y="1760497"/>
            <a:ext cx="2143992" cy="400110"/>
          </a:xfrm>
          <a:prstGeom prst="rect">
            <a:avLst/>
          </a:prstGeom>
          <a:noFill/>
        </p:spPr>
        <p:txBody>
          <a:bodyPr wrap="square" rtlCol="1">
            <a:spAutoFit/>
          </a:bodyPr>
          <a:lstStyle/>
          <a:p>
            <a:r>
              <a:rPr lang="he-IL" sz="2000" b="1" dirty="0"/>
              <a:t>ן</a:t>
            </a:r>
            <a:r>
              <a:rPr lang="ar-JO" sz="2000" b="1" dirty="0"/>
              <a:t>تصوير بأشعة </a:t>
            </a:r>
            <a:r>
              <a:rPr lang="ar-JO" sz="2000" b="1" dirty="0" err="1"/>
              <a:t>رنتجن</a:t>
            </a:r>
            <a:endParaRPr lang="he-IL" sz="2000" b="1" dirty="0"/>
          </a:p>
        </p:txBody>
      </p:sp>
      <p:pic>
        <p:nvPicPr>
          <p:cNvPr id="2058" name="Picture 10"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1578" y="2239216"/>
            <a:ext cx="3380132" cy="24242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0138" y="874899"/>
            <a:ext cx="2420269" cy="193469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4126" y="823407"/>
            <a:ext cx="2046324" cy="1934694"/>
          </a:xfrm>
          <a:prstGeom prst="rect">
            <a:avLst/>
          </a:prstGeom>
          <a:noFill/>
          <a:extLst>
            <a:ext uri="{909E8E84-426E-40DD-AFC4-6F175D3DCCD1}">
              <a14:hiddenFill xmlns:a14="http://schemas.microsoft.com/office/drawing/2010/main">
                <a:solidFill>
                  <a:srgbClr val="FFFFFF"/>
                </a:solidFill>
              </a14:hiddenFill>
            </a:ext>
          </a:extLst>
        </p:spPr>
      </p:pic>
      <p:sp>
        <p:nvSpPr>
          <p:cNvPr id="21" name="תיבת טקסט 20"/>
          <p:cNvSpPr txBox="1"/>
          <p:nvPr/>
        </p:nvSpPr>
        <p:spPr>
          <a:xfrm>
            <a:off x="6721129" y="2691824"/>
            <a:ext cx="2169896" cy="338554"/>
          </a:xfrm>
          <a:prstGeom prst="rect">
            <a:avLst/>
          </a:prstGeom>
          <a:noFill/>
        </p:spPr>
        <p:txBody>
          <a:bodyPr wrap="square">
            <a:spAutoFit/>
          </a:bodyPr>
          <a:lstStyle/>
          <a:p>
            <a:pPr algn="l"/>
            <a:r>
              <a:rPr lang="ar-JO" sz="1600" b="1" i="0" dirty="0">
                <a:solidFill>
                  <a:srgbClr val="000000"/>
                </a:solidFill>
                <a:effectLst/>
                <a:latin typeface="Arial" panose="020B0604020202020204" pitchFamily="34" charset="0"/>
                <a:hlinkClick r:id="rId8"/>
              </a:rPr>
              <a:t>التصوير بالرنين المغناطيسي</a:t>
            </a:r>
            <a:endParaRPr lang="he-IL" sz="1600" b="0" i="0" dirty="0">
              <a:solidFill>
                <a:srgbClr val="202122"/>
              </a:solidFill>
              <a:effectLst/>
              <a:highlight>
                <a:srgbClr val="FFFFFF"/>
              </a:highlight>
              <a:latin typeface="Arial" panose="020B0604020202020204" pitchFamily="34" charset="0"/>
            </a:endParaRPr>
          </a:p>
        </p:txBody>
      </p:sp>
      <p:pic>
        <p:nvPicPr>
          <p:cNvPr id="5" name="תמונה 4" descr="גזירת מסך">
            <a:extLst>
              <a:ext uri="{FF2B5EF4-FFF2-40B4-BE49-F238E27FC236}">
                <a16:creationId xmlns:a16="http://schemas.microsoft.com/office/drawing/2014/main" id="{00D16677-B93C-CECB-5415-C82BE02904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65" y="65600"/>
            <a:ext cx="4995682" cy="576073"/>
          </a:xfrm>
          <a:prstGeom prst="rect">
            <a:avLst/>
          </a:prstGeom>
        </p:spPr>
      </p:pic>
      <p:pic>
        <p:nvPicPr>
          <p:cNvPr id="11" name="42084-431423022_sm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862" y="910748"/>
            <a:ext cx="12192000" cy="6053344"/>
          </a:xfrm>
          <a:prstGeom prst="rect">
            <a:avLst/>
          </a:prstGeom>
        </p:spPr>
      </p:pic>
      <p:sp>
        <p:nvSpPr>
          <p:cNvPr id="13" name="תיבת טקסט 12"/>
          <p:cNvSpPr txBox="1"/>
          <p:nvPr/>
        </p:nvSpPr>
        <p:spPr>
          <a:xfrm>
            <a:off x="107665" y="6431810"/>
            <a:ext cx="1203245" cy="369332"/>
          </a:xfrm>
          <a:prstGeom prst="rect">
            <a:avLst/>
          </a:prstGeom>
          <a:noFill/>
        </p:spPr>
        <p:txBody>
          <a:bodyPr wrap="square" rtlCol="1">
            <a:spAutoFit/>
          </a:bodyPr>
          <a:lstStyle/>
          <a:p>
            <a:r>
              <a:rPr lang="he-IL" b="1" dirty="0">
                <a:solidFill>
                  <a:schemeClr val="bg1"/>
                </a:solidFill>
              </a:rPr>
              <a:t>12</a:t>
            </a:r>
          </a:p>
        </p:txBody>
      </p:sp>
      <p:pic>
        <p:nvPicPr>
          <p:cNvPr id="2" name="תמונה 1" descr="גזירת מסך">
            <a:extLst>
              <a:ext uri="{FF2B5EF4-FFF2-40B4-BE49-F238E27FC236}">
                <a16:creationId xmlns:a16="http://schemas.microsoft.com/office/drawing/2014/main" id="{63A43B5A-A01E-A6F7-4909-1D13CE29A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4" name="תמונה 3" descr="תמונה שמכילה טקסט, גופן, לבן, צילום מסך&#10;&#10;התיאור נוצר באופן אוטומטי">
            <a:extLst>
              <a:ext uri="{FF2B5EF4-FFF2-40B4-BE49-F238E27FC236}">
                <a16:creationId xmlns:a16="http://schemas.microsoft.com/office/drawing/2014/main" id="{CC949300-3459-1E5D-EC40-5297101288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1142" y="9002"/>
            <a:ext cx="6280473" cy="901746"/>
          </a:xfrm>
          <a:prstGeom prst="rect">
            <a:avLst/>
          </a:prstGeom>
        </p:spPr>
      </p:pic>
      <p:pic>
        <p:nvPicPr>
          <p:cNvPr id="9" name="תמונה 8" descr="תמונה שמכילה טקסט, גופן&#10;&#10;התיאור נוצר באופן אוטומטי">
            <a:extLst>
              <a:ext uri="{FF2B5EF4-FFF2-40B4-BE49-F238E27FC236}">
                <a16:creationId xmlns:a16="http://schemas.microsoft.com/office/drawing/2014/main" id="{5DC3402B-8C6B-79AA-ADD3-DB4ADE4F5A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829" y="910748"/>
            <a:ext cx="5537485" cy="2089257"/>
          </a:xfrm>
          <a:prstGeom prst="rect">
            <a:avLst/>
          </a:prstGeom>
        </p:spPr>
      </p:pic>
      <p:sp>
        <p:nvSpPr>
          <p:cNvPr id="14" name="תיבת טקסט 13">
            <a:extLst>
              <a:ext uri="{FF2B5EF4-FFF2-40B4-BE49-F238E27FC236}">
                <a16:creationId xmlns:a16="http://schemas.microsoft.com/office/drawing/2014/main" id="{496EAADE-0B59-38D8-BBDF-45A6BDC7F942}"/>
              </a:ext>
            </a:extLst>
          </p:cNvPr>
          <p:cNvSpPr txBox="1"/>
          <p:nvPr/>
        </p:nvSpPr>
        <p:spPr>
          <a:xfrm>
            <a:off x="107665" y="6431810"/>
            <a:ext cx="1492535" cy="369332"/>
          </a:xfrm>
          <a:prstGeom prst="rect">
            <a:avLst/>
          </a:prstGeom>
          <a:noFill/>
        </p:spPr>
        <p:txBody>
          <a:bodyPr wrap="square" rtlCol="1">
            <a:spAutoFit/>
          </a:bodyPr>
          <a:lstStyle/>
          <a:p>
            <a:r>
              <a:rPr lang="ar-JO" dirty="0"/>
              <a:t>صفحة 112</a:t>
            </a:r>
            <a:endParaRPr lang="he-I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3" name="תיבת טקסט 12"/>
          <p:cNvSpPr txBox="1"/>
          <p:nvPr/>
        </p:nvSpPr>
        <p:spPr>
          <a:xfrm>
            <a:off x="226934" y="6561499"/>
            <a:ext cx="1203245" cy="369332"/>
          </a:xfrm>
          <a:prstGeom prst="rect">
            <a:avLst/>
          </a:prstGeom>
          <a:noFill/>
        </p:spPr>
        <p:txBody>
          <a:bodyPr wrap="square" rtlCol="1">
            <a:spAutoFit/>
          </a:bodyPr>
          <a:lstStyle/>
          <a:p>
            <a:r>
              <a:rPr lang="he-IL" b="1" dirty="0"/>
              <a:t> </a:t>
            </a:r>
            <a:r>
              <a:rPr lang="ar-JO" b="1" dirty="0"/>
              <a:t>صفحة </a:t>
            </a:r>
            <a:r>
              <a:rPr lang="he-IL" b="1" dirty="0"/>
              <a:t>112</a:t>
            </a:r>
          </a:p>
        </p:txBody>
      </p:sp>
      <p:pic>
        <p:nvPicPr>
          <p:cNvPr id="4" name="תמונה 3" descr="גזירת מסך">
            <a:extLst>
              <a:ext uri="{FF2B5EF4-FFF2-40B4-BE49-F238E27FC236}">
                <a16:creationId xmlns:a16="http://schemas.microsoft.com/office/drawing/2014/main" id="{7AC6A697-E014-5BAB-5825-1A7A384D7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8" name="תמונה 7" descr="תמונה שמכילה גופן, טקסט, קו, כתב יד&#10;&#10;התיאור נוצר באופן אוטומטי">
            <a:extLst>
              <a:ext uri="{FF2B5EF4-FFF2-40B4-BE49-F238E27FC236}">
                <a16:creationId xmlns:a16="http://schemas.microsoft.com/office/drawing/2014/main" id="{97FA9D49-B0AE-F0FE-988B-0596B9B1A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1" y="0"/>
            <a:ext cx="5105400" cy="808355"/>
          </a:xfrm>
          <a:prstGeom prst="rect">
            <a:avLst/>
          </a:prstGeom>
        </p:spPr>
      </p:pic>
      <p:pic>
        <p:nvPicPr>
          <p:cNvPr id="19" name="תמונה 18" descr="תמונה שמכילה טקסט, סרט מצויר, כתב יד, סרטים מצוירים&#10;&#10;התיאור נוצר באופן אוטומטי">
            <a:extLst>
              <a:ext uri="{FF2B5EF4-FFF2-40B4-BE49-F238E27FC236}">
                <a16:creationId xmlns:a16="http://schemas.microsoft.com/office/drawing/2014/main" id="{6FD372A5-021E-EC04-A727-6D44552BB8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11401"/>
            <a:ext cx="12192000" cy="59378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p:cNvSpPr txBox="1"/>
          <p:nvPr/>
        </p:nvSpPr>
        <p:spPr>
          <a:xfrm>
            <a:off x="6153200" y="2108149"/>
            <a:ext cx="5261846" cy="461665"/>
          </a:xfrm>
          <a:prstGeom prst="rect">
            <a:avLst/>
          </a:prstGeom>
          <a:noFill/>
        </p:spPr>
        <p:txBody>
          <a:bodyPr wrap="square" rtlCol="1">
            <a:spAutoFit/>
          </a:bodyPr>
          <a:lstStyle/>
          <a:p>
            <a:r>
              <a:rPr lang="ar-JO" sz="2400" dirty="0"/>
              <a:t>أجيبوا عن البنود 1-2 في التعليمات صفحة</a:t>
            </a:r>
            <a:r>
              <a:rPr lang="he-IL" sz="2400" dirty="0"/>
              <a:t> 114.</a:t>
            </a:r>
          </a:p>
        </p:txBody>
      </p:sp>
      <p:pic>
        <p:nvPicPr>
          <p:cNvPr id="10" name="203932-922571588_sm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978665" y="3973978"/>
            <a:ext cx="2901248" cy="2670372"/>
          </a:xfrm>
          <a:prstGeom prst="rect">
            <a:avLst/>
          </a:prstGeom>
        </p:spPr>
      </p:pic>
      <p:pic>
        <p:nvPicPr>
          <p:cNvPr id="11" name="159038-818020255_small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2961010" y="3973978"/>
            <a:ext cx="2901248" cy="2670372"/>
          </a:xfrm>
          <a:prstGeom prst="rect">
            <a:avLst/>
          </a:prstGeom>
        </p:spPr>
      </p:pic>
      <p:pic>
        <p:nvPicPr>
          <p:cNvPr id="12" name="146210-788789505_small (2)">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54330" y="4000010"/>
            <a:ext cx="2901248" cy="2670372"/>
          </a:xfrm>
          <a:prstGeom prst="rect">
            <a:avLst/>
          </a:prstGeom>
        </p:spPr>
      </p:pic>
      <p:pic>
        <p:nvPicPr>
          <p:cNvPr id="13" name="99219-653943104_small">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9007184" y="3984291"/>
            <a:ext cx="3070260" cy="2670372"/>
          </a:xfrm>
          <a:prstGeom prst="rect">
            <a:avLst/>
          </a:prstGeom>
        </p:spPr>
      </p:pic>
      <p:sp>
        <p:nvSpPr>
          <p:cNvPr id="15" name="תיבת טקסט 14"/>
          <p:cNvSpPr txBox="1"/>
          <p:nvPr/>
        </p:nvSpPr>
        <p:spPr>
          <a:xfrm>
            <a:off x="7108178" y="3631870"/>
            <a:ext cx="882032" cy="369332"/>
          </a:xfrm>
          <a:prstGeom prst="rect">
            <a:avLst/>
          </a:prstGeom>
          <a:noFill/>
        </p:spPr>
        <p:txBody>
          <a:bodyPr wrap="square" rtlCol="1">
            <a:spAutoFit/>
          </a:bodyPr>
          <a:lstStyle/>
          <a:p>
            <a:r>
              <a:rPr lang="ar-JO" b="1" dirty="0"/>
              <a:t>ب</a:t>
            </a:r>
            <a:endParaRPr lang="he-IL" b="1" dirty="0"/>
          </a:p>
        </p:txBody>
      </p:sp>
      <p:sp>
        <p:nvSpPr>
          <p:cNvPr id="16" name="תיבת טקסט 15"/>
          <p:cNvSpPr txBox="1"/>
          <p:nvPr/>
        </p:nvSpPr>
        <p:spPr>
          <a:xfrm>
            <a:off x="3959754" y="3521795"/>
            <a:ext cx="882032" cy="369332"/>
          </a:xfrm>
          <a:prstGeom prst="rect">
            <a:avLst/>
          </a:prstGeom>
          <a:noFill/>
        </p:spPr>
        <p:txBody>
          <a:bodyPr wrap="square" rtlCol="1">
            <a:spAutoFit/>
          </a:bodyPr>
          <a:lstStyle/>
          <a:p>
            <a:r>
              <a:rPr lang="ar-JO" b="1" dirty="0"/>
              <a:t>ت</a:t>
            </a:r>
            <a:endParaRPr lang="he-IL" b="1" dirty="0"/>
          </a:p>
        </p:txBody>
      </p:sp>
      <p:sp>
        <p:nvSpPr>
          <p:cNvPr id="17" name="תיבת טקסט 16"/>
          <p:cNvSpPr txBox="1"/>
          <p:nvPr/>
        </p:nvSpPr>
        <p:spPr>
          <a:xfrm>
            <a:off x="10044654" y="3614959"/>
            <a:ext cx="882032" cy="369332"/>
          </a:xfrm>
          <a:prstGeom prst="rect">
            <a:avLst/>
          </a:prstGeom>
          <a:noFill/>
        </p:spPr>
        <p:txBody>
          <a:bodyPr wrap="square" rtlCol="1">
            <a:spAutoFit/>
          </a:bodyPr>
          <a:lstStyle/>
          <a:p>
            <a:r>
              <a:rPr lang="ar-JO" b="1" dirty="0"/>
              <a:t>أ</a:t>
            </a:r>
            <a:endParaRPr lang="he-IL" b="1" dirty="0"/>
          </a:p>
        </p:txBody>
      </p:sp>
      <p:sp>
        <p:nvSpPr>
          <p:cNvPr id="18" name="תיבת טקסט 17"/>
          <p:cNvSpPr txBox="1"/>
          <p:nvPr/>
        </p:nvSpPr>
        <p:spPr>
          <a:xfrm>
            <a:off x="584417" y="6355682"/>
            <a:ext cx="882032" cy="369332"/>
          </a:xfrm>
          <a:prstGeom prst="rect">
            <a:avLst/>
          </a:prstGeom>
          <a:noFill/>
        </p:spPr>
        <p:txBody>
          <a:bodyPr wrap="square" rtlCol="1">
            <a:spAutoFit/>
          </a:bodyPr>
          <a:lstStyle/>
          <a:p>
            <a:r>
              <a:rPr lang="ar-JO" b="1" dirty="0"/>
              <a:t>ث</a:t>
            </a:r>
            <a:endParaRPr lang="he-IL" b="1" dirty="0"/>
          </a:p>
        </p:txBody>
      </p:sp>
      <p:pic>
        <p:nvPicPr>
          <p:cNvPr id="3" name="תמונה 2" descr="גזירת מסך">
            <a:extLst>
              <a:ext uri="{FF2B5EF4-FFF2-40B4-BE49-F238E27FC236}">
                <a16:creationId xmlns:a16="http://schemas.microsoft.com/office/drawing/2014/main" id="{BDD784BE-91CC-1F35-22EA-44590AD925B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7" name="תמונה 6" descr="תמונה שמכילה גופן, לוגו, גרפיקה, טיפוגרפיה&#10;&#10;התיאור נוצר באופן אוטומטי">
            <a:extLst>
              <a:ext uri="{FF2B5EF4-FFF2-40B4-BE49-F238E27FC236}">
                <a16:creationId xmlns:a16="http://schemas.microsoft.com/office/drawing/2014/main" id="{6A7F2452-921D-3233-98CC-F2B30DFAE4A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4747" y="31529"/>
            <a:ext cx="2630923" cy="803403"/>
          </a:xfrm>
          <a:prstGeom prst="rect">
            <a:avLst/>
          </a:prstGeom>
        </p:spPr>
      </p:pic>
      <p:pic>
        <p:nvPicPr>
          <p:cNvPr id="14" name="תמונה 13" descr="תמונה שמכילה גופן, לוגו, גרפיקה, עיצוב&#10;&#10;התיאור נוצר באופן אוטומטי">
            <a:extLst>
              <a:ext uri="{FF2B5EF4-FFF2-40B4-BE49-F238E27FC236}">
                <a16:creationId xmlns:a16="http://schemas.microsoft.com/office/drawing/2014/main" id="{B6984DBB-C74B-80C0-702C-208469B4801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303717" y="739415"/>
            <a:ext cx="5406934" cy="964089"/>
          </a:xfrm>
          <a:prstGeom prst="rect">
            <a:avLst/>
          </a:prstGeom>
        </p:spPr>
      </p:pic>
      <p:sp>
        <p:nvSpPr>
          <p:cNvPr id="20" name="תיבת טקסט 19">
            <a:extLst>
              <a:ext uri="{FF2B5EF4-FFF2-40B4-BE49-F238E27FC236}">
                <a16:creationId xmlns:a16="http://schemas.microsoft.com/office/drawing/2014/main" id="{18BD8572-52D8-D9E3-3799-8319D1AC945D}"/>
              </a:ext>
            </a:extLst>
          </p:cNvPr>
          <p:cNvSpPr txBox="1"/>
          <p:nvPr/>
        </p:nvSpPr>
        <p:spPr>
          <a:xfrm>
            <a:off x="0" y="6381714"/>
            <a:ext cx="1567543" cy="369332"/>
          </a:xfrm>
          <a:prstGeom prst="rect">
            <a:avLst/>
          </a:prstGeom>
          <a:noFill/>
        </p:spPr>
        <p:txBody>
          <a:bodyPr wrap="square" rtlCol="1">
            <a:spAutoFit/>
          </a:bodyPr>
          <a:lstStyle/>
          <a:p>
            <a:r>
              <a:rPr lang="ar-JO" dirty="0"/>
              <a:t>صفحة 114</a:t>
            </a:r>
            <a:endParaRPr lang="he-IL" dirty="0"/>
          </a:p>
        </p:txBody>
      </p:sp>
      <p:sp>
        <p:nvSpPr>
          <p:cNvPr id="4" name="תיבת טקסט 3">
            <a:extLst>
              <a:ext uri="{FF2B5EF4-FFF2-40B4-BE49-F238E27FC236}">
                <a16:creationId xmlns:a16="http://schemas.microsoft.com/office/drawing/2014/main" id="{39AC8D15-1434-8E64-B9A4-FB04A403C8ED}"/>
              </a:ext>
            </a:extLst>
          </p:cNvPr>
          <p:cNvSpPr txBox="1"/>
          <p:nvPr/>
        </p:nvSpPr>
        <p:spPr>
          <a:xfrm>
            <a:off x="824298" y="3550014"/>
            <a:ext cx="882032" cy="369332"/>
          </a:xfrm>
          <a:prstGeom prst="rect">
            <a:avLst/>
          </a:prstGeom>
          <a:noFill/>
        </p:spPr>
        <p:txBody>
          <a:bodyPr wrap="square" rtlCol="1">
            <a:spAutoFit/>
          </a:bodyPr>
          <a:lstStyle/>
          <a:p>
            <a:r>
              <a:rPr lang="ar-JO" b="1" dirty="0"/>
              <a:t>ث</a:t>
            </a:r>
            <a:endParaRPr lang="he-IL"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58"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025"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3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video>
              <p:cMediaNode vol="80000">
                <p:cTn id="31" fill="hold" display="0">
                  <p:stCondLst>
                    <p:cond delay="indefinite"/>
                  </p:stCondLst>
                </p:cTn>
                <p:tgtEl>
                  <p:spTgt spid="12"/>
                </p:tgtEl>
              </p:cMediaNode>
            </p:vide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2"/>
                                        </p:tgtEl>
                                      </p:cBhvr>
                                    </p:cmd>
                                  </p:childTnLst>
                                </p:cTn>
                              </p:par>
                            </p:childTnLst>
                          </p:cTn>
                        </p:par>
                      </p:childTnLst>
                    </p:cTn>
                  </p:par>
                </p:childTnLst>
              </p:cTn>
              <p:nextCondLst>
                <p:cond evt="onClick" delay="0">
                  <p:tgtEl>
                    <p:spTgt spid="12"/>
                  </p:tgtEl>
                </p:cond>
              </p:nextCondLst>
            </p:seq>
            <p:video>
              <p:cMediaNode vol="80000">
                <p:cTn id="37" fill="hold" display="0">
                  <p:stCondLst>
                    <p:cond delay="indefinite"/>
                  </p:stCondLst>
                </p:cTn>
                <p:tgtEl>
                  <p:spTgt spid="13"/>
                </p:tgtEl>
              </p:cMediaNode>
            </p:vide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36" name="Picture 12" descr="וקטור ריאות דרכי הנשימה בחינם"/>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2965" y="3500751"/>
            <a:ext cx="2173316" cy="2371489"/>
          </a:xfrm>
          <a:prstGeom prst="rect">
            <a:avLst/>
          </a:prstGeom>
          <a:noFill/>
          <a:extLst>
            <a:ext uri="{909E8E84-426E-40DD-AFC4-6F175D3DCCD1}">
              <a14:hiddenFill xmlns:a14="http://schemas.microsoft.com/office/drawing/2010/main">
                <a:solidFill>
                  <a:srgbClr val="FFFFFF"/>
                </a:solidFill>
              </a14:hiddenFill>
            </a:ext>
          </a:extLst>
        </p:spPr>
      </p:pic>
      <p:pic>
        <p:nvPicPr>
          <p:cNvPr id="14" name="תמונה 13"/>
          <p:cNvPicPr>
            <a:picLocks noChangeAspect="1"/>
          </p:cNvPicPr>
          <p:nvPr/>
        </p:nvPicPr>
        <p:blipFill>
          <a:blip r:embed="rId5">
            <a:clrChange>
              <a:clrFrom>
                <a:srgbClr val="FFFFFF"/>
              </a:clrFrom>
              <a:clrTo>
                <a:srgbClr val="FFFFFF">
                  <a:alpha val="0"/>
                </a:srgbClr>
              </a:clrTo>
            </a:clrChange>
          </a:blip>
          <a:stretch>
            <a:fillRect/>
          </a:stretch>
        </p:blipFill>
        <p:spPr>
          <a:xfrm>
            <a:off x="-28812" y="4280687"/>
            <a:ext cx="1574391" cy="2577313"/>
          </a:xfrm>
          <a:prstGeom prst="rect">
            <a:avLst/>
          </a:prstGeom>
        </p:spPr>
      </p:pic>
      <p:pic>
        <p:nvPicPr>
          <p:cNvPr id="1038" name="Picture 14" descr="וקטור עצמות טבע חופשי שלד"/>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34189" y="2074385"/>
            <a:ext cx="2387445" cy="45860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זרימת דם לב אנושית חופשית וקטור מחומצן וחסר חמצן"/>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4010" y="4551398"/>
            <a:ext cx="1259090" cy="189126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וקטור איברי כליה אנטומיה חינם"/>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18370" y="2919948"/>
            <a:ext cx="1570144" cy="194476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וקטור אנטומיה אנושי של מוח חופשי"/>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48265" y="4783615"/>
            <a:ext cx="1848241" cy="157390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וקטור אמנות קו אנטומיה חינם של מערכת הדם"/>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46" y="824074"/>
            <a:ext cx="2173316" cy="3318592"/>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p:cNvSpPr txBox="1"/>
          <p:nvPr/>
        </p:nvSpPr>
        <p:spPr>
          <a:xfrm>
            <a:off x="1995777" y="6329238"/>
            <a:ext cx="1304014" cy="369332"/>
          </a:xfrm>
          <a:prstGeom prst="rect">
            <a:avLst/>
          </a:prstGeom>
          <a:noFill/>
        </p:spPr>
        <p:txBody>
          <a:bodyPr wrap="square" rtlCol="1">
            <a:spAutoFit/>
          </a:bodyPr>
          <a:lstStyle/>
          <a:p>
            <a:r>
              <a:rPr lang="he-IL" b="1" dirty="0"/>
              <a:t> </a:t>
            </a:r>
            <a:r>
              <a:rPr lang="ar-JO" b="1" dirty="0"/>
              <a:t>صفحة </a:t>
            </a:r>
            <a:r>
              <a:rPr lang="he-IL" b="1" dirty="0"/>
              <a:t>114</a:t>
            </a:r>
          </a:p>
        </p:txBody>
      </p:sp>
      <p:pic>
        <p:nvPicPr>
          <p:cNvPr id="5" name="תמונה 4" descr="גזירת מסך">
            <a:extLst>
              <a:ext uri="{FF2B5EF4-FFF2-40B4-BE49-F238E27FC236}">
                <a16:creationId xmlns:a16="http://schemas.microsoft.com/office/drawing/2014/main" id="{4AB9EA9F-A86F-F5FE-10F6-91A9AEECC6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7" name="תמונה 6" descr="תמונה שמכילה טקסט, גופן, כתב יד, קליגרפיה&#10;&#10;התיאור נוצר באופן אוטומטי">
            <a:extLst>
              <a:ext uri="{FF2B5EF4-FFF2-40B4-BE49-F238E27FC236}">
                <a16:creationId xmlns:a16="http://schemas.microsoft.com/office/drawing/2014/main" id="{515E1B24-5FF5-7818-8EC1-F85794AE1F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02337" y="811938"/>
            <a:ext cx="8932893" cy="19447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p:cNvPicPr>
            <a:picLocks noChangeAspect="1"/>
          </p:cNvPicPr>
          <p:nvPr/>
        </p:nvPicPr>
        <p:blipFill>
          <a:blip r:embed="rId4"/>
          <a:stretch>
            <a:fillRect/>
          </a:stretch>
        </p:blipFill>
        <p:spPr>
          <a:xfrm>
            <a:off x="10153144" y="1080208"/>
            <a:ext cx="2007003" cy="4313211"/>
          </a:xfrm>
          <a:prstGeom prst="rect">
            <a:avLst/>
          </a:prstGeom>
        </p:spPr>
      </p:pic>
      <p:pic>
        <p:nvPicPr>
          <p:cNvPr id="8" name="תמונה 7"/>
          <p:cNvPicPr>
            <a:picLocks noChangeAspect="1"/>
          </p:cNvPicPr>
          <p:nvPr/>
        </p:nvPicPr>
        <p:blipFill>
          <a:blip r:embed="rId5">
            <a:clrChange>
              <a:clrFrom>
                <a:srgbClr val="FFFFFF"/>
              </a:clrFrom>
              <a:clrTo>
                <a:srgbClr val="FFFFFF">
                  <a:alpha val="0"/>
                </a:srgbClr>
              </a:clrTo>
            </a:clrChange>
          </a:blip>
          <a:stretch>
            <a:fillRect/>
          </a:stretch>
        </p:blipFill>
        <p:spPr>
          <a:xfrm>
            <a:off x="1782945" y="1282587"/>
            <a:ext cx="1666563" cy="4661168"/>
          </a:xfrm>
          <a:prstGeom prst="rect">
            <a:avLst/>
          </a:prstGeom>
        </p:spPr>
      </p:pic>
      <p:sp>
        <p:nvSpPr>
          <p:cNvPr id="9" name="בועת דיבור: אליפסה 8"/>
          <p:cNvSpPr/>
          <p:nvPr/>
        </p:nvSpPr>
        <p:spPr>
          <a:xfrm>
            <a:off x="7862618" y="692562"/>
            <a:ext cx="2287829" cy="1942089"/>
          </a:xfrm>
          <a:prstGeom prst="wedgeEllipseCallout">
            <a:avLst>
              <a:gd name="adj1" fmla="val 88987"/>
              <a:gd name="adj2" fmla="val 3238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ar-JO" b="1" dirty="0">
                <a:solidFill>
                  <a:schemeClr val="tx1"/>
                </a:solidFill>
                <a:latin typeface="NarkisClassicMF-Regular"/>
              </a:rPr>
              <a:t>أين تحدث في جسمي عمليات استيعاب محفِّزات،  المعلومات والاستجابة</a:t>
            </a:r>
            <a:r>
              <a:rPr lang="he-IL" sz="1800" b="0" i="0" u="none" strike="noStrike" baseline="0" dirty="0">
                <a:latin typeface="NarkisClassicMF-Regular"/>
              </a:rPr>
              <a:t>ה?</a:t>
            </a:r>
            <a:endParaRPr lang="he-IL" dirty="0"/>
          </a:p>
        </p:txBody>
      </p:sp>
      <p:sp>
        <p:nvSpPr>
          <p:cNvPr id="10" name="בועת דיבור: אליפסה 9"/>
          <p:cNvSpPr/>
          <p:nvPr/>
        </p:nvSpPr>
        <p:spPr>
          <a:xfrm>
            <a:off x="4001116" y="2184849"/>
            <a:ext cx="1444824" cy="1051965"/>
          </a:xfrm>
          <a:prstGeom prst="wedgeEllipseCallout">
            <a:avLst>
              <a:gd name="adj1" fmla="val -123108"/>
              <a:gd name="adj2" fmla="val -25837"/>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en-US" b="1" dirty="0">
                <a:solidFill>
                  <a:schemeClr val="tx1"/>
                </a:solidFill>
                <a:latin typeface="NarkisClassicMF-Regular"/>
              </a:rPr>
              <a:t> </a:t>
            </a:r>
            <a:r>
              <a:rPr lang="ar-JO" b="1" dirty="0">
                <a:solidFill>
                  <a:schemeClr val="tx1"/>
                </a:solidFill>
                <a:latin typeface="NarkisClassicMF-Regular"/>
              </a:rPr>
              <a:t>وكيف يحدث ذلك؟</a:t>
            </a:r>
            <a:endParaRPr lang="he-IL" sz="1800" b="1" i="0" u="none" strike="noStrike" baseline="0" dirty="0">
              <a:solidFill>
                <a:schemeClr val="tx1"/>
              </a:solidFill>
              <a:latin typeface="NarkisClassicMF-Regular"/>
            </a:endParaRPr>
          </a:p>
          <a:p>
            <a:r>
              <a:rPr lang="he-IL" sz="1800" b="0" i="0" u="none" strike="noStrike" baseline="0" dirty="0">
                <a:latin typeface="NarkisClassicMF-Regular"/>
              </a:rPr>
              <a:t>ויצירתה?</a:t>
            </a:r>
            <a:endParaRPr lang="he-IL" dirty="0"/>
          </a:p>
        </p:txBody>
      </p:sp>
      <p:sp>
        <p:nvSpPr>
          <p:cNvPr id="13" name="תיבת טקסט 12"/>
          <p:cNvSpPr txBox="1"/>
          <p:nvPr/>
        </p:nvSpPr>
        <p:spPr>
          <a:xfrm>
            <a:off x="436970" y="6465536"/>
            <a:ext cx="1149069" cy="369332"/>
          </a:xfrm>
          <a:prstGeom prst="rect">
            <a:avLst/>
          </a:prstGeom>
          <a:noFill/>
        </p:spPr>
        <p:txBody>
          <a:bodyPr wrap="square" rtlCol="1">
            <a:spAutoFit/>
          </a:bodyPr>
          <a:lstStyle/>
          <a:p>
            <a:r>
              <a:rPr lang="ar-JO" b="1" dirty="0"/>
              <a:t>صفحة 115</a:t>
            </a:r>
            <a:endParaRPr lang="he-IL" b="1" dirty="0"/>
          </a:p>
        </p:txBody>
      </p:sp>
      <p:pic>
        <p:nvPicPr>
          <p:cNvPr id="3" name="תמונה 2" descr="גזירת מסך">
            <a:extLst>
              <a:ext uri="{FF2B5EF4-FFF2-40B4-BE49-F238E27FC236}">
                <a16:creationId xmlns:a16="http://schemas.microsoft.com/office/drawing/2014/main" id="{39BE37A1-78BF-FA48-53F4-EA06385DC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7" name="תמונה 6" descr="תמונה שמכילה טקסט, גופן, כתב יד, קו&#10;&#10;התיאור נוצר באופן אוטומטי">
            <a:extLst>
              <a:ext uri="{FF2B5EF4-FFF2-40B4-BE49-F238E27FC236}">
                <a16:creationId xmlns:a16="http://schemas.microsoft.com/office/drawing/2014/main" id="{92FFD889-44C7-17B3-BD6C-4C53F4C55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9493" y="4131592"/>
            <a:ext cx="7071706" cy="2142051"/>
          </a:xfrm>
          <a:prstGeom prst="rect">
            <a:avLst/>
          </a:prstGeom>
        </p:spPr>
      </p:pic>
      <p:pic>
        <p:nvPicPr>
          <p:cNvPr id="14" name="תמונה 13" descr="תמונה שמכילה גופן, טקסט, גרפיקה, קליגרפיה&#10;&#10;התיאור נוצר באופן אוטומטי">
            <a:extLst>
              <a:ext uri="{FF2B5EF4-FFF2-40B4-BE49-F238E27FC236}">
                <a16:creationId xmlns:a16="http://schemas.microsoft.com/office/drawing/2014/main" id="{68A139FE-993A-FC3D-76C3-A39DA80CFC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9778" y="-97858"/>
            <a:ext cx="4581772" cy="73067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050" name="Picture 2" descr="איור חינמי של ביולוגיה של עצבי מערכת העצבי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024" y="399871"/>
            <a:ext cx="3057525"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p:cNvSpPr txBox="1"/>
          <p:nvPr/>
        </p:nvSpPr>
        <p:spPr>
          <a:xfrm>
            <a:off x="4125687" y="898497"/>
            <a:ext cx="891586" cy="461665"/>
          </a:xfrm>
          <a:prstGeom prst="rect">
            <a:avLst/>
          </a:prstGeom>
          <a:noFill/>
        </p:spPr>
        <p:txBody>
          <a:bodyPr wrap="square" rtlCol="1">
            <a:spAutoFit/>
          </a:bodyPr>
          <a:lstStyle/>
          <a:p>
            <a:r>
              <a:rPr lang="ar-JO" sz="2400" b="1" dirty="0"/>
              <a:t>الدماغ</a:t>
            </a:r>
            <a:endParaRPr lang="he-IL" sz="2400" b="1" dirty="0"/>
          </a:p>
        </p:txBody>
      </p:sp>
      <p:sp>
        <p:nvSpPr>
          <p:cNvPr id="5" name="תיבת טקסט 4"/>
          <p:cNvSpPr txBox="1"/>
          <p:nvPr/>
        </p:nvSpPr>
        <p:spPr>
          <a:xfrm>
            <a:off x="7943354" y="2740981"/>
            <a:ext cx="2107095" cy="461665"/>
          </a:xfrm>
          <a:prstGeom prst="rect">
            <a:avLst/>
          </a:prstGeom>
          <a:noFill/>
        </p:spPr>
        <p:txBody>
          <a:bodyPr wrap="square" rtlCol="1">
            <a:spAutoFit/>
          </a:bodyPr>
          <a:lstStyle/>
          <a:p>
            <a:r>
              <a:rPr lang="ar-JO" sz="2400" b="1" dirty="0"/>
              <a:t> الحبل الشوكي</a:t>
            </a:r>
            <a:endParaRPr lang="he-IL" sz="2400" b="1" dirty="0"/>
          </a:p>
        </p:txBody>
      </p:sp>
      <p:sp>
        <p:nvSpPr>
          <p:cNvPr id="6" name="תיבת טקסט 5"/>
          <p:cNvSpPr txBox="1"/>
          <p:nvPr/>
        </p:nvSpPr>
        <p:spPr>
          <a:xfrm>
            <a:off x="3015343" y="5201478"/>
            <a:ext cx="1742188" cy="461665"/>
          </a:xfrm>
          <a:prstGeom prst="rect">
            <a:avLst/>
          </a:prstGeom>
          <a:noFill/>
        </p:spPr>
        <p:txBody>
          <a:bodyPr wrap="square" rtlCol="1">
            <a:spAutoFit/>
          </a:bodyPr>
          <a:lstStyle/>
          <a:p>
            <a:r>
              <a:rPr lang="ar-JO" sz="2400" b="1" dirty="0"/>
              <a:t>الألياف العصبية</a:t>
            </a:r>
            <a:endParaRPr lang="he-IL" sz="2400" b="1" dirty="0"/>
          </a:p>
        </p:txBody>
      </p:sp>
      <p:cxnSp>
        <p:nvCxnSpPr>
          <p:cNvPr id="10" name="מחבר חץ ישר 9"/>
          <p:cNvCxnSpPr/>
          <p:nvPr/>
        </p:nvCxnSpPr>
        <p:spPr>
          <a:xfrm flipV="1">
            <a:off x="5094135" y="883611"/>
            <a:ext cx="1001865" cy="1846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cxnSpLocks/>
            <a:stCxn id="6" idx="3"/>
          </p:cNvCxnSpPr>
          <p:nvPr/>
        </p:nvCxnSpPr>
        <p:spPr>
          <a:xfrm flipV="1">
            <a:off x="4757531" y="5201478"/>
            <a:ext cx="1184745" cy="2308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מחבר חץ ישר 11"/>
          <p:cNvCxnSpPr/>
          <p:nvPr/>
        </p:nvCxnSpPr>
        <p:spPr>
          <a:xfrm flipH="1" flipV="1">
            <a:off x="6551875" y="2833314"/>
            <a:ext cx="2107095" cy="923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תיבת טקסט 19"/>
          <p:cNvSpPr txBox="1"/>
          <p:nvPr/>
        </p:nvSpPr>
        <p:spPr>
          <a:xfrm>
            <a:off x="7739743" y="5794715"/>
            <a:ext cx="4020237" cy="461665"/>
          </a:xfrm>
          <a:prstGeom prst="rect">
            <a:avLst/>
          </a:prstGeom>
          <a:noFill/>
        </p:spPr>
        <p:txBody>
          <a:bodyPr wrap="square" rtlCol="1">
            <a:spAutoFit/>
          </a:bodyPr>
          <a:lstStyle/>
          <a:p>
            <a:r>
              <a:rPr lang="ar-JO" sz="2400" b="1" dirty="0"/>
              <a:t>اقرأوا قطعة المعلومات صفحة 115</a:t>
            </a:r>
            <a:endParaRPr lang="he-IL" sz="2400" b="1" dirty="0"/>
          </a:p>
        </p:txBody>
      </p:sp>
      <p:pic>
        <p:nvPicPr>
          <p:cNvPr id="7" name="תמונה 6" descr="גזירת מסך">
            <a:extLst>
              <a:ext uri="{FF2B5EF4-FFF2-40B4-BE49-F238E27FC236}">
                <a16:creationId xmlns:a16="http://schemas.microsoft.com/office/drawing/2014/main" id="{397F5570-4351-198C-EC76-67D1494DC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sp>
        <p:nvSpPr>
          <p:cNvPr id="8" name="תיבת טקסט 7">
            <a:extLst>
              <a:ext uri="{FF2B5EF4-FFF2-40B4-BE49-F238E27FC236}">
                <a16:creationId xmlns:a16="http://schemas.microsoft.com/office/drawing/2014/main" id="{76C08D2F-4E9A-03EE-9D63-2FE5243C54DE}"/>
              </a:ext>
            </a:extLst>
          </p:cNvPr>
          <p:cNvSpPr txBox="1"/>
          <p:nvPr/>
        </p:nvSpPr>
        <p:spPr>
          <a:xfrm>
            <a:off x="8149549" y="34532"/>
            <a:ext cx="3258680" cy="584775"/>
          </a:xfrm>
          <a:prstGeom prst="rect">
            <a:avLst/>
          </a:prstGeom>
          <a:noFill/>
        </p:spPr>
        <p:txBody>
          <a:bodyPr wrap="square" rtlCol="1">
            <a:spAutoFit/>
          </a:bodyPr>
          <a:lstStyle/>
          <a:p>
            <a:r>
              <a:rPr lang="ar-JO" sz="3200" b="1" dirty="0"/>
              <a:t>الجهاز العصبي</a:t>
            </a:r>
            <a:endParaRPr lang="he-IL" sz="32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 name="תמונה 1" descr="גזירת מסך">
            <a:extLst>
              <a:ext uri="{FF2B5EF4-FFF2-40B4-BE49-F238E27FC236}">
                <a16:creationId xmlns:a16="http://schemas.microsoft.com/office/drawing/2014/main" id="{9A476A7D-C18D-D59B-D480-0CD51137D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083" y="34532"/>
            <a:ext cx="1047306" cy="730678"/>
          </a:xfrm>
          <a:prstGeom prst="rect">
            <a:avLst/>
          </a:prstGeom>
        </p:spPr>
      </p:pic>
      <p:pic>
        <p:nvPicPr>
          <p:cNvPr id="10" name="תמונה 9" descr="תמונה שמכילה טקסט, צילום מסך, עיצוב&#10;&#10;התיאור נוצר באופן אוטומטי">
            <a:extLst>
              <a:ext uri="{FF2B5EF4-FFF2-40B4-BE49-F238E27FC236}">
                <a16:creationId xmlns:a16="http://schemas.microsoft.com/office/drawing/2014/main" id="{30E2F0FE-6DA4-BDB0-F47E-61018E6C9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720" y="1005106"/>
            <a:ext cx="10719351" cy="5048509"/>
          </a:xfrm>
          <a:prstGeom prst="rect">
            <a:avLst/>
          </a:prstGeom>
        </p:spPr>
      </p:pic>
    </p:spTree>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1554</TotalTime>
  <Words>1619</Words>
  <Application>Microsoft Office PowerPoint</Application>
  <PresentationFormat>מסך רחב</PresentationFormat>
  <Paragraphs>137</Paragraphs>
  <Slides>17</Slides>
  <Notes>16</Notes>
  <HiddenSlides>0</HiddenSlides>
  <MMClips>5</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17</vt:i4>
      </vt:variant>
    </vt:vector>
  </HeadingPairs>
  <TitlesOfParts>
    <vt:vector size="23" baseType="lpstr">
      <vt:lpstr>Arial</vt:lpstr>
      <vt:lpstr>Calibri</vt:lpstr>
      <vt:lpstr>Calibri Light</vt:lpstr>
      <vt:lpstr>NarkisClassicMF-Regular</vt:lpstr>
      <vt:lpstr>NarkisimMFO</vt:lpstr>
      <vt:lpstr>ערכת נושא Office</vt:lpstr>
      <vt:lpstr>                         العلوم والتكنولوجيا للصّف السَّادس عارضة مرافقة للباب نظرة الى داخل الجسم الفصل الثاني الجهاز العصبي- القسم الأوَّل   (الصفحات 112-123)</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shlomi sh shlomish</cp:lastModifiedBy>
  <cp:revision>34</cp:revision>
  <dcterms:created xsi:type="dcterms:W3CDTF">2024-08-19T13:04:00Z</dcterms:created>
  <dcterms:modified xsi:type="dcterms:W3CDTF">2025-01-27T07:26:16Z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7643D18C32D042BBA6E7F49FFAE1103C_13</vt:lpwstr>
  </property>
  <property fmtid="{D5CDD505-2E9C-101B-9397-08002B2CF9AE}" pid="3" name="KSOProductBuildVer">
    <vt:lpwstr>1033-12.2.0.19307</vt:lpwstr>
  </property>
</Properties>
</file>