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9"/>
  </p:notesMasterIdLst>
  <p:sldIdLst>
    <p:sldId id="280" r:id="rId2"/>
    <p:sldId id="279" r:id="rId3"/>
    <p:sldId id="256" r:id="rId4"/>
    <p:sldId id="257" r:id="rId5"/>
    <p:sldId id="258" r:id="rId6"/>
    <p:sldId id="259" r:id="rId7"/>
    <p:sldId id="260" r:id="rId8"/>
    <p:sldId id="261" r:id="rId9"/>
    <p:sldId id="311" r:id="rId10"/>
    <p:sldId id="267" r:id="rId11"/>
    <p:sldId id="266" r:id="rId12"/>
    <p:sldId id="265" r:id="rId13"/>
    <p:sldId id="312" r:id="rId14"/>
    <p:sldId id="264" r:id="rId15"/>
    <p:sldId id="262" r:id="rId16"/>
    <p:sldId id="268" r:id="rId17"/>
    <p:sldId id="313"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5" clrIdx="0">
    <p:extLst>
      <p:ext uri="{19B8F6BF-5375-455C-9EA6-DF929625EA0E}">
        <p15:presenceInfo xmlns:p15="http://schemas.microsoft.com/office/powerpoint/2012/main" userId="1621ad8585f3c8db" providerId="Windows Live"/>
      </p:ext>
    </p:extLst>
  </p:cmAuthor>
  <p:cmAuthor id="2" name="noga mishan" initials="nm" lastIdx="2"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55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91034" autoAdjust="0"/>
  </p:normalViewPr>
  <p:slideViewPr>
    <p:cSldViewPr snapToGrid="0">
      <p:cViewPr varScale="1">
        <p:scale>
          <a:sx n="64" d="100"/>
          <a:sy n="64" d="100"/>
        </p:scale>
        <p:origin x="10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F769805F-8E00-4EA8-8F0D-BD1980B68FD6}"/>
    <pc:docChg chg="custSel modSld">
      <pc:chgData name="noga mishan" userId="802d01ca9850f5a0" providerId="LiveId" clId="{F769805F-8E00-4EA8-8F0D-BD1980B68FD6}" dt="2024-10-27T09:43:58.706" v="80" actId="14100"/>
      <pc:docMkLst>
        <pc:docMk/>
      </pc:docMkLst>
      <pc:sldChg chg="delSp modSp mod">
        <pc:chgData name="noga mishan" userId="802d01ca9850f5a0" providerId="LiveId" clId="{F769805F-8E00-4EA8-8F0D-BD1980B68FD6}" dt="2024-10-27T09:43:58.706" v="80" actId="14100"/>
        <pc:sldMkLst>
          <pc:docMk/>
          <pc:sldMk cId="1922199648" sldId="279"/>
        </pc:sldMkLst>
        <pc:spChg chg="del">
          <ac:chgData name="noga mishan" userId="802d01ca9850f5a0" providerId="LiveId" clId="{F769805F-8E00-4EA8-8F0D-BD1980B68FD6}" dt="2024-10-27T09:42:53.563" v="67" actId="478"/>
          <ac:spMkLst>
            <pc:docMk/>
            <pc:sldMk cId="1922199648" sldId="279"/>
            <ac:spMk id="6" creationId="{0150CC97-3ADA-AD1B-4397-9CD24DF216D4}"/>
          </ac:spMkLst>
        </pc:spChg>
        <pc:spChg chg="mod">
          <ac:chgData name="noga mishan" userId="802d01ca9850f5a0" providerId="LiveId" clId="{F769805F-8E00-4EA8-8F0D-BD1980B68FD6}" dt="2024-10-27T09:43:19.970" v="75" actId="1076"/>
          <ac:spMkLst>
            <pc:docMk/>
            <pc:sldMk cId="1922199648" sldId="279"/>
            <ac:spMk id="7" creationId="{DD2C91A5-9EA8-08B3-869B-8534F965389B}"/>
          </ac:spMkLst>
        </pc:spChg>
        <pc:spChg chg="del">
          <ac:chgData name="noga mishan" userId="802d01ca9850f5a0" providerId="LiveId" clId="{F769805F-8E00-4EA8-8F0D-BD1980B68FD6}" dt="2024-10-27T09:42:49.569" v="66" actId="478"/>
          <ac:spMkLst>
            <pc:docMk/>
            <pc:sldMk cId="1922199648" sldId="279"/>
            <ac:spMk id="9" creationId="{A029BC20-9A29-F3CD-2EA0-18B396AE6244}"/>
          </ac:spMkLst>
        </pc:spChg>
        <pc:spChg chg="mod">
          <ac:chgData name="noga mishan" userId="802d01ca9850f5a0" providerId="LiveId" clId="{F769805F-8E00-4EA8-8F0D-BD1980B68FD6}" dt="2024-10-27T09:43:02.359" v="69" actId="1076"/>
          <ac:spMkLst>
            <pc:docMk/>
            <pc:sldMk cId="1922199648" sldId="279"/>
            <ac:spMk id="10" creationId="{3CB748E7-C4F4-770C-92CD-88053C5B5D24}"/>
          </ac:spMkLst>
        </pc:spChg>
        <pc:spChg chg="mod">
          <ac:chgData name="noga mishan" userId="802d01ca9850f5a0" providerId="LiveId" clId="{F769805F-8E00-4EA8-8F0D-BD1980B68FD6}" dt="2024-10-27T09:43:12.071" v="72" actId="1076"/>
          <ac:spMkLst>
            <pc:docMk/>
            <pc:sldMk cId="1922199648" sldId="279"/>
            <ac:spMk id="11" creationId="{E63D7B48-204A-2F18-5BCB-B346BD877E57}"/>
          </ac:spMkLst>
        </pc:spChg>
        <pc:picChg chg="del">
          <ac:chgData name="noga mishan" userId="802d01ca9850f5a0" providerId="LiveId" clId="{F769805F-8E00-4EA8-8F0D-BD1980B68FD6}" dt="2024-10-27T09:42:40.833" v="64" actId="478"/>
          <ac:picMkLst>
            <pc:docMk/>
            <pc:sldMk cId="1922199648" sldId="279"/>
            <ac:picMk id="2050" creationId="{9A495817-3781-9CD0-B05C-15A21227F7AB}"/>
          </ac:picMkLst>
        </pc:picChg>
        <pc:picChg chg="mod">
          <ac:chgData name="noga mishan" userId="802d01ca9850f5a0" providerId="LiveId" clId="{F769805F-8E00-4EA8-8F0D-BD1980B68FD6}" dt="2024-10-27T09:43:58.706" v="80" actId="14100"/>
          <ac:picMkLst>
            <pc:docMk/>
            <pc:sldMk cId="1922199648" sldId="279"/>
            <ac:picMk id="2052" creationId="{6844E3DE-AED9-7983-FCCF-61DC3E172849}"/>
          </ac:picMkLst>
        </pc:picChg>
        <pc:picChg chg="del">
          <ac:chgData name="noga mishan" userId="802d01ca9850f5a0" providerId="LiveId" clId="{F769805F-8E00-4EA8-8F0D-BD1980B68FD6}" dt="2024-10-27T09:42:44.669" v="65" actId="478"/>
          <ac:picMkLst>
            <pc:docMk/>
            <pc:sldMk cId="1922199648" sldId="279"/>
            <ac:picMk id="2054" creationId="{55E07830-C4B7-25E7-FA5B-1A70C532B270}"/>
          </ac:picMkLst>
        </pc:picChg>
        <pc:picChg chg="mod">
          <ac:chgData name="noga mishan" userId="802d01ca9850f5a0" providerId="LiveId" clId="{F769805F-8E00-4EA8-8F0D-BD1980B68FD6}" dt="2024-10-27T09:43:55.877" v="79" actId="14100"/>
          <ac:picMkLst>
            <pc:docMk/>
            <pc:sldMk cId="1922199648" sldId="279"/>
            <ac:picMk id="2058" creationId="{0301D55F-7005-F045-E346-87214452ECB9}"/>
          </ac:picMkLst>
        </pc:picChg>
        <pc:picChg chg="mod">
          <ac:chgData name="noga mishan" userId="802d01ca9850f5a0" providerId="LiveId" clId="{F769805F-8E00-4EA8-8F0D-BD1980B68FD6}" dt="2024-10-27T09:43:46.638" v="76" actId="14100"/>
          <ac:picMkLst>
            <pc:docMk/>
            <pc:sldMk cId="1922199648" sldId="279"/>
            <ac:picMk id="2060" creationId="{37D62F23-CCCF-447C-93BE-087E2F2F1D0E}"/>
          </ac:picMkLst>
        </pc:picChg>
        <pc:picChg chg="mod">
          <ac:chgData name="noga mishan" userId="802d01ca9850f5a0" providerId="LiveId" clId="{F769805F-8E00-4EA8-8F0D-BD1980B68FD6}" dt="2024-10-27T09:43:50.288" v="77" actId="14100"/>
          <ac:picMkLst>
            <pc:docMk/>
            <pc:sldMk cId="1922199648" sldId="279"/>
            <ac:picMk id="2062" creationId="{6DFC8E8A-3F46-CD8E-DED1-EBE507BF34C2}"/>
          </ac:picMkLst>
        </pc:picChg>
      </pc:sldChg>
      <pc:sldChg chg="modSp mod">
        <pc:chgData name="noga mishan" userId="802d01ca9850f5a0" providerId="LiveId" clId="{F769805F-8E00-4EA8-8F0D-BD1980B68FD6}" dt="2024-10-24T03:16:36.443" v="10" actId="20577"/>
        <pc:sldMkLst>
          <pc:docMk/>
          <pc:sldMk cId="956176864" sldId="280"/>
        </pc:sldMkLst>
        <pc:spChg chg="mod">
          <ac:chgData name="noga mishan" userId="802d01ca9850f5a0" providerId="LiveId" clId="{F769805F-8E00-4EA8-8F0D-BD1980B68FD6}" dt="2024-10-24T03:16:36.443" v="10" actId="20577"/>
          <ac:spMkLst>
            <pc:docMk/>
            <pc:sldMk cId="956176864" sldId="280"/>
            <ac:spMk id="4" creationId="{536B66D0-C171-7E3C-4CD5-A52A1193DD33}"/>
          </ac:spMkLst>
        </pc:spChg>
      </pc:sldChg>
      <pc:sldChg chg="addSp modSp mod">
        <pc:chgData name="noga mishan" userId="802d01ca9850f5a0" providerId="LiveId" clId="{F769805F-8E00-4EA8-8F0D-BD1980B68FD6}" dt="2024-10-24T03:18:22.194" v="63" actId="122"/>
        <pc:sldMkLst>
          <pc:docMk/>
          <pc:sldMk cId="601289039" sldId="313"/>
        </pc:sldMkLst>
        <pc:spChg chg="mod">
          <ac:chgData name="noga mishan" userId="802d01ca9850f5a0" providerId="LiveId" clId="{F769805F-8E00-4EA8-8F0D-BD1980B68FD6}" dt="2024-10-24T03:18:22.194" v="63" actId="122"/>
          <ac:spMkLst>
            <pc:docMk/>
            <pc:sldMk cId="601289039" sldId="313"/>
            <ac:spMk id="2" creationId="{AD9515F4-A648-58CA-5BC4-61016F2002DC}"/>
          </ac:spMkLst>
        </pc:spChg>
        <pc:picChg chg="add mod">
          <ac:chgData name="noga mishan" userId="802d01ca9850f5a0" providerId="LiveId" clId="{F769805F-8E00-4EA8-8F0D-BD1980B68FD6}" dt="2024-10-24T03:16:50.510" v="12" actId="1076"/>
          <ac:picMkLst>
            <pc:docMk/>
            <pc:sldMk cId="601289039" sldId="313"/>
            <ac:picMk id="4" creationId="{0D368227-D273-5ECD-1E6C-343D3F91A2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2DFE124-71C0-45B7-8CE9-74D43D99544A}" type="datetimeFigureOut">
              <a:rPr lang="he-IL" smtClean="0"/>
              <a:t>ט'/טבת/תשפ"ה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AF34C7F-2CC7-43EA-B2DB-EE86CAE53FD0}" type="slidenum">
              <a:rPr lang="he-IL" smtClean="0"/>
              <a:t>‹#›</a:t>
            </a:fld>
            <a:endParaRPr lang="he-IL"/>
          </a:p>
        </p:txBody>
      </p:sp>
    </p:spTree>
    <p:extLst>
      <p:ext uri="{BB962C8B-B14F-4D97-AF65-F5344CB8AC3E}">
        <p14:creationId xmlns:p14="http://schemas.microsoft.com/office/powerpoint/2010/main" val="177169962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השער </a:t>
            </a:r>
            <a:r>
              <a:rPr lang="he-IL" b="1" dirty="0"/>
              <a:t>מבט אל תוך הגוף </a:t>
            </a:r>
            <a:r>
              <a:rPr lang="he-IL" dirty="0"/>
              <a:t>מתמקד בשתי מערכות — מערכת הדם (נושא הרחבה) ומערכת העצבים — בחשיבותן לתפקוד הגוף וביחסי הגומלין שביניהן ובין מערכות אחרות בגוף. השער מדגיש את החשיבות של אימוץ אורח חיים בריא</a:t>
            </a:r>
          </a:p>
          <a:p>
            <a:pPr algn="r"/>
            <a:r>
              <a:rPr lang="he-IL" dirty="0"/>
              <a:t>ושמירה על הבריאות האישית והחברתית.</a:t>
            </a:r>
          </a:p>
          <a:p>
            <a:pPr algn="r"/>
            <a:r>
              <a:rPr lang="he-IL" dirty="0"/>
              <a:t>מצגת זו מתמקדת במערכת העצבים. </a:t>
            </a:r>
          </a:p>
          <a:p>
            <a:pPr algn="r"/>
            <a:r>
              <a:rPr lang="he-IL" sz="1800" b="0" i="0" u="none" strike="noStrike" baseline="0" dirty="0">
                <a:latin typeface="NarkisimMFO"/>
              </a:rPr>
              <a:t>הפרק השני: </a:t>
            </a:r>
            <a:r>
              <a:rPr lang="he-IL" sz="1800" b="1" i="0" u="none" strike="noStrike" baseline="0" dirty="0">
                <a:latin typeface="NarkisimMFO"/>
              </a:rPr>
              <a:t>מערכת העצבים </a:t>
            </a:r>
            <a:r>
              <a:rPr lang="he-IL" sz="1800" b="0" i="0" u="none" strike="noStrike" baseline="0" dirty="0">
                <a:latin typeface="NarkisimMFO"/>
              </a:rPr>
              <a:t>עוסק במבנה מערכת העצבים, בהתאמתה לתפקודיה וביחסי הגומלין שלה עם מערכות אחרות בגוף. כמו כן, הפרק מתאר את תפקודה של מערכת העצבים בתהליכי תקשורת של יצורים חיים</a:t>
            </a:r>
          </a:p>
          <a:p>
            <a:pPr algn="r"/>
            <a:r>
              <a:rPr lang="he-IL" sz="1800" b="0" i="0" u="none" strike="noStrike" baseline="0" dirty="0">
                <a:latin typeface="NarkisimMFO"/>
              </a:rPr>
              <a:t>עם הסביבה.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מתמקדת בקליטת גירויים מן הסביבה על ידי תאי החישה ובתרגומם לדחפים עצביים. את תפקודי החושים התלמידים הכירו בלימודיהם בכיתות היסוד. כאן נעשית העמקת הידע ביחס לתפקודם.</a:t>
            </a:r>
          </a:p>
          <a:p>
            <a:r>
              <a:rPr lang="he-IL" dirty="0"/>
              <a:t>חשוב להבהיר שהחושים עצמם קולטים רק גירויים )ראו בקטע המידע( ופענוחם למידע נעשה במוח (נושא זה מטופל במשימה הבאה).</a:t>
            </a:r>
          </a:p>
          <a:p>
            <a:r>
              <a:rPr lang="he-IL" dirty="0"/>
              <a:t>קטע המידע מציג את תפקודם של החושים בקליטת גירויים ובמנגנון העברת הגירויים באמצעות סיבי העצבים אל המוח. נושא זה יילמד בהרחבה בשער "אור ולראות – קול ולשמוע" בהקשר לחוש הראייה ולחוש השמיעה.</a:t>
            </a:r>
          </a:p>
          <a:p>
            <a:endParaRPr lang="he-IL" dirty="0"/>
          </a:p>
          <a:p>
            <a:r>
              <a:rPr lang="he-IL" dirty="0"/>
              <a:t>שימו לב: כל הגירויים שנקלטים על ידי תאי החישה מתורגמים לדחפים עצביים שעוברים באמצעות סיבי העצבים אל המוח. כל הדחפים העצביים זהים. סוג המידע מפוענח על ידי המוח על פי האזור במוח שאליו הגיע הדחף העצבי.</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10</a:t>
            </a:fld>
            <a:endParaRPr lang="he-IL"/>
          </a:p>
        </p:txBody>
      </p:sp>
    </p:spTree>
    <p:extLst>
      <p:ext uri="{BB962C8B-B14F-4D97-AF65-F5344CB8AC3E}">
        <p14:creationId xmlns:p14="http://schemas.microsoft.com/office/powerpoint/2010/main" val="117517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שלב זה עוסק בעיבוד המידע שמתרחש במוח. התפיסה החושית – מה שאנו רואים, שומעים וחשים - היא תוצרי עיבוד של הדחפים העצביים שהגיעו אל המוח. הדחפים העצביים הם "תרגום" של הגירויים שנקלטו על ידי תאי החישה.</a:t>
            </a:r>
          </a:p>
          <a:p>
            <a:endParaRPr lang="he-IL" dirty="0"/>
          </a:p>
          <a:p>
            <a:endParaRPr lang="he-IL" dirty="0"/>
          </a:p>
          <a:p>
            <a:r>
              <a:rPr lang="he-IL" dirty="0"/>
              <a:t>הגירויים הנקלטים באיברי החוש הם למעשה אותות שאותם שהמוח צריך "לפענח", כלומר לעבד כדי להבין את פשרם. רק באמצעות פעולת העיבוד במוח אנחנו יכולים לזהות את האותות, להבין את משמעותם ולהגיב אליהם. פעולת העיבוד נעשית במוח ורק שם, למעשה, אנחנו "מתרגמים" את האותות על פי משמעותם ועל פי מקורותיהם. הקולות שאנו שומעים, המראות שאנו רואים, הריחות שאנו מריחים – כל אלה הם תוצרי עיבוד של המוח.</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11</a:t>
            </a:fld>
            <a:endParaRPr lang="he-IL"/>
          </a:p>
        </p:txBody>
      </p:sp>
    </p:spTree>
    <p:extLst>
      <p:ext uri="{BB962C8B-B14F-4D97-AF65-F5344CB8AC3E}">
        <p14:creationId xmlns:p14="http://schemas.microsoft.com/office/powerpoint/2010/main" val="247697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במשימה זו עוסק בשלב השלישי בתפקודה של מערכת העצבים: תגובה. לאחר פענוח הגירויים ועיבודם, המוח מגיב ביצירת "פקודות" (דחפים עצביים) לתגובה. התגובה היא למעשה המשוב של הגוף לגירויים שנקלטו</a:t>
            </a:r>
          </a:p>
          <a:p>
            <a:r>
              <a:rPr lang="he-IL" dirty="0"/>
              <a:t>מן הסביבה. </a:t>
            </a:r>
          </a:p>
          <a:p>
            <a:r>
              <a:rPr lang="he-IL" dirty="0"/>
              <a:t>חשוב להאיר את עיני התלמידים לקיומם של שתי קבוצות עצבים: עצבים שמעבירים דחפים עצביים (הגירויים) מאיברי החישה אל המוח, ועצבים שמעבירים דחפים עצביים (פקודות לתגובה) אל השרירים (להתכווץ) ואל הבלוטות (להפריש). בשתי הקבוצות העצבים מקשרים בין המוח לבין איבר החוש או איבר התגובה. להמחשת התהליך מובאת דוגמה של הקפצת כדור והתלמידים מתבקשים לנתח את פעולתה של מערכת העצבים.</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12</a:t>
            </a:fld>
            <a:endParaRPr lang="he-IL"/>
          </a:p>
        </p:txBody>
      </p:sp>
    </p:spTree>
    <p:extLst>
      <p:ext uri="{BB962C8B-B14F-4D97-AF65-F5344CB8AC3E}">
        <p14:creationId xmlns:p14="http://schemas.microsoft.com/office/powerpoint/2010/main" val="2451726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משימה: </a:t>
            </a:r>
            <a:r>
              <a:rPr lang="he-IL" b="1" dirty="0"/>
              <a:t>מגירוי לתגובה</a:t>
            </a:r>
            <a:r>
              <a:rPr lang="he-IL" dirty="0"/>
              <a:t>, עמוד 120.</a:t>
            </a:r>
          </a:p>
          <a:p>
            <a:endParaRPr lang="he-IL" dirty="0"/>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13</a:t>
            </a:fld>
            <a:endParaRPr lang="he-IL"/>
          </a:p>
        </p:txBody>
      </p:sp>
    </p:spTree>
    <p:extLst>
      <p:ext uri="{BB962C8B-B14F-4D97-AF65-F5344CB8AC3E}">
        <p14:creationId xmlns:p14="http://schemas.microsoft.com/office/powerpoint/2010/main" val="678571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זה עוסק בתקשורת כמאפיין חיים: תהליך המאפשר יחסי גומלין בין יצורים חיים ומאפשר להם להגיב למרכיבי הסביבה הכוללים את בני מינם ובני מינים אחרים.</a:t>
            </a:r>
          </a:p>
          <a:p>
            <a:endParaRPr lang="he-IL" dirty="0"/>
          </a:p>
          <a:p>
            <a:r>
              <a:rPr lang="he-IL" dirty="0"/>
              <a:t>מערכת העצבים היא האחראית על תקשורת פנים גופית בן מערכות הגוף ותקשורת עם הסביבה החיצונית.</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14</a:t>
            </a:fld>
            <a:endParaRPr lang="he-IL"/>
          </a:p>
        </p:txBody>
      </p:sp>
    </p:spTree>
    <p:extLst>
      <p:ext uri="{BB962C8B-B14F-4D97-AF65-F5344CB8AC3E}">
        <p14:creationId xmlns:p14="http://schemas.microsoft.com/office/powerpoint/2010/main" val="136348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התלמידים יתארו את תִפקודה של מערכת העצבים בתהליך התקשורת ויסבירו את חשיבותה של מערכת העצבים לקיומם של תהליכי תקשורת.</a:t>
            </a:r>
          </a:p>
          <a:p>
            <a:endParaRPr lang="he-IL" dirty="0"/>
          </a:p>
          <a:p>
            <a:r>
              <a:rPr lang="he-IL" dirty="0"/>
              <a:t>יש להניח שבשלב זה של תהליך הלמידה התלמידים יוכלו לתאר באופן כללי את תהליך קליטת האור ועיבוד המידע במוח (תהליך הראיה) </a:t>
            </a:r>
          </a:p>
          <a:p>
            <a:r>
              <a:rPr lang="he-IL" dirty="0"/>
              <a:t>הלומדים עדיין לא למדו על האור ועל תהליך הראייה.</a:t>
            </a:r>
          </a:p>
          <a:p>
            <a:r>
              <a:rPr lang="he-IL" dirty="0"/>
              <a:t>למעשה, הגירוי שקלט האיש הוא האור המוחזר מגופם של הילדים והמכונית. האור תורגם לדחפים עצביים שהגיעו אל אזור הראייה במוח.</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15</a:t>
            </a:fld>
            <a:endParaRPr lang="he-IL"/>
          </a:p>
        </p:txBody>
      </p:sp>
    </p:spTree>
    <p:extLst>
      <p:ext uri="{BB962C8B-B14F-4D97-AF65-F5344CB8AC3E}">
        <p14:creationId xmlns:p14="http://schemas.microsoft.com/office/powerpoint/2010/main" val="207191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לסכם את תהליך התקשורת באמצעות התרשים. מרכיביו של תהליך הם: מוסר מידע, מקבל מידע, תגובה ומשוב </a:t>
            </a:r>
          </a:p>
          <a:p>
            <a:r>
              <a:rPr lang="he-IL" dirty="0"/>
              <a:t>אפשר להביא דוגמאות ולתאר בעזרת הדוגמאות כל שלב בתהליך.</a:t>
            </a:r>
          </a:p>
          <a:p>
            <a:r>
              <a:rPr lang="he-IL" dirty="0"/>
              <a:t>כמו כן אפשר לדון ביתרונות התרשים כאמצעי לייצוג ידע/מידע</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16</a:t>
            </a:fld>
            <a:endParaRPr lang="he-IL"/>
          </a:p>
        </p:txBody>
      </p:sp>
    </p:spTree>
    <p:extLst>
      <p:ext uri="{BB962C8B-B14F-4D97-AF65-F5344CB8AC3E}">
        <p14:creationId xmlns:p14="http://schemas.microsoft.com/office/powerpoint/2010/main" val="1275439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סיפור הפתיחה לשער מבט אל תוך הגוף מתאר את העיסוק של בני האדם במבנה הפנימי של גוף האדם עוד בתקופות קדומות, כמו בציורי המערות של האדם הקדמון, וכן במצרים העתיקה, ביוון עתיקה וברומי העתיקה, שבהן מבנה הגוף תועד בכתב ובציורים. הפתיחה נועדה ליצור הקשר רעיוני לנושאים שמטופלים בשער וכן כדי לזמן שיח שבאמצעותו אפשר לחשוף ידע מוקדם ולפתח מודעות אודות מטרות הלמידה בשער זה.</a:t>
            </a:r>
          </a:p>
          <a:p>
            <a:endParaRPr lang="he-IL" dirty="0"/>
          </a:p>
          <a:p>
            <a:r>
              <a:rPr lang="he-IL" dirty="0"/>
              <a:t>הפרק על מערכת העצבים מהווה מארגן מוקדם לשער הבא אור ולראות — קול ולשמוע. הבנת תהליכי הראייה והשמיעה מחייבת ידע בסיסי אודות מבנה מערכת העצבים ותפקודה.</a:t>
            </a:r>
          </a:p>
          <a:p>
            <a:endParaRPr lang="he-IL" dirty="0"/>
          </a:p>
          <a:p>
            <a:r>
              <a:rPr lang="he-IL" dirty="0"/>
              <a:t>מוצע להמשיך ולבסס את משמעות המושג מערכת באמצעות ניתוח מערכת העצבים על פי מאפיינים של מערכת: רכיבים ויחסי גומלין בין רכיבים להשגת התפקודים של המערכת.</a:t>
            </a:r>
          </a:p>
          <a:p>
            <a:endParaRPr lang="he-IL" dirty="0"/>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2</a:t>
            </a:fld>
            <a:endParaRPr lang="he-IL"/>
          </a:p>
        </p:txBody>
      </p:sp>
    </p:spTree>
    <p:extLst>
      <p:ext uri="{BB962C8B-B14F-4D97-AF65-F5344CB8AC3E}">
        <p14:creationId xmlns:p14="http://schemas.microsoft.com/office/powerpoint/2010/main" val="10855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עוסק בתפקודי מערכת העצבים. תהליכי התקשורת באדם ואצל בעלי החיים ותיאום בין מערכות הגוף, מבוססים על היכולת הביולוגית לקלוט גירויים מן הסביבה באמצעות מערכת העצבים, ועל היכולת</a:t>
            </a:r>
          </a:p>
          <a:p>
            <a:r>
              <a:rPr lang="he-IL" dirty="0"/>
              <a:t>הביולוגית לעבד את הגירויים באמצעות המוח ולהגיב באמצעות פעולה מתאימה.</a:t>
            </a:r>
          </a:p>
          <a:p>
            <a:endParaRPr lang="he-IL" dirty="0"/>
          </a:p>
          <a:p>
            <a:endParaRPr lang="he-IL" dirty="0"/>
          </a:p>
          <a:p>
            <a:r>
              <a:rPr lang="he-IL" dirty="0"/>
              <a:t>מומלץ לפתוח את הנושא בקריאת הסיפור </a:t>
            </a:r>
            <a:r>
              <a:rPr lang="he-IL" b="1" dirty="0"/>
              <a:t>יש שריפה </a:t>
            </a:r>
            <a:r>
              <a:rPr lang="he-IL" dirty="0"/>
              <a:t>שבעמוד 112.</a:t>
            </a:r>
          </a:p>
          <a:p>
            <a:r>
              <a:rPr lang="he-IL" dirty="0"/>
              <a:t>לצפות בסרטון.</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3</a:t>
            </a:fld>
            <a:endParaRPr lang="he-IL"/>
          </a:p>
        </p:txBody>
      </p:sp>
    </p:spTree>
    <p:extLst>
      <p:ext uri="{BB962C8B-B14F-4D97-AF65-F5344CB8AC3E}">
        <p14:creationId xmlns:p14="http://schemas.microsoft.com/office/powerpoint/2010/main" val="358593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קריאת הסיפור במליאת הכיתה וצפיה בסרטון דנים בשאלה: איזה מידע אנו קולטים מן הסביבה, כיצד קולטים ומהי חשיבותו?</a:t>
            </a:r>
          </a:p>
          <a:p>
            <a:r>
              <a:rPr lang="he-IL" dirty="0"/>
              <a:t>במהלך הדיון מקליקים על העכבר שלוש פעמים כדי להעלות את השיח בין הילדים.</a:t>
            </a:r>
          </a:p>
          <a:p>
            <a:r>
              <a:rPr lang="he-IL" dirty="0"/>
              <a:t>לסיכום: המידע שהילדים קלטו במהלך הסביבה היה: מידע קולי, מידע חזותי וריח של עשן. בעקבות קליטת המידע הם מתארים את תגובתם (תחושותיהם ופעולות שהם עשו).</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4</a:t>
            </a:fld>
            <a:endParaRPr lang="he-IL"/>
          </a:p>
        </p:txBody>
      </p:sp>
    </p:spTree>
    <p:extLst>
      <p:ext uri="{BB962C8B-B14F-4D97-AF65-F5344CB8AC3E}">
        <p14:creationId xmlns:p14="http://schemas.microsoft.com/office/powerpoint/2010/main" val="332747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להביא את הלומדים למודעות שבכל פעולה (או תהליך) שמתרחשת בגופנו יש שיתוף פעולה בין מערכות הגוף. כך, למשל, בפעולת הנשימה משתתפות מערכות הנשימה, העיכול והדם. חשוב לעודד את התלמידים להביא דוגמאות נוספות.</a:t>
            </a:r>
          </a:p>
          <a:p>
            <a:r>
              <a:rPr lang="he-IL" dirty="0"/>
              <a:t>שיתוף הפעולה בין המערכות בגוף מצריך תיאום. מוצע להעלות לדיון</a:t>
            </a:r>
          </a:p>
          <a:p>
            <a:r>
              <a:rPr lang="he-IL" dirty="0"/>
              <a:t>שאלות כגון: איך מתבצע התיאום בין המערכות? מה היה קורה אילו לא</a:t>
            </a:r>
          </a:p>
          <a:p>
            <a:r>
              <a:rPr lang="he-IL" dirty="0"/>
              <a:t>היה תיאום בין מערכות הגוף?</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5</a:t>
            </a:fld>
            <a:endParaRPr lang="he-IL"/>
          </a:p>
        </p:txBody>
      </p:sp>
    </p:spTree>
    <p:extLst>
      <p:ext uri="{BB962C8B-B14F-4D97-AF65-F5344CB8AC3E}">
        <p14:creationId xmlns:p14="http://schemas.microsoft.com/office/powerpoint/2010/main" val="242758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שיתוף הפעולה בין המערכות בגוף מצריך תיאום. </a:t>
            </a:r>
          </a:p>
          <a:p>
            <a:endParaRPr lang="he-IL" dirty="0"/>
          </a:p>
          <a:p>
            <a:r>
              <a:rPr lang="he-IL" dirty="0"/>
              <a:t>מזהים את האיברים והמערכות בשקופית.</a:t>
            </a:r>
          </a:p>
          <a:p>
            <a:r>
              <a:rPr lang="he-IL" dirty="0"/>
              <a:t>מוצע להעלות לדיון שאלות כגון: איך מתבצע התיאום בין המערכות? מה היה קורה אילו לא היה תיאום בין מערכות הגוף?</a:t>
            </a:r>
          </a:p>
          <a:p>
            <a:endParaRPr lang="he-IL" dirty="0"/>
          </a:p>
          <a:p>
            <a:r>
              <a:rPr lang="he-IL" dirty="0"/>
              <a:t>פעולת הנשיפה לא הייתה מתקיימת אילולא שרירי הצלעות ושריר הסרעפת היו מתכווצים.</a:t>
            </a:r>
          </a:p>
          <a:p>
            <a:r>
              <a:rPr lang="he-IL" dirty="0"/>
              <a:t>בעת ריצה מערכות הנשימה והדם משתפות פעולה לאספקת חמצן לגוף. מערכת ההפרשה (בלוטות זיעה) תורמת לשמירה על טמפרטורת</a:t>
            </a:r>
          </a:p>
          <a:p>
            <a:r>
              <a:rPr lang="he-IL" dirty="0"/>
              <a:t>גוף קבועה וכך נמנעת התחממות הגוף בעקבות הריצה.</a:t>
            </a:r>
          </a:p>
          <a:p>
            <a:r>
              <a:rPr lang="he-IL" dirty="0"/>
              <a:t>התכווצות השריר לא הייתה יכולה להתקיים ללא אנרגיה. החמצן והמזון הדרושים להפקת האנרגיה נקלטים על ידי מערכת הנשימה ומערכת העיכול בהתאמה. </a:t>
            </a:r>
          </a:p>
          <a:p>
            <a:r>
              <a:rPr lang="he-IL" dirty="0"/>
              <a:t>מערכת הדם מובילה את החמצן ואת המזון לתאי השריר.</a:t>
            </a:r>
          </a:p>
          <a:p>
            <a:r>
              <a:rPr lang="he-IL" dirty="0"/>
              <a:t>בעת שינה כל מערכות הגוף פועלות אם כי בקצב שונה: אוויר נשאף וננשף, הלב פועם, דם זורם, שרירים מתכווצים ומתרפים, מזון</a:t>
            </a:r>
          </a:p>
          <a:p>
            <a:r>
              <a:rPr lang="he-IL" dirty="0"/>
              <a:t>מתעכל ועוד.</a:t>
            </a:r>
          </a:p>
          <a:p>
            <a:endParaRPr lang="he-IL" dirty="0"/>
          </a:p>
          <a:p>
            <a:r>
              <a:rPr lang="he-IL" dirty="0"/>
              <a:t>לסיכום</a:t>
            </a:r>
          </a:p>
          <a:p>
            <a:r>
              <a:rPr lang="he-IL" dirty="0"/>
              <a:t>קוראים את קטע המידע במלבן בצבע תכלת.</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6</a:t>
            </a:fld>
            <a:endParaRPr lang="he-IL"/>
          </a:p>
        </p:txBody>
      </p:sp>
    </p:spTree>
    <p:extLst>
      <p:ext uri="{BB962C8B-B14F-4D97-AF65-F5344CB8AC3E}">
        <p14:creationId xmlns:p14="http://schemas.microsoft.com/office/powerpoint/2010/main" val="243628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זה עוסק במבנה מערכת העצבים ובתפקודה.</a:t>
            </a:r>
          </a:p>
          <a:p>
            <a:r>
              <a:rPr lang="he-IL" dirty="0"/>
              <a:t>תהליכי ההוראה ־ למידה מתמקדים בשלבים הבאים:</a:t>
            </a:r>
          </a:p>
          <a:p>
            <a:r>
              <a:rPr lang="he-IL" dirty="0"/>
              <a:t>- קליטת גירויים והעברת מידע למוח.</a:t>
            </a:r>
          </a:p>
          <a:p>
            <a:r>
              <a:rPr lang="he-IL" dirty="0"/>
              <a:t>- עיבוד מידע במוח.</a:t>
            </a:r>
          </a:p>
          <a:p>
            <a:pPr marL="171450" indent="-171450">
              <a:buFontTx/>
              <a:buChar char="-"/>
            </a:pPr>
            <a:r>
              <a:rPr lang="he-IL" dirty="0"/>
              <a:t>תגובה למידע.</a:t>
            </a:r>
          </a:p>
          <a:p>
            <a:pPr marL="171450" indent="-171450">
              <a:buFontTx/>
              <a:buChar char="-"/>
            </a:pPr>
            <a:endParaRPr lang="he-IL" dirty="0"/>
          </a:p>
          <a:p>
            <a:pPr marL="0" indent="0">
              <a:buFontTx/>
              <a:buNone/>
            </a:pPr>
            <a:r>
              <a:rPr lang="he-IL" dirty="0"/>
              <a:t>המידע במלבן הכחול הוא מארגן מוקדם ללימוד נושא: מערכת העצבים בפעולה.</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7</a:t>
            </a:fld>
            <a:endParaRPr lang="he-IL"/>
          </a:p>
        </p:txBody>
      </p:sp>
    </p:spTree>
    <p:extLst>
      <p:ext uri="{BB962C8B-B14F-4D97-AF65-F5344CB8AC3E}">
        <p14:creationId xmlns:p14="http://schemas.microsoft.com/office/powerpoint/2010/main" val="16267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מערכת העצבים היא מערכת התקשורת של הגוף. היא כוללת את המוח, את חוט השדרה ואת סיבי העצבים המגיעים לכל מקום בגוף.</a:t>
            </a:r>
          </a:p>
          <a:p>
            <a:r>
              <a:rPr lang="he-IL" dirty="0"/>
              <a:t> מערכת העצבים קולטת גירויים מהסביבה החיצונית והפנימית, מעבדת אותם ומייצרת תגובה הולמת.</a:t>
            </a:r>
          </a:p>
          <a:p>
            <a:r>
              <a:rPr lang="he-IL" dirty="0"/>
              <a:t>דוגמה: כאשר נוגעים בתנור חם, תחושת החום נקלטת בתאי החישה שבעור, "מתורגמת" לדחף עצבי ועוברת למוח, המוח מתרגם את הדחף העצבי לתחושת חום ולסכנה ושולח פקודה לשרירי הזרוע והיד להתכווץ וכך היד מתרחקת במהירות</a:t>
            </a:r>
          </a:p>
          <a:p>
            <a:r>
              <a:rPr lang="he-IL" dirty="0"/>
              <a:t>ממקור החום. בדרך כלל התהליך מהיר כל כך שלא נגרם לנו נזק רב. </a:t>
            </a:r>
          </a:p>
          <a:p>
            <a:r>
              <a:rPr lang="he-IL" dirty="0"/>
              <a:t>המוח מקבל מידע מאיברי חוש ומתאי חישה שונים הנמצאים באיברים פנימיים ואף בכלי הדם. הוא מגיב בשליחת פקודות לשרירים להתכווץ ולבלוטות להפריש.</a:t>
            </a:r>
          </a:p>
          <a:p>
            <a:r>
              <a:rPr lang="he-IL" dirty="0"/>
              <a:t>מקובל להבחין בשתי קבוצות של תאי עצב (נוירונים): </a:t>
            </a:r>
          </a:p>
          <a:p>
            <a:r>
              <a:rPr lang="he-IL" dirty="0"/>
              <a:t>א. עצבים תחושתיים שקולטים מידע מן הסביבה החיצונית וגם מאיברי הגוף הפנימיים ומעבירים אותו אל המוח. עצבים אלה רגישים לסוג מסוים של גירוי כגון: אור, לחץ, קול, כימי; </a:t>
            </a:r>
          </a:p>
          <a:p>
            <a:r>
              <a:rPr lang="he-IL" dirty="0"/>
              <a:t>ב. עצבים תנועתיים המעבירים הוראות מן המוח אל השרירים ואל הבלוטות בכל חלקי הגוף. למשל, הם מעבירים הוראות לשרירי השלד או לשרירי הקיבה. לקבוצה זו שייכים גם העצבים המעבירים לבלוטות פקודה להפריש, על אף שאין מדובר בתנועה ממש.</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8</a:t>
            </a:fld>
            <a:endParaRPr lang="he-IL"/>
          </a:p>
        </p:txBody>
      </p:sp>
    </p:spTree>
    <p:extLst>
      <p:ext uri="{BB962C8B-B14F-4D97-AF65-F5344CB8AC3E}">
        <p14:creationId xmlns:p14="http://schemas.microsoft.com/office/powerpoint/2010/main" val="104487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מבנה מערכת העצבים</a:t>
            </a:r>
            <a:r>
              <a:rPr lang="he-IL" dirty="0"/>
              <a:t>, עמוד 115.</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9</a:t>
            </a:fld>
            <a:endParaRPr lang="he-IL"/>
          </a:p>
        </p:txBody>
      </p:sp>
    </p:spTree>
    <p:extLst>
      <p:ext uri="{BB962C8B-B14F-4D97-AF65-F5344CB8AC3E}">
        <p14:creationId xmlns:p14="http://schemas.microsoft.com/office/powerpoint/2010/main" val="224248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7A0AAE-F9CB-BE2D-4AD0-94E1FC452EA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2D8028A-41CD-2E0E-3CA0-248F15C35E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F1922A6-6793-64AC-90F4-6FC0282A1E40}"/>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5" name="מציין מיקום של כותרת תחתונה 4">
            <a:extLst>
              <a:ext uri="{FF2B5EF4-FFF2-40B4-BE49-F238E27FC236}">
                <a16:creationId xmlns:a16="http://schemas.microsoft.com/office/drawing/2014/main" id="{D82E7D00-47F9-CF0A-A16C-6F416E1D313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5864909-C216-450F-A10F-23C7F04473F3}"/>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75574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58CBCC-0180-D968-EE73-D558ECBAA96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AAF8D10-44F5-C039-338B-D90A99D0264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AC75015-B1A0-071F-D025-2F58E41129BB}"/>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5" name="מציין מיקום של כותרת תחתונה 4">
            <a:extLst>
              <a:ext uri="{FF2B5EF4-FFF2-40B4-BE49-F238E27FC236}">
                <a16:creationId xmlns:a16="http://schemas.microsoft.com/office/drawing/2014/main" id="{A0EECF17-2F7E-32EF-5A1D-9CD6CFDF945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8BB37F9-5C55-E0A7-04A0-349356BCCC62}"/>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1325988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AA56D19-0E36-1736-381E-79DF37374B43}"/>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09555327-66BF-1201-32B7-3E8D0537FBF0}"/>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DC60B9B-79F0-1363-58DC-AD52ED98A4FD}"/>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5" name="מציין מיקום של כותרת תחתונה 4">
            <a:extLst>
              <a:ext uri="{FF2B5EF4-FFF2-40B4-BE49-F238E27FC236}">
                <a16:creationId xmlns:a16="http://schemas.microsoft.com/office/drawing/2014/main" id="{54BA35AB-B359-6122-C7DE-FB9A6C56F71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9A76F07-FB88-995F-0460-6DD3694ED037}"/>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39256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400735-F90A-AAA3-909D-3D361458671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1B5227F-B189-B12F-6803-4D7F8D931B7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0E3F474-9FD7-9FF2-D10F-B869802143DD}"/>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5" name="מציין מיקום של כותרת תחתונה 4">
            <a:extLst>
              <a:ext uri="{FF2B5EF4-FFF2-40B4-BE49-F238E27FC236}">
                <a16:creationId xmlns:a16="http://schemas.microsoft.com/office/drawing/2014/main" id="{FA41C0D6-D815-3FA0-D9FE-6A058CF9E92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EAAB1FA-39D5-A206-03A7-087F082EBB6B}"/>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168704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63B5F9-F149-4D9C-5F42-957A1A3107A2}"/>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3723A38-9D36-F329-683E-0A5E15D3B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36F81A0-1A1A-4FF5-9CBE-4A749DF1BBBB}"/>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5" name="מציין מיקום של כותרת תחתונה 4">
            <a:extLst>
              <a:ext uri="{FF2B5EF4-FFF2-40B4-BE49-F238E27FC236}">
                <a16:creationId xmlns:a16="http://schemas.microsoft.com/office/drawing/2014/main" id="{ABE0B92B-FC31-7B9C-35A1-809E6A412E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9360C48-DD45-7478-0A3F-AC3F8FA40E3E}"/>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301238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71C9E9A-E195-ADD3-7117-149025633A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8E8E5C6-5975-6141-3C29-12EE728B1592}"/>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2870FD7-9412-23BC-0D9B-3279D3001C9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B7ED084-3F7B-8597-F9D4-072EEA88B4DE}"/>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6" name="מציין מיקום של כותרת תחתונה 5">
            <a:extLst>
              <a:ext uri="{FF2B5EF4-FFF2-40B4-BE49-F238E27FC236}">
                <a16:creationId xmlns:a16="http://schemas.microsoft.com/office/drawing/2014/main" id="{496C077A-EAE2-1832-22AB-2A29330E682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1B94BDD-D2AE-B8CD-7205-C3F1E346CBCE}"/>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256991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548B04-9DE5-E673-B203-F29D912CB12A}"/>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E985435-D19B-77AC-8265-57A7F24689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F3BC15FE-681B-87FD-16C3-7182F70F3BD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67D187B-F5B9-64E9-8344-4853AF5D4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86D715C-1A42-5E12-9492-E610ABC25BD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674590D-4754-F4E5-13A7-67EBF482A7A4}"/>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8" name="מציין מיקום של כותרת תחתונה 7">
            <a:extLst>
              <a:ext uri="{FF2B5EF4-FFF2-40B4-BE49-F238E27FC236}">
                <a16:creationId xmlns:a16="http://schemas.microsoft.com/office/drawing/2014/main" id="{AE3D4ED8-70E4-1451-40DB-97737FDD3167}"/>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0A586B02-ED78-0E36-A7EA-3978B68ABC05}"/>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365029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0571DC-8C21-DEFA-A61A-21B494512CF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B71E22E-2E16-0046-20E1-F6EF3A06AC92}"/>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4" name="מציין מיקום של כותרת תחתונה 3">
            <a:extLst>
              <a:ext uri="{FF2B5EF4-FFF2-40B4-BE49-F238E27FC236}">
                <a16:creationId xmlns:a16="http://schemas.microsoft.com/office/drawing/2014/main" id="{A2716C81-98B8-0699-5479-ABD11167C9DF}"/>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A7FFEC7-C30C-99EA-0971-3F93D09A076B}"/>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30453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683555A-BFA9-FF6C-F3BB-54E91CC0F12F}"/>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3" name="מציין מיקום של כותרת תחתונה 2">
            <a:extLst>
              <a:ext uri="{FF2B5EF4-FFF2-40B4-BE49-F238E27FC236}">
                <a16:creationId xmlns:a16="http://schemas.microsoft.com/office/drawing/2014/main" id="{7E7B470B-E3A1-14ED-B0FE-C6F1DE2B805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1D69630-89A7-E037-BC53-90BC990F9611}"/>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50912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1D93D7-1A52-5C70-8EB6-A3C07562051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909D730-E4FD-9489-C184-CFEEDCD486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5CC0A0A4-C266-C856-711F-B9B9C8885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695E10-BA54-39A5-96EC-B65EAE35A69D}"/>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6" name="מציין מיקום של כותרת תחתונה 5">
            <a:extLst>
              <a:ext uri="{FF2B5EF4-FFF2-40B4-BE49-F238E27FC236}">
                <a16:creationId xmlns:a16="http://schemas.microsoft.com/office/drawing/2014/main" id="{92935052-7F3B-4858-86C6-C482F656B93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8E1FC72-7BE4-2908-6AAC-734272059415}"/>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857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DF8DEB-E15B-1C9E-3D8F-FBC62E4654A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535CFFE5-384D-A500-9264-A189674A9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07B0557-31C9-3A22-6781-19ED4082D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BB00E50-CE34-82A8-960C-79CCA8DC648B}"/>
              </a:ext>
            </a:extLst>
          </p:cNvPr>
          <p:cNvSpPr>
            <a:spLocks noGrp="1"/>
          </p:cNvSpPr>
          <p:nvPr>
            <p:ph type="dt" sz="half" idx="10"/>
          </p:nvPr>
        </p:nvSpPr>
        <p:spPr/>
        <p:txBody>
          <a:bodyPr/>
          <a:lstStyle/>
          <a:p>
            <a:fld id="{F8156DF6-5D55-44FB-8E4E-FD8DA5511E95}" type="datetimeFigureOut">
              <a:rPr lang="he-IL" smtClean="0"/>
              <a:t>ט'/טבת/תשפ"ה</a:t>
            </a:fld>
            <a:endParaRPr lang="he-IL"/>
          </a:p>
        </p:txBody>
      </p:sp>
      <p:sp>
        <p:nvSpPr>
          <p:cNvPr id="6" name="מציין מיקום של כותרת תחתונה 5">
            <a:extLst>
              <a:ext uri="{FF2B5EF4-FFF2-40B4-BE49-F238E27FC236}">
                <a16:creationId xmlns:a16="http://schemas.microsoft.com/office/drawing/2014/main" id="{CAD3C89A-5277-0D35-345E-C9F052908A0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AD3CFB6-6A8C-53D4-430A-F44FA83885BA}"/>
              </a:ext>
            </a:extLst>
          </p:cNvPr>
          <p:cNvSpPr>
            <a:spLocks noGrp="1"/>
          </p:cNvSpPr>
          <p:nvPr>
            <p:ph type="sldNum" sz="quarter" idx="12"/>
          </p:nvPr>
        </p:nvSpPr>
        <p:spPr/>
        <p:txBody>
          <a:bodyPr/>
          <a:lstStyle/>
          <a:p>
            <a:fld id="{68E18CDA-F674-4EAC-BFB9-4E7260D083D9}" type="slidenum">
              <a:rPr lang="he-IL" smtClean="0"/>
              <a:t>‹#›</a:t>
            </a:fld>
            <a:endParaRPr lang="he-IL"/>
          </a:p>
        </p:txBody>
      </p:sp>
    </p:spTree>
    <p:extLst>
      <p:ext uri="{BB962C8B-B14F-4D97-AF65-F5344CB8AC3E}">
        <p14:creationId xmlns:p14="http://schemas.microsoft.com/office/powerpoint/2010/main" val="397881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5CB3D3F-1DD3-2B11-59A9-1C4C19E24F9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C9CB4D9-4296-C7FD-4C9C-8DDDB5C7197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D6C6263-8DB8-5D78-28CB-5B6A1EC8AFB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8156DF6-5D55-44FB-8E4E-FD8DA5511E95}" type="datetimeFigureOut">
              <a:rPr lang="he-IL" smtClean="0"/>
              <a:t>ט'/טבת/תשפ"ה</a:t>
            </a:fld>
            <a:endParaRPr lang="he-IL"/>
          </a:p>
        </p:txBody>
      </p:sp>
      <p:sp>
        <p:nvSpPr>
          <p:cNvPr id="5" name="מציין מיקום של כותרת תחתונה 4">
            <a:extLst>
              <a:ext uri="{FF2B5EF4-FFF2-40B4-BE49-F238E27FC236}">
                <a16:creationId xmlns:a16="http://schemas.microsoft.com/office/drawing/2014/main" id="{F079E09D-7C36-0749-93D8-373487128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9622711-59C0-4F4E-5263-43C858A86B8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8E18CDA-F674-4EAC-BFB9-4E7260D083D9}" type="slidenum">
              <a:rPr lang="he-IL" smtClean="0"/>
              <a:t>‹#›</a:t>
            </a:fld>
            <a:endParaRPr lang="he-IL"/>
          </a:p>
        </p:txBody>
      </p:sp>
    </p:spTree>
    <p:extLst>
      <p:ext uri="{BB962C8B-B14F-4D97-AF65-F5344CB8AC3E}">
        <p14:creationId xmlns:p14="http://schemas.microsoft.com/office/powerpoint/2010/main" val="370195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Magnetic_resonance_imaging" TargetMode="External"/><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13.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video" Target="../media/media2.mp4"/><Relationship Id="rId16" Type="http://schemas.openxmlformats.org/officeDocument/2006/relationships/image" Target="../media/image16.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png"/><Relationship Id="rId5" Type="http://schemas.microsoft.com/office/2007/relationships/media" Target="../media/media4.mp4"/><Relationship Id="rId15" Type="http://schemas.openxmlformats.org/officeDocument/2006/relationships/image" Target="../media/image15.png"/><Relationship Id="rId10" Type="http://schemas.openxmlformats.org/officeDocument/2006/relationships/notesSlide" Target="../notesSlides/notesSlide5.xml"/><Relationship Id="rId4" Type="http://schemas.openxmlformats.org/officeDocument/2006/relationships/video" Target="../media/media3.mp4"/><Relationship Id="rId9" Type="http://schemas.openxmlformats.org/officeDocument/2006/relationships/slideLayout" Target="../slideLayouts/slideLayout7.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2209125" y="0"/>
            <a:ext cx="9017123" cy="4968510"/>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מבט אל תוך הגוף</a:t>
            </a:r>
            <a:br>
              <a:rPr lang="he-IL" sz="4900" b="1" dirty="0">
                <a:solidFill>
                  <a:schemeClr val="accent4">
                    <a:lumMod val="50000"/>
                  </a:schemeClr>
                </a:solidFill>
                <a:cs typeface="+mn-cs"/>
              </a:rPr>
            </a:br>
            <a:r>
              <a:rPr lang="he-IL" sz="4900" b="1" dirty="0">
                <a:cs typeface="+mn-cs"/>
              </a:rPr>
              <a:t>פרק שני: </a:t>
            </a:r>
            <a:r>
              <a:rPr lang="he-IL" sz="4900" b="1" dirty="0">
                <a:solidFill>
                  <a:schemeClr val="accent1">
                    <a:lumMod val="75000"/>
                  </a:schemeClr>
                </a:solidFill>
                <a:cs typeface="+mn-cs"/>
              </a:rPr>
              <a:t>מערכת העצבים- חלק ראשון</a:t>
            </a:r>
            <a:r>
              <a:rPr lang="he-IL" sz="4900" b="1" dirty="0">
                <a:cs typeface="+mn-cs"/>
              </a:rPr>
              <a:t>  </a:t>
            </a:r>
            <a:r>
              <a:rPr lang="he-IL" sz="2200" b="1" dirty="0">
                <a:cs typeface="+mn-cs"/>
              </a:rPr>
              <a:t>(עמודים 123-112)</a:t>
            </a: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0D368227-D273-5ECD-1E6C-343D3F91A27E}"/>
              </a:ext>
            </a:extLst>
          </p:cNvPr>
          <p:cNvPicPr>
            <a:picLocks noChangeAspect="1"/>
          </p:cNvPicPr>
          <p:nvPr/>
        </p:nvPicPr>
        <p:blipFill>
          <a:blip r:embed="rId4"/>
          <a:stretch>
            <a:fillRect/>
          </a:stretch>
        </p:blipFill>
        <p:spPr>
          <a:xfrm>
            <a:off x="64851" y="5034299"/>
            <a:ext cx="12062298" cy="1823701"/>
          </a:xfrm>
          <a:prstGeom prst="rect">
            <a:avLst/>
          </a:prstGeom>
          <a:ln w="28575">
            <a:solidFill>
              <a:srgbClr val="FFC000"/>
            </a:solidFill>
          </a:ln>
        </p:spPr>
      </p:pic>
      <p:sp>
        <p:nvSpPr>
          <p:cNvPr id="5" name="תיבת טקסט 4">
            <a:extLst>
              <a:ext uri="{FF2B5EF4-FFF2-40B4-BE49-F238E27FC236}">
                <a16:creationId xmlns:a16="http://schemas.microsoft.com/office/drawing/2014/main" id="{5EFF2303-A03C-3756-AF35-18AA8F63D839}"/>
              </a:ext>
            </a:extLst>
          </p:cNvPr>
          <p:cNvSpPr txBox="1"/>
          <p:nvPr/>
        </p:nvSpPr>
        <p:spPr>
          <a:xfrm>
            <a:off x="-412579" y="6376833"/>
            <a:ext cx="3689968" cy="369332"/>
          </a:xfrm>
          <a:prstGeom prst="rect">
            <a:avLst/>
          </a:prstGeom>
          <a:noFill/>
        </p:spPr>
        <p:txBody>
          <a:bodyPr wrap="square" rtlCol="1">
            <a:spAutoFit/>
          </a:bodyPr>
          <a:lstStyle/>
          <a:p>
            <a:r>
              <a:rPr lang="he-IL" dirty="0"/>
              <a:t>התמונות והסרטונים מתוך </a:t>
            </a:r>
            <a:r>
              <a:rPr lang="en-US" dirty="0" err="1"/>
              <a:t>pixabay</a:t>
            </a:r>
            <a:endParaRPr lang="he-IL" dirty="0"/>
          </a:p>
        </p:txBody>
      </p:sp>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EE83C5FF-43B3-229A-9BFA-F5AD5A84982D}"/>
              </a:ext>
            </a:extLst>
          </p:cNvPr>
          <p:cNvPicPr>
            <a:picLocks noChangeAspect="1"/>
          </p:cNvPicPr>
          <p:nvPr/>
        </p:nvPicPr>
        <p:blipFill>
          <a:blip r:embed="rId4"/>
          <a:stretch>
            <a:fillRect/>
          </a:stretch>
        </p:blipFill>
        <p:spPr>
          <a:xfrm>
            <a:off x="4283309" y="687908"/>
            <a:ext cx="7553325" cy="545511"/>
          </a:xfrm>
          <a:prstGeom prst="rect">
            <a:avLst/>
          </a:prstGeom>
        </p:spPr>
      </p:pic>
      <p:pic>
        <p:nvPicPr>
          <p:cNvPr id="6" name="תמונה 5">
            <a:extLst>
              <a:ext uri="{FF2B5EF4-FFF2-40B4-BE49-F238E27FC236}">
                <a16:creationId xmlns:a16="http://schemas.microsoft.com/office/drawing/2014/main" id="{B42754C8-29F8-D66F-C64E-1234F350EF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0653" y="1655602"/>
            <a:ext cx="4591050" cy="958661"/>
          </a:xfrm>
          <a:prstGeom prst="rect">
            <a:avLst/>
          </a:prstGeom>
        </p:spPr>
      </p:pic>
      <p:pic>
        <p:nvPicPr>
          <p:cNvPr id="8" name="תמונה 7">
            <a:extLst>
              <a:ext uri="{FF2B5EF4-FFF2-40B4-BE49-F238E27FC236}">
                <a16:creationId xmlns:a16="http://schemas.microsoft.com/office/drawing/2014/main" id="{B1800758-929E-6ADA-B947-44084B46FB2E}"/>
              </a:ext>
            </a:extLst>
          </p:cNvPr>
          <p:cNvPicPr>
            <a:picLocks noChangeAspect="1"/>
          </p:cNvPicPr>
          <p:nvPr/>
        </p:nvPicPr>
        <p:blipFill>
          <a:blip r:embed="rId6"/>
          <a:stretch>
            <a:fillRect/>
          </a:stretch>
        </p:blipFill>
        <p:spPr>
          <a:xfrm>
            <a:off x="64851" y="4509655"/>
            <a:ext cx="12062298" cy="2348345"/>
          </a:xfrm>
          <a:prstGeom prst="rect">
            <a:avLst/>
          </a:prstGeom>
          <a:ln w="28575">
            <a:solidFill>
              <a:srgbClr val="FFC000"/>
            </a:solidFill>
          </a:ln>
        </p:spPr>
      </p:pic>
      <p:sp>
        <p:nvSpPr>
          <p:cNvPr id="9" name="תיבת טקסט 8">
            <a:extLst>
              <a:ext uri="{FF2B5EF4-FFF2-40B4-BE49-F238E27FC236}">
                <a16:creationId xmlns:a16="http://schemas.microsoft.com/office/drawing/2014/main" id="{82FFCB08-2DAE-9D05-1430-B33CD03CA03F}"/>
              </a:ext>
            </a:extLst>
          </p:cNvPr>
          <p:cNvSpPr txBox="1"/>
          <p:nvPr/>
        </p:nvSpPr>
        <p:spPr>
          <a:xfrm>
            <a:off x="5351228" y="2889414"/>
            <a:ext cx="5950475" cy="958660"/>
          </a:xfrm>
          <a:prstGeom prst="rect">
            <a:avLst/>
          </a:prstGeom>
          <a:noFill/>
        </p:spPr>
        <p:txBody>
          <a:bodyPr wrap="square" rtlCol="1">
            <a:spAutoFit/>
          </a:bodyPr>
          <a:lstStyle/>
          <a:p>
            <a:pPr>
              <a:lnSpc>
                <a:spcPct val="150000"/>
              </a:lnSpc>
            </a:pPr>
            <a:r>
              <a:rPr lang="he-IL" sz="2000" dirty="0"/>
              <a:t>קראו את קטע המידע </a:t>
            </a:r>
            <a:r>
              <a:rPr lang="he-IL" sz="2000" b="1" dirty="0">
                <a:solidFill>
                  <a:srgbClr val="00B050"/>
                </a:solidFill>
              </a:rPr>
              <a:t>מידע "עובר" למוח </a:t>
            </a:r>
            <a:r>
              <a:rPr lang="he-IL" sz="2000" dirty="0"/>
              <a:t>עמודים 117-116 והשיבו על שאלות 7-1 בעמוד 117.</a:t>
            </a:r>
          </a:p>
        </p:txBody>
      </p:sp>
    </p:spTree>
    <p:extLst>
      <p:ext uri="{BB962C8B-B14F-4D97-AF65-F5344CB8AC3E}">
        <p14:creationId xmlns:p14="http://schemas.microsoft.com/office/powerpoint/2010/main" val="439082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AAA3279F-7EC2-3A96-EA2C-098D55B44035}"/>
              </a:ext>
            </a:extLst>
          </p:cNvPr>
          <p:cNvPicPr>
            <a:picLocks noChangeAspect="1"/>
          </p:cNvPicPr>
          <p:nvPr/>
        </p:nvPicPr>
        <p:blipFill>
          <a:blip r:embed="rId4"/>
          <a:stretch>
            <a:fillRect/>
          </a:stretch>
        </p:blipFill>
        <p:spPr>
          <a:xfrm>
            <a:off x="5598588" y="315650"/>
            <a:ext cx="5876925" cy="438150"/>
          </a:xfrm>
          <a:prstGeom prst="rect">
            <a:avLst/>
          </a:prstGeom>
        </p:spPr>
      </p:pic>
      <p:pic>
        <p:nvPicPr>
          <p:cNvPr id="6" name="תמונה 5">
            <a:extLst>
              <a:ext uri="{FF2B5EF4-FFF2-40B4-BE49-F238E27FC236}">
                <a16:creationId xmlns:a16="http://schemas.microsoft.com/office/drawing/2014/main" id="{511D4367-83EF-8851-4004-759176BA57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2546" y="957737"/>
            <a:ext cx="6392849" cy="783600"/>
          </a:xfrm>
          <a:prstGeom prst="rect">
            <a:avLst/>
          </a:prstGeom>
        </p:spPr>
      </p:pic>
      <p:sp>
        <p:nvSpPr>
          <p:cNvPr id="7" name="תיבת טקסט 6">
            <a:extLst>
              <a:ext uri="{FF2B5EF4-FFF2-40B4-BE49-F238E27FC236}">
                <a16:creationId xmlns:a16="http://schemas.microsoft.com/office/drawing/2014/main" id="{942D0A4A-AE96-0432-0FE0-482FA1BAB70B}"/>
              </a:ext>
            </a:extLst>
          </p:cNvPr>
          <p:cNvSpPr txBox="1"/>
          <p:nvPr/>
        </p:nvSpPr>
        <p:spPr>
          <a:xfrm>
            <a:off x="5072931" y="1868558"/>
            <a:ext cx="5950475" cy="958660"/>
          </a:xfrm>
          <a:prstGeom prst="rect">
            <a:avLst/>
          </a:prstGeom>
          <a:noFill/>
        </p:spPr>
        <p:txBody>
          <a:bodyPr wrap="square" rtlCol="1">
            <a:spAutoFit/>
          </a:bodyPr>
          <a:lstStyle/>
          <a:p>
            <a:pPr>
              <a:lnSpc>
                <a:spcPct val="150000"/>
              </a:lnSpc>
            </a:pPr>
            <a:r>
              <a:rPr lang="he-IL" sz="2000" dirty="0"/>
              <a:t>קראו את קטע המידע </a:t>
            </a:r>
            <a:r>
              <a:rPr lang="he-IL" sz="2000" b="1" dirty="0">
                <a:solidFill>
                  <a:srgbClr val="00B050"/>
                </a:solidFill>
              </a:rPr>
              <a:t>מידע "הולך" לעיבוד במוח</a:t>
            </a:r>
            <a:r>
              <a:rPr lang="he-IL" sz="2000" dirty="0"/>
              <a:t>, עמודים 118-117 והשיבו על שאלות 2-1 בעמוד 118.</a:t>
            </a:r>
          </a:p>
        </p:txBody>
      </p:sp>
      <p:pic>
        <p:nvPicPr>
          <p:cNvPr id="9" name="תמונה 8">
            <a:extLst>
              <a:ext uri="{FF2B5EF4-FFF2-40B4-BE49-F238E27FC236}">
                <a16:creationId xmlns:a16="http://schemas.microsoft.com/office/drawing/2014/main" id="{C9751CAE-9249-9A12-7778-CFCA953BB599}"/>
              </a:ext>
            </a:extLst>
          </p:cNvPr>
          <p:cNvPicPr>
            <a:picLocks noChangeAspect="1"/>
          </p:cNvPicPr>
          <p:nvPr/>
        </p:nvPicPr>
        <p:blipFill>
          <a:blip r:embed="rId6"/>
          <a:stretch>
            <a:fillRect/>
          </a:stretch>
        </p:blipFill>
        <p:spPr>
          <a:xfrm>
            <a:off x="291247" y="584421"/>
            <a:ext cx="3000594" cy="4090946"/>
          </a:xfrm>
          <a:prstGeom prst="rect">
            <a:avLst/>
          </a:prstGeom>
        </p:spPr>
      </p:pic>
      <p:pic>
        <p:nvPicPr>
          <p:cNvPr id="11" name="תמונה 10">
            <a:extLst>
              <a:ext uri="{FF2B5EF4-FFF2-40B4-BE49-F238E27FC236}">
                <a16:creationId xmlns:a16="http://schemas.microsoft.com/office/drawing/2014/main" id="{E3ED5AE5-BED8-1FA3-4B64-130308E9AC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65550" y="3235140"/>
            <a:ext cx="7742223" cy="3307210"/>
          </a:xfrm>
          <a:prstGeom prst="rect">
            <a:avLst/>
          </a:prstGeom>
        </p:spPr>
      </p:pic>
    </p:spTree>
    <p:extLst>
      <p:ext uri="{BB962C8B-B14F-4D97-AF65-F5344CB8AC3E}">
        <p14:creationId xmlns:p14="http://schemas.microsoft.com/office/powerpoint/2010/main" val="3865752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5CD70B62-CD32-1D5A-9BD8-D42C34ECA974}"/>
              </a:ext>
            </a:extLst>
          </p:cNvPr>
          <p:cNvPicPr>
            <a:picLocks noChangeAspect="1"/>
          </p:cNvPicPr>
          <p:nvPr/>
        </p:nvPicPr>
        <p:blipFill>
          <a:blip r:embed="rId4"/>
          <a:stretch>
            <a:fillRect/>
          </a:stretch>
        </p:blipFill>
        <p:spPr>
          <a:xfrm>
            <a:off x="6599299" y="0"/>
            <a:ext cx="4533900" cy="466725"/>
          </a:xfrm>
          <a:prstGeom prst="rect">
            <a:avLst/>
          </a:prstGeom>
        </p:spPr>
      </p:pic>
      <p:pic>
        <p:nvPicPr>
          <p:cNvPr id="6" name="תמונה 5">
            <a:extLst>
              <a:ext uri="{FF2B5EF4-FFF2-40B4-BE49-F238E27FC236}">
                <a16:creationId xmlns:a16="http://schemas.microsoft.com/office/drawing/2014/main" id="{554E91AA-60D6-BF63-800D-20E1639745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3074" y="687908"/>
            <a:ext cx="5086350" cy="858358"/>
          </a:xfrm>
          <a:prstGeom prst="rect">
            <a:avLst/>
          </a:prstGeom>
        </p:spPr>
      </p:pic>
      <p:sp>
        <p:nvSpPr>
          <p:cNvPr id="7" name="תיבת טקסט 6">
            <a:extLst>
              <a:ext uri="{FF2B5EF4-FFF2-40B4-BE49-F238E27FC236}">
                <a16:creationId xmlns:a16="http://schemas.microsoft.com/office/drawing/2014/main" id="{9FA87311-61D8-BBF7-447E-7923492F359A}"/>
              </a:ext>
            </a:extLst>
          </p:cNvPr>
          <p:cNvSpPr txBox="1"/>
          <p:nvPr/>
        </p:nvSpPr>
        <p:spPr>
          <a:xfrm>
            <a:off x="4715124" y="1761068"/>
            <a:ext cx="6515018" cy="958660"/>
          </a:xfrm>
          <a:prstGeom prst="rect">
            <a:avLst/>
          </a:prstGeom>
          <a:noFill/>
        </p:spPr>
        <p:txBody>
          <a:bodyPr wrap="square" rtlCol="1">
            <a:spAutoFit/>
          </a:bodyPr>
          <a:lstStyle/>
          <a:p>
            <a:pPr>
              <a:lnSpc>
                <a:spcPct val="150000"/>
              </a:lnSpc>
            </a:pPr>
            <a:r>
              <a:rPr lang="he-IL" sz="2000" dirty="0"/>
              <a:t>קראו את קטע המידע </a:t>
            </a:r>
            <a:r>
              <a:rPr lang="he-IL" sz="2000" b="1" dirty="0">
                <a:solidFill>
                  <a:srgbClr val="00B050"/>
                </a:solidFill>
              </a:rPr>
              <a:t>מידע "הולך" לתגובה </a:t>
            </a:r>
            <a:r>
              <a:rPr lang="he-IL" sz="2000" dirty="0"/>
              <a:t>עמודים 120-119 והשיבו על שאלות 5-1 בעמוד 120.</a:t>
            </a:r>
          </a:p>
        </p:txBody>
      </p:sp>
      <p:pic>
        <p:nvPicPr>
          <p:cNvPr id="11" name="תמונה 10">
            <a:extLst>
              <a:ext uri="{FF2B5EF4-FFF2-40B4-BE49-F238E27FC236}">
                <a16:creationId xmlns:a16="http://schemas.microsoft.com/office/drawing/2014/main" id="{EE8BD0F1-C792-9D06-5EE4-66C3E7CDE84E}"/>
              </a:ext>
            </a:extLst>
          </p:cNvPr>
          <p:cNvPicPr>
            <a:picLocks noChangeAspect="1"/>
          </p:cNvPicPr>
          <p:nvPr/>
        </p:nvPicPr>
        <p:blipFill>
          <a:blip r:embed="rId6"/>
          <a:stretch>
            <a:fillRect/>
          </a:stretch>
        </p:blipFill>
        <p:spPr>
          <a:xfrm>
            <a:off x="3584548" y="2934530"/>
            <a:ext cx="6819900" cy="3838575"/>
          </a:xfrm>
          <a:prstGeom prst="rect">
            <a:avLst/>
          </a:prstGeom>
          <a:ln w="12700">
            <a:solidFill>
              <a:srgbClr val="00B050"/>
            </a:solidFill>
          </a:ln>
        </p:spPr>
      </p:pic>
    </p:spTree>
    <p:extLst>
      <p:ext uri="{BB962C8B-B14F-4D97-AF65-F5344CB8AC3E}">
        <p14:creationId xmlns:p14="http://schemas.microsoft.com/office/powerpoint/2010/main" val="303910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56F25D3-F555-89AA-4901-D74FF0F52E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4114" y="1083118"/>
            <a:ext cx="9765526" cy="4846387"/>
          </a:xfrm>
          <a:prstGeom prst="rect">
            <a:avLst/>
          </a:prstGeom>
          <a:ln w="12700">
            <a:solidFill>
              <a:srgbClr val="0070C0"/>
            </a:solidFill>
          </a:ln>
        </p:spPr>
      </p:pic>
      <p:pic>
        <p:nvPicPr>
          <p:cNvPr id="4" name="תמונה 3">
            <a:extLst>
              <a:ext uri="{FF2B5EF4-FFF2-40B4-BE49-F238E27FC236}">
                <a16:creationId xmlns:a16="http://schemas.microsoft.com/office/drawing/2014/main" id="{B44C20F2-6CE6-77E1-4F6F-D4759B958D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167525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1FDE5C53-787F-43A2-7FCF-7905413D69B7}"/>
              </a:ext>
            </a:extLst>
          </p:cNvPr>
          <p:cNvPicPr>
            <a:picLocks noChangeAspect="1"/>
          </p:cNvPicPr>
          <p:nvPr/>
        </p:nvPicPr>
        <p:blipFill>
          <a:blip r:embed="rId4"/>
          <a:stretch>
            <a:fillRect/>
          </a:stretch>
        </p:blipFill>
        <p:spPr>
          <a:xfrm>
            <a:off x="5766642" y="62819"/>
            <a:ext cx="5895975" cy="674103"/>
          </a:xfrm>
          <a:prstGeom prst="rect">
            <a:avLst/>
          </a:prstGeom>
        </p:spPr>
      </p:pic>
      <p:pic>
        <p:nvPicPr>
          <p:cNvPr id="6" name="תמונה 5">
            <a:extLst>
              <a:ext uri="{FF2B5EF4-FFF2-40B4-BE49-F238E27FC236}">
                <a16:creationId xmlns:a16="http://schemas.microsoft.com/office/drawing/2014/main" id="{A749ED9C-DFAB-7EBD-1AD8-36FEDC6B4F28}"/>
              </a:ext>
            </a:extLst>
          </p:cNvPr>
          <p:cNvPicPr>
            <a:picLocks noChangeAspect="1"/>
          </p:cNvPicPr>
          <p:nvPr/>
        </p:nvPicPr>
        <p:blipFill>
          <a:blip r:embed="rId5"/>
          <a:stretch>
            <a:fillRect/>
          </a:stretch>
        </p:blipFill>
        <p:spPr>
          <a:xfrm>
            <a:off x="2507052" y="1629160"/>
            <a:ext cx="9684947" cy="5098878"/>
          </a:xfrm>
          <a:prstGeom prst="rect">
            <a:avLst/>
          </a:prstGeom>
          <a:ln w="12700">
            <a:solidFill>
              <a:srgbClr val="00B050"/>
            </a:solidFill>
          </a:ln>
        </p:spPr>
      </p:pic>
      <p:sp>
        <p:nvSpPr>
          <p:cNvPr id="7" name="בועת דיבור: אליפסה 6">
            <a:extLst>
              <a:ext uri="{FF2B5EF4-FFF2-40B4-BE49-F238E27FC236}">
                <a16:creationId xmlns:a16="http://schemas.microsoft.com/office/drawing/2014/main" id="{57659C2D-2FB3-3946-884A-D72454A5006A}"/>
              </a:ext>
            </a:extLst>
          </p:cNvPr>
          <p:cNvSpPr/>
          <p:nvPr/>
        </p:nvSpPr>
        <p:spPr>
          <a:xfrm>
            <a:off x="8116570" y="2184823"/>
            <a:ext cx="1455089" cy="1560443"/>
          </a:xfrm>
          <a:prstGeom prst="wedgeEllipseCallout">
            <a:avLst>
              <a:gd name="adj1" fmla="val 32309"/>
              <a:gd name="adj2" fmla="val 5892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b="1" i="0" u="none" strike="noStrike" baseline="0" dirty="0">
                <a:solidFill>
                  <a:schemeClr val="tx1"/>
                </a:solidFill>
                <a:latin typeface="NarkisClassicMF-Regular"/>
              </a:rPr>
              <a:t>אני קולט ממך</a:t>
            </a:r>
          </a:p>
          <a:p>
            <a:r>
              <a:rPr lang="he-IL" sz="1600" b="1" i="0" u="none" strike="noStrike" baseline="0" dirty="0">
                <a:solidFill>
                  <a:schemeClr val="tx1"/>
                </a:solidFill>
                <a:latin typeface="NarkisClassicMF-Regular"/>
              </a:rPr>
              <a:t>מידע קולי שמצחיק</a:t>
            </a:r>
          </a:p>
          <a:p>
            <a:r>
              <a:rPr lang="he-IL" sz="1600" b="1" i="0" u="none" strike="noStrike" baseline="0" dirty="0">
                <a:solidFill>
                  <a:schemeClr val="tx1"/>
                </a:solidFill>
                <a:latin typeface="NarkisClassicMF-Regular"/>
              </a:rPr>
              <a:t>אותי.</a:t>
            </a:r>
            <a:endParaRPr lang="he-IL" sz="1600" b="1" dirty="0">
              <a:solidFill>
                <a:schemeClr val="tx1"/>
              </a:solidFill>
            </a:endParaRPr>
          </a:p>
        </p:txBody>
      </p:sp>
      <p:sp>
        <p:nvSpPr>
          <p:cNvPr id="8" name="בועת דיבור: אליפסה 7">
            <a:extLst>
              <a:ext uri="{FF2B5EF4-FFF2-40B4-BE49-F238E27FC236}">
                <a16:creationId xmlns:a16="http://schemas.microsoft.com/office/drawing/2014/main" id="{E5800DAB-D8F1-B564-8B83-BCB4A92F58A9}"/>
              </a:ext>
            </a:extLst>
          </p:cNvPr>
          <p:cNvSpPr/>
          <p:nvPr/>
        </p:nvSpPr>
        <p:spPr>
          <a:xfrm>
            <a:off x="6661481" y="1979960"/>
            <a:ext cx="1455089" cy="1560443"/>
          </a:xfrm>
          <a:prstGeom prst="wedgeEllipseCallout">
            <a:avLst>
              <a:gd name="adj1" fmla="val -62978"/>
              <a:gd name="adj2" fmla="val 390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b="1" i="0" u="none" strike="noStrike" baseline="0" dirty="0">
                <a:solidFill>
                  <a:schemeClr val="tx1"/>
                </a:solidFill>
                <a:latin typeface="NarkisClassicMF-Regular"/>
              </a:rPr>
              <a:t>נכון, אתה קולט את</a:t>
            </a:r>
          </a:p>
          <a:p>
            <a:r>
              <a:rPr lang="he-IL" sz="1600" b="1" i="0" u="none" strike="noStrike" baseline="0" dirty="0">
                <a:solidFill>
                  <a:schemeClr val="tx1"/>
                </a:solidFill>
                <a:latin typeface="NarkisClassicMF-Regular"/>
              </a:rPr>
              <a:t>המידע שמסרתי לך..</a:t>
            </a:r>
            <a:endParaRPr lang="he-IL" sz="1600" b="1" dirty="0">
              <a:solidFill>
                <a:schemeClr val="tx1"/>
              </a:solidFill>
            </a:endParaRPr>
          </a:p>
        </p:txBody>
      </p:sp>
      <p:sp>
        <p:nvSpPr>
          <p:cNvPr id="10" name="תיבת טקסט 9">
            <a:extLst>
              <a:ext uri="{FF2B5EF4-FFF2-40B4-BE49-F238E27FC236}">
                <a16:creationId xmlns:a16="http://schemas.microsoft.com/office/drawing/2014/main" id="{880BA123-B599-9399-E512-C59AD57C9815}"/>
              </a:ext>
            </a:extLst>
          </p:cNvPr>
          <p:cNvSpPr txBox="1"/>
          <p:nvPr/>
        </p:nvSpPr>
        <p:spPr>
          <a:xfrm>
            <a:off x="4426343" y="613317"/>
            <a:ext cx="6094674" cy="958660"/>
          </a:xfrm>
          <a:prstGeom prst="rect">
            <a:avLst/>
          </a:prstGeom>
          <a:noFill/>
        </p:spPr>
        <p:txBody>
          <a:bodyPr wrap="square">
            <a:spAutoFit/>
          </a:bodyPr>
          <a:lstStyle/>
          <a:p>
            <a:pPr>
              <a:lnSpc>
                <a:spcPct val="150000"/>
              </a:lnSpc>
            </a:pPr>
            <a:r>
              <a:rPr lang="he-IL" sz="2000" b="1" i="0" u="none" strike="noStrike" baseline="0" dirty="0">
                <a:solidFill>
                  <a:schemeClr val="accent6">
                    <a:lumMod val="75000"/>
                  </a:schemeClr>
                </a:solidFill>
                <a:latin typeface="NarkisClassicMF-Regular"/>
              </a:rPr>
              <a:t>בין אוריה לטל מתקיימת תקשורת קולית.</a:t>
            </a:r>
          </a:p>
          <a:p>
            <a:pPr>
              <a:lnSpc>
                <a:spcPct val="150000"/>
              </a:lnSpc>
            </a:pPr>
            <a:r>
              <a:rPr lang="he-IL" sz="2000" b="1" i="0" u="none" strike="noStrike" baseline="0" dirty="0">
                <a:solidFill>
                  <a:schemeClr val="accent6">
                    <a:lumMod val="75000"/>
                  </a:schemeClr>
                </a:solidFill>
                <a:latin typeface="NarkisClassicMF-Regular"/>
              </a:rPr>
              <a:t>הודות לתקשורת הם מגיבים זה לזו וזו לזה.</a:t>
            </a:r>
            <a:endParaRPr lang="he-IL" sz="2000" b="1" dirty="0">
              <a:solidFill>
                <a:schemeClr val="accent6">
                  <a:lumMod val="75000"/>
                </a:schemeClr>
              </a:solidFill>
            </a:endParaRPr>
          </a:p>
        </p:txBody>
      </p:sp>
      <p:sp>
        <p:nvSpPr>
          <p:cNvPr id="11" name="תיבת טקסט 10">
            <a:extLst>
              <a:ext uri="{FF2B5EF4-FFF2-40B4-BE49-F238E27FC236}">
                <a16:creationId xmlns:a16="http://schemas.microsoft.com/office/drawing/2014/main" id="{761C39CD-4740-DF36-B561-B29F95AF0C21}"/>
              </a:ext>
            </a:extLst>
          </p:cNvPr>
          <p:cNvSpPr txBox="1"/>
          <p:nvPr/>
        </p:nvSpPr>
        <p:spPr>
          <a:xfrm>
            <a:off x="550259" y="3873496"/>
            <a:ext cx="1650775" cy="1015663"/>
          </a:xfrm>
          <a:prstGeom prst="rect">
            <a:avLst/>
          </a:prstGeom>
          <a:noFill/>
        </p:spPr>
        <p:txBody>
          <a:bodyPr wrap="square" rtlCol="1">
            <a:spAutoFit/>
          </a:bodyPr>
          <a:lstStyle/>
          <a:p>
            <a:r>
              <a:rPr lang="he-IL" sz="2000" dirty="0"/>
              <a:t>קראו את קטע המידע בעמוד 121.</a:t>
            </a:r>
          </a:p>
        </p:txBody>
      </p:sp>
    </p:spTree>
    <p:extLst>
      <p:ext uri="{BB962C8B-B14F-4D97-AF65-F5344CB8AC3E}">
        <p14:creationId xmlns:p14="http://schemas.microsoft.com/office/powerpoint/2010/main" val="53635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47C49BB8-05CD-12B0-387D-B62AE1681B49}"/>
              </a:ext>
            </a:extLst>
          </p:cNvPr>
          <p:cNvPicPr>
            <a:picLocks noChangeAspect="1"/>
          </p:cNvPicPr>
          <p:nvPr/>
        </p:nvPicPr>
        <p:blipFill>
          <a:blip r:embed="rId4"/>
          <a:stretch>
            <a:fillRect/>
          </a:stretch>
        </p:blipFill>
        <p:spPr>
          <a:xfrm>
            <a:off x="5877753" y="399871"/>
            <a:ext cx="5048250" cy="1238250"/>
          </a:xfrm>
          <a:prstGeom prst="rect">
            <a:avLst/>
          </a:prstGeom>
        </p:spPr>
      </p:pic>
      <p:pic>
        <p:nvPicPr>
          <p:cNvPr id="6" name="תמונה 5">
            <a:extLst>
              <a:ext uri="{FF2B5EF4-FFF2-40B4-BE49-F238E27FC236}">
                <a16:creationId xmlns:a16="http://schemas.microsoft.com/office/drawing/2014/main" id="{FDF6571C-2680-98C1-1D8D-A3364D0DF5EF}"/>
              </a:ext>
            </a:extLst>
          </p:cNvPr>
          <p:cNvPicPr>
            <a:picLocks noChangeAspect="1"/>
          </p:cNvPicPr>
          <p:nvPr/>
        </p:nvPicPr>
        <p:blipFill>
          <a:blip r:embed="rId5"/>
          <a:stretch>
            <a:fillRect/>
          </a:stretch>
        </p:blipFill>
        <p:spPr>
          <a:xfrm>
            <a:off x="2889637" y="1928812"/>
            <a:ext cx="8686800" cy="3000375"/>
          </a:xfrm>
          <a:prstGeom prst="rect">
            <a:avLst/>
          </a:prstGeom>
          <a:ln w="19050">
            <a:solidFill>
              <a:srgbClr val="0070C0"/>
            </a:solidFill>
          </a:ln>
        </p:spPr>
      </p:pic>
      <p:sp>
        <p:nvSpPr>
          <p:cNvPr id="7" name="תיבת טקסט 6">
            <a:extLst>
              <a:ext uri="{FF2B5EF4-FFF2-40B4-BE49-F238E27FC236}">
                <a16:creationId xmlns:a16="http://schemas.microsoft.com/office/drawing/2014/main" id="{A6231D55-7AD8-2CF2-8D69-059609BEFD66}"/>
              </a:ext>
            </a:extLst>
          </p:cNvPr>
          <p:cNvSpPr txBox="1"/>
          <p:nvPr/>
        </p:nvSpPr>
        <p:spPr>
          <a:xfrm>
            <a:off x="2631882" y="5299313"/>
            <a:ext cx="7649156" cy="400110"/>
          </a:xfrm>
          <a:prstGeom prst="rect">
            <a:avLst/>
          </a:prstGeom>
          <a:noFill/>
        </p:spPr>
        <p:txBody>
          <a:bodyPr wrap="square" rtlCol="1">
            <a:spAutoFit/>
          </a:bodyPr>
          <a:lstStyle/>
          <a:p>
            <a:r>
              <a:rPr lang="he-IL" sz="2000" dirty="0"/>
              <a:t>השיבו על השאלות 3-1 בעמוד 122.</a:t>
            </a:r>
          </a:p>
        </p:txBody>
      </p:sp>
    </p:spTree>
    <p:extLst>
      <p:ext uri="{BB962C8B-B14F-4D97-AF65-F5344CB8AC3E}">
        <p14:creationId xmlns:p14="http://schemas.microsoft.com/office/powerpoint/2010/main" val="269297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7335515-DDDF-BCCC-2C30-CAF8AFA12FB7}"/>
              </a:ext>
            </a:extLst>
          </p:cNvPr>
          <p:cNvPicPr>
            <a:picLocks noChangeAspect="1"/>
          </p:cNvPicPr>
          <p:nvPr/>
        </p:nvPicPr>
        <p:blipFill>
          <a:blip r:embed="rId3"/>
          <a:stretch>
            <a:fillRect/>
          </a:stretch>
        </p:blipFill>
        <p:spPr>
          <a:xfrm>
            <a:off x="3538331" y="90229"/>
            <a:ext cx="6981244" cy="6767771"/>
          </a:xfrm>
          <a:prstGeom prst="rect">
            <a:avLst/>
          </a:prstGeom>
        </p:spPr>
      </p:pic>
      <p:pic>
        <p:nvPicPr>
          <p:cNvPr id="6" name="תמונה 5">
            <a:extLst>
              <a:ext uri="{FF2B5EF4-FFF2-40B4-BE49-F238E27FC236}">
                <a16:creationId xmlns:a16="http://schemas.microsoft.com/office/drawing/2014/main" id="{D262FA95-6548-9C31-1026-B26ED6FE37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13" y="12505"/>
            <a:ext cx="4551800" cy="576073"/>
          </a:xfrm>
          <a:prstGeom prst="rect">
            <a:avLst/>
          </a:prstGeom>
          <a:solidFill>
            <a:schemeClr val="bg1"/>
          </a:solidFill>
        </p:spPr>
      </p:pic>
      <p:sp>
        <p:nvSpPr>
          <p:cNvPr id="7" name="תיבת טקסט 6">
            <a:extLst>
              <a:ext uri="{FF2B5EF4-FFF2-40B4-BE49-F238E27FC236}">
                <a16:creationId xmlns:a16="http://schemas.microsoft.com/office/drawing/2014/main" id="{BC2B9219-A9AB-A874-1E10-DEC9E311505A}"/>
              </a:ext>
            </a:extLst>
          </p:cNvPr>
          <p:cNvSpPr txBox="1"/>
          <p:nvPr/>
        </p:nvSpPr>
        <p:spPr>
          <a:xfrm>
            <a:off x="683812" y="6249725"/>
            <a:ext cx="1304014" cy="369332"/>
          </a:xfrm>
          <a:prstGeom prst="rect">
            <a:avLst/>
          </a:prstGeom>
          <a:noFill/>
        </p:spPr>
        <p:txBody>
          <a:bodyPr wrap="square" rtlCol="1">
            <a:spAutoFit/>
          </a:bodyPr>
          <a:lstStyle/>
          <a:p>
            <a:r>
              <a:rPr lang="he-IL" b="1" dirty="0"/>
              <a:t>עמוד 123</a:t>
            </a:r>
          </a:p>
        </p:txBody>
      </p:sp>
    </p:spTree>
    <p:extLst>
      <p:ext uri="{BB962C8B-B14F-4D97-AF65-F5344CB8AC3E}">
        <p14:creationId xmlns:p14="http://schemas.microsoft.com/office/powerpoint/2010/main" val="2835326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AD9515F4-A648-58CA-5BC4-61016F2002DC}"/>
              </a:ext>
            </a:extLst>
          </p:cNvPr>
          <p:cNvSpPr txBox="1"/>
          <p:nvPr/>
        </p:nvSpPr>
        <p:spPr>
          <a:xfrm>
            <a:off x="1662546" y="1471693"/>
            <a:ext cx="9120928" cy="1651671"/>
          </a:xfrm>
          <a:prstGeom prst="rect">
            <a:avLst/>
          </a:prstGeom>
          <a:noFill/>
        </p:spPr>
        <p:txBody>
          <a:bodyPr wrap="square" rtlCol="1">
            <a:spAutoFit/>
          </a:bodyPr>
          <a:lstStyle/>
          <a:p>
            <a:pPr algn="ctr">
              <a:lnSpc>
                <a:spcPct val="150000"/>
              </a:lnSpc>
            </a:pPr>
            <a:r>
              <a:rPr lang="he-IL" sz="3600" b="1" dirty="0">
                <a:solidFill>
                  <a:schemeClr val="accent6">
                    <a:lumMod val="75000"/>
                  </a:schemeClr>
                </a:solidFill>
              </a:rPr>
              <a:t>עוברים למצגת הבאה: </a:t>
            </a:r>
          </a:p>
          <a:p>
            <a:pPr algn="ctr">
              <a:lnSpc>
                <a:spcPct val="150000"/>
              </a:lnSpc>
            </a:pPr>
            <a:r>
              <a:rPr lang="he-IL" sz="3600" b="1" dirty="0">
                <a:solidFill>
                  <a:srgbClr val="FF0000"/>
                </a:solidFill>
              </a:rPr>
              <a:t>מערכת העצבים חלק שני</a:t>
            </a:r>
          </a:p>
        </p:txBody>
      </p:sp>
      <p:pic>
        <p:nvPicPr>
          <p:cNvPr id="3" name="תמונה 2">
            <a:extLst>
              <a:ext uri="{FF2B5EF4-FFF2-40B4-BE49-F238E27FC236}">
                <a16:creationId xmlns:a16="http://schemas.microsoft.com/office/drawing/2014/main" id="{8B91A8A3-0737-AF25-E22B-872BA9424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64" y="158488"/>
            <a:ext cx="4995682" cy="576073"/>
          </a:xfrm>
          <a:prstGeom prst="rect">
            <a:avLst/>
          </a:prstGeom>
        </p:spPr>
      </p:pic>
      <p:pic>
        <p:nvPicPr>
          <p:cNvPr id="4" name="תמונה 3">
            <a:extLst>
              <a:ext uri="{FF2B5EF4-FFF2-40B4-BE49-F238E27FC236}">
                <a16:creationId xmlns:a16="http://schemas.microsoft.com/office/drawing/2014/main" id="{0D368227-D273-5ECD-1E6C-343D3F91A27E}"/>
              </a:ext>
            </a:extLst>
          </p:cNvPr>
          <p:cNvPicPr>
            <a:picLocks noChangeAspect="1"/>
          </p:cNvPicPr>
          <p:nvPr/>
        </p:nvPicPr>
        <p:blipFill>
          <a:blip r:embed="rId3"/>
          <a:stretch>
            <a:fillRect/>
          </a:stretch>
        </p:blipFill>
        <p:spPr>
          <a:xfrm>
            <a:off x="64851" y="4636895"/>
            <a:ext cx="12062298" cy="1823701"/>
          </a:xfrm>
          <a:prstGeom prst="rect">
            <a:avLst/>
          </a:prstGeom>
          <a:ln w="28575">
            <a:solidFill>
              <a:srgbClr val="FFC000"/>
            </a:solidFill>
          </a:ln>
        </p:spPr>
      </p:pic>
    </p:spTree>
    <p:extLst>
      <p:ext uri="{BB962C8B-B14F-4D97-AF65-F5344CB8AC3E}">
        <p14:creationId xmlns:p14="http://schemas.microsoft.com/office/powerpoint/2010/main" val="60128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B9B5F1A1-19ED-617F-236D-30AE3796E308}"/>
              </a:ext>
            </a:extLst>
          </p:cNvPr>
          <p:cNvSpPr txBox="1"/>
          <p:nvPr/>
        </p:nvSpPr>
        <p:spPr>
          <a:xfrm>
            <a:off x="5686310" y="44343"/>
            <a:ext cx="5470497" cy="523220"/>
          </a:xfrm>
          <a:prstGeom prst="rect">
            <a:avLst/>
          </a:prstGeom>
          <a:noFill/>
        </p:spPr>
        <p:txBody>
          <a:bodyPr wrap="square" rtlCol="1">
            <a:spAutoFit/>
          </a:bodyPr>
          <a:lstStyle/>
          <a:p>
            <a:r>
              <a:rPr lang="he-IL" sz="2800" b="1" dirty="0">
                <a:solidFill>
                  <a:schemeClr val="accent6">
                    <a:lumMod val="75000"/>
                  </a:schemeClr>
                </a:solidFill>
              </a:rPr>
              <a:t>מבט אל תוך הגוף </a:t>
            </a:r>
          </a:p>
        </p:txBody>
      </p:sp>
      <p:sp>
        <p:nvSpPr>
          <p:cNvPr id="4" name="תיבת טקסט 3">
            <a:extLst>
              <a:ext uri="{FF2B5EF4-FFF2-40B4-BE49-F238E27FC236}">
                <a16:creationId xmlns:a16="http://schemas.microsoft.com/office/drawing/2014/main" id="{9C0DA68A-6F96-03D2-8E34-901276BF30EA}"/>
              </a:ext>
            </a:extLst>
          </p:cNvPr>
          <p:cNvSpPr txBox="1"/>
          <p:nvPr/>
        </p:nvSpPr>
        <p:spPr>
          <a:xfrm>
            <a:off x="121762" y="6487565"/>
            <a:ext cx="1009816" cy="369332"/>
          </a:xfrm>
          <a:prstGeom prst="rect">
            <a:avLst/>
          </a:prstGeom>
          <a:noFill/>
        </p:spPr>
        <p:txBody>
          <a:bodyPr wrap="square" rtlCol="1">
            <a:spAutoFit/>
          </a:bodyPr>
          <a:lstStyle/>
          <a:p>
            <a:r>
              <a:rPr lang="he-IL" b="1" dirty="0"/>
              <a:t>עמוד 81</a:t>
            </a:r>
          </a:p>
        </p:txBody>
      </p:sp>
      <p:pic>
        <p:nvPicPr>
          <p:cNvPr id="2052" name="Picture 4" descr="תמונה ותמונה של ציור מתקופת האבן בחינם">
            <a:extLst>
              <a:ext uri="{FF2B5EF4-FFF2-40B4-BE49-F238E27FC236}">
                <a16:creationId xmlns:a16="http://schemas.microsoft.com/office/drawing/2014/main" id="{6844E3DE-AED9-7983-FCCF-61DC3E1728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5244" y="3884482"/>
            <a:ext cx="4531563" cy="2176917"/>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DD2C91A5-9EA8-08B3-869B-8534F965389B}"/>
              </a:ext>
            </a:extLst>
          </p:cNvPr>
          <p:cNvSpPr txBox="1"/>
          <p:nvPr/>
        </p:nvSpPr>
        <p:spPr>
          <a:xfrm>
            <a:off x="7993107" y="3426582"/>
            <a:ext cx="2369489" cy="369332"/>
          </a:xfrm>
          <a:prstGeom prst="rect">
            <a:avLst/>
          </a:prstGeom>
          <a:noFill/>
        </p:spPr>
        <p:txBody>
          <a:bodyPr wrap="square" rtlCol="1">
            <a:spAutoFit/>
          </a:bodyPr>
          <a:lstStyle/>
          <a:p>
            <a:r>
              <a:rPr lang="he-IL" dirty="0"/>
              <a:t>ציור על קיר מערה</a:t>
            </a:r>
          </a:p>
        </p:txBody>
      </p:sp>
      <p:sp>
        <p:nvSpPr>
          <p:cNvPr id="10" name="תיבת טקסט 9">
            <a:extLst>
              <a:ext uri="{FF2B5EF4-FFF2-40B4-BE49-F238E27FC236}">
                <a16:creationId xmlns:a16="http://schemas.microsoft.com/office/drawing/2014/main" id="{3CB748E7-C4F4-770C-92CD-88053C5B5D24}"/>
              </a:ext>
            </a:extLst>
          </p:cNvPr>
          <p:cNvSpPr txBox="1"/>
          <p:nvPr/>
        </p:nvSpPr>
        <p:spPr>
          <a:xfrm>
            <a:off x="7793103" y="6333676"/>
            <a:ext cx="2769498" cy="307777"/>
          </a:xfrm>
          <a:prstGeom prst="rect">
            <a:avLst/>
          </a:prstGeom>
          <a:noFill/>
        </p:spPr>
        <p:txBody>
          <a:bodyPr wrap="square" rtlCol="1">
            <a:spAutoFit/>
          </a:bodyPr>
          <a:lstStyle/>
          <a:p>
            <a:r>
              <a:rPr lang="he-IL" sz="1400" dirty="0"/>
              <a:t>התמונות מתוך ויקיפדיה</a:t>
            </a:r>
          </a:p>
        </p:txBody>
      </p:sp>
      <p:sp>
        <p:nvSpPr>
          <p:cNvPr id="11" name="תיבת טקסט 10">
            <a:extLst>
              <a:ext uri="{FF2B5EF4-FFF2-40B4-BE49-F238E27FC236}">
                <a16:creationId xmlns:a16="http://schemas.microsoft.com/office/drawing/2014/main" id="{E63D7B48-204A-2F18-5BCB-B346BD877E57}"/>
              </a:ext>
            </a:extLst>
          </p:cNvPr>
          <p:cNvSpPr txBox="1"/>
          <p:nvPr/>
        </p:nvSpPr>
        <p:spPr>
          <a:xfrm>
            <a:off x="2477073" y="1760497"/>
            <a:ext cx="1299775" cy="369332"/>
          </a:xfrm>
          <a:prstGeom prst="rect">
            <a:avLst/>
          </a:prstGeom>
          <a:noFill/>
        </p:spPr>
        <p:txBody>
          <a:bodyPr wrap="square" rtlCol="1">
            <a:spAutoFit/>
          </a:bodyPr>
          <a:lstStyle/>
          <a:p>
            <a:r>
              <a:rPr lang="he-IL" dirty="0"/>
              <a:t>צילום רנטגן</a:t>
            </a:r>
          </a:p>
        </p:txBody>
      </p:sp>
      <p:pic>
        <p:nvPicPr>
          <p:cNvPr id="2058" name="Picture 10" descr="undefined">
            <a:extLst>
              <a:ext uri="{FF2B5EF4-FFF2-40B4-BE49-F238E27FC236}">
                <a16:creationId xmlns:a16="http://schemas.microsoft.com/office/drawing/2014/main" id="{0301D55F-7005-F045-E346-87214452EC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1578" y="2239216"/>
            <a:ext cx="3380132" cy="24242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7D62F23-CCCF-447C-93BE-087E2F2F1D0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10138" y="874899"/>
            <a:ext cx="2420269" cy="193469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DFC8E8A-3F46-CD8E-DED1-EBE507BF34C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14126" y="823407"/>
            <a:ext cx="2046324" cy="1934694"/>
          </a:xfrm>
          <a:prstGeom prst="rect">
            <a:avLst/>
          </a:prstGeom>
          <a:noFill/>
          <a:extLst>
            <a:ext uri="{909E8E84-426E-40DD-AFC4-6F175D3DCCD1}">
              <a14:hiddenFill xmlns:a14="http://schemas.microsoft.com/office/drawing/2010/main">
                <a:solidFill>
                  <a:srgbClr val="FFFFFF"/>
                </a:solidFill>
              </a14:hiddenFill>
            </a:ext>
          </a:extLst>
        </p:spPr>
      </p:pic>
      <p:sp>
        <p:nvSpPr>
          <p:cNvPr id="21" name="תיבת טקסט 20">
            <a:extLst>
              <a:ext uri="{FF2B5EF4-FFF2-40B4-BE49-F238E27FC236}">
                <a16:creationId xmlns:a16="http://schemas.microsoft.com/office/drawing/2014/main" id="{BF555636-72EB-6FC8-B95D-9F6FDB6C0D91}"/>
              </a:ext>
            </a:extLst>
          </p:cNvPr>
          <p:cNvSpPr txBox="1"/>
          <p:nvPr/>
        </p:nvSpPr>
        <p:spPr>
          <a:xfrm>
            <a:off x="7027184" y="2703427"/>
            <a:ext cx="2169896" cy="338554"/>
          </a:xfrm>
          <a:prstGeom prst="rect">
            <a:avLst/>
          </a:prstGeom>
          <a:noFill/>
        </p:spPr>
        <p:txBody>
          <a:bodyPr wrap="square">
            <a:spAutoFit/>
          </a:bodyPr>
          <a:lstStyle/>
          <a:p>
            <a:pPr algn="l"/>
            <a:r>
              <a:rPr lang="he-IL" sz="1600" b="0" i="0" u="sng" dirty="0">
                <a:solidFill>
                  <a:srgbClr val="202122"/>
                </a:solidFill>
                <a:effectLst/>
                <a:highlight>
                  <a:srgbClr val="FFFFFF"/>
                </a:highlight>
                <a:latin typeface="Arial" panose="020B0604020202020204" pitchFamily="34" charset="0"/>
                <a:hlinkClick r:id="rId8"/>
              </a:rPr>
              <a:t>הדמיית תהודה מגנטית</a:t>
            </a:r>
            <a:endParaRPr lang="he-IL" sz="1600" b="0" i="0" dirty="0">
              <a:solidFill>
                <a:srgbClr val="202122"/>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192219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BC969E8-81FB-75FC-811A-299173A3E8B7}"/>
              </a:ext>
            </a:extLst>
          </p:cNvPr>
          <p:cNvPicPr>
            <a:picLocks noChangeAspect="1"/>
          </p:cNvPicPr>
          <p:nvPr/>
        </p:nvPicPr>
        <p:blipFill>
          <a:blip r:embed="rId5"/>
          <a:stretch>
            <a:fillRect/>
          </a:stretch>
        </p:blipFill>
        <p:spPr>
          <a:xfrm>
            <a:off x="5660458" y="144781"/>
            <a:ext cx="5705475" cy="676275"/>
          </a:xfrm>
          <a:prstGeom prst="rect">
            <a:avLst/>
          </a:prstGeom>
        </p:spPr>
      </p:pic>
      <p:pic>
        <p:nvPicPr>
          <p:cNvPr id="10" name="תמונה 9">
            <a:extLst>
              <a:ext uri="{FF2B5EF4-FFF2-40B4-BE49-F238E27FC236}">
                <a16:creationId xmlns:a16="http://schemas.microsoft.com/office/drawing/2014/main" id="{8EF5DEBF-23F4-F066-482E-112BEAC4AF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665" y="65600"/>
            <a:ext cx="4995682" cy="576073"/>
          </a:xfrm>
          <a:prstGeom prst="rect">
            <a:avLst/>
          </a:prstGeom>
        </p:spPr>
      </p:pic>
      <p:pic>
        <p:nvPicPr>
          <p:cNvPr id="11" name="42084-431423022_small">
            <a:hlinkClick r:id="" action="ppaction://media"/>
            <a:extLst>
              <a:ext uri="{FF2B5EF4-FFF2-40B4-BE49-F238E27FC236}">
                <a16:creationId xmlns:a16="http://schemas.microsoft.com/office/drawing/2014/main" id="{4BE90BEE-E2D1-28D0-4E36-5061D28292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21056"/>
            <a:ext cx="12192000" cy="6053344"/>
          </a:xfrm>
          <a:prstGeom prst="rect">
            <a:avLst/>
          </a:prstGeom>
        </p:spPr>
      </p:pic>
      <p:pic>
        <p:nvPicPr>
          <p:cNvPr id="12" name="תמונה 11">
            <a:extLst>
              <a:ext uri="{FF2B5EF4-FFF2-40B4-BE49-F238E27FC236}">
                <a16:creationId xmlns:a16="http://schemas.microsoft.com/office/drawing/2014/main" id="{E180D780-8BBB-CC4A-DAE6-35A6BAD5B0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5030" y="1000439"/>
            <a:ext cx="5526156" cy="2121258"/>
          </a:xfrm>
          <a:prstGeom prst="rect">
            <a:avLst/>
          </a:prstGeom>
          <a:solidFill>
            <a:srgbClr val="7030A0"/>
          </a:solidFill>
          <a:ln w="12700">
            <a:solidFill>
              <a:schemeClr val="tx1"/>
            </a:solidFill>
          </a:ln>
        </p:spPr>
      </p:pic>
      <p:sp>
        <p:nvSpPr>
          <p:cNvPr id="13" name="תיבת טקסט 12">
            <a:extLst>
              <a:ext uri="{FF2B5EF4-FFF2-40B4-BE49-F238E27FC236}">
                <a16:creationId xmlns:a16="http://schemas.microsoft.com/office/drawing/2014/main" id="{42708985-7A44-EE45-E05D-0BF25722A88C}"/>
              </a:ext>
            </a:extLst>
          </p:cNvPr>
          <p:cNvSpPr txBox="1"/>
          <p:nvPr/>
        </p:nvSpPr>
        <p:spPr>
          <a:xfrm>
            <a:off x="107665" y="6431810"/>
            <a:ext cx="1203245" cy="369332"/>
          </a:xfrm>
          <a:prstGeom prst="rect">
            <a:avLst/>
          </a:prstGeom>
          <a:noFill/>
        </p:spPr>
        <p:txBody>
          <a:bodyPr wrap="square" rtlCol="1">
            <a:spAutoFit/>
          </a:bodyPr>
          <a:lstStyle/>
          <a:p>
            <a:r>
              <a:rPr lang="he-IL" b="1" dirty="0">
                <a:solidFill>
                  <a:schemeClr val="bg1"/>
                </a:solidFill>
              </a:rPr>
              <a:t>עמוד 112</a:t>
            </a:r>
          </a:p>
        </p:txBody>
      </p:sp>
    </p:spTree>
    <p:extLst>
      <p:ext uri="{BB962C8B-B14F-4D97-AF65-F5344CB8AC3E}">
        <p14:creationId xmlns:p14="http://schemas.microsoft.com/office/powerpoint/2010/main" val="397894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9" name="תמונה 8">
            <a:extLst>
              <a:ext uri="{FF2B5EF4-FFF2-40B4-BE49-F238E27FC236}">
                <a16:creationId xmlns:a16="http://schemas.microsoft.com/office/drawing/2014/main" id="{E96140A2-C5EE-A9CD-0441-20F9CC2BCB98}"/>
              </a:ext>
            </a:extLst>
          </p:cNvPr>
          <p:cNvPicPr>
            <a:picLocks noChangeAspect="1"/>
          </p:cNvPicPr>
          <p:nvPr/>
        </p:nvPicPr>
        <p:blipFill>
          <a:blip r:embed="rId4"/>
          <a:stretch>
            <a:fillRect/>
          </a:stretch>
        </p:blipFill>
        <p:spPr>
          <a:xfrm>
            <a:off x="5322008" y="50370"/>
            <a:ext cx="5991225" cy="771525"/>
          </a:xfrm>
          <a:prstGeom prst="rect">
            <a:avLst/>
          </a:prstGeom>
        </p:spPr>
      </p:pic>
      <p:pic>
        <p:nvPicPr>
          <p:cNvPr id="6" name="תמונה 5">
            <a:extLst>
              <a:ext uri="{FF2B5EF4-FFF2-40B4-BE49-F238E27FC236}">
                <a16:creationId xmlns:a16="http://schemas.microsoft.com/office/drawing/2014/main" id="{23AE5F16-607D-11A6-4F80-2BB9E9C8A2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5444" y="2726930"/>
            <a:ext cx="7192162" cy="3860116"/>
          </a:xfrm>
          <a:prstGeom prst="rect">
            <a:avLst/>
          </a:prstGeom>
        </p:spPr>
      </p:pic>
      <p:sp>
        <p:nvSpPr>
          <p:cNvPr id="7" name="בועת דיבור: אליפסה 6">
            <a:extLst>
              <a:ext uri="{FF2B5EF4-FFF2-40B4-BE49-F238E27FC236}">
                <a16:creationId xmlns:a16="http://schemas.microsoft.com/office/drawing/2014/main" id="{1010FE3F-7EB6-4252-BF20-6A5E6004F5BD}"/>
              </a:ext>
            </a:extLst>
          </p:cNvPr>
          <p:cNvSpPr/>
          <p:nvPr/>
        </p:nvSpPr>
        <p:spPr>
          <a:xfrm>
            <a:off x="4965525" y="1082852"/>
            <a:ext cx="3187147" cy="1471738"/>
          </a:xfrm>
          <a:prstGeom prst="wedgeEllipseCallout">
            <a:avLst>
              <a:gd name="adj1" fmla="val 54696"/>
              <a:gd name="adj2" fmla="val 11891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b="1" i="0" u="none" strike="noStrike" baseline="0" dirty="0">
                <a:solidFill>
                  <a:srgbClr val="FF0000"/>
                </a:solidFill>
                <a:latin typeface="NarkisClassicMF-Regular"/>
              </a:rPr>
              <a:t>ראיתי את הלהבות </a:t>
            </a:r>
            <a:r>
              <a:rPr lang="he-IL" sz="1600" b="1" i="0" u="none" strike="noStrike" baseline="0" dirty="0">
                <a:solidFill>
                  <a:srgbClr val="000000"/>
                </a:solidFill>
                <a:latin typeface="NarkisClassicMF-Regular"/>
              </a:rPr>
              <a:t>ומיד הבנתי שהקוצים בשדה הסמוך בוערים</a:t>
            </a:r>
          </a:p>
          <a:p>
            <a:r>
              <a:rPr lang="he-IL" sz="1600" b="1" i="0" u="none" strike="noStrike" baseline="0" dirty="0">
                <a:solidFill>
                  <a:srgbClr val="000000"/>
                </a:solidFill>
                <a:latin typeface="NarkisClassicMF-Regular"/>
              </a:rPr>
              <a:t>והחלטתי לרוץ הֵנָה</a:t>
            </a:r>
            <a:r>
              <a:rPr lang="he-IL" sz="1800" b="1" i="0" u="none" strike="noStrike" baseline="0" dirty="0">
                <a:solidFill>
                  <a:srgbClr val="000000"/>
                </a:solidFill>
                <a:latin typeface="NarkisClassicMF-Regular"/>
              </a:rPr>
              <a:t>.</a:t>
            </a:r>
            <a:endParaRPr lang="he-IL" b="1" dirty="0">
              <a:solidFill>
                <a:srgbClr val="000000"/>
              </a:solidFill>
            </a:endParaRPr>
          </a:p>
        </p:txBody>
      </p:sp>
      <p:sp>
        <p:nvSpPr>
          <p:cNvPr id="11" name="בועת דיבור: אליפסה 10">
            <a:extLst>
              <a:ext uri="{FF2B5EF4-FFF2-40B4-BE49-F238E27FC236}">
                <a16:creationId xmlns:a16="http://schemas.microsoft.com/office/drawing/2014/main" id="{8FD19CC1-810D-8734-CB99-822FBB25BACD}"/>
              </a:ext>
            </a:extLst>
          </p:cNvPr>
          <p:cNvSpPr/>
          <p:nvPr/>
        </p:nvSpPr>
        <p:spPr>
          <a:xfrm>
            <a:off x="9619861" y="1041505"/>
            <a:ext cx="2572139" cy="4043679"/>
          </a:xfrm>
          <a:prstGeom prst="wedgeEllipseCallout">
            <a:avLst>
              <a:gd name="adj1" fmla="val -51138"/>
              <a:gd name="adj2" fmla="val 45081"/>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b="1" i="0" u="none" strike="noStrike" baseline="0" dirty="0">
                <a:solidFill>
                  <a:srgbClr val="000000"/>
                </a:solidFill>
                <a:latin typeface="NarkisClassicMF-Regular"/>
              </a:rPr>
              <a:t>ישבתי בצל העץ שקוע בקריאת ספר. פתאום </a:t>
            </a:r>
            <a:r>
              <a:rPr lang="he-IL" sz="1600" b="1" i="0" u="none" strike="noStrike" baseline="0" dirty="0">
                <a:solidFill>
                  <a:srgbClr val="E85231"/>
                </a:solidFill>
                <a:latin typeface="NarkisClassicMF-Regular"/>
              </a:rPr>
              <a:t>שמעתי רעש </a:t>
            </a:r>
            <a:r>
              <a:rPr lang="he-IL" sz="1600" b="1" i="0" u="none" strike="noStrike" baseline="0" dirty="0">
                <a:solidFill>
                  <a:srgbClr val="000000"/>
                </a:solidFill>
                <a:latin typeface="NarkisClassicMF-Regular"/>
              </a:rPr>
              <a:t>שהזכיר לי את הרעשים שנשמעים בשריפה.</a:t>
            </a:r>
          </a:p>
          <a:p>
            <a:r>
              <a:rPr lang="he-IL" sz="1600" b="1" i="0" u="none" strike="noStrike" baseline="0" dirty="0">
                <a:solidFill>
                  <a:srgbClr val="000000"/>
                </a:solidFill>
                <a:latin typeface="NarkisClassicMF-Regular"/>
              </a:rPr>
              <a:t>הרעשים האלה עוררו בי פחד ודאגה.</a:t>
            </a:r>
          </a:p>
          <a:p>
            <a:r>
              <a:rPr lang="he-IL" sz="1600" b="1" i="0" u="none" strike="noStrike" baseline="0" dirty="0">
                <a:solidFill>
                  <a:srgbClr val="E85231"/>
                </a:solidFill>
                <a:latin typeface="NarkisClassicMF-Regular"/>
              </a:rPr>
              <a:t>הרחתי ריח של עשן</a:t>
            </a:r>
            <a:r>
              <a:rPr lang="he-IL" sz="1600" b="1" i="0" u="none" strike="noStrike" baseline="0" dirty="0">
                <a:solidFill>
                  <a:srgbClr val="FFFFFF"/>
                </a:solidFill>
                <a:latin typeface="NarkisClassicMF-Regular"/>
              </a:rPr>
              <a:t>. </a:t>
            </a:r>
            <a:r>
              <a:rPr lang="he-IL" sz="1600" b="1" i="0" u="none" strike="noStrike" baseline="0" dirty="0">
                <a:solidFill>
                  <a:srgbClr val="000000"/>
                </a:solidFill>
                <a:latin typeface="NarkisClassicMF-Regular"/>
              </a:rPr>
              <a:t>קמתי במהירות לבדוק מה קורה.</a:t>
            </a:r>
            <a:endParaRPr lang="he-IL" sz="1600" b="1" dirty="0">
              <a:solidFill>
                <a:srgbClr val="000000"/>
              </a:solidFill>
            </a:endParaRPr>
          </a:p>
        </p:txBody>
      </p:sp>
      <p:sp>
        <p:nvSpPr>
          <p:cNvPr id="13" name="תיבת טקסט 12">
            <a:extLst>
              <a:ext uri="{FF2B5EF4-FFF2-40B4-BE49-F238E27FC236}">
                <a16:creationId xmlns:a16="http://schemas.microsoft.com/office/drawing/2014/main" id="{291C363F-7295-8930-EB58-EB85F924D5F6}"/>
              </a:ext>
            </a:extLst>
          </p:cNvPr>
          <p:cNvSpPr txBox="1"/>
          <p:nvPr/>
        </p:nvSpPr>
        <p:spPr>
          <a:xfrm>
            <a:off x="107665" y="6431810"/>
            <a:ext cx="1203245" cy="369332"/>
          </a:xfrm>
          <a:prstGeom prst="rect">
            <a:avLst/>
          </a:prstGeom>
          <a:noFill/>
        </p:spPr>
        <p:txBody>
          <a:bodyPr wrap="square" rtlCol="1">
            <a:spAutoFit/>
          </a:bodyPr>
          <a:lstStyle/>
          <a:p>
            <a:r>
              <a:rPr lang="he-IL" b="1" dirty="0"/>
              <a:t>עמוד 112</a:t>
            </a:r>
          </a:p>
        </p:txBody>
      </p:sp>
      <p:sp>
        <p:nvSpPr>
          <p:cNvPr id="3" name="בועת דיבור: אליפסה 2">
            <a:extLst>
              <a:ext uri="{FF2B5EF4-FFF2-40B4-BE49-F238E27FC236}">
                <a16:creationId xmlns:a16="http://schemas.microsoft.com/office/drawing/2014/main" id="{775A2756-4792-B30A-B908-D0F1B575B86E}"/>
              </a:ext>
            </a:extLst>
          </p:cNvPr>
          <p:cNvSpPr/>
          <p:nvPr/>
        </p:nvSpPr>
        <p:spPr>
          <a:xfrm>
            <a:off x="94749" y="1163630"/>
            <a:ext cx="3187148" cy="3126600"/>
          </a:xfrm>
          <a:prstGeom prst="wedgeEllipseCallout">
            <a:avLst>
              <a:gd name="adj1" fmla="val 94310"/>
              <a:gd name="adj2" fmla="val 468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i="0" u="none" strike="noStrike" baseline="0" dirty="0">
                <a:ln w="0"/>
                <a:solidFill>
                  <a:srgbClr val="FF0000"/>
                </a:solidFill>
                <a:effectLst>
                  <a:outerShdw blurRad="38100" dist="19050" dir="2700000" algn="tl" rotWithShape="0">
                    <a:schemeClr val="dk1">
                      <a:alpha val="40000"/>
                    </a:schemeClr>
                  </a:outerShdw>
                </a:effectLst>
                <a:latin typeface="NarkisClassicMF-Regular"/>
              </a:rPr>
              <a:t>ראיתי</a:t>
            </a:r>
            <a:r>
              <a:rPr lang="he-IL" sz="1600" i="0" u="none" strike="noStrike" baseline="0" dirty="0">
                <a:ln w="0"/>
                <a:solidFill>
                  <a:schemeClr val="tx1"/>
                </a:solidFill>
                <a:effectLst>
                  <a:outerShdw blurRad="38100" dist="19050" dir="2700000" algn="tl" rotWithShape="0">
                    <a:schemeClr val="dk1">
                      <a:alpha val="40000"/>
                    </a:schemeClr>
                  </a:outerShdw>
                </a:effectLst>
                <a:latin typeface="NarkisClassicMF-Regular"/>
              </a:rPr>
              <a:t> מרחוק כמה </a:t>
            </a:r>
            <a:r>
              <a:rPr lang="he-IL" sz="1600" i="0" u="none" strike="noStrike" baseline="0" dirty="0">
                <a:ln w="0"/>
                <a:solidFill>
                  <a:srgbClr val="FF0000"/>
                </a:solidFill>
                <a:effectLst>
                  <a:outerShdw blurRad="38100" dist="19050" dir="2700000" algn="tl" rotWithShape="0">
                    <a:schemeClr val="dk1">
                      <a:alpha val="40000"/>
                    </a:schemeClr>
                  </a:outerShdw>
                </a:effectLst>
                <a:latin typeface="NarkisClassicMF-Regular"/>
              </a:rPr>
              <a:t>קוצים בוערים. </a:t>
            </a:r>
          </a:p>
          <a:p>
            <a:r>
              <a:rPr lang="he-IL" sz="1600" i="0" u="none" strike="noStrike" baseline="0" dirty="0">
                <a:ln w="0"/>
                <a:solidFill>
                  <a:schemeClr val="tx1"/>
                </a:solidFill>
                <a:effectLst>
                  <a:outerShdw blurRad="38100" dist="19050" dir="2700000" algn="tl" rotWithShape="0">
                    <a:schemeClr val="dk1">
                      <a:alpha val="40000"/>
                    </a:schemeClr>
                  </a:outerShdw>
                </a:effectLst>
                <a:latin typeface="NarkisClassicMF-Regular"/>
              </a:rPr>
              <a:t>בתוך דקות ראיתי</a:t>
            </a:r>
          </a:p>
          <a:p>
            <a:r>
              <a:rPr lang="he-IL" sz="1600" i="0" u="none" strike="noStrike" baseline="0" dirty="0">
                <a:ln w="0"/>
                <a:solidFill>
                  <a:schemeClr val="tx1"/>
                </a:solidFill>
                <a:effectLst>
                  <a:outerShdw blurRad="38100" dist="19050" dir="2700000" algn="tl" rotWithShape="0">
                    <a:schemeClr val="dk1">
                      <a:alpha val="40000"/>
                    </a:schemeClr>
                  </a:outerShdw>
                </a:effectLst>
                <a:latin typeface="NarkisClassicMF-Regular"/>
              </a:rPr>
              <a:t>שהאש מתפשטת לכיוון הבתים.</a:t>
            </a:r>
          </a:p>
          <a:p>
            <a:r>
              <a:rPr lang="he-IL" sz="1600" i="0" u="none" strike="noStrike" baseline="0" dirty="0">
                <a:ln w="0"/>
                <a:solidFill>
                  <a:schemeClr val="tx1"/>
                </a:solidFill>
                <a:effectLst>
                  <a:outerShdw blurRad="38100" dist="19050" dir="2700000" algn="tl" rotWithShape="0">
                    <a:schemeClr val="dk1">
                      <a:alpha val="40000"/>
                    </a:schemeClr>
                  </a:outerShdw>
                </a:effectLst>
                <a:latin typeface="NarkisClassicMF-Regular"/>
              </a:rPr>
              <a:t>הרגשתי שהאש מסוכנת</a:t>
            </a:r>
          </a:p>
          <a:p>
            <a:r>
              <a:rPr lang="he-IL" sz="1600" i="0" u="none" strike="noStrike" baseline="0" dirty="0">
                <a:ln w="0"/>
                <a:solidFill>
                  <a:schemeClr val="tx1"/>
                </a:solidFill>
                <a:effectLst>
                  <a:outerShdw blurRad="38100" dist="19050" dir="2700000" algn="tl" rotWithShape="0">
                    <a:schemeClr val="dk1">
                      <a:alpha val="40000"/>
                    </a:schemeClr>
                  </a:outerShdw>
                </a:effectLst>
                <a:latin typeface="NarkisClassicMF-Regular"/>
              </a:rPr>
              <a:t>והתקשרתי מיד מהטלפון הנייד שלי למְכַבֵּי </a:t>
            </a:r>
            <a:r>
              <a:rPr lang="he-IL" sz="1800" i="0" u="none" strike="noStrike" baseline="0" dirty="0">
                <a:ln w="0"/>
                <a:solidFill>
                  <a:schemeClr val="tx1"/>
                </a:solidFill>
                <a:effectLst>
                  <a:outerShdw blurRad="38100" dist="19050" dir="2700000" algn="tl" rotWithShape="0">
                    <a:schemeClr val="dk1">
                      <a:alpha val="40000"/>
                    </a:schemeClr>
                  </a:outerShdw>
                </a:effectLst>
                <a:latin typeface="NarkisClassicMF-Regular"/>
              </a:rPr>
              <a:t>האש.</a:t>
            </a:r>
            <a:endParaRPr lang="he-IL"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420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C8C2DB29-04F6-A8F1-B084-C8A3CF487B1E}"/>
              </a:ext>
            </a:extLst>
          </p:cNvPr>
          <p:cNvPicPr>
            <a:picLocks noChangeAspect="1"/>
          </p:cNvPicPr>
          <p:nvPr/>
        </p:nvPicPr>
        <p:blipFill>
          <a:blip r:embed="rId12"/>
          <a:stretch>
            <a:fillRect/>
          </a:stretch>
        </p:blipFill>
        <p:spPr>
          <a:xfrm>
            <a:off x="8192511" y="111835"/>
            <a:ext cx="2895600" cy="466725"/>
          </a:xfrm>
          <a:prstGeom prst="rect">
            <a:avLst/>
          </a:prstGeom>
        </p:spPr>
      </p:pic>
      <p:pic>
        <p:nvPicPr>
          <p:cNvPr id="6" name="תמונה 5">
            <a:extLst>
              <a:ext uri="{FF2B5EF4-FFF2-40B4-BE49-F238E27FC236}">
                <a16:creationId xmlns:a16="http://schemas.microsoft.com/office/drawing/2014/main" id="{1E90CD28-5FC6-DCF9-B24E-34D2894C5D2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23078" y="721595"/>
            <a:ext cx="4933950" cy="1053819"/>
          </a:xfrm>
          <a:prstGeom prst="rect">
            <a:avLst/>
          </a:prstGeom>
        </p:spPr>
      </p:pic>
      <p:sp>
        <p:nvSpPr>
          <p:cNvPr id="9" name="תיבת טקסט 8">
            <a:extLst>
              <a:ext uri="{FF2B5EF4-FFF2-40B4-BE49-F238E27FC236}">
                <a16:creationId xmlns:a16="http://schemas.microsoft.com/office/drawing/2014/main" id="{864C614B-DE86-D1D8-4F5A-6B1563C43269}"/>
              </a:ext>
            </a:extLst>
          </p:cNvPr>
          <p:cNvSpPr txBox="1"/>
          <p:nvPr/>
        </p:nvSpPr>
        <p:spPr>
          <a:xfrm>
            <a:off x="6153200" y="2108149"/>
            <a:ext cx="5261846" cy="400110"/>
          </a:xfrm>
          <a:prstGeom prst="rect">
            <a:avLst/>
          </a:prstGeom>
          <a:noFill/>
        </p:spPr>
        <p:txBody>
          <a:bodyPr wrap="square" rtlCol="1">
            <a:spAutoFit/>
          </a:bodyPr>
          <a:lstStyle/>
          <a:p>
            <a:r>
              <a:rPr lang="he-IL" sz="2000" dirty="0"/>
              <a:t>השיבו על סעיפים 2-1 בהנחיות שבעמוד 114.</a:t>
            </a:r>
          </a:p>
        </p:txBody>
      </p:sp>
      <p:pic>
        <p:nvPicPr>
          <p:cNvPr id="10" name="203932-922571588_small">
            <a:hlinkClick r:id="" action="ppaction://media"/>
            <a:extLst>
              <a:ext uri="{FF2B5EF4-FFF2-40B4-BE49-F238E27FC236}">
                <a16:creationId xmlns:a16="http://schemas.microsoft.com/office/drawing/2014/main" id="{17883365-CF37-B4B7-A9AC-95367E7D6AE8}"/>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978665" y="3973978"/>
            <a:ext cx="2901248" cy="2670372"/>
          </a:xfrm>
          <a:prstGeom prst="rect">
            <a:avLst/>
          </a:prstGeom>
        </p:spPr>
      </p:pic>
      <p:pic>
        <p:nvPicPr>
          <p:cNvPr id="11" name="159038-818020255_small (2)">
            <a:hlinkClick r:id="" action="ppaction://media"/>
            <a:extLst>
              <a:ext uri="{FF2B5EF4-FFF2-40B4-BE49-F238E27FC236}">
                <a16:creationId xmlns:a16="http://schemas.microsoft.com/office/drawing/2014/main" id="{0BB05896-263A-AC42-1EA5-ED6AEBEE68E4}"/>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2961010" y="3973978"/>
            <a:ext cx="2901248" cy="2670372"/>
          </a:xfrm>
          <a:prstGeom prst="rect">
            <a:avLst/>
          </a:prstGeom>
        </p:spPr>
      </p:pic>
      <p:pic>
        <p:nvPicPr>
          <p:cNvPr id="12" name="146210-788789505_small (2)">
            <a:hlinkClick r:id="" action="ppaction://media"/>
            <a:extLst>
              <a:ext uri="{FF2B5EF4-FFF2-40B4-BE49-F238E27FC236}">
                <a16:creationId xmlns:a16="http://schemas.microsoft.com/office/drawing/2014/main" id="{B93CE257-DE1E-E9F3-C849-35972B787E1C}"/>
              </a:ext>
            </a:extLst>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48898" y="3973978"/>
            <a:ext cx="2901248" cy="2670372"/>
          </a:xfrm>
          <a:prstGeom prst="rect">
            <a:avLst/>
          </a:prstGeom>
        </p:spPr>
      </p:pic>
      <p:pic>
        <p:nvPicPr>
          <p:cNvPr id="13" name="99219-653943104_small">
            <a:hlinkClick r:id="" action="ppaction://media"/>
            <a:extLst>
              <a:ext uri="{FF2B5EF4-FFF2-40B4-BE49-F238E27FC236}">
                <a16:creationId xmlns:a16="http://schemas.microsoft.com/office/drawing/2014/main" id="{98E2564F-2091-EBEB-987F-7690DEAE37E4}"/>
              </a:ext>
            </a:extLst>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9007184" y="3984291"/>
            <a:ext cx="3070260" cy="2670372"/>
          </a:xfrm>
          <a:prstGeom prst="rect">
            <a:avLst/>
          </a:prstGeom>
        </p:spPr>
      </p:pic>
      <p:sp>
        <p:nvSpPr>
          <p:cNvPr id="15" name="תיבת טקסט 14">
            <a:extLst>
              <a:ext uri="{FF2B5EF4-FFF2-40B4-BE49-F238E27FC236}">
                <a16:creationId xmlns:a16="http://schemas.microsoft.com/office/drawing/2014/main" id="{80CCADB8-2A20-F3F9-BAB3-7AAB06E1AD84}"/>
              </a:ext>
            </a:extLst>
          </p:cNvPr>
          <p:cNvSpPr txBox="1"/>
          <p:nvPr/>
        </p:nvSpPr>
        <p:spPr>
          <a:xfrm>
            <a:off x="7108178" y="3631870"/>
            <a:ext cx="882032" cy="369332"/>
          </a:xfrm>
          <a:prstGeom prst="rect">
            <a:avLst/>
          </a:prstGeom>
          <a:noFill/>
        </p:spPr>
        <p:txBody>
          <a:bodyPr wrap="square" rtlCol="1">
            <a:spAutoFit/>
          </a:bodyPr>
          <a:lstStyle/>
          <a:p>
            <a:r>
              <a:rPr lang="he-IL" b="1" dirty="0"/>
              <a:t>ב</a:t>
            </a:r>
          </a:p>
        </p:txBody>
      </p:sp>
      <p:sp>
        <p:nvSpPr>
          <p:cNvPr id="16" name="תיבת טקסט 15">
            <a:extLst>
              <a:ext uri="{FF2B5EF4-FFF2-40B4-BE49-F238E27FC236}">
                <a16:creationId xmlns:a16="http://schemas.microsoft.com/office/drawing/2014/main" id="{50FC7F77-5DF4-FF95-D4F1-3E833349F27C}"/>
              </a:ext>
            </a:extLst>
          </p:cNvPr>
          <p:cNvSpPr txBox="1"/>
          <p:nvPr/>
        </p:nvSpPr>
        <p:spPr>
          <a:xfrm>
            <a:off x="3959754" y="3521795"/>
            <a:ext cx="882032" cy="369332"/>
          </a:xfrm>
          <a:prstGeom prst="rect">
            <a:avLst/>
          </a:prstGeom>
          <a:noFill/>
        </p:spPr>
        <p:txBody>
          <a:bodyPr wrap="square" rtlCol="1">
            <a:spAutoFit/>
          </a:bodyPr>
          <a:lstStyle/>
          <a:p>
            <a:r>
              <a:rPr lang="he-IL" b="1" dirty="0"/>
              <a:t>ג</a:t>
            </a:r>
          </a:p>
        </p:txBody>
      </p:sp>
      <p:sp>
        <p:nvSpPr>
          <p:cNvPr id="17" name="תיבת טקסט 16">
            <a:extLst>
              <a:ext uri="{FF2B5EF4-FFF2-40B4-BE49-F238E27FC236}">
                <a16:creationId xmlns:a16="http://schemas.microsoft.com/office/drawing/2014/main" id="{FC18E9A5-1DF2-0E89-63D4-86A7450D6BE2}"/>
              </a:ext>
            </a:extLst>
          </p:cNvPr>
          <p:cNvSpPr txBox="1"/>
          <p:nvPr/>
        </p:nvSpPr>
        <p:spPr>
          <a:xfrm>
            <a:off x="10044654" y="3614959"/>
            <a:ext cx="882032" cy="369332"/>
          </a:xfrm>
          <a:prstGeom prst="rect">
            <a:avLst/>
          </a:prstGeom>
          <a:noFill/>
        </p:spPr>
        <p:txBody>
          <a:bodyPr wrap="square" rtlCol="1">
            <a:spAutoFit/>
          </a:bodyPr>
          <a:lstStyle/>
          <a:p>
            <a:r>
              <a:rPr lang="he-IL" b="1" dirty="0"/>
              <a:t>א</a:t>
            </a:r>
          </a:p>
        </p:txBody>
      </p:sp>
      <p:sp>
        <p:nvSpPr>
          <p:cNvPr id="18" name="תיבת טקסט 17">
            <a:extLst>
              <a:ext uri="{FF2B5EF4-FFF2-40B4-BE49-F238E27FC236}">
                <a16:creationId xmlns:a16="http://schemas.microsoft.com/office/drawing/2014/main" id="{39CB7124-1559-A8A2-F6AF-01F5E3DB30F1}"/>
              </a:ext>
            </a:extLst>
          </p:cNvPr>
          <p:cNvSpPr txBox="1"/>
          <p:nvPr/>
        </p:nvSpPr>
        <p:spPr>
          <a:xfrm>
            <a:off x="946870" y="3464115"/>
            <a:ext cx="882032" cy="369332"/>
          </a:xfrm>
          <a:prstGeom prst="rect">
            <a:avLst/>
          </a:prstGeom>
          <a:noFill/>
        </p:spPr>
        <p:txBody>
          <a:bodyPr wrap="square" rtlCol="1">
            <a:spAutoFit/>
          </a:bodyPr>
          <a:lstStyle/>
          <a:p>
            <a:r>
              <a:rPr lang="he-IL" b="1" dirty="0"/>
              <a:t>ד</a:t>
            </a:r>
          </a:p>
        </p:txBody>
      </p:sp>
      <p:sp>
        <p:nvSpPr>
          <p:cNvPr id="19" name="תיבת טקסט 18">
            <a:extLst>
              <a:ext uri="{FF2B5EF4-FFF2-40B4-BE49-F238E27FC236}">
                <a16:creationId xmlns:a16="http://schemas.microsoft.com/office/drawing/2014/main" id="{990A4E46-F3C3-B431-082B-492458AE3F48}"/>
              </a:ext>
            </a:extLst>
          </p:cNvPr>
          <p:cNvSpPr txBox="1"/>
          <p:nvPr/>
        </p:nvSpPr>
        <p:spPr>
          <a:xfrm>
            <a:off x="226934" y="6012382"/>
            <a:ext cx="1160952" cy="369332"/>
          </a:xfrm>
          <a:prstGeom prst="rect">
            <a:avLst/>
          </a:prstGeom>
          <a:noFill/>
        </p:spPr>
        <p:txBody>
          <a:bodyPr wrap="square" rtlCol="1">
            <a:spAutoFit/>
          </a:bodyPr>
          <a:lstStyle/>
          <a:p>
            <a:r>
              <a:rPr lang="he-IL" b="1" dirty="0">
                <a:solidFill>
                  <a:schemeClr val="bg1"/>
                </a:solidFill>
              </a:rPr>
              <a:t>עמוד 114</a:t>
            </a:r>
          </a:p>
        </p:txBody>
      </p:sp>
    </p:spTree>
    <p:extLst>
      <p:ext uri="{BB962C8B-B14F-4D97-AF65-F5344CB8AC3E}">
        <p14:creationId xmlns:p14="http://schemas.microsoft.com/office/powerpoint/2010/main" val="310839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58"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025"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video>
              <p:cMediaNode vol="80000">
                <p:cTn id="31" fill="hold" display="0">
                  <p:stCondLst>
                    <p:cond delay="indefinite"/>
                  </p:stCondLst>
                </p:cTn>
                <p:tgtEl>
                  <p:spTgt spid="12"/>
                </p:tgtEl>
              </p:cMediaNode>
            </p:vide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video>
              <p:cMediaNode vol="80000">
                <p:cTn id="37" fill="hold" display="0">
                  <p:stCondLst>
                    <p:cond delay="indefinite"/>
                  </p:stCondLst>
                </p:cTn>
                <p:tgtEl>
                  <p:spTgt spid="13"/>
                </p:tgtEl>
              </p:cMediaNode>
            </p:vide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3C6F3018-3B27-4BB2-A568-74B6DD766654}"/>
              </a:ext>
            </a:extLst>
          </p:cNvPr>
          <p:cNvPicPr>
            <a:picLocks noChangeAspect="1"/>
          </p:cNvPicPr>
          <p:nvPr/>
        </p:nvPicPr>
        <p:blipFill>
          <a:blip r:embed="rId4"/>
          <a:stretch>
            <a:fillRect/>
          </a:stretch>
        </p:blipFill>
        <p:spPr>
          <a:xfrm>
            <a:off x="1800797" y="824074"/>
            <a:ext cx="8858250" cy="1891261"/>
          </a:xfrm>
          <a:prstGeom prst="rect">
            <a:avLst/>
          </a:prstGeom>
          <a:ln w="19050">
            <a:solidFill>
              <a:srgbClr val="0070C0"/>
            </a:solidFill>
          </a:ln>
        </p:spPr>
      </p:pic>
      <p:pic>
        <p:nvPicPr>
          <p:cNvPr id="1036" name="Picture 12" descr="וקטור ריאות דרכי הנשימה בחינם">
            <a:extLst>
              <a:ext uri="{FF2B5EF4-FFF2-40B4-BE49-F238E27FC236}">
                <a16:creationId xmlns:a16="http://schemas.microsoft.com/office/drawing/2014/main" id="{DF761D51-CCC2-EF06-9F32-17898FC946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02965" y="3500751"/>
            <a:ext cx="2173316" cy="2371489"/>
          </a:xfrm>
          <a:prstGeom prst="rect">
            <a:avLst/>
          </a:prstGeom>
          <a:noFill/>
          <a:extLst>
            <a:ext uri="{909E8E84-426E-40DD-AFC4-6F175D3DCCD1}">
              <a14:hiddenFill xmlns:a14="http://schemas.microsoft.com/office/drawing/2010/main">
                <a:solidFill>
                  <a:srgbClr val="FFFFFF"/>
                </a:solidFill>
              </a14:hiddenFill>
            </a:ext>
          </a:extLst>
        </p:spPr>
      </p:pic>
      <p:pic>
        <p:nvPicPr>
          <p:cNvPr id="14" name="תמונה 13">
            <a:extLst>
              <a:ext uri="{FF2B5EF4-FFF2-40B4-BE49-F238E27FC236}">
                <a16:creationId xmlns:a16="http://schemas.microsoft.com/office/drawing/2014/main" id="{4EA984F7-5CE0-C8AD-4F84-6038F1B4F255}"/>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812" y="4280687"/>
            <a:ext cx="1574391" cy="2577313"/>
          </a:xfrm>
          <a:prstGeom prst="rect">
            <a:avLst/>
          </a:prstGeom>
        </p:spPr>
      </p:pic>
      <p:pic>
        <p:nvPicPr>
          <p:cNvPr id="1038" name="Picture 14" descr="וקטור עצמות טבע חופשי שלד">
            <a:extLst>
              <a:ext uri="{FF2B5EF4-FFF2-40B4-BE49-F238E27FC236}">
                <a16:creationId xmlns:a16="http://schemas.microsoft.com/office/drawing/2014/main" id="{1C948AFC-8D50-520C-91D2-7B1DDC9B8F0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34189" y="2074385"/>
            <a:ext cx="2387445" cy="45860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זרימת דם לב אנושית חופשית וקטור מחומצן וחסר חמצן">
            <a:extLst>
              <a:ext uri="{FF2B5EF4-FFF2-40B4-BE49-F238E27FC236}">
                <a16:creationId xmlns:a16="http://schemas.microsoft.com/office/drawing/2014/main" id="{E7C4FA2C-D5B2-A573-B9A8-327628159A8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14010" y="4551398"/>
            <a:ext cx="1259090" cy="18912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וקטור איברי כליה אנטומיה חינם">
            <a:extLst>
              <a:ext uri="{FF2B5EF4-FFF2-40B4-BE49-F238E27FC236}">
                <a16:creationId xmlns:a16="http://schemas.microsoft.com/office/drawing/2014/main" id="{DE4DE2A7-CBE6-BD0E-20F5-8F154720F2E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18370" y="2919948"/>
            <a:ext cx="1570144" cy="194476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וקטור אנטומיה אנושי של מוח חופשי">
            <a:extLst>
              <a:ext uri="{FF2B5EF4-FFF2-40B4-BE49-F238E27FC236}">
                <a16:creationId xmlns:a16="http://schemas.microsoft.com/office/drawing/2014/main" id="{03CD29A0-2A70-6F83-053F-732C03EA54F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48265" y="4783615"/>
            <a:ext cx="1848241" cy="15739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וקטור אמנות קו אנטומיה חינם של מערכת הדם">
            <a:extLst>
              <a:ext uri="{FF2B5EF4-FFF2-40B4-BE49-F238E27FC236}">
                <a16:creationId xmlns:a16="http://schemas.microsoft.com/office/drawing/2014/main" id="{B5EA731D-69AF-75D3-399A-466A3FEA004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146" y="824074"/>
            <a:ext cx="2173316" cy="3318592"/>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DE755DC9-ADE6-EA94-C9C7-1BB9E5F48A3F}"/>
              </a:ext>
            </a:extLst>
          </p:cNvPr>
          <p:cNvSpPr txBox="1"/>
          <p:nvPr/>
        </p:nvSpPr>
        <p:spPr>
          <a:xfrm>
            <a:off x="1995777" y="6329238"/>
            <a:ext cx="1304014" cy="369332"/>
          </a:xfrm>
          <a:prstGeom prst="rect">
            <a:avLst/>
          </a:prstGeom>
          <a:noFill/>
        </p:spPr>
        <p:txBody>
          <a:bodyPr wrap="square" rtlCol="1">
            <a:spAutoFit/>
          </a:bodyPr>
          <a:lstStyle/>
          <a:p>
            <a:r>
              <a:rPr lang="he-IL" b="1" dirty="0"/>
              <a:t>עמוד 114</a:t>
            </a:r>
          </a:p>
        </p:txBody>
      </p:sp>
    </p:spTree>
    <p:extLst>
      <p:ext uri="{BB962C8B-B14F-4D97-AF65-F5344CB8AC3E}">
        <p14:creationId xmlns:p14="http://schemas.microsoft.com/office/powerpoint/2010/main" val="2209783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317AAAED-56E1-71C3-560A-CE01480DDE82}"/>
              </a:ext>
            </a:extLst>
          </p:cNvPr>
          <p:cNvPicPr>
            <a:picLocks noChangeAspect="1"/>
          </p:cNvPicPr>
          <p:nvPr/>
        </p:nvPicPr>
        <p:blipFill>
          <a:blip r:embed="rId4"/>
          <a:stretch>
            <a:fillRect/>
          </a:stretch>
        </p:blipFill>
        <p:spPr>
          <a:xfrm>
            <a:off x="5934715" y="89164"/>
            <a:ext cx="4581525" cy="409575"/>
          </a:xfrm>
          <a:prstGeom prst="rect">
            <a:avLst/>
          </a:prstGeom>
        </p:spPr>
      </p:pic>
      <p:pic>
        <p:nvPicPr>
          <p:cNvPr id="6" name="תמונה 5">
            <a:extLst>
              <a:ext uri="{FF2B5EF4-FFF2-40B4-BE49-F238E27FC236}">
                <a16:creationId xmlns:a16="http://schemas.microsoft.com/office/drawing/2014/main" id="{5CDA3A88-B33C-D83C-2DC1-BBCE66787D54}"/>
              </a:ext>
            </a:extLst>
          </p:cNvPr>
          <p:cNvPicPr>
            <a:picLocks noChangeAspect="1"/>
          </p:cNvPicPr>
          <p:nvPr/>
        </p:nvPicPr>
        <p:blipFill>
          <a:blip r:embed="rId5"/>
          <a:stretch>
            <a:fillRect/>
          </a:stretch>
        </p:blipFill>
        <p:spPr>
          <a:xfrm>
            <a:off x="10153144" y="1080208"/>
            <a:ext cx="2007003" cy="4313211"/>
          </a:xfrm>
          <a:prstGeom prst="rect">
            <a:avLst/>
          </a:prstGeom>
        </p:spPr>
      </p:pic>
      <p:pic>
        <p:nvPicPr>
          <p:cNvPr id="8" name="תמונה 7">
            <a:extLst>
              <a:ext uri="{FF2B5EF4-FFF2-40B4-BE49-F238E27FC236}">
                <a16:creationId xmlns:a16="http://schemas.microsoft.com/office/drawing/2014/main" id="{FC23EE79-17BE-6C0C-FD92-4AA99004E911}"/>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82945" y="1282587"/>
            <a:ext cx="1666563" cy="4661168"/>
          </a:xfrm>
          <a:prstGeom prst="rect">
            <a:avLst/>
          </a:prstGeom>
        </p:spPr>
      </p:pic>
      <p:sp>
        <p:nvSpPr>
          <p:cNvPr id="9" name="בועת דיבור: אליפסה 8">
            <a:extLst>
              <a:ext uri="{FF2B5EF4-FFF2-40B4-BE49-F238E27FC236}">
                <a16:creationId xmlns:a16="http://schemas.microsoft.com/office/drawing/2014/main" id="{CEBDE2C9-AE3D-1D76-E000-3D852C864FF9}"/>
              </a:ext>
            </a:extLst>
          </p:cNvPr>
          <p:cNvSpPr/>
          <p:nvPr/>
        </p:nvSpPr>
        <p:spPr>
          <a:xfrm>
            <a:off x="7862618" y="692562"/>
            <a:ext cx="2287829" cy="1942089"/>
          </a:xfrm>
          <a:prstGeom prst="wedgeEllipseCallout">
            <a:avLst>
              <a:gd name="adj1" fmla="val 88987"/>
              <a:gd name="adj2" fmla="val 3238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800" b="1" i="0" u="none" strike="noStrike" baseline="0" dirty="0">
                <a:solidFill>
                  <a:schemeClr val="tx1"/>
                </a:solidFill>
                <a:latin typeface="NarkisClassicMF-Regular"/>
              </a:rPr>
              <a:t>היכן מתרחשות בגוף שלי פעולות של קליטת גירויים, עיבוד המידע</a:t>
            </a:r>
          </a:p>
          <a:p>
            <a:r>
              <a:rPr lang="he-IL" sz="1800" b="0" i="0" u="none" strike="noStrike" baseline="0" dirty="0">
                <a:latin typeface="NarkisClassicMF-Regular"/>
              </a:rPr>
              <a:t>ויצירת תגובה?</a:t>
            </a:r>
            <a:endParaRPr lang="he-IL" dirty="0"/>
          </a:p>
        </p:txBody>
      </p:sp>
      <p:sp>
        <p:nvSpPr>
          <p:cNvPr id="10" name="בועת דיבור: אליפסה 9">
            <a:extLst>
              <a:ext uri="{FF2B5EF4-FFF2-40B4-BE49-F238E27FC236}">
                <a16:creationId xmlns:a16="http://schemas.microsoft.com/office/drawing/2014/main" id="{0D9ED64D-C8AA-FD76-3ACE-4B313B9EAF6D}"/>
              </a:ext>
            </a:extLst>
          </p:cNvPr>
          <p:cNvSpPr/>
          <p:nvPr/>
        </p:nvSpPr>
        <p:spPr>
          <a:xfrm>
            <a:off x="4001116" y="2184849"/>
            <a:ext cx="1444824" cy="1051965"/>
          </a:xfrm>
          <a:prstGeom prst="wedgeEllipseCallout">
            <a:avLst>
              <a:gd name="adj1" fmla="val -123108"/>
              <a:gd name="adj2" fmla="val -25837"/>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800" b="1" i="0" u="none" strike="noStrike" baseline="0" dirty="0">
                <a:solidFill>
                  <a:schemeClr val="tx1"/>
                </a:solidFill>
                <a:latin typeface="NarkisClassicMF-Regular"/>
              </a:rPr>
              <a:t>וכיצד זה קורה?</a:t>
            </a:r>
          </a:p>
          <a:p>
            <a:r>
              <a:rPr lang="he-IL" sz="1800" b="0" i="0" u="none" strike="noStrike" baseline="0" dirty="0">
                <a:latin typeface="NarkisClassicMF-Regular"/>
              </a:rPr>
              <a:t>ויצירתה?</a:t>
            </a:r>
            <a:endParaRPr lang="he-IL" dirty="0"/>
          </a:p>
        </p:txBody>
      </p:sp>
      <p:pic>
        <p:nvPicPr>
          <p:cNvPr id="12" name="תמונה 11">
            <a:extLst>
              <a:ext uri="{FF2B5EF4-FFF2-40B4-BE49-F238E27FC236}">
                <a16:creationId xmlns:a16="http://schemas.microsoft.com/office/drawing/2014/main" id="{27ADB0F8-A968-B772-A528-DF3D387FF503}"/>
              </a:ext>
            </a:extLst>
          </p:cNvPr>
          <p:cNvPicPr>
            <a:picLocks noChangeAspect="1"/>
          </p:cNvPicPr>
          <p:nvPr/>
        </p:nvPicPr>
        <p:blipFill>
          <a:blip r:embed="rId7"/>
          <a:stretch>
            <a:fillRect/>
          </a:stretch>
        </p:blipFill>
        <p:spPr>
          <a:xfrm>
            <a:off x="3734440" y="3834692"/>
            <a:ext cx="6781800" cy="1943100"/>
          </a:xfrm>
          <a:prstGeom prst="rect">
            <a:avLst/>
          </a:prstGeom>
        </p:spPr>
      </p:pic>
      <p:sp>
        <p:nvSpPr>
          <p:cNvPr id="13" name="תיבת טקסט 12">
            <a:extLst>
              <a:ext uri="{FF2B5EF4-FFF2-40B4-BE49-F238E27FC236}">
                <a16:creationId xmlns:a16="http://schemas.microsoft.com/office/drawing/2014/main" id="{9459691E-7ED0-3198-E694-FE7B63478033}"/>
              </a:ext>
            </a:extLst>
          </p:cNvPr>
          <p:cNvSpPr txBox="1"/>
          <p:nvPr/>
        </p:nvSpPr>
        <p:spPr>
          <a:xfrm>
            <a:off x="436970" y="6465536"/>
            <a:ext cx="1149069" cy="369332"/>
          </a:xfrm>
          <a:prstGeom prst="rect">
            <a:avLst/>
          </a:prstGeom>
          <a:noFill/>
        </p:spPr>
        <p:txBody>
          <a:bodyPr wrap="square" rtlCol="1">
            <a:spAutoFit/>
          </a:bodyPr>
          <a:lstStyle/>
          <a:p>
            <a:r>
              <a:rPr lang="he-IL" b="1" dirty="0"/>
              <a:t>עמוד 115</a:t>
            </a:r>
          </a:p>
        </p:txBody>
      </p:sp>
    </p:spTree>
    <p:extLst>
      <p:ext uri="{BB962C8B-B14F-4D97-AF65-F5344CB8AC3E}">
        <p14:creationId xmlns:p14="http://schemas.microsoft.com/office/powerpoint/2010/main" val="139191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0F8640-5936-6174-21B7-920E3BAE1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2050" name="Picture 2" descr="איור חינמי של ביולוגיה של עצבי מערכת העצבים">
            <a:extLst>
              <a:ext uri="{FF2B5EF4-FFF2-40B4-BE49-F238E27FC236}">
                <a16:creationId xmlns:a16="http://schemas.microsoft.com/office/drawing/2014/main" id="{F383EE14-1A04-83FB-E106-0491AD87F2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92024" y="399871"/>
            <a:ext cx="3057525"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35857187-59E8-0883-25F5-344216618D72}"/>
              </a:ext>
            </a:extLst>
          </p:cNvPr>
          <p:cNvSpPr txBox="1"/>
          <p:nvPr/>
        </p:nvSpPr>
        <p:spPr>
          <a:xfrm>
            <a:off x="8714630" y="545057"/>
            <a:ext cx="2941982" cy="523220"/>
          </a:xfrm>
          <a:prstGeom prst="rect">
            <a:avLst/>
          </a:prstGeom>
          <a:noFill/>
        </p:spPr>
        <p:txBody>
          <a:bodyPr wrap="square" rtlCol="1">
            <a:spAutoFit/>
          </a:bodyPr>
          <a:lstStyle/>
          <a:p>
            <a:r>
              <a:rPr lang="he-IL" sz="2800" b="1" dirty="0">
                <a:solidFill>
                  <a:srgbClr val="C00000"/>
                </a:solidFill>
              </a:rPr>
              <a:t>מערכת העצבים</a:t>
            </a:r>
          </a:p>
        </p:txBody>
      </p:sp>
      <p:sp>
        <p:nvSpPr>
          <p:cNvPr id="4" name="תיבת טקסט 3">
            <a:extLst>
              <a:ext uri="{FF2B5EF4-FFF2-40B4-BE49-F238E27FC236}">
                <a16:creationId xmlns:a16="http://schemas.microsoft.com/office/drawing/2014/main" id="{2AF2CA28-1107-2AD2-AE18-9054B3E76A1D}"/>
              </a:ext>
            </a:extLst>
          </p:cNvPr>
          <p:cNvSpPr txBox="1"/>
          <p:nvPr/>
        </p:nvSpPr>
        <p:spPr>
          <a:xfrm>
            <a:off x="4365265" y="898497"/>
            <a:ext cx="652007" cy="369332"/>
          </a:xfrm>
          <a:prstGeom prst="rect">
            <a:avLst/>
          </a:prstGeom>
          <a:noFill/>
        </p:spPr>
        <p:txBody>
          <a:bodyPr wrap="square" rtlCol="1">
            <a:spAutoFit/>
          </a:bodyPr>
          <a:lstStyle/>
          <a:p>
            <a:r>
              <a:rPr lang="he-IL" b="1" dirty="0"/>
              <a:t>מוח</a:t>
            </a:r>
          </a:p>
        </p:txBody>
      </p:sp>
      <p:sp>
        <p:nvSpPr>
          <p:cNvPr id="5" name="תיבת טקסט 4">
            <a:extLst>
              <a:ext uri="{FF2B5EF4-FFF2-40B4-BE49-F238E27FC236}">
                <a16:creationId xmlns:a16="http://schemas.microsoft.com/office/drawing/2014/main" id="{2B553A4E-524F-CA49-E2C0-92752707A5C3}"/>
              </a:ext>
            </a:extLst>
          </p:cNvPr>
          <p:cNvSpPr txBox="1"/>
          <p:nvPr/>
        </p:nvSpPr>
        <p:spPr>
          <a:xfrm>
            <a:off x="8579457" y="2740981"/>
            <a:ext cx="1470992" cy="369332"/>
          </a:xfrm>
          <a:prstGeom prst="rect">
            <a:avLst/>
          </a:prstGeom>
          <a:noFill/>
        </p:spPr>
        <p:txBody>
          <a:bodyPr wrap="square" rtlCol="1">
            <a:spAutoFit/>
          </a:bodyPr>
          <a:lstStyle/>
          <a:p>
            <a:r>
              <a:rPr lang="he-IL" b="1" dirty="0"/>
              <a:t>עמוד השדרה</a:t>
            </a:r>
          </a:p>
        </p:txBody>
      </p:sp>
      <p:sp>
        <p:nvSpPr>
          <p:cNvPr id="6" name="תיבת טקסט 5">
            <a:extLst>
              <a:ext uri="{FF2B5EF4-FFF2-40B4-BE49-F238E27FC236}">
                <a16:creationId xmlns:a16="http://schemas.microsoft.com/office/drawing/2014/main" id="{1E17D03E-D1DC-279C-61DD-49E078A129D9}"/>
              </a:ext>
            </a:extLst>
          </p:cNvPr>
          <p:cNvSpPr txBox="1"/>
          <p:nvPr/>
        </p:nvSpPr>
        <p:spPr>
          <a:xfrm>
            <a:off x="3286539" y="5201478"/>
            <a:ext cx="1470992" cy="369332"/>
          </a:xfrm>
          <a:prstGeom prst="rect">
            <a:avLst/>
          </a:prstGeom>
          <a:noFill/>
        </p:spPr>
        <p:txBody>
          <a:bodyPr wrap="square" rtlCol="1">
            <a:spAutoFit/>
          </a:bodyPr>
          <a:lstStyle/>
          <a:p>
            <a:r>
              <a:rPr lang="he-IL" b="1" dirty="0"/>
              <a:t>סיבי עצבים</a:t>
            </a:r>
          </a:p>
        </p:txBody>
      </p:sp>
      <p:cxnSp>
        <p:nvCxnSpPr>
          <p:cNvPr id="10" name="מחבר חץ ישר 9">
            <a:extLst>
              <a:ext uri="{FF2B5EF4-FFF2-40B4-BE49-F238E27FC236}">
                <a16:creationId xmlns:a16="http://schemas.microsoft.com/office/drawing/2014/main" id="{83EF4887-D470-A0DA-DF62-08131E7DAB61}"/>
              </a:ext>
            </a:extLst>
          </p:cNvPr>
          <p:cNvCxnSpPr>
            <a:cxnSpLocks/>
          </p:cNvCxnSpPr>
          <p:nvPr/>
        </p:nvCxnSpPr>
        <p:spPr>
          <a:xfrm flipV="1">
            <a:off x="5094135" y="883611"/>
            <a:ext cx="1001865" cy="184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1DB83F0D-1B30-B92A-900F-1521134CC58F}"/>
              </a:ext>
            </a:extLst>
          </p:cNvPr>
          <p:cNvCxnSpPr>
            <a:cxnSpLocks/>
            <a:stCxn id="6" idx="3"/>
          </p:cNvCxnSpPr>
          <p:nvPr/>
        </p:nvCxnSpPr>
        <p:spPr>
          <a:xfrm flipV="1">
            <a:off x="4757531" y="5201478"/>
            <a:ext cx="1184745" cy="184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0022D3DF-0D68-6B16-FECD-EA3E0884B95A}"/>
              </a:ext>
            </a:extLst>
          </p:cNvPr>
          <p:cNvCxnSpPr>
            <a:cxnSpLocks/>
          </p:cNvCxnSpPr>
          <p:nvPr/>
        </p:nvCxnSpPr>
        <p:spPr>
          <a:xfrm flipH="1" flipV="1">
            <a:off x="6551875" y="2833314"/>
            <a:ext cx="2107095" cy="923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516F642D-EE5A-563E-2F1D-84621A58CA70}"/>
              </a:ext>
            </a:extLst>
          </p:cNvPr>
          <p:cNvSpPr txBox="1"/>
          <p:nvPr/>
        </p:nvSpPr>
        <p:spPr>
          <a:xfrm>
            <a:off x="8224302" y="5794715"/>
            <a:ext cx="3535678" cy="369332"/>
          </a:xfrm>
          <a:prstGeom prst="rect">
            <a:avLst/>
          </a:prstGeom>
          <a:noFill/>
        </p:spPr>
        <p:txBody>
          <a:bodyPr wrap="square" rtlCol="1">
            <a:spAutoFit/>
          </a:bodyPr>
          <a:lstStyle/>
          <a:p>
            <a:r>
              <a:rPr lang="he-IL" dirty="0"/>
              <a:t>קראו את קטע המידע שבעמוד 115.</a:t>
            </a:r>
          </a:p>
        </p:txBody>
      </p:sp>
    </p:spTree>
    <p:extLst>
      <p:ext uri="{BB962C8B-B14F-4D97-AF65-F5344CB8AC3E}">
        <p14:creationId xmlns:p14="http://schemas.microsoft.com/office/powerpoint/2010/main" val="67445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6FF5928-73F7-C236-E872-D466DF9871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6335" y="1240402"/>
            <a:ext cx="8950907" cy="4723076"/>
          </a:xfrm>
          <a:prstGeom prst="rect">
            <a:avLst/>
          </a:prstGeom>
          <a:ln w="19050">
            <a:solidFill>
              <a:srgbClr val="00B0F0"/>
            </a:solidFill>
          </a:ln>
        </p:spPr>
      </p:pic>
      <p:pic>
        <p:nvPicPr>
          <p:cNvPr id="4" name="תמונה 3">
            <a:extLst>
              <a:ext uri="{FF2B5EF4-FFF2-40B4-BE49-F238E27FC236}">
                <a16:creationId xmlns:a16="http://schemas.microsoft.com/office/drawing/2014/main" id="{8C009AE0-2155-594E-8CB0-696A8D5A4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89879667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1704</Words>
  <Application>Microsoft Office PowerPoint</Application>
  <PresentationFormat>מסך רחב</PresentationFormat>
  <Paragraphs>146</Paragraphs>
  <Slides>17</Slides>
  <Notes>16</Notes>
  <HiddenSlides>0</HiddenSlides>
  <MMClips>5</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17</vt:i4>
      </vt:variant>
    </vt:vector>
  </HeadingPairs>
  <TitlesOfParts>
    <vt:vector size="23" baseType="lpstr">
      <vt:lpstr>Arial</vt:lpstr>
      <vt:lpstr>Calibri</vt:lpstr>
      <vt:lpstr>Calibri Light</vt:lpstr>
      <vt:lpstr>NarkisClassicMF-Regular</vt:lpstr>
      <vt:lpstr>NarkisimMFO</vt:lpstr>
      <vt:lpstr>ערכת נושא Office</vt:lpstr>
      <vt:lpstr> מצגת מלווה לשעורים                         מדע וטכנולוגיה כיתה ו מצגת מלווה לשער מבט אל תוך הגוף פרק שני: מערכת העצבים- חלק ראשון  (עמודים 123-112)</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shlomi sh shlomish</cp:lastModifiedBy>
  <cp:revision>8</cp:revision>
  <dcterms:created xsi:type="dcterms:W3CDTF">2024-08-19T13:04:12Z</dcterms:created>
  <dcterms:modified xsi:type="dcterms:W3CDTF">2025-01-09T12:14:19Z</dcterms:modified>
</cp:coreProperties>
</file>