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4"/>
  </p:notesMasterIdLst>
  <p:sldIdLst>
    <p:sldId id="275" r:id="rId2"/>
    <p:sldId id="272" r:id="rId3"/>
    <p:sldId id="273" r:id="rId4"/>
    <p:sldId id="256" r:id="rId5"/>
    <p:sldId id="264" r:id="rId6"/>
    <p:sldId id="263" r:id="rId7"/>
    <p:sldId id="284" r:id="rId8"/>
    <p:sldId id="286" r:id="rId9"/>
    <p:sldId id="288" r:id="rId10"/>
    <p:sldId id="285" r:id="rId11"/>
    <p:sldId id="259" r:id="rId12"/>
    <p:sldId id="282" r:id="rId13"/>
    <p:sldId id="283" r:id="rId14"/>
    <p:sldId id="287" r:id="rId15"/>
    <p:sldId id="276" r:id="rId16"/>
    <p:sldId id="277" r:id="rId17"/>
    <p:sldId id="265" r:id="rId18"/>
    <p:sldId id="279" r:id="rId19"/>
    <p:sldId id="266" r:id="rId20"/>
    <p:sldId id="289" r:id="rId21"/>
    <p:sldId id="271" r:id="rId22"/>
    <p:sldId id="280"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1" clrIdx="0">
    <p:extLst>
      <p:ext uri="{19B8F6BF-5375-455C-9EA6-DF929625EA0E}">
        <p15:presenceInfo xmlns:p15="http://schemas.microsoft.com/office/powerpoint/2012/main" userId="1621ad8585f3c8db" providerId="Windows Live"/>
      </p:ext>
    </p:extLst>
  </p:cmAuthor>
  <p:cmAuthor id="2" name="noga mishan" initials="nm" lastIdx="15"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86" autoAdjust="0"/>
    <p:restoredTop sz="94620" autoAdjust="0"/>
  </p:normalViewPr>
  <p:slideViewPr>
    <p:cSldViewPr snapToGrid="0">
      <p:cViewPr varScale="1">
        <p:scale>
          <a:sx n="60" d="100"/>
          <a:sy n="60" d="100"/>
        </p:scale>
        <p:origin x="500" y="52"/>
      </p:cViewPr>
      <p:guideLst/>
    </p:cSldViewPr>
  </p:slideViewPr>
  <p:notesTextViewPr>
    <p:cViewPr>
      <p:scale>
        <a:sx n="1" d="1"/>
        <a:sy n="1" d="1"/>
      </p:scale>
      <p:origin x="0" y="0"/>
    </p:cViewPr>
  </p:notesTextViewPr>
  <p:sorterViewPr>
    <p:cViewPr>
      <p:scale>
        <a:sx n="100" d="100"/>
        <a:sy n="100" d="100"/>
      </p:scale>
      <p:origin x="0" y="-5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21D9EEA-6496-4396-A3E6-B8E183EA1FE9}" type="datetimeFigureOut">
              <a:rPr lang="he-IL" smtClean="0"/>
              <a:t>כ'/סיון/תשפ"ד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1B0E496-97EA-409F-A21E-91F73087EE6C}" type="slidenum">
              <a:rPr lang="he-IL" smtClean="0"/>
              <a:t>‹#›</a:t>
            </a:fld>
            <a:endParaRPr lang="he-IL"/>
          </a:p>
        </p:txBody>
      </p:sp>
    </p:spTree>
    <p:extLst>
      <p:ext uri="{BB962C8B-B14F-4D97-AF65-F5344CB8AC3E}">
        <p14:creationId xmlns:p14="http://schemas.microsoft.com/office/powerpoint/2010/main" val="24268474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ביחידת פתיחה זו נבחן עם התלמידים תופעה רווחת הקשורה למפגשים עם בעלי חיים והיא תופעת הביות.</a:t>
            </a:r>
          </a:p>
          <a:p>
            <a:r>
              <a:rPr lang="he-IL" dirty="0"/>
              <a:t>ביות בעלי חיים הוא תהליך ארוך שנים שבו מפתחים בעלי חיים מבויתים (או "חיות בית") מחיות בר. בעלי חיים שכל חייהם מתקיימים לצד בני אדם, כפופים לניהול בני אדם, כשהם משמשים אותם למטרות שונות כמו לעבודה, להובלה, למזון, הנאה. </a:t>
            </a:r>
          </a:p>
          <a:p>
            <a:r>
              <a:rPr lang="he-IL" dirty="0"/>
              <a:t>תכונות ומאפיינים רבים של החיות המבויתות עברו שינויים תורשתיים מרחיקי לכת (מכוונים ולעיתים בלתי מכוונים, פנימיים וחיצוניים) על ידי בני האדם שהרביעו אותן, שינויים שהפכו את השימוש בהן לנוח ומועיל יותר לבני אדם.</a:t>
            </a:r>
          </a:p>
          <a:p>
            <a:r>
              <a:rPr lang="he-IL" dirty="0"/>
              <a:t>חשוב להדגיש שאילוף של בעל חיים הוא לא ביות.</a:t>
            </a:r>
          </a:p>
          <a:p>
            <a:endParaRPr lang="he-IL" dirty="0"/>
          </a:p>
          <a:p>
            <a:r>
              <a:rPr lang="he-IL" dirty="0"/>
              <a:t>יש לשים לב שהמושג ביות בעלי חיים הוא </a:t>
            </a:r>
            <a:r>
              <a:rPr lang="he-IL" b="1" dirty="0"/>
              <a:t>מושג טכנולוגי</a:t>
            </a:r>
            <a:r>
              <a:rPr lang="he-IL" dirty="0"/>
              <a:t>. ביות בעלי החיים הוא דרך ומחשבה של</a:t>
            </a:r>
          </a:p>
          <a:p>
            <a:r>
              <a:rPr lang="he-IL" dirty="0"/>
              <a:t>האדם לפתור בעיות הקשורות לצרכים החיוניים שלו ולשיפור איכות חייו. בהקשר זה, חשוב להצביע על ייחודיות החשיבה האנושית שגלומה בפתרונות הטכנולוגיים ועל היישום של ידע מדעי בפתרונות אלה.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a:t>
            </a:fld>
            <a:endParaRPr lang="he-IL"/>
          </a:p>
        </p:txBody>
      </p:sp>
    </p:spTree>
    <p:extLst>
      <p:ext uri="{BB962C8B-B14F-4D97-AF65-F5344CB8AC3E}">
        <p14:creationId xmlns:p14="http://schemas.microsoft.com/office/powerpoint/2010/main" val="127488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a:p>
            <a:pPr>
              <a:lnSpc>
                <a:spcPct val="150000"/>
              </a:lnSpc>
            </a:pPr>
            <a:endParaRPr lang="he-IL" sz="1200" dirty="0"/>
          </a:p>
          <a:p>
            <a:pPr>
              <a:lnSpc>
                <a:spcPct val="150000"/>
              </a:lnSpc>
            </a:pPr>
            <a:r>
              <a:rPr lang="he-IL" sz="1200" dirty="0"/>
              <a:t>המקור של בעלי החיים שהאדם בחר לגדל ולטפח היה בעלי חיים שגדלו בר.</a:t>
            </a:r>
          </a:p>
          <a:p>
            <a:pPr>
              <a:lnSpc>
                <a:spcPct val="150000"/>
              </a:lnSpc>
            </a:pPr>
            <a:r>
              <a:rPr lang="he-IL" sz="1200" dirty="0"/>
              <a:t>בשקופיות 14-11 אפשר לראות תמונות של חיות בר שהן המקור לחיות המבויתות שבני האדם מגדלים במשקים החקלאיים ובבית.</a:t>
            </a:r>
          </a:p>
          <a:p>
            <a:pPr>
              <a:lnSpc>
                <a:spcPct val="150000"/>
              </a:lnSpc>
            </a:pP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10</a:t>
            </a:fld>
            <a:endParaRPr lang="he-IL"/>
          </a:p>
        </p:txBody>
      </p:sp>
    </p:spTree>
    <p:extLst>
      <p:ext uri="{BB962C8B-B14F-4D97-AF65-F5344CB8AC3E}">
        <p14:creationId xmlns:p14="http://schemas.microsoft.com/office/powerpoint/2010/main" val="154198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11</a:t>
            </a:fld>
            <a:endParaRPr lang="he-IL"/>
          </a:p>
        </p:txBody>
      </p:sp>
    </p:spTree>
    <p:extLst>
      <p:ext uri="{BB962C8B-B14F-4D97-AF65-F5344CB8AC3E}">
        <p14:creationId xmlns:p14="http://schemas.microsoft.com/office/powerpoint/2010/main" val="189860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סוסי בר, מתוך ויקיפדיה, בעל היצירה:</a:t>
            </a:r>
            <a:r>
              <a:rPr lang="en-US" b="0" i="0" u="sng" dirty="0">
                <a:solidFill>
                  <a:srgbClr val="FAA700"/>
                </a:solidFill>
                <a:effectLst/>
                <a:highlight>
                  <a:srgbClr val="F8F9FA"/>
                </a:highlight>
                <a:latin typeface="Arial" panose="020B0604020202020204" pitchFamily="34" charset="0"/>
                <a:hlinkClick r:id="rId3" tooltip="User:Dana boomer"/>
              </a:rPr>
              <a:t>Dana boomer</a:t>
            </a:r>
            <a:endParaRPr lang="he-IL" b="0" i="0" u="sng" dirty="0">
              <a:solidFill>
                <a:srgbClr val="FAA700"/>
              </a:solidFill>
              <a:effectLst/>
              <a:highlight>
                <a:srgbClr val="F8F9FA"/>
              </a:highlight>
              <a:latin typeface="Arial" panose="020B0604020202020204" pitchFamily="34" charset="0"/>
            </a:endParaRPr>
          </a:p>
          <a:p>
            <a:r>
              <a:rPr lang="he-IL" b="0" i="0" u="none" dirty="0">
                <a:solidFill>
                  <a:srgbClr val="FAA700"/>
                </a:solidFill>
                <a:effectLst/>
                <a:highlight>
                  <a:srgbClr val="F8F9FA"/>
                </a:highlight>
                <a:latin typeface="Arial" panose="020B0604020202020204" pitchFamily="34" charset="0"/>
              </a:rPr>
              <a:t>דגי ים מתוך ויקיפדיה, בעל היצירה: </a:t>
            </a:r>
            <a:r>
              <a:rPr lang="en-US" b="0" i="0" u="none" dirty="0">
                <a:solidFill>
                  <a:srgbClr val="FAA700"/>
                </a:solidFill>
                <a:effectLst/>
                <a:highlight>
                  <a:srgbClr val="F8F9FA"/>
                </a:highlight>
                <a:latin typeface="Arial" panose="020B0604020202020204" pitchFamily="34" charset="0"/>
                <a:hlinkClick r:id="rId4"/>
              </a:rPr>
              <a:t>Brocken </a:t>
            </a:r>
            <a:r>
              <a:rPr lang="en-US" b="0" i="0" u="none" dirty="0" err="1">
                <a:solidFill>
                  <a:srgbClr val="FAA700"/>
                </a:solidFill>
                <a:effectLst/>
                <a:highlight>
                  <a:srgbClr val="F8F9FA"/>
                </a:highlight>
                <a:latin typeface="Arial" panose="020B0604020202020204" pitchFamily="34" charset="0"/>
                <a:hlinkClick r:id="rId4"/>
              </a:rPr>
              <a:t>Inaglory</a:t>
            </a:r>
            <a:endParaRPr lang="he-IL" u="none"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12</a:t>
            </a:fld>
            <a:endParaRPr lang="he-IL"/>
          </a:p>
        </p:txBody>
      </p:sp>
    </p:spTree>
    <p:extLst>
      <p:ext uri="{BB962C8B-B14F-4D97-AF65-F5344CB8AC3E}">
        <p14:creationId xmlns:p14="http://schemas.microsoft.com/office/powerpoint/2010/main" val="117621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13</a:t>
            </a:fld>
            <a:endParaRPr lang="he-IL"/>
          </a:p>
        </p:txBody>
      </p:sp>
    </p:spTree>
    <p:extLst>
      <p:ext uri="{BB962C8B-B14F-4D97-AF65-F5344CB8AC3E}">
        <p14:creationId xmlns:p14="http://schemas.microsoft.com/office/powerpoint/2010/main" val="132435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האדם מוטלת האחריות להתייחס לבעלי החיים בכבוד, לספק להם את הצרכים החיוניים ולהימנע מפגיעה בהם.</a:t>
            </a:r>
          </a:p>
          <a:p>
            <a:r>
              <a:rPr lang="he-IL" dirty="0"/>
              <a:t>רוב בעלי החיים המבויתים לא יצליחו לשרוד בטבע. בעלי החיים המבויתים תלויים באדם שמספק להם את הצרכים החיוניים להישרדותם. בטבע לא יצליחו בעלי החיים לתת מענה לצרכים שלהם.</a:t>
            </a:r>
          </a:p>
          <a:p>
            <a:endParaRPr lang="he-IL" dirty="0"/>
          </a:p>
          <a:p>
            <a:r>
              <a:rPr lang="he-IL" dirty="0"/>
              <a:t>יש לציין שבעלי חיים מבויתים שחזרו לטבע והסתגלו היטב הם פליטי תרבות. למשל, הדררה.</a:t>
            </a:r>
          </a:p>
          <a:p>
            <a:r>
              <a:rPr lang="he-IL" dirty="0"/>
              <a:t>חיות מבויתות שחזרו אל הטבע ושרדו בו נקראות "חיות פרא.</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14</a:t>
            </a:fld>
            <a:endParaRPr lang="he-IL"/>
          </a:p>
        </p:txBody>
      </p:sp>
    </p:spTree>
    <p:extLst>
      <p:ext uri="{BB962C8B-B14F-4D97-AF65-F5344CB8AC3E}">
        <p14:creationId xmlns:p14="http://schemas.microsoft.com/office/powerpoint/2010/main" val="375805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בעתיד נאכל בעיקר בשר שהוכן במעבדה. לבשר הזה קוראים בשר מתורבת. </a:t>
            </a:r>
          </a:p>
          <a:p>
            <a:r>
              <a:rPr lang="he-IL" dirty="0"/>
              <a:t>כך לא יחסר לנו בשר וכך גם נמנע המתה של בעלי חיים.</a:t>
            </a:r>
          </a:p>
          <a:p>
            <a:r>
              <a:rPr lang="he-IL" b="0" i="0" dirty="0">
                <a:solidFill>
                  <a:srgbClr val="000000"/>
                </a:solidFill>
                <a:effectLst/>
                <a:highlight>
                  <a:srgbClr val="FFFFFF"/>
                </a:highlight>
                <a:latin typeface="Open Sans Hebrew"/>
              </a:rPr>
              <a:t>הדרישה לבשר בעולם גדֵלה והולכת, בין השאר בעקבות הגידול המתמשך באוכלוסיית העולם והשיפור בתנאי המחייה במדינות מתפתחות כמו הודו וסין. </a:t>
            </a:r>
          </a:p>
          <a:p>
            <a:r>
              <a:rPr lang="he-IL" b="0" i="0" dirty="0">
                <a:solidFill>
                  <a:srgbClr val="000000"/>
                </a:solidFill>
                <a:effectLst/>
                <a:highlight>
                  <a:srgbClr val="FFFFFF"/>
                </a:highlight>
                <a:latin typeface="Open Sans Hebrew"/>
              </a:rPr>
              <a:t>ארגון המזון והחקלאות של האו"ם חוזה כי עד 2050 צריכת הבשר תגדל ביותר מ-70 אחוז לעומת רמתה בשנת 2010.</a:t>
            </a:r>
          </a:p>
          <a:p>
            <a:r>
              <a:rPr lang="he-IL" b="0" i="0" dirty="0">
                <a:solidFill>
                  <a:srgbClr val="000000"/>
                </a:solidFill>
                <a:effectLst/>
                <a:highlight>
                  <a:srgbClr val="FFFFFF"/>
                </a:highlight>
                <a:latin typeface="Open Sans Hebrew"/>
              </a:rPr>
              <a:t>לדברי המצדדים פיתוח בשר מתורבת  יעזור לשמירה על כדור הארץ. בשר מתורבת ינצל 99 אחוז פחות קרקע, יפלוט 96 אחוז פחות גזי חממה, יצרוך 96 אחוז פחות מים וידרוש 45 אחוז פחות אנרגיה לעומת בשר בקר המיוצר בתעשיית הבשר היום. (המקור </a:t>
            </a:r>
            <a:r>
              <a:rPr lang="he-IL" dirty="0">
                <a:hlinkClick r:id="rId3"/>
              </a:rPr>
              <a:t>לאכול בשר בלי להרוג חיות </a:t>
            </a:r>
            <a:r>
              <a:rPr lang="en-US" dirty="0">
                <a:hlinkClick r:id="rId3"/>
              </a:rPr>
              <a:t>weizmann.ac.il</a:t>
            </a:r>
            <a:r>
              <a:rPr lang="he-IL" dirty="0"/>
              <a:t>)</a:t>
            </a:r>
            <a:endParaRPr lang="he-IL" b="0" i="0" dirty="0">
              <a:solidFill>
                <a:srgbClr val="000000"/>
              </a:solidFill>
              <a:effectLst/>
              <a:highlight>
                <a:srgbClr val="FFFFFF"/>
              </a:highlight>
              <a:latin typeface="Open Sans Hebrew"/>
            </a:endParaRPr>
          </a:p>
          <a:p>
            <a:endParaRPr lang="he-IL" dirty="0"/>
          </a:p>
          <a:p>
            <a:r>
              <a:rPr lang="he-IL" dirty="0"/>
              <a:t>מומלץ להראות לתלמידים רק חלק מהסרטון ממליצה לצפות בסרטון. אפשר לראות חלק מהסרטון </a:t>
            </a:r>
            <a:r>
              <a:rPr lang="he-IL" b="1" u="sng" dirty="0"/>
              <a:t>שתי דקות ראשונות.</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15</a:t>
            </a:fld>
            <a:endParaRPr lang="he-IL"/>
          </a:p>
        </p:txBody>
      </p:sp>
    </p:spTree>
    <p:extLst>
      <p:ext uri="{BB962C8B-B14F-4D97-AF65-F5344CB8AC3E}">
        <p14:creationId xmlns:p14="http://schemas.microsoft.com/office/powerpoint/2010/main" val="2434216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16</a:t>
            </a:fld>
            <a:endParaRPr lang="he-IL"/>
          </a:p>
        </p:txBody>
      </p:sp>
    </p:spTree>
    <p:extLst>
      <p:ext uri="{BB962C8B-B14F-4D97-AF65-F5344CB8AC3E}">
        <p14:creationId xmlns:p14="http://schemas.microsoft.com/office/powerpoint/2010/main" val="395767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 מסכם ובו התלמידים מיישמים את הבנת המושג ביות. בעלי חיים הגדלים בר ובכללם חרקים</a:t>
            </a:r>
          </a:p>
          <a:p>
            <a:r>
              <a:rPr lang="he-IL" dirty="0"/>
              <a:t>או </a:t>
            </a:r>
            <a:r>
              <a:rPr lang="he-IL" dirty="0" err="1"/>
              <a:t>פרוקי</a:t>
            </a:r>
            <a:r>
              <a:rPr lang="he-IL" dirty="0"/>
              <a:t> רגליים אחרים (עכבישים)</a:t>
            </a:r>
            <a:r>
              <a:rPr lang="en-US" dirty="0"/>
              <a:t> </a:t>
            </a:r>
            <a:r>
              <a:rPr lang="he-IL" dirty="0"/>
              <a:t> שנכנסים לביתנו "מבלי שהוזמנו". יש גם זוחלים כגון שממית הבית שהסתגלה לחיות בתוך בתים. צבים, נחשים, דו חיים שילדים מתפתים לגדל בביתם אינם נחשבים לחיות מבויתות. מיותר לציין שאסור לגדל חיות בר בבית. </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2835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העשרה:  חידון טריוויה על שיאים של בעלי חיים.</a:t>
            </a:r>
          </a:p>
          <a:p>
            <a:r>
              <a:rPr lang="he-IL" dirty="0"/>
              <a:t>עורכים משאל בכיתה ומבררים מי מהילדים יודעים את התשובות.</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18</a:t>
            </a:fld>
            <a:endParaRPr lang="he-IL"/>
          </a:p>
        </p:txBody>
      </p:sp>
    </p:spTree>
    <p:extLst>
      <p:ext uri="{BB962C8B-B14F-4D97-AF65-F5344CB8AC3E}">
        <p14:creationId xmlns:p14="http://schemas.microsoft.com/office/powerpoint/2010/main" val="100811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מציגים בפני הילדים את תמונות בעלי החיים ושואלים שנית.</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649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rgbClr val="000000"/>
                </a:solidFill>
                <a:effectLst/>
                <a:latin typeface="Calibri" panose="020F0502020204030204" pitchFamily="34" charset="0"/>
                <a:ea typeface="+mn-ea"/>
                <a:cs typeface="Arial" panose="020B0604020202020204" pitchFamily="34" charset="0"/>
              </a:rPr>
              <a:t>מתחילים עם התנסות לבניית מרחב מחייה לבעלי החיים תוך התייחסות לצרכים החיוניים שלהם. </a:t>
            </a:r>
            <a:endParaRPr lang="en-US" sz="1200" dirty="0">
              <a:effectLst/>
              <a:latin typeface="Times New Roman" panose="02020603050405020304" pitchFamily="18" charset="0"/>
              <a:ea typeface="Times New Roman" panose="02020603050405020304" pitchFamily="18" charset="0"/>
            </a:endParaRPr>
          </a:p>
          <a:p>
            <a:pPr algn="r" rtl="1"/>
            <a:r>
              <a:rPr lang="he-IL" sz="1200" kern="1200" dirty="0">
                <a:solidFill>
                  <a:srgbClr val="000000"/>
                </a:solidFill>
                <a:effectLst/>
                <a:latin typeface="Calibri" panose="020F0502020204030204" pitchFamily="34" charset="0"/>
                <a:ea typeface="+mn-ea"/>
                <a:cs typeface="Arial" panose="020B0604020202020204" pitchFamily="34" charset="0"/>
              </a:rPr>
              <a:t>לפני כן, חשוב לאזכר את הצרכים החיוניים של בעלי חיים: אוויר, מזון, הגנה, מרחב מחייה, טמפרטורה מתאימה, אור.</a:t>
            </a:r>
            <a:endParaRPr lang="en-US" sz="1200" dirty="0">
              <a:effectLst/>
              <a:latin typeface="Times New Roman" panose="02020603050405020304" pitchFamily="18" charset="0"/>
              <a:ea typeface="Times New Roman" panose="02020603050405020304" pitchFamily="18" charset="0"/>
            </a:endParaRPr>
          </a:p>
          <a:p>
            <a:pPr algn="r" rtl="1"/>
            <a:r>
              <a:rPr lang="en-US" sz="1200" kern="1200" dirty="0">
                <a:solidFill>
                  <a:srgbClr val="000000"/>
                </a:solidFill>
                <a:effectLst/>
                <a:latin typeface="Arial" panose="020B0604020202020204" pitchFamily="34" charset="0"/>
                <a:ea typeface="+mn-ea"/>
              </a:rPr>
              <a:t> </a:t>
            </a:r>
            <a:endParaRPr lang="en-US"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a:t>
            </a:fld>
            <a:endParaRPr lang="he-IL"/>
          </a:p>
        </p:txBody>
      </p:sp>
    </p:spTree>
    <p:extLst>
      <p:ext uri="{BB962C8B-B14F-4D97-AF65-F5344CB8AC3E}">
        <p14:creationId xmlns:p14="http://schemas.microsoft.com/office/powerpoint/2010/main" val="371013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לוויתן כחול- בעל חיים ימי הגדול בעולם. </a:t>
            </a:r>
            <a:r>
              <a:rPr lang="he-IL" b="0" i="0" dirty="0">
                <a:solidFill>
                  <a:srgbClr val="202122"/>
                </a:solidFill>
                <a:effectLst/>
                <a:highlight>
                  <a:srgbClr val="FFFFFF"/>
                </a:highlight>
                <a:latin typeface="Arial" panose="020B0604020202020204" pitchFamily="34" charset="0"/>
              </a:rPr>
              <a:t>אורכו מגיע עד 34 </a:t>
            </a:r>
            <a:r>
              <a:rPr lang="he-IL" b="0" i="0" u="none" strike="noStrike" dirty="0">
                <a:effectLst/>
                <a:highlight>
                  <a:srgbClr val="FFFFFF"/>
                </a:highlight>
                <a:latin typeface="Arial" panose="020B0604020202020204" pitchFamily="34" charset="0"/>
              </a:rPr>
              <a:t>מטרים</a:t>
            </a:r>
            <a:r>
              <a:rPr lang="he-IL" b="0" i="0" dirty="0">
                <a:solidFill>
                  <a:srgbClr val="202122"/>
                </a:solidFill>
                <a:effectLst/>
                <a:highlight>
                  <a:srgbClr val="FFFFFF"/>
                </a:highlight>
                <a:latin typeface="Arial" panose="020B0604020202020204" pitchFamily="34" charset="0"/>
              </a:rPr>
              <a:t> ומשקלו עשוי להגיע ל-177 </a:t>
            </a:r>
            <a:r>
              <a:rPr lang="he-IL" b="0" i="0" u="none" strike="noStrike" dirty="0">
                <a:effectLst/>
                <a:highlight>
                  <a:srgbClr val="FFFFFF"/>
                </a:highlight>
                <a:latin typeface="Arial" panose="020B0604020202020204" pitchFamily="34" charset="0"/>
              </a:rPr>
              <a:t>טונות</a:t>
            </a:r>
            <a:r>
              <a:rPr lang="he-IL" b="0" i="0" dirty="0">
                <a:solidFill>
                  <a:srgbClr val="202122"/>
                </a:solidFill>
                <a:effectLst/>
                <a:highlight>
                  <a:srgbClr val="FFFFFF"/>
                </a:highlight>
                <a:latin typeface="Arial" panose="020B0604020202020204" pitchFamily="34" charset="0"/>
              </a:rPr>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2. חדף זעיר- היונק הקטן בעולם. </a:t>
            </a:r>
            <a:r>
              <a:rPr lang="he-IL" b="0" i="0" dirty="0">
                <a:solidFill>
                  <a:srgbClr val="202122"/>
                </a:solidFill>
                <a:effectLst/>
                <a:highlight>
                  <a:srgbClr val="FFFFFF"/>
                </a:highlight>
                <a:latin typeface="Arial" panose="020B0604020202020204" pitchFamily="34" charset="0"/>
              </a:rPr>
              <a:t>משקלו 2.1-1.4 גרם; אורך גופו 42–51 מילימטרים</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3. פיל אפריקני- היונק היבשתי הגדול בעולם.  </a:t>
            </a:r>
            <a:r>
              <a:rPr lang="he-IL" b="0" i="0" dirty="0">
                <a:solidFill>
                  <a:srgbClr val="2C2F34"/>
                </a:solidFill>
                <a:effectLst/>
                <a:highlight>
                  <a:srgbClr val="FFFFFF"/>
                </a:highlight>
                <a:latin typeface="helvetica" panose="020B0604020202020204" pitchFamily="34" charset="0"/>
              </a:rPr>
              <a:t>4-7 טונות וגובהו 3.5-4.5 מטרים.</a:t>
            </a:r>
          </a:p>
          <a:p>
            <a:r>
              <a:rPr lang="he-IL" dirty="0"/>
              <a:t>4. סיס החומות- ציפור קטנה. יכולה לעוף ולהישאר באוויר שלוש שנים ברצף.</a:t>
            </a:r>
          </a:p>
          <a:p>
            <a:r>
              <a:rPr lang="he-IL" dirty="0"/>
              <a:t>5. </a:t>
            </a:r>
            <a:r>
              <a:rPr lang="he-IL" dirty="0" err="1"/>
              <a:t>קוליברי</a:t>
            </a:r>
            <a:r>
              <a:rPr lang="he-IL" dirty="0"/>
              <a:t> הדבורה- מין העוף הקטן ביותר בעולם. אורכו </a:t>
            </a:r>
            <a:r>
              <a:rPr lang="he-IL" b="0" i="0" dirty="0">
                <a:solidFill>
                  <a:srgbClr val="202122"/>
                </a:solidFill>
                <a:effectLst/>
                <a:highlight>
                  <a:srgbClr val="FFFFFF"/>
                </a:highlight>
                <a:latin typeface="Arial" panose="020B0604020202020204" pitchFamily="34" charset="0"/>
              </a:rPr>
              <a:t> כ-5 עד 6 ס"מ, ומשקלו כ-1.6</a:t>
            </a:r>
            <a:endParaRPr lang="he-IL" dirty="0"/>
          </a:p>
          <a:p>
            <a:r>
              <a:rPr lang="he-IL" dirty="0"/>
              <a:t>6. זיקית ננסית - הזוחל הקטן בעולם.  </a:t>
            </a:r>
            <a:r>
              <a:rPr lang="he-IL" b="0" i="0" dirty="0">
                <a:solidFill>
                  <a:srgbClr val="202122"/>
                </a:solidFill>
                <a:effectLst/>
                <a:highlight>
                  <a:srgbClr val="FFFFFF"/>
                </a:highlight>
                <a:latin typeface="Arial" panose="020B0604020202020204" pitchFamily="34" charset="0"/>
              </a:rPr>
              <a:t>בעלת גוף קטן ביותר המגיע לאורך של עד 16 מ"מ</a:t>
            </a:r>
            <a:endParaRPr lang="he-IL" dirty="0"/>
          </a:p>
          <a:p>
            <a:r>
              <a:rPr lang="he-IL" dirty="0"/>
              <a:t>7. </a:t>
            </a:r>
            <a:r>
              <a:rPr lang="he-IL" dirty="0" err="1"/>
              <a:t>ישנונן</a:t>
            </a:r>
            <a:r>
              <a:rPr lang="he-IL" dirty="0"/>
              <a:t> </a:t>
            </a:r>
            <a:r>
              <a:rPr lang="he-IL" dirty="0" err="1"/>
              <a:t>גרילנדי</a:t>
            </a:r>
            <a:r>
              <a:rPr lang="he-IL" dirty="0"/>
              <a:t> - חי בין 500-300 שנים.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1B0E496-97EA-409F-A21E-91F73087EE6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5501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לתרגל עם הילדים את מיומנות החשיבה שאילת שאלות ובכך לתת מענה גם לתכנים נוספים שמעניינים אותם בנושא זה.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21</a:t>
            </a:fld>
            <a:endParaRPr lang="he-IL"/>
          </a:p>
        </p:txBody>
      </p:sp>
    </p:spTree>
    <p:extLst>
      <p:ext uri="{BB962C8B-B14F-4D97-AF65-F5344CB8AC3E}">
        <p14:creationId xmlns:p14="http://schemas.microsoft.com/office/powerpoint/2010/main" val="135435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שימו לב: באתר במבט חדש</a:t>
            </a:r>
            <a:r>
              <a:rPr lang="he-IL"/>
              <a:t>, כיתה </a:t>
            </a:r>
            <a:r>
              <a:rPr lang="he-IL" dirty="0"/>
              <a:t>ד, תמצאו טבלת תכנון לימודים, מערכי שיעור ומצגות מלוות. בהצלחה!!!</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22</a:t>
            </a:fld>
            <a:endParaRPr lang="he-IL"/>
          </a:p>
        </p:txBody>
      </p:sp>
    </p:spTree>
    <p:extLst>
      <p:ext uri="{BB962C8B-B14F-4D97-AF65-F5344CB8AC3E}">
        <p14:creationId xmlns:p14="http://schemas.microsoft.com/office/powerpoint/2010/main" val="64144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 בכיתה על הסיבות אשר בגללן בני האדם מגדלים בעלי החיים והאופן שבו הם מגדלים אותם כך שיוכלו להנות מהן. התלמידים מנסים לברר מהי משמעות המושג ביות ומהן המטרות לפעולה זו.</a:t>
            </a:r>
          </a:p>
          <a:p>
            <a:r>
              <a:rPr lang="he-IL" dirty="0"/>
              <a:t>בני האדם מבייתים בעלי חיים לצרכים שונים: מזון, לבוש, הגנה, הנאה ועוד; </a:t>
            </a:r>
          </a:p>
          <a:p>
            <a:r>
              <a:rPr lang="he-IL" dirty="0"/>
              <a:t>בני האדם מפתחים פתרונות טכנולוגיים המגבירים את יכולתם לגדל בעלי חיים מבויתים.</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3</a:t>
            </a:fld>
            <a:endParaRPr lang="he-IL"/>
          </a:p>
        </p:txBody>
      </p:sp>
    </p:spTree>
    <p:extLst>
      <p:ext uri="{BB962C8B-B14F-4D97-AF65-F5344CB8AC3E}">
        <p14:creationId xmlns:p14="http://schemas.microsoft.com/office/powerpoint/2010/main" val="362097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להדגיש שתהליך הביות הוא ארוך שנים. בתקופות מוקדמות בני האדם צדו בעלי החיים וניצלו אותן לאותן מטרות, עם המעבר ליישוב קבע למד האדם לבחור את בעלי החיים המתאימים וביית אותן.</a:t>
            </a:r>
          </a:p>
          <a:p>
            <a:r>
              <a:rPr lang="he-IL" dirty="0"/>
              <a:t>בני האדם עשו שינויים בתכונות בעלי החיים כך שיתאימו לצרכיהם.</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4</a:t>
            </a:fld>
            <a:endParaRPr lang="he-IL"/>
          </a:p>
        </p:txBody>
      </p:sp>
    </p:spTree>
    <p:extLst>
      <p:ext uri="{BB962C8B-B14F-4D97-AF65-F5344CB8AC3E}">
        <p14:creationId xmlns:p14="http://schemas.microsoft.com/office/powerpoint/2010/main" val="5212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לתלמידים דוגמאות של בעלי חיים מבויתים. חלק מבעלי החיים המבויתים מופיעים בסרטונים שבשקופית 9 ובתמונות בשקופיות 9-6.</a:t>
            </a:r>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5</a:t>
            </a:fld>
            <a:endParaRPr lang="he-IL"/>
          </a:p>
        </p:txBody>
      </p:sp>
    </p:spTree>
    <p:extLst>
      <p:ext uri="{BB962C8B-B14F-4D97-AF65-F5344CB8AC3E}">
        <p14:creationId xmlns:p14="http://schemas.microsoft.com/office/powerpoint/2010/main" val="29131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לתלמידים דוגמאות</a:t>
            </a:r>
          </a:p>
          <a:p>
            <a:r>
              <a:rPr lang="he-IL" dirty="0"/>
              <a:t>דיר עיזים, מתוך ויקיפדיה, בעל יצירה: </a:t>
            </a:r>
            <a:r>
              <a:rPr lang="en-US" b="0" i="0" u="sng" dirty="0">
                <a:solidFill>
                  <a:srgbClr val="FAA700"/>
                </a:solidFill>
                <a:effectLst/>
                <a:highlight>
                  <a:srgbClr val="F8F9FA"/>
                </a:highlight>
                <a:latin typeface="Arial" panose="020B0604020202020204" pitchFamily="34" charset="0"/>
                <a:hlinkClick r:id="rId3" tooltip="User:Daniel Ventura"/>
              </a:rPr>
              <a:t>Daniel Ventura</a:t>
            </a:r>
            <a:r>
              <a:rPr lang="en-US" b="0" i="0" dirty="0">
                <a:solidFill>
                  <a:srgbClr val="54595D"/>
                </a:solidFill>
                <a:effectLst/>
                <a:highlight>
                  <a:srgbClr val="F8F9FA"/>
                </a:highlight>
                <a:latin typeface="Arial" panose="020B0604020202020204" pitchFamily="34" charset="0"/>
              </a:rPr>
              <a:t> </a:t>
            </a:r>
            <a:endParaRPr lang="he-IL" b="0" i="0" dirty="0">
              <a:solidFill>
                <a:srgbClr val="54595D"/>
              </a:solidFill>
              <a:effectLst/>
              <a:highlight>
                <a:srgbClr val="F8F9FA"/>
              </a:highlight>
              <a:latin typeface="Arial" panose="020B0604020202020204" pitchFamily="34" charset="0"/>
            </a:endParaRPr>
          </a:p>
          <a:p>
            <a:r>
              <a:rPr lang="he-IL" b="0" i="0" dirty="0">
                <a:solidFill>
                  <a:srgbClr val="54595D"/>
                </a:solidFill>
                <a:effectLst/>
                <a:highlight>
                  <a:srgbClr val="F8F9FA"/>
                </a:highlight>
                <a:latin typeface="Arial" panose="020B0604020202020204" pitchFamily="34" charset="0"/>
              </a:rPr>
              <a:t>בריכת דגים, מתוך ויקיפדיה, נחלת הכלל</a:t>
            </a:r>
          </a:p>
          <a:p>
            <a:endParaRPr lang="he-IL" b="0" i="0" dirty="0">
              <a:solidFill>
                <a:srgbClr val="54595D"/>
              </a:solidFill>
              <a:effectLst/>
              <a:highlight>
                <a:srgbClr val="F8F9FA"/>
              </a:highlight>
              <a:latin typeface="Arial" panose="020B0604020202020204" pitchFamily="34" charset="0"/>
            </a:endParaRPr>
          </a:p>
          <a:p>
            <a:r>
              <a:rPr lang="he-IL" dirty="0"/>
              <a:t>במשך הזמן התיישבו בני האדם במקומות קבועים והפכו לחקלאים שמגדלים ומטפחים בעצמם בעלי חיים שונים שספקו להם בשר, חלב, צמר ביצים ועוד.</a:t>
            </a:r>
          </a:p>
          <a:p>
            <a:r>
              <a:rPr lang="he-IL" dirty="0"/>
              <a:t>האמצעים הטכנולוגיים (שקופיות 9-6) שפיתח האדם הם דוגמאות לבתי גידול שבנה כדי לגדל בעלי חיים מבויתים.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בבתי גידול אלה קיימות טכנולוגיות המספקות על פי הצורך מים ומזון לבעלי החיים.</a:t>
            </a:r>
          </a:p>
          <a:p>
            <a:r>
              <a:rPr lang="he-IL" dirty="0"/>
              <a:t>לדוגמה: מערכות לוויסות הטמפרטורה ותאורה. מערכות לסילוק שפכים, מערכות להזנת בעלי חיים וטיפול וטרינרי הולם. </a:t>
            </a:r>
          </a:p>
          <a:p>
            <a:r>
              <a:rPr lang="he-IL" dirty="0"/>
              <a:t>מערכות גידול בעלי חיים עלולות לפגוע באיכות הסביבה. למשל, שפכים חקלאיים שמוזרמים לנחלים לכן בניית בתי גידול מלאכותיים מתקיימת בדרך כלל על שטחים פתוחים תוך מתן מענה ופתרונות להשפעות אלה.</a:t>
            </a:r>
          </a:p>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6</a:t>
            </a:fld>
            <a:endParaRPr lang="he-IL"/>
          </a:p>
        </p:txBody>
      </p:sp>
    </p:spTree>
    <p:extLst>
      <p:ext uri="{BB962C8B-B14F-4D97-AF65-F5344CB8AC3E}">
        <p14:creationId xmlns:p14="http://schemas.microsoft.com/office/powerpoint/2010/main" val="419617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7</a:t>
            </a:fld>
            <a:endParaRPr lang="he-IL"/>
          </a:p>
        </p:txBody>
      </p:sp>
    </p:spTree>
    <p:extLst>
      <p:ext uri="{BB962C8B-B14F-4D97-AF65-F5344CB8AC3E}">
        <p14:creationId xmlns:p14="http://schemas.microsoft.com/office/powerpoint/2010/main" val="16524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תמונות מתוך </a:t>
            </a:r>
            <a:r>
              <a:rPr lang="en-US" dirty="0" err="1"/>
              <a:t>pixabay</a:t>
            </a:r>
            <a:endParaRPr lang="he-IL" dirty="0"/>
          </a:p>
        </p:txBody>
      </p:sp>
      <p:sp>
        <p:nvSpPr>
          <p:cNvPr id="4" name="מציין מיקום של מספר שקופית 3"/>
          <p:cNvSpPr>
            <a:spLocks noGrp="1"/>
          </p:cNvSpPr>
          <p:nvPr>
            <p:ph type="sldNum" sz="quarter" idx="5"/>
          </p:nvPr>
        </p:nvSpPr>
        <p:spPr/>
        <p:txBody>
          <a:bodyPr/>
          <a:lstStyle/>
          <a:p>
            <a:fld id="{C1B0E496-97EA-409F-A21E-91F73087EE6C}" type="slidenum">
              <a:rPr lang="he-IL" smtClean="0"/>
              <a:t>8</a:t>
            </a:fld>
            <a:endParaRPr lang="he-IL"/>
          </a:p>
        </p:txBody>
      </p:sp>
    </p:spTree>
    <p:extLst>
      <p:ext uri="{BB962C8B-B14F-4D97-AF65-F5344CB8AC3E}">
        <p14:creationId xmlns:p14="http://schemas.microsoft.com/office/powerpoint/2010/main" val="265538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אחת השאלות שעולה היא מהו המקור של החיות המבויתות. כל החיות המבויתות מקורן בחיות הבר. מקרינים את הסרטון וקוראים את קטע המידע.</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9</a:t>
            </a:fld>
            <a:endParaRPr lang="he-IL"/>
          </a:p>
        </p:txBody>
      </p:sp>
    </p:spTree>
    <p:extLst>
      <p:ext uri="{BB962C8B-B14F-4D97-AF65-F5344CB8AC3E}">
        <p14:creationId xmlns:p14="http://schemas.microsoft.com/office/powerpoint/2010/main" val="7747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79E765-122B-82CD-5FAE-EF9168BB00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F30ACE6-EC14-C2AA-3C34-A4983D5D0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8F50E72-056D-B494-6971-3074397FFFF0}"/>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CD7502B2-7193-E187-FA98-BD16CBF4723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D0B51A9-CB42-3135-AB66-DA035A2A430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08437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4C51A0-6D1A-767B-0557-84D1265F0FA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9B56A52-17EE-C7FD-1AA0-98C6CB50C68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687BC1-7C24-5563-B6BE-2333FC89182C}"/>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A3DC2143-B821-3D81-0D48-1CA7C647F7E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69776BA-B2D2-019C-9E92-B8EA11A357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82740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7651C13-7874-FF19-7706-94D9EC301FE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4A21E14-F055-86A2-A6BE-DFE9D5FD0DB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F880B7-11EF-A7BC-3D9C-865DF2985AF7}"/>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B9E7C839-97CB-14B7-09E0-7F3ADCA2DAE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1A3792E-BE21-E5E2-48EA-EA214D6BB6A0}"/>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8107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8E70DE-B801-848F-B403-6C7455D969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626D97A-ED0D-0A47-5216-97B2A28592C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3B087DB-EE65-5B02-F27D-A927EED6995D}"/>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97FBDC82-090B-14E9-3C85-F7E7F061E1D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FF81F96-3F60-B279-0218-89FB0A259B46}"/>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78939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B327AE-8F0B-67C5-1496-51E78E860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186151B-E9AD-E44D-5780-1783B01B5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3A6B290-2A66-29EB-A199-151CA33A9FA3}"/>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E5F9D9A0-CE06-9DB8-85C8-5E220AF572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72D8EA1-174C-63C6-5692-2FA6119572A4}"/>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25941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B1AE21-470C-A6E4-5830-25B7EB6DB9F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88F3F07-D47D-481B-3C3D-62A8F8FF87D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68E59C4-0A87-89A9-B58E-F7E9AC51B1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83FCF5ED-6485-B76F-12DF-36AA5661BD43}"/>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6" name="מציין מיקום של כותרת תחתונה 5">
            <a:extLst>
              <a:ext uri="{FF2B5EF4-FFF2-40B4-BE49-F238E27FC236}">
                <a16:creationId xmlns:a16="http://schemas.microsoft.com/office/drawing/2014/main" id="{B9012054-216E-2FD6-4CFC-BB60B9E396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A6D3302-12A7-B2EB-04E8-0C300C36E8BA}"/>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42787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BCF7CD-8146-1B57-C1D8-5CB829BD5D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DEEF538-6238-27E2-65C1-41183D859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A3B3CC3-6DE1-91EF-D371-B8E5728DDAA9}"/>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7CE5B3B-F118-EFA2-24E6-6007DF6F3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EE638EC-9BC3-9805-D232-78F1BCE39EC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2DF56A7-B717-6B75-6F10-7CD23D4DA633}"/>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8" name="מציין מיקום של כותרת תחתונה 7">
            <a:extLst>
              <a:ext uri="{FF2B5EF4-FFF2-40B4-BE49-F238E27FC236}">
                <a16:creationId xmlns:a16="http://schemas.microsoft.com/office/drawing/2014/main" id="{9E218D6E-3CCD-D5A5-A0C5-157BE413912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B0A1DC0-E216-0100-CCAD-1E6B21F33E7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60763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C95BA5-920D-AD65-0A4A-7ADDD57E002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A442BCD-381F-29BA-E601-EE632F970B80}"/>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4" name="מציין מיקום של כותרת תחתונה 3">
            <a:extLst>
              <a:ext uri="{FF2B5EF4-FFF2-40B4-BE49-F238E27FC236}">
                <a16:creationId xmlns:a16="http://schemas.microsoft.com/office/drawing/2014/main" id="{EB8A5424-8C5B-0FE9-B4FB-A2721C03620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17F0E4DB-F9B7-D523-7F8C-A778190E4A6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08632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66F16DC-9D3C-B4D5-3B7F-26BF2E1FA2BA}"/>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3" name="מציין מיקום של כותרת תחתונה 2">
            <a:extLst>
              <a:ext uri="{FF2B5EF4-FFF2-40B4-BE49-F238E27FC236}">
                <a16:creationId xmlns:a16="http://schemas.microsoft.com/office/drawing/2014/main" id="{EEDC56F0-06F3-0C3D-6DC2-106096E50D1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E6B9F5A-6005-4F70-37A4-16A6C77D639D}"/>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132188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12EABB-F0DC-5246-F5E3-35959BC632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982C4A0-E086-EC13-29B1-BC78FBE21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3C40055-EAEC-C5F7-026F-E3497E717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2D18371-2929-CD29-5E77-CFFCADDF7E38}"/>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6" name="מציין מיקום של כותרת תחתונה 5">
            <a:extLst>
              <a:ext uri="{FF2B5EF4-FFF2-40B4-BE49-F238E27FC236}">
                <a16:creationId xmlns:a16="http://schemas.microsoft.com/office/drawing/2014/main" id="{58F8BFAB-BC9F-FDDE-181F-C4ADA7AA46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8F69F34-4954-2375-2C41-D068D10997FF}"/>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53029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995FF-9AC4-3CF7-505B-640089B6D2F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DA29BED-7908-34F3-909C-85BF453CD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870340E-7AF2-5EC1-298F-34231F050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88BE173-F226-11DE-93EB-0E7BF5B6841F}"/>
              </a:ext>
            </a:extLst>
          </p:cNvPr>
          <p:cNvSpPr>
            <a:spLocks noGrp="1"/>
          </p:cNvSpPr>
          <p:nvPr>
            <p:ph type="dt" sz="half" idx="10"/>
          </p:nvPr>
        </p:nvSpPr>
        <p:spPr/>
        <p:txBody>
          <a:bodyPr/>
          <a:lstStyle/>
          <a:p>
            <a:fld id="{D6322065-90B0-45A3-80C7-7D25E96C3DEB}" type="datetimeFigureOut">
              <a:rPr lang="he-IL" smtClean="0"/>
              <a:t>כ'/סיון/תשפ"ד</a:t>
            </a:fld>
            <a:endParaRPr lang="he-IL"/>
          </a:p>
        </p:txBody>
      </p:sp>
      <p:sp>
        <p:nvSpPr>
          <p:cNvPr id="6" name="מציין מיקום של כותרת תחתונה 5">
            <a:extLst>
              <a:ext uri="{FF2B5EF4-FFF2-40B4-BE49-F238E27FC236}">
                <a16:creationId xmlns:a16="http://schemas.microsoft.com/office/drawing/2014/main" id="{E6BBDA11-035B-95A0-0ECD-3249B0934C8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05384DF-D67D-221C-AC55-1901AE2A6A33}"/>
              </a:ext>
            </a:extLst>
          </p:cNvPr>
          <p:cNvSpPr>
            <a:spLocks noGrp="1"/>
          </p:cNvSpPr>
          <p:nvPr>
            <p:ph type="sldNum" sz="quarter" idx="12"/>
          </p:nvPr>
        </p:nvSpPr>
        <p:spPr/>
        <p:txBody>
          <a:bodyPr/>
          <a:lstStyle/>
          <a:p>
            <a:fld id="{2B7E3DFB-3725-4971-83BE-EBD96AD69C8E}" type="slidenum">
              <a:rPr lang="he-IL" smtClean="0"/>
              <a:t>‹#›</a:t>
            </a:fld>
            <a:endParaRPr lang="he-IL"/>
          </a:p>
        </p:txBody>
      </p:sp>
    </p:spTree>
    <p:extLst>
      <p:ext uri="{BB962C8B-B14F-4D97-AF65-F5344CB8AC3E}">
        <p14:creationId xmlns:p14="http://schemas.microsoft.com/office/powerpoint/2010/main" val="349383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315D6A-B2F2-793E-BDD3-D547C9E9CAE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40CF456-C3B4-3982-3872-78D80E60AE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D3470CC-D054-A184-AAB8-4FE27A75DF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6322065-90B0-45A3-80C7-7D25E96C3DEB}" type="datetimeFigureOut">
              <a:rPr lang="he-IL" smtClean="0"/>
              <a:t>כ'/סיון/תשפ"ד</a:t>
            </a:fld>
            <a:endParaRPr lang="he-IL"/>
          </a:p>
        </p:txBody>
      </p:sp>
      <p:sp>
        <p:nvSpPr>
          <p:cNvPr id="5" name="מציין מיקום של כותרת תחתונה 4">
            <a:extLst>
              <a:ext uri="{FF2B5EF4-FFF2-40B4-BE49-F238E27FC236}">
                <a16:creationId xmlns:a16="http://schemas.microsoft.com/office/drawing/2014/main" id="{513BE8BC-98B7-1F0F-6CE7-62B5CAEB3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9EEC7CD-365D-0451-35AB-9F2DD575C7A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B7E3DFB-3725-4971-83BE-EBD96AD69C8E}" type="slidenum">
              <a:rPr lang="he-IL" smtClean="0"/>
              <a:t>‹#›</a:t>
            </a:fld>
            <a:endParaRPr lang="he-IL"/>
          </a:p>
        </p:txBody>
      </p:sp>
    </p:spTree>
    <p:extLst>
      <p:ext uri="{BB962C8B-B14F-4D97-AF65-F5344CB8AC3E}">
        <p14:creationId xmlns:p14="http://schemas.microsoft.com/office/powerpoint/2010/main" val="316478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pn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png"/><Relationship Id="rId4" Type="http://schemas.openxmlformats.org/officeDocument/2006/relationships/image" Target="../media/image34.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about:blank" TargetMode="External"/><Relationship Id="rId5" Type="http://schemas.openxmlformats.org/officeDocument/2006/relationships/image" Target="../media/image17.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C369-F581-98D5-292B-1DD8414E9AA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961E181-682A-2EF1-4852-560C7EFEEDB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37CDF57-8FB4-E192-CCA0-1858B20B36BC}"/>
              </a:ext>
            </a:extLst>
          </p:cNvPr>
          <p:cNvPicPr>
            <a:picLocks noChangeAspect="1"/>
          </p:cNvPicPr>
          <p:nvPr/>
        </p:nvPicPr>
        <p:blipFill>
          <a:blip r:embed="rId3"/>
          <a:stretch>
            <a:fillRect/>
          </a:stretch>
        </p:blipFill>
        <p:spPr>
          <a:xfrm>
            <a:off x="2934788" y="983355"/>
            <a:ext cx="8961121" cy="5095037"/>
          </a:xfrm>
          <a:prstGeom prst="rect">
            <a:avLst/>
          </a:prstGeom>
        </p:spPr>
      </p:pic>
      <p:sp>
        <p:nvSpPr>
          <p:cNvPr id="6" name="TextBox 5">
            <a:extLst>
              <a:ext uri="{FF2B5EF4-FFF2-40B4-BE49-F238E27FC236}">
                <a16:creationId xmlns:a16="http://schemas.microsoft.com/office/drawing/2014/main" id="{2A177ABC-3FC3-1454-FA45-5554ABAEB896}"/>
              </a:ext>
            </a:extLst>
          </p:cNvPr>
          <p:cNvSpPr txBox="1"/>
          <p:nvPr/>
        </p:nvSpPr>
        <p:spPr>
          <a:xfrm>
            <a:off x="296091" y="1776548"/>
            <a:ext cx="2603863" cy="1754326"/>
          </a:xfrm>
          <a:prstGeom prst="rect">
            <a:avLst/>
          </a:prstGeom>
          <a:noFill/>
        </p:spPr>
        <p:txBody>
          <a:bodyPr wrap="square" rtlCol="0">
            <a:spAutoFit/>
          </a:bodyPr>
          <a:lstStyle/>
          <a:p>
            <a:r>
              <a:rPr lang="he-IL" sz="5400" b="1" dirty="0">
                <a:solidFill>
                  <a:srgbClr val="FF0000"/>
                </a:solidFill>
              </a:rPr>
              <a:t>פעילות פתיחה</a:t>
            </a:r>
            <a:endParaRPr lang="en-US" sz="5400" b="1" dirty="0">
              <a:solidFill>
                <a:srgbClr val="FF0000"/>
              </a:solidFill>
            </a:endParaRPr>
          </a:p>
        </p:txBody>
      </p:sp>
      <p:pic>
        <p:nvPicPr>
          <p:cNvPr id="7" name="Picture 6">
            <a:extLst>
              <a:ext uri="{FF2B5EF4-FFF2-40B4-BE49-F238E27FC236}">
                <a16:creationId xmlns:a16="http://schemas.microsoft.com/office/drawing/2014/main" id="{6EAB160F-56DD-94F3-E5CF-9C7A3D402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763"/>
            <a:ext cx="4998730" cy="515113"/>
          </a:xfrm>
          <a:prstGeom prst="rect">
            <a:avLst/>
          </a:prstGeom>
        </p:spPr>
      </p:pic>
    </p:spTree>
    <p:extLst>
      <p:ext uri="{BB962C8B-B14F-4D97-AF65-F5344CB8AC3E}">
        <p14:creationId xmlns:p14="http://schemas.microsoft.com/office/powerpoint/2010/main" val="189617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Bee Insect photo and picture">
            <a:extLst>
              <a:ext uri="{FF2B5EF4-FFF2-40B4-BE49-F238E27FC236}">
                <a16:creationId xmlns:a16="http://schemas.microsoft.com/office/drawing/2014/main" id="{74E213D5-575D-4DC1-1780-2FBDF0C21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868" y="1112208"/>
            <a:ext cx="6458105" cy="43240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Wildcat Forest Cat photo and picture">
            <a:extLst>
              <a:ext uri="{FF2B5EF4-FFF2-40B4-BE49-F238E27FC236}">
                <a16:creationId xmlns:a16="http://schemas.microsoft.com/office/drawing/2014/main" id="{19DB7EF9-25E5-E800-2F5F-BF240D9E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30" y="2723158"/>
            <a:ext cx="6047893" cy="4030063"/>
          </a:xfrm>
          <a:prstGeom prst="rect">
            <a:avLst/>
          </a:prstGeom>
          <a:noFill/>
          <a:extLst>
            <a:ext uri="{909E8E84-426E-40DD-AFC4-6F175D3DCCD1}">
              <a14:hiddenFill xmlns:a14="http://schemas.microsoft.com/office/drawing/2010/main">
                <a:solidFill>
                  <a:srgbClr val="FFFFFF"/>
                </a:solidFill>
              </a14:hiddenFill>
            </a:ext>
          </a:extLst>
        </p:spPr>
      </p:pic>
      <p:sp>
        <p:nvSpPr>
          <p:cNvPr id="27" name="תיבת טקסט 26">
            <a:extLst>
              <a:ext uri="{FF2B5EF4-FFF2-40B4-BE49-F238E27FC236}">
                <a16:creationId xmlns:a16="http://schemas.microsoft.com/office/drawing/2014/main" id="{B2CB917D-941E-78F3-C7C0-860ECA857A00}"/>
              </a:ext>
            </a:extLst>
          </p:cNvPr>
          <p:cNvSpPr txBox="1"/>
          <p:nvPr/>
        </p:nvSpPr>
        <p:spPr>
          <a:xfrm>
            <a:off x="2041864" y="2216273"/>
            <a:ext cx="1655245" cy="461665"/>
          </a:xfrm>
          <a:prstGeom prst="rect">
            <a:avLst/>
          </a:prstGeom>
          <a:solidFill>
            <a:schemeClr val="bg1"/>
          </a:solidFill>
        </p:spPr>
        <p:txBody>
          <a:bodyPr wrap="square" rtlCol="1">
            <a:spAutoFit/>
          </a:bodyPr>
          <a:lstStyle/>
          <a:p>
            <a:r>
              <a:rPr lang="he-IL" sz="2400" b="1" dirty="0"/>
              <a:t>חתול בר</a:t>
            </a:r>
          </a:p>
        </p:txBody>
      </p:sp>
      <p:sp>
        <p:nvSpPr>
          <p:cNvPr id="25" name="תיבת טקסט 24">
            <a:extLst>
              <a:ext uri="{FF2B5EF4-FFF2-40B4-BE49-F238E27FC236}">
                <a16:creationId xmlns:a16="http://schemas.microsoft.com/office/drawing/2014/main" id="{7B525393-94B6-CB33-5DB3-C96802BBBAA7}"/>
              </a:ext>
            </a:extLst>
          </p:cNvPr>
          <p:cNvSpPr txBox="1"/>
          <p:nvPr/>
        </p:nvSpPr>
        <p:spPr>
          <a:xfrm>
            <a:off x="9489194" y="5436296"/>
            <a:ext cx="1483605" cy="461665"/>
          </a:xfrm>
          <a:prstGeom prst="rect">
            <a:avLst/>
          </a:prstGeom>
          <a:solidFill>
            <a:schemeClr val="bg1"/>
          </a:solidFill>
        </p:spPr>
        <p:txBody>
          <a:bodyPr wrap="square" rtlCol="1">
            <a:spAutoFit/>
          </a:bodyPr>
          <a:lstStyle/>
          <a:p>
            <a:r>
              <a:rPr lang="he-IL" sz="2400" b="1" dirty="0"/>
              <a:t>דבורת בר</a:t>
            </a:r>
          </a:p>
        </p:txBody>
      </p:sp>
      <p:pic>
        <p:nvPicPr>
          <p:cNvPr id="2" name="Picture 1">
            <a:extLst>
              <a:ext uri="{FF2B5EF4-FFF2-40B4-BE49-F238E27FC236}">
                <a16:creationId xmlns:a16="http://schemas.microsoft.com/office/drawing/2014/main" id="{4007CB89-9A13-6300-594A-6C26968372C4}"/>
              </a:ext>
            </a:extLst>
          </p:cNvPr>
          <p:cNvPicPr>
            <a:picLocks noChangeAspect="1"/>
          </p:cNvPicPr>
          <p:nvPr/>
        </p:nvPicPr>
        <p:blipFill>
          <a:blip r:embed="rId5"/>
          <a:stretch>
            <a:fillRect/>
          </a:stretch>
        </p:blipFill>
        <p:spPr>
          <a:xfrm>
            <a:off x="105971" y="223269"/>
            <a:ext cx="4999153" cy="512108"/>
          </a:xfrm>
          <a:prstGeom prst="rect">
            <a:avLst/>
          </a:prstGeom>
        </p:spPr>
      </p:pic>
    </p:spTree>
    <p:extLst>
      <p:ext uri="{BB962C8B-B14F-4D97-AF65-F5344CB8AC3E}">
        <p14:creationId xmlns:p14="http://schemas.microsoft.com/office/powerpoint/2010/main" val="201457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חינם זאב חיות בר תמונה ותמונה">
            <a:extLst>
              <a:ext uri="{FF2B5EF4-FFF2-40B4-BE49-F238E27FC236}">
                <a16:creationId xmlns:a16="http://schemas.microsoft.com/office/drawing/2014/main" id="{70444FB7-43FE-F3E7-C5C4-76B55D6E4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55" y="1994347"/>
            <a:ext cx="6298807" cy="4803732"/>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BBA23B1C-5A30-ABDD-AAFF-6E69D6099AA8}"/>
              </a:ext>
            </a:extLst>
          </p:cNvPr>
          <p:cNvSpPr txBox="1"/>
          <p:nvPr/>
        </p:nvSpPr>
        <p:spPr>
          <a:xfrm>
            <a:off x="2434976" y="1510301"/>
            <a:ext cx="1664413" cy="461665"/>
          </a:xfrm>
          <a:prstGeom prst="rect">
            <a:avLst/>
          </a:prstGeom>
          <a:solidFill>
            <a:schemeClr val="bg1"/>
          </a:solidFill>
        </p:spPr>
        <p:txBody>
          <a:bodyPr wrap="square" rtlCol="1">
            <a:spAutoFit/>
          </a:bodyPr>
          <a:lstStyle/>
          <a:p>
            <a:r>
              <a:rPr lang="he-IL" sz="2400" b="1" dirty="0"/>
              <a:t>זאב בר</a:t>
            </a:r>
          </a:p>
        </p:txBody>
      </p:sp>
      <p:pic>
        <p:nvPicPr>
          <p:cNvPr id="6148" name="Picture 4" descr="חינם Aurochs תמונה ותמונה של בעלי חיים">
            <a:extLst>
              <a:ext uri="{FF2B5EF4-FFF2-40B4-BE49-F238E27FC236}">
                <a16:creationId xmlns:a16="http://schemas.microsoft.com/office/drawing/2014/main" id="{1FC50F7C-B802-D3FD-74FD-AEB274163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862" y="59921"/>
            <a:ext cx="5633083" cy="4803732"/>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388A30E6-F4AA-4BE2-A61D-F0C9364787B2}"/>
              </a:ext>
            </a:extLst>
          </p:cNvPr>
          <p:cNvSpPr txBox="1"/>
          <p:nvPr/>
        </p:nvSpPr>
        <p:spPr>
          <a:xfrm>
            <a:off x="8476180" y="4863653"/>
            <a:ext cx="2141919" cy="461665"/>
          </a:xfrm>
          <a:prstGeom prst="rect">
            <a:avLst/>
          </a:prstGeom>
          <a:solidFill>
            <a:schemeClr val="bg1"/>
          </a:solidFill>
        </p:spPr>
        <p:txBody>
          <a:bodyPr wrap="square" rtlCol="1">
            <a:spAutoFit/>
          </a:bodyPr>
          <a:lstStyle/>
          <a:p>
            <a:r>
              <a:rPr lang="he-IL" sz="2400" b="1" dirty="0"/>
              <a:t>שור הבר</a:t>
            </a:r>
          </a:p>
        </p:txBody>
      </p:sp>
      <p:pic>
        <p:nvPicPr>
          <p:cNvPr id="2" name="Picture 1">
            <a:extLst>
              <a:ext uri="{FF2B5EF4-FFF2-40B4-BE49-F238E27FC236}">
                <a16:creationId xmlns:a16="http://schemas.microsoft.com/office/drawing/2014/main" id="{2509F851-9558-838A-583D-1AB5F30F49CF}"/>
              </a:ext>
            </a:extLst>
          </p:cNvPr>
          <p:cNvPicPr>
            <a:picLocks noChangeAspect="1"/>
          </p:cNvPicPr>
          <p:nvPr/>
        </p:nvPicPr>
        <p:blipFill>
          <a:blip r:embed="rId5"/>
          <a:stretch>
            <a:fillRect/>
          </a:stretch>
        </p:blipFill>
        <p:spPr>
          <a:xfrm>
            <a:off x="130055" y="164275"/>
            <a:ext cx="4999153" cy="512108"/>
          </a:xfrm>
          <a:prstGeom prst="rect">
            <a:avLst/>
          </a:prstGeom>
        </p:spPr>
      </p:pic>
    </p:spTree>
    <p:extLst>
      <p:ext uri="{BB962C8B-B14F-4D97-AF65-F5344CB8AC3E}">
        <p14:creationId xmlns:p14="http://schemas.microsoft.com/office/powerpoint/2010/main" val="130499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95C4B144-E572-3570-9A24-E53F6A7A591E}"/>
              </a:ext>
            </a:extLst>
          </p:cNvPr>
          <p:cNvPicPr>
            <a:picLocks noChangeAspect="1"/>
          </p:cNvPicPr>
          <p:nvPr/>
        </p:nvPicPr>
        <p:blipFill>
          <a:blip r:embed="rId3"/>
          <a:stretch>
            <a:fillRect/>
          </a:stretch>
        </p:blipFill>
        <p:spPr>
          <a:xfrm>
            <a:off x="6070286" y="1385831"/>
            <a:ext cx="6074459" cy="4175364"/>
          </a:xfrm>
          <a:prstGeom prst="rect">
            <a:avLst/>
          </a:prstGeom>
        </p:spPr>
      </p:pic>
      <p:sp>
        <p:nvSpPr>
          <p:cNvPr id="22" name="תיבת טקסט 21">
            <a:extLst>
              <a:ext uri="{FF2B5EF4-FFF2-40B4-BE49-F238E27FC236}">
                <a16:creationId xmlns:a16="http://schemas.microsoft.com/office/drawing/2014/main" id="{44BF3A36-D03A-D32B-A106-B6792C280748}"/>
              </a:ext>
            </a:extLst>
          </p:cNvPr>
          <p:cNvSpPr txBox="1"/>
          <p:nvPr/>
        </p:nvSpPr>
        <p:spPr>
          <a:xfrm>
            <a:off x="9408446" y="5010504"/>
            <a:ext cx="1184210" cy="461665"/>
          </a:xfrm>
          <a:prstGeom prst="rect">
            <a:avLst/>
          </a:prstGeom>
          <a:solidFill>
            <a:schemeClr val="bg1"/>
          </a:solidFill>
        </p:spPr>
        <p:txBody>
          <a:bodyPr wrap="square" rtlCol="1">
            <a:spAutoFit/>
          </a:bodyPr>
          <a:lstStyle/>
          <a:p>
            <a:r>
              <a:rPr lang="he-IL" sz="2400" b="1" dirty="0"/>
              <a:t>סוסי בר</a:t>
            </a:r>
          </a:p>
        </p:txBody>
      </p:sp>
      <p:sp>
        <p:nvSpPr>
          <p:cNvPr id="5" name="תיבת טקסט 4">
            <a:extLst>
              <a:ext uri="{FF2B5EF4-FFF2-40B4-BE49-F238E27FC236}">
                <a16:creationId xmlns:a16="http://schemas.microsoft.com/office/drawing/2014/main" id="{F5133126-6CE6-9331-6695-0662BFB4CFB0}"/>
              </a:ext>
            </a:extLst>
          </p:cNvPr>
          <p:cNvSpPr txBox="1"/>
          <p:nvPr/>
        </p:nvSpPr>
        <p:spPr>
          <a:xfrm>
            <a:off x="2178979" y="2461142"/>
            <a:ext cx="950851" cy="461665"/>
          </a:xfrm>
          <a:prstGeom prst="rect">
            <a:avLst/>
          </a:prstGeom>
          <a:solidFill>
            <a:schemeClr val="bg1"/>
          </a:solidFill>
        </p:spPr>
        <p:txBody>
          <a:bodyPr wrap="square" rtlCol="1">
            <a:spAutoFit/>
          </a:bodyPr>
          <a:lstStyle/>
          <a:p>
            <a:pPr algn="ctr"/>
            <a:r>
              <a:rPr lang="he-IL" sz="2400" b="1" dirty="0"/>
              <a:t>דגים</a:t>
            </a:r>
          </a:p>
        </p:txBody>
      </p:sp>
      <p:pic>
        <p:nvPicPr>
          <p:cNvPr id="8" name="תמונה 7">
            <a:extLst>
              <a:ext uri="{FF2B5EF4-FFF2-40B4-BE49-F238E27FC236}">
                <a16:creationId xmlns:a16="http://schemas.microsoft.com/office/drawing/2014/main" id="{FC93CAC2-5279-632D-7EB8-80D77408E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9287"/>
            <a:ext cx="5932339" cy="3948713"/>
          </a:xfrm>
          <a:prstGeom prst="rect">
            <a:avLst/>
          </a:prstGeom>
        </p:spPr>
      </p:pic>
      <p:pic>
        <p:nvPicPr>
          <p:cNvPr id="2" name="Picture 1">
            <a:extLst>
              <a:ext uri="{FF2B5EF4-FFF2-40B4-BE49-F238E27FC236}">
                <a16:creationId xmlns:a16="http://schemas.microsoft.com/office/drawing/2014/main" id="{D67ED469-FB04-413D-96B6-1B6100D053C4}"/>
              </a:ext>
            </a:extLst>
          </p:cNvPr>
          <p:cNvPicPr>
            <a:picLocks noChangeAspect="1"/>
          </p:cNvPicPr>
          <p:nvPr/>
        </p:nvPicPr>
        <p:blipFill>
          <a:blip r:embed="rId5"/>
          <a:stretch>
            <a:fillRect/>
          </a:stretch>
        </p:blipFill>
        <p:spPr>
          <a:xfrm>
            <a:off x="154827" y="199696"/>
            <a:ext cx="4999153" cy="512108"/>
          </a:xfrm>
          <a:prstGeom prst="rect">
            <a:avLst/>
          </a:prstGeom>
        </p:spPr>
      </p:pic>
    </p:spTree>
    <p:extLst>
      <p:ext uri="{BB962C8B-B14F-4D97-AF65-F5344CB8AC3E}">
        <p14:creationId xmlns:p14="http://schemas.microsoft.com/office/powerpoint/2010/main" val="247188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B1EE0DC9-5DEF-764E-A39B-51901BEC58DB}"/>
              </a:ext>
            </a:extLst>
          </p:cNvPr>
          <p:cNvSpPr txBox="1"/>
          <p:nvPr/>
        </p:nvSpPr>
        <p:spPr>
          <a:xfrm>
            <a:off x="9417121" y="6335129"/>
            <a:ext cx="1803748" cy="461665"/>
          </a:xfrm>
          <a:prstGeom prst="rect">
            <a:avLst/>
          </a:prstGeom>
          <a:noFill/>
        </p:spPr>
        <p:txBody>
          <a:bodyPr wrap="square" rtlCol="1">
            <a:spAutoFit/>
          </a:bodyPr>
          <a:lstStyle/>
          <a:p>
            <a:r>
              <a:rPr lang="he-IL" sz="2400" b="1" dirty="0"/>
              <a:t>תרנגול בר</a:t>
            </a:r>
          </a:p>
        </p:txBody>
      </p:sp>
      <p:pic>
        <p:nvPicPr>
          <p:cNvPr id="7170" name="Picture 2" descr="תמונה ותמונה בחינם של Animal Mountain">
            <a:extLst>
              <a:ext uri="{FF2B5EF4-FFF2-40B4-BE49-F238E27FC236}">
                <a16:creationId xmlns:a16="http://schemas.microsoft.com/office/drawing/2014/main" id="{58930F6F-D4F2-DDD2-9BB5-FEA48CDF1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5" y="2104372"/>
            <a:ext cx="6657520" cy="4600089"/>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FD8BECC5-D6C6-594B-0CE5-841077B962D5}"/>
              </a:ext>
            </a:extLst>
          </p:cNvPr>
          <p:cNvSpPr txBox="1"/>
          <p:nvPr/>
        </p:nvSpPr>
        <p:spPr>
          <a:xfrm>
            <a:off x="2620560" y="1633694"/>
            <a:ext cx="1803748" cy="461665"/>
          </a:xfrm>
          <a:prstGeom prst="rect">
            <a:avLst/>
          </a:prstGeom>
          <a:noFill/>
        </p:spPr>
        <p:txBody>
          <a:bodyPr wrap="square" rtlCol="1">
            <a:spAutoFit/>
          </a:bodyPr>
          <a:lstStyle/>
          <a:p>
            <a:pPr algn="ctr"/>
            <a:r>
              <a:rPr lang="he-IL" sz="2400" b="1" dirty="0"/>
              <a:t>עז הבר</a:t>
            </a:r>
          </a:p>
        </p:txBody>
      </p:sp>
      <p:pic>
        <p:nvPicPr>
          <p:cNvPr id="7172" name="Picture 4" descr="תמונה ותמונה בחינם של תרנגולי גאלו">
            <a:extLst>
              <a:ext uri="{FF2B5EF4-FFF2-40B4-BE49-F238E27FC236}">
                <a16:creationId xmlns:a16="http://schemas.microsoft.com/office/drawing/2014/main" id="{E7F5C7B2-56C1-A8D2-F3BD-84DAAF324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063" y="34447"/>
            <a:ext cx="5063203" cy="63208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DE2885-F592-72E5-9ECE-89B5F435E99D}"/>
              </a:ext>
            </a:extLst>
          </p:cNvPr>
          <p:cNvPicPr>
            <a:picLocks noChangeAspect="1"/>
          </p:cNvPicPr>
          <p:nvPr/>
        </p:nvPicPr>
        <p:blipFill>
          <a:blip r:embed="rId5"/>
          <a:stretch>
            <a:fillRect/>
          </a:stretch>
        </p:blipFill>
        <p:spPr>
          <a:xfrm>
            <a:off x="120983" y="153539"/>
            <a:ext cx="4999153" cy="512108"/>
          </a:xfrm>
          <a:prstGeom prst="rect">
            <a:avLst/>
          </a:prstGeom>
        </p:spPr>
      </p:pic>
    </p:spTree>
    <p:extLst>
      <p:ext uri="{BB962C8B-B14F-4D97-AF65-F5344CB8AC3E}">
        <p14:creationId xmlns:p14="http://schemas.microsoft.com/office/powerpoint/2010/main" val="54994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719191" y="753813"/>
            <a:ext cx="11121031" cy="857274"/>
          </a:xfrm>
        </p:spPr>
        <p:txBody>
          <a:bodyPr>
            <a:noAutofit/>
          </a:bodyPr>
          <a:lstStyle/>
          <a:p>
            <a:pPr algn="r">
              <a:lnSpc>
                <a:spcPct val="150000"/>
              </a:lnSpc>
            </a:pPr>
            <a:r>
              <a:rPr lang="he-IL" sz="4400" b="1" dirty="0">
                <a:solidFill>
                  <a:srgbClr val="FF0000"/>
                </a:solidFill>
                <a:cs typeface="+mn-cs"/>
              </a:rPr>
              <a:t>מגדלים ודואגים</a:t>
            </a:r>
          </a:p>
        </p:txBody>
      </p:sp>
      <p:sp>
        <p:nvSpPr>
          <p:cNvPr id="4" name="TextBox 3">
            <a:extLst>
              <a:ext uri="{FF2B5EF4-FFF2-40B4-BE49-F238E27FC236}">
                <a16:creationId xmlns:a16="http://schemas.microsoft.com/office/drawing/2014/main" id="{C9D707F5-C8D3-E658-1E53-F0EF346FECFC}"/>
              </a:ext>
            </a:extLst>
          </p:cNvPr>
          <p:cNvSpPr txBox="1"/>
          <p:nvPr/>
        </p:nvSpPr>
        <p:spPr>
          <a:xfrm>
            <a:off x="866454" y="1802674"/>
            <a:ext cx="10881409" cy="2831544"/>
          </a:xfrm>
          <a:prstGeom prst="rect">
            <a:avLst/>
          </a:prstGeom>
          <a:noFill/>
        </p:spPr>
        <p:txBody>
          <a:bodyPr wrap="square" rtlCol="0">
            <a:spAutoFit/>
          </a:bodyPr>
          <a:lstStyle/>
          <a:p>
            <a:r>
              <a:rPr lang="he-IL" sz="3200" b="1" dirty="0">
                <a:solidFill>
                  <a:srgbClr val="FF0000"/>
                </a:solidFill>
              </a:rPr>
              <a:t>שיח בכיתה</a:t>
            </a:r>
            <a:endParaRPr lang="en-US" sz="3200" b="1" dirty="0">
              <a:solidFill>
                <a:srgbClr val="FF0000"/>
              </a:solidFill>
            </a:endParaRPr>
          </a:p>
          <a:p>
            <a:pPr marL="514350" indent="-514350">
              <a:buFont typeface="+mj-lt"/>
              <a:buAutoNum type="arabicPeriod"/>
            </a:pPr>
            <a:r>
              <a:rPr lang="he-IL" sz="3200" dirty="0"/>
              <a:t>מדוע מוטלת על בני האדם האחריות לטפל ולדאוג לבעלי החיים המבויתים?</a:t>
            </a:r>
          </a:p>
          <a:p>
            <a:pPr marL="514350" indent="-514350">
              <a:buFont typeface="+mj-lt"/>
              <a:buAutoNum type="arabicPeriod"/>
            </a:pPr>
            <a:r>
              <a:rPr lang="he-IL" sz="3200" dirty="0"/>
              <a:t>מה עלול לקרות לבעלי החיים המבויתים אם ישחררו אותם אל הטבע? – מה בטבע יבטיח להם לשרוד?</a:t>
            </a:r>
          </a:p>
          <a:p>
            <a:endParaRPr lang="en-US" dirty="0"/>
          </a:p>
        </p:txBody>
      </p:sp>
      <p:pic>
        <p:nvPicPr>
          <p:cNvPr id="3" name="Picture 2">
            <a:extLst>
              <a:ext uri="{FF2B5EF4-FFF2-40B4-BE49-F238E27FC236}">
                <a16:creationId xmlns:a16="http://schemas.microsoft.com/office/drawing/2014/main" id="{F66A40A8-B82C-1685-035A-4092B443A6C2}"/>
              </a:ext>
            </a:extLst>
          </p:cNvPr>
          <p:cNvPicPr>
            <a:picLocks noChangeAspect="1"/>
          </p:cNvPicPr>
          <p:nvPr/>
        </p:nvPicPr>
        <p:blipFill>
          <a:blip r:embed="rId3"/>
          <a:stretch>
            <a:fillRect/>
          </a:stretch>
        </p:blipFill>
        <p:spPr>
          <a:xfrm>
            <a:off x="351778" y="241704"/>
            <a:ext cx="4999153" cy="512108"/>
          </a:xfrm>
          <a:prstGeom prst="rect">
            <a:avLst/>
          </a:prstGeom>
        </p:spPr>
      </p:pic>
      <p:pic>
        <p:nvPicPr>
          <p:cNvPr id="5" name="Picture 4">
            <a:extLst>
              <a:ext uri="{FF2B5EF4-FFF2-40B4-BE49-F238E27FC236}">
                <a16:creationId xmlns:a16="http://schemas.microsoft.com/office/drawing/2014/main" id="{0EC59DFF-E5FF-1FE8-1C98-C3041132ADA7}"/>
              </a:ext>
            </a:extLst>
          </p:cNvPr>
          <p:cNvPicPr>
            <a:picLocks noChangeAspect="1"/>
          </p:cNvPicPr>
          <p:nvPr/>
        </p:nvPicPr>
        <p:blipFill>
          <a:blip r:embed="rId4"/>
          <a:stretch>
            <a:fillRect/>
          </a:stretch>
        </p:blipFill>
        <p:spPr>
          <a:xfrm>
            <a:off x="191810" y="3807782"/>
            <a:ext cx="4850453" cy="2721428"/>
          </a:xfrm>
          <a:prstGeom prst="rect">
            <a:avLst/>
          </a:prstGeom>
        </p:spPr>
      </p:pic>
    </p:spTree>
    <p:extLst>
      <p:ext uri="{BB962C8B-B14F-4D97-AF65-F5344CB8AC3E}">
        <p14:creationId xmlns:p14="http://schemas.microsoft.com/office/powerpoint/2010/main" val="3669067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044-5CA9-6E0D-8331-80B7FB45A1D2}"/>
              </a:ext>
            </a:extLst>
          </p:cNvPr>
          <p:cNvSpPr>
            <a:spLocks noGrp="1"/>
          </p:cNvSpPr>
          <p:nvPr>
            <p:ph type="title"/>
          </p:nvPr>
        </p:nvSpPr>
        <p:spPr/>
        <p:txBody>
          <a:bodyPr/>
          <a:lstStyle/>
          <a:p>
            <a:r>
              <a:rPr lang="he-IL" b="1" dirty="0">
                <a:solidFill>
                  <a:srgbClr val="FF0000"/>
                </a:solidFill>
                <a:cs typeface="+mn-cs"/>
              </a:rPr>
              <a:t>היודעים אתם? </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5DCBAC5B-C91D-BDB6-DAE6-C8F21D09B37F}"/>
              </a:ext>
            </a:extLst>
          </p:cNvPr>
          <p:cNvSpPr>
            <a:spLocks noGrp="1"/>
          </p:cNvSpPr>
          <p:nvPr>
            <p:ph idx="1"/>
          </p:nvPr>
        </p:nvSpPr>
        <p:spPr>
          <a:xfrm>
            <a:off x="1069206" y="2002971"/>
            <a:ext cx="10608988" cy="4290120"/>
          </a:xfrm>
        </p:spPr>
        <p:txBody>
          <a:bodyPr/>
          <a:lstStyle/>
          <a:p>
            <a:pPr marL="514350" indent="-514350">
              <a:buFont typeface="+mj-lt"/>
              <a:buAutoNum type="arabicPeriod"/>
            </a:pPr>
            <a:r>
              <a:rPr lang="he-IL" dirty="0"/>
              <a:t>מה אתם רואים בתמונה הזו?</a:t>
            </a:r>
          </a:p>
          <a:p>
            <a:pPr marL="514350" indent="-514350">
              <a:buFont typeface="+mj-lt"/>
              <a:buAutoNum type="arabicPeriod"/>
            </a:pPr>
            <a:r>
              <a:rPr lang="he-IL" dirty="0"/>
              <a:t>מאין הגיע ה"דבר" שרואים בתמונה?</a:t>
            </a:r>
          </a:p>
          <a:p>
            <a:pPr marL="514350" indent="-514350">
              <a:buFont typeface="+mj-lt"/>
              <a:buAutoNum type="arabicPeriod"/>
            </a:pPr>
            <a:r>
              <a:rPr lang="he-IL" dirty="0"/>
              <a:t>האם היה צריך לביית בעל חיים כדי  </a:t>
            </a:r>
          </a:p>
          <a:p>
            <a:pPr marL="0" indent="0">
              <a:buNone/>
            </a:pPr>
            <a:r>
              <a:rPr lang="he-IL" dirty="0"/>
              <a:t>     לקבל את מה שרואים בתמונה?</a:t>
            </a:r>
          </a:p>
          <a:p>
            <a:pPr marL="0" indent="0">
              <a:buNone/>
            </a:pPr>
            <a:endParaRPr lang="he-IL" dirty="0"/>
          </a:p>
          <a:p>
            <a:pPr marL="0" indent="0">
              <a:buNone/>
            </a:pPr>
            <a:endParaRPr lang="he-IL" dirty="0"/>
          </a:p>
          <a:p>
            <a:pPr marL="0" indent="0">
              <a:buNone/>
            </a:pPr>
            <a:endParaRPr lang="he-IL" dirty="0"/>
          </a:p>
          <a:p>
            <a:pPr marL="0" indent="0">
              <a:buNone/>
            </a:pPr>
            <a:r>
              <a:rPr lang="he-IL" dirty="0">
                <a:hlinkClick r:id="rId3"/>
              </a:rPr>
              <a:t>הראשונה בעולם: ישראל אישרה מכירת בשר מתורבת - </a:t>
            </a:r>
            <a:r>
              <a:rPr lang="en-US" dirty="0">
                <a:hlinkClick r:id="rId3"/>
              </a:rPr>
              <a:t>YouTube</a:t>
            </a:r>
            <a:endParaRPr lang="he-IL" dirty="0"/>
          </a:p>
          <a:p>
            <a:pPr marL="0" indent="0">
              <a:buNone/>
            </a:pPr>
            <a:endParaRPr lang="en-US" dirty="0"/>
          </a:p>
        </p:txBody>
      </p:sp>
      <p:pic>
        <p:nvPicPr>
          <p:cNvPr id="7" name="תמונה 5">
            <a:extLst>
              <a:ext uri="{FF2B5EF4-FFF2-40B4-BE49-F238E27FC236}">
                <a16:creationId xmlns:a16="http://schemas.microsoft.com/office/drawing/2014/main" id="{6D2B5BE8-D014-2DEA-D64E-BEF0EE6055C6}"/>
              </a:ext>
            </a:extLst>
          </p:cNvPr>
          <p:cNvPicPr>
            <a:picLocks noChangeAspect="1"/>
          </p:cNvPicPr>
          <p:nvPr/>
        </p:nvPicPr>
        <p:blipFill>
          <a:blip r:embed="rId4"/>
          <a:stretch>
            <a:fillRect/>
          </a:stretch>
        </p:blipFill>
        <p:spPr>
          <a:xfrm>
            <a:off x="662768" y="1419239"/>
            <a:ext cx="5034013" cy="3583148"/>
          </a:xfrm>
          <a:prstGeom prst="rect">
            <a:avLst/>
          </a:prstGeom>
        </p:spPr>
      </p:pic>
      <p:pic>
        <p:nvPicPr>
          <p:cNvPr id="4" name="Picture 3">
            <a:extLst>
              <a:ext uri="{FF2B5EF4-FFF2-40B4-BE49-F238E27FC236}">
                <a16:creationId xmlns:a16="http://schemas.microsoft.com/office/drawing/2014/main" id="{6A20CDF9-2E37-56D9-C754-4F219FA92C58}"/>
              </a:ext>
            </a:extLst>
          </p:cNvPr>
          <p:cNvPicPr>
            <a:picLocks noChangeAspect="1"/>
          </p:cNvPicPr>
          <p:nvPr/>
        </p:nvPicPr>
        <p:blipFill>
          <a:blip r:embed="rId5"/>
          <a:stretch>
            <a:fillRect/>
          </a:stretch>
        </p:blipFill>
        <p:spPr>
          <a:xfrm>
            <a:off x="223958" y="308855"/>
            <a:ext cx="4999153" cy="512108"/>
          </a:xfrm>
          <a:prstGeom prst="rect">
            <a:avLst/>
          </a:prstGeom>
        </p:spPr>
      </p:pic>
    </p:spTree>
    <p:extLst>
      <p:ext uri="{BB962C8B-B14F-4D97-AF65-F5344CB8AC3E}">
        <p14:creationId xmlns:p14="http://schemas.microsoft.com/office/powerpoint/2010/main" val="370046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044-5CA9-6E0D-8331-80B7FB45A1D2}"/>
              </a:ext>
            </a:extLst>
          </p:cNvPr>
          <p:cNvSpPr>
            <a:spLocks noGrp="1"/>
          </p:cNvSpPr>
          <p:nvPr>
            <p:ph type="title"/>
          </p:nvPr>
        </p:nvSpPr>
        <p:spPr/>
        <p:txBody>
          <a:bodyPr/>
          <a:lstStyle/>
          <a:p>
            <a:r>
              <a:rPr lang="he-IL" b="1" dirty="0">
                <a:solidFill>
                  <a:srgbClr val="FF0000"/>
                </a:solidFill>
                <a:cs typeface="+mn-cs"/>
              </a:rPr>
              <a:t>היודעים אתם? - העשרה </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5DCBAC5B-C91D-BDB6-DAE6-C8F21D09B37F}"/>
              </a:ext>
            </a:extLst>
          </p:cNvPr>
          <p:cNvSpPr>
            <a:spLocks noGrp="1"/>
          </p:cNvSpPr>
          <p:nvPr>
            <p:ph idx="1"/>
          </p:nvPr>
        </p:nvSpPr>
        <p:spPr>
          <a:xfrm>
            <a:off x="1069206" y="1941753"/>
            <a:ext cx="10817994" cy="4351338"/>
          </a:xfrm>
        </p:spPr>
        <p:txBody>
          <a:bodyPr>
            <a:normAutofit lnSpcReduction="10000"/>
          </a:bodyPr>
          <a:lstStyle/>
          <a:p>
            <a:pPr marL="0" indent="0">
              <a:buNone/>
            </a:pPr>
            <a:r>
              <a:rPr lang="he-IL" dirty="0"/>
              <a:t>לדבר הזה קוראים </a:t>
            </a:r>
            <a:r>
              <a:rPr lang="he-IL" b="1" dirty="0"/>
              <a:t>בשר מתורבת</a:t>
            </a:r>
            <a:r>
              <a:rPr lang="he-IL" dirty="0"/>
              <a:t>.</a:t>
            </a:r>
          </a:p>
          <a:p>
            <a:pPr marL="0" indent="0">
              <a:buNone/>
            </a:pPr>
            <a:r>
              <a:rPr lang="he-IL" dirty="0"/>
              <a:t>בשר מתורבת מגדלים במעבדה.</a:t>
            </a:r>
          </a:p>
          <a:p>
            <a:pPr marL="0" indent="0">
              <a:buNone/>
            </a:pPr>
            <a:endParaRPr lang="he-IL" dirty="0"/>
          </a:p>
          <a:p>
            <a:pPr marL="0" indent="0">
              <a:buNone/>
            </a:pPr>
            <a:r>
              <a:rPr lang="he-IL" b="1" dirty="0">
                <a:solidFill>
                  <a:srgbClr val="FF0000"/>
                </a:solidFill>
              </a:rPr>
              <a:t>שיח בכיתה</a:t>
            </a:r>
          </a:p>
          <a:p>
            <a:pPr marL="0" marR="0" lvl="0" indent="0" algn="r" defTabSz="914400" rtl="1" eaLnBrk="1" fontAlgn="auto" latinLnBrk="0" hangingPunct="1">
              <a:lnSpc>
                <a:spcPct val="90000"/>
              </a:lnSpc>
              <a:spcBef>
                <a:spcPts val="1000"/>
              </a:spcBef>
              <a:spcAft>
                <a:spcPts val="0"/>
              </a:spcAft>
              <a:buClrTx/>
              <a:buSz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אילו  יתרונות וחסרונות יש להכנת </a:t>
            </a:r>
          </a:p>
          <a:p>
            <a:pPr marL="0" marR="0" lvl="0" indent="0" algn="r" defTabSz="914400" rtl="1" eaLnBrk="1" fontAlgn="auto" latinLnBrk="0" hangingPunct="1">
              <a:lnSpc>
                <a:spcPct val="90000"/>
              </a:lnSpc>
              <a:spcBef>
                <a:spcPts val="1000"/>
              </a:spcBef>
              <a:spcAft>
                <a:spcPts val="0"/>
              </a:spcAft>
              <a:buClrTx/>
              <a:buSz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בשר מתורבת?</a:t>
            </a:r>
          </a:p>
          <a:p>
            <a:pPr>
              <a:defRPr/>
            </a:pPr>
            <a:r>
              <a:rPr lang="he-IL" dirty="0">
                <a:solidFill>
                  <a:prstClr val="black"/>
                </a:solidFill>
                <a:latin typeface="Calibri" panose="020F0502020204030204"/>
                <a:cs typeface="Arial" panose="020B0604020202020204" pitchFamily="34" charset="0"/>
              </a:rPr>
              <a:t>חשבו מה הפרה הייתה אומרת?</a:t>
            </a:r>
          </a:p>
          <a:p>
            <a:pPr>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חשבו מה מגדלי הפרות היו אומרים?</a:t>
            </a:r>
          </a:p>
          <a:p>
            <a:pPr>
              <a:defRPr/>
            </a:pPr>
            <a:r>
              <a:rPr lang="he-IL" dirty="0">
                <a:solidFill>
                  <a:prstClr val="black"/>
                </a:solidFill>
                <a:latin typeface="Calibri" panose="020F0502020204030204"/>
                <a:cs typeface="Arial" panose="020B0604020202020204" pitchFamily="34" charset="0"/>
              </a:rPr>
              <a:t>חשבו מה הסביבה הייתה אומרת?</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90000"/>
              </a:lnSpc>
              <a:spcBef>
                <a:spcPts val="1000"/>
              </a:spcBef>
              <a:spcAft>
                <a:spcPts val="0"/>
              </a:spcAft>
              <a:buClrTx/>
              <a:buSzTx/>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en-US" dirty="0"/>
          </a:p>
        </p:txBody>
      </p:sp>
      <p:pic>
        <p:nvPicPr>
          <p:cNvPr id="7" name="תמונה 5">
            <a:extLst>
              <a:ext uri="{FF2B5EF4-FFF2-40B4-BE49-F238E27FC236}">
                <a16:creationId xmlns:a16="http://schemas.microsoft.com/office/drawing/2014/main" id="{6D2B5BE8-D014-2DEA-D64E-BEF0EE6055C6}"/>
              </a:ext>
            </a:extLst>
          </p:cNvPr>
          <p:cNvPicPr>
            <a:picLocks noChangeAspect="1"/>
          </p:cNvPicPr>
          <p:nvPr/>
        </p:nvPicPr>
        <p:blipFill>
          <a:blip r:embed="rId3"/>
          <a:stretch>
            <a:fillRect/>
          </a:stretch>
        </p:blipFill>
        <p:spPr>
          <a:xfrm>
            <a:off x="895550" y="2038006"/>
            <a:ext cx="5582653" cy="3973663"/>
          </a:xfrm>
          <a:prstGeom prst="rect">
            <a:avLst/>
          </a:prstGeom>
        </p:spPr>
      </p:pic>
      <p:pic>
        <p:nvPicPr>
          <p:cNvPr id="4" name="Picture 3">
            <a:extLst>
              <a:ext uri="{FF2B5EF4-FFF2-40B4-BE49-F238E27FC236}">
                <a16:creationId xmlns:a16="http://schemas.microsoft.com/office/drawing/2014/main" id="{9436EF42-5D4F-C197-5284-D31C58596AFF}"/>
              </a:ext>
            </a:extLst>
          </p:cNvPr>
          <p:cNvPicPr>
            <a:picLocks noChangeAspect="1"/>
          </p:cNvPicPr>
          <p:nvPr/>
        </p:nvPicPr>
        <p:blipFill>
          <a:blip r:embed="rId4"/>
          <a:stretch>
            <a:fillRect/>
          </a:stretch>
        </p:blipFill>
        <p:spPr>
          <a:xfrm>
            <a:off x="214126" y="193772"/>
            <a:ext cx="4999153" cy="512108"/>
          </a:xfrm>
          <a:prstGeom prst="rect">
            <a:avLst/>
          </a:prstGeom>
        </p:spPr>
      </p:pic>
    </p:spTree>
    <p:extLst>
      <p:ext uri="{BB962C8B-B14F-4D97-AF65-F5344CB8AC3E}">
        <p14:creationId xmlns:p14="http://schemas.microsoft.com/office/powerpoint/2010/main" val="422993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7259271-A44F-36DE-A7F0-B9172C0F6DB3}"/>
              </a:ext>
            </a:extLst>
          </p:cNvPr>
          <p:cNvSpPr txBox="1"/>
          <p:nvPr/>
        </p:nvSpPr>
        <p:spPr>
          <a:xfrm>
            <a:off x="3518263" y="1401433"/>
            <a:ext cx="7741920" cy="5032147"/>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שלום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אני והחבר שלי עומר לומדים בכיתה ד.</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היה לנו ויכוח והיינו רוצים לדעת מי צודק?</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אני אומרת שנמלים, זבובים, תיקנים שנמצאים לפעמים בתוך הבתים שלנו הם חיות בית ועומר אומר שהם חיות בר.</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מי מאיתנו צודק?</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   תודה</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Guttman Yad-Brush" panose="02010401010101010101" pitchFamily="2" charset="-79"/>
                <a:ea typeface="+mn-ea"/>
                <a:cs typeface="Guttman Yad-Brush" panose="02010401010101010101" pitchFamily="2" charset="-79"/>
              </a:rPr>
              <a:t>     שלך שלי</a:t>
            </a:r>
          </a:p>
        </p:txBody>
      </p:sp>
      <p:pic>
        <p:nvPicPr>
          <p:cNvPr id="4098" name="Picture 2" descr="איור ליל כל הקדושים צללית עכביש חופשית">
            <a:extLst>
              <a:ext uri="{FF2B5EF4-FFF2-40B4-BE49-F238E27FC236}">
                <a16:creationId xmlns:a16="http://schemas.microsoft.com/office/drawing/2014/main" id="{23C89E7A-EE13-2C26-DCBB-36AA385D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46" y="5292436"/>
            <a:ext cx="1175183" cy="13231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איור זבוב טבע של בעלי חיים בחינם">
            <a:extLst>
              <a:ext uri="{FF2B5EF4-FFF2-40B4-BE49-F238E27FC236}">
                <a16:creationId xmlns:a16="http://schemas.microsoft.com/office/drawing/2014/main" id="{138FCD24-724C-27FE-8994-C2E0806F8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370" y="1401433"/>
            <a:ext cx="948965" cy="9701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איור צללית ג'וק שנוצר על ידי בינה מלאכותית בחינם">
            <a:extLst>
              <a:ext uri="{FF2B5EF4-FFF2-40B4-BE49-F238E27FC236}">
                <a16:creationId xmlns:a16="http://schemas.microsoft.com/office/drawing/2014/main" id="{62C51EB7-42B6-08FB-C6AB-B1B383150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10" y="1886527"/>
            <a:ext cx="1381919" cy="11307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וקטור הטבע של חרק נמלים חופשי">
            <a:extLst>
              <a:ext uri="{FF2B5EF4-FFF2-40B4-BE49-F238E27FC236}">
                <a16:creationId xmlns:a16="http://schemas.microsoft.com/office/drawing/2014/main" id="{7CC4C997-5887-5E94-8ECD-AC0CBF725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371" y="3858759"/>
            <a:ext cx="742322" cy="843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98529C-A99B-7F06-C9D3-18820B38902B}"/>
              </a:ext>
            </a:extLst>
          </p:cNvPr>
          <p:cNvPicPr>
            <a:picLocks noChangeAspect="1"/>
          </p:cNvPicPr>
          <p:nvPr/>
        </p:nvPicPr>
        <p:blipFill>
          <a:blip r:embed="rId7"/>
          <a:stretch>
            <a:fillRect/>
          </a:stretch>
        </p:blipFill>
        <p:spPr>
          <a:xfrm>
            <a:off x="214126" y="149964"/>
            <a:ext cx="4999153" cy="512108"/>
          </a:xfrm>
          <a:prstGeom prst="rect">
            <a:avLst/>
          </a:prstGeom>
        </p:spPr>
      </p:pic>
    </p:spTree>
    <p:extLst>
      <p:ext uri="{BB962C8B-B14F-4D97-AF65-F5344CB8AC3E}">
        <p14:creationId xmlns:p14="http://schemas.microsoft.com/office/powerpoint/2010/main" val="364588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15C9-5EAC-EA47-1EE1-41A642D6C4A7}"/>
              </a:ext>
            </a:extLst>
          </p:cNvPr>
          <p:cNvSpPr>
            <a:spLocks noGrp="1"/>
          </p:cNvSpPr>
          <p:nvPr>
            <p:ph type="title"/>
          </p:nvPr>
        </p:nvSpPr>
        <p:spPr>
          <a:xfrm>
            <a:off x="838200" y="365125"/>
            <a:ext cx="11353800" cy="1325563"/>
          </a:xfrm>
        </p:spPr>
        <p:txBody>
          <a:bodyPr>
            <a:normAutofit/>
          </a:bodyPr>
          <a:lstStyle/>
          <a:p>
            <a:r>
              <a:rPr kumimoji="0" lang="he-IL"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חידות:</a:t>
            </a:r>
            <a:r>
              <a:rPr kumimoji="0" lang="en-US"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 </a:t>
            </a:r>
            <a:r>
              <a:rPr kumimoji="0" lang="he-IL"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שיאים בבעלי חיים</a:t>
            </a:r>
            <a:endParaRPr lang="en-US" sz="5400" dirty="0"/>
          </a:p>
        </p:txBody>
      </p:sp>
      <p:sp>
        <p:nvSpPr>
          <p:cNvPr id="3" name="Content Placeholder 2">
            <a:extLst>
              <a:ext uri="{FF2B5EF4-FFF2-40B4-BE49-F238E27FC236}">
                <a16:creationId xmlns:a16="http://schemas.microsoft.com/office/drawing/2014/main" id="{B3A08E40-8D60-F03F-810C-11AAF605D23D}"/>
              </a:ext>
            </a:extLst>
          </p:cNvPr>
          <p:cNvSpPr>
            <a:spLocks noGrp="1"/>
          </p:cNvSpPr>
          <p:nvPr>
            <p:ph idx="1"/>
          </p:nvPr>
        </p:nvSpPr>
        <p:spPr>
          <a:xfrm>
            <a:off x="838200" y="1825625"/>
            <a:ext cx="11280006" cy="4351338"/>
          </a:xfrm>
        </p:spPr>
        <p:txBody>
          <a:bodyPr>
            <a:normAutofit fontScale="92500" lnSpcReduction="20000"/>
          </a:bodyPr>
          <a:lstStyle/>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בעל החיים הכבד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היונק הקטן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היונק היבשתי הגדול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העוף שנשאר באוויר שלוש שנים?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העוף הקטן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הזוחל הקטן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מהו בעל החיים שחי הכי הרבה שנים?</a:t>
            </a:r>
            <a:endParaRPr lang="en-US" dirty="0"/>
          </a:p>
        </p:txBody>
      </p:sp>
      <p:pic>
        <p:nvPicPr>
          <p:cNvPr id="4" name="Picture 3">
            <a:extLst>
              <a:ext uri="{FF2B5EF4-FFF2-40B4-BE49-F238E27FC236}">
                <a16:creationId xmlns:a16="http://schemas.microsoft.com/office/drawing/2014/main" id="{9ED1BE0A-5D87-7A65-3F94-5D93D9FECF1C}"/>
              </a:ext>
            </a:extLst>
          </p:cNvPr>
          <p:cNvPicPr>
            <a:picLocks noChangeAspect="1"/>
          </p:cNvPicPr>
          <p:nvPr/>
        </p:nvPicPr>
        <p:blipFill>
          <a:blip r:embed="rId3"/>
          <a:stretch>
            <a:fillRect/>
          </a:stretch>
        </p:blipFill>
        <p:spPr>
          <a:xfrm>
            <a:off x="913688" y="1443734"/>
            <a:ext cx="3196299" cy="4796322"/>
          </a:xfrm>
          <a:prstGeom prst="rect">
            <a:avLst/>
          </a:prstGeom>
        </p:spPr>
      </p:pic>
      <p:pic>
        <p:nvPicPr>
          <p:cNvPr id="5" name="Picture 4">
            <a:extLst>
              <a:ext uri="{FF2B5EF4-FFF2-40B4-BE49-F238E27FC236}">
                <a16:creationId xmlns:a16="http://schemas.microsoft.com/office/drawing/2014/main" id="{83A8578E-9F08-F044-4FAD-62A116B0DBFE}"/>
              </a:ext>
            </a:extLst>
          </p:cNvPr>
          <p:cNvPicPr>
            <a:picLocks noChangeAspect="1"/>
          </p:cNvPicPr>
          <p:nvPr/>
        </p:nvPicPr>
        <p:blipFill>
          <a:blip r:embed="rId4"/>
          <a:stretch>
            <a:fillRect/>
          </a:stretch>
        </p:blipFill>
        <p:spPr>
          <a:xfrm>
            <a:off x="184629" y="230188"/>
            <a:ext cx="4999153" cy="512108"/>
          </a:xfrm>
          <a:prstGeom prst="rect">
            <a:avLst/>
          </a:prstGeom>
        </p:spPr>
      </p:pic>
    </p:spTree>
    <p:extLst>
      <p:ext uri="{BB962C8B-B14F-4D97-AF65-F5344CB8AC3E}">
        <p14:creationId xmlns:p14="http://schemas.microsoft.com/office/powerpoint/2010/main" val="273659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6343048" y="390622"/>
            <a:ext cx="5848952" cy="312088"/>
          </a:xfrm>
        </p:spPr>
        <p:txBody>
          <a:bodyPr>
            <a:normAutofit fontScale="90000"/>
          </a:bodyPr>
          <a:lstStyle/>
          <a:p>
            <a:r>
              <a:rPr lang="he-IL" sz="5400" b="1" dirty="0">
                <a:solidFill>
                  <a:srgbClr val="FF0000"/>
                </a:solidFill>
                <a:cs typeface="+mn-cs"/>
              </a:rPr>
              <a:t>שיאים בבעלי חיים:</a:t>
            </a:r>
          </a:p>
        </p:txBody>
      </p:sp>
      <p:pic>
        <p:nvPicPr>
          <p:cNvPr id="2054" name="Picture 6">
            <a:extLst>
              <a:ext uri="{FF2B5EF4-FFF2-40B4-BE49-F238E27FC236}">
                <a16:creationId xmlns:a16="http://schemas.microsoft.com/office/drawing/2014/main" id="{2073354C-B913-32CF-4F2C-88D14220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103" y="4442410"/>
            <a:ext cx="2274521"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2DC46895-3E05-C8E9-6D4B-CE7E4BD05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45" y="1712713"/>
            <a:ext cx="2296935" cy="21155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fined">
            <a:extLst>
              <a:ext uri="{FF2B5EF4-FFF2-40B4-BE49-F238E27FC236}">
                <a16:creationId xmlns:a16="http://schemas.microsoft.com/office/drawing/2014/main" id="{66C1CB00-7AC3-1C8C-1D7D-71C9F2CA4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3677" y="4437294"/>
            <a:ext cx="2113412" cy="2078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A4C0296-FA86-808F-8809-E2D92EDC3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723" y="4437294"/>
            <a:ext cx="2506621" cy="20132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9C914D7-BA69-7F20-6F7E-869EC6D34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4535" y="1688360"/>
            <a:ext cx="2190750"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BA96671-C649-427A-7E1C-0257F1C99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258" y="1712712"/>
            <a:ext cx="2506621" cy="2115554"/>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58F0832-FD2B-9578-4277-2BF3FD2DB89F}"/>
              </a:ext>
            </a:extLst>
          </p:cNvPr>
          <p:cNvSpPr txBox="1"/>
          <p:nvPr/>
        </p:nvSpPr>
        <p:spPr>
          <a:xfrm>
            <a:off x="838791" y="3772014"/>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פיל אפריקני</a:t>
            </a:r>
          </a:p>
        </p:txBody>
      </p:sp>
      <p:sp>
        <p:nvSpPr>
          <p:cNvPr id="4" name="תיבת טקסט 3">
            <a:extLst>
              <a:ext uri="{FF2B5EF4-FFF2-40B4-BE49-F238E27FC236}">
                <a16:creationId xmlns:a16="http://schemas.microsoft.com/office/drawing/2014/main" id="{F2AD81DD-0B91-7628-34F8-199751F7F056}"/>
              </a:ext>
            </a:extLst>
          </p:cNvPr>
          <p:cNvSpPr txBox="1"/>
          <p:nvPr/>
        </p:nvSpPr>
        <p:spPr>
          <a:xfrm>
            <a:off x="9810077" y="6488668"/>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סיס החומות</a:t>
            </a:r>
          </a:p>
        </p:txBody>
      </p:sp>
      <p:sp>
        <p:nvSpPr>
          <p:cNvPr id="5" name="תיבת טקסט 4">
            <a:extLst>
              <a:ext uri="{FF2B5EF4-FFF2-40B4-BE49-F238E27FC236}">
                <a16:creationId xmlns:a16="http://schemas.microsoft.com/office/drawing/2014/main" id="{36E6E02B-F866-4EFA-A701-0355B89743F9}"/>
              </a:ext>
            </a:extLst>
          </p:cNvPr>
          <p:cNvSpPr txBox="1"/>
          <p:nvPr/>
        </p:nvSpPr>
        <p:spPr>
          <a:xfrm>
            <a:off x="3667826" y="3836637"/>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חדף זעיר</a:t>
            </a:r>
          </a:p>
        </p:txBody>
      </p:sp>
      <p:sp>
        <p:nvSpPr>
          <p:cNvPr id="7" name="תיבת טקסט 6">
            <a:extLst>
              <a:ext uri="{FF2B5EF4-FFF2-40B4-BE49-F238E27FC236}">
                <a16:creationId xmlns:a16="http://schemas.microsoft.com/office/drawing/2014/main" id="{D8144746-9906-0DFA-43AA-866F4B8A4472}"/>
              </a:ext>
            </a:extLst>
          </p:cNvPr>
          <p:cNvSpPr txBox="1"/>
          <p:nvPr/>
        </p:nvSpPr>
        <p:spPr>
          <a:xfrm>
            <a:off x="4415307" y="6381601"/>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זיקית ננסית</a:t>
            </a:r>
          </a:p>
        </p:txBody>
      </p:sp>
      <p:sp>
        <p:nvSpPr>
          <p:cNvPr id="11" name="תיבת טקסט 10">
            <a:extLst>
              <a:ext uri="{FF2B5EF4-FFF2-40B4-BE49-F238E27FC236}">
                <a16:creationId xmlns:a16="http://schemas.microsoft.com/office/drawing/2014/main" id="{C816E3D2-D397-A1B5-C405-0E5D0A6B9DE4}"/>
              </a:ext>
            </a:extLst>
          </p:cNvPr>
          <p:cNvSpPr txBox="1"/>
          <p:nvPr/>
        </p:nvSpPr>
        <p:spPr>
          <a:xfrm>
            <a:off x="6639764" y="6450516"/>
            <a:ext cx="2442147"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קוליברי</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זעיר (הדבורה)</a:t>
            </a:r>
          </a:p>
        </p:txBody>
      </p:sp>
      <p:sp>
        <p:nvSpPr>
          <p:cNvPr id="12" name="תיבת טקסט 11">
            <a:extLst>
              <a:ext uri="{FF2B5EF4-FFF2-40B4-BE49-F238E27FC236}">
                <a16:creationId xmlns:a16="http://schemas.microsoft.com/office/drawing/2014/main" id="{207758C5-4014-3712-99E4-DD8A0B90DDAE}"/>
              </a:ext>
            </a:extLst>
          </p:cNvPr>
          <p:cNvSpPr txBox="1"/>
          <p:nvPr/>
        </p:nvSpPr>
        <p:spPr>
          <a:xfrm>
            <a:off x="6096000" y="3828266"/>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לוויתן כחול</a:t>
            </a:r>
          </a:p>
        </p:txBody>
      </p:sp>
      <p:pic>
        <p:nvPicPr>
          <p:cNvPr id="9218" name="Picture 2" descr="ישנונן גרינלנדי – ויקיפדיה">
            <a:extLst>
              <a:ext uri="{FF2B5EF4-FFF2-40B4-BE49-F238E27FC236}">
                <a16:creationId xmlns:a16="http://schemas.microsoft.com/office/drawing/2014/main" id="{A107BA6E-4301-A0E8-DC87-5A58E9E11C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642" y="4497498"/>
            <a:ext cx="2848064" cy="1913847"/>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D3E1BF63-D9BE-9B82-0C77-E78C2ED8823C}"/>
              </a:ext>
            </a:extLst>
          </p:cNvPr>
          <p:cNvSpPr txBox="1"/>
          <p:nvPr/>
        </p:nvSpPr>
        <p:spPr>
          <a:xfrm>
            <a:off x="362564" y="6411171"/>
            <a:ext cx="2205372"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ישנונן</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גרילנדי</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8" name="Picture 7">
            <a:extLst>
              <a:ext uri="{FF2B5EF4-FFF2-40B4-BE49-F238E27FC236}">
                <a16:creationId xmlns:a16="http://schemas.microsoft.com/office/drawing/2014/main" id="{77C7889C-981C-34B6-2EE5-FBE592F12D4D}"/>
              </a:ext>
            </a:extLst>
          </p:cNvPr>
          <p:cNvPicPr>
            <a:picLocks noChangeAspect="1"/>
          </p:cNvPicPr>
          <p:nvPr/>
        </p:nvPicPr>
        <p:blipFill>
          <a:blip r:embed="rId10"/>
          <a:stretch>
            <a:fillRect/>
          </a:stretch>
        </p:blipFill>
        <p:spPr>
          <a:xfrm>
            <a:off x="164964" y="190601"/>
            <a:ext cx="4999153" cy="512108"/>
          </a:xfrm>
          <a:prstGeom prst="rect">
            <a:avLst/>
          </a:prstGeom>
        </p:spPr>
      </p:pic>
      <p:sp>
        <p:nvSpPr>
          <p:cNvPr id="10" name="תיבת טקסט 9">
            <a:extLst>
              <a:ext uri="{FF2B5EF4-FFF2-40B4-BE49-F238E27FC236}">
                <a16:creationId xmlns:a16="http://schemas.microsoft.com/office/drawing/2014/main" id="{79431CE7-A125-22DD-0A43-EDE69A6966DC}"/>
              </a:ext>
            </a:extLst>
          </p:cNvPr>
          <p:cNvSpPr txBox="1"/>
          <p:nvPr/>
        </p:nvSpPr>
        <p:spPr>
          <a:xfrm>
            <a:off x="7799180" y="1003100"/>
            <a:ext cx="4271036" cy="2949525"/>
          </a:xfrm>
          <a:prstGeom prst="rect">
            <a:avLst/>
          </a:prstGeom>
          <a:noFill/>
        </p:spPr>
        <p:txBody>
          <a:bodyPr wrap="square">
            <a:spAutoFit/>
          </a:bodyPr>
          <a:lstStyle/>
          <a:p>
            <a:pPr marL="457200" indent="-457200">
              <a:lnSpc>
                <a:spcPct val="150000"/>
              </a:lnSpc>
              <a:buFont typeface="+mj-lt"/>
              <a:buAutoNum type="arabicPeriod"/>
              <a:defRPr/>
            </a:pPr>
            <a:r>
              <a:rPr lang="he-IL" dirty="0">
                <a:solidFill>
                  <a:prstClr val="black"/>
                </a:solidFill>
              </a:rPr>
              <a:t>מיהו היונק הקטן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בעל החיים הכבד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היונק היבשתי הגדול בעולם?</a:t>
            </a:r>
          </a:p>
          <a:p>
            <a:pPr marL="457200" indent="-457200">
              <a:lnSpc>
                <a:spcPct val="150000"/>
              </a:lnSpc>
              <a:buFont typeface="+mj-lt"/>
              <a:buAutoNum type="arabicPeriod"/>
              <a:defRPr/>
            </a:pPr>
            <a:r>
              <a:rPr lang="he-IL" dirty="0">
                <a:solidFill>
                  <a:prstClr val="black"/>
                </a:solidFill>
              </a:rPr>
              <a:t>מיהו העוף הקטן בעולם?</a:t>
            </a:r>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העוף שנשאר באוויר שלוש שנים?</a:t>
            </a:r>
          </a:p>
          <a:p>
            <a:pPr marL="457200" indent="-457200">
              <a:lnSpc>
                <a:spcPct val="150000"/>
              </a:lnSpc>
              <a:buFont typeface="+mj-lt"/>
              <a:buAutoNum type="arabicPeriod"/>
              <a:defRPr/>
            </a:pPr>
            <a:r>
              <a:rPr lang="he-IL" dirty="0">
                <a:solidFill>
                  <a:prstClr val="black"/>
                </a:solidFill>
              </a:rPr>
              <a:t>מהו בעל החיים שחי הכי הרבה שנים?</a:t>
            </a:r>
            <a:endParaRPr lang="en-US" dirty="0"/>
          </a:p>
          <a:p>
            <a:pPr marL="457200" marR="0" lvl="0" indent="-45720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מיהו הזוחל הקטן בעולם?</a:t>
            </a:r>
          </a:p>
        </p:txBody>
      </p:sp>
    </p:spTree>
    <p:extLst>
      <p:ext uri="{BB962C8B-B14F-4D97-AF65-F5344CB8AC3E}">
        <p14:creationId xmlns:p14="http://schemas.microsoft.com/office/powerpoint/2010/main" val="332238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81CD-5A67-379F-C7CA-4F4D0F958758}"/>
              </a:ext>
            </a:extLst>
          </p:cNvPr>
          <p:cNvSpPr>
            <a:spLocks noGrp="1"/>
          </p:cNvSpPr>
          <p:nvPr>
            <p:ph type="title"/>
          </p:nvPr>
        </p:nvSpPr>
        <p:spPr>
          <a:xfrm>
            <a:off x="1410854" y="707649"/>
            <a:ext cx="10289533" cy="896395"/>
          </a:xfrm>
        </p:spPr>
        <p:txBody>
          <a:bodyPr/>
          <a:lstStyle/>
          <a:p>
            <a:r>
              <a:rPr lang="he-IL" b="1" dirty="0">
                <a:solidFill>
                  <a:srgbClr val="FF0000"/>
                </a:solidFill>
                <a:cs typeface="+mn-cs"/>
              </a:rPr>
              <a:t>אתגר: לדוד משה הייתה חווה</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91A0D355-8D8C-06EF-51BF-0945913C9A84}"/>
              </a:ext>
            </a:extLst>
          </p:cNvPr>
          <p:cNvSpPr>
            <a:spLocks noGrp="1"/>
          </p:cNvSpPr>
          <p:nvPr>
            <p:ph idx="1"/>
          </p:nvPr>
        </p:nvSpPr>
        <p:spPr/>
        <p:txBody>
          <a:bodyPr>
            <a:normAutofit/>
          </a:bodyPr>
          <a:lstStyle/>
          <a:p>
            <a:pPr marL="0" indent="0">
              <a:buNone/>
            </a:pPr>
            <a:r>
              <a:rPr lang="he-IL" dirty="0"/>
              <a:t>הדוד משה רוצה לגדל בעלי חיים בחווה: עזים, כבשים, </a:t>
            </a:r>
          </a:p>
          <a:p>
            <a:pPr marL="0" indent="0">
              <a:buNone/>
            </a:pPr>
            <a:r>
              <a:rPr lang="he-IL" dirty="0"/>
              <a:t>תרנגולות, סוס, פרה, כלב (שמירה).</a:t>
            </a:r>
          </a:p>
          <a:p>
            <a:pPr marL="0" indent="0">
              <a:buNone/>
            </a:pPr>
            <a:r>
              <a:rPr lang="he-IL" b="1" dirty="0">
                <a:solidFill>
                  <a:srgbClr val="FF0000"/>
                </a:solidFill>
              </a:rPr>
              <a:t>תכננו את החווה</a:t>
            </a:r>
            <a:r>
              <a:rPr lang="he-IL" dirty="0"/>
              <a:t>:</a:t>
            </a:r>
          </a:p>
          <a:p>
            <a:pPr marL="514350" indent="-514350">
              <a:buFont typeface="+mj-lt"/>
              <a:buAutoNum type="arabicPeriod"/>
            </a:pPr>
            <a:r>
              <a:rPr lang="he-IL" dirty="0"/>
              <a:t>מה יהיו המגורים של כל אחד מבעלי החיים?</a:t>
            </a:r>
          </a:p>
          <a:p>
            <a:pPr marL="514350" indent="-514350">
              <a:buFont typeface="+mj-lt"/>
              <a:buAutoNum type="arabicPeriod"/>
            </a:pPr>
            <a:r>
              <a:rPr lang="he-IL" dirty="0"/>
              <a:t>כיצד תספקו את הצרכים החיוניים של בעלי החיים השונים? -  </a:t>
            </a:r>
          </a:p>
          <a:p>
            <a:pPr marL="0" indent="0">
              <a:buNone/>
            </a:pPr>
            <a:r>
              <a:rPr lang="he-IL" dirty="0"/>
              <a:t>      מזון, מים, אוויר, הגנה, מרחב מחיה.</a:t>
            </a:r>
          </a:p>
          <a:p>
            <a:pPr marL="0" indent="0">
              <a:buNone/>
            </a:pPr>
            <a:r>
              <a:rPr lang="he-IL" dirty="0"/>
              <a:t>3   לפניכם חומרי יצירה שונים. </a:t>
            </a:r>
          </a:p>
          <a:p>
            <a:pPr marL="0" indent="0">
              <a:buNone/>
            </a:pPr>
            <a:r>
              <a:rPr lang="he-IL" dirty="0"/>
              <a:t>      בנו דגם של החווה.</a:t>
            </a:r>
          </a:p>
          <a:p>
            <a:pPr marL="0" indent="0">
              <a:buNone/>
            </a:pPr>
            <a:endParaRPr lang="he-IL" dirty="0"/>
          </a:p>
        </p:txBody>
      </p:sp>
      <p:pic>
        <p:nvPicPr>
          <p:cNvPr id="4" name="Picture 3">
            <a:extLst>
              <a:ext uri="{FF2B5EF4-FFF2-40B4-BE49-F238E27FC236}">
                <a16:creationId xmlns:a16="http://schemas.microsoft.com/office/drawing/2014/main" id="{139221E5-04F2-8646-DC1D-E4A2F0CB973D}"/>
              </a:ext>
            </a:extLst>
          </p:cNvPr>
          <p:cNvPicPr>
            <a:picLocks noChangeAspect="1"/>
          </p:cNvPicPr>
          <p:nvPr/>
        </p:nvPicPr>
        <p:blipFill>
          <a:blip r:embed="rId3"/>
          <a:stretch>
            <a:fillRect/>
          </a:stretch>
        </p:blipFill>
        <p:spPr>
          <a:xfrm>
            <a:off x="714910" y="1852237"/>
            <a:ext cx="1894726" cy="3796825"/>
          </a:xfrm>
          <a:prstGeom prst="rect">
            <a:avLst/>
          </a:prstGeom>
        </p:spPr>
      </p:pic>
      <p:pic>
        <p:nvPicPr>
          <p:cNvPr id="5" name="Picture 4">
            <a:extLst>
              <a:ext uri="{FF2B5EF4-FFF2-40B4-BE49-F238E27FC236}">
                <a16:creationId xmlns:a16="http://schemas.microsoft.com/office/drawing/2014/main" id="{2DD588BE-B4BE-1AA1-C841-5AF8DA9D1A19}"/>
              </a:ext>
            </a:extLst>
          </p:cNvPr>
          <p:cNvPicPr>
            <a:picLocks noChangeAspect="1"/>
          </p:cNvPicPr>
          <p:nvPr/>
        </p:nvPicPr>
        <p:blipFill>
          <a:blip r:embed="rId4"/>
          <a:stretch>
            <a:fillRect/>
          </a:stretch>
        </p:blipFill>
        <p:spPr>
          <a:xfrm>
            <a:off x="295043" y="168929"/>
            <a:ext cx="4999153" cy="512108"/>
          </a:xfrm>
          <a:prstGeom prst="rect">
            <a:avLst/>
          </a:prstGeom>
        </p:spPr>
      </p:pic>
    </p:spTree>
    <p:extLst>
      <p:ext uri="{BB962C8B-B14F-4D97-AF65-F5344CB8AC3E}">
        <p14:creationId xmlns:p14="http://schemas.microsoft.com/office/powerpoint/2010/main" val="321580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6343048" y="390621"/>
            <a:ext cx="5848952" cy="1177491"/>
          </a:xfrm>
        </p:spPr>
        <p:txBody>
          <a:bodyPr>
            <a:normAutofit/>
          </a:bodyPr>
          <a:lstStyle/>
          <a:p>
            <a:r>
              <a:rPr lang="he-IL" sz="5400" b="1" dirty="0">
                <a:solidFill>
                  <a:srgbClr val="FF0000"/>
                </a:solidFill>
                <a:cs typeface="+mn-cs"/>
              </a:rPr>
              <a:t>שיאים בבעלי חיים:</a:t>
            </a:r>
          </a:p>
        </p:txBody>
      </p:sp>
      <p:pic>
        <p:nvPicPr>
          <p:cNvPr id="2054" name="Picture 6">
            <a:extLst>
              <a:ext uri="{FF2B5EF4-FFF2-40B4-BE49-F238E27FC236}">
                <a16:creationId xmlns:a16="http://schemas.microsoft.com/office/drawing/2014/main" id="{2073354C-B913-32CF-4F2C-88D14220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963" y="4282611"/>
            <a:ext cx="2274521"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2DC46895-3E05-C8E9-6D4B-CE7E4BD05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648" y="1670135"/>
            <a:ext cx="2296935" cy="21155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fined">
            <a:extLst>
              <a:ext uri="{FF2B5EF4-FFF2-40B4-BE49-F238E27FC236}">
                <a16:creationId xmlns:a16="http://schemas.microsoft.com/office/drawing/2014/main" id="{66C1CB00-7AC3-1C8C-1D7D-71C9F2CA4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5131" y="4332917"/>
            <a:ext cx="2113412" cy="2078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A4C0296-FA86-808F-8809-E2D92EDC3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501" y="4434630"/>
            <a:ext cx="2506621" cy="20132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9C914D7-BA69-7F20-6F7E-869EC6D34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293" y="1696388"/>
            <a:ext cx="2190750" cy="21155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9BA96671-C649-427A-7E1C-0257F1C99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16" y="1696388"/>
            <a:ext cx="2506621" cy="2115554"/>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58F0832-FD2B-9578-4277-2BF3FD2DB89F}"/>
              </a:ext>
            </a:extLst>
          </p:cNvPr>
          <p:cNvSpPr txBox="1"/>
          <p:nvPr/>
        </p:nvSpPr>
        <p:spPr>
          <a:xfrm>
            <a:off x="981694" y="3917158"/>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פיל אפריקני</a:t>
            </a:r>
          </a:p>
        </p:txBody>
      </p:sp>
      <p:sp>
        <p:nvSpPr>
          <p:cNvPr id="4" name="תיבת טקסט 3">
            <a:extLst>
              <a:ext uri="{FF2B5EF4-FFF2-40B4-BE49-F238E27FC236}">
                <a16:creationId xmlns:a16="http://schemas.microsoft.com/office/drawing/2014/main" id="{F2AD81DD-0B91-7628-34F8-199751F7F056}"/>
              </a:ext>
            </a:extLst>
          </p:cNvPr>
          <p:cNvSpPr txBox="1"/>
          <p:nvPr/>
        </p:nvSpPr>
        <p:spPr>
          <a:xfrm>
            <a:off x="9880361" y="6381601"/>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סיס החומות</a:t>
            </a:r>
          </a:p>
        </p:txBody>
      </p:sp>
      <p:sp>
        <p:nvSpPr>
          <p:cNvPr id="5" name="תיבת טקסט 4">
            <a:extLst>
              <a:ext uri="{FF2B5EF4-FFF2-40B4-BE49-F238E27FC236}">
                <a16:creationId xmlns:a16="http://schemas.microsoft.com/office/drawing/2014/main" id="{36E6E02B-F866-4EFA-A701-0355B89743F9}"/>
              </a:ext>
            </a:extLst>
          </p:cNvPr>
          <p:cNvSpPr txBox="1"/>
          <p:nvPr/>
        </p:nvSpPr>
        <p:spPr>
          <a:xfrm>
            <a:off x="3825993" y="3868285"/>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חדף זעיר</a:t>
            </a:r>
          </a:p>
        </p:txBody>
      </p:sp>
      <p:sp>
        <p:nvSpPr>
          <p:cNvPr id="7" name="תיבת טקסט 6">
            <a:extLst>
              <a:ext uri="{FF2B5EF4-FFF2-40B4-BE49-F238E27FC236}">
                <a16:creationId xmlns:a16="http://schemas.microsoft.com/office/drawing/2014/main" id="{D8144746-9906-0DFA-43AA-866F4B8A4472}"/>
              </a:ext>
            </a:extLst>
          </p:cNvPr>
          <p:cNvSpPr txBox="1"/>
          <p:nvPr/>
        </p:nvSpPr>
        <p:spPr>
          <a:xfrm>
            <a:off x="4786479" y="6398165"/>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זיקית ננסית</a:t>
            </a:r>
          </a:p>
        </p:txBody>
      </p:sp>
      <p:sp>
        <p:nvSpPr>
          <p:cNvPr id="11" name="תיבת טקסט 10">
            <a:extLst>
              <a:ext uri="{FF2B5EF4-FFF2-40B4-BE49-F238E27FC236}">
                <a16:creationId xmlns:a16="http://schemas.microsoft.com/office/drawing/2014/main" id="{C816E3D2-D397-A1B5-C405-0E5D0A6B9DE4}"/>
              </a:ext>
            </a:extLst>
          </p:cNvPr>
          <p:cNvSpPr txBox="1"/>
          <p:nvPr/>
        </p:nvSpPr>
        <p:spPr>
          <a:xfrm>
            <a:off x="6752412" y="6440789"/>
            <a:ext cx="2442147"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 </a:t>
            </a:r>
            <a:r>
              <a:rPr kumimoji="0" lang="he-IL"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קוליברי</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זעיר (הדבורה)</a:t>
            </a:r>
          </a:p>
        </p:txBody>
      </p:sp>
      <p:sp>
        <p:nvSpPr>
          <p:cNvPr id="12" name="תיבת טקסט 11">
            <a:extLst>
              <a:ext uri="{FF2B5EF4-FFF2-40B4-BE49-F238E27FC236}">
                <a16:creationId xmlns:a16="http://schemas.microsoft.com/office/drawing/2014/main" id="{207758C5-4014-3712-99E4-DD8A0B90DDAE}"/>
              </a:ext>
            </a:extLst>
          </p:cNvPr>
          <p:cNvSpPr txBox="1"/>
          <p:nvPr/>
        </p:nvSpPr>
        <p:spPr>
          <a:xfrm>
            <a:off x="6343048" y="3868285"/>
            <a:ext cx="1496291"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לוויתן כחול</a:t>
            </a:r>
          </a:p>
        </p:txBody>
      </p:sp>
      <p:pic>
        <p:nvPicPr>
          <p:cNvPr id="9218" name="Picture 2" descr="ישנונן גרינלנדי – ויקיפדיה">
            <a:extLst>
              <a:ext uri="{FF2B5EF4-FFF2-40B4-BE49-F238E27FC236}">
                <a16:creationId xmlns:a16="http://schemas.microsoft.com/office/drawing/2014/main" id="{A107BA6E-4301-A0E8-DC87-5A58E9E11C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642" y="4497498"/>
            <a:ext cx="2848064" cy="1913847"/>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D3E1BF63-D9BE-9B82-0C77-E78C2ED8823C}"/>
              </a:ext>
            </a:extLst>
          </p:cNvPr>
          <p:cNvSpPr txBox="1"/>
          <p:nvPr/>
        </p:nvSpPr>
        <p:spPr>
          <a:xfrm>
            <a:off x="815348" y="6398165"/>
            <a:ext cx="2205372"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7.ישנונן </a:t>
            </a:r>
            <a:r>
              <a:rPr kumimoji="0" lang="he-IL"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גרילנדי</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1D69CF6F-5561-A33D-4C53-E12A501C0AEE}"/>
              </a:ext>
            </a:extLst>
          </p:cNvPr>
          <p:cNvSpPr txBox="1"/>
          <p:nvPr/>
        </p:nvSpPr>
        <p:spPr>
          <a:xfrm>
            <a:off x="8947730" y="2292500"/>
            <a:ext cx="2747754" cy="923330"/>
          </a:xfrm>
          <a:prstGeom prst="rect">
            <a:avLst/>
          </a:prstGeom>
          <a:solidFill>
            <a:schemeClr val="accent2">
              <a:lumMod val="20000"/>
              <a:lumOff val="80000"/>
            </a:schemeClr>
          </a:solidFill>
        </p:spPr>
        <p:txBody>
          <a:bodyPr wrap="square" rtlCol="0">
            <a:spAutoFit/>
          </a:bodyPr>
          <a:lstStyle/>
          <a:p>
            <a:pPr algn="ctr"/>
            <a:r>
              <a:rPr kumimoji="0" lang="he-IL"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פתרון</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endParaRPr>
          </a:p>
        </p:txBody>
      </p:sp>
      <p:pic>
        <p:nvPicPr>
          <p:cNvPr id="8" name="Picture 7">
            <a:extLst>
              <a:ext uri="{FF2B5EF4-FFF2-40B4-BE49-F238E27FC236}">
                <a16:creationId xmlns:a16="http://schemas.microsoft.com/office/drawing/2014/main" id="{77C7889C-981C-34B6-2EE5-FBE592F12D4D}"/>
              </a:ext>
            </a:extLst>
          </p:cNvPr>
          <p:cNvPicPr>
            <a:picLocks noChangeAspect="1"/>
          </p:cNvPicPr>
          <p:nvPr/>
        </p:nvPicPr>
        <p:blipFill>
          <a:blip r:embed="rId10"/>
          <a:stretch>
            <a:fillRect/>
          </a:stretch>
        </p:blipFill>
        <p:spPr>
          <a:xfrm>
            <a:off x="164964" y="190601"/>
            <a:ext cx="4999153" cy="512108"/>
          </a:xfrm>
          <a:prstGeom prst="rect">
            <a:avLst/>
          </a:prstGeom>
        </p:spPr>
      </p:pic>
    </p:spTree>
    <p:extLst>
      <p:ext uri="{BB962C8B-B14F-4D97-AF65-F5344CB8AC3E}">
        <p14:creationId xmlns:p14="http://schemas.microsoft.com/office/powerpoint/2010/main" val="253368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DC3B-0D52-302C-D27A-B608E9A99245}"/>
              </a:ext>
            </a:extLst>
          </p:cNvPr>
          <p:cNvSpPr>
            <a:spLocks noGrp="1"/>
          </p:cNvSpPr>
          <p:nvPr>
            <p:ph type="title"/>
          </p:nvPr>
        </p:nvSpPr>
        <p:spPr/>
        <p:txBody>
          <a:bodyPr/>
          <a:lstStyle/>
          <a:p>
            <a:pPr algn="r"/>
            <a:r>
              <a:rPr lang="he-IL" b="1" dirty="0">
                <a:solidFill>
                  <a:srgbClr val="FF0000"/>
                </a:solidFill>
                <a:cs typeface="+mn-cs"/>
              </a:rPr>
              <a:t>שאילת שאלות</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1459C52E-9267-282F-4473-DBC58178D683}"/>
              </a:ext>
            </a:extLst>
          </p:cNvPr>
          <p:cNvSpPr>
            <a:spLocks noGrp="1"/>
          </p:cNvSpPr>
          <p:nvPr>
            <p:ph idx="1"/>
          </p:nvPr>
        </p:nvSpPr>
        <p:spPr>
          <a:xfrm>
            <a:off x="930563" y="1566333"/>
            <a:ext cx="10515600" cy="4351338"/>
          </a:xfrm>
        </p:spPr>
        <p:txBody>
          <a:bodyPr/>
          <a:lstStyle/>
          <a:p>
            <a:pPr marL="0" indent="0" algn="r">
              <a:buNone/>
            </a:pPr>
            <a:r>
              <a:rPr lang="he-IL" dirty="0"/>
              <a:t>מה הייתם רוצים ללמוד על </a:t>
            </a:r>
            <a:r>
              <a:rPr lang="he-IL" b="1" dirty="0">
                <a:solidFill>
                  <a:srgbClr val="FF0000"/>
                </a:solidFill>
              </a:rPr>
              <a:t>בעלי חיים</a:t>
            </a:r>
            <a:r>
              <a:rPr lang="he-IL" dirty="0"/>
              <a:t>?</a:t>
            </a:r>
          </a:p>
          <a:p>
            <a:pPr marL="0" indent="0" algn="r">
              <a:buNone/>
            </a:pPr>
            <a:endParaRPr lang="he-IL" dirty="0"/>
          </a:p>
          <a:p>
            <a:pPr marL="0" indent="0" algn="r">
              <a:buNone/>
            </a:pPr>
            <a:r>
              <a:rPr lang="he-IL" dirty="0"/>
              <a:t>נסחו שאלות.</a:t>
            </a:r>
          </a:p>
          <a:p>
            <a:pPr marL="0" indent="0" algn="r">
              <a:buNone/>
            </a:pPr>
            <a:r>
              <a:rPr lang="he-IL" dirty="0"/>
              <a:t>השתמשו במילות שאלה כגון:</a:t>
            </a:r>
          </a:p>
          <a:p>
            <a:pPr marL="0" indent="0" algn="r">
              <a:buNone/>
            </a:pPr>
            <a:r>
              <a:rPr lang="he-IL" b="1" dirty="0">
                <a:solidFill>
                  <a:schemeClr val="accent6">
                    <a:lumMod val="75000"/>
                  </a:schemeClr>
                </a:solidFill>
              </a:rPr>
              <a:t>היכן? איך? מה? מדוע? מה הקשר? מתי?</a:t>
            </a:r>
          </a:p>
          <a:p>
            <a:pPr marL="0" indent="0" algn="r">
              <a:buNone/>
            </a:pPr>
            <a:endParaRPr lang="he-IL" dirty="0"/>
          </a:p>
          <a:p>
            <a:pPr marL="0" indent="0" algn="r">
              <a:buNone/>
            </a:pPr>
            <a:r>
              <a:rPr lang="he-IL" dirty="0"/>
              <a:t>עיינו בשער "</a:t>
            </a:r>
            <a:r>
              <a:rPr lang="he-IL" b="1" dirty="0">
                <a:solidFill>
                  <a:srgbClr val="FF0000"/>
                </a:solidFill>
              </a:rPr>
              <a:t>מפגשים עם בעלי חיים</a:t>
            </a:r>
            <a:r>
              <a:rPr lang="he-IL" dirty="0"/>
              <a:t>", עמודים: 32-4 </a:t>
            </a:r>
          </a:p>
          <a:p>
            <a:pPr marL="0" indent="0" algn="r">
              <a:buNone/>
            </a:pPr>
            <a:r>
              <a:rPr lang="he-IL" dirty="0"/>
              <a:t>גלו נושאים מעניינים שהייתם רוצים ללמוד עליהם.</a:t>
            </a:r>
            <a:endParaRPr lang="en-US" dirty="0"/>
          </a:p>
        </p:txBody>
      </p:sp>
      <p:pic>
        <p:nvPicPr>
          <p:cNvPr id="8" name="Picture 7">
            <a:extLst>
              <a:ext uri="{FF2B5EF4-FFF2-40B4-BE49-F238E27FC236}">
                <a16:creationId xmlns:a16="http://schemas.microsoft.com/office/drawing/2014/main" id="{2EE3DFBC-EC67-8168-93C2-94C39A7D1D73}"/>
              </a:ext>
            </a:extLst>
          </p:cNvPr>
          <p:cNvPicPr>
            <a:picLocks noChangeAspect="1"/>
          </p:cNvPicPr>
          <p:nvPr/>
        </p:nvPicPr>
        <p:blipFill>
          <a:blip r:embed="rId3"/>
          <a:stretch>
            <a:fillRect/>
          </a:stretch>
        </p:blipFill>
        <p:spPr>
          <a:xfrm>
            <a:off x="317633" y="1367016"/>
            <a:ext cx="3858584" cy="3858584"/>
          </a:xfrm>
          <a:prstGeom prst="rect">
            <a:avLst/>
          </a:prstGeom>
        </p:spPr>
      </p:pic>
      <p:pic>
        <p:nvPicPr>
          <p:cNvPr id="7" name="Picture 6">
            <a:extLst>
              <a:ext uri="{FF2B5EF4-FFF2-40B4-BE49-F238E27FC236}">
                <a16:creationId xmlns:a16="http://schemas.microsoft.com/office/drawing/2014/main" id="{D7BE7CE9-23AE-C548-50B4-23048D05C303}"/>
              </a:ext>
            </a:extLst>
          </p:cNvPr>
          <p:cNvPicPr>
            <a:picLocks noChangeAspect="1"/>
          </p:cNvPicPr>
          <p:nvPr/>
        </p:nvPicPr>
        <p:blipFill>
          <a:blip r:embed="rId4"/>
          <a:stretch>
            <a:fillRect/>
          </a:stretch>
        </p:blipFill>
        <p:spPr>
          <a:xfrm>
            <a:off x="317633" y="284555"/>
            <a:ext cx="4999153" cy="512108"/>
          </a:xfrm>
          <a:prstGeom prst="rect">
            <a:avLst/>
          </a:prstGeom>
        </p:spPr>
      </p:pic>
    </p:spTree>
    <p:extLst>
      <p:ext uri="{BB962C8B-B14F-4D97-AF65-F5344CB8AC3E}">
        <p14:creationId xmlns:p14="http://schemas.microsoft.com/office/powerpoint/2010/main" val="377699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C5FC-EA5E-A47A-32A0-4C79AF48135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1C1319-E1E7-DE04-7C29-C60188F778C7}"/>
              </a:ext>
            </a:extLst>
          </p:cNvPr>
          <p:cNvPicPr>
            <a:picLocks noGrp="1" noChangeAspect="1"/>
          </p:cNvPicPr>
          <p:nvPr>
            <p:ph idx="1"/>
          </p:nvPr>
        </p:nvPicPr>
        <p:blipFill>
          <a:blip r:embed="rId3"/>
          <a:stretch>
            <a:fillRect/>
          </a:stretch>
        </p:blipFill>
        <p:spPr>
          <a:xfrm>
            <a:off x="1204802" y="1027906"/>
            <a:ext cx="9325131" cy="5388944"/>
          </a:xfrm>
        </p:spPr>
      </p:pic>
      <p:pic>
        <p:nvPicPr>
          <p:cNvPr id="3" name="Picture 2">
            <a:extLst>
              <a:ext uri="{FF2B5EF4-FFF2-40B4-BE49-F238E27FC236}">
                <a16:creationId xmlns:a16="http://schemas.microsoft.com/office/drawing/2014/main" id="{A67737EE-0A67-5B4B-4C5E-15FE516D0E8C}"/>
              </a:ext>
            </a:extLst>
          </p:cNvPr>
          <p:cNvPicPr>
            <a:picLocks noChangeAspect="1"/>
          </p:cNvPicPr>
          <p:nvPr/>
        </p:nvPicPr>
        <p:blipFill>
          <a:blip r:embed="rId4"/>
          <a:stretch>
            <a:fillRect/>
          </a:stretch>
        </p:blipFill>
        <p:spPr>
          <a:xfrm>
            <a:off x="105971" y="242933"/>
            <a:ext cx="4999153" cy="512108"/>
          </a:xfrm>
          <a:prstGeom prst="rect">
            <a:avLst/>
          </a:prstGeom>
        </p:spPr>
      </p:pic>
    </p:spTree>
    <p:extLst>
      <p:ext uri="{BB962C8B-B14F-4D97-AF65-F5344CB8AC3E}">
        <p14:creationId xmlns:p14="http://schemas.microsoft.com/office/powerpoint/2010/main" val="83917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834C-536F-8C99-2F4C-F32DF240FB4F}"/>
              </a:ext>
            </a:extLst>
          </p:cNvPr>
          <p:cNvSpPr>
            <a:spLocks noGrp="1"/>
          </p:cNvSpPr>
          <p:nvPr>
            <p:ph type="title"/>
          </p:nvPr>
        </p:nvSpPr>
        <p:spPr/>
        <p:txBody>
          <a:bodyPr/>
          <a:lstStyle/>
          <a:p>
            <a:r>
              <a:rPr lang="he-IL" b="1" dirty="0">
                <a:solidFill>
                  <a:srgbClr val="FF0000"/>
                </a:solidFill>
                <a:cs typeface="+mn-cs"/>
              </a:rPr>
              <a:t>מה עשינו?</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748218F-27EE-1796-B6C7-3F49EAF30D45}"/>
              </a:ext>
            </a:extLst>
          </p:cNvPr>
          <p:cNvSpPr>
            <a:spLocks noGrp="1"/>
          </p:cNvSpPr>
          <p:nvPr>
            <p:ph idx="1"/>
          </p:nvPr>
        </p:nvSpPr>
        <p:spPr/>
        <p:txBody>
          <a:bodyPr/>
          <a:lstStyle/>
          <a:p>
            <a:pPr marL="0" indent="0">
              <a:buNone/>
            </a:pPr>
            <a:r>
              <a:rPr lang="he-IL" dirty="0"/>
              <a:t>בנינו </a:t>
            </a:r>
            <a:r>
              <a:rPr lang="he-IL" b="1" dirty="0"/>
              <a:t>בתים</a:t>
            </a:r>
            <a:r>
              <a:rPr lang="he-IL" dirty="0"/>
              <a:t> (מגורים) לבעלי החיים שאנו רוצים לגדל?</a:t>
            </a:r>
          </a:p>
          <a:p>
            <a:pPr marL="0" indent="0">
              <a:buNone/>
            </a:pPr>
            <a:r>
              <a:rPr lang="he-IL" dirty="0"/>
              <a:t>ה</a:t>
            </a:r>
            <a:r>
              <a:rPr lang="he-IL" b="1" dirty="0">
                <a:solidFill>
                  <a:srgbClr val="FF0000"/>
                </a:solidFill>
              </a:rPr>
              <a:t>בית</a:t>
            </a:r>
            <a:r>
              <a:rPr lang="he-IL" dirty="0"/>
              <a:t> שבנינו הוא מרכיב חשוב בסביבת חיים של בעלי החיים.</a:t>
            </a:r>
          </a:p>
          <a:p>
            <a:pPr marL="0" indent="0">
              <a:buNone/>
            </a:pPr>
            <a:endParaRPr lang="he-IL" dirty="0"/>
          </a:p>
          <a:p>
            <a:pPr marL="0" indent="0">
              <a:buNone/>
            </a:pPr>
            <a:r>
              <a:rPr lang="he-IL" b="1" dirty="0">
                <a:solidFill>
                  <a:srgbClr val="FF0000"/>
                </a:solidFill>
              </a:rPr>
              <a:t>שיח בכיתה</a:t>
            </a:r>
          </a:p>
          <a:p>
            <a:pPr marL="514350" indent="-514350">
              <a:buFont typeface="+mj-lt"/>
              <a:buAutoNum type="arabicPeriod"/>
            </a:pPr>
            <a:r>
              <a:rPr lang="he-IL" dirty="0"/>
              <a:t>מדוע אנו מגדלים בעלי חיים? </a:t>
            </a:r>
          </a:p>
          <a:p>
            <a:pPr marL="514350" indent="-514350">
              <a:buFont typeface="+mj-lt"/>
              <a:buAutoNum type="arabicPeriod"/>
            </a:pPr>
            <a:r>
              <a:rPr lang="he-IL" dirty="0"/>
              <a:t>מהי התועלת שאנו מפיקים מבעלי החיים?</a:t>
            </a:r>
          </a:p>
          <a:p>
            <a:pPr marL="514350" indent="-514350">
              <a:buFont typeface="+mj-lt"/>
              <a:buAutoNum type="arabicPeriod"/>
            </a:pPr>
            <a:r>
              <a:rPr lang="he-IL" dirty="0"/>
              <a:t>מה אנחנו חייבים לספק לבעלי החיים </a:t>
            </a:r>
          </a:p>
          <a:p>
            <a:pPr marL="0" indent="0">
              <a:buNone/>
            </a:pPr>
            <a:r>
              <a:rPr lang="he-IL" dirty="0"/>
              <a:t>     כדי שיוכלו לחיות ולהתקיים ברווחה?</a:t>
            </a:r>
            <a:endParaRPr lang="en-US" dirty="0"/>
          </a:p>
        </p:txBody>
      </p:sp>
      <p:pic>
        <p:nvPicPr>
          <p:cNvPr id="5" name="Picture 4">
            <a:extLst>
              <a:ext uri="{FF2B5EF4-FFF2-40B4-BE49-F238E27FC236}">
                <a16:creationId xmlns:a16="http://schemas.microsoft.com/office/drawing/2014/main" id="{C137C2D0-07ED-AE8B-2F5B-8A13B85C8962}"/>
              </a:ext>
            </a:extLst>
          </p:cNvPr>
          <p:cNvPicPr>
            <a:picLocks noChangeAspect="1"/>
          </p:cNvPicPr>
          <p:nvPr/>
        </p:nvPicPr>
        <p:blipFill>
          <a:blip r:embed="rId3"/>
          <a:stretch>
            <a:fillRect/>
          </a:stretch>
        </p:blipFill>
        <p:spPr>
          <a:xfrm>
            <a:off x="205596" y="3274422"/>
            <a:ext cx="4848185" cy="3116545"/>
          </a:xfrm>
          <a:prstGeom prst="rect">
            <a:avLst/>
          </a:prstGeom>
        </p:spPr>
      </p:pic>
      <p:pic>
        <p:nvPicPr>
          <p:cNvPr id="6" name="Picture 5">
            <a:extLst>
              <a:ext uri="{FF2B5EF4-FFF2-40B4-BE49-F238E27FC236}">
                <a16:creationId xmlns:a16="http://schemas.microsoft.com/office/drawing/2014/main" id="{A719DB55-1F73-0953-94F0-C3D7AE6DC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77" y="165924"/>
            <a:ext cx="4998730" cy="515113"/>
          </a:xfrm>
          <a:prstGeom prst="rect">
            <a:avLst/>
          </a:prstGeom>
        </p:spPr>
      </p:pic>
    </p:spTree>
    <p:extLst>
      <p:ext uri="{BB962C8B-B14F-4D97-AF65-F5344CB8AC3E}">
        <p14:creationId xmlns:p14="http://schemas.microsoft.com/office/powerpoint/2010/main" val="191264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297A41-0A65-CD42-1864-F8073CA08823}"/>
              </a:ext>
            </a:extLst>
          </p:cNvPr>
          <p:cNvSpPr>
            <a:spLocks noGrp="1"/>
          </p:cNvSpPr>
          <p:nvPr>
            <p:ph type="ctrTitle"/>
          </p:nvPr>
        </p:nvSpPr>
        <p:spPr>
          <a:xfrm>
            <a:off x="5913120" y="77107"/>
            <a:ext cx="5803363" cy="1177491"/>
          </a:xfrm>
        </p:spPr>
        <p:txBody>
          <a:bodyPr>
            <a:normAutofit/>
          </a:bodyPr>
          <a:lstStyle/>
          <a:p>
            <a:r>
              <a:rPr lang="he-IL" sz="4900" b="1" dirty="0">
                <a:solidFill>
                  <a:srgbClr val="FF0000"/>
                </a:solidFill>
                <a:cs typeface="+mn-cs"/>
              </a:rPr>
              <a:t>לומדים מושג: ביות</a:t>
            </a:r>
            <a:endParaRPr lang="he-IL" b="1" dirty="0">
              <a:solidFill>
                <a:srgbClr val="FF0000"/>
              </a:solidFill>
              <a:cs typeface="+mn-cs"/>
            </a:endParaRPr>
          </a:p>
        </p:txBody>
      </p:sp>
      <p:pic>
        <p:nvPicPr>
          <p:cNvPr id="15" name="תמונה 14">
            <a:extLst>
              <a:ext uri="{FF2B5EF4-FFF2-40B4-BE49-F238E27FC236}">
                <a16:creationId xmlns:a16="http://schemas.microsoft.com/office/drawing/2014/main" id="{194E7723-B7B2-7C68-6CA7-3C9FE01C7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53" y="4068169"/>
            <a:ext cx="1203905" cy="2466609"/>
          </a:xfrm>
          <a:prstGeom prst="rect">
            <a:avLst/>
          </a:prstGeom>
        </p:spPr>
      </p:pic>
      <p:pic>
        <p:nvPicPr>
          <p:cNvPr id="4098" name="Picture 2" descr="איור שרבוט קומיקס מצויר בחינם">
            <a:extLst>
              <a:ext uri="{FF2B5EF4-FFF2-40B4-BE49-F238E27FC236}">
                <a16:creationId xmlns:a16="http://schemas.microsoft.com/office/drawing/2014/main" id="{FCF83380-3131-A9E0-9B91-AF3F63844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110" y="4586028"/>
            <a:ext cx="2176555" cy="1948750"/>
          </a:xfrm>
          <a:prstGeom prst="rect">
            <a:avLst/>
          </a:prstGeom>
          <a:noFill/>
          <a:extLst>
            <a:ext uri="{909E8E84-426E-40DD-AFC4-6F175D3DCCD1}">
              <a14:hiddenFill xmlns:a14="http://schemas.microsoft.com/office/drawing/2010/main">
                <a:solidFill>
                  <a:srgbClr val="FFFFFF"/>
                </a:solidFill>
              </a14:hiddenFill>
            </a:ext>
          </a:extLst>
        </p:spPr>
      </p:pic>
      <p:pic>
        <p:nvPicPr>
          <p:cNvPr id="17" name="תמונה 16">
            <a:extLst>
              <a:ext uri="{FF2B5EF4-FFF2-40B4-BE49-F238E27FC236}">
                <a16:creationId xmlns:a16="http://schemas.microsoft.com/office/drawing/2014/main" id="{7C26BE26-D8D0-33F8-6EAF-BD9AF3E8A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4824" y="4552023"/>
            <a:ext cx="2480495" cy="1840729"/>
          </a:xfrm>
          <a:prstGeom prst="rect">
            <a:avLst/>
          </a:prstGeom>
        </p:spPr>
      </p:pic>
      <p:pic>
        <p:nvPicPr>
          <p:cNvPr id="21" name="תמונה 20">
            <a:extLst>
              <a:ext uri="{FF2B5EF4-FFF2-40B4-BE49-F238E27FC236}">
                <a16:creationId xmlns:a16="http://schemas.microsoft.com/office/drawing/2014/main" id="{F434C16E-E12F-F761-D7F9-5AD36233C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9804" y="4187418"/>
            <a:ext cx="3473316" cy="2124841"/>
          </a:xfrm>
          <a:prstGeom prst="rect">
            <a:avLst/>
          </a:prstGeom>
        </p:spPr>
      </p:pic>
      <p:sp>
        <p:nvSpPr>
          <p:cNvPr id="3" name="TextBox 2">
            <a:extLst>
              <a:ext uri="{FF2B5EF4-FFF2-40B4-BE49-F238E27FC236}">
                <a16:creationId xmlns:a16="http://schemas.microsoft.com/office/drawing/2014/main" id="{D4C33A95-49A7-3D95-4BDB-0DAC0D407868}"/>
              </a:ext>
            </a:extLst>
          </p:cNvPr>
          <p:cNvSpPr txBox="1"/>
          <p:nvPr/>
        </p:nvSpPr>
        <p:spPr>
          <a:xfrm>
            <a:off x="195943" y="1477504"/>
            <a:ext cx="10998926" cy="1951496"/>
          </a:xfrm>
          <a:prstGeom prst="rect">
            <a:avLst/>
          </a:prstGeom>
          <a:noFill/>
        </p:spPr>
        <p:txBody>
          <a:bodyPr wrap="square" rtlCol="0">
            <a:spAutoFit/>
          </a:bodyPr>
          <a:lstStyle/>
          <a:p>
            <a:pPr lvl="0">
              <a:lnSpc>
                <a:spcPct val="150000"/>
              </a:lnSpc>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בעלי החיים שהאדם בחר, גידל וטיפח </a:t>
            </a:r>
            <a:r>
              <a:rPr lang="he-IL" sz="2800" dirty="0">
                <a:solidFill>
                  <a:prstClr val="black"/>
                </a:solidFill>
              </a:rPr>
              <a:t>נקראים </a:t>
            </a:r>
            <a:r>
              <a:rPr lang="he-IL" sz="2800" b="1" dirty="0">
                <a:solidFill>
                  <a:prstClr val="black"/>
                </a:solidFill>
              </a:rPr>
              <a:t>בעלי חיים מבויתים.</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תהליך זה נקרא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ביות</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77C83969-4E50-5CDA-D049-B26D045214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7" y="199465"/>
            <a:ext cx="4998730" cy="515113"/>
          </a:xfrm>
          <a:prstGeom prst="rect">
            <a:avLst/>
          </a:prstGeom>
        </p:spPr>
      </p:pic>
    </p:spTree>
    <p:extLst>
      <p:ext uri="{BB962C8B-B14F-4D97-AF65-F5344CB8AC3E}">
        <p14:creationId xmlns:p14="http://schemas.microsoft.com/office/powerpoint/2010/main" val="222074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3AB03D2-48AD-0F88-FD83-ECCFB8F50212}"/>
              </a:ext>
            </a:extLst>
          </p:cNvPr>
          <p:cNvPicPr>
            <a:picLocks noChangeAspect="1"/>
          </p:cNvPicPr>
          <p:nvPr/>
        </p:nvPicPr>
        <p:blipFill>
          <a:blip r:embed="rId3"/>
          <a:stretch>
            <a:fillRect/>
          </a:stretch>
        </p:blipFill>
        <p:spPr>
          <a:xfrm>
            <a:off x="951978" y="1690122"/>
            <a:ext cx="10459233" cy="5167878"/>
          </a:xfrm>
          <a:prstGeom prst="rect">
            <a:avLst/>
          </a:prstGeom>
        </p:spPr>
      </p:pic>
      <p:sp>
        <p:nvSpPr>
          <p:cNvPr id="9" name="תיבת טקסט 8">
            <a:extLst>
              <a:ext uri="{FF2B5EF4-FFF2-40B4-BE49-F238E27FC236}">
                <a16:creationId xmlns:a16="http://schemas.microsoft.com/office/drawing/2014/main" id="{AC3C24A7-4023-32CF-883F-E9AC046DBA7C}"/>
              </a:ext>
            </a:extLst>
          </p:cNvPr>
          <p:cNvSpPr txBox="1"/>
          <p:nvPr/>
        </p:nvSpPr>
        <p:spPr>
          <a:xfrm>
            <a:off x="2903570" y="933393"/>
            <a:ext cx="8279704" cy="646331"/>
          </a:xfrm>
          <a:prstGeom prst="rect">
            <a:avLst/>
          </a:prstGeom>
          <a:noFill/>
        </p:spPr>
        <p:txBody>
          <a:bodyPr wrap="square" rtlCol="1">
            <a:spAutoFit/>
          </a:bodyPr>
          <a:lstStyle/>
          <a:p>
            <a:r>
              <a:rPr lang="he-IL" sz="3600" b="1" dirty="0">
                <a:solidFill>
                  <a:srgbClr val="FF0000"/>
                </a:solidFill>
              </a:rPr>
              <a:t>מדוע בני האדם בייתו בעלי החיים?</a:t>
            </a:r>
          </a:p>
        </p:txBody>
      </p:sp>
      <p:pic>
        <p:nvPicPr>
          <p:cNvPr id="3" name="Picture 2">
            <a:extLst>
              <a:ext uri="{FF2B5EF4-FFF2-40B4-BE49-F238E27FC236}">
                <a16:creationId xmlns:a16="http://schemas.microsoft.com/office/drawing/2014/main" id="{62240A9F-37CE-B2AF-132D-1DFF63ACC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64" y="202101"/>
            <a:ext cx="4998730" cy="515113"/>
          </a:xfrm>
          <a:prstGeom prst="rect">
            <a:avLst/>
          </a:prstGeom>
        </p:spPr>
      </p:pic>
    </p:spTree>
    <p:extLst>
      <p:ext uri="{BB962C8B-B14F-4D97-AF65-F5344CB8AC3E}">
        <p14:creationId xmlns:p14="http://schemas.microsoft.com/office/powerpoint/2010/main" val="3322733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תיבת טקסט 25">
            <a:extLst>
              <a:ext uri="{FF2B5EF4-FFF2-40B4-BE49-F238E27FC236}">
                <a16:creationId xmlns:a16="http://schemas.microsoft.com/office/drawing/2014/main" id="{E3FCDA61-A92E-5D19-6739-B1D403D4D561}"/>
              </a:ext>
            </a:extLst>
          </p:cNvPr>
          <p:cNvSpPr txBox="1"/>
          <p:nvPr/>
        </p:nvSpPr>
        <p:spPr>
          <a:xfrm>
            <a:off x="580103" y="600340"/>
            <a:ext cx="11307097" cy="954107"/>
          </a:xfrm>
          <a:prstGeom prst="rect">
            <a:avLst/>
          </a:prstGeom>
          <a:noFill/>
        </p:spPr>
        <p:txBody>
          <a:bodyPr wrap="square" rtlCol="1">
            <a:spAutoFit/>
          </a:bodyPr>
          <a:lstStyle/>
          <a:p>
            <a:r>
              <a:rPr lang="he-IL" sz="2800" b="1" dirty="0">
                <a:solidFill>
                  <a:srgbClr val="FF0000"/>
                </a:solidFill>
              </a:rPr>
              <a:t>בני האדם מגדלים חיות מבויתות בסביבת חיים מלאכותית: ברפת, בדיר, בלול,  בברכות דגים, באורווה, בכוורת ועוד.    </a:t>
            </a:r>
          </a:p>
        </p:txBody>
      </p:sp>
      <p:pic>
        <p:nvPicPr>
          <p:cNvPr id="4" name="תמונה 3">
            <a:extLst>
              <a:ext uri="{FF2B5EF4-FFF2-40B4-BE49-F238E27FC236}">
                <a16:creationId xmlns:a16="http://schemas.microsoft.com/office/drawing/2014/main" id="{15F32358-D6A7-01FA-155F-C41A19ADA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2" y="1853176"/>
            <a:ext cx="6346280" cy="4919597"/>
          </a:xfrm>
          <a:prstGeom prst="rect">
            <a:avLst/>
          </a:prstGeom>
        </p:spPr>
      </p:pic>
      <p:pic>
        <p:nvPicPr>
          <p:cNvPr id="4098" name="Picture 2">
            <a:extLst>
              <a:ext uri="{FF2B5EF4-FFF2-40B4-BE49-F238E27FC236}">
                <a16:creationId xmlns:a16="http://schemas.microsoft.com/office/drawing/2014/main" id="{F197A5C5-555B-8037-735A-893CD8722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690" y="1826451"/>
            <a:ext cx="5503102" cy="4919597"/>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EE8FABFB-45A0-0C64-95F7-F6FF55743486}"/>
              </a:ext>
            </a:extLst>
          </p:cNvPr>
          <p:cNvSpPr txBox="1"/>
          <p:nvPr/>
        </p:nvSpPr>
        <p:spPr>
          <a:xfrm>
            <a:off x="9379974" y="6086169"/>
            <a:ext cx="2507226" cy="461665"/>
          </a:xfrm>
          <a:prstGeom prst="rect">
            <a:avLst/>
          </a:prstGeom>
          <a:solidFill>
            <a:schemeClr val="bg1"/>
          </a:solidFill>
        </p:spPr>
        <p:txBody>
          <a:bodyPr wrap="square" rtlCol="1">
            <a:spAutoFit/>
          </a:bodyPr>
          <a:lstStyle/>
          <a:p>
            <a:pPr algn="ctr"/>
            <a:r>
              <a:rPr lang="he-IL" sz="2400" b="1" dirty="0"/>
              <a:t>ברכות דגים</a:t>
            </a:r>
          </a:p>
        </p:txBody>
      </p:sp>
      <p:sp>
        <p:nvSpPr>
          <p:cNvPr id="8" name="תיבת טקסט 7">
            <a:extLst>
              <a:ext uri="{FF2B5EF4-FFF2-40B4-BE49-F238E27FC236}">
                <a16:creationId xmlns:a16="http://schemas.microsoft.com/office/drawing/2014/main" id="{1B2642D0-2F70-FC16-37ED-C3CB4C40196D}"/>
              </a:ext>
            </a:extLst>
          </p:cNvPr>
          <p:cNvSpPr txBox="1"/>
          <p:nvPr/>
        </p:nvSpPr>
        <p:spPr>
          <a:xfrm>
            <a:off x="4591664" y="6178201"/>
            <a:ext cx="1504335" cy="469175"/>
          </a:xfrm>
          <a:prstGeom prst="rect">
            <a:avLst/>
          </a:prstGeom>
          <a:solidFill>
            <a:schemeClr val="bg1"/>
          </a:solidFill>
        </p:spPr>
        <p:txBody>
          <a:bodyPr wrap="square" rtlCol="1">
            <a:spAutoFit/>
          </a:bodyPr>
          <a:lstStyle/>
          <a:p>
            <a:r>
              <a:rPr lang="he-IL" sz="2400" b="1" dirty="0"/>
              <a:t>דיר עיזים</a:t>
            </a:r>
          </a:p>
        </p:txBody>
      </p:sp>
      <p:pic>
        <p:nvPicPr>
          <p:cNvPr id="3" name="Picture 2">
            <a:extLst>
              <a:ext uri="{FF2B5EF4-FFF2-40B4-BE49-F238E27FC236}">
                <a16:creationId xmlns:a16="http://schemas.microsoft.com/office/drawing/2014/main" id="{0E2566AB-C932-0479-D688-AE1F88B9A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227"/>
            <a:ext cx="4998730" cy="515113"/>
          </a:xfrm>
          <a:prstGeom prst="rect">
            <a:avLst/>
          </a:prstGeom>
        </p:spPr>
      </p:pic>
    </p:spTree>
    <p:extLst>
      <p:ext uri="{BB962C8B-B14F-4D97-AF65-F5344CB8AC3E}">
        <p14:creationId xmlns:p14="http://schemas.microsoft.com/office/powerpoint/2010/main" val="1146742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C12D4D6D-CF8B-A347-9E06-E3AC9AD95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25362"/>
            <a:ext cx="6190734" cy="4851637"/>
          </a:xfrm>
          <a:prstGeom prst="rect">
            <a:avLst/>
          </a:prstGeom>
        </p:spPr>
      </p:pic>
      <p:sp>
        <p:nvSpPr>
          <p:cNvPr id="8" name="תיבת טקסט 7">
            <a:extLst>
              <a:ext uri="{FF2B5EF4-FFF2-40B4-BE49-F238E27FC236}">
                <a16:creationId xmlns:a16="http://schemas.microsoft.com/office/drawing/2014/main" id="{DCC9C602-991A-1870-5CDD-814B8F03AC32}"/>
              </a:ext>
            </a:extLst>
          </p:cNvPr>
          <p:cNvSpPr txBox="1"/>
          <p:nvPr/>
        </p:nvSpPr>
        <p:spPr>
          <a:xfrm>
            <a:off x="8638402" y="5968653"/>
            <a:ext cx="2718147" cy="461665"/>
          </a:xfrm>
          <a:prstGeom prst="rect">
            <a:avLst/>
          </a:prstGeom>
          <a:noFill/>
        </p:spPr>
        <p:txBody>
          <a:bodyPr wrap="square" rtlCol="1">
            <a:spAutoFit/>
          </a:bodyPr>
          <a:lstStyle/>
          <a:p>
            <a:r>
              <a:rPr lang="he-IL" sz="2400" b="1" dirty="0"/>
              <a:t>לול תרנגולות</a:t>
            </a:r>
          </a:p>
        </p:txBody>
      </p:sp>
      <p:sp>
        <p:nvSpPr>
          <p:cNvPr id="9" name="תיבת טקסט 8">
            <a:extLst>
              <a:ext uri="{FF2B5EF4-FFF2-40B4-BE49-F238E27FC236}">
                <a16:creationId xmlns:a16="http://schemas.microsoft.com/office/drawing/2014/main" id="{9B9986C5-CAA9-98EB-4727-16DEE4745961}"/>
              </a:ext>
            </a:extLst>
          </p:cNvPr>
          <p:cNvSpPr txBox="1"/>
          <p:nvPr/>
        </p:nvSpPr>
        <p:spPr>
          <a:xfrm>
            <a:off x="1491105" y="1563695"/>
            <a:ext cx="2260156" cy="461665"/>
          </a:xfrm>
          <a:prstGeom prst="rect">
            <a:avLst/>
          </a:prstGeom>
          <a:noFill/>
        </p:spPr>
        <p:txBody>
          <a:bodyPr wrap="square" rtlCol="1">
            <a:spAutoFit/>
          </a:bodyPr>
          <a:lstStyle/>
          <a:p>
            <a:r>
              <a:rPr lang="he-IL" sz="2400" b="1" dirty="0"/>
              <a:t>רפת</a:t>
            </a:r>
          </a:p>
        </p:txBody>
      </p:sp>
      <p:pic>
        <p:nvPicPr>
          <p:cNvPr id="11" name="Picture 4" descr="תמונה ותמונה בחינם של Gallo Hens">
            <a:extLst>
              <a:ext uri="{FF2B5EF4-FFF2-40B4-BE49-F238E27FC236}">
                <a16:creationId xmlns:a16="http://schemas.microsoft.com/office/drawing/2014/main" id="{0EF5D5B1-E45F-559B-E471-E8B07E52F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839" y="566977"/>
            <a:ext cx="5892161" cy="5401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6CFE47-CF0B-2930-2EFF-5E4869D1A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99" y="231598"/>
            <a:ext cx="4998730" cy="515113"/>
          </a:xfrm>
          <a:prstGeom prst="rect">
            <a:avLst/>
          </a:prstGeom>
        </p:spPr>
      </p:pic>
    </p:spTree>
    <p:extLst>
      <p:ext uri="{BB962C8B-B14F-4D97-AF65-F5344CB8AC3E}">
        <p14:creationId xmlns:p14="http://schemas.microsoft.com/office/powerpoint/2010/main" val="237931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8684292C-FE16-C423-3A0C-1F9D20756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767" y="999474"/>
            <a:ext cx="6058324" cy="5013019"/>
          </a:xfrm>
          <a:prstGeom prst="rect">
            <a:avLst/>
          </a:prstGeom>
        </p:spPr>
      </p:pic>
      <p:pic>
        <p:nvPicPr>
          <p:cNvPr id="2" name="Picture 2" descr="תמונה ותמונה של Free Barn Horse Stable">
            <a:extLst>
              <a:ext uri="{FF2B5EF4-FFF2-40B4-BE49-F238E27FC236}">
                <a16:creationId xmlns:a16="http://schemas.microsoft.com/office/drawing/2014/main" id="{64265006-15E0-D78F-524A-E14A7E554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77" y="2906039"/>
            <a:ext cx="5441943" cy="3713966"/>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5AEF3F44-2377-7EBA-8519-2C585918B028}"/>
              </a:ext>
            </a:extLst>
          </p:cNvPr>
          <p:cNvSpPr txBox="1"/>
          <p:nvPr/>
        </p:nvSpPr>
        <p:spPr>
          <a:xfrm>
            <a:off x="8417491" y="6158340"/>
            <a:ext cx="2718147" cy="461665"/>
          </a:xfrm>
          <a:prstGeom prst="rect">
            <a:avLst/>
          </a:prstGeom>
          <a:noFill/>
        </p:spPr>
        <p:txBody>
          <a:bodyPr wrap="square" rtlCol="1">
            <a:spAutoFit/>
          </a:bodyPr>
          <a:lstStyle/>
          <a:p>
            <a:r>
              <a:rPr lang="he-IL" sz="2400" b="1" dirty="0"/>
              <a:t>כוורות דבורים</a:t>
            </a:r>
          </a:p>
        </p:txBody>
      </p:sp>
      <p:sp>
        <p:nvSpPr>
          <p:cNvPr id="6" name="תיבת טקסט 5">
            <a:extLst>
              <a:ext uri="{FF2B5EF4-FFF2-40B4-BE49-F238E27FC236}">
                <a16:creationId xmlns:a16="http://schemas.microsoft.com/office/drawing/2014/main" id="{B4219B8F-DDE5-6D7B-FCA9-64D0289CDD44}"/>
              </a:ext>
            </a:extLst>
          </p:cNvPr>
          <p:cNvSpPr txBox="1"/>
          <p:nvPr/>
        </p:nvSpPr>
        <p:spPr>
          <a:xfrm>
            <a:off x="1791223" y="2336104"/>
            <a:ext cx="2718147" cy="461665"/>
          </a:xfrm>
          <a:prstGeom prst="rect">
            <a:avLst/>
          </a:prstGeom>
          <a:noFill/>
        </p:spPr>
        <p:txBody>
          <a:bodyPr wrap="square" rtlCol="1">
            <a:spAutoFit/>
          </a:bodyPr>
          <a:lstStyle/>
          <a:p>
            <a:r>
              <a:rPr lang="he-IL" sz="2400" b="1" dirty="0"/>
              <a:t>אורוות סוסים</a:t>
            </a:r>
          </a:p>
        </p:txBody>
      </p:sp>
      <p:pic>
        <p:nvPicPr>
          <p:cNvPr id="7" name="Picture 6">
            <a:extLst>
              <a:ext uri="{FF2B5EF4-FFF2-40B4-BE49-F238E27FC236}">
                <a16:creationId xmlns:a16="http://schemas.microsoft.com/office/drawing/2014/main" id="{FA0A1C01-DDA3-0627-952A-DFE27D844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77" y="237995"/>
            <a:ext cx="4998730" cy="515113"/>
          </a:xfrm>
          <a:prstGeom prst="rect">
            <a:avLst/>
          </a:prstGeom>
        </p:spPr>
      </p:pic>
    </p:spTree>
    <p:extLst>
      <p:ext uri="{BB962C8B-B14F-4D97-AF65-F5344CB8AC3E}">
        <p14:creationId xmlns:p14="http://schemas.microsoft.com/office/powerpoint/2010/main" val="252390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42001-BAA0-CDC0-8B49-F8F4FE63150E}"/>
              </a:ext>
            </a:extLst>
          </p:cNvPr>
          <p:cNvPicPr>
            <a:picLocks noChangeAspect="1"/>
          </p:cNvPicPr>
          <p:nvPr/>
        </p:nvPicPr>
        <p:blipFill>
          <a:blip r:embed="rId4"/>
          <a:stretch>
            <a:fillRect/>
          </a:stretch>
        </p:blipFill>
        <p:spPr>
          <a:xfrm>
            <a:off x="214126" y="107885"/>
            <a:ext cx="4999153" cy="512108"/>
          </a:xfrm>
          <a:prstGeom prst="rect">
            <a:avLst/>
          </a:prstGeom>
        </p:spPr>
      </p:pic>
      <p:sp>
        <p:nvSpPr>
          <p:cNvPr id="2" name="Title 1">
            <a:extLst>
              <a:ext uri="{FF2B5EF4-FFF2-40B4-BE49-F238E27FC236}">
                <a16:creationId xmlns:a16="http://schemas.microsoft.com/office/drawing/2014/main" id="{9018FD99-D9CC-028B-5177-245C24F133F1}"/>
              </a:ext>
            </a:extLst>
          </p:cNvPr>
          <p:cNvSpPr>
            <a:spLocks noGrp="1"/>
          </p:cNvSpPr>
          <p:nvPr>
            <p:ph type="title"/>
          </p:nvPr>
        </p:nvSpPr>
        <p:spPr/>
        <p:txBody>
          <a:bodyPr/>
          <a:lstStyle/>
          <a:p>
            <a:r>
              <a:rPr kumimoji="0" lang="he-IL" sz="4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מחיות הבר לחיות</a:t>
            </a:r>
            <a:endParaRPr lang="en-US" dirty="0"/>
          </a:p>
        </p:txBody>
      </p:sp>
      <p:pic>
        <p:nvPicPr>
          <p:cNvPr id="4" name="Online Media 3" title="לַקָּטִים-צַיָּדִים">
            <a:hlinkClick r:id="" action="ppaction://media"/>
            <a:extLst>
              <a:ext uri="{FF2B5EF4-FFF2-40B4-BE49-F238E27FC236}">
                <a16:creationId xmlns:a16="http://schemas.microsoft.com/office/drawing/2014/main" id="{B0349D57-9B12-4649-4DFE-E46025D3AB62}"/>
              </a:ext>
            </a:extLst>
          </p:cNvPr>
          <p:cNvPicPr>
            <a:picLocks noGrp="1" noRot="1" noChangeAspect="1"/>
          </p:cNvPicPr>
          <p:nvPr>
            <p:ph idx="1"/>
            <a:videoFile r:link="rId1"/>
          </p:nvPr>
        </p:nvPicPr>
        <p:blipFill>
          <a:blip r:embed="rId5"/>
          <a:stretch>
            <a:fillRect/>
          </a:stretch>
        </p:blipFill>
        <p:spPr>
          <a:xfrm>
            <a:off x="4051019" y="1877961"/>
            <a:ext cx="7427170" cy="4177689"/>
          </a:xfrm>
          <a:prstGeom prst="rect">
            <a:avLst/>
          </a:prstGeom>
        </p:spPr>
      </p:pic>
      <p:sp>
        <p:nvSpPr>
          <p:cNvPr id="7" name="TextBox 6">
            <a:extLst>
              <a:ext uri="{FF2B5EF4-FFF2-40B4-BE49-F238E27FC236}">
                <a16:creationId xmlns:a16="http://schemas.microsoft.com/office/drawing/2014/main" id="{6A1C28DF-7479-4929-E90D-D65B2F13C2B1}"/>
              </a:ext>
            </a:extLst>
          </p:cNvPr>
          <p:cNvSpPr txBox="1"/>
          <p:nvPr/>
        </p:nvSpPr>
        <p:spPr>
          <a:xfrm>
            <a:off x="560440" y="1506677"/>
            <a:ext cx="2930012" cy="4154984"/>
          </a:xfrm>
          <a:prstGeom prst="rect">
            <a:avLst/>
          </a:prstGeom>
          <a:noFill/>
        </p:spPr>
        <p:txBody>
          <a:bodyPr wrap="square">
            <a:spAutoFit/>
          </a:bodyPr>
          <a:lstStyle/>
          <a:p>
            <a:r>
              <a:rPr lang="he-IL" sz="2400" dirty="0"/>
              <a:t>לפני אלפי שנים היו כל בעלי החיים בעולם חיות בר.  הן חיו ללא עזרה של בני האדם. </a:t>
            </a:r>
          </a:p>
          <a:p>
            <a:endParaRPr lang="he-IL" sz="2400" dirty="0"/>
          </a:p>
          <a:p>
            <a:r>
              <a:rPr lang="he-IL" sz="2400" dirty="0"/>
              <a:t>בזמן ההוא בני האדם צדו חיות בר והשתמשו בהן למטרות שונות: בשר למזון, עצמות לכלים, עור לבגדים ולמחסה.</a:t>
            </a:r>
          </a:p>
        </p:txBody>
      </p:sp>
    </p:spTree>
    <p:extLst>
      <p:ext uri="{BB962C8B-B14F-4D97-AF65-F5344CB8AC3E}">
        <p14:creationId xmlns:p14="http://schemas.microsoft.com/office/powerpoint/2010/main" val="26480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1667</Words>
  <Application>Microsoft Office PowerPoint</Application>
  <PresentationFormat>מסך רחב</PresentationFormat>
  <Paragraphs>203</Paragraphs>
  <Slides>22</Slides>
  <Notes>22</Notes>
  <HiddenSlides>0</HiddenSlides>
  <MMClips>1</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22</vt:i4>
      </vt:variant>
    </vt:vector>
  </HeadingPairs>
  <TitlesOfParts>
    <vt:vector size="30" baseType="lpstr">
      <vt:lpstr>Arial</vt:lpstr>
      <vt:lpstr>Calibri</vt:lpstr>
      <vt:lpstr>Calibri Light</vt:lpstr>
      <vt:lpstr>Guttman Yad-Brush</vt:lpstr>
      <vt:lpstr>helvetica</vt:lpstr>
      <vt:lpstr>Open Sans Hebrew</vt:lpstr>
      <vt:lpstr>Times New Roman</vt:lpstr>
      <vt:lpstr>ערכת נושא Office</vt:lpstr>
      <vt:lpstr>מצגת של PowerPoint‏</vt:lpstr>
      <vt:lpstr>אתגר: לדוד משה הייתה חווה</vt:lpstr>
      <vt:lpstr>מה עשינו?</vt:lpstr>
      <vt:lpstr>לומדים מושג: ביות</vt:lpstr>
      <vt:lpstr>מצגת של PowerPoint‏</vt:lpstr>
      <vt:lpstr>מצגת של PowerPoint‏</vt:lpstr>
      <vt:lpstr>מצגת של PowerPoint‏</vt:lpstr>
      <vt:lpstr>מצגת של PowerPoint‏</vt:lpstr>
      <vt:lpstr>מחיות הבר לחיות</vt:lpstr>
      <vt:lpstr>מצגת של PowerPoint‏</vt:lpstr>
      <vt:lpstr>מצגת של PowerPoint‏</vt:lpstr>
      <vt:lpstr>מצגת של PowerPoint‏</vt:lpstr>
      <vt:lpstr>מצגת של PowerPoint‏</vt:lpstr>
      <vt:lpstr>מגדלים ודואגים</vt:lpstr>
      <vt:lpstr>היודעים אתם? </vt:lpstr>
      <vt:lpstr>היודעים אתם? - העשרה </vt:lpstr>
      <vt:lpstr>מצגת של PowerPoint‏</vt:lpstr>
      <vt:lpstr>חידות: שיאים בבעלי חיים</vt:lpstr>
      <vt:lpstr>שיאים בבעלי חיים:</vt:lpstr>
      <vt:lpstr>שיאים בבעלי חיים:</vt:lpstr>
      <vt:lpstr>שאילת שאלות</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22</cp:revision>
  <dcterms:created xsi:type="dcterms:W3CDTF">2024-06-09T07:21:27Z</dcterms:created>
  <dcterms:modified xsi:type="dcterms:W3CDTF">2024-06-26T03:11:32Z</dcterms:modified>
</cp:coreProperties>
</file>