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8" r:id="rId2"/>
    <p:sldId id="261" r:id="rId3"/>
    <p:sldId id="265" r:id="rId4"/>
    <p:sldId id="269" r:id="rId5"/>
    <p:sldId id="270" r:id="rId6"/>
    <p:sldId id="273" r:id="rId7"/>
    <p:sldId id="264" r:id="rId8"/>
    <p:sldId id="257" r:id="rId9"/>
    <p:sldId id="275" r:id="rId10"/>
    <p:sldId id="260" r:id="rId11"/>
    <p:sldId id="267" r:id="rId12"/>
    <p:sldId id="262" r:id="rId13"/>
    <p:sldId id="266" r:id="rId14"/>
    <p:sldId id="274" r:id="rId15"/>
    <p:sldId id="276" r:id="rId16"/>
    <p:sldId id="263" r:id="rId17"/>
    <p:sldId id="27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ga mishan" initials="n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59" autoAdjust="0"/>
    <p:restoredTop sz="86323" autoAdjust="0"/>
  </p:normalViewPr>
  <p:slideViewPr>
    <p:cSldViewPr snapToGrid="0">
      <p:cViewPr varScale="1">
        <p:scale>
          <a:sx n="111" d="100"/>
          <a:sy n="111" d="100"/>
        </p:scale>
        <p:origin x="1236" y="96"/>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5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6-24T13:41:16.254" idx="1">
    <p:pos x="10" y="10"/>
    <p:text>לתקן בהערות</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C3F332-9B59-4A5E-85B7-C4948E07C2D9}" type="datetimeFigureOut">
              <a:rPr lang="en-US" smtClean="0"/>
              <a:t>9/1/2024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6D1D93-1E58-4AD4-BDCC-7A1D90E6F4BE}" type="slidenum">
              <a:rPr lang="en-US" smtClean="0"/>
              <a:t>‹#›</a:t>
            </a:fld>
            <a:endParaRPr lang="en-US"/>
          </a:p>
        </p:txBody>
      </p:sp>
    </p:spTree>
    <p:extLst>
      <p:ext uri="{BB962C8B-B14F-4D97-AF65-F5344CB8AC3E}">
        <p14:creationId xmlns:p14="http://schemas.microsoft.com/office/powerpoint/2010/main" val="3068276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sz="1000" dirty="0"/>
          </a:p>
        </p:txBody>
      </p:sp>
      <p:sp>
        <p:nvSpPr>
          <p:cNvPr id="4" name="Slide Number Placeholder 3"/>
          <p:cNvSpPr>
            <a:spLocks noGrp="1"/>
          </p:cNvSpPr>
          <p:nvPr>
            <p:ph type="sldNum" sz="quarter" idx="5"/>
          </p:nvPr>
        </p:nvSpPr>
        <p:spPr/>
        <p:txBody>
          <a:bodyPr/>
          <a:lstStyle/>
          <a:p>
            <a:fld id="{646D1D93-1E58-4AD4-BDCC-7A1D90E6F4BE}" type="slidenum">
              <a:rPr lang="en-US" smtClean="0"/>
              <a:t>1</a:t>
            </a:fld>
            <a:endParaRPr lang="en-US"/>
          </a:p>
        </p:txBody>
      </p:sp>
    </p:spTree>
    <p:extLst>
      <p:ext uri="{BB962C8B-B14F-4D97-AF65-F5344CB8AC3E}">
        <p14:creationId xmlns:p14="http://schemas.microsoft.com/office/powerpoint/2010/main" val="3164184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פחם האבן הוא משאב טבע. משמש כחומר להפקת אנרגיה.</a:t>
            </a:r>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10</a:t>
            </a:fld>
            <a:endParaRPr lang="en-US"/>
          </a:p>
        </p:txBody>
      </p:sp>
    </p:spTree>
    <p:extLst>
      <p:ext uri="{BB962C8B-B14F-4D97-AF65-F5344CB8AC3E}">
        <p14:creationId xmlns:p14="http://schemas.microsoft.com/office/powerpoint/2010/main" val="2446985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דגה טבעית היא משאב טבע. משתמשים בדגים בעיקר למאכל.</a:t>
            </a:r>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11</a:t>
            </a:fld>
            <a:endParaRPr lang="en-US"/>
          </a:p>
        </p:txBody>
      </p:sp>
    </p:spTree>
    <p:extLst>
      <p:ext uri="{BB962C8B-B14F-4D97-AF65-F5344CB8AC3E}">
        <p14:creationId xmlns:p14="http://schemas.microsoft.com/office/powerpoint/2010/main" val="1161600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dirty="0"/>
              <a:t>יערות טבעיים הם משאב טבע. משתמשים בעץ להסקה, לבנייה, לנייר ועוד.</a:t>
            </a:r>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12</a:t>
            </a:fld>
            <a:endParaRPr lang="en-US"/>
          </a:p>
        </p:txBody>
      </p:sp>
    </p:spTree>
    <p:extLst>
      <p:ext uri="{BB962C8B-B14F-4D97-AF65-F5344CB8AC3E}">
        <p14:creationId xmlns:p14="http://schemas.microsoft.com/office/powerpoint/2010/main" val="4224345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חיות בר שהאדם מנצל הם משאבי טבע. כיום אפשר לצוד בעלי חיים רק עם היתר.</a:t>
            </a:r>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13</a:t>
            </a:fld>
            <a:endParaRPr lang="en-US"/>
          </a:p>
        </p:txBody>
      </p:sp>
    </p:spTree>
    <p:extLst>
      <p:ext uri="{BB962C8B-B14F-4D97-AF65-F5344CB8AC3E}">
        <p14:creationId xmlns:p14="http://schemas.microsoft.com/office/powerpoint/2010/main" val="699415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1" indent="-228600" algn="r" defTabSz="914400" rtl="1"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he-IL" sz="2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גזים</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אוויר ומרכיביו (כגון: חמצן, מימן, חנקן, פחמן דו-חמצני, הליום)   </a:t>
            </a:r>
          </a:p>
          <a:p>
            <a:pPr marL="685800" marR="0" lvl="1" indent="-228600" algn="r" defTabSz="914400" rtl="1"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he-IL" sz="2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נוזלים</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מים, נפט גולמי</a:t>
            </a:r>
          </a:p>
          <a:p>
            <a:pPr marL="685800" marR="0" lvl="1" indent="-228600" algn="r" defTabSz="914400" rtl="1"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he-IL" sz="2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מוצקים</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כגון: חול, עפרות מתכת, פוספטים, אשלג </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e-IL"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6D1D93-1E58-4AD4-BDCC-7A1D90E6F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422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1" indent="-228600" algn="r" defTabSz="914400" rtl="1"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he-IL" sz="2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חיים: </a:t>
            </a:r>
            <a:r>
              <a:rPr kumimoji="0" lang="he-IL" sz="28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דגים בים, יערות טבעיים, אצות ים</a:t>
            </a:r>
          </a:p>
          <a:p>
            <a:pPr marL="685800" marR="0" lvl="1" indent="-228600" algn="r" defTabSz="914400" rtl="1"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he-IL" sz="2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אינם חיים</a:t>
            </a:r>
            <a:r>
              <a:rPr kumimoji="0" lang="he-IL" sz="28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סלעים, אוויר, מלחים, חול</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6D1D93-1E58-4AD4-BDCC-7A1D90E6F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163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dirty="0"/>
              <a:t>מסיימים את בשאילת שאלות במטרה לעורר עניין. מילות השאלה נועדו לסייע לתלמידים בניסוח שאלות מגוונות וטובות. לאחר שאילת השאלות, מפנים את התלמידים לשער "חומרים מן הארץ" ומבקשים מהם לעלעל בשער ולגלות דברים שמעניינים אותם ללמוד.</a:t>
            </a:r>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16</a:t>
            </a:fld>
            <a:endParaRPr lang="en-US"/>
          </a:p>
        </p:txBody>
      </p:sp>
    </p:spTree>
    <p:extLst>
      <p:ext uri="{BB962C8B-B14F-4D97-AF65-F5344CB8AC3E}">
        <p14:creationId xmlns:p14="http://schemas.microsoft.com/office/powerpoint/2010/main" val="4192320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שימו לב: באתר במבט חדש, </a:t>
            </a:r>
            <a:r>
              <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כיתה ה, </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תמצאו טבלת תכנון לימודים, מערכי שיעור ומצגות מלוות. בהצלחה!!!</a:t>
            </a:r>
          </a:p>
          <a:p>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17</a:t>
            </a:fld>
            <a:endParaRPr lang="en-US"/>
          </a:p>
        </p:txBody>
      </p:sp>
    </p:spTree>
    <p:extLst>
      <p:ext uri="{BB962C8B-B14F-4D97-AF65-F5344CB8AC3E}">
        <p14:creationId xmlns:p14="http://schemas.microsoft.com/office/powerpoint/2010/main" val="974229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sz="1000" dirty="0"/>
              <a:t>המטרה של מצגת הפתיחה היא לתת משמעות למושג משאבי טבע. במילה משאב טמון הפועל שאב. מהו הקשר בין המילה משאב למושג משאבי טבע – על כך בשקופית הבאה.</a:t>
            </a:r>
            <a:endParaRPr lang="en-US" sz="1000" dirty="0"/>
          </a:p>
        </p:txBody>
      </p:sp>
      <p:sp>
        <p:nvSpPr>
          <p:cNvPr id="4" name="Slide Number Placeholder 3"/>
          <p:cNvSpPr>
            <a:spLocks noGrp="1"/>
          </p:cNvSpPr>
          <p:nvPr>
            <p:ph type="sldNum" sz="quarter" idx="5"/>
          </p:nvPr>
        </p:nvSpPr>
        <p:spPr/>
        <p:txBody>
          <a:bodyPr/>
          <a:lstStyle/>
          <a:p>
            <a:fld id="{646D1D93-1E58-4AD4-BDCC-7A1D90E6F4BE}" type="slidenum">
              <a:rPr lang="en-US" smtClean="0"/>
              <a:t>2</a:t>
            </a:fld>
            <a:endParaRPr lang="en-US"/>
          </a:p>
        </p:txBody>
      </p:sp>
    </p:spTree>
    <p:extLst>
      <p:ext uri="{BB962C8B-B14F-4D97-AF65-F5344CB8AC3E}">
        <p14:creationId xmlns:p14="http://schemas.microsoft.com/office/powerpoint/2010/main" val="2782766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מוצגות שתי התנסויות של בניית מתקנים של שאיבת מים. בונים ומפעילים את המתקנים על פי ההנחיות שבסרטון. חשוב ביותר להדגים לתלמידים את שלבי הבנייה.</a:t>
            </a:r>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3</a:t>
            </a:fld>
            <a:endParaRPr lang="en-US"/>
          </a:p>
        </p:txBody>
      </p:sp>
    </p:spTree>
    <p:extLst>
      <p:ext uri="{BB962C8B-B14F-4D97-AF65-F5344CB8AC3E}">
        <p14:creationId xmlns:p14="http://schemas.microsoft.com/office/powerpoint/2010/main" val="3009677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4</a:t>
            </a:fld>
            <a:endParaRPr lang="en-US"/>
          </a:p>
        </p:txBody>
      </p:sp>
    </p:spTree>
    <p:extLst>
      <p:ext uri="{BB962C8B-B14F-4D97-AF65-F5344CB8AC3E}">
        <p14:creationId xmlns:p14="http://schemas.microsoft.com/office/powerpoint/2010/main" val="696265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dirty="0"/>
              <a:t>בשקופית זו נעשית המשגה למושג שאיבה: הוצאת נוזלים וגזים מכלי. אפשר לשאוב נוזלים בדרכים שונות: למשל, הוצאת מים מהבאר באמצעות דלי, על ידי יצירת ואקום, על ידי הגברת הלחץ על הנוזל.</a:t>
            </a:r>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5</a:t>
            </a:fld>
            <a:endParaRPr lang="en-US"/>
          </a:p>
        </p:txBody>
      </p:sp>
    </p:spTree>
    <p:extLst>
      <p:ext uri="{BB962C8B-B14F-4D97-AF65-F5344CB8AC3E}">
        <p14:creationId xmlns:p14="http://schemas.microsoft.com/office/powerpoint/2010/main" val="3354248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dirty="0"/>
              <a:t>כאן עורכים העברה למושג משאבי טבע...  פעולה של הוצאת  / לקיחת דברים מהטבע לצורכי האדם.</a:t>
            </a:r>
          </a:p>
          <a:p>
            <a:pPr algn="r"/>
            <a:r>
              <a:rPr lang="he-IL" dirty="0"/>
              <a:t>תשובות:</a:t>
            </a:r>
          </a:p>
          <a:p>
            <a:pPr marL="228600" indent="-228600" algn="r" rtl="1">
              <a:buAutoNum type="arabicPeriod"/>
            </a:pPr>
            <a:r>
              <a:rPr lang="he-IL" dirty="0"/>
              <a:t>משאבי טבע מספקים לנו את כל הצרכים החיוניים וכן צרכים חברתיים ותרבותיים.</a:t>
            </a:r>
          </a:p>
          <a:p>
            <a:pPr marL="228600" indent="-228600" algn="r" rtl="1">
              <a:buAutoNum type="arabicPeriod"/>
            </a:pPr>
            <a:r>
              <a:rPr lang="he-IL" dirty="0"/>
              <a:t>אנו זקוקים למשאבי הטבע כדי להתקיים ולחיות ברווחה ואיכות חיים.</a:t>
            </a:r>
          </a:p>
          <a:p>
            <a:pPr marL="228600" indent="-228600" algn="r" rtl="1">
              <a:buAutoNum type="arabicPeriod"/>
            </a:pPr>
            <a:r>
              <a:rPr lang="he-IL" dirty="0"/>
              <a:t>לא היה כל הנ"ל.</a:t>
            </a:r>
          </a:p>
          <a:p>
            <a:pPr marL="228600" indent="-228600" algn="r" rtl="1">
              <a:buAutoNum type="arabicPeriod"/>
            </a:pPr>
            <a:endParaRPr lang="he-IL" dirty="0"/>
          </a:p>
          <a:p>
            <a:pPr marL="228600" indent="-228600" algn="r" rtl="1">
              <a:buAutoNum type="arabicPeriod"/>
            </a:pPr>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6</a:t>
            </a:fld>
            <a:endParaRPr lang="en-US"/>
          </a:p>
        </p:txBody>
      </p:sp>
    </p:spTree>
    <p:extLst>
      <p:ext uri="{BB962C8B-B14F-4D97-AF65-F5344CB8AC3E}">
        <p14:creationId xmlns:p14="http://schemas.microsoft.com/office/powerpoint/2010/main" val="1538459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50000"/>
              </a:lnSpc>
            </a:pPr>
            <a:r>
              <a:rPr lang="he-IL" dirty="0"/>
              <a:t>בשקופיות 13-9 מוצגים דוגמאות של משאבי טבע נפוצים שאנו עושים בהם שימוש. לאחר הצגת משאב הטבע חשוב לעורר שיח קצר אודות השימוש בו. כאן רואים אסדת קידוח (שמאל) ושאיבת נפט (ימין) – בשני במקרים שואבים חומרי דלק (נפט גולמי וגז טבעי). משאבי טבע אלה דרושים לנו להפקת אנרגיה.</a:t>
            </a:r>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7</a:t>
            </a:fld>
            <a:endParaRPr lang="en-US"/>
          </a:p>
        </p:txBody>
      </p:sp>
    </p:spTree>
    <p:extLst>
      <p:ext uri="{BB962C8B-B14F-4D97-AF65-F5344CB8AC3E}">
        <p14:creationId xmlns:p14="http://schemas.microsoft.com/office/powerpoint/2010/main" val="170122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משאבי טבע רבים נמצאים בתשתית הסלעית של כדור הארץ.  גיר, חרסיות, גבס, מתכות ועוד.</a:t>
            </a:r>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8</a:t>
            </a:fld>
            <a:endParaRPr lang="en-US"/>
          </a:p>
        </p:txBody>
      </p:sp>
    </p:spTree>
    <p:extLst>
      <p:ext uri="{BB962C8B-B14F-4D97-AF65-F5344CB8AC3E}">
        <p14:creationId xmlns:p14="http://schemas.microsoft.com/office/powerpoint/2010/main" val="3202721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מלחים הם משאבי טבע. לדוגמה – האשלגן שמשמש בעיקר לדישון ומלח הבישול שמשמש למאכל ובתעשייה.</a:t>
            </a:r>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9</a:t>
            </a:fld>
            <a:endParaRPr lang="en-US"/>
          </a:p>
        </p:txBody>
      </p:sp>
    </p:spTree>
    <p:extLst>
      <p:ext uri="{BB962C8B-B14F-4D97-AF65-F5344CB8AC3E}">
        <p14:creationId xmlns:p14="http://schemas.microsoft.com/office/powerpoint/2010/main" val="1613858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0A7CA-DD88-ABEB-3600-3BF926A266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0E41D3-82A7-B8D3-1FF8-8593D68D75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AD5F7F-544D-E09E-859F-5AEAC6363301}"/>
              </a:ext>
            </a:extLst>
          </p:cNvPr>
          <p:cNvSpPr>
            <a:spLocks noGrp="1"/>
          </p:cNvSpPr>
          <p:nvPr>
            <p:ph type="dt" sz="half" idx="10"/>
          </p:nvPr>
        </p:nvSpPr>
        <p:spPr/>
        <p:txBody>
          <a:bodyPr/>
          <a:lstStyle/>
          <a:p>
            <a:fld id="{6FC7E8EF-C4E8-4099-B1E0-D763F6354C48}" type="datetimeFigureOut">
              <a:rPr lang="en-US" smtClean="0"/>
              <a:t>9/1/2024</a:t>
            </a:fld>
            <a:endParaRPr lang="en-US"/>
          </a:p>
        </p:txBody>
      </p:sp>
      <p:sp>
        <p:nvSpPr>
          <p:cNvPr id="5" name="Footer Placeholder 4">
            <a:extLst>
              <a:ext uri="{FF2B5EF4-FFF2-40B4-BE49-F238E27FC236}">
                <a16:creationId xmlns:a16="http://schemas.microsoft.com/office/drawing/2014/main" id="{91BFC48E-87B7-73C1-DA40-B20446CAD1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9009E0-A7BE-3FF6-EE83-168D4331A695}"/>
              </a:ext>
            </a:extLst>
          </p:cNvPr>
          <p:cNvSpPr>
            <a:spLocks noGrp="1"/>
          </p:cNvSpPr>
          <p:nvPr>
            <p:ph type="sldNum" sz="quarter" idx="12"/>
          </p:nvPr>
        </p:nvSpPr>
        <p:spPr/>
        <p:txBody>
          <a:bodyPr/>
          <a:lstStyle/>
          <a:p>
            <a:fld id="{EACFABAC-6B89-4C68-957B-E6668ACF5752}" type="slidenum">
              <a:rPr lang="en-US" smtClean="0"/>
              <a:t>‹#›</a:t>
            </a:fld>
            <a:endParaRPr lang="en-US"/>
          </a:p>
        </p:txBody>
      </p:sp>
    </p:spTree>
    <p:extLst>
      <p:ext uri="{BB962C8B-B14F-4D97-AF65-F5344CB8AC3E}">
        <p14:creationId xmlns:p14="http://schemas.microsoft.com/office/powerpoint/2010/main" val="4499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972AE-09ED-9461-5204-691FA9A82C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1A131A-E030-B9D7-AF5E-96E14EB81C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47FB34-2DA0-7245-1FD8-5E6DF2C50808}"/>
              </a:ext>
            </a:extLst>
          </p:cNvPr>
          <p:cNvSpPr>
            <a:spLocks noGrp="1"/>
          </p:cNvSpPr>
          <p:nvPr>
            <p:ph type="dt" sz="half" idx="10"/>
          </p:nvPr>
        </p:nvSpPr>
        <p:spPr/>
        <p:txBody>
          <a:bodyPr/>
          <a:lstStyle/>
          <a:p>
            <a:fld id="{6FC7E8EF-C4E8-4099-B1E0-D763F6354C48}" type="datetimeFigureOut">
              <a:rPr lang="en-US" smtClean="0"/>
              <a:t>9/1/2024</a:t>
            </a:fld>
            <a:endParaRPr lang="en-US"/>
          </a:p>
        </p:txBody>
      </p:sp>
      <p:sp>
        <p:nvSpPr>
          <p:cNvPr id="5" name="Footer Placeholder 4">
            <a:extLst>
              <a:ext uri="{FF2B5EF4-FFF2-40B4-BE49-F238E27FC236}">
                <a16:creationId xmlns:a16="http://schemas.microsoft.com/office/drawing/2014/main" id="{50895F5F-9F14-AE05-5B8D-A623426CF5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668640-52EA-1A77-0E85-4FC92FAB688C}"/>
              </a:ext>
            </a:extLst>
          </p:cNvPr>
          <p:cNvSpPr>
            <a:spLocks noGrp="1"/>
          </p:cNvSpPr>
          <p:nvPr>
            <p:ph type="sldNum" sz="quarter" idx="12"/>
          </p:nvPr>
        </p:nvSpPr>
        <p:spPr/>
        <p:txBody>
          <a:bodyPr/>
          <a:lstStyle/>
          <a:p>
            <a:fld id="{EACFABAC-6B89-4C68-957B-E6668ACF5752}" type="slidenum">
              <a:rPr lang="en-US" smtClean="0"/>
              <a:t>‹#›</a:t>
            </a:fld>
            <a:endParaRPr lang="en-US"/>
          </a:p>
        </p:txBody>
      </p:sp>
    </p:spTree>
    <p:extLst>
      <p:ext uri="{BB962C8B-B14F-4D97-AF65-F5344CB8AC3E}">
        <p14:creationId xmlns:p14="http://schemas.microsoft.com/office/powerpoint/2010/main" val="3864680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2E78D4-80C9-0306-30DE-4B45B2EF18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A420A7-1F55-B9A9-629F-7FAC0529AE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E9484-A1FF-E7F8-5CCA-EC0514D766C2}"/>
              </a:ext>
            </a:extLst>
          </p:cNvPr>
          <p:cNvSpPr>
            <a:spLocks noGrp="1"/>
          </p:cNvSpPr>
          <p:nvPr>
            <p:ph type="dt" sz="half" idx="10"/>
          </p:nvPr>
        </p:nvSpPr>
        <p:spPr/>
        <p:txBody>
          <a:bodyPr/>
          <a:lstStyle/>
          <a:p>
            <a:fld id="{6FC7E8EF-C4E8-4099-B1E0-D763F6354C48}" type="datetimeFigureOut">
              <a:rPr lang="en-US" smtClean="0"/>
              <a:t>9/1/2024</a:t>
            </a:fld>
            <a:endParaRPr lang="en-US"/>
          </a:p>
        </p:txBody>
      </p:sp>
      <p:sp>
        <p:nvSpPr>
          <p:cNvPr id="5" name="Footer Placeholder 4">
            <a:extLst>
              <a:ext uri="{FF2B5EF4-FFF2-40B4-BE49-F238E27FC236}">
                <a16:creationId xmlns:a16="http://schemas.microsoft.com/office/drawing/2014/main" id="{AB7E1306-2CE9-4206-9FFB-5B44CFEC66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DB9F6-6893-D809-909F-A1F78B2F3324}"/>
              </a:ext>
            </a:extLst>
          </p:cNvPr>
          <p:cNvSpPr>
            <a:spLocks noGrp="1"/>
          </p:cNvSpPr>
          <p:nvPr>
            <p:ph type="sldNum" sz="quarter" idx="12"/>
          </p:nvPr>
        </p:nvSpPr>
        <p:spPr/>
        <p:txBody>
          <a:bodyPr/>
          <a:lstStyle/>
          <a:p>
            <a:fld id="{EACFABAC-6B89-4C68-957B-E6668ACF5752}" type="slidenum">
              <a:rPr lang="en-US" smtClean="0"/>
              <a:t>‹#›</a:t>
            </a:fld>
            <a:endParaRPr lang="en-US"/>
          </a:p>
        </p:txBody>
      </p:sp>
    </p:spTree>
    <p:extLst>
      <p:ext uri="{BB962C8B-B14F-4D97-AF65-F5344CB8AC3E}">
        <p14:creationId xmlns:p14="http://schemas.microsoft.com/office/powerpoint/2010/main" val="3820011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E95E-76CF-D84A-8C19-13ADE8DEC8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BF754A-BCB5-7CFC-A63E-436B05CC0B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060DDD-49E3-8348-0BB7-61F76790DB0F}"/>
              </a:ext>
            </a:extLst>
          </p:cNvPr>
          <p:cNvSpPr>
            <a:spLocks noGrp="1"/>
          </p:cNvSpPr>
          <p:nvPr>
            <p:ph type="dt" sz="half" idx="10"/>
          </p:nvPr>
        </p:nvSpPr>
        <p:spPr/>
        <p:txBody>
          <a:bodyPr/>
          <a:lstStyle/>
          <a:p>
            <a:fld id="{6FC7E8EF-C4E8-4099-B1E0-D763F6354C48}" type="datetimeFigureOut">
              <a:rPr lang="en-US" smtClean="0"/>
              <a:t>9/1/2024</a:t>
            </a:fld>
            <a:endParaRPr lang="en-US"/>
          </a:p>
        </p:txBody>
      </p:sp>
      <p:sp>
        <p:nvSpPr>
          <p:cNvPr id="5" name="Footer Placeholder 4">
            <a:extLst>
              <a:ext uri="{FF2B5EF4-FFF2-40B4-BE49-F238E27FC236}">
                <a16:creationId xmlns:a16="http://schemas.microsoft.com/office/drawing/2014/main" id="{086CB31F-1F67-3FC5-CEC4-EBC1898666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03B02-688B-3F18-0264-2AE71F1EF04E}"/>
              </a:ext>
            </a:extLst>
          </p:cNvPr>
          <p:cNvSpPr>
            <a:spLocks noGrp="1"/>
          </p:cNvSpPr>
          <p:nvPr>
            <p:ph type="sldNum" sz="quarter" idx="12"/>
          </p:nvPr>
        </p:nvSpPr>
        <p:spPr/>
        <p:txBody>
          <a:bodyPr/>
          <a:lstStyle/>
          <a:p>
            <a:fld id="{EACFABAC-6B89-4C68-957B-E6668ACF5752}" type="slidenum">
              <a:rPr lang="en-US" smtClean="0"/>
              <a:t>‹#›</a:t>
            </a:fld>
            <a:endParaRPr lang="en-US"/>
          </a:p>
        </p:txBody>
      </p:sp>
    </p:spTree>
    <p:extLst>
      <p:ext uri="{BB962C8B-B14F-4D97-AF65-F5344CB8AC3E}">
        <p14:creationId xmlns:p14="http://schemas.microsoft.com/office/powerpoint/2010/main" val="1301450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DF1E0-DF71-6DD3-96F9-6DF8EA618E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825DBB-18FC-773B-B813-BE15022C9A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DF80E0-AF7E-3EB2-53CC-EAFBD708815F}"/>
              </a:ext>
            </a:extLst>
          </p:cNvPr>
          <p:cNvSpPr>
            <a:spLocks noGrp="1"/>
          </p:cNvSpPr>
          <p:nvPr>
            <p:ph type="dt" sz="half" idx="10"/>
          </p:nvPr>
        </p:nvSpPr>
        <p:spPr/>
        <p:txBody>
          <a:bodyPr/>
          <a:lstStyle/>
          <a:p>
            <a:fld id="{6FC7E8EF-C4E8-4099-B1E0-D763F6354C48}" type="datetimeFigureOut">
              <a:rPr lang="en-US" smtClean="0"/>
              <a:t>9/1/2024</a:t>
            </a:fld>
            <a:endParaRPr lang="en-US"/>
          </a:p>
        </p:txBody>
      </p:sp>
      <p:sp>
        <p:nvSpPr>
          <p:cNvPr id="5" name="Footer Placeholder 4">
            <a:extLst>
              <a:ext uri="{FF2B5EF4-FFF2-40B4-BE49-F238E27FC236}">
                <a16:creationId xmlns:a16="http://schemas.microsoft.com/office/drawing/2014/main" id="{56391666-15D5-0625-6A0A-4B09B95781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1F409-E88A-F896-2639-71E5D6D97843}"/>
              </a:ext>
            </a:extLst>
          </p:cNvPr>
          <p:cNvSpPr>
            <a:spLocks noGrp="1"/>
          </p:cNvSpPr>
          <p:nvPr>
            <p:ph type="sldNum" sz="quarter" idx="12"/>
          </p:nvPr>
        </p:nvSpPr>
        <p:spPr/>
        <p:txBody>
          <a:bodyPr/>
          <a:lstStyle/>
          <a:p>
            <a:fld id="{EACFABAC-6B89-4C68-957B-E6668ACF5752}" type="slidenum">
              <a:rPr lang="en-US" smtClean="0"/>
              <a:t>‹#›</a:t>
            </a:fld>
            <a:endParaRPr lang="en-US"/>
          </a:p>
        </p:txBody>
      </p:sp>
    </p:spTree>
    <p:extLst>
      <p:ext uri="{BB962C8B-B14F-4D97-AF65-F5344CB8AC3E}">
        <p14:creationId xmlns:p14="http://schemas.microsoft.com/office/powerpoint/2010/main" val="666959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B7D4C-1124-7A57-EC2B-97567D104D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3E6691-61CD-9A16-CBFE-5929D90363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43CDB9-8CE1-5038-A690-51E5B38F20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A53A0-E992-7DFF-1204-AAA0F01230D3}"/>
              </a:ext>
            </a:extLst>
          </p:cNvPr>
          <p:cNvSpPr>
            <a:spLocks noGrp="1"/>
          </p:cNvSpPr>
          <p:nvPr>
            <p:ph type="dt" sz="half" idx="10"/>
          </p:nvPr>
        </p:nvSpPr>
        <p:spPr/>
        <p:txBody>
          <a:bodyPr/>
          <a:lstStyle/>
          <a:p>
            <a:fld id="{6FC7E8EF-C4E8-4099-B1E0-D763F6354C48}" type="datetimeFigureOut">
              <a:rPr lang="en-US" smtClean="0"/>
              <a:t>9/1/2024</a:t>
            </a:fld>
            <a:endParaRPr lang="en-US"/>
          </a:p>
        </p:txBody>
      </p:sp>
      <p:sp>
        <p:nvSpPr>
          <p:cNvPr id="6" name="Footer Placeholder 5">
            <a:extLst>
              <a:ext uri="{FF2B5EF4-FFF2-40B4-BE49-F238E27FC236}">
                <a16:creationId xmlns:a16="http://schemas.microsoft.com/office/drawing/2014/main" id="{21381E57-59C3-9105-F56B-5661E5F790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DAA078-E01E-803B-A90F-8C90CBEF38DD}"/>
              </a:ext>
            </a:extLst>
          </p:cNvPr>
          <p:cNvSpPr>
            <a:spLocks noGrp="1"/>
          </p:cNvSpPr>
          <p:nvPr>
            <p:ph type="sldNum" sz="quarter" idx="12"/>
          </p:nvPr>
        </p:nvSpPr>
        <p:spPr/>
        <p:txBody>
          <a:bodyPr/>
          <a:lstStyle/>
          <a:p>
            <a:fld id="{EACFABAC-6B89-4C68-957B-E6668ACF5752}" type="slidenum">
              <a:rPr lang="en-US" smtClean="0"/>
              <a:t>‹#›</a:t>
            </a:fld>
            <a:endParaRPr lang="en-US"/>
          </a:p>
        </p:txBody>
      </p:sp>
    </p:spTree>
    <p:extLst>
      <p:ext uri="{BB962C8B-B14F-4D97-AF65-F5344CB8AC3E}">
        <p14:creationId xmlns:p14="http://schemas.microsoft.com/office/powerpoint/2010/main" val="1834135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3D3AF-8FA3-6CB8-6433-CE6C8BDE8A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895AFB-E5C5-1D17-FCC4-08ECD6AEA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D40B12-9704-D361-8D37-7E5C5D7545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3E49A4-8F23-64D1-3592-9CE6C0C92E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951826-DF2D-E2AA-BE96-EBD4712F50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5F003C-289E-E7F5-652A-64FF571DDC5B}"/>
              </a:ext>
            </a:extLst>
          </p:cNvPr>
          <p:cNvSpPr>
            <a:spLocks noGrp="1"/>
          </p:cNvSpPr>
          <p:nvPr>
            <p:ph type="dt" sz="half" idx="10"/>
          </p:nvPr>
        </p:nvSpPr>
        <p:spPr/>
        <p:txBody>
          <a:bodyPr/>
          <a:lstStyle/>
          <a:p>
            <a:fld id="{6FC7E8EF-C4E8-4099-B1E0-D763F6354C48}" type="datetimeFigureOut">
              <a:rPr lang="en-US" smtClean="0"/>
              <a:t>9/1/2024</a:t>
            </a:fld>
            <a:endParaRPr lang="en-US"/>
          </a:p>
        </p:txBody>
      </p:sp>
      <p:sp>
        <p:nvSpPr>
          <p:cNvPr id="8" name="Footer Placeholder 7">
            <a:extLst>
              <a:ext uri="{FF2B5EF4-FFF2-40B4-BE49-F238E27FC236}">
                <a16:creationId xmlns:a16="http://schemas.microsoft.com/office/drawing/2014/main" id="{9D8182E6-95BC-05B5-84FD-7ECE8FF0CA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253E95-9428-5E1E-21E7-D29C011ED9F3}"/>
              </a:ext>
            </a:extLst>
          </p:cNvPr>
          <p:cNvSpPr>
            <a:spLocks noGrp="1"/>
          </p:cNvSpPr>
          <p:nvPr>
            <p:ph type="sldNum" sz="quarter" idx="12"/>
          </p:nvPr>
        </p:nvSpPr>
        <p:spPr/>
        <p:txBody>
          <a:bodyPr/>
          <a:lstStyle/>
          <a:p>
            <a:fld id="{EACFABAC-6B89-4C68-957B-E6668ACF5752}" type="slidenum">
              <a:rPr lang="en-US" smtClean="0"/>
              <a:t>‹#›</a:t>
            </a:fld>
            <a:endParaRPr lang="en-US"/>
          </a:p>
        </p:txBody>
      </p:sp>
    </p:spTree>
    <p:extLst>
      <p:ext uri="{BB962C8B-B14F-4D97-AF65-F5344CB8AC3E}">
        <p14:creationId xmlns:p14="http://schemas.microsoft.com/office/powerpoint/2010/main" val="4064218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8F38B-C7D1-DD3F-C105-CCB16D4F4C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E71247-8314-4FDD-EED8-8693A92626C5}"/>
              </a:ext>
            </a:extLst>
          </p:cNvPr>
          <p:cNvSpPr>
            <a:spLocks noGrp="1"/>
          </p:cNvSpPr>
          <p:nvPr>
            <p:ph type="dt" sz="half" idx="10"/>
          </p:nvPr>
        </p:nvSpPr>
        <p:spPr/>
        <p:txBody>
          <a:bodyPr/>
          <a:lstStyle/>
          <a:p>
            <a:fld id="{6FC7E8EF-C4E8-4099-B1E0-D763F6354C48}" type="datetimeFigureOut">
              <a:rPr lang="en-US" smtClean="0"/>
              <a:t>9/1/2024</a:t>
            </a:fld>
            <a:endParaRPr lang="en-US"/>
          </a:p>
        </p:txBody>
      </p:sp>
      <p:sp>
        <p:nvSpPr>
          <p:cNvPr id="4" name="Footer Placeholder 3">
            <a:extLst>
              <a:ext uri="{FF2B5EF4-FFF2-40B4-BE49-F238E27FC236}">
                <a16:creationId xmlns:a16="http://schemas.microsoft.com/office/drawing/2014/main" id="{EAA8DE58-804A-FCF8-A8D0-245ED4DE01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4C271A-3CC0-3AFC-AAC4-D521F611BAB2}"/>
              </a:ext>
            </a:extLst>
          </p:cNvPr>
          <p:cNvSpPr>
            <a:spLocks noGrp="1"/>
          </p:cNvSpPr>
          <p:nvPr>
            <p:ph type="sldNum" sz="quarter" idx="12"/>
          </p:nvPr>
        </p:nvSpPr>
        <p:spPr/>
        <p:txBody>
          <a:bodyPr/>
          <a:lstStyle/>
          <a:p>
            <a:fld id="{EACFABAC-6B89-4C68-957B-E6668ACF5752}" type="slidenum">
              <a:rPr lang="en-US" smtClean="0"/>
              <a:t>‹#›</a:t>
            </a:fld>
            <a:endParaRPr lang="en-US"/>
          </a:p>
        </p:txBody>
      </p:sp>
    </p:spTree>
    <p:extLst>
      <p:ext uri="{BB962C8B-B14F-4D97-AF65-F5344CB8AC3E}">
        <p14:creationId xmlns:p14="http://schemas.microsoft.com/office/powerpoint/2010/main" val="480044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8DF511-5ED2-B729-3F2D-B9EFB1C204FE}"/>
              </a:ext>
            </a:extLst>
          </p:cNvPr>
          <p:cNvSpPr>
            <a:spLocks noGrp="1"/>
          </p:cNvSpPr>
          <p:nvPr>
            <p:ph type="dt" sz="half" idx="10"/>
          </p:nvPr>
        </p:nvSpPr>
        <p:spPr/>
        <p:txBody>
          <a:bodyPr/>
          <a:lstStyle/>
          <a:p>
            <a:fld id="{6FC7E8EF-C4E8-4099-B1E0-D763F6354C48}" type="datetimeFigureOut">
              <a:rPr lang="en-US" smtClean="0"/>
              <a:t>9/1/2024</a:t>
            </a:fld>
            <a:endParaRPr lang="en-US"/>
          </a:p>
        </p:txBody>
      </p:sp>
      <p:sp>
        <p:nvSpPr>
          <p:cNvPr id="3" name="Footer Placeholder 2">
            <a:extLst>
              <a:ext uri="{FF2B5EF4-FFF2-40B4-BE49-F238E27FC236}">
                <a16:creationId xmlns:a16="http://schemas.microsoft.com/office/drawing/2014/main" id="{852383A8-7E28-C34C-DEC6-B26232A6CA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B5A2D3-5D7E-8798-8958-2FA6A4B616BD}"/>
              </a:ext>
            </a:extLst>
          </p:cNvPr>
          <p:cNvSpPr>
            <a:spLocks noGrp="1"/>
          </p:cNvSpPr>
          <p:nvPr>
            <p:ph type="sldNum" sz="quarter" idx="12"/>
          </p:nvPr>
        </p:nvSpPr>
        <p:spPr/>
        <p:txBody>
          <a:bodyPr/>
          <a:lstStyle/>
          <a:p>
            <a:fld id="{EACFABAC-6B89-4C68-957B-E6668ACF5752}" type="slidenum">
              <a:rPr lang="en-US" smtClean="0"/>
              <a:t>‹#›</a:t>
            </a:fld>
            <a:endParaRPr lang="en-US"/>
          </a:p>
        </p:txBody>
      </p:sp>
    </p:spTree>
    <p:extLst>
      <p:ext uri="{BB962C8B-B14F-4D97-AF65-F5344CB8AC3E}">
        <p14:creationId xmlns:p14="http://schemas.microsoft.com/office/powerpoint/2010/main" val="3480273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74982-7703-A2A6-8A5B-C6FA188622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FBF09E-C03D-3672-DE93-AE2EAC7200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DA8964-5E22-381E-87C1-6B406BF8CF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EEA76C-1064-EF25-C8D3-87B0D1A31208}"/>
              </a:ext>
            </a:extLst>
          </p:cNvPr>
          <p:cNvSpPr>
            <a:spLocks noGrp="1"/>
          </p:cNvSpPr>
          <p:nvPr>
            <p:ph type="dt" sz="half" idx="10"/>
          </p:nvPr>
        </p:nvSpPr>
        <p:spPr/>
        <p:txBody>
          <a:bodyPr/>
          <a:lstStyle/>
          <a:p>
            <a:fld id="{6FC7E8EF-C4E8-4099-B1E0-D763F6354C48}" type="datetimeFigureOut">
              <a:rPr lang="en-US" smtClean="0"/>
              <a:t>9/1/2024</a:t>
            </a:fld>
            <a:endParaRPr lang="en-US"/>
          </a:p>
        </p:txBody>
      </p:sp>
      <p:sp>
        <p:nvSpPr>
          <p:cNvPr id="6" name="Footer Placeholder 5">
            <a:extLst>
              <a:ext uri="{FF2B5EF4-FFF2-40B4-BE49-F238E27FC236}">
                <a16:creationId xmlns:a16="http://schemas.microsoft.com/office/drawing/2014/main" id="{2184EA55-9BF9-B239-EA2C-8163B47B99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F88FFE-3D56-B455-BEEF-4196E17925E4}"/>
              </a:ext>
            </a:extLst>
          </p:cNvPr>
          <p:cNvSpPr>
            <a:spLocks noGrp="1"/>
          </p:cNvSpPr>
          <p:nvPr>
            <p:ph type="sldNum" sz="quarter" idx="12"/>
          </p:nvPr>
        </p:nvSpPr>
        <p:spPr/>
        <p:txBody>
          <a:bodyPr/>
          <a:lstStyle/>
          <a:p>
            <a:fld id="{EACFABAC-6B89-4C68-957B-E6668ACF5752}" type="slidenum">
              <a:rPr lang="en-US" smtClean="0"/>
              <a:t>‹#›</a:t>
            </a:fld>
            <a:endParaRPr lang="en-US"/>
          </a:p>
        </p:txBody>
      </p:sp>
    </p:spTree>
    <p:extLst>
      <p:ext uri="{BB962C8B-B14F-4D97-AF65-F5344CB8AC3E}">
        <p14:creationId xmlns:p14="http://schemas.microsoft.com/office/powerpoint/2010/main" val="2433670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97616-378D-8237-6C75-2FA01F6B08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C5E307-21A5-5158-9C1A-8AD4B62574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C795E-3442-CDAF-1D53-0E96E51354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AC44F2-6581-3105-CD46-5AF169A0B948}"/>
              </a:ext>
            </a:extLst>
          </p:cNvPr>
          <p:cNvSpPr>
            <a:spLocks noGrp="1"/>
          </p:cNvSpPr>
          <p:nvPr>
            <p:ph type="dt" sz="half" idx="10"/>
          </p:nvPr>
        </p:nvSpPr>
        <p:spPr/>
        <p:txBody>
          <a:bodyPr/>
          <a:lstStyle/>
          <a:p>
            <a:fld id="{6FC7E8EF-C4E8-4099-B1E0-D763F6354C48}" type="datetimeFigureOut">
              <a:rPr lang="en-US" smtClean="0"/>
              <a:t>9/1/2024</a:t>
            </a:fld>
            <a:endParaRPr lang="en-US"/>
          </a:p>
        </p:txBody>
      </p:sp>
      <p:sp>
        <p:nvSpPr>
          <p:cNvPr id="6" name="Footer Placeholder 5">
            <a:extLst>
              <a:ext uri="{FF2B5EF4-FFF2-40B4-BE49-F238E27FC236}">
                <a16:creationId xmlns:a16="http://schemas.microsoft.com/office/drawing/2014/main" id="{57B22523-B247-D3E1-1007-B23EB6E1C2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E65F18-1C42-5818-083B-C3B515396E74}"/>
              </a:ext>
            </a:extLst>
          </p:cNvPr>
          <p:cNvSpPr>
            <a:spLocks noGrp="1"/>
          </p:cNvSpPr>
          <p:nvPr>
            <p:ph type="sldNum" sz="quarter" idx="12"/>
          </p:nvPr>
        </p:nvSpPr>
        <p:spPr/>
        <p:txBody>
          <a:bodyPr/>
          <a:lstStyle/>
          <a:p>
            <a:fld id="{EACFABAC-6B89-4C68-957B-E6668ACF5752}" type="slidenum">
              <a:rPr lang="en-US" smtClean="0"/>
              <a:t>‹#›</a:t>
            </a:fld>
            <a:endParaRPr lang="en-US"/>
          </a:p>
        </p:txBody>
      </p:sp>
    </p:spTree>
    <p:extLst>
      <p:ext uri="{BB962C8B-B14F-4D97-AF65-F5344CB8AC3E}">
        <p14:creationId xmlns:p14="http://schemas.microsoft.com/office/powerpoint/2010/main" val="1361268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C47F4A-DCF4-7BDD-72D6-24B140557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3D610B-78C0-175E-EDDF-954675A2CC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F30729-A77B-EBF4-ADBB-F040916AAF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C7E8EF-C4E8-4099-B1E0-D763F6354C48}" type="datetimeFigureOut">
              <a:rPr lang="en-US" smtClean="0"/>
              <a:t>9/1/2024</a:t>
            </a:fld>
            <a:endParaRPr lang="en-US"/>
          </a:p>
        </p:txBody>
      </p:sp>
      <p:sp>
        <p:nvSpPr>
          <p:cNvPr id="5" name="Footer Placeholder 4">
            <a:extLst>
              <a:ext uri="{FF2B5EF4-FFF2-40B4-BE49-F238E27FC236}">
                <a16:creationId xmlns:a16="http://schemas.microsoft.com/office/drawing/2014/main" id="{5B9D8F39-3952-FA39-E853-6EB41D6705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4F63CB-4D7A-6692-21CA-3166EA897D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CFABAC-6B89-4C68-957B-E6668ACF5752}" type="slidenum">
              <a:rPr lang="en-US" smtClean="0"/>
              <a:t>‹#›</a:t>
            </a:fld>
            <a:endParaRPr lang="en-US"/>
          </a:p>
        </p:txBody>
      </p:sp>
    </p:spTree>
    <p:extLst>
      <p:ext uri="{BB962C8B-B14F-4D97-AF65-F5344CB8AC3E}">
        <p14:creationId xmlns:p14="http://schemas.microsoft.com/office/powerpoint/2010/main" val="1835584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tm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tm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bN_kNc86Cdg?feature=oembed" TargetMode="Externa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oiAWXPtVduI?feature=oembed" TargetMode="Externa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6C1C6-17FC-BD9B-72E1-45334A576E88}"/>
              </a:ext>
            </a:extLst>
          </p:cNvPr>
          <p:cNvSpPr>
            <a:spLocks noGrp="1"/>
          </p:cNvSpPr>
          <p:nvPr>
            <p:ph type="title"/>
          </p:nvPr>
        </p:nvSpPr>
        <p:spPr/>
        <p:txBody>
          <a:bodyPr/>
          <a:lstStyle/>
          <a:p>
            <a:pPr algn="ct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9F504FDA-1538-115E-7CCD-B779D14A1923}"/>
              </a:ext>
            </a:extLst>
          </p:cNvPr>
          <p:cNvSpPr>
            <a:spLocks noGrp="1"/>
          </p:cNvSpPr>
          <p:nvPr>
            <p:ph idx="1"/>
          </p:nvPr>
        </p:nvSpPr>
        <p:spPr/>
        <p:txBody>
          <a:bodyPr/>
          <a:lstStyle/>
          <a:p>
            <a:pPr marL="0" indent="0" algn="ctr">
              <a:buNone/>
            </a:pPr>
            <a:r>
              <a:rPr lang="he-IL" dirty="0"/>
              <a:t> </a:t>
            </a:r>
            <a:endParaRPr lang="he-IL" sz="3600" b="1" dirty="0">
              <a:solidFill>
                <a:srgbClr val="FF0000"/>
              </a:solidFill>
            </a:endParaRPr>
          </a:p>
          <a:p>
            <a:pPr marL="0" indent="0" algn="ctr">
              <a:buNone/>
            </a:pPr>
            <a:endParaRPr lang="he-IL" b="1" dirty="0">
              <a:solidFill>
                <a:srgbClr val="FF0000"/>
              </a:solidFill>
            </a:endParaRPr>
          </a:p>
          <a:p>
            <a:pPr marL="0" indent="0" algn="ctr">
              <a:buNone/>
            </a:pPr>
            <a:endParaRPr lang="en-US" b="1" dirty="0">
              <a:solidFill>
                <a:srgbClr val="FF0000"/>
              </a:solidFill>
            </a:endParaRPr>
          </a:p>
        </p:txBody>
      </p:sp>
      <p:pic>
        <p:nvPicPr>
          <p:cNvPr id="8" name="Picture 7">
            <a:extLst>
              <a:ext uri="{FF2B5EF4-FFF2-40B4-BE49-F238E27FC236}">
                <a16:creationId xmlns:a16="http://schemas.microsoft.com/office/drawing/2014/main" id="{6783EF56-3D97-B796-6A02-DE7DC3541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 y="14832"/>
            <a:ext cx="4998730" cy="515113"/>
          </a:xfrm>
          <a:prstGeom prst="rect">
            <a:avLst/>
          </a:prstGeom>
        </p:spPr>
      </p:pic>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1852" y="14832"/>
            <a:ext cx="1020785" cy="548435"/>
          </a:xfrm>
          <a:prstGeom prst="rect">
            <a:avLst/>
          </a:prstGeom>
        </p:spPr>
      </p:pic>
      <p:pic>
        <p:nvPicPr>
          <p:cNvPr id="6" name="תמונה 5"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 y="813143"/>
            <a:ext cx="11207087" cy="6043997"/>
          </a:xfrm>
          <a:prstGeom prst="rect">
            <a:avLst/>
          </a:prstGeom>
        </p:spPr>
      </p:pic>
      <p:sp>
        <p:nvSpPr>
          <p:cNvPr id="7" name="TextBox 6">
            <a:extLst>
              <a:ext uri="{FF2B5EF4-FFF2-40B4-BE49-F238E27FC236}">
                <a16:creationId xmlns:a16="http://schemas.microsoft.com/office/drawing/2014/main" id="{0A568F62-0BB4-BF44-2AC5-85529C802C2C}"/>
              </a:ext>
            </a:extLst>
          </p:cNvPr>
          <p:cNvSpPr txBox="1"/>
          <p:nvPr/>
        </p:nvSpPr>
        <p:spPr>
          <a:xfrm>
            <a:off x="182880" y="1825625"/>
            <a:ext cx="2586445" cy="2585323"/>
          </a:xfrm>
          <a:prstGeom prst="rect">
            <a:avLst/>
          </a:prstGeom>
          <a:noFill/>
        </p:spPr>
        <p:txBody>
          <a:bodyPr wrap="square" rtlCol="0">
            <a:spAutoFit/>
          </a:bodyPr>
          <a:lstStyle/>
          <a:p>
            <a:r>
              <a:rPr lang="ar-SA" sz="5400" b="1" dirty="0">
                <a:solidFill>
                  <a:srgbClr val="FF0000"/>
                </a:solidFill>
              </a:rPr>
              <a:t>فَعَالِيَّة لِلافْتِتَاحِيَّة</a:t>
            </a:r>
            <a:endParaRPr lang="en-US" sz="5400" b="1" dirty="0">
              <a:solidFill>
                <a:srgbClr val="FF0000"/>
              </a:solidFill>
            </a:endParaRPr>
          </a:p>
          <a:p>
            <a:endParaRPr lang="en-US" sz="5400" b="1" dirty="0"/>
          </a:p>
        </p:txBody>
      </p:sp>
    </p:spTree>
    <p:extLst>
      <p:ext uri="{BB962C8B-B14F-4D97-AF65-F5344CB8AC3E}">
        <p14:creationId xmlns:p14="http://schemas.microsoft.com/office/powerpoint/2010/main" val="1536350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A9AA3-475A-CBD9-284E-FB7E81C59189}"/>
              </a:ext>
            </a:extLst>
          </p:cNvPr>
          <p:cNvSpPr>
            <a:spLocks noGrp="1"/>
          </p:cNvSpPr>
          <p:nvPr>
            <p:ph type="title"/>
          </p:nvPr>
        </p:nvSpPr>
        <p:spPr/>
        <p:txBody>
          <a:bodyPr>
            <a:normAutofit/>
          </a:bodyPr>
          <a:lstStyle/>
          <a:p>
            <a:pPr algn="r"/>
            <a:r>
              <a:rPr lang="ar-SA" sz="5400" b="1" dirty="0">
                <a:solidFill>
                  <a:srgbClr val="FF0000"/>
                </a:solidFill>
                <a:cs typeface="+mn-cs"/>
              </a:rPr>
              <a:t>فَحْم حَجَري</a:t>
            </a:r>
            <a:endParaRPr lang="en-US" sz="5400" b="1" dirty="0">
              <a:solidFill>
                <a:srgbClr val="FF0000"/>
              </a:solidFill>
              <a:cs typeface="+mn-cs"/>
            </a:endParaRPr>
          </a:p>
        </p:txBody>
      </p:sp>
      <p:pic>
        <p:nvPicPr>
          <p:cNvPr id="4" name="Content Placeholder 3">
            <a:extLst>
              <a:ext uri="{FF2B5EF4-FFF2-40B4-BE49-F238E27FC236}">
                <a16:creationId xmlns:a16="http://schemas.microsoft.com/office/drawing/2014/main" id="{C4A4D5AF-587A-1474-654B-067D092FC12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15755" y="2315883"/>
            <a:ext cx="5629111" cy="4035955"/>
          </a:xfrm>
          <a:prstGeom prst="rect">
            <a:avLst/>
          </a:prstGeom>
        </p:spPr>
      </p:pic>
      <p:pic>
        <p:nvPicPr>
          <p:cNvPr id="5" name="Picture 4">
            <a:extLst>
              <a:ext uri="{FF2B5EF4-FFF2-40B4-BE49-F238E27FC236}">
                <a16:creationId xmlns:a16="http://schemas.microsoft.com/office/drawing/2014/main" id="{C6E80752-967B-BAAC-C71F-C410DCE636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68" y="2315882"/>
            <a:ext cx="5381273" cy="4035955"/>
          </a:xfrm>
          <a:prstGeom prst="rect">
            <a:avLst/>
          </a:prstGeom>
        </p:spPr>
      </p:pic>
      <p:pic>
        <p:nvPicPr>
          <p:cNvPr id="3" name="Picture 2">
            <a:extLst>
              <a:ext uri="{FF2B5EF4-FFF2-40B4-BE49-F238E27FC236}">
                <a16:creationId xmlns:a16="http://schemas.microsoft.com/office/drawing/2014/main" id="{981AD80D-52D2-AB9C-827C-094FEB29F9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 y="206411"/>
            <a:ext cx="3518263" cy="821495"/>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095" y="272062"/>
            <a:ext cx="827992" cy="548435"/>
          </a:xfrm>
          <a:prstGeom prst="rect">
            <a:avLst/>
          </a:prstGeom>
        </p:spPr>
      </p:pic>
    </p:spTree>
    <p:extLst>
      <p:ext uri="{BB962C8B-B14F-4D97-AF65-F5344CB8AC3E}">
        <p14:creationId xmlns:p14="http://schemas.microsoft.com/office/powerpoint/2010/main" val="625997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23EC6-D632-64BD-CC1A-107EF176DE50}"/>
              </a:ext>
            </a:extLst>
          </p:cNvPr>
          <p:cNvSpPr>
            <a:spLocks noGrp="1"/>
          </p:cNvSpPr>
          <p:nvPr>
            <p:ph type="title"/>
          </p:nvPr>
        </p:nvSpPr>
        <p:spPr/>
        <p:txBody>
          <a:bodyPr>
            <a:normAutofit/>
          </a:bodyPr>
          <a:lstStyle/>
          <a:p>
            <a:pPr algn="r"/>
            <a:r>
              <a:rPr lang="ar-SA" sz="6600" b="1" dirty="0">
                <a:solidFill>
                  <a:srgbClr val="C00000"/>
                </a:solidFill>
                <a:cs typeface="+mn-cs"/>
              </a:rPr>
              <a:t>صَيْد الأَسماك</a:t>
            </a:r>
            <a:endParaRPr lang="en-US" sz="6600" b="1" dirty="0">
              <a:solidFill>
                <a:srgbClr val="C00000"/>
              </a:solidFill>
              <a:cs typeface="+mn-cs"/>
            </a:endParaRPr>
          </a:p>
        </p:txBody>
      </p:sp>
      <p:pic>
        <p:nvPicPr>
          <p:cNvPr id="4" name="Content Placeholder 3">
            <a:extLst>
              <a:ext uri="{FF2B5EF4-FFF2-40B4-BE49-F238E27FC236}">
                <a16:creationId xmlns:a16="http://schemas.microsoft.com/office/drawing/2014/main" id="{E7F7553A-8179-0BCC-22CD-BC5D4ADFB7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69096" y="2201333"/>
            <a:ext cx="5584237" cy="3649132"/>
          </a:xfrm>
          <a:prstGeom prst="rect">
            <a:avLst/>
          </a:prstGeom>
        </p:spPr>
      </p:pic>
      <p:pic>
        <p:nvPicPr>
          <p:cNvPr id="5" name="Picture 4">
            <a:extLst>
              <a:ext uri="{FF2B5EF4-FFF2-40B4-BE49-F238E27FC236}">
                <a16:creationId xmlns:a16="http://schemas.microsoft.com/office/drawing/2014/main" id="{B8EEB792-705C-E16C-BF53-37C41989EC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787" y="2201333"/>
            <a:ext cx="5469426" cy="3649132"/>
          </a:xfrm>
          <a:prstGeom prst="rect">
            <a:avLst/>
          </a:prstGeom>
        </p:spPr>
      </p:pic>
      <p:pic>
        <p:nvPicPr>
          <p:cNvPr id="3" name="Picture 2">
            <a:extLst>
              <a:ext uri="{FF2B5EF4-FFF2-40B4-BE49-F238E27FC236}">
                <a16:creationId xmlns:a16="http://schemas.microsoft.com/office/drawing/2014/main" id="{98C7BCE7-07A6-2CA9-ED87-26C58C5885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72" y="190281"/>
            <a:ext cx="3512767" cy="959250"/>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1059" y="395688"/>
            <a:ext cx="827992" cy="548435"/>
          </a:xfrm>
          <a:prstGeom prst="rect">
            <a:avLst/>
          </a:prstGeom>
        </p:spPr>
      </p:pic>
    </p:spTree>
    <p:extLst>
      <p:ext uri="{BB962C8B-B14F-4D97-AF65-F5344CB8AC3E}">
        <p14:creationId xmlns:p14="http://schemas.microsoft.com/office/powerpoint/2010/main" val="1854549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C1815-B748-ED87-E4A6-690FCEC8CE65}"/>
              </a:ext>
            </a:extLst>
          </p:cNvPr>
          <p:cNvSpPr>
            <a:spLocks noGrp="1"/>
          </p:cNvSpPr>
          <p:nvPr>
            <p:ph type="title"/>
          </p:nvPr>
        </p:nvSpPr>
        <p:spPr/>
        <p:txBody>
          <a:bodyPr/>
          <a:lstStyle/>
          <a:p>
            <a:pPr algn="r"/>
            <a:r>
              <a:rPr lang="ar-SA" b="1" dirty="0">
                <a:solidFill>
                  <a:srgbClr val="FF0000"/>
                </a:solidFill>
                <a:cs typeface="+mn-cs"/>
              </a:rPr>
              <a:t>غابات طبيعيَّة</a:t>
            </a:r>
            <a:endParaRPr lang="en-US" b="1" dirty="0">
              <a:solidFill>
                <a:srgbClr val="FF0000"/>
              </a:solidFill>
              <a:cs typeface="+mn-cs"/>
            </a:endParaRPr>
          </a:p>
        </p:txBody>
      </p:sp>
      <p:pic>
        <p:nvPicPr>
          <p:cNvPr id="4" name="Content Placeholder 3">
            <a:extLst>
              <a:ext uri="{FF2B5EF4-FFF2-40B4-BE49-F238E27FC236}">
                <a16:creationId xmlns:a16="http://schemas.microsoft.com/office/drawing/2014/main" id="{305618A4-BBB3-C7FC-B13F-5B7372EBA01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64146" y="1618985"/>
            <a:ext cx="3189654" cy="4803245"/>
          </a:xfrm>
          <a:prstGeom prst="rect">
            <a:avLst/>
          </a:prstGeom>
        </p:spPr>
      </p:pic>
      <p:pic>
        <p:nvPicPr>
          <p:cNvPr id="5" name="Picture 4">
            <a:extLst>
              <a:ext uri="{FF2B5EF4-FFF2-40B4-BE49-F238E27FC236}">
                <a16:creationId xmlns:a16="http://schemas.microsoft.com/office/drawing/2014/main" id="{ADE9D8E3-D9C7-967D-223B-5C62005E3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17" y="1618985"/>
            <a:ext cx="7428407" cy="4944533"/>
          </a:xfrm>
          <a:prstGeom prst="rect">
            <a:avLst/>
          </a:prstGeom>
        </p:spPr>
      </p:pic>
      <p:pic>
        <p:nvPicPr>
          <p:cNvPr id="3" name="Picture 2">
            <a:extLst>
              <a:ext uri="{FF2B5EF4-FFF2-40B4-BE49-F238E27FC236}">
                <a16:creationId xmlns:a16="http://schemas.microsoft.com/office/drawing/2014/main" id="{1B852B85-AAA8-F725-F33F-3F64259B95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00" y="28804"/>
            <a:ext cx="3511600" cy="963251"/>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4804" y="236211"/>
            <a:ext cx="827992" cy="548435"/>
          </a:xfrm>
          <a:prstGeom prst="rect">
            <a:avLst/>
          </a:prstGeom>
        </p:spPr>
      </p:pic>
    </p:spTree>
    <p:extLst>
      <p:ext uri="{BB962C8B-B14F-4D97-AF65-F5344CB8AC3E}">
        <p14:creationId xmlns:p14="http://schemas.microsoft.com/office/powerpoint/2010/main" val="175768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139E2-5F07-2BD3-964B-952B267D64D6}"/>
              </a:ext>
            </a:extLst>
          </p:cNvPr>
          <p:cNvSpPr>
            <a:spLocks noGrp="1"/>
          </p:cNvSpPr>
          <p:nvPr>
            <p:ph type="title"/>
          </p:nvPr>
        </p:nvSpPr>
        <p:spPr/>
        <p:txBody>
          <a:bodyPr/>
          <a:lstStyle/>
          <a:p>
            <a:pPr algn="r"/>
            <a:r>
              <a:rPr lang="ar-SA" b="1" dirty="0">
                <a:solidFill>
                  <a:srgbClr val="FF0000"/>
                </a:solidFill>
                <a:latin typeface="Calibri Light" panose="020F0302020204030204"/>
                <a:cs typeface="Arial" panose="020B0604020202020204" pitchFamily="34" charset="0"/>
              </a:rPr>
              <a:t>حَيْوانات بَرِّيَّة</a:t>
            </a:r>
            <a:endParaRPr lang="en-US" dirty="0"/>
          </a:p>
        </p:txBody>
      </p:sp>
      <p:pic>
        <p:nvPicPr>
          <p:cNvPr id="11" name="Content Placeholder 10">
            <a:extLst>
              <a:ext uri="{FF2B5EF4-FFF2-40B4-BE49-F238E27FC236}">
                <a16:creationId xmlns:a16="http://schemas.microsoft.com/office/drawing/2014/main" id="{1F977231-BC0D-3FBC-57CF-2F9F45E20D4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9495" y="1605492"/>
            <a:ext cx="2882609" cy="4351338"/>
          </a:xfrm>
          <a:prstGeom prst="rect">
            <a:avLst/>
          </a:prstGeom>
        </p:spPr>
      </p:pic>
      <p:pic>
        <p:nvPicPr>
          <p:cNvPr id="12" name="Picture 11">
            <a:extLst>
              <a:ext uri="{FF2B5EF4-FFF2-40B4-BE49-F238E27FC236}">
                <a16:creationId xmlns:a16="http://schemas.microsoft.com/office/drawing/2014/main" id="{EFC426CE-D2C5-553A-E739-393F07B0F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3218" y="1605492"/>
            <a:ext cx="6986616" cy="4438117"/>
          </a:xfrm>
          <a:prstGeom prst="rect">
            <a:avLst/>
          </a:prstGeom>
        </p:spPr>
      </p:pic>
      <p:pic>
        <p:nvPicPr>
          <p:cNvPr id="3" name="Picture 2">
            <a:extLst>
              <a:ext uri="{FF2B5EF4-FFF2-40B4-BE49-F238E27FC236}">
                <a16:creationId xmlns:a16="http://schemas.microsoft.com/office/drawing/2014/main" id="{C6CCDB88-F759-00CD-8CDE-0C3367BC18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25" y="151922"/>
            <a:ext cx="3511600" cy="963251"/>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4781" y="334245"/>
            <a:ext cx="827992" cy="548435"/>
          </a:xfrm>
          <a:prstGeom prst="rect">
            <a:avLst/>
          </a:prstGeom>
        </p:spPr>
      </p:pic>
    </p:spTree>
    <p:extLst>
      <p:ext uri="{BB962C8B-B14F-4D97-AF65-F5344CB8AC3E}">
        <p14:creationId xmlns:p14="http://schemas.microsoft.com/office/powerpoint/2010/main" val="748040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8A7BE-CC8B-738A-F48C-DCDD428BDFC1}"/>
              </a:ext>
            </a:extLst>
          </p:cNvPr>
          <p:cNvSpPr>
            <a:spLocks noGrp="1"/>
          </p:cNvSpPr>
          <p:nvPr>
            <p:ph type="title"/>
          </p:nvPr>
        </p:nvSpPr>
        <p:spPr/>
        <p:txBody>
          <a:bodyPr/>
          <a:lstStyle/>
          <a:p>
            <a:pPr algn="r"/>
            <a:r>
              <a:rPr lang="ar-SA" b="1" dirty="0">
                <a:solidFill>
                  <a:srgbClr val="FF0000"/>
                </a:solidFill>
                <a:cs typeface="+mn-cs"/>
              </a:rPr>
              <a:t>مَوارد طبيعيَّة</a:t>
            </a:r>
            <a:r>
              <a:rPr lang="he-IL" b="1" dirty="0">
                <a:solidFill>
                  <a:srgbClr val="FF0000"/>
                </a:solidFill>
                <a:cs typeface="+mn-cs"/>
              </a:rPr>
              <a:t>: </a:t>
            </a:r>
            <a:r>
              <a:rPr lang="ar-SA" b="1" dirty="0">
                <a:solidFill>
                  <a:srgbClr val="FF0000"/>
                </a:solidFill>
                <a:cs typeface="+mn-cs"/>
              </a:rPr>
              <a:t>غَازات، سَوائِل ومَواد صَلْبَة</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2924AD5C-D25A-9617-CBC1-657CB1E48234}"/>
              </a:ext>
            </a:extLst>
          </p:cNvPr>
          <p:cNvSpPr>
            <a:spLocks noGrp="1"/>
          </p:cNvSpPr>
          <p:nvPr>
            <p:ph idx="1"/>
          </p:nvPr>
        </p:nvSpPr>
        <p:spPr>
          <a:xfrm>
            <a:off x="838200" y="1675017"/>
            <a:ext cx="10515600" cy="4351338"/>
          </a:xfrm>
        </p:spPr>
        <p:txBody>
          <a:bodyPr/>
          <a:lstStyle/>
          <a:p>
            <a:pPr marL="0" indent="0" algn="r">
              <a:buNone/>
            </a:pPr>
            <a:r>
              <a:rPr lang="en-US" b="1" dirty="0">
                <a:solidFill>
                  <a:srgbClr val="FF0000"/>
                </a:solidFill>
              </a:rPr>
              <a:t>:</a:t>
            </a:r>
            <a:r>
              <a:rPr lang="ar-SA" b="1" dirty="0">
                <a:solidFill>
                  <a:srgbClr val="FF0000"/>
                </a:solidFill>
              </a:rPr>
              <a:t>مَهَمَّة</a:t>
            </a:r>
          </a:p>
          <a:p>
            <a:pPr marL="0" indent="0" algn="r">
              <a:buNone/>
            </a:pPr>
            <a:r>
              <a:rPr lang="ar-SA" dirty="0"/>
              <a:t>صَنِّفوا الموارد الطبيعيَّة التالية حسب حالة المادة:</a:t>
            </a:r>
            <a:endParaRPr lang="he-IL" dirty="0"/>
          </a:p>
          <a:p>
            <a:pPr marL="0" indent="0" algn="r">
              <a:buNone/>
            </a:pPr>
            <a:r>
              <a:rPr lang="ar-SA" b="1" dirty="0">
                <a:solidFill>
                  <a:schemeClr val="accent6">
                    <a:lumMod val="75000"/>
                  </a:schemeClr>
                </a:solidFill>
              </a:rPr>
              <a:t>رمل، هواء، نيتروجين، صخور، أملاح، ماء، نفط خام، فحم، أوكسجين.</a:t>
            </a:r>
            <a:endParaRPr lang="he-IL" b="1" dirty="0">
              <a:solidFill>
                <a:schemeClr val="accent6">
                  <a:lumMod val="75000"/>
                </a:schemeClr>
              </a:solidFill>
            </a:endParaRPr>
          </a:p>
          <a:p>
            <a:pPr marL="0" indent="0" algn="r">
              <a:buNone/>
            </a:pPr>
            <a:endParaRPr lang="he-IL" dirty="0"/>
          </a:p>
        </p:txBody>
      </p:sp>
      <p:pic>
        <p:nvPicPr>
          <p:cNvPr id="4" name="Picture 3">
            <a:extLst>
              <a:ext uri="{FF2B5EF4-FFF2-40B4-BE49-F238E27FC236}">
                <a16:creationId xmlns:a16="http://schemas.microsoft.com/office/drawing/2014/main" id="{4D429480-E36B-F1B5-5240-9A37AEBF9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063"/>
            <a:ext cx="3511600" cy="963251"/>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804" y="272062"/>
            <a:ext cx="827992" cy="548435"/>
          </a:xfrm>
          <a:prstGeom prst="rect">
            <a:avLst/>
          </a:prstGeom>
        </p:spPr>
      </p:pic>
      <p:sp>
        <p:nvSpPr>
          <p:cNvPr id="9" name="TextBox 8"/>
          <p:cNvSpPr txBox="1"/>
          <p:nvPr/>
        </p:nvSpPr>
        <p:spPr>
          <a:xfrm>
            <a:off x="4070443" y="3539266"/>
            <a:ext cx="5069016" cy="800219"/>
          </a:xfrm>
          <a:prstGeom prst="rect">
            <a:avLst/>
          </a:prstGeom>
          <a:noFill/>
        </p:spPr>
        <p:txBody>
          <a:bodyPr wrap="none" rtlCol="1">
            <a:spAutoFit/>
          </a:bodyPr>
          <a:lstStyle/>
          <a:p>
            <a:r>
              <a:rPr lang="ar-SA" sz="2800" b="1" dirty="0"/>
              <a:t>تصنيف الموارد الطبيعية حسب حالة المادة</a:t>
            </a:r>
            <a:endParaRPr lang="en-US" sz="2800" b="1" dirty="0"/>
          </a:p>
          <a:p>
            <a:endParaRPr lang="he-IL" dirty="0"/>
          </a:p>
        </p:txBody>
      </p:sp>
      <p:graphicFrame>
        <p:nvGraphicFramePr>
          <p:cNvPr id="10" name="טבלה 9"/>
          <p:cNvGraphicFramePr>
            <a:graphicFrameLocks noGrp="1"/>
          </p:cNvGraphicFramePr>
          <p:nvPr>
            <p:extLst>
              <p:ext uri="{D42A27DB-BD31-4B8C-83A1-F6EECF244321}">
                <p14:modId xmlns:p14="http://schemas.microsoft.com/office/powerpoint/2010/main" val="938636933"/>
              </p:ext>
            </p:extLst>
          </p:nvPr>
        </p:nvGraphicFramePr>
        <p:xfrm>
          <a:off x="2408517" y="4129841"/>
          <a:ext cx="8127999" cy="1854200"/>
        </p:xfrm>
        <a:graphic>
          <a:graphicData uri="http://schemas.openxmlformats.org/drawingml/2006/table">
            <a:tbl>
              <a:tblPr rtl="1"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pPr algn="ctr" rtl="1"/>
                      <a:r>
                        <a:rPr lang="ar-SA" dirty="0"/>
                        <a:t>مواد صلبة</a:t>
                      </a:r>
                      <a:endParaRPr lang="he-IL" dirty="0"/>
                    </a:p>
                  </a:txBody>
                  <a:tcPr/>
                </a:tc>
                <a:tc>
                  <a:txBody>
                    <a:bodyPr/>
                    <a:lstStyle/>
                    <a:p>
                      <a:pPr algn="ctr" rtl="1"/>
                      <a:r>
                        <a:rPr lang="ar-SA" dirty="0"/>
                        <a:t>مواد سائلة</a:t>
                      </a:r>
                      <a:endParaRPr lang="he-IL" dirty="0"/>
                    </a:p>
                  </a:txBody>
                  <a:tcPr/>
                </a:tc>
                <a:tc>
                  <a:txBody>
                    <a:bodyPr/>
                    <a:lstStyle/>
                    <a:p>
                      <a:pPr algn="ctr" rtl="1"/>
                      <a:r>
                        <a:rPr lang="ar-SA" dirty="0"/>
                        <a:t>مواد غازية</a:t>
                      </a:r>
                      <a:endParaRPr lang="he-IL" dirty="0"/>
                    </a:p>
                  </a:txBody>
                  <a:tcPr/>
                </a:tc>
                <a:extLst>
                  <a:ext uri="{0D108BD9-81ED-4DB2-BD59-A6C34878D82A}">
                    <a16:rowId xmlns:a16="http://schemas.microsoft.com/office/drawing/2014/main" val="10000"/>
                  </a:ext>
                </a:extLst>
              </a:tr>
              <a:tr h="370840">
                <a:tc>
                  <a:txBody>
                    <a:bodyPr/>
                    <a:lstStyle/>
                    <a:p>
                      <a:pPr rtl="1"/>
                      <a:endParaRPr lang="he-IL" dirty="0"/>
                    </a:p>
                  </a:txBody>
                  <a:tcPr/>
                </a:tc>
                <a:tc>
                  <a:txBody>
                    <a:bodyPr/>
                    <a:lstStyle/>
                    <a:p>
                      <a:pPr rtl="1"/>
                      <a:endParaRPr lang="he-IL" dirty="0"/>
                    </a:p>
                  </a:txBody>
                  <a:tcPr/>
                </a:tc>
                <a:tc>
                  <a:txBody>
                    <a:bodyPr/>
                    <a:lstStyle/>
                    <a:p>
                      <a:pPr rtl="1"/>
                      <a:endParaRPr lang="he-IL"/>
                    </a:p>
                  </a:txBody>
                  <a:tcPr/>
                </a:tc>
                <a:extLst>
                  <a:ext uri="{0D108BD9-81ED-4DB2-BD59-A6C34878D82A}">
                    <a16:rowId xmlns:a16="http://schemas.microsoft.com/office/drawing/2014/main" val="10001"/>
                  </a:ext>
                </a:extLst>
              </a:tr>
              <a:tr h="370840">
                <a:tc>
                  <a:txBody>
                    <a:bodyPr/>
                    <a:lstStyle/>
                    <a:p>
                      <a:pPr rtl="1"/>
                      <a:endParaRPr lang="he-IL"/>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10002"/>
                  </a:ext>
                </a:extLst>
              </a:tr>
              <a:tr h="370840">
                <a:tc>
                  <a:txBody>
                    <a:bodyPr/>
                    <a:lstStyle/>
                    <a:p>
                      <a:pPr rtl="1"/>
                      <a:endParaRPr lang="he-IL"/>
                    </a:p>
                  </a:txBody>
                  <a:tcPr/>
                </a:tc>
                <a:tc>
                  <a:txBody>
                    <a:bodyPr/>
                    <a:lstStyle/>
                    <a:p>
                      <a:pPr rtl="1"/>
                      <a:endParaRPr lang="he-IL"/>
                    </a:p>
                  </a:txBody>
                  <a:tcPr/>
                </a:tc>
                <a:tc>
                  <a:txBody>
                    <a:bodyPr/>
                    <a:lstStyle/>
                    <a:p>
                      <a:pPr rtl="1"/>
                      <a:endParaRPr lang="he-IL"/>
                    </a:p>
                  </a:txBody>
                  <a:tcPr/>
                </a:tc>
                <a:extLst>
                  <a:ext uri="{0D108BD9-81ED-4DB2-BD59-A6C34878D82A}">
                    <a16:rowId xmlns:a16="http://schemas.microsoft.com/office/drawing/2014/main" val="10003"/>
                  </a:ext>
                </a:extLst>
              </a:tr>
              <a:tr h="370840">
                <a:tc>
                  <a:txBody>
                    <a:bodyPr/>
                    <a:lstStyle/>
                    <a:p>
                      <a:pPr rtl="1"/>
                      <a:endParaRPr lang="he-IL" dirty="0"/>
                    </a:p>
                  </a:txBody>
                  <a:tcPr/>
                </a:tc>
                <a:tc>
                  <a:txBody>
                    <a:bodyPr/>
                    <a:lstStyle/>
                    <a:p>
                      <a:pPr rtl="1"/>
                      <a:endParaRPr lang="he-IL"/>
                    </a:p>
                  </a:txBody>
                  <a:tcPr/>
                </a:tc>
                <a:tc>
                  <a:txBody>
                    <a:bodyPr/>
                    <a:lstStyle/>
                    <a:p>
                      <a:pPr rtl="1"/>
                      <a:endParaRPr lang="he-IL"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37545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8A7BE-CC8B-738A-F48C-DCDD428BDFC1}"/>
              </a:ext>
            </a:extLst>
          </p:cNvPr>
          <p:cNvSpPr>
            <a:spLocks noGrp="1"/>
          </p:cNvSpPr>
          <p:nvPr>
            <p:ph type="title"/>
          </p:nvPr>
        </p:nvSpPr>
        <p:spPr/>
        <p:txBody>
          <a:bodyPr/>
          <a:lstStyle/>
          <a:p>
            <a:pPr algn="r"/>
            <a:r>
              <a:rPr lang="ar-SA" b="1" dirty="0">
                <a:solidFill>
                  <a:srgbClr val="FF0000"/>
                </a:solidFill>
                <a:cs typeface="+mn-cs"/>
              </a:rPr>
              <a:t>مَوَارِد الطَبيعَة</a:t>
            </a:r>
            <a:r>
              <a:rPr lang="he-IL" b="1" dirty="0">
                <a:solidFill>
                  <a:srgbClr val="FF0000"/>
                </a:solidFill>
                <a:cs typeface="+mn-cs"/>
              </a:rPr>
              <a:t>:</a:t>
            </a:r>
            <a:r>
              <a:rPr lang="ar-SA" b="1" dirty="0">
                <a:solidFill>
                  <a:srgbClr val="FF0000"/>
                </a:solidFill>
                <a:cs typeface="+mn-cs"/>
              </a:rPr>
              <a:t> أَحْياء</a:t>
            </a:r>
            <a:r>
              <a:rPr lang="he-IL" b="1" dirty="0">
                <a:solidFill>
                  <a:srgbClr val="FF0000"/>
                </a:solidFill>
                <a:cs typeface="+mn-cs"/>
              </a:rPr>
              <a:t> </a:t>
            </a:r>
            <a:r>
              <a:rPr lang="ar-SA" b="1" dirty="0">
                <a:solidFill>
                  <a:srgbClr val="FF0000"/>
                </a:solidFill>
                <a:cs typeface="+mn-cs"/>
              </a:rPr>
              <a:t>وجَمَادات.</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2924AD5C-D25A-9617-CBC1-657CB1E48234}"/>
              </a:ext>
            </a:extLst>
          </p:cNvPr>
          <p:cNvSpPr>
            <a:spLocks noGrp="1"/>
          </p:cNvSpPr>
          <p:nvPr>
            <p:ph idx="1"/>
          </p:nvPr>
        </p:nvSpPr>
        <p:spPr>
          <a:xfrm>
            <a:off x="687593" y="1515644"/>
            <a:ext cx="10515600" cy="4351338"/>
          </a:xfrm>
        </p:spPr>
        <p:txBody>
          <a:bodyPr/>
          <a:lstStyle/>
          <a:p>
            <a:pPr marL="0" indent="0" algn="r">
              <a:buNone/>
            </a:pPr>
            <a:r>
              <a:rPr lang="ar-SA" b="1" dirty="0">
                <a:solidFill>
                  <a:srgbClr val="FF0000"/>
                </a:solidFill>
              </a:rPr>
              <a:t>مَهَمَّة</a:t>
            </a:r>
            <a:endParaRPr lang="he-IL" b="1" dirty="0">
              <a:solidFill>
                <a:srgbClr val="FF0000"/>
              </a:solidFill>
            </a:endParaRPr>
          </a:p>
          <a:p>
            <a:pPr marL="0" indent="0" algn="r">
              <a:buNone/>
            </a:pPr>
            <a:r>
              <a:rPr lang="ar-SA" dirty="0"/>
              <a:t>صَنِّفُوا المَوارِد الطَّبيعيَّة التالية حَسَب مَصْدرِها : من الحَيّ أو من الجَماد</a:t>
            </a:r>
            <a:endParaRPr lang="he-IL" dirty="0"/>
          </a:p>
          <a:p>
            <a:pPr marL="0" indent="0" algn="r">
              <a:buNone/>
            </a:pPr>
            <a:r>
              <a:rPr lang="ar-SA" b="1" dirty="0">
                <a:solidFill>
                  <a:schemeClr val="accent6">
                    <a:lumMod val="75000"/>
                  </a:schemeClr>
                </a:solidFill>
              </a:rPr>
              <a:t>أَسماك في البحر، صُخور، هَواء، أَمْلاح، غَابات طَبيعِيَّة، رَمْل، طَحالب البَحْر.</a:t>
            </a:r>
          </a:p>
          <a:p>
            <a:pPr marL="0" indent="0" algn="ctr">
              <a:buNone/>
            </a:pPr>
            <a:r>
              <a:rPr lang="ar-SA" b="1" dirty="0"/>
              <a:t>أَحْياء أم جمادات</a:t>
            </a:r>
            <a:r>
              <a:rPr lang="en-US" b="1" dirty="0"/>
              <a:t> </a:t>
            </a:r>
            <a:r>
              <a:rPr lang="ar-SA" b="1" dirty="0"/>
              <a:t>تصنيف الموارد الطبيعية حسب</a:t>
            </a:r>
            <a:endParaRPr lang="he-IL" dirty="0"/>
          </a:p>
          <a:p>
            <a:pPr marL="0" indent="0" algn="r">
              <a:buNone/>
            </a:pPr>
            <a:endParaRPr lang="he-IL" dirty="0"/>
          </a:p>
          <a:p>
            <a:pPr marL="0" indent="0" algn="r">
              <a:buNone/>
            </a:pPr>
            <a:endParaRPr lang="en-US" dirty="0"/>
          </a:p>
        </p:txBody>
      </p:sp>
      <p:pic>
        <p:nvPicPr>
          <p:cNvPr id="4" name="Picture 3">
            <a:extLst>
              <a:ext uri="{FF2B5EF4-FFF2-40B4-BE49-F238E27FC236}">
                <a16:creationId xmlns:a16="http://schemas.microsoft.com/office/drawing/2014/main" id="{8F16473B-C449-09A2-4CE3-BB3DF0733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655"/>
            <a:ext cx="3511600" cy="963251"/>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804" y="272062"/>
            <a:ext cx="827992" cy="548435"/>
          </a:xfrm>
          <a:prstGeom prst="rect">
            <a:avLst/>
          </a:prstGeom>
        </p:spPr>
      </p:pic>
      <p:graphicFrame>
        <p:nvGraphicFramePr>
          <p:cNvPr id="10" name="טבלה 9"/>
          <p:cNvGraphicFramePr>
            <a:graphicFrameLocks noGrp="1"/>
          </p:cNvGraphicFramePr>
          <p:nvPr>
            <p:extLst>
              <p:ext uri="{D42A27DB-BD31-4B8C-83A1-F6EECF244321}">
                <p14:modId xmlns:p14="http://schemas.microsoft.com/office/powerpoint/2010/main" val="11573978"/>
              </p:ext>
            </p:extLst>
          </p:nvPr>
        </p:nvGraphicFramePr>
        <p:xfrm>
          <a:off x="2169796" y="3828626"/>
          <a:ext cx="8128000" cy="2001520"/>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pPr algn="ctr" rtl="1"/>
                      <a:r>
                        <a:rPr lang="ar-SA" sz="2800" dirty="0"/>
                        <a:t>من الحَيّ</a:t>
                      </a:r>
                      <a:endParaRPr lang="he-IL" sz="2800" dirty="0"/>
                    </a:p>
                  </a:txBody>
                  <a:tcPr/>
                </a:tc>
                <a:tc>
                  <a:txBody>
                    <a:bodyPr/>
                    <a:lstStyle/>
                    <a:p>
                      <a:pPr algn="ctr" rtl="1"/>
                      <a:r>
                        <a:rPr lang="ar-SA" sz="2800" dirty="0"/>
                        <a:t>من الجَمَاد</a:t>
                      </a:r>
                      <a:endParaRPr lang="he-IL" sz="2800" dirty="0"/>
                    </a:p>
                  </a:txBody>
                  <a:tcPr/>
                </a:tc>
                <a:extLst>
                  <a:ext uri="{0D108BD9-81ED-4DB2-BD59-A6C34878D82A}">
                    <a16:rowId xmlns:a16="http://schemas.microsoft.com/office/drawing/2014/main" val="10000"/>
                  </a:ext>
                </a:extLst>
              </a:tr>
              <a:tr h="370840">
                <a:tc>
                  <a:txBody>
                    <a:bodyPr/>
                    <a:lstStyle/>
                    <a:p>
                      <a:pPr rtl="1"/>
                      <a:endParaRPr lang="he-IL"/>
                    </a:p>
                  </a:txBody>
                  <a:tcPr/>
                </a:tc>
                <a:tc>
                  <a:txBody>
                    <a:bodyPr/>
                    <a:lstStyle/>
                    <a:p>
                      <a:pPr rtl="1"/>
                      <a:endParaRPr lang="he-IL"/>
                    </a:p>
                  </a:txBody>
                  <a:tcPr/>
                </a:tc>
                <a:extLst>
                  <a:ext uri="{0D108BD9-81ED-4DB2-BD59-A6C34878D82A}">
                    <a16:rowId xmlns:a16="http://schemas.microsoft.com/office/drawing/2014/main" val="10001"/>
                  </a:ext>
                </a:extLst>
              </a:tr>
              <a:tr h="370840">
                <a:tc>
                  <a:txBody>
                    <a:bodyPr/>
                    <a:lstStyle/>
                    <a:p>
                      <a:pPr rtl="1"/>
                      <a:endParaRPr lang="he-IL"/>
                    </a:p>
                  </a:txBody>
                  <a:tcPr/>
                </a:tc>
                <a:tc>
                  <a:txBody>
                    <a:bodyPr/>
                    <a:lstStyle/>
                    <a:p>
                      <a:pPr rtl="1"/>
                      <a:endParaRPr lang="he-IL"/>
                    </a:p>
                  </a:txBody>
                  <a:tcPr/>
                </a:tc>
                <a:extLst>
                  <a:ext uri="{0D108BD9-81ED-4DB2-BD59-A6C34878D82A}">
                    <a16:rowId xmlns:a16="http://schemas.microsoft.com/office/drawing/2014/main" val="10002"/>
                  </a:ext>
                </a:extLst>
              </a:tr>
              <a:tr h="370840">
                <a:tc>
                  <a:txBody>
                    <a:bodyPr/>
                    <a:lstStyle/>
                    <a:p>
                      <a:pPr rtl="1"/>
                      <a:endParaRPr lang="he-IL"/>
                    </a:p>
                  </a:txBody>
                  <a:tcPr/>
                </a:tc>
                <a:tc>
                  <a:txBody>
                    <a:bodyPr/>
                    <a:lstStyle/>
                    <a:p>
                      <a:pPr rtl="1"/>
                      <a:endParaRPr lang="he-IL"/>
                    </a:p>
                  </a:txBody>
                  <a:tcPr/>
                </a:tc>
                <a:extLst>
                  <a:ext uri="{0D108BD9-81ED-4DB2-BD59-A6C34878D82A}">
                    <a16:rowId xmlns:a16="http://schemas.microsoft.com/office/drawing/2014/main" val="10003"/>
                  </a:ext>
                </a:extLst>
              </a:tr>
              <a:tr h="370840">
                <a:tc>
                  <a:txBody>
                    <a:bodyPr/>
                    <a:lstStyle/>
                    <a:p>
                      <a:pPr rtl="1"/>
                      <a:endParaRPr lang="he-IL"/>
                    </a:p>
                  </a:txBody>
                  <a:tcPr/>
                </a:tc>
                <a:tc>
                  <a:txBody>
                    <a:bodyPr/>
                    <a:lstStyle/>
                    <a:p>
                      <a:pPr rtl="1"/>
                      <a:endParaRPr lang="he-IL"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55741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3DC3B-0D52-302C-D27A-B608E9A99245}"/>
              </a:ext>
            </a:extLst>
          </p:cNvPr>
          <p:cNvSpPr>
            <a:spLocks noGrp="1"/>
          </p:cNvSpPr>
          <p:nvPr>
            <p:ph type="title"/>
          </p:nvPr>
        </p:nvSpPr>
        <p:spPr/>
        <p:txBody>
          <a:bodyPr/>
          <a:lstStyle/>
          <a:p>
            <a:pPr algn="r"/>
            <a:r>
              <a:rPr lang="ar-SA" b="1" dirty="0">
                <a:solidFill>
                  <a:srgbClr val="FF0000"/>
                </a:solidFill>
                <a:cs typeface="+mn-cs"/>
              </a:rPr>
              <a:t>طَرْح أَسْئِلَة</a:t>
            </a:r>
            <a:endParaRPr lang="en-US" b="1" dirty="0">
              <a:solidFill>
                <a:srgbClr val="FF0000"/>
              </a:solidFill>
              <a:cs typeface="+mn-cs"/>
            </a:endParaRPr>
          </a:p>
        </p:txBody>
      </p:sp>
      <p:sp>
        <p:nvSpPr>
          <p:cNvPr id="6" name="Content Placeholder 5">
            <a:extLst>
              <a:ext uri="{FF2B5EF4-FFF2-40B4-BE49-F238E27FC236}">
                <a16:creationId xmlns:a16="http://schemas.microsoft.com/office/drawing/2014/main" id="{1459C52E-9267-282F-4473-DBC58178D683}"/>
              </a:ext>
            </a:extLst>
          </p:cNvPr>
          <p:cNvSpPr>
            <a:spLocks noGrp="1"/>
          </p:cNvSpPr>
          <p:nvPr>
            <p:ph idx="1"/>
          </p:nvPr>
        </p:nvSpPr>
        <p:spPr>
          <a:xfrm>
            <a:off x="838200" y="1890171"/>
            <a:ext cx="10515600" cy="4351338"/>
          </a:xfrm>
        </p:spPr>
        <p:txBody>
          <a:bodyPr>
            <a:normAutofit/>
          </a:bodyPr>
          <a:lstStyle/>
          <a:p>
            <a:pPr marL="0" indent="0" algn="r">
              <a:buNone/>
            </a:pPr>
            <a:r>
              <a:rPr lang="ar-SA" dirty="0"/>
              <a:t>ماذا أرَدْتُم أن تتعَلَّموا عن </a:t>
            </a:r>
            <a:r>
              <a:rPr lang="ar-SA" dirty="0">
                <a:solidFill>
                  <a:srgbClr val="FF0000"/>
                </a:solidFill>
              </a:rPr>
              <a:t>الموارد الطبيعيَّة</a:t>
            </a:r>
            <a:r>
              <a:rPr lang="ar-SA" dirty="0"/>
              <a:t>؟</a:t>
            </a:r>
          </a:p>
          <a:p>
            <a:pPr marL="0" indent="0" algn="r">
              <a:buNone/>
            </a:pPr>
            <a:r>
              <a:rPr lang="ar-SA" dirty="0"/>
              <a:t>صوغوا أَسئِلَة</a:t>
            </a:r>
            <a:endParaRPr lang="he-IL" dirty="0"/>
          </a:p>
          <a:p>
            <a:pPr marL="0" indent="0" algn="r">
              <a:buNone/>
            </a:pPr>
            <a:r>
              <a:rPr lang="ar-SA" dirty="0"/>
              <a:t>استعملوا أدوات استفهام مثل</a:t>
            </a:r>
            <a:r>
              <a:rPr lang="he-IL" dirty="0"/>
              <a:t>: </a:t>
            </a:r>
            <a:endParaRPr lang="ar-SA" dirty="0"/>
          </a:p>
          <a:p>
            <a:pPr marL="0" indent="0" algn="r">
              <a:buNone/>
            </a:pPr>
            <a:r>
              <a:rPr lang="ar-SA" b="1" dirty="0">
                <a:solidFill>
                  <a:schemeClr val="accent6">
                    <a:lumMod val="50000"/>
                  </a:schemeClr>
                </a:solidFill>
              </a:rPr>
              <a:t>أين؟ كَيف؟ ماذا؟ لماذا؟ ما العلاقة؟ متى؟</a:t>
            </a:r>
            <a:endParaRPr lang="he-IL" b="1" dirty="0">
              <a:solidFill>
                <a:schemeClr val="accent6">
                  <a:lumMod val="50000"/>
                </a:schemeClr>
              </a:solidFill>
            </a:endParaRPr>
          </a:p>
          <a:p>
            <a:pPr marL="0" indent="0" algn="r">
              <a:buNone/>
            </a:pPr>
            <a:r>
              <a:rPr lang="ar-SA" dirty="0"/>
              <a:t>تَصفَّحوا الباب « موارد طبيعية من البلاد» الصفحات 4-20:</a:t>
            </a:r>
          </a:p>
          <a:p>
            <a:pPr marL="0" indent="0" algn="r">
              <a:buNone/>
            </a:pPr>
            <a:r>
              <a:rPr lang="ar-SA" dirty="0"/>
              <a:t>واكتشفوا مواضيع يهمُّكُم  تعلُّمها.</a:t>
            </a:r>
            <a:endParaRPr lang="en-US" dirty="0"/>
          </a:p>
        </p:txBody>
      </p:sp>
      <p:pic>
        <p:nvPicPr>
          <p:cNvPr id="8" name="Picture 7">
            <a:extLst>
              <a:ext uri="{FF2B5EF4-FFF2-40B4-BE49-F238E27FC236}">
                <a16:creationId xmlns:a16="http://schemas.microsoft.com/office/drawing/2014/main" id="{2EE3DFBC-EC67-8168-93C2-94C39A7D1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47" y="-348529"/>
            <a:ext cx="4419600" cy="4419600"/>
          </a:xfrm>
          <a:prstGeom prst="rect">
            <a:avLst/>
          </a:prstGeom>
        </p:spPr>
      </p:pic>
      <p:pic>
        <p:nvPicPr>
          <p:cNvPr id="3" name="Picture 2">
            <a:extLst>
              <a:ext uri="{FF2B5EF4-FFF2-40B4-BE49-F238E27FC236}">
                <a16:creationId xmlns:a16="http://schemas.microsoft.com/office/drawing/2014/main" id="{0676AE9A-B98E-2C1D-51C3-B93EC06D4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655"/>
            <a:ext cx="3511600" cy="963251"/>
          </a:xfrm>
          <a:prstGeom prst="rect">
            <a:avLst/>
          </a:prstGeom>
        </p:spPr>
      </p:pic>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1804" y="272062"/>
            <a:ext cx="827992" cy="548435"/>
          </a:xfrm>
          <a:prstGeom prst="rect">
            <a:avLst/>
          </a:prstGeom>
        </p:spPr>
      </p:pic>
    </p:spTree>
    <p:extLst>
      <p:ext uri="{BB962C8B-B14F-4D97-AF65-F5344CB8AC3E}">
        <p14:creationId xmlns:p14="http://schemas.microsoft.com/office/powerpoint/2010/main" val="2591640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1DA0A1-C654-7CAD-37B7-3327F99CF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044" y="365125"/>
            <a:ext cx="4998730" cy="515113"/>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811" y="365125"/>
            <a:ext cx="960333" cy="636093"/>
          </a:xfrm>
          <a:prstGeom prst="rect">
            <a:avLst/>
          </a:prstGeom>
        </p:spPr>
      </p:pic>
      <p:pic>
        <p:nvPicPr>
          <p:cNvPr id="7" name="תמונה 6"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305" y="1184098"/>
            <a:ext cx="9494475" cy="5044580"/>
          </a:xfrm>
          <a:prstGeom prst="rect">
            <a:avLst/>
          </a:prstGeom>
        </p:spPr>
      </p:pic>
      <p:sp>
        <p:nvSpPr>
          <p:cNvPr id="8" name="מציין מיקום תוכן 7"/>
          <p:cNvSpPr>
            <a:spLocks noGrp="1"/>
          </p:cNvSpPr>
          <p:nvPr>
            <p:ph idx="1"/>
          </p:nvPr>
        </p:nvSpPr>
        <p:spPr/>
        <p:txBody>
          <a:bodyPr/>
          <a:lstStyle/>
          <a:p>
            <a:endParaRPr lang="he-IL" dirty="0"/>
          </a:p>
        </p:txBody>
      </p:sp>
    </p:spTree>
    <p:extLst>
      <p:ext uri="{BB962C8B-B14F-4D97-AF65-F5344CB8AC3E}">
        <p14:creationId xmlns:p14="http://schemas.microsoft.com/office/powerpoint/2010/main" val="1541483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65C74-83D2-A8E1-C674-06AE03722BF8}"/>
              </a:ext>
            </a:extLst>
          </p:cNvPr>
          <p:cNvSpPr>
            <a:spLocks noGrp="1"/>
          </p:cNvSpPr>
          <p:nvPr>
            <p:ph type="title"/>
          </p:nvPr>
        </p:nvSpPr>
        <p:spPr/>
        <p:txBody>
          <a:bodyPr>
            <a:normAutofit/>
          </a:bodyPr>
          <a:lstStyle/>
          <a:p>
            <a:pPr algn="r"/>
            <a:r>
              <a:rPr lang="ar-SA" b="1" dirty="0">
                <a:solidFill>
                  <a:srgbClr val="FF0000"/>
                </a:solidFill>
                <a:cs typeface="+mn-cs"/>
              </a:rPr>
              <a:t>تَحَدًّي: أَعطونا الماء بِفَرَح</a:t>
            </a:r>
            <a:r>
              <a:rPr lang="he-IL" b="1" dirty="0">
                <a:solidFill>
                  <a:srgbClr val="FF0000"/>
                </a:solidFill>
                <a:cs typeface="+mn-cs"/>
              </a:rPr>
              <a:t> </a:t>
            </a:r>
            <a:endParaRPr lang="en-US" b="1" dirty="0">
              <a:solidFill>
                <a:srgbClr val="FF0000"/>
              </a:solidFill>
              <a:cs typeface="+mn-cs"/>
            </a:endParaRPr>
          </a:p>
        </p:txBody>
      </p:sp>
      <p:pic>
        <p:nvPicPr>
          <p:cNvPr id="4" name="Content Placeholder 3">
            <a:extLst>
              <a:ext uri="{FF2B5EF4-FFF2-40B4-BE49-F238E27FC236}">
                <a16:creationId xmlns:a16="http://schemas.microsoft.com/office/drawing/2014/main" id="{03C3D285-3CDD-6823-ECDF-E8D810192D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52877" y="1539553"/>
            <a:ext cx="3300923" cy="4953322"/>
          </a:xfrm>
          <a:prstGeom prst="rect">
            <a:avLst/>
          </a:prstGeom>
        </p:spPr>
      </p:pic>
      <p:sp>
        <p:nvSpPr>
          <p:cNvPr id="5" name="TextBox 4">
            <a:extLst>
              <a:ext uri="{FF2B5EF4-FFF2-40B4-BE49-F238E27FC236}">
                <a16:creationId xmlns:a16="http://schemas.microsoft.com/office/drawing/2014/main" id="{E0219730-F28B-D9DC-CBDD-C010C0D65551}"/>
              </a:ext>
            </a:extLst>
          </p:cNvPr>
          <p:cNvSpPr txBox="1"/>
          <p:nvPr/>
        </p:nvSpPr>
        <p:spPr>
          <a:xfrm>
            <a:off x="1490133" y="1845733"/>
            <a:ext cx="5342467" cy="2554545"/>
          </a:xfrm>
          <a:prstGeom prst="rect">
            <a:avLst/>
          </a:prstGeom>
          <a:noFill/>
        </p:spPr>
        <p:txBody>
          <a:bodyPr wrap="square" rtlCol="0">
            <a:spAutoFit/>
          </a:bodyPr>
          <a:lstStyle/>
          <a:p>
            <a:pPr algn="r"/>
            <a:r>
              <a:rPr lang="ar-SA" sz="4000" dirty="0"/>
              <a:t>أَمامكُم قَنِّينَة ماء</a:t>
            </a:r>
            <a:r>
              <a:rPr lang="he-IL" sz="4000" dirty="0"/>
              <a:t>.</a:t>
            </a:r>
          </a:p>
          <a:p>
            <a:pPr algn="r"/>
            <a:r>
              <a:rPr lang="ar-SA" sz="4000" dirty="0"/>
              <a:t>مَهَمَّتُكُم هِيَ إِخْرَاج المَاء مِنَ القَنِّينَة دُونَ سَكْب المَاء.</a:t>
            </a:r>
            <a:endParaRPr lang="he-IL" sz="4000" dirty="0"/>
          </a:p>
          <a:p>
            <a:pPr algn="r"/>
            <a:r>
              <a:rPr lang="ar-SA" sz="4000" dirty="0"/>
              <a:t>اطرحوا أَفْكَارًا وافْحَصُوهَا.</a:t>
            </a:r>
            <a:endParaRPr lang="en-US" sz="4000" dirty="0"/>
          </a:p>
        </p:txBody>
      </p:sp>
      <p:pic>
        <p:nvPicPr>
          <p:cNvPr id="3" name="Picture 2">
            <a:extLst>
              <a:ext uri="{FF2B5EF4-FFF2-40B4-BE49-F238E27FC236}">
                <a16:creationId xmlns:a16="http://schemas.microsoft.com/office/drawing/2014/main" id="{4915ECEA-3EF2-299D-DD49-F53485514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2661"/>
            <a:ext cx="4846740" cy="1133954"/>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2438" y="385420"/>
            <a:ext cx="975350" cy="548435"/>
          </a:xfrm>
          <a:prstGeom prst="rect">
            <a:avLst/>
          </a:prstGeom>
        </p:spPr>
      </p:pic>
    </p:spTree>
    <p:extLst>
      <p:ext uri="{BB962C8B-B14F-4D97-AF65-F5344CB8AC3E}">
        <p14:creationId xmlns:p14="http://schemas.microsoft.com/office/powerpoint/2010/main" val="945481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A5BD8-5260-D1D6-BEDD-CDFAF8D15DAD}"/>
              </a:ext>
            </a:extLst>
          </p:cNvPr>
          <p:cNvSpPr>
            <a:spLocks noGrp="1"/>
          </p:cNvSpPr>
          <p:nvPr>
            <p:ph type="title"/>
          </p:nvPr>
        </p:nvSpPr>
        <p:spPr/>
        <p:txBody>
          <a:bodyPr/>
          <a:lstStyle/>
          <a:p>
            <a:pPr algn="r"/>
            <a:r>
              <a:rPr lang="ar-SA" b="1" dirty="0">
                <a:solidFill>
                  <a:srgbClr val="FF0000"/>
                </a:solidFill>
                <a:cs typeface="+mn-cs"/>
              </a:rPr>
              <a:t>تَجْرِبَة 1: مِثال لِحَلّ</a:t>
            </a:r>
            <a:endParaRPr lang="en-US" b="1" dirty="0">
              <a:solidFill>
                <a:srgbClr val="FF0000"/>
              </a:solidFill>
              <a:cs typeface="+mn-cs"/>
            </a:endParaRPr>
          </a:p>
        </p:txBody>
      </p:sp>
      <p:pic>
        <p:nvPicPr>
          <p:cNvPr id="8" name="Online Media 7" title="Make a Mini Water Pump">
            <a:hlinkClick r:id="" action="ppaction://media"/>
            <a:extLst>
              <a:ext uri="{FF2B5EF4-FFF2-40B4-BE49-F238E27FC236}">
                <a16:creationId xmlns:a16="http://schemas.microsoft.com/office/drawing/2014/main" id="{26E862A2-37B7-AE72-2161-7AD5F12A90FA}"/>
              </a:ext>
            </a:extLst>
          </p:cNvPr>
          <p:cNvPicPr>
            <a:picLocks noGrp="1" noRot="1" noChangeAspect="1"/>
          </p:cNvPicPr>
          <p:nvPr>
            <p:ph idx="1"/>
            <a:videoFile r:link="rId1"/>
          </p:nvPr>
        </p:nvPicPr>
        <p:blipFill>
          <a:blip r:embed="rId4"/>
          <a:stretch>
            <a:fillRect/>
          </a:stretch>
        </p:blipFill>
        <p:spPr>
          <a:xfrm>
            <a:off x="2760132" y="1469686"/>
            <a:ext cx="8890001" cy="5023189"/>
          </a:xfrm>
          <a:prstGeom prst="rect">
            <a:avLst/>
          </a:prstGeom>
        </p:spPr>
      </p:pic>
      <p:sp>
        <p:nvSpPr>
          <p:cNvPr id="9" name="TextBox 8">
            <a:extLst>
              <a:ext uri="{FF2B5EF4-FFF2-40B4-BE49-F238E27FC236}">
                <a16:creationId xmlns:a16="http://schemas.microsoft.com/office/drawing/2014/main" id="{86CE5D9A-D5BC-0EB2-486E-34BC4DE7716B}"/>
              </a:ext>
            </a:extLst>
          </p:cNvPr>
          <p:cNvSpPr txBox="1"/>
          <p:nvPr/>
        </p:nvSpPr>
        <p:spPr>
          <a:xfrm>
            <a:off x="67734" y="1752600"/>
            <a:ext cx="2497666" cy="4401205"/>
          </a:xfrm>
          <a:prstGeom prst="rect">
            <a:avLst/>
          </a:prstGeom>
          <a:noFill/>
        </p:spPr>
        <p:txBody>
          <a:bodyPr wrap="square" rtlCol="0">
            <a:spAutoFit/>
          </a:bodyPr>
          <a:lstStyle/>
          <a:p>
            <a:pPr algn="r"/>
            <a:r>
              <a:rPr lang="ar-SA" sz="2800" b="1" dirty="0">
                <a:solidFill>
                  <a:srgbClr val="FF0000"/>
                </a:solidFill>
              </a:rPr>
              <a:t>تعليمات</a:t>
            </a:r>
            <a:endParaRPr lang="he-IL" sz="2800" b="1" dirty="0">
              <a:solidFill>
                <a:srgbClr val="FF0000"/>
              </a:solidFill>
            </a:endParaRPr>
          </a:p>
          <a:p>
            <a:pPr marL="342900" indent="-342900" algn="r" rtl="1">
              <a:buFont typeface="+mj-lt"/>
              <a:buAutoNum type="arabicPeriod"/>
            </a:pPr>
            <a:r>
              <a:rPr lang="ar-SA" sz="2000" b="1" dirty="0"/>
              <a:t>شاهِدوا الفيلم.</a:t>
            </a:r>
            <a:endParaRPr lang="he-IL" sz="2000" b="1" dirty="0"/>
          </a:p>
          <a:p>
            <a:pPr marL="342900" indent="-342900" algn="r" rtl="1">
              <a:buFont typeface="+mj-lt"/>
              <a:buAutoNum type="arabicPeriod"/>
            </a:pPr>
            <a:r>
              <a:rPr lang="ar-SA" sz="2000" b="1" dirty="0"/>
              <a:t>انتَبِهوا لترتيب العمليَّات.</a:t>
            </a:r>
            <a:endParaRPr lang="he-IL" sz="2000" b="1" dirty="0"/>
          </a:p>
          <a:p>
            <a:pPr marL="342900" indent="-342900" algn="r" rtl="1">
              <a:buFont typeface="+mj-lt"/>
              <a:buAutoNum type="arabicPeriod"/>
            </a:pPr>
            <a:r>
              <a:rPr lang="ar-SA" sz="2000" b="1" dirty="0"/>
              <a:t>حَضِّروا الأدوات اللازِمة (تَوَجَّهوا للمُعَلِّم).</a:t>
            </a:r>
            <a:endParaRPr lang="he-IL" sz="2000" b="1" dirty="0"/>
          </a:p>
          <a:p>
            <a:pPr marL="342900" indent="-342900" algn="r" rtl="1">
              <a:buFont typeface="+mj-lt"/>
              <a:buAutoNum type="arabicPeriod"/>
            </a:pPr>
            <a:r>
              <a:rPr lang="ar-SA" sz="2000" b="1" dirty="0"/>
              <a:t>أَخْرِجُوا الماءَ مِن الكَأْس حَسَب التَّعليمات الموجودة في الفيلم.</a:t>
            </a:r>
            <a:endParaRPr lang="he-IL" sz="2000" b="1" dirty="0"/>
          </a:p>
          <a:p>
            <a:pPr marL="342900" indent="-342900" algn="r" rtl="1">
              <a:buFont typeface="+mj-lt"/>
              <a:buAutoNum type="arabicPeriod"/>
            </a:pPr>
            <a:r>
              <a:rPr lang="ar-SA" sz="2000" b="1" dirty="0"/>
              <a:t>خَمِّنوا: ما الذي أَدّى الى خُروج الماء من الكأْس؟</a:t>
            </a:r>
            <a:endParaRPr lang="he-IL" sz="2000" b="1" dirty="0"/>
          </a:p>
          <a:p>
            <a:pPr algn="r"/>
            <a:endParaRPr lang="he-IL" dirty="0"/>
          </a:p>
          <a:p>
            <a:endParaRPr lang="he-IL" dirty="0"/>
          </a:p>
          <a:p>
            <a:endParaRPr lang="en-US" dirty="0"/>
          </a:p>
          <a:p>
            <a:pPr algn="r" rtl="1"/>
            <a:endParaRPr lang="he-IL" dirty="0"/>
          </a:p>
        </p:txBody>
      </p:sp>
      <p:pic>
        <p:nvPicPr>
          <p:cNvPr id="3" name="Picture 2">
            <a:extLst>
              <a:ext uri="{FF2B5EF4-FFF2-40B4-BE49-F238E27FC236}">
                <a16:creationId xmlns:a16="http://schemas.microsoft.com/office/drawing/2014/main" id="{753349DF-0108-77A5-820E-F60FD300B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198054" cy="982186"/>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5800" y="167645"/>
            <a:ext cx="976642" cy="646896"/>
          </a:xfrm>
          <a:prstGeom prst="rect">
            <a:avLst/>
          </a:prstGeom>
        </p:spPr>
      </p:pic>
    </p:spTree>
    <p:extLst>
      <p:ext uri="{BB962C8B-B14F-4D97-AF65-F5344CB8AC3E}">
        <p14:creationId xmlns:p14="http://schemas.microsoft.com/office/powerpoint/2010/main" val="103839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F464B-61C6-789E-2DDB-67DF1657EA37}"/>
              </a:ext>
            </a:extLst>
          </p:cNvPr>
          <p:cNvSpPr>
            <a:spLocks noGrp="1"/>
          </p:cNvSpPr>
          <p:nvPr>
            <p:ph type="title"/>
          </p:nvPr>
        </p:nvSpPr>
        <p:spPr/>
        <p:txBody>
          <a:bodyPr/>
          <a:lstStyle/>
          <a:p>
            <a:pPr algn="r" rtl="1"/>
            <a:r>
              <a:rPr kumimoji="0" lang="ar-SA" sz="4400" b="1" i="0" u="none" strike="noStrike" kern="1200" cap="none" spc="0" normalizeH="0" baseline="0" noProof="0" dirty="0">
                <a:ln>
                  <a:noFill/>
                </a:ln>
                <a:solidFill>
                  <a:srgbClr val="FF0000"/>
                </a:solidFill>
                <a:effectLst/>
                <a:uLnTx/>
                <a:uFillTx/>
                <a:latin typeface="Calibri Light" panose="020F0302020204030204"/>
                <a:ea typeface="+mj-ea"/>
                <a:cs typeface="Arial" panose="020B0604020202020204" pitchFamily="34" charset="0"/>
              </a:rPr>
              <a:t>تَ</a:t>
            </a:r>
            <a:r>
              <a:rPr lang="ar-SA" b="1" dirty="0">
                <a:solidFill>
                  <a:srgbClr val="FF0000"/>
                </a:solidFill>
                <a:latin typeface="Calibri Light" panose="020F0302020204030204"/>
                <a:cs typeface="Arial" panose="020B0604020202020204" pitchFamily="34" charset="0"/>
              </a:rPr>
              <a:t>جْرِبَة 2- مِثال لِحَلّ</a:t>
            </a:r>
            <a:endParaRPr lang="en-US" dirty="0">
              <a:solidFill>
                <a:srgbClr val="FF0000"/>
              </a:solidFill>
            </a:endParaRPr>
          </a:p>
        </p:txBody>
      </p:sp>
      <p:pic>
        <p:nvPicPr>
          <p:cNvPr id="4" name="Online Media 3" title="STEM activities for kids-How a hand pump/water fountain works|Science experiment for kids">
            <a:hlinkClick r:id="" action="ppaction://media"/>
            <a:extLst>
              <a:ext uri="{FF2B5EF4-FFF2-40B4-BE49-F238E27FC236}">
                <a16:creationId xmlns:a16="http://schemas.microsoft.com/office/drawing/2014/main" id="{5B6C7B95-CDFB-3EF5-844C-3F6CD9F156F3}"/>
              </a:ext>
            </a:extLst>
          </p:cNvPr>
          <p:cNvPicPr>
            <a:picLocks noGrp="1" noRot="1" noChangeAspect="1"/>
          </p:cNvPicPr>
          <p:nvPr>
            <p:ph idx="1"/>
            <a:videoFile r:link="rId1"/>
          </p:nvPr>
        </p:nvPicPr>
        <p:blipFill>
          <a:blip r:embed="rId4"/>
          <a:stretch>
            <a:fillRect/>
          </a:stretch>
        </p:blipFill>
        <p:spPr>
          <a:xfrm>
            <a:off x="3039533" y="1690688"/>
            <a:ext cx="8669867" cy="4898805"/>
          </a:xfrm>
          <a:prstGeom prst="rect">
            <a:avLst/>
          </a:prstGeom>
        </p:spPr>
      </p:pic>
      <p:pic>
        <p:nvPicPr>
          <p:cNvPr id="3" name="Picture 2">
            <a:extLst>
              <a:ext uri="{FF2B5EF4-FFF2-40B4-BE49-F238E27FC236}">
                <a16:creationId xmlns:a16="http://schemas.microsoft.com/office/drawing/2014/main" id="{9B6927A0-8665-BB0C-A2E9-C88890C0B7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533" y="0"/>
            <a:ext cx="4172802" cy="976278"/>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8757" y="213920"/>
            <a:ext cx="827992" cy="548435"/>
          </a:xfrm>
          <a:prstGeom prst="rect">
            <a:avLst/>
          </a:prstGeom>
        </p:spPr>
      </p:pic>
      <p:sp>
        <p:nvSpPr>
          <p:cNvPr id="8" name="TextBox 7"/>
          <p:cNvSpPr txBox="1"/>
          <p:nvPr/>
        </p:nvSpPr>
        <p:spPr>
          <a:xfrm>
            <a:off x="333488" y="2420470"/>
            <a:ext cx="2383262" cy="3785652"/>
          </a:xfrm>
          <a:prstGeom prst="rect">
            <a:avLst/>
          </a:prstGeom>
          <a:noFill/>
        </p:spPr>
        <p:txBody>
          <a:bodyPr wrap="square" rtlCol="1">
            <a:spAutoFit/>
          </a:bodyPr>
          <a:lstStyle/>
          <a:p>
            <a:pPr algn="r"/>
            <a:r>
              <a:rPr lang="ar-SA" sz="2400" b="1" dirty="0">
                <a:solidFill>
                  <a:srgbClr val="FF0000"/>
                </a:solidFill>
              </a:rPr>
              <a:t>تعليمات</a:t>
            </a:r>
            <a:endParaRPr lang="he-IL" sz="2400" b="1" dirty="0">
              <a:solidFill>
                <a:srgbClr val="FF0000"/>
              </a:solidFill>
            </a:endParaRPr>
          </a:p>
          <a:p>
            <a:pPr marL="342900" indent="-342900" algn="r" rtl="1">
              <a:buFont typeface="+mj-lt"/>
              <a:buAutoNum type="arabicPeriod"/>
            </a:pPr>
            <a:r>
              <a:rPr lang="ar-SA" b="1" dirty="0"/>
              <a:t>شاهِدوا الفيلم.</a:t>
            </a:r>
            <a:endParaRPr lang="he-IL" b="1" dirty="0"/>
          </a:p>
          <a:p>
            <a:pPr marL="342900" indent="-342900" algn="r" rtl="1">
              <a:buFont typeface="+mj-lt"/>
              <a:buAutoNum type="arabicPeriod"/>
            </a:pPr>
            <a:r>
              <a:rPr lang="ar-SA" b="1" dirty="0"/>
              <a:t>انتَبِهوا لترتيب العمليَّات.</a:t>
            </a:r>
            <a:endParaRPr lang="he-IL" b="1" dirty="0"/>
          </a:p>
          <a:p>
            <a:pPr marL="342900" indent="-342900" algn="r" rtl="1">
              <a:buFont typeface="+mj-lt"/>
              <a:buAutoNum type="arabicPeriod"/>
            </a:pPr>
            <a:r>
              <a:rPr lang="ar-SA" b="1" dirty="0"/>
              <a:t>حَضِّروا الأدوات اللازِمة (تَوَجَّهوا للمُعَلِّم).</a:t>
            </a:r>
            <a:endParaRPr lang="he-IL" b="1" dirty="0"/>
          </a:p>
          <a:p>
            <a:pPr marL="342900" indent="-342900" algn="r" rtl="1">
              <a:buFont typeface="+mj-lt"/>
              <a:buAutoNum type="arabicPeriod"/>
            </a:pPr>
            <a:r>
              <a:rPr lang="ar-SA" b="1" dirty="0"/>
              <a:t>أَخْرِجوا الماء مِن الكَأْس حَسَب التَّعليمات الموجودة في الفيلم.</a:t>
            </a:r>
            <a:endParaRPr lang="he-IL" b="1" dirty="0"/>
          </a:p>
          <a:p>
            <a:pPr marL="342900" indent="-342900" algn="r" rtl="1">
              <a:buFont typeface="+mj-lt"/>
              <a:buAutoNum type="arabicPeriod"/>
            </a:pPr>
            <a:r>
              <a:rPr lang="ar-SA" b="1" dirty="0"/>
              <a:t>خَمِّنوا: ما الذي أَدّى الى خُروج الماء من الكأْس؟</a:t>
            </a:r>
            <a:endParaRPr lang="he-IL" b="1" dirty="0"/>
          </a:p>
          <a:p>
            <a:pPr algn="r"/>
            <a:endParaRPr lang="he-IL" dirty="0"/>
          </a:p>
          <a:p>
            <a:endParaRPr lang="he-IL" dirty="0"/>
          </a:p>
          <a:p>
            <a:endParaRPr lang="en-US" dirty="0"/>
          </a:p>
        </p:txBody>
      </p:sp>
    </p:spTree>
    <p:extLst>
      <p:ext uri="{BB962C8B-B14F-4D97-AF65-F5344CB8AC3E}">
        <p14:creationId xmlns:p14="http://schemas.microsoft.com/office/powerpoint/2010/main" val="142482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81B86-A25D-037E-C0CC-9110A5C76F87}"/>
              </a:ext>
            </a:extLst>
          </p:cNvPr>
          <p:cNvSpPr>
            <a:spLocks noGrp="1"/>
          </p:cNvSpPr>
          <p:nvPr>
            <p:ph type="title"/>
          </p:nvPr>
        </p:nvSpPr>
        <p:spPr/>
        <p:txBody>
          <a:bodyPr/>
          <a:lstStyle/>
          <a:p>
            <a:pPr algn="r"/>
            <a:r>
              <a:rPr lang="ar-SA" b="1" dirty="0">
                <a:solidFill>
                  <a:srgbClr val="FF0000"/>
                </a:solidFill>
                <a:cs typeface="+mn-cs"/>
              </a:rPr>
              <a:t>ماذا حَدَثَ للماء في كلتا التجربتين؟</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16740973-BA04-8B42-5648-2ADED1C0C84C}"/>
              </a:ext>
            </a:extLst>
          </p:cNvPr>
          <p:cNvSpPr>
            <a:spLocks noGrp="1"/>
          </p:cNvSpPr>
          <p:nvPr>
            <p:ph idx="1"/>
          </p:nvPr>
        </p:nvSpPr>
        <p:spPr/>
        <p:txBody>
          <a:bodyPr/>
          <a:lstStyle/>
          <a:p>
            <a:pPr marL="0" indent="0" algn="r">
              <a:buNone/>
            </a:pPr>
            <a:r>
              <a:rPr lang="ar-SA" b="1" dirty="0"/>
              <a:t>خَرَجَ الماء من الوعاء.</a:t>
            </a:r>
          </a:p>
          <a:p>
            <a:pPr marL="0" indent="0" algn="r">
              <a:buNone/>
            </a:pPr>
            <a:r>
              <a:rPr lang="ar-SA" dirty="0"/>
              <a:t>عَمَليَّة اخراج ماء من وعاء تُدْعى سَحْب</a:t>
            </a:r>
            <a:endParaRPr lang="he-IL" dirty="0"/>
          </a:p>
          <a:p>
            <a:pPr marL="0" indent="0" algn="r">
              <a:buNone/>
            </a:pPr>
            <a:endParaRPr lang="he-IL" b="1" dirty="0">
              <a:solidFill>
                <a:srgbClr val="FF0000"/>
              </a:solidFill>
            </a:endParaRPr>
          </a:p>
          <a:p>
            <a:pPr marL="0" indent="0" algn="r">
              <a:buNone/>
            </a:pPr>
            <a:r>
              <a:rPr lang="ar-SA" b="1" dirty="0">
                <a:solidFill>
                  <a:srgbClr val="FF0000"/>
                </a:solidFill>
              </a:rPr>
              <a:t>مُحادَثَة في الصَّف</a:t>
            </a:r>
          </a:p>
          <a:p>
            <a:pPr marL="0" indent="0" algn="r">
              <a:buNone/>
            </a:pPr>
            <a:r>
              <a:rPr lang="ar-SA" b="1" dirty="0"/>
              <a:t>* بأي الطُّرُق يمكن سَحْب السَّوائِل والغازات من الوِعاء؟</a:t>
            </a:r>
            <a:endParaRPr lang="he-IL" b="1" dirty="0"/>
          </a:p>
          <a:p>
            <a:pPr marL="0" indent="0" algn="r">
              <a:buNone/>
            </a:pPr>
            <a:endParaRPr lang="en-US" dirty="0"/>
          </a:p>
        </p:txBody>
      </p:sp>
      <p:pic>
        <p:nvPicPr>
          <p:cNvPr id="4" name="Picture 3">
            <a:extLst>
              <a:ext uri="{FF2B5EF4-FFF2-40B4-BE49-F238E27FC236}">
                <a16:creationId xmlns:a16="http://schemas.microsoft.com/office/drawing/2014/main" id="{72018CB6-1903-F70F-00F4-DA3C39ED79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440" y="1542494"/>
            <a:ext cx="3304318" cy="4950381"/>
          </a:xfrm>
          <a:prstGeom prst="rect">
            <a:avLst/>
          </a:prstGeom>
        </p:spPr>
      </p:pic>
      <p:pic>
        <p:nvPicPr>
          <p:cNvPr id="5" name="Picture 4">
            <a:extLst>
              <a:ext uri="{FF2B5EF4-FFF2-40B4-BE49-F238E27FC236}">
                <a16:creationId xmlns:a16="http://schemas.microsoft.com/office/drawing/2014/main" id="{142671EA-8B09-BB9A-7229-4A8E5C50C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0996"/>
            <a:ext cx="3694821" cy="864448"/>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7715" y="329002"/>
            <a:ext cx="827992" cy="548435"/>
          </a:xfrm>
          <a:prstGeom prst="rect">
            <a:avLst/>
          </a:prstGeom>
        </p:spPr>
      </p:pic>
    </p:spTree>
    <p:extLst>
      <p:ext uri="{BB962C8B-B14F-4D97-AF65-F5344CB8AC3E}">
        <p14:creationId xmlns:p14="http://schemas.microsoft.com/office/powerpoint/2010/main" val="1740330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38981-B05D-C38C-611D-C4E71CFA333D}"/>
              </a:ext>
            </a:extLst>
          </p:cNvPr>
          <p:cNvSpPr>
            <a:spLocks noGrp="1"/>
          </p:cNvSpPr>
          <p:nvPr>
            <p:ph type="title"/>
          </p:nvPr>
        </p:nvSpPr>
        <p:spPr/>
        <p:txBody>
          <a:bodyPr/>
          <a:lstStyle/>
          <a:p>
            <a:pPr algn="r"/>
            <a:r>
              <a:rPr lang="ar-SA" b="1" dirty="0" err="1">
                <a:cs typeface="+mn-cs"/>
              </a:rPr>
              <a:t>تَذْويت</a:t>
            </a:r>
            <a:r>
              <a:rPr lang="ar-SA" b="1" dirty="0">
                <a:cs typeface="+mn-cs"/>
              </a:rPr>
              <a:t> مُصْطَلَحات</a:t>
            </a:r>
            <a:r>
              <a:rPr lang="he-IL" b="1" dirty="0">
                <a:cs typeface="+mn-cs"/>
              </a:rPr>
              <a:t>: </a:t>
            </a:r>
            <a:r>
              <a:rPr lang="ar-SA" b="1" dirty="0">
                <a:cs typeface="+mn-cs"/>
              </a:rPr>
              <a:t>مَوارِد طَبيعِيَّة.</a:t>
            </a:r>
            <a:endParaRPr lang="en-US" b="1" dirty="0">
              <a:cs typeface="+mn-cs"/>
            </a:endParaRPr>
          </a:p>
        </p:txBody>
      </p:sp>
      <p:sp>
        <p:nvSpPr>
          <p:cNvPr id="3" name="Content Placeholder 2">
            <a:extLst>
              <a:ext uri="{FF2B5EF4-FFF2-40B4-BE49-F238E27FC236}">
                <a16:creationId xmlns:a16="http://schemas.microsoft.com/office/drawing/2014/main" id="{5D997CDA-9712-8A3D-8383-EBE3FABF28D2}"/>
              </a:ext>
            </a:extLst>
          </p:cNvPr>
          <p:cNvSpPr>
            <a:spLocks noGrp="1"/>
          </p:cNvSpPr>
          <p:nvPr>
            <p:ph idx="1"/>
          </p:nvPr>
        </p:nvSpPr>
        <p:spPr>
          <a:xfrm>
            <a:off x="711200" y="1825625"/>
            <a:ext cx="10642600" cy="4351338"/>
          </a:xfrm>
        </p:spPr>
        <p:txBody>
          <a:bodyPr>
            <a:normAutofit/>
          </a:bodyPr>
          <a:lstStyle/>
          <a:p>
            <a:pPr marL="0" indent="0" algn="r">
              <a:buNone/>
            </a:pPr>
            <a:r>
              <a:rPr lang="ar-SA" sz="3200" dirty="0"/>
              <a:t>يَستَخْرج الانسان من الطبيعة المواد ومصادر الطاقة التي يحتاجُها لعَيْشِهِ ولرفاهِيَّتِهِ</a:t>
            </a:r>
            <a:r>
              <a:rPr lang="he-IL" sz="3200" dirty="0"/>
              <a:t>.</a:t>
            </a:r>
          </a:p>
          <a:p>
            <a:pPr marL="0" indent="0" algn="r">
              <a:buNone/>
            </a:pPr>
            <a:r>
              <a:rPr lang="ar-SA" sz="3200" dirty="0"/>
              <a:t>كُل ما يستَخرج الانسان من الطبيعة لاستعمالاته يُدعى : موارد طبيعِيَّة.</a:t>
            </a:r>
            <a:endParaRPr lang="he-IL" sz="3200" dirty="0"/>
          </a:p>
          <a:p>
            <a:pPr marL="0" indent="0" algn="r">
              <a:buNone/>
            </a:pPr>
            <a:r>
              <a:rPr lang="ar-SA" sz="3200" b="1" dirty="0">
                <a:solidFill>
                  <a:srgbClr val="FF0000"/>
                </a:solidFill>
              </a:rPr>
              <a:t>مُحادَثَة في الصَّف</a:t>
            </a:r>
            <a:endParaRPr lang="he-IL" sz="3200" b="1" dirty="0">
              <a:solidFill>
                <a:srgbClr val="FF0000"/>
              </a:solidFill>
            </a:endParaRPr>
          </a:p>
          <a:p>
            <a:pPr marL="514350" indent="-514350" algn="r" rtl="1">
              <a:buFont typeface="+mj-lt"/>
              <a:buAutoNum type="arabicPeriod"/>
            </a:pPr>
            <a:r>
              <a:rPr lang="ar-SA" sz="3200" dirty="0"/>
              <a:t>أَيّ احتياجات نلبِّي بمساعدة الموارد الطبيعيَّة؟</a:t>
            </a:r>
          </a:p>
          <a:p>
            <a:pPr marL="514350" indent="-514350" algn="r" rtl="1">
              <a:buFont typeface="+mj-lt"/>
              <a:buAutoNum type="arabicPeriod"/>
            </a:pPr>
            <a:r>
              <a:rPr lang="ar-SA" sz="3200" dirty="0"/>
              <a:t>لماذا نحن بِحاجَة لموارِد طبيعِيَّة؟</a:t>
            </a:r>
            <a:endParaRPr lang="he-IL" sz="3200" dirty="0"/>
          </a:p>
          <a:p>
            <a:pPr marL="514350" indent="-514350" algn="r" rtl="1">
              <a:buFont typeface="+mj-lt"/>
              <a:buAutoNum type="arabicPeriod"/>
            </a:pPr>
            <a:r>
              <a:rPr lang="ar-SA" sz="3200" dirty="0"/>
              <a:t>ماذا كان سيحدُث لو لم تكن لدينا موارد طبيعِيَّة؟</a:t>
            </a:r>
            <a:endParaRPr lang="he-IL" sz="3200" dirty="0"/>
          </a:p>
        </p:txBody>
      </p:sp>
      <p:pic>
        <p:nvPicPr>
          <p:cNvPr id="4" name="Picture 3">
            <a:extLst>
              <a:ext uri="{FF2B5EF4-FFF2-40B4-BE49-F238E27FC236}">
                <a16:creationId xmlns:a16="http://schemas.microsoft.com/office/drawing/2014/main" id="{61A71495-663A-7A4F-4F70-819DEA629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033"/>
            <a:ext cx="3773639" cy="882889"/>
          </a:xfrm>
          <a:prstGeom prst="rect">
            <a:avLst/>
          </a:prstGeom>
        </p:spPr>
      </p:pic>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641" y="251883"/>
            <a:ext cx="827992" cy="548435"/>
          </a:xfrm>
          <a:prstGeom prst="rect">
            <a:avLst/>
          </a:prstGeom>
        </p:spPr>
      </p:pic>
    </p:spTree>
    <p:extLst>
      <p:ext uri="{BB962C8B-B14F-4D97-AF65-F5344CB8AC3E}">
        <p14:creationId xmlns:p14="http://schemas.microsoft.com/office/powerpoint/2010/main" val="4021923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5A289-460C-73AA-A0C5-0197D3B4EDD1}"/>
              </a:ext>
            </a:extLst>
          </p:cNvPr>
          <p:cNvSpPr>
            <a:spLocks noGrp="1"/>
          </p:cNvSpPr>
          <p:nvPr>
            <p:ph type="title"/>
          </p:nvPr>
        </p:nvSpPr>
        <p:spPr/>
        <p:txBody>
          <a:bodyPr/>
          <a:lstStyle/>
          <a:p>
            <a:pPr algn="r"/>
            <a:r>
              <a:rPr lang="ar-SA" b="1" dirty="0">
                <a:solidFill>
                  <a:srgbClr val="FF0000"/>
                </a:solidFill>
                <a:latin typeface="Calibri Light" panose="020F0302020204030204"/>
                <a:cs typeface="Arial" panose="020B0604020202020204" pitchFamily="34" charset="0"/>
              </a:rPr>
              <a:t>نَفط خام وغاز طَبيعي</a:t>
            </a:r>
            <a:endParaRPr lang="en-US" dirty="0"/>
          </a:p>
        </p:txBody>
      </p:sp>
      <p:pic>
        <p:nvPicPr>
          <p:cNvPr id="4" name="Content Placeholder 3">
            <a:extLst>
              <a:ext uri="{FF2B5EF4-FFF2-40B4-BE49-F238E27FC236}">
                <a16:creationId xmlns:a16="http://schemas.microsoft.com/office/drawing/2014/main" id="{AA2BA342-9101-7476-B8B0-C3D400A897E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29417" y="2269065"/>
            <a:ext cx="6332427" cy="3670829"/>
          </a:xfrm>
          <a:prstGeom prst="rect">
            <a:avLst/>
          </a:prstGeom>
        </p:spPr>
      </p:pic>
      <p:pic>
        <p:nvPicPr>
          <p:cNvPr id="1026" name="Picture 2" descr="Free graphic oil rig nature vector">
            <a:extLst>
              <a:ext uri="{FF2B5EF4-FFF2-40B4-BE49-F238E27FC236}">
                <a16:creationId xmlns:a16="http://schemas.microsoft.com/office/drawing/2014/main" id="{FBF0EF0D-7D55-B6B3-9D8F-23FDADC3B5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619" y="1599588"/>
            <a:ext cx="4981950" cy="50097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A030D0-1EBA-7782-F866-8F89C4D11D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619" y="364490"/>
            <a:ext cx="3840480" cy="898527"/>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6862" y="539535"/>
            <a:ext cx="984731" cy="548435"/>
          </a:xfrm>
          <a:prstGeom prst="rect">
            <a:avLst/>
          </a:prstGeom>
        </p:spPr>
      </p:pic>
    </p:spTree>
    <p:extLst>
      <p:ext uri="{BB962C8B-B14F-4D97-AF65-F5344CB8AC3E}">
        <p14:creationId xmlns:p14="http://schemas.microsoft.com/office/powerpoint/2010/main" val="2621126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9F57-35D3-8663-6104-DD5EDA01215E}"/>
              </a:ext>
            </a:extLst>
          </p:cNvPr>
          <p:cNvSpPr>
            <a:spLocks noGrp="1"/>
          </p:cNvSpPr>
          <p:nvPr>
            <p:ph type="title"/>
          </p:nvPr>
        </p:nvSpPr>
        <p:spPr/>
        <p:txBody>
          <a:bodyPr/>
          <a:lstStyle/>
          <a:p>
            <a:pPr algn="r"/>
            <a:r>
              <a:rPr lang="ar-SA" b="1" dirty="0">
                <a:solidFill>
                  <a:srgbClr val="FF0000"/>
                </a:solidFill>
                <a:cs typeface="+mn-cs"/>
              </a:rPr>
              <a:t>موارد طبيعيَّة في الصُّخور</a:t>
            </a:r>
            <a:endParaRPr lang="en-US" b="1" dirty="0">
              <a:solidFill>
                <a:srgbClr val="FF0000"/>
              </a:solidFill>
              <a:cs typeface="+mn-cs"/>
            </a:endParaRPr>
          </a:p>
        </p:txBody>
      </p:sp>
      <p:pic>
        <p:nvPicPr>
          <p:cNvPr id="6" name="Picture 5">
            <a:extLst>
              <a:ext uri="{FF2B5EF4-FFF2-40B4-BE49-F238E27FC236}">
                <a16:creationId xmlns:a16="http://schemas.microsoft.com/office/drawing/2014/main" id="{187FA8A9-5F3B-5B1D-E373-B24C72C18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93" y="2244725"/>
            <a:ext cx="5868007" cy="4037542"/>
          </a:xfrm>
          <a:prstGeom prst="rect">
            <a:avLst/>
          </a:prstGeom>
        </p:spPr>
      </p:pic>
      <p:pic>
        <p:nvPicPr>
          <p:cNvPr id="9" name="Content Placeholder 8">
            <a:extLst>
              <a:ext uri="{FF2B5EF4-FFF2-40B4-BE49-F238E27FC236}">
                <a16:creationId xmlns:a16="http://schemas.microsoft.com/office/drawing/2014/main" id="{9ACD3CD1-8AD6-3C5A-0080-44687F633A7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175556" y="2272871"/>
            <a:ext cx="6016444" cy="4009396"/>
          </a:xfrm>
          <a:prstGeom prst="rect">
            <a:avLst/>
          </a:prstGeom>
        </p:spPr>
      </p:pic>
      <p:pic>
        <p:nvPicPr>
          <p:cNvPr id="3" name="Picture 2">
            <a:extLst>
              <a:ext uri="{FF2B5EF4-FFF2-40B4-BE49-F238E27FC236}">
                <a16:creationId xmlns:a16="http://schemas.microsoft.com/office/drawing/2014/main" id="{70356E33-E52D-70E6-137F-F342E9582B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788229" cy="886302"/>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0118" y="168933"/>
            <a:ext cx="827992" cy="548435"/>
          </a:xfrm>
          <a:prstGeom prst="rect">
            <a:avLst/>
          </a:prstGeom>
        </p:spPr>
      </p:pic>
    </p:spTree>
    <p:extLst>
      <p:ext uri="{BB962C8B-B14F-4D97-AF65-F5344CB8AC3E}">
        <p14:creationId xmlns:p14="http://schemas.microsoft.com/office/powerpoint/2010/main" val="3392511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50C7-1C58-82AD-ADCF-839C0D65F4EA}"/>
              </a:ext>
            </a:extLst>
          </p:cNvPr>
          <p:cNvSpPr>
            <a:spLocks noGrp="1"/>
          </p:cNvSpPr>
          <p:nvPr>
            <p:ph type="title"/>
          </p:nvPr>
        </p:nvSpPr>
        <p:spPr/>
        <p:txBody>
          <a:bodyPr/>
          <a:lstStyle/>
          <a:p>
            <a:pPr algn="r"/>
            <a:r>
              <a:rPr lang="ar-SA" b="1" dirty="0">
                <a:solidFill>
                  <a:srgbClr val="FF0000"/>
                </a:solidFill>
              </a:rPr>
              <a:t>أملاح- ملح الطَّعام والبوتاس</a:t>
            </a:r>
            <a:endParaRPr lang="en-US" b="1" dirty="0">
              <a:solidFill>
                <a:srgbClr val="FF0000"/>
              </a:solidFill>
            </a:endParaRPr>
          </a:p>
        </p:txBody>
      </p:sp>
      <p:pic>
        <p:nvPicPr>
          <p:cNvPr id="5" name="Content Placeholder 4">
            <a:extLst>
              <a:ext uri="{FF2B5EF4-FFF2-40B4-BE49-F238E27FC236}">
                <a16:creationId xmlns:a16="http://schemas.microsoft.com/office/drawing/2014/main" id="{5E0E3176-C474-9E12-0F95-B9A3025863B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67323" y="2300891"/>
            <a:ext cx="5836807" cy="3537637"/>
          </a:xfrm>
          <a:prstGeom prst="rect">
            <a:avLst/>
          </a:prstGeom>
        </p:spPr>
      </p:pic>
      <p:pic>
        <p:nvPicPr>
          <p:cNvPr id="6" name="Picture 5">
            <a:extLst>
              <a:ext uri="{FF2B5EF4-FFF2-40B4-BE49-F238E27FC236}">
                <a16:creationId xmlns:a16="http://schemas.microsoft.com/office/drawing/2014/main" id="{C2CAE9B5-3FFC-A143-CD80-46B70E83F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397" y="2238780"/>
            <a:ext cx="5401733" cy="3599748"/>
          </a:xfrm>
          <a:prstGeom prst="rect">
            <a:avLst/>
          </a:prstGeom>
        </p:spPr>
      </p:pic>
      <p:pic>
        <p:nvPicPr>
          <p:cNvPr id="3" name="Picture 2">
            <a:extLst>
              <a:ext uri="{FF2B5EF4-FFF2-40B4-BE49-F238E27FC236}">
                <a16:creationId xmlns:a16="http://schemas.microsoft.com/office/drawing/2014/main" id="{E48781B1-FEF8-9BFD-66A1-FD43628AEE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785944" cy="883997"/>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6552" y="167780"/>
            <a:ext cx="827992" cy="548435"/>
          </a:xfrm>
          <a:prstGeom prst="rect">
            <a:avLst/>
          </a:prstGeom>
        </p:spPr>
      </p:pic>
    </p:spTree>
    <p:extLst>
      <p:ext uri="{BB962C8B-B14F-4D97-AF65-F5344CB8AC3E}">
        <p14:creationId xmlns:p14="http://schemas.microsoft.com/office/powerpoint/2010/main" val="20099499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12249</TotalTime>
  <Words>786</Words>
  <Application>Microsoft Office PowerPoint</Application>
  <PresentationFormat>מסך רחב</PresentationFormat>
  <Paragraphs>105</Paragraphs>
  <Slides>17</Slides>
  <Notes>17</Notes>
  <HiddenSlides>0</HiddenSlides>
  <MMClips>2</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17</vt:i4>
      </vt:variant>
    </vt:vector>
  </HeadingPairs>
  <TitlesOfParts>
    <vt:vector size="21" baseType="lpstr">
      <vt:lpstr>Arial</vt:lpstr>
      <vt:lpstr>Calibri</vt:lpstr>
      <vt:lpstr>Calibri Light</vt:lpstr>
      <vt:lpstr>Office Theme</vt:lpstr>
      <vt:lpstr>מצגת של PowerPoint‏</vt:lpstr>
      <vt:lpstr>تَحَدًّي: أَعطونا الماء بِفَرَح </vt:lpstr>
      <vt:lpstr>تَجْرِبَة 1: مِثال لِحَلّ</vt:lpstr>
      <vt:lpstr>تَجْرِبَة 2- مِثال لِحَلّ</vt:lpstr>
      <vt:lpstr>ماذا حَدَثَ للماء في كلتا التجربتين؟</vt:lpstr>
      <vt:lpstr>تَذْويت مُصْطَلَحات: مَوارِد طَبيعِيَّة.</vt:lpstr>
      <vt:lpstr>نَفط خام وغاز طَبيعي</vt:lpstr>
      <vt:lpstr>موارد طبيعيَّة في الصُّخور</vt:lpstr>
      <vt:lpstr>أملاح- ملح الطَّعام والبوتاس</vt:lpstr>
      <vt:lpstr>فَحْم حَجَري</vt:lpstr>
      <vt:lpstr>صَيْد الأَسماك</vt:lpstr>
      <vt:lpstr>غابات طبيعيَّة</vt:lpstr>
      <vt:lpstr>حَيْوانات بَرِّيَّة</vt:lpstr>
      <vt:lpstr>مَوارد طبيعيَّة: غَازات، سَوائِل ومَواد صَلْبَة</vt:lpstr>
      <vt:lpstr>مَوَارِد الطَبيعَة: أَحْياء وجَمَادات.</vt:lpstr>
      <vt:lpstr>طَرْح أَسْئِلَة</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miri dressler</dc:creator>
  <cp:lastModifiedBy>shlomi sh shlomish</cp:lastModifiedBy>
  <cp:revision>53</cp:revision>
  <dcterms:created xsi:type="dcterms:W3CDTF">2024-06-08T09:58:47Z</dcterms:created>
  <dcterms:modified xsi:type="dcterms:W3CDTF">2024-09-01T04:11:30Z</dcterms:modified>
</cp:coreProperties>
</file>