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sldIdLst>
    <p:sldId id="326" r:id="rId2"/>
    <p:sldId id="328" r:id="rId3"/>
    <p:sldId id="329" r:id="rId4"/>
    <p:sldId id="285" r:id="rId5"/>
    <p:sldId id="319" r:id="rId6"/>
    <p:sldId id="307" r:id="rId7"/>
    <p:sldId id="306" r:id="rId8"/>
    <p:sldId id="335" r:id="rId9"/>
    <p:sldId id="290" r:id="rId10"/>
    <p:sldId id="289" r:id="rId11"/>
    <p:sldId id="320" r:id="rId12"/>
    <p:sldId id="291" r:id="rId13"/>
    <p:sldId id="303" r:id="rId14"/>
    <p:sldId id="308" r:id="rId15"/>
    <p:sldId id="304" r:id="rId16"/>
    <p:sldId id="336" r:id="rId17"/>
    <p:sldId id="338" r:id="rId1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i dressler" initials="md" lastIdx="12" clrIdx="0">
    <p:extLst>
      <p:ext uri="{19B8F6BF-5375-455C-9EA6-DF929625EA0E}">
        <p15:presenceInfo xmlns:p15="http://schemas.microsoft.com/office/powerpoint/2012/main" userId="1621ad8585f3c8db" providerId="Windows Live"/>
      </p:ext>
    </p:extLst>
  </p:cmAuthor>
  <p:cmAuthor id="2" name="noga mishan" initials="nm" lastIdx="2" clrIdx="1">
    <p:extLst>
      <p:ext uri="{19B8F6BF-5375-455C-9EA6-DF929625EA0E}">
        <p15:presenceInfo xmlns:p15="http://schemas.microsoft.com/office/powerpoint/2012/main" userId="802d01ca9850f5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19" autoAdjust="0"/>
    <p:restoredTop sz="93155" autoAdjust="0"/>
  </p:normalViewPr>
  <p:slideViewPr>
    <p:cSldViewPr snapToGrid="0">
      <p:cViewPr varScale="1">
        <p:scale>
          <a:sx n="118" d="100"/>
          <a:sy n="118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F7973-E934-4459-AD51-18DBDB6DFFE4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BDF11E4-1546-4C3E-93F6-6EAE792A13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9698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מצגת זו מתמקדת בשלוש מחלקות בעלי חיים: זוחלים, עופות ויונקים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F11E4-1546-4C3E-93F6-6EAE792A138E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0007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NarkisimMFO"/>
              </a:rPr>
              <a:t>לאחר התצפית, התבוננות בתמונות וקריאת קטעי המידע, התלמידים מתבקשים להשלים את המידע בטבלה.</a:t>
            </a:r>
          </a:p>
          <a:p>
            <a:pPr algn="r"/>
            <a:r>
              <a:rPr lang="he-IL" sz="1200" b="1" i="0" u="none" strike="noStrike" baseline="0" dirty="0">
                <a:latin typeface="NarkisimMFOBold"/>
              </a:rPr>
              <a:t>שימו לב: </a:t>
            </a:r>
            <a:r>
              <a:rPr lang="he-IL" sz="1200" b="0" i="0" u="none" strike="noStrike" baseline="0" dirty="0">
                <a:latin typeface="NarkisimMFO"/>
              </a:rPr>
              <a:t>חשוב לבדוק לפחות מספר עופות שונים לצורך הבניית ההכללה אודות המאפיינים המשותפים לעופות.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56879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באתר </a:t>
            </a:r>
            <a:r>
              <a:rPr lang="he-IL" b="1" dirty="0"/>
              <a:t>במבט מקוון</a:t>
            </a:r>
            <a:r>
              <a:rPr lang="he-IL" dirty="0"/>
              <a:t>, בספר הדיגיטלי, משימה מתוקשבת, בעמוד 59. יישום הבנה.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F11E4-1546-4C3E-93F6-6EAE792A138E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4141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NarkisimMFO"/>
              </a:rPr>
              <a:t>נוסף על השימושים העיקריים של העופות המבויתים (ביצים, בשר, נוצות ומוצרים שונים אחרים), בויתו גם מינים שונים של עופות לצורכי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נוי ושעשועים: קנריות, תוכים, יונים ועוד. הלולים המודרניים והתעשיות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השונות הקשורות למוצרי עופות מבוססים על ידע רב וטכנולוגיה מתקדמת ביותר. קיימות בהם מערכות בקרה ממוחשבות על כמויות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המזון והמים, על ויסות טמפרטורה, אור ולחות. כל זאת כדי להבטיח תנאי גידול אופטימליים ותנובה מרבית ואיכותית. כמו כן, קיים פיקוח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וטרינרי צמוד, שנועד להבטיח את בריאות העופות ואת בריאותם של בני האדם הניזונים מהם.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9706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באתר </a:t>
            </a:r>
            <a:r>
              <a:rPr lang="he-IL" b="1" dirty="0"/>
              <a:t>במבט מקוון</a:t>
            </a:r>
            <a:r>
              <a:rPr lang="he-IL" dirty="0"/>
              <a:t>, עולם היצורים החיים. </a:t>
            </a:r>
            <a:r>
              <a:rPr lang="he-IL" b="0" i="0" dirty="0">
                <a:effectLst/>
                <a:highlight>
                  <a:srgbClr val="FFFFFF"/>
                </a:highlight>
                <a:latin typeface="Almoni Neue DL 4.0 AAA"/>
              </a:rPr>
              <a:t>המשימה המתוקשבת עוסקת ביחסי הגומלין שבין השקנאים לאדם וכן בפתרונות לשמירה על השקנאים מחד ולהפחתת הנזק לבני האדם מאידך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5058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באתר במבט מקוון. יחידת התוכן: עולם היצורים החיים.</a:t>
            </a:r>
            <a:r>
              <a:rPr lang="he-IL" b="0" i="0" dirty="0">
                <a:effectLst/>
                <a:highlight>
                  <a:srgbClr val="FFFFFF"/>
                </a:highlight>
                <a:latin typeface="Almoni Neue DL 4.0 AAA"/>
              </a:rPr>
              <a:t> המשימה המתוקשבת עוסקת בגורמים המאיימים על הכחדת העיט הזהוב ובהצעות להגנה על העיט  מפני הכחדה.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2378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באתר </a:t>
            </a:r>
            <a:r>
              <a:rPr lang="he-IL" b="1" dirty="0"/>
              <a:t>במבט מקוון</a:t>
            </a:r>
            <a:r>
              <a:rPr lang="he-IL" dirty="0"/>
              <a:t>. יחידת התוכן: עולם היצורים החיים. </a:t>
            </a:r>
          </a:p>
          <a:p>
            <a:pPr algn="r"/>
            <a:r>
              <a:rPr lang="he-IL" b="0" i="0" dirty="0">
                <a:effectLst/>
                <a:highlight>
                  <a:srgbClr val="FFFFFF"/>
                </a:highlight>
                <a:latin typeface="Almoni Neue DL 4.0 AAA"/>
              </a:rPr>
              <a:t>המשימה המתוקשבת עוסקת בסיפור פיתוח רכבת הקליע היפנית תוך שימוש במושגים צורך, בעיה, פתרון, שכלול. הרעיון לפתרון התקבל בהשראת מבנה המקור של השלדג הגמדי (</a:t>
            </a:r>
            <a:r>
              <a:rPr lang="he-IL" b="0" i="0" dirty="0" err="1">
                <a:effectLst/>
                <a:highlight>
                  <a:srgbClr val="FFFFFF"/>
                </a:highlight>
                <a:latin typeface="Almoni Neue DL 4.0 AAA"/>
              </a:rPr>
              <a:t>ביומימיקרי</a:t>
            </a:r>
            <a:r>
              <a:rPr lang="he-IL" b="0" i="0" dirty="0">
                <a:effectLst/>
                <a:highlight>
                  <a:srgbClr val="FFFFFF"/>
                </a:highlight>
                <a:latin typeface="Almoni Neue DL 4.0 AAA"/>
              </a:rPr>
              <a:t>).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4041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מסכמים את מאפייני המחלקה.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F11E4-1546-4C3E-93F6-6EAE792A138E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773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NarkisimMFO"/>
              </a:rPr>
              <a:t>הזוחלים (לטאות, נחשים, צבים, תנינים) הם שוכני יבשה מובהקים, עורם יבש ועבה יחסית ומסייע לאיבוד מועט של מים מגופם. הם נושמים אוויר בעזרת ריאות, מתקיימת אצלם הפריה פנימית — מטילים ביצים או משריצים, עור גופם מתנשל במהלך גידול הגוף שלהם. קיימים מיני זוחלים שהסתגלו לחיים במים (כגון: נחשי מים, צבי ביצה, צבי ים, תנינים ואחרים), אך גם להם מאפיינים דומים לאלה המתקיימים ביבשה. הם פעילים בעיקר בעונה החמה ובעונות קרות הם נכנסים לתרדמה מלאה או חלקית.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צופים בסרטונים ובתמונות ומאפיינים את המחלקה. עוברים לספר ועונים על המשימה.</a:t>
            </a:r>
          </a:p>
          <a:p>
            <a:pPr algn="r"/>
            <a:endParaRPr lang="he-IL" sz="1800" b="0" i="0" u="none" strike="noStrike" baseline="0" dirty="0">
              <a:latin typeface="NarkisimMFO"/>
            </a:endParaRP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צופים בסרטונים, מזהים את בעלי החיים ושואלים: אילו בעלי חיים אתם מכירים ששייכים לזוחלים?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כיצד ידעתם לשייך אותם לזוחלים? מהם המאפיינים שלהם?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49DFD-C0BB-42FF-B5AF-A9A2C0D08B44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86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במשימה זו בוחרים בארבעה זוחלים שונים אוספים מידע עליהם (קוראים את המידעון שבספר עמוד 55 ומקורות מידע נוספים) על פי התבחינים שבטבלה.</a:t>
            </a:r>
          </a:p>
          <a:p>
            <a:r>
              <a:rPr lang="he-IL" dirty="0"/>
              <a:t>עורכים השוואה ביניהם (הדומה והשונה) בשאלה 3 מסכמים את מאפייני המחלקה.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F11E4-1546-4C3E-93F6-6EAE792A138E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2898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התלמידים קוראים את קטע המידע, עונים על שאלות ומביאים דוגמאות </a:t>
            </a:r>
            <a:r>
              <a:rPr lang="he-IL" sz="1800" b="0" i="0" u="none" strike="noStrike" baseline="0" dirty="0">
                <a:solidFill>
                  <a:srgbClr val="7A3A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לתועלת ולנזק שמביאים זוחלים לאדם.</a:t>
            </a:r>
            <a:r>
              <a:rPr lang="he-IL" dirty="0"/>
              <a:t>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3787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באתר </a:t>
            </a:r>
            <a:r>
              <a:rPr lang="he-IL" b="1" dirty="0"/>
              <a:t>במבט מקוון</a:t>
            </a:r>
            <a:r>
              <a:rPr lang="he-IL" dirty="0"/>
              <a:t>, בספר הדיגיטלי, בעמוד 55. משימה מתוקשבת : מחלקת הזוחלים. יישום הבנה.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8869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0" i="0" dirty="0">
                <a:effectLst/>
                <a:highlight>
                  <a:srgbClr val="FFFFFF"/>
                </a:highlight>
                <a:latin typeface="Almoni Neue DL 4.0 AAA"/>
              </a:rPr>
              <a:t>באתר </a:t>
            </a:r>
            <a:r>
              <a:rPr lang="he-IL" b="1" i="0" dirty="0">
                <a:effectLst/>
                <a:highlight>
                  <a:srgbClr val="FFFFFF"/>
                </a:highlight>
                <a:latin typeface="Almoni Neue DL 4.0 AAA"/>
              </a:rPr>
              <a:t>במבט מקוון</a:t>
            </a:r>
            <a:r>
              <a:rPr lang="he-IL" b="0" i="0" dirty="0">
                <a:effectLst/>
                <a:highlight>
                  <a:srgbClr val="FFFFFF"/>
                </a:highlight>
                <a:latin typeface="Almoni Neue DL 4.0 AAA"/>
              </a:rPr>
              <a:t>. יחידת התוכן: </a:t>
            </a:r>
            <a:r>
              <a:rPr lang="he-IL" dirty="0"/>
              <a:t>עולם היצורים החיים. </a:t>
            </a:r>
            <a:r>
              <a:rPr lang="he-IL" b="0" i="0" dirty="0">
                <a:effectLst/>
                <a:highlight>
                  <a:srgbClr val="FFFFFF"/>
                </a:highlight>
                <a:latin typeface="Almoni Neue DL 4.0 AAA"/>
              </a:rPr>
              <a:t>המשימה המתוקשבת עוסקת בגורמים המאיימים על הכחדת צב הים הירוק. 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574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0" i="0" dirty="0">
                <a:effectLst/>
                <a:highlight>
                  <a:srgbClr val="FFFFFF"/>
                </a:highlight>
                <a:latin typeface="Almoni Neue DL 4.0 AAA"/>
              </a:rPr>
              <a:t>באתר </a:t>
            </a:r>
            <a:r>
              <a:rPr lang="he-IL" b="1" i="0" dirty="0">
                <a:effectLst/>
                <a:highlight>
                  <a:srgbClr val="FFFFFF"/>
                </a:highlight>
                <a:latin typeface="Almoni Neue DL 4.0 AAA"/>
              </a:rPr>
              <a:t>במבט מקוון</a:t>
            </a:r>
            <a:r>
              <a:rPr lang="he-IL" b="0" i="0" dirty="0">
                <a:effectLst/>
                <a:highlight>
                  <a:srgbClr val="FFFFFF"/>
                </a:highlight>
                <a:latin typeface="Almoni Neue DL 4.0 AAA"/>
              </a:rPr>
              <a:t>. יחידת התוכן: </a:t>
            </a:r>
            <a:r>
              <a:rPr lang="he-IL" dirty="0"/>
              <a:t>עולם היצורים החיים. </a:t>
            </a:r>
            <a:r>
              <a:rPr lang="he-IL" b="0" i="0" dirty="0">
                <a:effectLst/>
                <a:highlight>
                  <a:srgbClr val="FFFFFF"/>
                </a:highlight>
                <a:latin typeface="Almoni Neue DL 4.0 AAA"/>
              </a:rPr>
              <a:t>המשימה המתוקשבת עוסקת ביתרונות של הדברה ביולוגית לעומת ההדברה כימית תוך היכרות עם התנשמת - מבנה ואורח חיים.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7725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מסכמים את מאפייני המחלקה.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F11E4-1546-4C3E-93F6-6EAE792A138E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9205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NarkisimMFO"/>
              </a:rPr>
              <a:t>העופות בעלי תעופה מובהקים. בעלי כסות נוצות שתורמת לשמירה על חום הגוף. הנוצות מגדילות מאוד את נפח הגוף, ובכך קטנה צפיפות הגוף (נפח/משקל = צפיפות).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הנוצות תורמות להגדלת שטח הכנפיים. שתי תכונות אלה חשובות לתעופה, שדורשת מאמץ רב מאוד. הם נושמים בעזרת ריאות. 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הם בעלי מקור, שתי רגליים ושתי כנפיים. העופות מטילים ביצים שמהן בוקעים גוזלים או אפרוחים.</a:t>
            </a:r>
          </a:p>
          <a:p>
            <a:pPr algn="r"/>
            <a:endParaRPr lang="he-IL" sz="1800" b="0" i="0" u="none" strike="noStrike" baseline="0" dirty="0">
              <a:latin typeface="NarkisimMFO"/>
            </a:endParaRP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צופים בסרטון. מאפיינים את המחלקה ועוברים למשימה בספר.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483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D61998-CE1B-3565-8238-3CC06F223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9F45614-80F0-DF8A-37CA-EB86C6AC8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909F71C-D8CC-5E7A-CB07-D2913327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AB1BB56-F1E7-4E97-30EE-AF526708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275D269-1F3C-02FC-4E20-5C33D022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060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1CFF853-5A3C-2709-5CB4-938C7C34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4594E0E-1FC3-782F-9797-87F9EC179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DE89787-B818-71E0-0495-357BF9D6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5AE5F51-0C91-8F41-0CC2-7EE559A02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794F8B-4356-6BC2-D74A-437AFD49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250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E38FCCFD-4A9B-1121-2DBC-17C4119E3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9D50EBF-53B0-CA9E-0C6C-4711F9C93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3F6EEF0-B1DC-E4A4-C1C1-38D93DDD4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F6DA943-7459-17B8-D58A-E31B5E11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DF6AE04-6080-7208-8518-59E24DD26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178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08F26E2-C6C7-007C-9DB2-C24F4496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6168057-DDDA-303C-35CE-103868479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B5DD3A3-D888-9252-B7A1-739F0FD45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509376D-0CA4-FC8E-4F61-2678BF58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01A3BD2-3C39-0B20-C2EF-0640D21C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608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9AB2D12-AA21-D080-0F32-7955934C7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FF1B711-A21A-4D39-A848-763995BB0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EE8AB18-7068-14AD-17C3-E37D396A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5775633-2079-A08E-ACEF-8C107D14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A03D10A-5209-5271-3F0F-3BF0AD93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187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C8D341-8DFC-3ECE-0DF8-A6A1B0266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7B164E0-111A-F5BD-E8D1-8C47FAB3E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BCE4A20-3558-CAC8-E2CD-BA57DBCAE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005EF86-256B-1FE8-9167-1379FAD5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ACDC9EA-9FC1-8391-EB5A-D8DE72A8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DDC468C-ED17-842A-23DB-E529D186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715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01B5A5E-1977-02DE-3C24-35FFCD33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7B5FCDC-F9FB-395A-7AB8-47151BF31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AB1115B-5EAA-2D39-2A95-1FEE42151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C497563C-610A-F3D6-8238-0C27ED1BA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7B1C8EF6-EF85-69BA-6C62-FD40C0EDC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0E475868-9FBE-9B93-BBA8-FD0E152AA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557FA7A-1D91-93B3-03C0-514DA881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0AEABB1-629E-3F26-3F18-18382969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24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6DDEC1-D2D9-4F8A-FA03-DB2B7734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B2323C32-6BC9-F557-1A1E-F0B874AD6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DE36671-0B3E-DB3F-9B28-A1821EE8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6571EE4-B8D0-735C-72EB-98D8050C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763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D47BA92-311F-7DC9-17A3-6181F7B2E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EFBA38F-9C61-B08B-754D-909447C27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58E37E9-F007-6338-B733-8C75C2DA0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916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35AB63-C6EC-DEFA-8888-AF10B85B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B5F5B12-BCD7-C1B5-BDA7-CCFD07F1E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0413255-297C-B292-8615-DF74B9E1D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7C86B83-E963-0EC4-A54C-E3A1F95EC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28250E2-8A18-5BE6-8787-644CA9EE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B904571-B3F1-6032-210D-E72A78A0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213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38E48B7-4FF3-2882-5DC4-CBE21AAFC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EB361BB-1782-BA31-334F-B345AFF6A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8FFB64B-E5F5-3BAB-B421-73EA8DC77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C45B8F0-0E20-EDA9-98FF-AC17B44A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96BDDFA-9565-57E8-818A-3FAA98DA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3A136DE-882A-AB68-F90F-830FD33A6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591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9C4A547D-9456-180B-36EE-CF81B1C5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76DBF96-89A3-A552-EDCD-E19101341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A8ECDD3-A26F-DD62-C60C-9EC3484F3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DBC27-9C95-4B98-985F-02FCA25624D5}" type="datetimeFigureOut">
              <a:rPr lang="he-IL" smtClean="0"/>
              <a:t>ח'/אב/תשפ"ד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E2C5286-F75B-B65F-45B3-FF63A2FAE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1334586-E480-84B2-F48C-88F78E0F1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5FC7E-EDEA-4C1F-B062-EB88EDCFAD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307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1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403B-21E8-A832-5CED-601D1B542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255" y="3971556"/>
            <a:ext cx="10129381" cy="2886444"/>
          </a:xfrm>
        </p:spPr>
        <p:txBody>
          <a:bodyPr>
            <a:normAutofit fontScale="90000"/>
          </a:bodyPr>
          <a:lstStyle/>
          <a:p>
            <a:br>
              <a:rPr lang="he-IL" b="1" dirty="0">
                <a:solidFill>
                  <a:srgbClr val="C00000"/>
                </a:solidFill>
                <a:cs typeface="+mn-cs"/>
              </a:rPr>
            </a:br>
            <a:br>
              <a:rPr lang="he-IL" sz="4900" b="1" dirty="0">
                <a:solidFill>
                  <a:schemeClr val="accent4">
                    <a:lumMod val="50000"/>
                  </a:schemeClr>
                </a:solidFill>
                <a:cs typeface="+mn-cs"/>
              </a:rPr>
            </a:br>
            <a:br>
              <a:rPr lang="he-IL" sz="49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</a:br>
            <a:br>
              <a:rPr lang="he-IL" dirty="0"/>
            </a:br>
            <a:endParaRPr lang="en-US" dirty="0"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726414-B67B-D273-821A-D5B128C55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4764" y="3838395"/>
            <a:ext cx="9144000" cy="2273919"/>
          </a:xfrm>
        </p:spPr>
        <p:txBody>
          <a:bodyPr>
            <a:normAutofit/>
          </a:bodyPr>
          <a:lstStyle/>
          <a:p>
            <a:r>
              <a:rPr lang="he-IL" sz="3200" b="1" dirty="0"/>
              <a:t> </a:t>
            </a:r>
          </a:p>
          <a:p>
            <a:r>
              <a:rPr lang="he-IL" sz="3200" b="1" dirty="0">
                <a:solidFill>
                  <a:srgbClr val="C00000"/>
                </a:solidFill>
              </a:rPr>
              <a:t>מחלקת הזוחלים</a:t>
            </a:r>
          </a:p>
          <a:p>
            <a:r>
              <a:rPr lang="he-IL" sz="3200" b="1" dirty="0">
                <a:solidFill>
                  <a:srgbClr val="C00000"/>
                </a:solidFill>
              </a:rPr>
              <a:t>מחלקת העופות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D7FF3E8-4C8A-2B96-3D51-50A048BFCFA1}"/>
              </a:ext>
            </a:extLst>
          </p:cNvPr>
          <p:cNvSpPr txBox="1"/>
          <p:nvPr/>
        </p:nvSpPr>
        <p:spPr>
          <a:xfrm>
            <a:off x="-308610" y="6107644"/>
            <a:ext cx="52235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1" dirty="0"/>
              <a:t>עמודים: 62-54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035BEA3-66B8-DAA8-53D3-594F8C201D34}"/>
              </a:ext>
            </a:extLst>
          </p:cNvPr>
          <p:cNvSpPr txBox="1"/>
          <p:nvPr/>
        </p:nvSpPr>
        <p:spPr>
          <a:xfrm>
            <a:off x="814347" y="586866"/>
            <a:ext cx="850256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e-IL" sz="4800" b="1" dirty="0">
              <a:solidFill>
                <a:schemeClr val="accent5">
                  <a:lumMod val="50000"/>
                </a:schemeClr>
              </a:solidFill>
              <a:cs typeface="+mn-cs"/>
            </a:endParaRPr>
          </a:p>
          <a:p>
            <a:r>
              <a:rPr lang="he-IL" sz="4800" b="1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he-IL" sz="4800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מדע וטכנולוגיה כיתה ד</a:t>
            </a:r>
          </a:p>
          <a:p>
            <a:r>
              <a:rPr lang="he-IL" sz="3600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        שער מפגשים על בעלי חיים</a:t>
            </a:r>
            <a:br>
              <a:rPr lang="he-IL" sz="3600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</a:br>
            <a:endParaRPr lang="he-IL" sz="4000" b="1" dirty="0">
              <a:solidFill>
                <a:srgbClr val="C00000"/>
              </a:solidFill>
              <a:cs typeface="+mn-cs"/>
            </a:endParaRPr>
          </a:p>
          <a:p>
            <a:endParaRPr lang="he-IL" sz="3600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259B539-BAF6-45B8-4BE2-D480197FB157}"/>
              </a:ext>
            </a:extLst>
          </p:cNvPr>
          <p:cNvSpPr txBox="1"/>
          <p:nvPr/>
        </p:nvSpPr>
        <p:spPr>
          <a:xfrm>
            <a:off x="1708916" y="2800841"/>
            <a:ext cx="760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dirty="0">
                <a:cs typeface="+mn-cs"/>
              </a:rPr>
              <a:t>פרק שני: </a:t>
            </a:r>
            <a:r>
              <a:rPr lang="he-IL" sz="3600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שפע של מינים עושים סדר </a:t>
            </a:r>
            <a:endParaRPr lang="he-IL" sz="36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362F03C-BE4A-B857-EA25-2390CA322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2" y="0"/>
            <a:ext cx="2216728" cy="1708469"/>
          </a:xfrm>
          <a:prstGeom prst="rect">
            <a:avLst/>
          </a:prstGeom>
        </p:spPr>
      </p:pic>
      <p:pic>
        <p:nvPicPr>
          <p:cNvPr id="6" name="Picture 2" descr="תמונה ותמונה של קיפוד בעלי חיים בחינם">
            <a:extLst>
              <a:ext uri="{FF2B5EF4-FFF2-40B4-BE49-F238E27FC236}">
                <a16:creationId xmlns:a16="http://schemas.microsoft.com/office/drawing/2014/main" id="{1D767154-9ACC-7CD6-5691-A838FD70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325" y="1793931"/>
            <a:ext cx="2253675" cy="178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BAAE230-CC9A-2170-C669-BCF251F8E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272" y="3648281"/>
            <a:ext cx="2216728" cy="167671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1EBCB72-D321-7999-E6A6-7B56C04C3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325" y="5181283"/>
            <a:ext cx="2216728" cy="167671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1883D0C-DE61-CC56-0B5D-519A16A7C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69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14B8C6B-AB05-80B2-E4B1-8E5311602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198" y="1764072"/>
            <a:ext cx="6337070" cy="447914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8EEEF39-AA79-F2FB-6EAA-4BD4FC87C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60" y="2402754"/>
            <a:ext cx="4194189" cy="3213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B080C8-56FD-9BBA-D43A-F72C73F99D60}"/>
              </a:ext>
            </a:extLst>
          </p:cNvPr>
          <p:cNvSpPr txBox="1"/>
          <p:nvPr/>
        </p:nvSpPr>
        <p:spPr>
          <a:xfrm>
            <a:off x="3832262" y="614788"/>
            <a:ext cx="797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b="1" dirty="0">
                <a:solidFill>
                  <a:srgbClr val="C00000"/>
                </a:solidFill>
              </a:rPr>
              <a:t>משימה: מה מאפיין את מחלקת העופות?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F179F-1CA6-5C2A-BA2F-FCE01C200314}"/>
              </a:ext>
            </a:extLst>
          </p:cNvPr>
          <p:cNvSpPr txBox="1"/>
          <p:nvPr/>
        </p:nvSpPr>
        <p:spPr>
          <a:xfrm>
            <a:off x="226934" y="6243212"/>
            <a:ext cx="128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400" b="1" dirty="0"/>
              <a:t>עמוד 58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9865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39EB5C73-0AA5-E284-E8F8-5C37B9537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63" y="1407896"/>
            <a:ext cx="4597632" cy="489765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7F202EF-FD97-5F14-8E1F-859ED4611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199262-1EED-6E07-E04B-9D49C9146EE4}"/>
              </a:ext>
            </a:extLst>
          </p:cNvPr>
          <p:cNvSpPr txBox="1"/>
          <p:nvPr/>
        </p:nvSpPr>
        <p:spPr>
          <a:xfrm>
            <a:off x="7202184" y="687908"/>
            <a:ext cx="427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b="1" dirty="0">
                <a:solidFill>
                  <a:srgbClr val="C00000"/>
                </a:solidFill>
              </a:rPr>
              <a:t>משימה מתוקשבת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85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C7B3F8C-C797-1E94-E6A9-9A88E8D53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660" y="471109"/>
            <a:ext cx="3010435" cy="123196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4CF60D9-4734-9480-42D3-943D61A01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3781" y="17077"/>
            <a:ext cx="2340437" cy="1811723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3F13D43-8E46-05DA-677A-27FC931A5224}"/>
              </a:ext>
            </a:extLst>
          </p:cNvPr>
          <p:cNvSpPr txBox="1"/>
          <p:nvPr/>
        </p:nvSpPr>
        <p:spPr>
          <a:xfrm>
            <a:off x="2424702" y="1904838"/>
            <a:ext cx="91953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0" i="0" u="none" strike="noStrike" baseline="0" dirty="0">
                <a:latin typeface="Narkisim" panose="020E0502050101010101" pitchFamily="34" charset="-79"/>
              </a:rPr>
              <a:t>קִרְאוּ את קטע המידע בעמודים 62-61 והשיבו על השאלות בעמוד 62.</a:t>
            </a:r>
            <a:endParaRPr lang="he-IL" sz="2400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3E59DD6-B60E-6A12-65DE-327A93AFC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055" y="2768225"/>
            <a:ext cx="5735781" cy="390260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BD01979-CE67-599D-57BA-D157761C5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590" y="3560074"/>
            <a:ext cx="5157355" cy="23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9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9A45AA7-2AE8-C4C1-899F-D4995DC7C45F}"/>
              </a:ext>
            </a:extLst>
          </p:cNvPr>
          <p:cNvSpPr txBox="1"/>
          <p:nvPr/>
        </p:nvSpPr>
        <p:spPr>
          <a:xfrm>
            <a:off x="5222616" y="39987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Assistant" pitchFamily="2" charset="-79"/>
              </a:rPr>
              <a:t>משימה מתוקשבת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5592C-9F0C-6A98-369A-760DBF60C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213" y="1252045"/>
            <a:ext cx="5160970" cy="51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0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9A45AA7-2AE8-C4C1-899F-D4995DC7C45F}"/>
              </a:ext>
            </a:extLst>
          </p:cNvPr>
          <p:cNvSpPr txBox="1"/>
          <p:nvPr/>
        </p:nvSpPr>
        <p:spPr>
          <a:xfrm>
            <a:off x="7674796" y="399871"/>
            <a:ext cx="4290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Assistant" pitchFamily="2" charset="-79"/>
              </a:rPr>
              <a:t>משימה מתוקשבת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CF4E4-C4DB-6146-9EB1-87C06049C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229" y="1241185"/>
            <a:ext cx="4482483" cy="52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39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9A45AA7-2AE8-C4C1-899F-D4995DC7C45F}"/>
              </a:ext>
            </a:extLst>
          </p:cNvPr>
          <p:cNvSpPr txBox="1"/>
          <p:nvPr/>
        </p:nvSpPr>
        <p:spPr>
          <a:xfrm>
            <a:off x="7150813" y="475027"/>
            <a:ext cx="4592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Assistant" pitchFamily="2" charset="-79"/>
              </a:rPr>
              <a:t>משימה מתוקשבת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3A4E99-440F-F330-1680-C42830FDB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469" y="1517387"/>
            <a:ext cx="6111062" cy="46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24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4AC48-0BC1-2B8A-76E9-53C3A9C0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993"/>
            <a:ext cx="10515600" cy="662009"/>
          </a:xfrm>
        </p:spPr>
        <p:txBody>
          <a:bodyPr>
            <a:normAutofit fontScale="90000"/>
          </a:bodyPr>
          <a:lstStyle/>
          <a:p>
            <a:r>
              <a:rPr lang="he-IL" b="1" dirty="0">
                <a:solidFill>
                  <a:srgbClr val="C00000"/>
                </a:solidFill>
                <a:cs typeface="+mn-cs"/>
              </a:rPr>
              <a:t>סיכום: מחלקת העופות</a:t>
            </a:r>
            <a:endParaRPr lang="en-US" b="1" dirty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EF67678-E108-A496-4818-95893D0DE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0" y="303925"/>
            <a:ext cx="4995682" cy="576073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3210EC0-2533-0072-F14B-0BDCCF6B79B7}"/>
              </a:ext>
            </a:extLst>
          </p:cNvPr>
          <p:cNvSpPr txBox="1"/>
          <p:nvPr/>
        </p:nvSpPr>
        <p:spPr>
          <a:xfrm>
            <a:off x="176830" y="6231265"/>
            <a:ext cx="16910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עמוד 60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59ADCA6-900A-AAF5-7D22-7A29C063DA37}"/>
              </a:ext>
            </a:extLst>
          </p:cNvPr>
          <p:cNvSpPr txBox="1"/>
          <p:nvPr/>
        </p:nvSpPr>
        <p:spPr>
          <a:xfrm>
            <a:off x="619125" y="1456070"/>
            <a:ext cx="10734675" cy="38904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גופם מכוסה ב</a:t>
            </a:r>
            <a:r>
              <a:rPr lang="he-IL" sz="2800" b="0" i="0" u="none" strike="noStrike" baseline="0" dirty="0">
                <a:latin typeface="Bnarkisim"/>
              </a:rPr>
              <a:t>נוצות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העופות נושמים אוויר בעזרת ה</a:t>
            </a:r>
            <a:r>
              <a:rPr lang="he-IL" sz="2800" b="0" i="0" u="none" strike="noStrike" baseline="0" dirty="0">
                <a:latin typeface="Bnarkisim"/>
              </a:rPr>
              <a:t>ריאות 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בלבד.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איברי התנועה של העופות הם </a:t>
            </a:r>
            <a:r>
              <a:rPr lang="he-IL" sz="2800" b="0" i="0" u="none" strike="noStrike" baseline="0" dirty="0">
                <a:latin typeface="Bnarkisim"/>
              </a:rPr>
              <a:t>זוג כנפיים 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ו</a:t>
            </a:r>
            <a:r>
              <a:rPr lang="he-IL" sz="2800" b="0" i="0" u="none" strike="noStrike" baseline="0" dirty="0">
                <a:latin typeface="Bnarkisim"/>
              </a:rPr>
              <a:t>זוג רגליים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לכל העופות יש </a:t>
            </a:r>
            <a:r>
              <a:rPr lang="he-IL" sz="2800" b="0" i="0" u="none" strike="noStrike" baseline="0" dirty="0">
                <a:latin typeface="Bnarkisim"/>
              </a:rPr>
              <a:t>מקור 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המשמש בעיקר להשגת מזון.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כל העופות מתרבים באמצעות </a:t>
            </a:r>
            <a:r>
              <a:rPr lang="he-IL" sz="2800" b="0" i="0" u="none" strike="noStrike" baseline="0" dirty="0">
                <a:latin typeface="Bnarkisim"/>
              </a:rPr>
              <a:t>הטלת ביצים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מהביצים בוקעים גוזלים או אפרוחים.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137691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7833-D5E8-F3E4-73C6-F5EA62BBB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0036"/>
            <a:ext cx="10515600" cy="1325563"/>
          </a:xfrm>
        </p:spPr>
        <p:txBody>
          <a:bodyPr/>
          <a:lstStyle/>
          <a:p>
            <a:r>
              <a:rPr lang="he-IL" dirty="0"/>
              <a:t>עוברים </a:t>
            </a:r>
            <a:r>
              <a:rPr lang="he-IL"/>
              <a:t>למצגת הבאה: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9C1FA-847C-12E2-FCC4-B6876D097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762" y="2506662"/>
            <a:ext cx="3518754" cy="771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600" b="1" dirty="0">
                <a:solidFill>
                  <a:srgbClr val="C00000"/>
                </a:solidFill>
              </a:rPr>
              <a:t>מחלקת היונקים </a:t>
            </a:r>
          </a:p>
        </p:txBody>
      </p:sp>
      <p:pic>
        <p:nvPicPr>
          <p:cNvPr id="7" name="181314-866094614_small">
            <a:hlinkClick r:id="" action="ppaction://media"/>
            <a:extLst>
              <a:ext uri="{FF2B5EF4-FFF2-40B4-BE49-F238E27FC236}">
                <a16:creationId xmlns:a16="http://schemas.microsoft.com/office/drawing/2014/main" id="{786267D0-1F88-9E14-7F08-91D21D0127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484" y="1120036"/>
            <a:ext cx="4848236" cy="531208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92B77F4-A08C-B425-3DC1-AD20002DA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0" y="303925"/>
            <a:ext cx="4995682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6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4" name="120390-720880496_small">
            <a:hlinkClick r:id="" action="ppaction://media"/>
            <a:extLst>
              <a:ext uri="{FF2B5EF4-FFF2-40B4-BE49-F238E27FC236}">
                <a16:creationId xmlns:a16="http://schemas.microsoft.com/office/drawing/2014/main" id="{732D3577-7C55-864C-6372-D7037B73D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8917" y="1932120"/>
            <a:ext cx="5781964" cy="4404304"/>
          </a:xfrm>
          <a:prstGeom prst="rect">
            <a:avLst/>
          </a:prstGeom>
        </p:spPr>
      </p:pic>
      <p:pic>
        <p:nvPicPr>
          <p:cNvPr id="5" name="7454-200336789_small">
            <a:hlinkClick r:id="" action="ppaction://media"/>
            <a:extLst>
              <a:ext uri="{FF2B5EF4-FFF2-40B4-BE49-F238E27FC236}">
                <a16:creationId xmlns:a16="http://schemas.microsoft.com/office/drawing/2014/main" id="{5269B55B-EEEC-67D2-73A9-EDC41AC01C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1118" y="1904807"/>
            <a:ext cx="5904881" cy="4404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5D70F4-DFC4-6624-A4C1-015A3CD86D59}"/>
              </a:ext>
            </a:extLst>
          </p:cNvPr>
          <p:cNvSpPr txBox="1"/>
          <p:nvPr/>
        </p:nvSpPr>
        <p:spPr>
          <a:xfrm>
            <a:off x="6218917" y="557349"/>
            <a:ext cx="5520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b="1" dirty="0">
                <a:solidFill>
                  <a:srgbClr val="C00000"/>
                </a:solidFill>
              </a:rPr>
              <a:t>מחלקת הזוחלים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9C8C-5443-B26A-DB79-F0BEDE0A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1802" cy="1325563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C00000"/>
                </a:solidFill>
                <a:cs typeface="+mn-cs"/>
              </a:rPr>
              <a:t>משימה: מה מאפיין את מחלקת הזוחלים?</a:t>
            </a:r>
            <a:endParaRPr lang="en-US" sz="3600" b="1" dirty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786C-E01A-3A82-3BC1-3F79E1DBB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998" y="269180"/>
            <a:ext cx="2296040" cy="581454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A23E47-9921-C995-3C97-4FC9F7F00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735" y="1262359"/>
            <a:ext cx="7024637" cy="5336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F083F7-FC54-6EE4-2E45-739F57F11A53}"/>
              </a:ext>
            </a:extLst>
          </p:cNvPr>
          <p:cNvSpPr txBox="1"/>
          <p:nvPr/>
        </p:nvSpPr>
        <p:spPr>
          <a:xfrm>
            <a:off x="383178" y="6348549"/>
            <a:ext cx="1393372" cy="37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/>
              <a:t> </a:t>
            </a:r>
            <a:r>
              <a:rPr lang="he-IL" b="1" dirty="0"/>
              <a:t>עמוד 54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28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668E9B5-B02F-7417-979F-D920723036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8841" y="399871"/>
            <a:ext cx="2457450" cy="100965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B0D01A8-2B81-951F-D834-988978A04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761" y="-28986"/>
            <a:ext cx="1858305" cy="143850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70965A4-B6CE-6EE6-93A1-678A1B4A1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21" y="1317099"/>
            <a:ext cx="5525005" cy="4223802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E5C61B08-6D9B-E431-A8C8-20D1867F5B94}"/>
              </a:ext>
            </a:extLst>
          </p:cNvPr>
          <p:cNvSpPr txBox="1"/>
          <p:nvPr/>
        </p:nvSpPr>
        <p:spPr>
          <a:xfrm>
            <a:off x="758621" y="6170092"/>
            <a:ext cx="10277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b="0" i="0" u="none" strike="noStrike" baseline="0" dirty="0">
                <a:latin typeface="Narkisim" panose="020E0502050101010101" pitchFamily="34" charset="-79"/>
              </a:rPr>
              <a:t>קִרְאוּ את קטע המידע בעמוד 56 והשיבו על השאלות שבסוף שבעמוד זה.</a:t>
            </a:r>
            <a:endParaRPr lang="he-IL" sz="2800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71A27D0-8958-D775-3166-A1736A681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480" y="1766170"/>
            <a:ext cx="4962525" cy="3867153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A02641E-57D9-FAE5-135E-A66B80DD81CE}"/>
              </a:ext>
            </a:extLst>
          </p:cNvPr>
          <p:cNvSpPr txBox="1"/>
          <p:nvPr/>
        </p:nvSpPr>
        <p:spPr>
          <a:xfrm>
            <a:off x="8273785" y="5633323"/>
            <a:ext cx="17345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4">
                    <a:lumMod val="50000"/>
                  </a:schemeClr>
                </a:solidFill>
              </a:rPr>
              <a:t>נחש צפע</a:t>
            </a:r>
          </a:p>
        </p:txBody>
      </p:sp>
    </p:spTree>
    <p:extLst>
      <p:ext uri="{BB962C8B-B14F-4D97-AF65-F5344CB8AC3E}">
        <p14:creationId xmlns:p14="http://schemas.microsoft.com/office/powerpoint/2010/main" val="1305462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7B62F6D-C598-14DF-6C14-8A1F8C424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488" y="1622595"/>
            <a:ext cx="8537388" cy="4413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4D63E7-CD56-C024-1256-BF24080F5D38}"/>
              </a:ext>
            </a:extLst>
          </p:cNvPr>
          <p:cNvSpPr txBox="1"/>
          <p:nvPr/>
        </p:nvSpPr>
        <p:spPr>
          <a:xfrm>
            <a:off x="7602876" y="534256"/>
            <a:ext cx="407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b="1" dirty="0">
                <a:solidFill>
                  <a:srgbClr val="C00000"/>
                </a:solidFill>
              </a:rPr>
              <a:t>משימה מתוקשבת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38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E916061-FB97-B983-794E-10F09418F751}"/>
              </a:ext>
            </a:extLst>
          </p:cNvPr>
          <p:cNvSpPr txBox="1"/>
          <p:nvPr/>
        </p:nvSpPr>
        <p:spPr>
          <a:xfrm>
            <a:off x="4285673" y="493160"/>
            <a:ext cx="71289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C00000"/>
                </a:solidFill>
              </a:rPr>
              <a:t>משימה מתוקשבת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CFE2E-D47A-DBFF-45EA-20DD19841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038" y="1529026"/>
            <a:ext cx="6739847" cy="473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87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5114886-2F44-65EB-6BA9-6D2303230808}"/>
              </a:ext>
            </a:extLst>
          </p:cNvPr>
          <p:cNvSpPr txBox="1"/>
          <p:nvPr/>
        </p:nvSpPr>
        <p:spPr>
          <a:xfrm>
            <a:off x="3897745" y="591127"/>
            <a:ext cx="78250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C00000"/>
                </a:solidFill>
              </a:rPr>
              <a:t>משימה מתוקשבת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96B37-1296-274D-0158-1E0AECB41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745" y="1464410"/>
            <a:ext cx="5081868" cy="44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2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4AC48-0BC1-2B8A-76E9-53C3A9C0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93" y="110705"/>
            <a:ext cx="10515600" cy="1325563"/>
          </a:xfrm>
        </p:spPr>
        <p:txBody>
          <a:bodyPr/>
          <a:lstStyle/>
          <a:p>
            <a:r>
              <a:rPr lang="he-IL" b="1" dirty="0">
                <a:solidFill>
                  <a:srgbClr val="C00000"/>
                </a:solidFill>
                <a:cs typeface="+mn-cs"/>
              </a:rPr>
              <a:t>סיכום: מחלקת הזוחלים</a:t>
            </a:r>
            <a:endParaRPr lang="en-US" b="1" dirty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37937A4-D41D-3083-7EA3-9445236BE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C0067B4-70D4-2A9B-49DD-13765DDEE0C8}"/>
              </a:ext>
            </a:extLst>
          </p:cNvPr>
          <p:cNvSpPr txBox="1"/>
          <p:nvPr/>
        </p:nvSpPr>
        <p:spPr>
          <a:xfrm>
            <a:off x="480060" y="6412075"/>
            <a:ext cx="1634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/>
              <a:t>עמוד 55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03A78AB-820D-EB61-99D5-40179E433023}"/>
              </a:ext>
            </a:extLst>
          </p:cNvPr>
          <p:cNvSpPr txBox="1"/>
          <p:nvPr/>
        </p:nvSpPr>
        <p:spPr>
          <a:xfrm>
            <a:off x="1416106" y="1547694"/>
            <a:ext cx="9949125" cy="38904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הזוֹחל</a:t>
            </a:r>
            <a:r>
              <a:rPr lang="he-IL" sz="2800" dirty="0">
                <a:latin typeface="Narkisim" panose="020E0502050101010101" pitchFamily="34" charset="-79"/>
              </a:rPr>
              <a:t>י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ם נעים כשגופם קרוב מאוד לקרקע או נוגע בה.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עור גופם של הזוֹחֲלִים </a:t>
            </a:r>
            <a:r>
              <a:rPr lang="he-IL" sz="2800" b="0" i="0" u="none" strike="noStrike" baseline="0" dirty="0">
                <a:latin typeface="Bnarkisim"/>
              </a:rPr>
              <a:t>יבש ו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מכוסה ב</a:t>
            </a:r>
            <a:r>
              <a:rPr lang="he-IL" sz="2800" b="0" i="0" u="none" strike="noStrike" baseline="0" dirty="0">
                <a:latin typeface="Bnarkisim"/>
              </a:rPr>
              <a:t>קַשקַשים.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אצל זוֹחֲלִים רבים קיימת תופעת </a:t>
            </a:r>
            <a:r>
              <a:rPr lang="he-IL" sz="2800" b="0" i="0" u="none" strike="noStrike" baseline="0" dirty="0">
                <a:latin typeface="Bnarkisim"/>
              </a:rPr>
              <a:t>ההתנשלות.</a:t>
            </a:r>
            <a:endParaRPr lang="he-IL" sz="2800" b="0" i="0" u="none" strike="noStrike" baseline="0" dirty="0">
              <a:latin typeface="Narkisim" panose="020E0502050101010101" pitchFamily="34" charset="-79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הזוֹחֲלִים נושמים בעזרת ה</a:t>
            </a:r>
            <a:r>
              <a:rPr lang="he-IL" sz="2800" b="0" i="0" u="none" strike="noStrike" baseline="0" dirty="0">
                <a:latin typeface="Bnarkisim"/>
              </a:rPr>
              <a:t>ריאות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רוב הזוחלים הם </a:t>
            </a:r>
            <a:r>
              <a:rPr lang="he-IL" sz="2800" b="0" i="0" u="none" strike="noStrike" baseline="0" dirty="0">
                <a:latin typeface="Bnarkisim"/>
              </a:rPr>
              <a:t>טורפים 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וחלקם </a:t>
            </a:r>
            <a:r>
              <a:rPr lang="he-IL" sz="2800" b="0" i="0" u="none" strike="noStrike" baseline="0" dirty="0">
                <a:latin typeface="Bnarkisim"/>
              </a:rPr>
              <a:t>אוכלי צמחים.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0" i="0" u="none" strike="noStrike" baseline="0" dirty="0">
                <a:latin typeface="Narkisim" panose="020E0502050101010101" pitchFamily="34" charset="-79"/>
              </a:rPr>
              <a:t>רובם מִתְרַבִּים על ידי </a:t>
            </a:r>
            <a:r>
              <a:rPr lang="he-IL" sz="2800" b="0" i="0" u="none" strike="noStrike" baseline="0" dirty="0">
                <a:latin typeface="Bnarkisim"/>
              </a:rPr>
              <a:t>הטלת ביצים </a:t>
            </a:r>
            <a:r>
              <a:rPr lang="he-IL" sz="2800" b="0" i="0" u="none" strike="noStrike" baseline="0" dirty="0">
                <a:latin typeface="Narkisim" panose="020E0502050101010101" pitchFamily="34" charset="-79"/>
              </a:rPr>
              <a:t>וחלקם על ידי </a:t>
            </a:r>
            <a:r>
              <a:rPr lang="he-IL" sz="2800" b="0" i="0" u="none" strike="noStrike" baseline="0" dirty="0">
                <a:latin typeface="Bnarkisim"/>
              </a:rPr>
              <a:t>הַשְְׁרָצָה.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159402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07C3AB-03FA-F803-B3CD-E986A1B92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8" name="187970-881517500_small">
            <a:hlinkClick r:id="" action="ppaction://media"/>
            <a:extLst>
              <a:ext uri="{FF2B5EF4-FFF2-40B4-BE49-F238E27FC236}">
                <a16:creationId xmlns:a16="http://schemas.microsoft.com/office/drawing/2014/main" id="{2DC716B5-9E73-9D9A-C2C1-88C83D302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7340" y="2093497"/>
            <a:ext cx="9361170" cy="3898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64924-12C7-17BA-84AE-4885379BA8F2}"/>
              </a:ext>
            </a:extLst>
          </p:cNvPr>
          <p:cNvSpPr txBox="1"/>
          <p:nvPr/>
        </p:nvSpPr>
        <p:spPr>
          <a:xfrm>
            <a:off x="6096000" y="421240"/>
            <a:ext cx="5945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400" b="1" dirty="0">
                <a:solidFill>
                  <a:srgbClr val="C00000"/>
                </a:solidFill>
              </a:rPr>
              <a:t>מחלקת העופות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3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832</Words>
  <Application>Microsoft Office PowerPoint</Application>
  <PresentationFormat>מסך רחב</PresentationFormat>
  <Paragraphs>90</Paragraphs>
  <Slides>17</Slides>
  <Notes>16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7" baseType="lpstr">
      <vt:lpstr>Almoni Neue DL 4.0 AAA</vt:lpstr>
      <vt:lpstr>Arial</vt:lpstr>
      <vt:lpstr>Assistant</vt:lpstr>
      <vt:lpstr>Bnarkisim</vt:lpstr>
      <vt:lpstr>Calibri</vt:lpstr>
      <vt:lpstr>Calibri Light</vt:lpstr>
      <vt:lpstr>Narkisim</vt:lpstr>
      <vt:lpstr>NarkisimMFO</vt:lpstr>
      <vt:lpstr>NarkisimMFOBold</vt:lpstr>
      <vt:lpstr>ערכת נושא Office</vt:lpstr>
      <vt:lpstr>    </vt:lpstr>
      <vt:lpstr>מצגת של PowerPoint‏</vt:lpstr>
      <vt:lpstr>משימה: מה מאפיין את מחלקת הזוחלים?</vt:lpstr>
      <vt:lpstr>מצגת של PowerPoint‏</vt:lpstr>
      <vt:lpstr>מצגת של PowerPoint‏</vt:lpstr>
      <vt:lpstr>מצגת של PowerPoint‏</vt:lpstr>
      <vt:lpstr>מצגת של PowerPoint‏</vt:lpstr>
      <vt:lpstr>סיכום: מחלקת הזוחלים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סיכום: מחלקת העופות</vt:lpstr>
      <vt:lpstr>עוברים למצגת הבאה: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noga mishan</dc:creator>
  <cp:lastModifiedBy>noga mishan</cp:lastModifiedBy>
  <cp:revision>13</cp:revision>
  <dcterms:created xsi:type="dcterms:W3CDTF">2024-06-19T12:51:37Z</dcterms:created>
  <dcterms:modified xsi:type="dcterms:W3CDTF">2024-08-12T07:35:42Z</dcterms:modified>
</cp:coreProperties>
</file>