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18"/>
  </p:notesMasterIdLst>
  <p:sldIdLst>
    <p:sldId id="326" r:id="rId2"/>
    <p:sldId id="273" r:id="rId3"/>
    <p:sldId id="339" r:id="rId4"/>
    <p:sldId id="334" r:id="rId5"/>
    <p:sldId id="281" r:id="rId6"/>
    <p:sldId id="274" r:id="rId7"/>
    <p:sldId id="288" r:id="rId8"/>
    <p:sldId id="282" r:id="rId9"/>
    <p:sldId id="310" r:id="rId10"/>
    <p:sldId id="340" r:id="rId11"/>
    <p:sldId id="336" r:id="rId12"/>
    <p:sldId id="275" r:id="rId13"/>
    <p:sldId id="283" r:id="rId14"/>
    <p:sldId id="309" r:id="rId15"/>
    <p:sldId id="341" r:id="rId16"/>
    <p:sldId id="338" r:id="rId17"/>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ri dressler" initials="md" lastIdx="17" clrIdx="0">
    <p:extLst>
      <p:ext uri="{19B8F6BF-5375-455C-9EA6-DF929625EA0E}">
        <p15:presenceInfo xmlns:p15="http://schemas.microsoft.com/office/powerpoint/2012/main" userId="1621ad8585f3c8db" providerId="Windows Live"/>
      </p:ext>
    </p:extLst>
  </p:cmAuthor>
  <p:cmAuthor id="2" name="noga mishan" initials="nm" lastIdx="3" clrIdx="1">
    <p:extLst>
      <p:ext uri="{19B8F6BF-5375-455C-9EA6-DF929625EA0E}">
        <p15:presenceInfo xmlns:p15="http://schemas.microsoft.com/office/powerpoint/2012/main" userId="802d01ca9850f5a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019" autoAdjust="0"/>
    <p:restoredTop sz="96730" autoAdjust="0"/>
  </p:normalViewPr>
  <p:slideViewPr>
    <p:cSldViewPr snapToGrid="0">
      <p:cViewPr varScale="1">
        <p:scale>
          <a:sx n="111" d="100"/>
          <a:sy n="111" d="100"/>
        </p:scale>
        <p:origin x="42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D4AF7973-E934-4459-AD51-18DBDB6DFFE4}" type="datetimeFigureOut">
              <a:rPr lang="he-IL" smtClean="0"/>
              <a:t>כ"ב/אלול/תשפ"ד</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FBDF11E4-1546-4C3E-93F6-6EAE792A138E}" type="slidenum">
              <a:rPr lang="he-IL" smtClean="0"/>
              <a:t>‹#›</a:t>
            </a:fld>
            <a:endParaRPr lang="he-IL"/>
          </a:p>
        </p:txBody>
      </p:sp>
    </p:spTree>
    <p:extLst>
      <p:ext uri="{BB962C8B-B14F-4D97-AF65-F5344CB8AC3E}">
        <p14:creationId xmlns:p14="http://schemas.microsoft.com/office/powerpoint/2010/main" val="192969810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במצגת זו מתמקדים במאפיינים של בעלי החוליות, במחלקת הדגים ובמחלקת הדו-חיים</a:t>
            </a:r>
          </a:p>
        </p:txBody>
      </p:sp>
      <p:sp>
        <p:nvSpPr>
          <p:cNvPr id="4" name="מציין מיקום של מספר שקופית 3"/>
          <p:cNvSpPr>
            <a:spLocks noGrp="1"/>
          </p:cNvSpPr>
          <p:nvPr>
            <p:ph type="sldNum" sz="quarter" idx="5"/>
          </p:nvPr>
        </p:nvSpPr>
        <p:spPr/>
        <p:txBody>
          <a:bodyPr/>
          <a:lstStyle/>
          <a:p>
            <a:fld id="{FBDF11E4-1546-4C3E-93F6-6EAE792A138E}" type="slidenum">
              <a:rPr lang="he-IL" smtClean="0"/>
              <a:t>1</a:t>
            </a:fld>
            <a:endParaRPr lang="he-IL"/>
          </a:p>
        </p:txBody>
      </p:sp>
    </p:spTree>
    <p:extLst>
      <p:ext uri="{BB962C8B-B14F-4D97-AF65-F5344CB8AC3E}">
        <p14:creationId xmlns:p14="http://schemas.microsoft.com/office/powerpoint/2010/main" val="119067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Bnarkisim"/>
              </a:rPr>
              <a:t>מאפייני המחלקה</a:t>
            </a:r>
          </a:p>
          <a:p>
            <a:pPr algn="r"/>
            <a:r>
              <a:rPr lang="he-IL" sz="1800" b="0" i="0" u="none" strike="noStrike" baseline="0" dirty="0">
                <a:latin typeface="Narkisim" panose="020E0502050101010101" pitchFamily="34" charset="-79"/>
                <a:cs typeface="Narkisim" panose="020E0502050101010101" pitchFamily="34" charset="-79"/>
              </a:rPr>
              <a:t>הדגים </a:t>
            </a:r>
            <a:r>
              <a:rPr lang="he-IL" sz="1800" b="0" i="0" u="none" strike="noStrike" baseline="0" dirty="0">
                <a:latin typeface="Bnarkisim"/>
                <a:cs typeface="Narkisim" panose="020E0502050101010101" pitchFamily="34" charset="-79"/>
              </a:rPr>
              <a:t>מותאמים </a:t>
            </a:r>
            <a:r>
              <a:rPr lang="he-IL" sz="1800" b="0" i="0" u="none" strike="noStrike" baseline="0" dirty="0">
                <a:latin typeface="Narkisim" panose="020E0502050101010101" pitchFamily="34" charset="-79"/>
                <a:cs typeface="Narkisim" panose="020E0502050101010101" pitchFamily="34" charset="-79"/>
              </a:rPr>
              <a:t>במבנה הגוף שלהם לחיים במים. גופם מחודד מלפנים ומאחור ופחוס משני צדדיו. צורה זו מסייעת להם לנוע במים בקלות. לדגים יש </a:t>
            </a:r>
            <a:r>
              <a:rPr lang="he-IL" sz="1800" b="0" i="0" u="none" strike="noStrike" baseline="0" dirty="0">
                <a:latin typeface="Bnarkisim"/>
                <a:cs typeface="Narkisim" panose="020E0502050101010101" pitchFamily="34" charset="-79"/>
              </a:rPr>
              <a:t>סנפירים </a:t>
            </a:r>
            <a:r>
              <a:rPr lang="he-IL" sz="1800" b="0" i="0" u="none" strike="noStrike" baseline="0" dirty="0">
                <a:latin typeface="Narkisim" panose="020E0502050101010101" pitchFamily="34" charset="-79"/>
                <a:cs typeface="Narkisim" panose="020E0502050101010101" pitchFamily="34" charset="-79"/>
              </a:rPr>
              <a:t>(בזנב, על הגב, בחזה ובבטן) שמסייעים להם לנוַוֵט את התנועה במים. </a:t>
            </a:r>
            <a:r>
              <a:rPr lang="he-IL" sz="1800" b="0" i="0" u="none" strike="noStrike" baseline="0" dirty="0">
                <a:latin typeface="Bnarkisim"/>
                <a:cs typeface="Narkisim" panose="020E0502050101010101" pitchFamily="34" charset="-79"/>
              </a:rPr>
              <a:t>עור </a:t>
            </a:r>
            <a:r>
              <a:rPr lang="he-IL" sz="1800" b="0" i="0" u="none" strike="noStrike" baseline="0" dirty="0">
                <a:latin typeface="Narkisim" panose="020E0502050101010101" pitchFamily="34" charset="-79"/>
                <a:cs typeface="Narkisim" panose="020E0502050101010101" pitchFamily="34" charset="-79"/>
              </a:rPr>
              <a:t>הגוף של הדגים </a:t>
            </a:r>
            <a:r>
              <a:rPr lang="he-IL" sz="1800" b="0" i="0" u="none" strike="noStrike" baseline="0" dirty="0">
                <a:latin typeface="Bnarkisim"/>
                <a:cs typeface="Narkisim" panose="020E0502050101010101" pitchFamily="34" charset="-79"/>
              </a:rPr>
              <a:t>חלק ורירי</a:t>
            </a:r>
            <a:r>
              <a:rPr lang="he-IL" sz="1800" b="0" i="0" u="none" strike="noStrike" baseline="0" dirty="0">
                <a:latin typeface="Narkisim" panose="020E0502050101010101" pitchFamily="34" charset="-79"/>
                <a:cs typeface="Narkisim" panose="020E0502050101010101" pitchFamily="34" charset="-79"/>
              </a:rPr>
              <a:t>. גם הריר מסייע לדגים "להחליק" בתוך המים. אצל מיני דגים רבים העור מכוסה </a:t>
            </a:r>
            <a:r>
              <a:rPr lang="he-IL" sz="1800" b="0" i="0" u="none" strike="noStrike" baseline="0" dirty="0">
                <a:latin typeface="Bnarkisim"/>
                <a:cs typeface="Narkisim" panose="020E0502050101010101" pitchFamily="34" charset="-79"/>
              </a:rPr>
              <a:t>בקשקשים </a:t>
            </a:r>
            <a:r>
              <a:rPr lang="he-IL" sz="1800" b="0" i="0" u="none" strike="noStrike" baseline="0" dirty="0">
                <a:latin typeface="Narkisim" panose="020E0502050101010101" pitchFamily="34" charset="-79"/>
                <a:cs typeface="Narkisim" panose="020E0502050101010101" pitchFamily="34" charset="-79"/>
              </a:rPr>
              <a:t>המגנִים עליו מפני פגיעות שונות.</a:t>
            </a:r>
          </a:p>
          <a:p>
            <a:pPr algn="r"/>
            <a:r>
              <a:rPr lang="he-IL" sz="1800" b="0" i="0" u="none" strike="noStrike" baseline="0" dirty="0">
                <a:latin typeface="Narkisim" panose="020E0502050101010101" pitchFamily="34" charset="-79"/>
                <a:cs typeface="Narkisim" panose="020E0502050101010101" pitchFamily="34" charset="-79"/>
              </a:rPr>
              <a:t>המזון של הדגים מגוון: יש דגים טורפים, כמו דג הטונה, יש שניזונים )אוכלים( מצמחים, כמו דג האמַנְוֹן, ויש הניזונים גם מצמחים וגם מבעלי חיים, כמו הקרפיון.</a:t>
            </a:r>
          </a:p>
          <a:p>
            <a:pPr algn="r"/>
            <a:r>
              <a:rPr lang="he-IL" sz="1800" b="0" i="0" u="none" strike="noStrike" baseline="0" dirty="0">
                <a:latin typeface="Narkisim" panose="020E0502050101010101" pitchFamily="34" charset="-79"/>
                <a:cs typeface="Narkisim" panose="020E0502050101010101" pitchFamily="34" charset="-79"/>
              </a:rPr>
              <a:t>דרכי הרְבִיּּּּיָה של הדגים מגוונות: יש המטילים ביצים במים, כמו הקרפיון והאמנון, ויש המשריצים במים דגיגונים, כמו הגמבוזיה.</a:t>
            </a:r>
          </a:p>
          <a:p>
            <a:pPr algn="r"/>
            <a:r>
              <a:rPr lang="he-IL" sz="1800" b="0" i="0" u="none" strike="noStrike" baseline="0" dirty="0">
                <a:latin typeface="Narkisim" panose="020E0502050101010101" pitchFamily="34" charset="-79"/>
                <a:cs typeface="Narkisim" panose="020E0502050101010101" pitchFamily="34" charset="-79"/>
              </a:rPr>
              <a:t>הדגים קולטים את החמצן מהמים בעזרת איברי נשימה שנקראים </a:t>
            </a:r>
            <a:r>
              <a:rPr lang="he-IL" sz="1800" b="0" i="0" u="none" strike="noStrike" baseline="0" dirty="0">
                <a:latin typeface="Bnarkisim"/>
                <a:cs typeface="Narkisim" panose="020E0502050101010101" pitchFamily="34" charset="-79"/>
              </a:rPr>
              <a:t>זימים</a:t>
            </a:r>
            <a:r>
              <a:rPr lang="he-IL" sz="1800" b="0" i="0" u="none" strike="noStrike" baseline="0" dirty="0">
                <a:latin typeface="Narkisim" panose="020E0502050101010101" pitchFamily="34" charset="-79"/>
                <a:cs typeface="Narkisim" panose="020E0502050101010101" pitchFamily="34" charset="-79"/>
              </a:rPr>
              <a:t>.</a:t>
            </a:r>
            <a:endParaRPr lang="he-IL" dirty="0"/>
          </a:p>
        </p:txBody>
      </p:sp>
      <p:sp>
        <p:nvSpPr>
          <p:cNvPr id="4" name="מציין מיקום של מספר שקופית 3"/>
          <p:cNvSpPr>
            <a:spLocks noGrp="1"/>
          </p:cNvSpPr>
          <p:nvPr>
            <p:ph type="sldNum" sz="quarter" idx="5"/>
          </p:nvPr>
        </p:nvSpPr>
        <p:spPr/>
        <p:txBody>
          <a:bodyPr/>
          <a:lstStyle/>
          <a:p>
            <a:fld id="{FBDF11E4-1546-4C3E-93F6-6EAE792A138E}" type="slidenum">
              <a:rPr lang="he-IL" smtClean="0"/>
              <a:t>10</a:t>
            </a:fld>
            <a:endParaRPr lang="he-IL"/>
          </a:p>
        </p:txBody>
      </p:sp>
    </p:spTree>
    <p:extLst>
      <p:ext uri="{BB962C8B-B14F-4D97-AF65-F5344CB8AC3E}">
        <p14:creationId xmlns:p14="http://schemas.microsoft.com/office/powerpoint/2010/main" val="647364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מתבוננים בתמונות ומאפיינים את בעלי החיים השייכים למחלקה.</a:t>
            </a:r>
          </a:p>
        </p:txBody>
      </p:sp>
      <p:sp>
        <p:nvSpPr>
          <p:cNvPr id="4" name="מציין מיקום של מספר שקופית 3"/>
          <p:cNvSpPr>
            <a:spLocks noGrp="1"/>
          </p:cNvSpPr>
          <p:nvPr>
            <p:ph type="sldNum" sz="quarter" idx="5"/>
          </p:nvPr>
        </p:nvSpPr>
        <p:spPr/>
        <p:txBody>
          <a:bodyPr/>
          <a:lstStyle/>
          <a:p>
            <a:fld id="{FBDF11E4-1546-4C3E-93F6-6EAE792A138E}" type="slidenum">
              <a:rPr lang="he-IL" smtClean="0"/>
              <a:t>11</a:t>
            </a:fld>
            <a:endParaRPr lang="he-IL"/>
          </a:p>
        </p:txBody>
      </p:sp>
    </p:spTree>
    <p:extLst>
      <p:ext uri="{BB962C8B-B14F-4D97-AF65-F5344CB8AC3E}">
        <p14:creationId xmlns:p14="http://schemas.microsoft.com/office/powerpoint/2010/main" val="309816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מחזור החיים של בעלי חיים ממחלקת הדו–חיים תלוי בשתי סביבות חיים: במים וביבשה. ההפריה היא חיצונית ומהביצים המופרות מתפתחים ראשנים (נושמים באמצעות זימים). הראשנים עוברים גלגול לדו–חי בוגר שמסוגל להתקיים ביבשה אך לקיומו דרושה סביבה לחה.</a:t>
            </a:r>
          </a:p>
          <a:p>
            <a:pPr algn="r"/>
            <a:r>
              <a:rPr lang="he-IL" sz="1800" b="0" i="0" u="none" strike="noStrike" baseline="0" dirty="0">
                <a:latin typeface="NarkisimMFO"/>
              </a:rPr>
              <a:t>לכל הדו–חיים הבוגרים יש עור דק ולח, המשמש גם לנשימה נוסף לנשימת הריאות. כל הדו–חיים הבוגרים הם אוכלי בשר והם חיים במים מתוקים בלבד.</a:t>
            </a:r>
          </a:p>
          <a:p>
            <a:pPr algn="r"/>
            <a:r>
              <a:rPr lang="he-IL" sz="1800" b="0" i="0" u="none" strike="noStrike" baseline="0" dirty="0">
                <a:latin typeface="NarkisimMFO"/>
              </a:rPr>
              <a:t>צופים בסרטון מאפיינים את הקרפדה ועוברים לעבודה בספר הלימוד.</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12</a:t>
            </a:fld>
            <a:endParaRPr lang="he-IL"/>
          </a:p>
        </p:txBody>
      </p:sp>
    </p:spTree>
    <p:extLst>
      <p:ext uri="{BB962C8B-B14F-4D97-AF65-F5344CB8AC3E}">
        <p14:creationId xmlns:p14="http://schemas.microsoft.com/office/powerpoint/2010/main" val="8748453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לאחר קריאת קטעי המידע והתבוננות בתמונות הדו חיים, התלמידים מתבקשים להשלים את המידע בטבלה.</a:t>
            </a:r>
          </a:p>
          <a:p>
            <a:pPr algn="r"/>
            <a:r>
              <a:rPr lang="he-IL" dirty="0"/>
              <a:t>שימו לב: חשוב לבדוק מספר דו חיים שונים לצורך הבניית ההכללה אודות המאפיינים המשותפים לדו חיים.</a:t>
            </a:r>
          </a:p>
          <a:p>
            <a:pPr algn="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13</a:t>
            </a:fld>
            <a:endParaRPr lang="he-IL"/>
          </a:p>
        </p:txBody>
      </p:sp>
    </p:spTree>
    <p:extLst>
      <p:ext uri="{BB962C8B-B14F-4D97-AF65-F5344CB8AC3E}">
        <p14:creationId xmlns:p14="http://schemas.microsoft.com/office/powerpoint/2010/main" val="2636017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0" i="0" dirty="0">
                <a:effectLst/>
                <a:highlight>
                  <a:srgbClr val="FFFFFF"/>
                </a:highlight>
                <a:latin typeface="Almoni Neue DL 4.0 AAA"/>
              </a:rPr>
              <a:t>באתר </a:t>
            </a:r>
            <a:r>
              <a:rPr lang="he-IL" b="1" i="0" dirty="0">
                <a:effectLst/>
                <a:highlight>
                  <a:srgbClr val="FFFFFF"/>
                </a:highlight>
                <a:latin typeface="Almoni Neue DL 4.0 AAA"/>
              </a:rPr>
              <a:t>במבט מקוון</a:t>
            </a:r>
            <a:r>
              <a:rPr lang="he-IL" b="0" i="0" dirty="0">
                <a:effectLst/>
                <a:highlight>
                  <a:srgbClr val="FFFFFF"/>
                </a:highlight>
                <a:latin typeface="Almoni Neue DL 4.0 AAA"/>
              </a:rPr>
              <a:t>. יחידת התוכן: </a:t>
            </a:r>
            <a:r>
              <a:rPr lang="he-IL" dirty="0"/>
              <a:t>עולם היצורים החיים. </a:t>
            </a:r>
            <a:r>
              <a:rPr lang="he-IL" b="0" i="0" dirty="0">
                <a:effectLst/>
                <a:highlight>
                  <a:srgbClr val="FFFFFF"/>
                </a:highlight>
                <a:latin typeface="Almoni Neue DL 4.0 AAA"/>
              </a:rPr>
              <a:t>המשימה עוסקת בגורמים המאיימים על הכחדת </a:t>
            </a:r>
            <a:r>
              <a:rPr lang="he-IL" b="0" i="0" dirty="0" err="1">
                <a:effectLst/>
                <a:highlight>
                  <a:srgbClr val="FFFFFF"/>
                </a:highlight>
                <a:latin typeface="Almoni Neue DL 4.0 AAA"/>
              </a:rPr>
              <a:t>העגולשון</a:t>
            </a:r>
            <a:r>
              <a:rPr lang="he-IL" b="0" i="0" dirty="0">
                <a:effectLst/>
                <a:highlight>
                  <a:srgbClr val="FFFFFF"/>
                </a:highlight>
                <a:latin typeface="Almoni Neue DL 4.0 AAA"/>
              </a:rPr>
              <a:t> ובהצעות להגנה על הדו-חיים מפני הכחדה.</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14</a:t>
            </a:fld>
            <a:endParaRPr lang="he-IL"/>
          </a:p>
        </p:txBody>
      </p:sp>
    </p:spTree>
    <p:extLst>
      <p:ext uri="{BB962C8B-B14F-4D97-AF65-F5344CB8AC3E}">
        <p14:creationId xmlns:p14="http://schemas.microsoft.com/office/powerpoint/2010/main" val="3990361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 panose="020E0502050101010101" pitchFamily="34" charset="-79"/>
                <a:cs typeface="Narkisim" panose="020E0502050101010101" pitchFamily="34" charset="-79"/>
              </a:rPr>
              <a:t>בעלי החיים ממחלקת </a:t>
            </a:r>
            <a:r>
              <a:rPr lang="he-IL" sz="1800" b="0" i="0" u="none" strike="noStrike" baseline="0" dirty="0">
                <a:latin typeface="Bnarkisim"/>
                <a:cs typeface="Narkisim" panose="020E0502050101010101" pitchFamily="34" charset="-79"/>
              </a:rPr>
              <a:t>הדו–חיים </a:t>
            </a:r>
            <a:r>
              <a:rPr lang="he-IL" sz="1800" b="0" i="0" u="none" strike="noStrike" baseline="0" dirty="0" err="1">
                <a:latin typeface="Narkisim" panose="020E0502050101010101" pitchFamily="34" charset="-79"/>
                <a:cs typeface="Narkisim" panose="020E0502050101010101" pitchFamily="34" charset="-79"/>
              </a:rPr>
              <a:t>חיים</a:t>
            </a:r>
            <a:r>
              <a:rPr lang="he-IL" sz="1800" b="0" i="0" u="none" strike="noStrike" baseline="0" dirty="0">
                <a:latin typeface="Narkisim" panose="020E0502050101010101" pitchFamily="34" charset="-79"/>
                <a:cs typeface="Narkisim" panose="020E0502050101010101" pitchFamily="34" charset="-79"/>
              </a:rPr>
              <a:t> במהלך חייהם </a:t>
            </a:r>
            <a:r>
              <a:rPr lang="he-IL" sz="1800" b="0" i="0" u="none" strike="noStrike" baseline="0" dirty="0">
                <a:latin typeface="Bnarkisim"/>
                <a:cs typeface="Narkisim" panose="020E0502050101010101" pitchFamily="34" charset="-79"/>
              </a:rPr>
              <a:t>בשתי </a:t>
            </a:r>
            <a:r>
              <a:rPr lang="he-IL" sz="1800" b="0" i="0" u="none" strike="noStrike" baseline="0" dirty="0">
                <a:latin typeface="Narkisim" panose="020E0502050101010101" pitchFamily="34" charset="-79"/>
                <a:cs typeface="Narkisim" panose="020E0502050101010101" pitchFamily="34" charset="-79"/>
              </a:rPr>
              <a:t>סביבות חיים: במים ומחוץ למים.</a:t>
            </a:r>
          </a:p>
          <a:p>
            <a:pPr algn="r"/>
            <a:r>
              <a:rPr lang="he-IL" sz="1800" b="0" i="0" u="none" strike="noStrike" baseline="0" dirty="0">
                <a:latin typeface="Bnarkisim"/>
              </a:rPr>
              <a:t>סביבת החיים </a:t>
            </a:r>
            <a:r>
              <a:rPr lang="he-IL" sz="1800" b="0" i="0" u="none" strike="noStrike" baseline="0" dirty="0">
                <a:latin typeface="Narkisim" panose="020E0502050101010101" pitchFamily="34" charset="-79"/>
                <a:cs typeface="Narkisim" panose="020E0502050101010101" pitchFamily="34" charset="-79"/>
              </a:rPr>
              <a:t>של </a:t>
            </a:r>
            <a:r>
              <a:rPr lang="he-IL" sz="1800" b="0" i="0" u="none" strike="noStrike" baseline="0" dirty="0">
                <a:latin typeface="Bnarkisim"/>
                <a:cs typeface="Narkisim" panose="020E0502050101010101" pitchFamily="34" charset="-79"/>
              </a:rPr>
              <a:t>הרֹאשָנים </a:t>
            </a:r>
            <a:r>
              <a:rPr lang="he-IL" sz="1800" b="0" i="0" u="none" strike="noStrike" baseline="0" dirty="0">
                <a:latin typeface="Narkisim" panose="020E0502050101010101" pitchFamily="34" charset="-79"/>
                <a:cs typeface="Narkisim" panose="020E0502050101010101" pitchFamily="34" charset="-79"/>
              </a:rPr>
              <a:t>היא </a:t>
            </a:r>
            <a:r>
              <a:rPr lang="he-IL" sz="1800" b="0" i="0" u="none" strike="noStrike" baseline="0" dirty="0">
                <a:latin typeface="Bnarkisim"/>
                <a:cs typeface="Narkisim" panose="020E0502050101010101" pitchFamily="34" charset="-79"/>
              </a:rPr>
              <a:t>מים</a:t>
            </a:r>
            <a:r>
              <a:rPr lang="he-IL" sz="1800" b="0" i="0" u="none" strike="noStrike" baseline="0" dirty="0">
                <a:latin typeface="Narkisim" panose="020E0502050101010101" pitchFamily="34" charset="-79"/>
                <a:cs typeface="Narkisim" panose="020E0502050101010101" pitchFamily="34" charset="-79"/>
              </a:rPr>
              <a:t>. במים הם מבצעים את פעולות החיים: ניזונים, מִתְרַבִּים, מַפְרִישִים, נושמים ועוד.</a:t>
            </a:r>
          </a:p>
          <a:p>
            <a:pPr algn="r"/>
            <a:r>
              <a:rPr lang="he-IL" sz="1800" b="0" i="0" u="none" strike="noStrike" baseline="0" dirty="0">
                <a:latin typeface="Narkisim" panose="020E0502050101010101" pitchFamily="34" charset="-79"/>
                <a:cs typeface="Narkisim" panose="020E0502050101010101" pitchFamily="34" charset="-79"/>
              </a:rPr>
              <a:t>סביבת החיים של ה</a:t>
            </a:r>
            <a:r>
              <a:rPr lang="he-IL" sz="1800" b="0" i="0" u="none" strike="noStrike" baseline="0" dirty="0">
                <a:latin typeface="Bnarkisim"/>
                <a:cs typeface="Narkisim" panose="020E0502050101010101" pitchFamily="34" charset="-79"/>
              </a:rPr>
              <a:t>בוגרים </a:t>
            </a:r>
            <a:r>
              <a:rPr lang="he-IL" sz="1800" b="0" i="0" u="none" strike="noStrike" baseline="0" dirty="0">
                <a:latin typeface="Narkisim" panose="020E0502050101010101" pitchFamily="34" charset="-79"/>
                <a:cs typeface="Narkisim" panose="020E0502050101010101" pitchFamily="34" charset="-79"/>
              </a:rPr>
              <a:t>היא מחוץ למים, אך הם חיים בסביבות חיים לחות, בקרבת גופי מים כמו אגם, נחל, ביצה, שלולית וכדומה.</a:t>
            </a:r>
            <a:endParaRPr lang="he-IL" sz="1200" b="0" i="0" u="none" strike="noStrike" baseline="0" dirty="0">
              <a:latin typeface="Narkisim" panose="020E0502050101010101" pitchFamily="34" charset="-79"/>
              <a:cs typeface="Narkisim" panose="020E0502050101010101" pitchFamily="34" charset="-79"/>
            </a:endParaRPr>
          </a:p>
          <a:p>
            <a:pPr algn="r"/>
            <a:r>
              <a:rPr lang="he-IL" sz="1200" b="0" i="0" u="none" strike="noStrike" baseline="0" dirty="0">
                <a:latin typeface="Narkisim" panose="020E0502050101010101" pitchFamily="34" charset="-79"/>
                <a:cs typeface="Narkisim" panose="020E0502050101010101" pitchFamily="34" charset="-79"/>
              </a:rPr>
              <a:t>צפרדע, קַרְפָּדָה וסָלָמַנדְְּרָה הן דוגמאות לבעלי חיים השייכים למחלקת הדו–חיים. הדו–חיים מִתְרַבִּים במים. מביצים של דו–חיים בוקעים צאצאים שנקראים </a:t>
            </a:r>
            <a:r>
              <a:rPr lang="he-IL" sz="1200" b="0" i="0" u="none" strike="noStrike" baseline="0" dirty="0">
                <a:latin typeface="Bnarkisim"/>
                <a:cs typeface="Narkisim" panose="020E0502050101010101" pitchFamily="34" charset="-79"/>
              </a:rPr>
              <a:t>רֹאשָנים</a:t>
            </a:r>
            <a:r>
              <a:rPr lang="he-IL" sz="1200" b="0" i="0" u="none" strike="noStrike" baseline="0" dirty="0">
                <a:latin typeface="Narkisim" panose="020E0502050101010101" pitchFamily="34" charset="-79"/>
                <a:cs typeface="Narkisim" panose="020E0502050101010101" pitchFamily="34" charset="-79"/>
              </a:rPr>
              <a:t>. לרֹאשָן יש </a:t>
            </a:r>
            <a:r>
              <a:rPr lang="he-IL" sz="1200" b="0" i="0" u="none" strike="noStrike" baseline="0" dirty="0">
                <a:latin typeface="Bnarkisim"/>
                <a:cs typeface="Narkisim" panose="020E0502050101010101" pitchFamily="34" charset="-79"/>
              </a:rPr>
              <a:t>מראה דמוי דג</a:t>
            </a:r>
            <a:r>
              <a:rPr lang="he-IL" sz="1200" b="0" i="0" u="none" strike="noStrike" baseline="0" dirty="0">
                <a:latin typeface="Narkisim" panose="020E0502050101010101" pitchFamily="34" charset="-79"/>
                <a:cs typeface="Narkisim" panose="020E0502050101010101" pitchFamily="34" charset="-79"/>
              </a:rPr>
              <a:t>, הוא </a:t>
            </a:r>
            <a:r>
              <a:rPr lang="he-IL" sz="1200" b="0" i="0" u="none" strike="noStrike" baseline="0" dirty="0">
                <a:latin typeface="Bnarkisim"/>
                <a:cs typeface="Narkisim" panose="020E0502050101010101" pitchFamily="34" charset="-79"/>
              </a:rPr>
              <a:t>מתנועע </a:t>
            </a:r>
            <a:r>
              <a:rPr lang="he-IL" sz="1200" b="0" i="0" u="none" strike="noStrike" baseline="0" dirty="0">
                <a:latin typeface="Narkisim" panose="020E0502050101010101" pitchFamily="34" charset="-79"/>
                <a:cs typeface="Narkisim" panose="020E0502050101010101" pitchFamily="34" charset="-79"/>
              </a:rPr>
              <a:t>במים בעזרת </a:t>
            </a:r>
            <a:r>
              <a:rPr lang="he-IL" sz="1200" b="0" i="0" u="none" strike="noStrike" baseline="0" dirty="0">
                <a:latin typeface="Bnarkisim"/>
                <a:cs typeface="Narkisim" panose="020E0502050101010101" pitchFamily="34" charset="-79"/>
              </a:rPr>
              <a:t>זנב </a:t>
            </a:r>
            <a:r>
              <a:rPr lang="he-IL" sz="1200" b="0" i="0" u="none" strike="noStrike" baseline="0" dirty="0">
                <a:latin typeface="Narkisim" panose="020E0502050101010101" pitchFamily="34" charset="-79"/>
                <a:cs typeface="Narkisim" panose="020E0502050101010101" pitchFamily="34" charset="-79"/>
              </a:rPr>
              <a:t>ונושם, כמו הדגים, בעזרת </a:t>
            </a:r>
            <a:r>
              <a:rPr lang="he-IL" sz="1200" b="0" i="0" u="none" strike="noStrike" baseline="0" dirty="0">
                <a:latin typeface="Bnarkisim"/>
                <a:cs typeface="Narkisim" panose="020E0502050101010101" pitchFamily="34" charset="-79"/>
              </a:rPr>
              <a:t>זימים</a:t>
            </a:r>
            <a:r>
              <a:rPr lang="he-IL" sz="1200" b="0" i="0" u="none" strike="noStrike" baseline="0" dirty="0">
                <a:latin typeface="Narkisim" panose="020E0502050101010101" pitchFamily="34" charset="-79"/>
                <a:cs typeface="Narkisim" panose="020E0502050101010101" pitchFamily="34" charset="-79"/>
              </a:rPr>
              <a:t>.</a:t>
            </a:r>
          </a:p>
          <a:p>
            <a:pPr algn="r"/>
            <a:r>
              <a:rPr lang="he-IL" sz="1200" b="0" i="0" u="none" strike="noStrike" baseline="0" dirty="0">
                <a:latin typeface="Narkisim" panose="020E0502050101010101" pitchFamily="34" charset="-79"/>
                <a:cs typeface="Narkisim" panose="020E0502050101010101" pitchFamily="34" charset="-79"/>
              </a:rPr>
              <a:t>רוב הרֹאשָנים הם בדרך כלל צמחונים. הרֹאשָנים מתפתחים והופכים לבוגרים צעירים. לאט </a:t>
            </a:r>
            <a:r>
              <a:rPr lang="he-IL" sz="1200" b="0" i="0" u="none" strike="noStrike" baseline="0" dirty="0" err="1">
                <a:latin typeface="Narkisim" panose="020E0502050101010101" pitchFamily="34" charset="-79"/>
                <a:cs typeface="Narkisim" panose="020E0502050101010101" pitchFamily="34" charset="-79"/>
              </a:rPr>
              <a:t>לאט</a:t>
            </a:r>
            <a:r>
              <a:rPr lang="he-IL" sz="1200" b="0" i="0" u="none" strike="noStrike" baseline="0" dirty="0">
                <a:latin typeface="Narkisim" panose="020E0502050101010101" pitchFamily="34" charset="-79"/>
                <a:cs typeface="Narkisim" panose="020E0502050101010101" pitchFamily="34" charset="-79"/>
              </a:rPr>
              <a:t> הם גדלים וצורתם משתנה: הזנב נעלם, הרגליים צומחות, הזימים נעלמים, הריאות מתפתחות ועוד. לתופעה הזו של השתנות הראשנים לבוגרים קוראים </a:t>
            </a:r>
            <a:r>
              <a:rPr lang="he-IL" sz="1200" b="0" i="0" u="none" strike="noStrike" baseline="0" dirty="0">
                <a:latin typeface="Bnarkisim"/>
                <a:cs typeface="Narkisim" panose="020E0502050101010101" pitchFamily="34" charset="-79"/>
              </a:rPr>
              <a:t>גּלְִגּוּל</a:t>
            </a:r>
            <a:r>
              <a:rPr lang="he-IL" sz="1200" b="0" i="0" u="none" strike="noStrike" baseline="0" dirty="0">
                <a:latin typeface="Narkisim" panose="020E0502050101010101" pitchFamily="34" charset="-79"/>
                <a:cs typeface="Narkisim" panose="020E0502050101010101" pitchFamily="34" charset="-79"/>
              </a:rPr>
              <a:t>.</a:t>
            </a:r>
          </a:p>
          <a:p>
            <a:pPr algn="r"/>
            <a:r>
              <a:rPr lang="he-IL" sz="1200" b="0" i="0" u="none" strike="noStrike" baseline="0" dirty="0">
                <a:latin typeface="Narkisim" panose="020E0502050101010101" pitchFamily="34" charset="-79"/>
                <a:cs typeface="Narkisim" panose="020E0502050101010101" pitchFamily="34" charset="-79"/>
              </a:rPr>
              <a:t>לדו חיים בוגרים יש עור עירום ולח. מהעור מופרש ריר שמרטיב את העור ומאפשר נשימה. הבוגרים קולטים חמצן בעזרת הריאות וגם דרך העור הלח. כל הבוגרים הם אוכלי בשר (טורפים זבובים וחֲרָקִים אחרים).</a:t>
            </a:r>
            <a:endParaRPr lang="he-IL" dirty="0"/>
          </a:p>
        </p:txBody>
      </p:sp>
      <p:sp>
        <p:nvSpPr>
          <p:cNvPr id="4" name="מציין מיקום של מספר שקופית 3"/>
          <p:cNvSpPr>
            <a:spLocks noGrp="1"/>
          </p:cNvSpPr>
          <p:nvPr>
            <p:ph type="sldNum" sz="quarter" idx="5"/>
          </p:nvPr>
        </p:nvSpPr>
        <p:spPr/>
        <p:txBody>
          <a:bodyPr/>
          <a:lstStyle/>
          <a:p>
            <a:fld id="{FBDF11E4-1546-4C3E-93F6-6EAE792A138E}" type="slidenum">
              <a:rPr lang="he-IL" smtClean="0"/>
              <a:t>15</a:t>
            </a:fld>
            <a:endParaRPr lang="he-IL"/>
          </a:p>
        </p:txBody>
      </p:sp>
    </p:spTree>
    <p:extLst>
      <p:ext uri="{BB962C8B-B14F-4D97-AF65-F5344CB8AC3E}">
        <p14:creationId xmlns:p14="http://schemas.microsoft.com/office/powerpoint/2010/main" val="709740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 panose="020E0502050101010101" pitchFamily="34" charset="-79"/>
                <a:cs typeface="Narkisim" panose="020E0502050101010101" pitchFamily="34" charset="-79"/>
              </a:rPr>
              <a:t>בפרק זה חוקרים באמצעות משימות וקטעי מידע את המאפיינים של חמש המחלקות הבאות:</a:t>
            </a:r>
          </a:p>
          <a:p>
            <a:pPr algn="r"/>
            <a:r>
              <a:rPr lang="he-IL" sz="1800" b="0" i="0" u="none" strike="noStrike" baseline="0" dirty="0">
                <a:latin typeface="Narkisim" panose="020E0502050101010101" pitchFamily="34" charset="-79"/>
                <a:cs typeface="Narkisim" panose="020E0502050101010101" pitchFamily="34" charset="-79"/>
              </a:rPr>
              <a:t>דגים, דו–חיים, זוחלים, עופות ויונקים.</a:t>
            </a:r>
          </a:p>
          <a:p>
            <a:pPr algn="r"/>
            <a:r>
              <a:rPr lang="he-IL" sz="1800" b="0" i="0" u="none" strike="noStrike" baseline="0" dirty="0">
                <a:latin typeface="Narkisim" panose="020E0502050101010101" pitchFamily="34" charset="-79"/>
                <a:cs typeface="Narkisim" panose="020E0502050101010101" pitchFamily="34" charset="-79"/>
              </a:rPr>
              <a:t>את המידע מומלץ לאסוף (במידת האפשר) באמצעות תצפיות.</a:t>
            </a:r>
          </a:p>
          <a:p>
            <a:pPr algn="r"/>
            <a:r>
              <a:rPr lang="he-IL" sz="1800" b="0" i="0" u="none" strike="noStrike" baseline="0" dirty="0">
                <a:latin typeface="NarkisimMFO"/>
              </a:rPr>
              <a:t>הדיון בכל אחת מהמחלקות נערך בשלוש רמות: סימני הקבוצה, סביבת החיים ויחסי הגומלין עם האדם תוך הדגשת נושא הביות.</a:t>
            </a:r>
          </a:p>
          <a:p>
            <a:pPr algn="r"/>
            <a:endParaRPr lang="he-IL" sz="1800" b="0" i="0" u="none" strike="noStrike" baseline="0" dirty="0">
              <a:latin typeface="NarkisimMFO"/>
              <a:cs typeface="Narkisim" panose="020E0502050101010101" pitchFamily="34" charset="-79"/>
            </a:endParaRPr>
          </a:p>
          <a:p>
            <a:pPr algn="r"/>
            <a:r>
              <a:rPr lang="he-IL" sz="1800" b="0" i="0" u="none" strike="noStrike" baseline="0" dirty="0">
                <a:latin typeface="Narkisim" panose="020E0502050101010101" pitchFamily="34" charset="-79"/>
                <a:cs typeface="Narkisim" panose="020E0502050101010101" pitchFamily="34" charset="-79"/>
              </a:rPr>
              <a:t>מיומנות החשיבה המרכזית שמיושמת להכרת מאפייני המחלקה היא הסקת מסקנות בדרך של אינדוקציה (מציאת המשותף לבני</a:t>
            </a:r>
          </a:p>
          <a:p>
            <a:pPr algn="r"/>
            <a:r>
              <a:rPr lang="he-IL" sz="1800" b="0" i="0" u="none" strike="noStrike" baseline="0" dirty="0">
                <a:latin typeface="Narkisim" panose="020E0502050101010101" pitchFamily="34" charset="-79"/>
                <a:cs typeface="Narkisim" panose="020E0502050101010101" pitchFamily="34" charset="-79"/>
              </a:rPr>
              <a:t>המחלקה באמצעות השוואה), ודדוקציה (שיוך בעלי חיים למחלקה על פי מאפייני המחלקה). חשוב ביותר להביא את הלומדים</a:t>
            </a:r>
          </a:p>
          <a:p>
            <a:pPr algn="r"/>
            <a:r>
              <a:rPr lang="he-IL" sz="1800" b="0" i="0" u="none" strike="noStrike" baseline="0" dirty="0">
                <a:latin typeface="Narkisim" panose="020E0502050101010101" pitchFamily="34" charset="-79"/>
                <a:cs typeface="Narkisim" panose="020E0502050101010101" pitchFamily="34" charset="-79"/>
              </a:rPr>
              <a:t>למודעות אודות חשיבותם של תהליכי ההשוואה להבניית הכללה אודות המשותף בין בני המחלקה ושימוש בהכללה לצורך אפיון</a:t>
            </a:r>
          </a:p>
          <a:p>
            <a:pPr algn="r"/>
            <a:r>
              <a:rPr lang="he-IL" sz="1800" b="0" i="0" u="none" strike="noStrike" baseline="0" dirty="0">
                <a:latin typeface="Narkisim" panose="020E0502050101010101" pitchFamily="34" charset="-79"/>
                <a:cs typeface="Narkisim" panose="020E0502050101010101" pitchFamily="34" charset="-79"/>
              </a:rPr>
              <a:t>ומיון לקבוצות.</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a:t>
            </a:fld>
            <a:endParaRPr lang="he-IL"/>
          </a:p>
        </p:txBody>
      </p:sp>
    </p:spTree>
    <p:extLst>
      <p:ext uri="{BB962C8B-B14F-4D97-AF65-F5344CB8AC3E}">
        <p14:creationId xmlns:p14="http://schemas.microsoft.com/office/powerpoint/2010/main" val="904376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 panose="020E0502050101010101" pitchFamily="34" charset="-79"/>
                <a:cs typeface="Narkisim" panose="020E0502050101010101" pitchFamily="34" charset="-79"/>
              </a:rPr>
              <a:t>בפרק זה חוקרים באמצעות משימות וקטעי מידע את המאפיינים של חמש המחלקות הבאות:</a:t>
            </a:r>
          </a:p>
          <a:p>
            <a:pPr algn="r"/>
            <a:r>
              <a:rPr lang="he-IL" sz="1800" b="0" i="0" u="none" strike="noStrike" baseline="0" dirty="0">
                <a:latin typeface="Narkisim" panose="020E0502050101010101" pitchFamily="34" charset="-79"/>
                <a:cs typeface="Narkisim" panose="020E0502050101010101" pitchFamily="34" charset="-79"/>
              </a:rPr>
              <a:t>דגים, דו–חיים, זוחלים, עופות ויונקים.</a:t>
            </a:r>
          </a:p>
          <a:p>
            <a:pPr algn="r"/>
            <a:r>
              <a:rPr lang="he-IL" sz="1800" b="0" i="0" u="none" strike="noStrike" baseline="0" dirty="0">
                <a:latin typeface="Narkisim" panose="020E0502050101010101" pitchFamily="34" charset="-79"/>
                <a:cs typeface="Narkisim" panose="020E0502050101010101" pitchFamily="34" charset="-79"/>
              </a:rPr>
              <a:t>את המידע מומלץ לאסוף (במידת האפשר) באמצעות תצפיות.</a:t>
            </a:r>
          </a:p>
          <a:p>
            <a:pPr algn="r"/>
            <a:r>
              <a:rPr lang="he-IL" sz="1800" b="0" i="0" u="none" strike="noStrike" baseline="0" dirty="0">
                <a:latin typeface="NarkisimMFO"/>
              </a:rPr>
              <a:t>הדיון בכל אחת מהמחלקות נערך בשלוש רמות: סימני הקבוצה, סביבת החיים ויחסי הגומלין עם האדם תוך הדגשת נושא הביות.</a:t>
            </a:r>
          </a:p>
          <a:p>
            <a:pPr algn="r"/>
            <a:endParaRPr lang="he-IL" sz="1800" b="0" i="0" u="none" strike="noStrike" baseline="0" dirty="0">
              <a:latin typeface="NarkisimMFO"/>
              <a:cs typeface="Narkisim" panose="020E0502050101010101" pitchFamily="34" charset="-79"/>
            </a:endParaRPr>
          </a:p>
          <a:p>
            <a:pPr algn="r"/>
            <a:r>
              <a:rPr lang="he-IL" sz="1800" b="0" i="0" u="none" strike="noStrike" baseline="0" dirty="0">
                <a:latin typeface="Narkisim" panose="020E0502050101010101" pitchFamily="34" charset="-79"/>
                <a:cs typeface="Narkisim" panose="020E0502050101010101" pitchFamily="34" charset="-79"/>
              </a:rPr>
              <a:t>מיומנות החשיבה המרכזית שמיושמת להכרת מאפייני המחלקה היא הסקת מסקנות בדרך של אינדוקציה (מציאת המשותף לבני</a:t>
            </a:r>
          </a:p>
          <a:p>
            <a:pPr algn="r"/>
            <a:r>
              <a:rPr lang="he-IL" sz="1800" b="0" i="0" u="none" strike="noStrike" baseline="0" dirty="0">
                <a:latin typeface="Narkisim" panose="020E0502050101010101" pitchFamily="34" charset="-79"/>
                <a:cs typeface="Narkisim" panose="020E0502050101010101" pitchFamily="34" charset="-79"/>
              </a:rPr>
              <a:t>המחלקה באמצעות השוואה), ודדוקציה (שיוך בעלי חיים למחלקה על פי מאפייני המחלקה). חשוב ביותר להביא את הלומדים</a:t>
            </a:r>
          </a:p>
          <a:p>
            <a:pPr algn="r"/>
            <a:r>
              <a:rPr lang="he-IL" sz="1800" b="0" i="0" u="none" strike="noStrike" baseline="0" dirty="0">
                <a:latin typeface="Narkisim" panose="020E0502050101010101" pitchFamily="34" charset="-79"/>
                <a:cs typeface="Narkisim" panose="020E0502050101010101" pitchFamily="34" charset="-79"/>
              </a:rPr>
              <a:t>למודעות אודות חשיבותם של תהליכי ההשוואה להבניית הכללה אודות המשותף בין בני המחלקה ושימוש בהכללה לצורך אפיון</a:t>
            </a:r>
          </a:p>
          <a:p>
            <a:pPr algn="r"/>
            <a:r>
              <a:rPr lang="he-IL" sz="1800" b="0" i="0" u="none" strike="noStrike" baseline="0" dirty="0">
                <a:latin typeface="Narkisim" panose="020E0502050101010101" pitchFamily="34" charset="-79"/>
                <a:cs typeface="Narkisim" panose="020E0502050101010101" pitchFamily="34" charset="-79"/>
              </a:rPr>
              <a:t>ומיון לקבוצות.</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3</a:t>
            </a:fld>
            <a:endParaRPr lang="he-IL"/>
          </a:p>
        </p:txBody>
      </p:sp>
    </p:spTree>
    <p:extLst>
      <p:ext uri="{BB962C8B-B14F-4D97-AF65-F5344CB8AC3E}">
        <p14:creationId xmlns:p14="http://schemas.microsoft.com/office/powerpoint/2010/main" val="2930844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מתבוננים בתמונות ומאפיינים את בעלי החיים ששייכים למחלקה זו. למשל: מבנה גלילי ומחודד בקצה, סנפירים, חיים במים...</a:t>
            </a:r>
          </a:p>
        </p:txBody>
      </p:sp>
      <p:sp>
        <p:nvSpPr>
          <p:cNvPr id="4" name="מציין מיקום של מספר שקופית 3"/>
          <p:cNvSpPr>
            <a:spLocks noGrp="1"/>
          </p:cNvSpPr>
          <p:nvPr>
            <p:ph type="sldNum" sz="quarter" idx="5"/>
          </p:nvPr>
        </p:nvSpPr>
        <p:spPr/>
        <p:txBody>
          <a:bodyPr/>
          <a:lstStyle/>
          <a:p>
            <a:fld id="{FBDF11E4-1546-4C3E-93F6-6EAE792A138E}" type="slidenum">
              <a:rPr lang="he-IL" smtClean="0"/>
              <a:t>4</a:t>
            </a:fld>
            <a:endParaRPr lang="he-IL"/>
          </a:p>
        </p:txBody>
      </p:sp>
    </p:spTree>
    <p:extLst>
      <p:ext uri="{BB962C8B-B14F-4D97-AF65-F5344CB8AC3E}">
        <p14:creationId xmlns:p14="http://schemas.microsoft.com/office/powerpoint/2010/main" val="379503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הדגים הם שוכני מים (מתוקים, מלוחים) ומבנה גופם מותאם לסביבה זו: מבנה גופם הידרו–דינמי, גופם חלק, בעלי סנפירים, נשימתם היא באמצעות זימים, דרכי רבייה (הטלת ביצים, השרצה), דרכי הזנה מגוונים (טורפים, צמחוניים).</a:t>
            </a:r>
          </a:p>
          <a:p>
            <a:pPr algn="r"/>
            <a:r>
              <a:rPr lang="he-IL" sz="1800" b="0" i="0" u="none" strike="noStrike" baseline="0" dirty="0">
                <a:latin typeface="NarkisimMFO"/>
              </a:rPr>
              <a:t>צופים בסרטון ומאפיינים. לאחר מכן פונים למשימה בספר הלימוד.</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5</a:t>
            </a:fld>
            <a:endParaRPr lang="he-IL"/>
          </a:p>
        </p:txBody>
      </p:sp>
    </p:spTree>
    <p:extLst>
      <p:ext uri="{BB962C8B-B14F-4D97-AF65-F5344CB8AC3E}">
        <p14:creationId xmlns:p14="http://schemas.microsoft.com/office/powerpoint/2010/main" val="3675525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לאחר קריאת קטעי המידע והתבוננות בתמונות הדגים, התלמידים מתבקשים להשלים את המידע בטבלה.</a:t>
            </a:r>
          </a:p>
          <a:p>
            <a:pPr algn="r"/>
            <a:r>
              <a:rPr lang="he-IL" dirty="0"/>
              <a:t>שימו לב: חשוב לבדוק מספר דגים שונים לצורך הבניית ההכללה אודות המאפיינים המשותפים לדגים.</a:t>
            </a:r>
          </a:p>
          <a:p>
            <a:pPr algn="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6</a:t>
            </a:fld>
            <a:endParaRPr lang="he-IL"/>
          </a:p>
        </p:txBody>
      </p:sp>
    </p:spTree>
    <p:extLst>
      <p:ext uri="{BB962C8B-B14F-4D97-AF65-F5344CB8AC3E}">
        <p14:creationId xmlns:p14="http://schemas.microsoft.com/office/powerpoint/2010/main" val="570944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1" i="0" u="none" strike="noStrike" baseline="0" dirty="0">
                <a:latin typeface="NarkisimMFOBold"/>
              </a:rPr>
              <a:t>גידול דגים על ידי האדם: </a:t>
            </a:r>
            <a:r>
              <a:rPr lang="he-IL" sz="1800" b="0" i="0" u="none" strike="noStrike" baseline="0" dirty="0">
                <a:latin typeface="NarkisimMFO"/>
              </a:rPr>
              <a:t>בשל מיעוט גופי מים מתוקים בארצנו, התפתח בארץ ענף חקלאי של גידול דגים בבריכות מלאכותיות. הבריכות דומות במידת מה לסביבת החיים הטבעית של הדגים, אך האדם מסייע לגדילתם באמצעים נוספים. לדוגמה, הוספת מזון מלאכותי, ערבול המים כדי להגביר את כמות החמצן בהם, או הוספת תרופות כשיש צורך. בבריכות הגדולות אין ויסות של טמפרטורה או של עוצמת האור.</a:t>
            </a:r>
          </a:p>
          <a:p>
            <a:pPr algn="r"/>
            <a:r>
              <a:rPr lang="he-IL" sz="1800" b="0" i="0" u="none" strike="noStrike" baseline="0" dirty="0">
                <a:latin typeface="NarkisimMFO"/>
              </a:rPr>
              <a:t>לצד הבריכות הגדולות נבנו גם בריכות קטנות ומשוכללות שבבנייתן ניכרים ידע וטכנולוגיה מתקדמים. בבריכות אלה יש רצפות בטון</a:t>
            </a:r>
          </a:p>
          <a:p>
            <a:pPr algn="r"/>
            <a:r>
              <a:rPr lang="he-IL" sz="1800" b="0" i="0" u="none" strike="noStrike" baseline="0" dirty="0">
                <a:latin typeface="NarkisimMFO"/>
              </a:rPr>
              <a:t>וכיסויי פלסטיק בדומה לחממות, ומגדלים בהן דגים בצפיפות גבוהה מאוד, אך בתנאים מבוקרים של טמפרטורה, של עוצמת האור ושל</a:t>
            </a:r>
          </a:p>
          <a:p>
            <a:pPr algn="r"/>
            <a:r>
              <a:rPr lang="he-IL" sz="1800" b="0" i="0" u="none" strike="noStrike" baseline="0" dirty="0">
                <a:latin typeface="NarkisimMFO"/>
              </a:rPr>
              <a:t>כמות המזון והחמצן במים.</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7</a:t>
            </a:fld>
            <a:endParaRPr lang="he-IL"/>
          </a:p>
        </p:txBody>
      </p:sp>
    </p:spTree>
    <p:extLst>
      <p:ext uri="{BB962C8B-B14F-4D97-AF65-F5344CB8AC3E}">
        <p14:creationId xmlns:p14="http://schemas.microsoft.com/office/powerpoint/2010/main" val="4228203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יש לקיים שיח על חשיבות הדגים לאדם (מרכיב מרכזי בתזונה) ועל פעולות האדם שפוגעות במקורות מים טבעיים (הזרמת שופכין ורעלים) שהם בית הגידול הטבעי של דגים ובכך פוגעות בעקיפין באוכלוסיית הדגים.</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8</a:t>
            </a:fld>
            <a:endParaRPr lang="he-IL"/>
          </a:p>
        </p:txBody>
      </p:sp>
    </p:spTree>
    <p:extLst>
      <p:ext uri="{BB962C8B-B14F-4D97-AF65-F5344CB8AC3E}">
        <p14:creationId xmlns:p14="http://schemas.microsoft.com/office/powerpoint/2010/main" val="560852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0" i="0" dirty="0">
                <a:effectLst/>
                <a:highlight>
                  <a:srgbClr val="FFFFFF"/>
                </a:highlight>
                <a:latin typeface="Almoni Neue DL 4.0 AAA"/>
              </a:rPr>
              <a:t>באתר </a:t>
            </a:r>
            <a:r>
              <a:rPr lang="he-IL" b="1" i="0" dirty="0">
                <a:effectLst/>
                <a:highlight>
                  <a:srgbClr val="FFFFFF"/>
                </a:highlight>
                <a:latin typeface="Almoni Neue DL 4.0 AAA"/>
              </a:rPr>
              <a:t>במבט מקוון</a:t>
            </a:r>
            <a:r>
              <a:rPr lang="he-IL" b="0" i="0" dirty="0">
                <a:effectLst/>
                <a:highlight>
                  <a:srgbClr val="FFFFFF"/>
                </a:highlight>
                <a:latin typeface="Almoni Neue DL 4.0 AAA"/>
              </a:rPr>
              <a:t>. יחידת התוכן: </a:t>
            </a:r>
            <a:r>
              <a:rPr lang="he-IL" dirty="0"/>
              <a:t>עולם היצורים החיים. </a:t>
            </a:r>
            <a:r>
              <a:rPr lang="he-IL" b="0" i="0" dirty="0">
                <a:effectLst/>
                <a:highlight>
                  <a:srgbClr val="FFFFFF"/>
                </a:highlight>
                <a:latin typeface="Almoni Neue DL 4.0 AAA"/>
              </a:rPr>
              <a:t>המשימה המתוקשבת עוסקת בגורמים המאיימים על הכחדת הדג דקר הסלעים ובהצעות להגנה על הדג מפני הכחדה.</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9</a:t>
            </a:fld>
            <a:endParaRPr lang="he-IL"/>
          </a:p>
        </p:txBody>
      </p:sp>
    </p:spTree>
    <p:extLst>
      <p:ext uri="{BB962C8B-B14F-4D97-AF65-F5344CB8AC3E}">
        <p14:creationId xmlns:p14="http://schemas.microsoft.com/office/powerpoint/2010/main" val="3123113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2D61998-CE1B-3565-8238-3CC06F223BD0}"/>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39F45614-80F0-DF8A-37CA-EB86C6AC88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7909F71C-D8CC-5E7A-CB07-D29133278A8F}"/>
              </a:ext>
            </a:extLst>
          </p:cNvPr>
          <p:cNvSpPr>
            <a:spLocks noGrp="1"/>
          </p:cNvSpPr>
          <p:nvPr>
            <p:ph type="dt" sz="half" idx="10"/>
          </p:nvPr>
        </p:nvSpPr>
        <p:spPr/>
        <p:txBody>
          <a:bodyPr/>
          <a:lstStyle/>
          <a:p>
            <a:fld id="{993DBC27-9C95-4B98-985F-02FCA25624D5}" type="datetimeFigureOut">
              <a:rPr lang="he-IL" smtClean="0"/>
              <a:t>כ"ב/אלול/תשפ"ד</a:t>
            </a:fld>
            <a:endParaRPr lang="he-IL"/>
          </a:p>
        </p:txBody>
      </p:sp>
      <p:sp>
        <p:nvSpPr>
          <p:cNvPr id="5" name="מציין מיקום של כותרת תחתונה 4">
            <a:extLst>
              <a:ext uri="{FF2B5EF4-FFF2-40B4-BE49-F238E27FC236}">
                <a16:creationId xmlns:a16="http://schemas.microsoft.com/office/drawing/2014/main" id="{6AB1BB56-F1E7-4E97-30EE-AF5267086E56}"/>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A275D269-1F3C-02FC-4E20-5C33D0221A72}"/>
              </a:ext>
            </a:extLst>
          </p:cNvPr>
          <p:cNvSpPr>
            <a:spLocks noGrp="1"/>
          </p:cNvSpPr>
          <p:nvPr>
            <p:ph type="sldNum" sz="quarter" idx="12"/>
          </p:nvPr>
        </p:nvSpPr>
        <p:spPr/>
        <p:txBody>
          <a:bodyPr/>
          <a:lstStyle/>
          <a:p>
            <a:fld id="{BA95FC7E-EDEA-4C1F-B062-EB88EDCFAD6C}" type="slidenum">
              <a:rPr lang="he-IL" smtClean="0"/>
              <a:t>‹#›</a:t>
            </a:fld>
            <a:endParaRPr lang="he-IL"/>
          </a:p>
        </p:txBody>
      </p:sp>
    </p:spTree>
    <p:extLst>
      <p:ext uri="{BB962C8B-B14F-4D97-AF65-F5344CB8AC3E}">
        <p14:creationId xmlns:p14="http://schemas.microsoft.com/office/powerpoint/2010/main" val="3580600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1CFF853-5A3C-2709-5CB4-938C7C345871}"/>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74594E0E-1FC3-782F-9797-87F9EC1797F0}"/>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6DE89787-B818-71E0-0495-357BF9D631BA}"/>
              </a:ext>
            </a:extLst>
          </p:cNvPr>
          <p:cNvSpPr>
            <a:spLocks noGrp="1"/>
          </p:cNvSpPr>
          <p:nvPr>
            <p:ph type="dt" sz="half" idx="10"/>
          </p:nvPr>
        </p:nvSpPr>
        <p:spPr/>
        <p:txBody>
          <a:bodyPr/>
          <a:lstStyle/>
          <a:p>
            <a:fld id="{993DBC27-9C95-4B98-985F-02FCA25624D5}" type="datetimeFigureOut">
              <a:rPr lang="he-IL" smtClean="0"/>
              <a:t>כ"ב/אלול/תשפ"ד</a:t>
            </a:fld>
            <a:endParaRPr lang="he-IL"/>
          </a:p>
        </p:txBody>
      </p:sp>
      <p:sp>
        <p:nvSpPr>
          <p:cNvPr id="5" name="מציין מיקום של כותרת תחתונה 4">
            <a:extLst>
              <a:ext uri="{FF2B5EF4-FFF2-40B4-BE49-F238E27FC236}">
                <a16:creationId xmlns:a16="http://schemas.microsoft.com/office/drawing/2014/main" id="{B5AE5F51-0C91-8F41-0CC2-7EE559A02C92}"/>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20794F8B-4356-6BC2-D74A-437AFD49F0DC}"/>
              </a:ext>
            </a:extLst>
          </p:cNvPr>
          <p:cNvSpPr>
            <a:spLocks noGrp="1"/>
          </p:cNvSpPr>
          <p:nvPr>
            <p:ph type="sldNum" sz="quarter" idx="12"/>
          </p:nvPr>
        </p:nvSpPr>
        <p:spPr/>
        <p:txBody>
          <a:bodyPr/>
          <a:lstStyle/>
          <a:p>
            <a:fld id="{BA95FC7E-EDEA-4C1F-B062-EB88EDCFAD6C}" type="slidenum">
              <a:rPr lang="he-IL" smtClean="0"/>
              <a:t>‹#›</a:t>
            </a:fld>
            <a:endParaRPr lang="he-IL"/>
          </a:p>
        </p:txBody>
      </p:sp>
    </p:spTree>
    <p:extLst>
      <p:ext uri="{BB962C8B-B14F-4D97-AF65-F5344CB8AC3E}">
        <p14:creationId xmlns:p14="http://schemas.microsoft.com/office/powerpoint/2010/main" val="3862507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E38FCCFD-4A9B-1121-2DBC-17C4119E3075}"/>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69D50EBF-53B0-CA9E-0C6C-4711F9C931E4}"/>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43F6EEF0-B1DC-E4A4-C1C1-38D93DDD43FE}"/>
              </a:ext>
            </a:extLst>
          </p:cNvPr>
          <p:cNvSpPr>
            <a:spLocks noGrp="1"/>
          </p:cNvSpPr>
          <p:nvPr>
            <p:ph type="dt" sz="half" idx="10"/>
          </p:nvPr>
        </p:nvSpPr>
        <p:spPr/>
        <p:txBody>
          <a:bodyPr/>
          <a:lstStyle/>
          <a:p>
            <a:fld id="{993DBC27-9C95-4B98-985F-02FCA25624D5}" type="datetimeFigureOut">
              <a:rPr lang="he-IL" smtClean="0"/>
              <a:t>כ"ב/אלול/תשפ"ד</a:t>
            </a:fld>
            <a:endParaRPr lang="he-IL"/>
          </a:p>
        </p:txBody>
      </p:sp>
      <p:sp>
        <p:nvSpPr>
          <p:cNvPr id="5" name="מציין מיקום של כותרת תחתונה 4">
            <a:extLst>
              <a:ext uri="{FF2B5EF4-FFF2-40B4-BE49-F238E27FC236}">
                <a16:creationId xmlns:a16="http://schemas.microsoft.com/office/drawing/2014/main" id="{AF6DA943-7459-17B8-D58A-E31B5E11E2B9}"/>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9DF6AE04-6080-7208-8518-59E24DD264DA}"/>
              </a:ext>
            </a:extLst>
          </p:cNvPr>
          <p:cNvSpPr>
            <a:spLocks noGrp="1"/>
          </p:cNvSpPr>
          <p:nvPr>
            <p:ph type="sldNum" sz="quarter" idx="12"/>
          </p:nvPr>
        </p:nvSpPr>
        <p:spPr/>
        <p:txBody>
          <a:bodyPr/>
          <a:lstStyle/>
          <a:p>
            <a:fld id="{BA95FC7E-EDEA-4C1F-B062-EB88EDCFAD6C}" type="slidenum">
              <a:rPr lang="he-IL" smtClean="0"/>
              <a:t>‹#›</a:t>
            </a:fld>
            <a:endParaRPr lang="he-IL"/>
          </a:p>
        </p:txBody>
      </p:sp>
    </p:spTree>
    <p:extLst>
      <p:ext uri="{BB962C8B-B14F-4D97-AF65-F5344CB8AC3E}">
        <p14:creationId xmlns:p14="http://schemas.microsoft.com/office/powerpoint/2010/main" val="1011787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08F26E2-C6C7-007C-9DB2-C24F44966E65}"/>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36168057-DDDA-303C-35CE-103868479CB8}"/>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BB5DD3A3-D888-9252-B7A1-739F0FD45CDD}"/>
              </a:ext>
            </a:extLst>
          </p:cNvPr>
          <p:cNvSpPr>
            <a:spLocks noGrp="1"/>
          </p:cNvSpPr>
          <p:nvPr>
            <p:ph type="dt" sz="half" idx="10"/>
          </p:nvPr>
        </p:nvSpPr>
        <p:spPr/>
        <p:txBody>
          <a:bodyPr/>
          <a:lstStyle/>
          <a:p>
            <a:fld id="{993DBC27-9C95-4B98-985F-02FCA25624D5}" type="datetimeFigureOut">
              <a:rPr lang="he-IL" smtClean="0"/>
              <a:t>כ"ב/אלול/תשפ"ד</a:t>
            </a:fld>
            <a:endParaRPr lang="he-IL"/>
          </a:p>
        </p:txBody>
      </p:sp>
      <p:sp>
        <p:nvSpPr>
          <p:cNvPr id="5" name="מציין מיקום של כותרת תחתונה 4">
            <a:extLst>
              <a:ext uri="{FF2B5EF4-FFF2-40B4-BE49-F238E27FC236}">
                <a16:creationId xmlns:a16="http://schemas.microsoft.com/office/drawing/2014/main" id="{C509376D-0CA4-FC8E-4F61-2678BF585C9C}"/>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E01A3BD2-3C39-0B20-C2EF-0640D21CC4DA}"/>
              </a:ext>
            </a:extLst>
          </p:cNvPr>
          <p:cNvSpPr>
            <a:spLocks noGrp="1"/>
          </p:cNvSpPr>
          <p:nvPr>
            <p:ph type="sldNum" sz="quarter" idx="12"/>
          </p:nvPr>
        </p:nvSpPr>
        <p:spPr/>
        <p:txBody>
          <a:bodyPr/>
          <a:lstStyle/>
          <a:p>
            <a:fld id="{BA95FC7E-EDEA-4C1F-B062-EB88EDCFAD6C}" type="slidenum">
              <a:rPr lang="he-IL" smtClean="0"/>
              <a:t>‹#›</a:t>
            </a:fld>
            <a:endParaRPr lang="he-IL"/>
          </a:p>
        </p:txBody>
      </p:sp>
    </p:spTree>
    <p:extLst>
      <p:ext uri="{BB962C8B-B14F-4D97-AF65-F5344CB8AC3E}">
        <p14:creationId xmlns:p14="http://schemas.microsoft.com/office/powerpoint/2010/main" val="1216086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9AB2D12-AA21-D080-0F32-7955934C73B3}"/>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FFF1B711-A21A-4D39-A848-763995BB0A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1EE8AB18-7068-14AD-17C3-E37D396A16F5}"/>
              </a:ext>
            </a:extLst>
          </p:cNvPr>
          <p:cNvSpPr>
            <a:spLocks noGrp="1"/>
          </p:cNvSpPr>
          <p:nvPr>
            <p:ph type="dt" sz="half" idx="10"/>
          </p:nvPr>
        </p:nvSpPr>
        <p:spPr/>
        <p:txBody>
          <a:bodyPr/>
          <a:lstStyle/>
          <a:p>
            <a:fld id="{993DBC27-9C95-4B98-985F-02FCA25624D5}" type="datetimeFigureOut">
              <a:rPr lang="he-IL" smtClean="0"/>
              <a:t>כ"ב/אלול/תשפ"ד</a:t>
            </a:fld>
            <a:endParaRPr lang="he-IL"/>
          </a:p>
        </p:txBody>
      </p:sp>
      <p:sp>
        <p:nvSpPr>
          <p:cNvPr id="5" name="מציין מיקום של כותרת תחתונה 4">
            <a:extLst>
              <a:ext uri="{FF2B5EF4-FFF2-40B4-BE49-F238E27FC236}">
                <a16:creationId xmlns:a16="http://schemas.microsoft.com/office/drawing/2014/main" id="{B5775633-2079-A08E-ACEF-8C107D14B1FA}"/>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8A03D10A-5209-5271-3F0F-3BF0AD937BED}"/>
              </a:ext>
            </a:extLst>
          </p:cNvPr>
          <p:cNvSpPr>
            <a:spLocks noGrp="1"/>
          </p:cNvSpPr>
          <p:nvPr>
            <p:ph type="sldNum" sz="quarter" idx="12"/>
          </p:nvPr>
        </p:nvSpPr>
        <p:spPr/>
        <p:txBody>
          <a:bodyPr/>
          <a:lstStyle/>
          <a:p>
            <a:fld id="{BA95FC7E-EDEA-4C1F-B062-EB88EDCFAD6C}" type="slidenum">
              <a:rPr lang="he-IL" smtClean="0"/>
              <a:t>‹#›</a:t>
            </a:fld>
            <a:endParaRPr lang="he-IL"/>
          </a:p>
        </p:txBody>
      </p:sp>
    </p:spTree>
    <p:extLst>
      <p:ext uri="{BB962C8B-B14F-4D97-AF65-F5344CB8AC3E}">
        <p14:creationId xmlns:p14="http://schemas.microsoft.com/office/powerpoint/2010/main" val="2171872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3C8D341-8DFC-3ECE-0DF8-A6A1B0266A51}"/>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67B164E0-111A-F5BD-E8D1-8C47FAB3E297}"/>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7BCE4A20-3558-CAC8-E2CD-BA57DBCAE80A}"/>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1005EF86-256B-1FE8-9167-1379FAD55B68}"/>
              </a:ext>
            </a:extLst>
          </p:cNvPr>
          <p:cNvSpPr>
            <a:spLocks noGrp="1"/>
          </p:cNvSpPr>
          <p:nvPr>
            <p:ph type="dt" sz="half" idx="10"/>
          </p:nvPr>
        </p:nvSpPr>
        <p:spPr/>
        <p:txBody>
          <a:bodyPr/>
          <a:lstStyle/>
          <a:p>
            <a:fld id="{993DBC27-9C95-4B98-985F-02FCA25624D5}" type="datetimeFigureOut">
              <a:rPr lang="he-IL" smtClean="0"/>
              <a:t>כ"ב/אלול/תשפ"ד</a:t>
            </a:fld>
            <a:endParaRPr lang="he-IL"/>
          </a:p>
        </p:txBody>
      </p:sp>
      <p:sp>
        <p:nvSpPr>
          <p:cNvPr id="6" name="מציין מיקום של כותרת תחתונה 5">
            <a:extLst>
              <a:ext uri="{FF2B5EF4-FFF2-40B4-BE49-F238E27FC236}">
                <a16:creationId xmlns:a16="http://schemas.microsoft.com/office/drawing/2014/main" id="{1ACDC9EA-9FC1-8391-EB5A-D8DE72A8F9F9}"/>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8DDC468C-ED17-842A-23DB-E529D186FD7F}"/>
              </a:ext>
            </a:extLst>
          </p:cNvPr>
          <p:cNvSpPr>
            <a:spLocks noGrp="1"/>
          </p:cNvSpPr>
          <p:nvPr>
            <p:ph type="sldNum" sz="quarter" idx="12"/>
          </p:nvPr>
        </p:nvSpPr>
        <p:spPr/>
        <p:txBody>
          <a:bodyPr/>
          <a:lstStyle/>
          <a:p>
            <a:fld id="{BA95FC7E-EDEA-4C1F-B062-EB88EDCFAD6C}" type="slidenum">
              <a:rPr lang="he-IL" smtClean="0"/>
              <a:t>‹#›</a:t>
            </a:fld>
            <a:endParaRPr lang="he-IL"/>
          </a:p>
        </p:txBody>
      </p:sp>
    </p:spTree>
    <p:extLst>
      <p:ext uri="{BB962C8B-B14F-4D97-AF65-F5344CB8AC3E}">
        <p14:creationId xmlns:p14="http://schemas.microsoft.com/office/powerpoint/2010/main" val="1957159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1B5A5E-1977-02DE-3C24-35FFCD33DF0E}"/>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67B5FCDC-F9FB-395A-7AB8-47151BF313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2AB1115B-5EAA-2D39-2A95-1FEE42151488}"/>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C497563C-610A-F3D6-8238-0C27ED1BA3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7B1C8EF6-EF85-69BA-6C62-FD40C0EDC12F}"/>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0E475868-9FBE-9B93-BBA8-FD0E152AABD5}"/>
              </a:ext>
            </a:extLst>
          </p:cNvPr>
          <p:cNvSpPr>
            <a:spLocks noGrp="1"/>
          </p:cNvSpPr>
          <p:nvPr>
            <p:ph type="dt" sz="half" idx="10"/>
          </p:nvPr>
        </p:nvSpPr>
        <p:spPr/>
        <p:txBody>
          <a:bodyPr/>
          <a:lstStyle/>
          <a:p>
            <a:fld id="{993DBC27-9C95-4B98-985F-02FCA25624D5}" type="datetimeFigureOut">
              <a:rPr lang="he-IL" smtClean="0"/>
              <a:t>כ"ב/אלול/תשפ"ד</a:t>
            </a:fld>
            <a:endParaRPr lang="he-IL"/>
          </a:p>
        </p:txBody>
      </p:sp>
      <p:sp>
        <p:nvSpPr>
          <p:cNvPr id="8" name="מציין מיקום של כותרת תחתונה 7">
            <a:extLst>
              <a:ext uri="{FF2B5EF4-FFF2-40B4-BE49-F238E27FC236}">
                <a16:creationId xmlns:a16="http://schemas.microsoft.com/office/drawing/2014/main" id="{8557FA7A-1D91-93B3-03C0-514DA8818FA0}"/>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C0AEABB1-629E-3F26-3F18-18382969D5F3}"/>
              </a:ext>
            </a:extLst>
          </p:cNvPr>
          <p:cNvSpPr>
            <a:spLocks noGrp="1"/>
          </p:cNvSpPr>
          <p:nvPr>
            <p:ph type="sldNum" sz="quarter" idx="12"/>
          </p:nvPr>
        </p:nvSpPr>
        <p:spPr/>
        <p:txBody>
          <a:bodyPr/>
          <a:lstStyle/>
          <a:p>
            <a:fld id="{BA95FC7E-EDEA-4C1F-B062-EB88EDCFAD6C}" type="slidenum">
              <a:rPr lang="he-IL" smtClean="0"/>
              <a:t>‹#›</a:t>
            </a:fld>
            <a:endParaRPr lang="he-IL"/>
          </a:p>
        </p:txBody>
      </p:sp>
    </p:spTree>
    <p:extLst>
      <p:ext uri="{BB962C8B-B14F-4D97-AF65-F5344CB8AC3E}">
        <p14:creationId xmlns:p14="http://schemas.microsoft.com/office/powerpoint/2010/main" val="331248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36DDEC1-D2D9-4F8A-FA03-DB2B77343F7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B2323C32-6BC9-F557-1A1E-F0B874AD6747}"/>
              </a:ext>
            </a:extLst>
          </p:cNvPr>
          <p:cNvSpPr>
            <a:spLocks noGrp="1"/>
          </p:cNvSpPr>
          <p:nvPr>
            <p:ph type="dt" sz="half" idx="10"/>
          </p:nvPr>
        </p:nvSpPr>
        <p:spPr/>
        <p:txBody>
          <a:bodyPr/>
          <a:lstStyle/>
          <a:p>
            <a:fld id="{993DBC27-9C95-4B98-985F-02FCA25624D5}" type="datetimeFigureOut">
              <a:rPr lang="he-IL" smtClean="0"/>
              <a:t>כ"ב/אלול/תשפ"ד</a:t>
            </a:fld>
            <a:endParaRPr lang="he-IL"/>
          </a:p>
        </p:txBody>
      </p:sp>
      <p:sp>
        <p:nvSpPr>
          <p:cNvPr id="4" name="מציין מיקום של כותרת תחתונה 3">
            <a:extLst>
              <a:ext uri="{FF2B5EF4-FFF2-40B4-BE49-F238E27FC236}">
                <a16:creationId xmlns:a16="http://schemas.microsoft.com/office/drawing/2014/main" id="{FDE36671-0B3E-DB3F-9B28-A1821EE896B2}"/>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F6571EE4-B8D0-735C-72EB-98D8050C25B0}"/>
              </a:ext>
            </a:extLst>
          </p:cNvPr>
          <p:cNvSpPr>
            <a:spLocks noGrp="1"/>
          </p:cNvSpPr>
          <p:nvPr>
            <p:ph type="sldNum" sz="quarter" idx="12"/>
          </p:nvPr>
        </p:nvSpPr>
        <p:spPr/>
        <p:txBody>
          <a:bodyPr/>
          <a:lstStyle/>
          <a:p>
            <a:fld id="{BA95FC7E-EDEA-4C1F-B062-EB88EDCFAD6C}" type="slidenum">
              <a:rPr lang="he-IL" smtClean="0"/>
              <a:t>‹#›</a:t>
            </a:fld>
            <a:endParaRPr lang="he-IL"/>
          </a:p>
        </p:txBody>
      </p:sp>
    </p:spTree>
    <p:extLst>
      <p:ext uri="{BB962C8B-B14F-4D97-AF65-F5344CB8AC3E}">
        <p14:creationId xmlns:p14="http://schemas.microsoft.com/office/powerpoint/2010/main" val="2337636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ED47BA92-311F-7DC9-17A3-6181F7B2ED63}"/>
              </a:ext>
            </a:extLst>
          </p:cNvPr>
          <p:cNvSpPr>
            <a:spLocks noGrp="1"/>
          </p:cNvSpPr>
          <p:nvPr>
            <p:ph type="dt" sz="half" idx="10"/>
          </p:nvPr>
        </p:nvSpPr>
        <p:spPr/>
        <p:txBody>
          <a:bodyPr/>
          <a:lstStyle/>
          <a:p>
            <a:fld id="{993DBC27-9C95-4B98-985F-02FCA25624D5}" type="datetimeFigureOut">
              <a:rPr lang="he-IL" smtClean="0"/>
              <a:t>כ"ב/אלול/תשפ"ד</a:t>
            </a:fld>
            <a:endParaRPr lang="he-IL"/>
          </a:p>
        </p:txBody>
      </p:sp>
      <p:sp>
        <p:nvSpPr>
          <p:cNvPr id="3" name="מציין מיקום של כותרת תחתונה 2">
            <a:extLst>
              <a:ext uri="{FF2B5EF4-FFF2-40B4-BE49-F238E27FC236}">
                <a16:creationId xmlns:a16="http://schemas.microsoft.com/office/drawing/2014/main" id="{5EFBA38F-9C61-B08B-754D-909447C2790D}"/>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558E37E9-F007-6338-B733-8C75C2DA0CB7}"/>
              </a:ext>
            </a:extLst>
          </p:cNvPr>
          <p:cNvSpPr>
            <a:spLocks noGrp="1"/>
          </p:cNvSpPr>
          <p:nvPr>
            <p:ph type="sldNum" sz="quarter" idx="12"/>
          </p:nvPr>
        </p:nvSpPr>
        <p:spPr/>
        <p:txBody>
          <a:bodyPr/>
          <a:lstStyle/>
          <a:p>
            <a:fld id="{BA95FC7E-EDEA-4C1F-B062-EB88EDCFAD6C}" type="slidenum">
              <a:rPr lang="he-IL" smtClean="0"/>
              <a:t>‹#›</a:t>
            </a:fld>
            <a:endParaRPr lang="he-IL"/>
          </a:p>
        </p:txBody>
      </p:sp>
    </p:spTree>
    <p:extLst>
      <p:ext uri="{BB962C8B-B14F-4D97-AF65-F5344CB8AC3E}">
        <p14:creationId xmlns:p14="http://schemas.microsoft.com/office/powerpoint/2010/main" val="679167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935AB63-C6EC-DEFA-8888-AF10B85B4453}"/>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EB5F5B12-BCD7-C1B5-BDA7-CCFD07F1EA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30413255-297C-B292-8615-DF74B9E1D3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47C86B83-E963-0EC4-A54C-E3A1F95ECF2E}"/>
              </a:ext>
            </a:extLst>
          </p:cNvPr>
          <p:cNvSpPr>
            <a:spLocks noGrp="1"/>
          </p:cNvSpPr>
          <p:nvPr>
            <p:ph type="dt" sz="half" idx="10"/>
          </p:nvPr>
        </p:nvSpPr>
        <p:spPr/>
        <p:txBody>
          <a:bodyPr/>
          <a:lstStyle/>
          <a:p>
            <a:fld id="{993DBC27-9C95-4B98-985F-02FCA25624D5}" type="datetimeFigureOut">
              <a:rPr lang="he-IL" smtClean="0"/>
              <a:t>כ"ב/אלול/תשפ"ד</a:t>
            </a:fld>
            <a:endParaRPr lang="he-IL"/>
          </a:p>
        </p:txBody>
      </p:sp>
      <p:sp>
        <p:nvSpPr>
          <p:cNvPr id="6" name="מציין מיקום של כותרת תחתונה 5">
            <a:extLst>
              <a:ext uri="{FF2B5EF4-FFF2-40B4-BE49-F238E27FC236}">
                <a16:creationId xmlns:a16="http://schemas.microsoft.com/office/drawing/2014/main" id="{528250E2-8A18-5BE6-8787-644CA9EEDED0}"/>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1B904571-B3F1-6032-210D-E72A78A08E6C}"/>
              </a:ext>
            </a:extLst>
          </p:cNvPr>
          <p:cNvSpPr>
            <a:spLocks noGrp="1"/>
          </p:cNvSpPr>
          <p:nvPr>
            <p:ph type="sldNum" sz="quarter" idx="12"/>
          </p:nvPr>
        </p:nvSpPr>
        <p:spPr/>
        <p:txBody>
          <a:bodyPr/>
          <a:lstStyle/>
          <a:p>
            <a:fld id="{BA95FC7E-EDEA-4C1F-B062-EB88EDCFAD6C}" type="slidenum">
              <a:rPr lang="he-IL" smtClean="0"/>
              <a:t>‹#›</a:t>
            </a:fld>
            <a:endParaRPr lang="he-IL"/>
          </a:p>
        </p:txBody>
      </p:sp>
    </p:spTree>
    <p:extLst>
      <p:ext uri="{BB962C8B-B14F-4D97-AF65-F5344CB8AC3E}">
        <p14:creationId xmlns:p14="http://schemas.microsoft.com/office/powerpoint/2010/main" val="3492134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38E48B7-4FF3-2882-5DC4-CBE21AAFCCD8}"/>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8EB361BB-1782-BA31-334F-B345AFF6A3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68FFB64B-E5F5-3BAB-B421-73EA8DC77A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3C45B8F0-0E20-EDA9-98FF-AC17B44AAD5D}"/>
              </a:ext>
            </a:extLst>
          </p:cNvPr>
          <p:cNvSpPr>
            <a:spLocks noGrp="1"/>
          </p:cNvSpPr>
          <p:nvPr>
            <p:ph type="dt" sz="half" idx="10"/>
          </p:nvPr>
        </p:nvSpPr>
        <p:spPr/>
        <p:txBody>
          <a:bodyPr/>
          <a:lstStyle/>
          <a:p>
            <a:fld id="{993DBC27-9C95-4B98-985F-02FCA25624D5}" type="datetimeFigureOut">
              <a:rPr lang="he-IL" smtClean="0"/>
              <a:t>כ"ב/אלול/תשפ"ד</a:t>
            </a:fld>
            <a:endParaRPr lang="he-IL"/>
          </a:p>
        </p:txBody>
      </p:sp>
      <p:sp>
        <p:nvSpPr>
          <p:cNvPr id="6" name="מציין מיקום של כותרת תחתונה 5">
            <a:extLst>
              <a:ext uri="{FF2B5EF4-FFF2-40B4-BE49-F238E27FC236}">
                <a16:creationId xmlns:a16="http://schemas.microsoft.com/office/drawing/2014/main" id="{696BDDFA-9565-57E8-818A-3FAA98DA526E}"/>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B3A136DE-882A-AB68-F90F-830FD33A6C76}"/>
              </a:ext>
            </a:extLst>
          </p:cNvPr>
          <p:cNvSpPr>
            <a:spLocks noGrp="1"/>
          </p:cNvSpPr>
          <p:nvPr>
            <p:ph type="sldNum" sz="quarter" idx="12"/>
          </p:nvPr>
        </p:nvSpPr>
        <p:spPr/>
        <p:txBody>
          <a:bodyPr/>
          <a:lstStyle/>
          <a:p>
            <a:fld id="{BA95FC7E-EDEA-4C1F-B062-EB88EDCFAD6C}" type="slidenum">
              <a:rPr lang="he-IL" smtClean="0"/>
              <a:t>‹#›</a:t>
            </a:fld>
            <a:endParaRPr lang="he-IL"/>
          </a:p>
        </p:txBody>
      </p:sp>
    </p:spTree>
    <p:extLst>
      <p:ext uri="{BB962C8B-B14F-4D97-AF65-F5344CB8AC3E}">
        <p14:creationId xmlns:p14="http://schemas.microsoft.com/office/powerpoint/2010/main" val="2195914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9C4A547D-9456-180B-36EE-CF81B1C56F62}"/>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376DBF96-89A3-A552-EDCD-E19101341ACE}"/>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4A8ECDD3-A26F-DD62-C60C-9EC3484F37F5}"/>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993DBC27-9C95-4B98-985F-02FCA25624D5}" type="datetimeFigureOut">
              <a:rPr lang="he-IL" smtClean="0"/>
              <a:t>כ"ב/אלול/תשפ"ד</a:t>
            </a:fld>
            <a:endParaRPr lang="he-IL"/>
          </a:p>
        </p:txBody>
      </p:sp>
      <p:sp>
        <p:nvSpPr>
          <p:cNvPr id="5" name="מציין מיקום של כותרת תחתונה 4">
            <a:extLst>
              <a:ext uri="{FF2B5EF4-FFF2-40B4-BE49-F238E27FC236}">
                <a16:creationId xmlns:a16="http://schemas.microsoft.com/office/drawing/2014/main" id="{3E2C5286-F75B-B65F-45B3-FF63A2FAE1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E1334586-E480-84B2-F48C-88F78E0F1EA8}"/>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BA95FC7E-EDEA-4C1F-B062-EB88EDCFAD6C}" type="slidenum">
              <a:rPr lang="he-IL" smtClean="0"/>
              <a:t>‹#›</a:t>
            </a:fld>
            <a:endParaRPr lang="he-IL"/>
          </a:p>
        </p:txBody>
      </p:sp>
    </p:spTree>
    <p:extLst>
      <p:ext uri="{BB962C8B-B14F-4D97-AF65-F5344CB8AC3E}">
        <p14:creationId xmlns:p14="http://schemas.microsoft.com/office/powerpoint/2010/main" val="32830753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xml"/><Relationship Id="rId7" Type="http://schemas.openxmlformats.org/officeDocument/2006/relationships/image" Target="../media/image29.em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8.png"/><Relationship Id="rId5" Type="http://schemas.openxmlformats.org/officeDocument/2006/relationships/image" Target="../media/image5.png"/><Relationship Id="rId4" Type="http://schemas.openxmlformats.org/officeDocument/2006/relationships/notesSlide" Target="../notesSlides/notesSlide12.xml"/><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5.pn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16.e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notesSlide" Target="../notesSlides/notesSlide5.xml"/><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emf"/></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7403B-21E8-A832-5CED-601D1B542CFC}"/>
              </a:ext>
            </a:extLst>
          </p:cNvPr>
          <p:cNvSpPr>
            <a:spLocks noGrp="1"/>
          </p:cNvSpPr>
          <p:nvPr>
            <p:ph type="ctrTitle"/>
          </p:nvPr>
        </p:nvSpPr>
        <p:spPr>
          <a:xfrm>
            <a:off x="437168" y="1708469"/>
            <a:ext cx="9313735" cy="3163753"/>
          </a:xfrm>
        </p:spPr>
        <p:txBody>
          <a:bodyPr>
            <a:normAutofit/>
          </a:bodyPr>
          <a:lstStyle/>
          <a:p>
            <a:r>
              <a:rPr lang="he-IL" b="1" dirty="0">
                <a:solidFill>
                  <a:srgbClr val="C00000"/>
                </a:solidFill>
                <a:cs typeface="+mn-cs"/>
              </a:rPr>
              <a:t>מפגשים עם בעלי חיים </a:t>
            </a:r>
            <a:br>
              <a:rPr lang="he-IL" dirty="0"/>
            </a:br>
            <a:r>
              <a:rPr lang="he-IL" sz="4900" b="1" dirty="0">
                <a:cs typeface="+mn-cs"/>
              </a:rPr>
              <a:t>פרק שני: </a:t>
            </a:r>
            <a:r>
              <a:rPr lang="he-IL" sz="4900" b="1" dirty="0">
                <a:solidFill>
                  <a:schemeClr val="accent1">
                    <a:lumMod val="75000"/>
                  </a:schemeClr>
                </a:solidFill>
                <a:cs typeface="+mn-cs"/>
              </a:rPr>
              <a:t>שפע של מינים-עושים סדר</a:t>
            </a:r>
            <a:br>
              <a:rPr lang="he-IL" dirty="0"/>
            </a:br>
            <a:endParaRPr lang="en-US" dirty="0">
              <a:cs typeface="+mn-cs"/>
            </a:endParaRPr>
          </a:p>
        </p:txBody>
      </p:sp>
      <p:sp>
        <p:nvSpPr>
          <p:cNvPr id="3" name="Subtitle 2">
            <a:extLst>
              <a:ext uri="{FF2B5EF4-FFF2-40B4-BE49-F238E27FC236}">
                <a16:creationId xmlns:a16="http://schemas.microsoft.com/office/drawing/2014/main" id="{6D726414-B67B-D273-821A-D5B128C5584D}"/>
              </a:ext>
            </a:extLst>
          </p:cNvPr>
          <p:cNvSpPr>
            <a:spLocks noGrp="1"/>
          </p:cNvSpPr>
          <p:nvPr>
            <p:ph type="subTitle" idx="1"/>
          </p:nvPr>
        </p:nvSpPr>
        <p:spPr>
          <a:xfrm>
            <a:off x="437168" y="4521514"/>
            <a:ext cx="9144000" cy="1097002"/>
          </a:xfrm>
        </p:spPr>
        <p:txBody>
          <a:bodyPr>
            <a:normAutofit fontScale="25000" lnSpcReduction="20000"/>
          </a:bodyPr>
          <a:lstStyle/>
          <a:p>
            <a:r>
              <a:rPr lang="he-IL" sz="11200" b="1" dirty="0">
                <a:solidFill>
                  <a:srgbClr val="C00000"/>
                </a:solidFill>
              </a:rPr>
              <a:t>       </a:t>
            </a:r>
            <a:r>
              <a:rPr lang="he-IL" sz="11200" b="1" dirty="0"/>
              <a:t>תת פרקים:   </a:t>
            </a:r>
            <a:r>
              <a:rPr lang="he-IL" sz="11200" b="1" dirty="0">
                <a:solidFill>
                  <a:srgbClr val="C00000"/>
                </a:solidFill>
              </a:rPr>
              <a:t>מאפיינים של בעלי חוליות</a:t>
            </a:r>
          </a:p>
          <a:p>
            <a:r>
              <a:rPr lang="he-IL" sz="11200" b="1" dirty="0">
                <a:solidFill>
                  <a:srgbClr val="C00000"/>
                </a:solidFill>
              </a:rPr>
              <a:t>           מחלקת הדגים</a:t>
            </a:r>
          </a:p>
          <a:p>
            <a:r>
              <a:rPr lang="he-IL" sz="11200" b="1" dirty="0">
                <a:solidFill>
                  <a:srgbClr val="C00000"/>
                </a:solidFill>
              </a:rPr>
              <a:t>              מחלקת הדו חיים</a:t>
            </a:r>
          </a:p>
          <a:p>
            <a:r>
              <a:rPr lang="he-IL" sz="3200" dirty="0"/>
              <a:t>                    </a:t>
            </a:r>
          </a:p>
          <a:p>
            <a:r>
              <a:rPr lang="he-IL" sz="3200" dirty="0"/>
              <a:t>                     </a:t>
            </a:r>
          </a:p>
          <a:p>
            <a:r>
              <a:rPr lang="he-IL" sz="3200" dirty="0"/>
              <a:t>                    </a:t>
            </a:r>
            <a:endParaRPr lang="en-US" sz="3200" dirty="0"/>
          </a:p>
        </p:txBody>
      </p:sp>
      <p:sp>
        <p:nvSpPr>
          <p:cNvPr id="5" name="תיבת טקסט 4">
            <a:extLst>
              <a:ext uri="{FF2B5EF4-FFF2-40B4-BE49-F238E27FC236}">
                <a16:creationId xmlns:a16="http://schemas.microsoft.com/office/drawing/2014/main" id="{3D7FF3E8-4C8A-2B96-3D51-50A048BFCFA1}"/>
              </a:ext>
            </a:extLst>
          </p:cNvPr>
          <p:cNvSpPr txBox="1"/>
          <p:nvPr/>
        </p:nvSpPr>
        <p:spPr>
          <a:xfrm>
            <a:off x="587190" y="6075195"/>
            <a:ext cx="4611513" cy="461665"/>
          </a:xfrm>
          <a:prstGeom prst="rect">
            <a:avLst/>
          </a:prstGeom>
          <a:noFill/>
        </p:spPr>
        <p:txBody>
          <a:bodyPr wrap="square">
            <a:spAutoFit/>
          </a:bodyPr>
          <a:lstStyle/>
          <a:p>
            <a:r>
              <a:rPr lang="he-IL" sz="2400" b="1" dirty="0"/>
              <a:t>עמודים: 52-47</a:t>
            </a:r>
          </a:p>
        </p:txBody>
      </p:sp>
      <p:sp>
        <p:nvSpPr>
          <p:cNvPr id="8" name="תיבת טקסט 7">
            <a:extLst>
              <a:ext uri="{FF2B5EF4-FFF2-40B4-BE49-F238E27FC236}">
                <a16:creationId xmlns:a16="http://schemas.microsoft.com/office/drawing/2014/main" id="{9B1C3FC1-981B-4912-6291-2FFDC1D4FC5B}"/>
              </a:ext>
            </a:extLst>
          </p:cNvPr>
          <p:cNvSpPr txBox="1"/>
          <p:nvPr/>
        </p:nvSpPr>
        <p:spPr>
          <a:xfrm>
            <a:off x="1399922" y="865847"/>
            <a:ext cx="7744078" cy="1292662"/>
          </a:xfrm>
          <a:prstGeom prst="rect">
            <a:avLst/>
          </a:prstGeom>
          <a:noFill/>
        </p:spPr>
        <p:txBody>
          <a:bodyPr wrap="square">
            <a:spAutoFit/>
          </a:bodyPr>
          <a:lstStyle/>
          <a:p>
            <a:pPr algn="ctr"/>
            <a:r>
              <a:rPr kumimoji="0" lang="he-IL" sz="6000" b="1" i="0" u="none" strike="noStrike" kern="1200" cap="none" spc="0" normalizeH="0" baseline="0" noProof="0" dirty="0">
                <a:ln>
                  <a:noFill/>
                </a:ln>
                <a:solidFill>
                  <a:srgbClr val="5B9BD5">
                    <a:lumMod val="50000"/>
                  </a:srgbClr>
                </a:solidFill>
                <a:effectLst/>
                <a:uLnTx/>
                <a:uFillTx/>
                <a:latin typeface="Calibri Light" panose="020F0302020204030204"/>
                <a:ea typeface="+mj-ea"/>
                <a:cs typeface="Arial" panose="020B0604020202020204" pitchFamily="34" charset="0"/>
              </a:rPr>
              <a:t>מדע וטכנולוגיה כיתה ד</a:t>
            </a:r>
            <a:br>
              <a:rPr kumimoji="0" lang="he-IL" sz="6000" b="1" i="0" u="none" strike="noStrike" kern="1200" cap="none" spc="0" normalizeH="0" baseline="0" noProof="0" dirty="0">
                <a:ln>
                  <a:noFill/>
                </a:ln>
                <a:solidFill>
                  <a:srgbClr val="5B9BD5">
                    <a:lumMod val="50000"/>
                  </a:srgbClr>
                </a:solidFill>
                <a:effectLst/>
                <a:uLnTx/>
                <a:uFillTx/>
                <a:latin typeface="Calibri Light" panose="020F0302020204030204"/>
                <a:ea typeface="+mj-ea"/>
                <a:cs typeface="Arial" panose="020B0604020202020204" pitchFamily="34" charset="0"/>
              </a:rPr>
            </a:br>
            <a:endParaRPr lang="he-IL" dirty="0"/>
          </a:p>
        </p:txBody>
      </p:sp>
      <p:pic>
        <p:nvPicPr>
          <p:cNvPr id="9" name="תמונה 8">
            <a:extLst>
              <a:ext uri="{FF2B5EF4-FFF2-40B4-BE49-F238E27FC236}">
                <a16:creationId xmlns:a16="http://schemas.microsoft.com/office/drawing/2014/main" id="{54060635-A4EF-B37C-A096-906D41845CB9}"/>
              </a:ext>
            </a:extLst>
          </p:cNvPr>
          <p:cNvPicPr>
            <a:picLocks noChangeAspect="1"/>
          </p:cNvPicPr>
          <p:nvPr/>
        </p:nvPicPr>
        <p:blipFill>
          <a:blip r:embed="rId3"/>
          <a:stretch>
            <a:fillRect/>
          </a:stretch>
        </p:blipFill>
        <p:spPr>
          <a:xfrm>
            <a:off x="9975272" y="0"/>
            <a:ext cx="2216728" cy="1708469"/>
          </a:xfrm>
          <a:prstGeom prst="rect">
            <a:avLst/>
          </a:prstGeom>
        </p:spPr>
      </p:pic>
      <p:pic>
        <p:nvPicPr>
          <p:cNvPr id="10" name="Picture 2" descr="תמונה ותמונה של קיפוד בעלי חיים בחינם">
            <a:extLst>
              <a:ext uri="{FF2B5EF4-FFF2-40B4-BE49-F238E27FC236}">
                <a16:creationId xmlns:a16="http://schemas.microsoft.com/office/drawing/2014/main" id="{196D02D1-33A1-9C04-A5A3-1F5B0F1043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8325" y="1746417"/>
            <a:ext cx="2253675" cy="1786402"/>
          </a:xfrm>
          <a:prstGeom prst="rect">
            <a:avLst/>
          </a:prstGeom>
          <a:noFill/>
          <a:extLst>
            <a:ext uri="{909E8E84-426E-40DD-AFC4-6F175D3DCCD1}">
              <a14:hiddenFill xmlns:a14="http://schemas.microsoft.com/office/drawing/2010/main">
                <a:solidFill>
                  <a:srgbClr val="FFFFFF"/>
                </a:solidFill>
              </a14:hiddenFill>
            </a:ext>
          </a:extLst>
        </p:spPr>
      </p:pic>
      <p:pic>
        <p:nvPicPr>
          <p:cNvPr id="11" name="תמונה 10">
            <a:extLst>
              <a:ext uri="{FF2B5EF4-FFF2-40B4-BE49-F238E27FC236}">
                <a16:creationId xmlns:a16="http://schemas.microsoft.com/office/drawing/2014/main" id="{B9628CB3-A7B1-01F8-3A83-EE4BF73C5FE8}"/>
              </a:ext>
            </a:extLst>
          </p:cNvPr>
          <p:cNvPicPr>
            <a:picLocks noChangeAspect="1"/>
          </p:cNvPicPr>
          <p:nvPr/>
        </p:nvPicPr>
        <p:blipFill>
          <a:blip r:embed="rId5"/>
          <a:stretch>
            <a:fillRect/>
          </a:stretch>
        </p:blipFill>
        <p:spPr>
          <a:xfrm>
            <a:off x="9956798" y="3591092"/>
            <a:ext cx="2216728" cy="1676716"/>
          </a:xfrm>
          <a:prstGeom prst="rect">
            <a:avLst/>
          </a:prstGeom>
        </p:spPr>
      </p:pic>
      <p:pic>
        <p:nvPicPr>
          <p:cNvPr id="12" name="תמונה 11">
            <a:extLst>
              <a:ext uri="{FF2B5EF4-FFF2-40B4-BE49-F238E27FC236}">
                <a16:creationId xmlns:a16="http://schemas.microsoft.com/office/drawing/2014/main" id="{FF924747-5F65-22F4-C782-068ECDD8F376}"/>
              </a:ext>
            </a:extLst>
          </p:cNvPr>
          <p:cNvPicPr>
            <a:picLocks noChangeAspect="1"/>
          </p:cNvPicPr>
          <p:nvPr/>
        </p:nvPicPr>
        <p:blipFill>
          <a:blip r:embed="rId6"/>
          <a:stretch>
            <a:fillRect/>
          </a:stretch>
        </p:blipFill>
        <p:spPr>
          <a:xfrm>
            <a:off x="9956798" y="5280099"/>
            <a:ext cx="2216728" cy="1590192"/>
          </a:xfrm>
          <a:prstGeom prst="rect">
            <a:avLst/>
          </a:prstGeom>
        </p:spPr>
      </p:pic>
      <p:pic>
        <p:nvPicPr>
          <p:cNvPr id="13" name="תמונה 12">
            <a:extLst>
              <a:ext uri="{FF2B5EF4-FFF2-40B4-BE49-F238E27FC236}">
                <a16:creationId xmlns:a16="http://schemas.microsoft.com/office/drawing/2014/main" id="{AEC7C23B-873D-7EE5-7E28-AD8820D1DB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4" name="תיבת טקסט 3">
            <a:extLst>
              <a:ext uri="{FF2B5EF4-FFF2-40B4-BE49-F238E27FC236}">
                <a16:creationId xmlns:a16="http://schemas.microsoft.com/office/drawing/2014/main" id="{9E8BD152-D7FF-EAD6-248A-4B7FDCC2BC87}"/>
              </a:ext>
            </a:extLst>
          </p:cNvPr>
          <p:cNvSpPr txBox="1"/>
          <p:nvPr/>
        </p:nvSpPr>
        <p:spPr>
          <a:xfrm>
            <a:off x="7103053" y="5936695"/>
            <a:ext cx="1952625" cy="646331"/>
          </a:xfrm>
          <a:prstGeom prst="rect">
            <a:avLst/>
          </a:prstGeom>
          <a:noFill/>
        </p:spPr>
        <p:txBody>
          <a:bodyPr wrap="square" rtlCol="1">
            <a:spAutoFit/>
          </a:bodyPr>
          <a:lstStyle/>
          <a:p>
            <a:r>
              <a:rPr lang="he-IL" dirty="0"/>
              <a:t>מקור התמונות והסרטונים </a:t>
            </a:r>
            <a:r>
              <a:rPr lang="en-US" dirty="0" err="1"/>
              <a:t>pixabay</a:t>
            </a:r>
            <a:endParaRPr lang="he-IL" dirty="0"/>
          </a:p>
        </p:txBody>
      </p:sp>
    </p:spTree>
    <p:extLst>
      <p:ext uri="{BB962C8B-B14F-4D97-AF65-F5344CB8AC3E}">
        <p14:creationId xmlns:p14="http://schemas.microsoft.com/office/powerpoint/2010/main" val="1958769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BEECF-A1BC-46C0-4038-1BA9DD0CAA37}"/>
              </a:ext>
            </a:extLst>
          </p:cNvPr>
          <p:cNvSpPr>
            <a:spLocks noGrp="1"/>
          </p:cNvSpPr>
          <p:nvPr>
            <p:ph type="title"/>
          </p:nvPr>
        </p:nvSpPr>
        <p:spPr>
          <a:xfrm>
            <a:off x="4094570" y="944988"/>
            <a:ext cx="7695526" cy="770523"/>
          </a:xfrm>
        </p:spPr>
        <p:txBody>
          <a:bodyPr>
            <a:normAutofit/>
          </a:bodyPr>
          <a:lstStyle/>
          <a:p>
            <a:r>
              <a:rPr lang="he-IL" sz="4400" b="1" dirty="0">
                <a:solidFill>
                  <a:srgbClr val="C00000"/>
                </a:solidFill>
                <a:cs typeface="+mn-cs"/>
              </a:rPr>
              <a:t>סיכום: מאפייני מחלקת הדגים</a:t>
            </a:r>
            <a:endParaRPr lang="en-US" b="1" dirty="0">
              <a:solidFill>
                <a:srgbClr val="C00000"/>
              </a:solidFill>
              <a:cs typeface="+mn-cs"/>
            </a:endParaRPr>
          </a:p>
        </p:txBody>
      </p:sp>
      <p:pic>
        <p:nvPicPr>
          <p:cNvPr id="3" name="תמונה 2">
            <a:extLst>
              <a:ext uri="{FF2B5EF4-FFF2-40B4-BE49-F238E27FC236}">
                <a16:creationId xmlns:a16="http://schemas.microsoft.com/office/drawing/2014/main" id="{74B480DC-7F19-8775-4643-DB5B08909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336"/>
            <a:ext cx="4995682" cy="576073"/>
          </a:xfrm>
          <a:prstGeom prst="rect">
            <a:avLst/>
          </a:prstGeom>
        </p:spPr>
      </p:pic>
      <p:sp>
        <p:nvSpPr>
          <p:cNvPr id="4" name="תיבת טקסט 3">
            <a:extLst>
              <a:ext uri="{FF2B5EF4-FFF2-40B4-BE49-F238E27FC236}">
                <a16:creationId xmlns:a16="http://schemas.microsoft.com/office/drawing/2014/main" id="{CA9ABFC7-FD50-784D-5847-7F5810C801C8}"/>
              </a:ext>
            </a:extLst>
          </p:cNvPr>
          <p:cNvSpPr txBox="1"/>
          <p:nvPr/>
        </p:nvSpPr>
        <p:spPr>
          <a:xfrm>
            <a:off x="-71395" y="6396335"/>
            <a:ext cx="1445112" cy="461665"/>
          </a:xfrm>
          <a:prstGeom prst="rect">
            <a:avLst/>
          </a:prstGeom>
          <a:noFill/>
        </p:spPr>
        <p:txBody>
          <a:bodyPr wrap="square" rtlCol="1">
            <a:spAutoFit/>
          </a:bodyPr>
          <a:lstStyle/>
          <a:p>
            <a:r>
              <a:rPr lang="he-IL" sz="2400" b="1" dirty="0"/>
              <a:t>עמוד 49</a:t>
            </a:r>
          </a:p>
        </p:txBody>
      </p:sp>
      <p:sp>
        <p:nvSpPr>
          <p:cNvPr id="7" name="תיבת טקסט 6">
            <a:extLst>
              <a:ext uri="{FF2B5EF4-FFF2-40B4-BE49-F238E27FC236}">
                <a16:creationId xmlns:a16="http://schemas.microsoft.com/office/drawing/2014/main" id="{7672FE24-B5E0-2650-D8F7-3450BF6CCC9B}"/>
              </a:ext>
            </a:extLst>
          </p:cNvPr>
          <p:cNvSpPr txBox="1"/>
          <p:nvPr/>
        </p:nvSpPr>
        <p:spPr>
          <a:xfrm>
            <a:off x="1220474" y="2022522"/>
            <a:ext cx="10364411" cy="3890489"/>
          </a:xfrm>
          <a:prstGeom prst="rect">
            <a:avLst/>
          </a:prstGeom>
          <a:noFill/>
          <a:ln w="19050">
            <a:solidFill>
              <a:srgbClr val="C00000"/>
            </a:solidFill>
          </a:ln>
        </p:spPr>
        <p:txBody>
          <a:bodyPr wrap="square">
            <a:spAutoFit/>
          </a:bodyPr>
          <a:lstStyle/>
          <a:p>
            <a:pPr marL="457200" indent="-457200">
              <a:lnSpc>
                <a:spcPct val="150000"/>
              </a:lnSpc>
              <a:buFont typeface="Arial" panose="020B0604020202020204" pitchFamily="34" charset="0"/>
              <a:buChar char="•"/>
            </a:pPr>
            <a:r>
              <a:rPr lang="he-IL" sz="2800" b="0" i="0" u="none" strike="noStrike" baseline="0" dirty="0">
                <a:latin typeface="Narkisim" panose="020E0502050101010101" pitchFamily="34" charset="-79"/>
              </a:rPr>
              <a:t>גופם מחודד מלפנים ומאחור ופחוס משני צדדיו. </a:t>
            </a:r>
          </a:p>
          <a:p>
            <a:pPr marL="457200" indent="-457200">
              <a:lnSpc>
                <a:spcPct val="150000"/>
              </a:lnSpc>
              <a:buFont typeface="Arial" panose="020B0604020202020204" pitchFamily="34" charset="0"/>
              <a:buChar char="•"/>
            </a:pPr>
            <a:r>
              <a:rPr lang="he-IL" sz="2800" b="0" i="0" u="none" strike="noStrike" baseline="0" dirty="0">
                <a:latin typeface="Narkisim" panose="020E0502050101010101" pitchFamily="34" charset="-79"/>
              </a:rPr>
              <a:t>לדגים יש </a:t>
            </a:r>
            <a:r>
              <a:rPr lang="he-IL" sz="2800" b="0" i="0" u="none" strike="noStrike" baseline="0" dirty="0">
                <a:latin typeface="Bnarkisim"/>
              </a:rPr>
              <a:t>סנפירים </a:t>
            </a:r>
            <a:r>
              <a:rPr lang="he-IL" sz="2800" b="0" i="0" u="none" strike="noStrike" baseline="0" dirty="0">
                <a:latin typeface="Narkisim" panose="020E0502050101010101" pitchFamily="34" charset="-79"/>
              </a:rPr>
              <a:t>(בזנב, על הגב, בחזה ובבטן).</a:t>
            </a:r>
          </a:p>
          <a:p>
            <a:pPr marL="457200" indent="-457200">
              <a:lnSpc>
                <a:spcPct val="150000"/>
              </a:lnSpc>
              <a:buFont typeface="Arial" panose="020B0604020202020204" pitchFamily="34" charset="0"/>
              <a:buChar char="•"/>
            </a:pPr>
            <a:r>
              <a:rPr lang="he-IL" sz="2800" b="0" i="0" u="none" strike="noStrike" baseline="0" dirty="0">
                <a:latin typeface="Narkisim" panose="020E0502050101010101" pitchFamily="34" charset="-79"/>
              </a:rPr>
              <a:t>עורם חלק ורירי ומכוסה בקשקשים.</a:t>
            </a:r>
          </a:p>
          <a:p>
            <a:pPr marL="457200" indent="-457200">
              <a:lnSpc>
                <a:spcPct val="150000"/>
              </a:lnSpc>
              <a:buFont typeface="Arial" panose="020B0604020202020204" pitchFamily="34" charset="0"/>
              <a:buChar char="•"/>
            </a:pPr>
            <a:r>
              <a:rPr lang="he-IL" sz="2800" b="0" i="0" u="none" strike="noStrike" baseline="0" dirty="0">
                <a:latin typeface="Narkisim" panose="020E0502050101010101" pitchFamily="34" charset="-79"/>
              </a:rPr>
              <a:t>צורת הזנה: טורפים, צמחונים, אוכלי כול.</a:t>
            </a:r>
          </a:p>
          <a:p>
            <a:pPr marL="457200" indent="-457200">
              <a:lnSpc>
                <a:spcPct val="150000"/>
              </a:lnSpc>
              <a:buFont typeface="Arial" panose="020B0604020202020204" pitchFamily="34" charset="0"/>
              <a:buChar char="•"/>
            </a:pPr>
            <a:r>
              <a:rPr lang="he-IL" sz="2800" b="0" i="0" u="none" strike="noStrike" baseline="0" dirty="0">
                <a:latin typeface="Narkisim" panose="020E0502050101010101" pitchFamily="34" charset="-79"/>
              </a:rPr>
              <a:t>דרכי רביה: מטילים ביצים וגם משריצים דגיגונים.</a:t>
            </a:r>
          </a:p>
          <a:p>
            <a:pPr marL="457200" indent="-457200">
              <a:lnSpc>
                <a:spcPct val="150000"/>
              </a:lnSpc>
              <a:buFont typeface="Arial" panose="020B0604020202020204" pitchFamily="34" charset="0"/>
              <a:buChar char="•"/>
            </a:pPr>
            <a:r>
              <a:rPr lang="he-IL" sz="2800" b="0" i="0" u="none" strike="noStrike" baseline="0" dirty="0">
                <a:latin typeface="Narkisim" panose="020E0502050101010101" pitchFamily="34" charset="-79"/>
              </a:rPr>
              <a:t>הדגים קולטים את החמצן מהמים בעזרת </a:t>
            </a:r>
            <a:r>
              <a:rPr lang="he-IL" sz="2800" b="0" i="0" u="none" strike="noStrike" baseline="0" dirty="0">
                <a:latin typeface="Bnarkisim"/>
              </a:rPr>
              <a:t>זימים</a:t>
            </a:r>
            <a:r>
              <a:rPr lang="he-IL" sz="2800" b="0" i="0" u="none" strike="noStrike" baseline="0" dirty="0">
                <a:latin typeface="Narkisim" panose="020E0502050101010101" pitchFamily="34" charset="-79"/>
              </a:rPr>
              <a:t>.</a:t>
            </a:r>
            <a:endParaRPr lang="he-IL" sz="2800" dirty="0"/>
          </a:p>
        </p:txBody>
      </p:sp>
      <p:pic>
        <p:nvPicPr>
          <p:cNvPr id="5" name="Picture 12" descr="דגים חינם מתחת למים תמונה ותמונה">
            <a:extLst>
              <a:ext uri="{FF2B5EF4-FFF2-40B4-BE49-F238E27FC236}">
                <a16:creationId xmlns:a16="http://schemas.microsoft.com/office/drawing/2014/main" id="{886141DE-22CA-0C9E-6000-BDE98E28E2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6487" y="2380562"/>
            <a:ext cx="2751592" cy="2096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307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87D01-C94F-CBDC-D996-178AE9C2A210}"/>
              </a:ext>
            </a:extLst>
          </p:cNvPr>
          <p:cNvSpPr>
            <a:spLocks noGrp="1"/>
          </p:cNvSpPr>
          <p:nvPr>
            <p:ph type="title"/>
          </p:nvPr>
        </p:nvSpPr>
        <p:spPr>
          <a:xfrm>
            <a:off x="5774497" y="164708"/>
            <a:ext cx="5378885" cy="1325563"/>
          </a:xfrm>
        </p:spPr>
        <p:txBody>
          <a:bodyPr/>
          <a:lstStyle/>
          <a:p>
            <a:r>
              <a:rPr lang="he-IL" b="1" dirty="0">
                <a:solidFill>
                  <a:srgbClr val="C00000"/>
                </a:solidFill>
                <a:cs typeface="+mn-cs"/>
              </a:rPr>
              <a:t>מחלקת הדו-חיים</a:t>
            </a:r>
            <a:endParaRPr lang="en-US" b="1" dirty="0">
              <a:solidFill>
                <a:srgbClr val="C00000"/>
              </a:solidFill>
              <a:cs typeface="+mn-cs"/>
            </a:endParaRPr>
          </a:p>
        </p:txBody>
      </p:sp>
      <p:pic>
        <p:nvPicPr>
          <p:cNvPr id="2050" name="Picture 2" descr="תמונה ותמונה חינם של קרפדת צפרדע">
            <a:extLst>
              <a:ext uri="{FF2B5EF4-FFF2-40B4-BE49-F238E27FC236}">
                <a16:creationId xmlns:a16="http://schemas.microsoft.com/office/drawing/2014/main" id="{CC3F95D0-8A9B-1075-D98A-CF6158797E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2531" y="1490271"/>
            <a:ext cx="3422316" cy="2619744"/>
          </a:xfrm>
          <a:prstGeom prst="rect">
            <a:avLst/>
          </a:prstGeom>
          <a:noFill/>
          <a:extLst>
            <a:ext uri="{909E8E84-426E-40DD-AFC4-6F175D3DCCD1}">
              <a14:hiddenFill xmlns:a14="http://schemas.microsoft.com/office/drawing/2010/main">
                <a:solidFill>
                  <a:srgbClr val="FFFFFF"/>
                </a:solidFill>
              </a14:hiddenFill>
            </a:ext>
          </a:extLst>
        </p:spPr>
      </p:pic>
      <p:pic>
        <p:nvPicPr>
          <p:cNvPr id="8" name="תמונה 7">
            <a:extLst>
              <a:ext uri="{FF2B5EF4-FFF2-40B4-BE49-F238E27FC236}">
                <a16:creationId xmlns:a16="http://schemas.microsoft.com/office/drawing/2014/main" id="{4481221C-8DBF-25A5-ED12-406C90FC3B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350" y="251416"/>
            <a:ext cx="4995682" cy="576073"/>
          </a:xfrm>
          <a:prstGeom prst="rect">
            <a:avLst/>
          </a:prstGeom>
        </p:spPr>
      </p:pic>
      <p:pic>
        <p:nvPicPr>
          <p:cNvPr id="2052" name="Picture 4" descr="Free Frog Amphibian photo and picture">
            <a:extLst>
              <a:ext uri="{FF2B5EF4-FFF2-40B4-BE49-F238E27FC236}">
                <a16:creationId xmlns:a16="http://schemas.microsoft.com/office/drawing/2014/main" id="{FA2C1436-94A2-5F71-D7D0-93E5A451C0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350" y="3833546"/>
            <a:ext cx="3663980" cy="274798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ee Fire Salamander Salamander photo and picture">
            <a:extLst>
              <a:ext uri="{FF2B5EF4-FFF2-40B4-BE49-F238E27FC236}">
                <a16:creationId xmlns:a16="http://schemas.microsoft.com/office/drawing/2014/main" id="{4EBE0543-FB9F-B791-3DBF-7B95E3C824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59279" y="2355992"/>
            <a:ext cx="3422316" cy="2566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5951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D2970BA0-F543-EA73-B3C2-0CB9E8781CE7}"/>
              </a:ext>
            </a:extLst>
          </p:cNvPr>
          <p:cNvPicPr>
            <a:picLocks noChangeAspect="1"/>
          </p:cNvPicPr>
          <p:nvPr/>
        </p:nvPicPr>
        <p:blipFill>
          <a:blip r:embed="rId6"/>
          <a:stretch>
            <a:fillRect/>
          </a:stretch>
        </p:blipFill>
        <p:spPr>
          <a:xfrm>
            <a:off x="4825483" y="1027277"/>
            <a:ext cx="5362575" cy="819150"/>
          </a:xfrm>
          <a:prstGeom prst="rect">
            <a:avLst/>
          </a:prstGeom>
        </p:spPr>
      </p:pic>
      <p:pic>
        <p:nvPicPr>
          <p:cNvPr id="8" name="תמונה 7">
            <a:extLst>
              <a:ext uri="{FF2B5EF4-FFF2-40B4-BE49-F238E27FC236}">
                <a16:creationId xmlns:a16="http://schemas.microsoft.com/office/drawing/2014/main" id="{7FF4B168-4EFA-4C72-5CB0-BC0A84151FE6}"/>
              </a:ext>
            </a:extLst>
          </p:cNvPr>
          <p:cNvPicPr>
            <a:picLocks noChangeAspect="1"/>
          </p:cNvPicPr>
          <p:nvPr/>
        </p:nvPicPr>
        <p:blipFill>
          <a:blip r:embed="rId7"/>
          <a:stretch>
            <a:fillRect/>
          </a:stretch>
        </p:blipFill>
        <p:spPr>
          <a:xfrm>
            <a:off x="10414635" y="714638"/>
            <a:ext cx="1610183" cy="1444429"/>
          </a:xfrm>
          <a:prstGeom prst="rect">
            <a:avLst/>
          </a:prstGeom>
        </p:spPr>
      </p:pic>
      <p:sp>
        <p:nvSpPr>
          <p:cNvPr id="10" name="תיבת טקסט 9">
            <a:extLst>
              <a:ext uri="{FF2B5EF4-FFF2-40B4-BE49-F238E27FC236}">
                <a16:creationId xmlns:a16="http://schemas.microsoft.com/office/drawing/2014/main" id="{ABA8D6EB-2DC5-E1F7-B7D8-945EC5A71676}"/>
              </a:ext>
            </a:extLst>
          </p:cNvPr>
          <p:cNvSpPr txBox="1"/>
          <p:nvPr/>
        </p:nvSpPr>
        <p:spPr>
          <a:xfrm>
            <a:off x="3425621" y="6143362"/>
            <a:ext cx="7969658" cy="577850"/>
          </a:xfrm>
          <a:prstGeom prst="rect">
            <a:avLst/>
          </a:prstGeom>
          <a:noFill/>
        </p:spPr>
        <p:txBody>
          <a:bodyPr wrap="square">
            <a:spAutoFit/>
          </a:bodyPr>
          <a:lstStyle/>
          <a:p>
            <a:pPr>
              <a:lnSpc>
                <a:spcPct val="150000"/>
              </a:lnSpc>
            </a:pPr>
            <a:r>
              <a:rPr lang="he-IL" sz="2400" b="0" i="0" u="none" strike="noStrike" baseline="0" dirty="0">
                <a:latin typeface="Narkisim" panose="020E0502050101010101" pitchFamily="34" charset="-79"/>
              </a:rPr>
              <a:t>פנו לספר הלימוד עמודים 53-51 והשיבו על סעיפים 4-1 בהנחיות.</a:t>
            </a:r>
            <a:endParaRPr lang="he-IL" sz="2400" dirty="0"/>
          </a:p>
        </p:txBody>
      </p:sp>
      <p:pic>
        <p:nvPicPr>
          <p:cNvPr id="12" name="תמונה 11">
            <a:extLst>
              <a:ext uri="{FF2B5EF4-FFF2-40B4-BE49-F238E27FC236}">
                <a16:creationId xmlns:a16="http://schemas.microsoft.com/office/drawing/2014/main" id="{583744DC-1474-D6CE-566C-1F1CF975E603}"/>
              </a:ext>
            </a:extLst>
          </p:cNvPr>
          <p:cNvPicPr>
            <a:picLocks noChangeAspect="1"/>
          </p:cNvPicPr>
          <p:nvPr/>
        </p:nvPicPr>
        <p:blipFill>
          <a:blip r:embed="rId8"/>
          <a:stretch>
            <a:fillRect/>
          </a:stretch>
        </p:blipFill>
        <p:spPr>
          <a:xfrm>
            <a:off x="137277" y="979055"/>
            <a:ext cx="2486025" cy="5878945"/>
          </a:xfrm>
          <a:prstGeom prst="rect">
            <a:avLst/>
          </a:prstGeom>
        </p:spPr>
      </p:pic>
      <p:pic>
        <p:nvPicPr>
          <p:cNvPr id="7" name="81252-574269886_small">
            <a:hlinkClick r:id="" action="ppaction://media"/>
            <a:extLst>
              <a:ext uri="{FF2B5EF4-FFF2-40B4-BE49-F238E27FC236}">
                <a16:creationId xmlns:a16="http://schemas.microsoft.com/office/drawing/2014/main" id="{92C27AAB-1440-F00A-D3F7-316F616A069B}"/>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318635" y="2361479"/>
            <a:ext cx="6096000" cy="3429000"/>
          </a:xfrm>
          <a:prstGeom prst="rect">
            <a:avLst/>
          </a:prstGeom>
        </p:spPr>
      </p:pic>
      <p:sp>
        <p:nvSpPr>
          <p:cNvPr id="9" name="תיבת טקסט 8">
            <a:extLst>
              <a:ext uri="{FF2B5EF4-FFF2-40B4-BE49-F238E27FC236}">
                <a16:creationId xmlns:a16="http://schemas.microsoft.com/office/drawing/2014/main" id="{CAC3440B-463D-FA5D-741A-D76B5D5B435D}"/>
              </a:ext>
            </a:extLst>
          </p:cNvPr>
          <p:cNvSpPr txBox="1"/>
          <p:nvPr/>
        </p:nvSpPr>
        <p:spPr>
          <a:xfrm>
            <a:off x="9258300" y="5421147"/>
            <a:ext cx="845820" cy="369332"/>
          </a:xfrm>
          <a:prstGeom prst="rect">
            <a:avLst/>
          </a:prstGeom>
          <a:solidFill>
            <a:schemeClr val="bg1"/>
          </a:solidFill>
        </p:spPr>
        <p:txBody>
          <a:bodyPr wrap="square" rtlCol="1">
            <a:spAutoFit/>
          </a:bodyPr>
          <a:lstStyle/>
          <a:p>
            <a:r>
              <a:rPr lang="he-IL" dirty="0"/>
              <a:t>קרפדה</a:t>
            </a:r>
          </a:p>
        </p:txBody>
      </p:sp>
    </p:spTree>
    <p:extLst>
      <p:ext uri="{BB962C8B-B14F-4D97-AF65-F5344CB8AC3E}">
        <p14:creationId xmlns:p14="http://schemas.microsoft.com/office/powerpoint/2010/main" val="16227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5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FC0CBDF4-3E0D-2DF9-CDF1-3FEF02F597D9}"/>
              </a:ext>
            </a:extLst>
          </p:cNvPr>
          <p:cNvPicPr>
            <a:picLocks noChangeAspect="1"/>
          </p:cNvPicPr>
          <p:nvPr/>
        </p:nvPicPr>
        <p:blipFill>
          <a:blip r:embed="rId4"/>
          <a:stretch>
            <a:fillRect/>
          </a:stretch>
        </p:blipFill>
        <p:spPr>
          <a:xfrm>
            <a:off x="1509400" y="1263981"/>
            <a:ext cx="10219137" cy="5440054"/>
          </a:xfrm>
          <a:prstGeom prst="rect">
            <a:avLst/>
          </a:prstGeom>
        </p:spPr>
      </p:pic>
      <p:sp>
        <p:nvSpPr>
          <p:cNvPr id="6" name="תיבת טקסט 5">
            <a:extLst>
              <a:ext uri="{FF2B5EF4-FFF2-40B4-BE49-F238E27FC236}">
                <a16:creationId xmlns:a16="http://schemas.microsoft.com/office/drawing/2014/main" id="{7FB0D41E-AF0A-7AF0-AE8E-481387888E61}"/>
              </a:ext>
            </a:extLst>
          </p:cNvPr>
          <p:cNvSpPr txBox="1"/>
          <p:nvPr/>
        </p:nvSpPr>
        <p:spPr>
          <a:xfrm>
            <a:off x="-638165" y="6284500"/>
            <a:ext cx="1783080" cy="461665"/>
          </a:xfrm>
          <a:prstGeom prst="rect">
            <a:avLst/>
          </a:prstGeom>
          <a:noFill/>
        </p:spPr>
        <p:txBody>
          <a:bodyPr wrap="square">
            <a:spAutoFit/>
          </a:bodyPr>
          <a:lstStyle/>
          <a:p>
            <a:r>
              <a:rPr lang="he-IL" sz="2400" b="1" dirty="0"/>
              <a:t>עמוד 52</a:t>
            </a:r>
          </a:p>
        </p:txBody>
      </p:sp>
      <p:sp>
        <p:nvSpPr>
          <p:cNvPr id="7" name="תיבת טקסט 6">
            <a:extLst>
              <a:ext uri="{FF2B5EF4-FFF2-40B4-BE49-F238E27FC236}">
                <a16:creationId xmlns:a16="http://schemas.microsoft.com/office/drawing/2014/main" id="{227FC4AB-930C-ED78-5930-08E2B6EDE1D6}"/>
              </a:ext>
            </a:extLst>
          </p:cNvPr>
          <p:cNvSpPr txBox="1"/>
          <p:nvPr/>
        </p:nvSpPr>
        <p:spPr>
          <a:xfrm>
            <a:off x="3879937" y="687908"/>
            <a:ext cx="7848600" cy="584775"/>
          </a:xfrm>
          <a:prstGeom prst="rect">
            <a:avLst/>
          </a:prstGeom>
          <a:noFill/>
        </p:spPr>
        <p:txBody>
          <a:bodyPr wrap="square">
            <a:spAutoFit/>
          </a:bodyPr>
          <a:lstStyle/>
          <a:p>
            <a:r>
              <a:rPr lang="he-IL" sz="3200" b="1" dirty="0">
                <a:solidFill>
                  <a:srgbClr val="C00000"/>
                </a:solidFill>
                <a:cs typeface="+mn-cs"/>
              </a:rPr>
              <a:t>משימה: מה מאפיין את מחלקת הדו חיים?</a:t>
            </a:r>
            <a:endParaRPr lang="he-IL" sz="3200" dirty="0"/>
          </a:p>
        </p:txBody>
      </p:sp>
    </p:spTree>
    <p:extLst>
      <p:ext uri="{BB962C8B-B14F-4D97-AF65-F5344CB8AC3E}">
        <p14:creationId xmlns:p14="http://schemas.microsoft.com/office/powerpoint/2010/main" val="2215188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3" name="תיבת טקסט 2">
            <a:extLst>
              <a:ext uri="{FF2B5EF4-FFF2-40B4-BE49-F238E27FC236}">
                <a16:creationId xmlns:a16="http://schemas.microsoft.com/office/drawing/2014/main" id="{41CB81FF-3BF6-CDD2-74B5-DA371474F309}"/>
              </a:ext>
            </a:extLst>
          </p:cNvPr>
          <p:cNvSpPr txBox="1"/>
          <p:nvPr/>
        </p:nvSpPr>
        <p:spPr>
          <a:xfrm>
            <a:off x="7818634" y="223066"/>
            <a:ext cx="4146431" cy="646331"/>
          </a:xfrm>
          <a:prstGeom prst="rect">
            <a:avLst/>
          </a:prstGeom>
          <a:noFill/>
        </p:spPr>
        <p:txBody>
          <a:bodyPr wrap="square" rtlCol="1">
            <a:spAutoFit/>
          </a:bodyPr>
          <a:lstStyle/>
          <a:p>
            <a:pPr algn="ctr"/>
            <a:r>
              <a:rPr lang="he-IL" sz="3600" b="1" dirty="0">
                <a:solidFill>
                  <a:srgbClr val="C00000"/>
                </a:solidFill>
              </a:rPr>
              <a:t>משימה מתוקשבת</a:t>
            </a:r>
          </a:p>
        </p:txBody>
      </p:sp>
      <p:pic>
        <p:nvPicPr>
          <p:cNvPr id="6" name="Picture 5">
            <a:extLst>
              <a:ext uri="{FF2B5EF4-FFF2-40B4-BE49-F238E27FC236}">
                <a16:creationId xmlns:a16="http://schemas.microsoft.com/office/drawing/2014/main" id="{5F0F9EBC-FEF9-2899-99F0-7480DE68E413}"/>
              </a:ext>
            </a:extLst>
          </p:cNvPr>
          <p:cNvPicPr>
            <a:picLocks noChangeAspect="1"/>
          </p:cNvPicPr>
          <p:nvPr/>
        </p:nvPicPr>
        <p:blipFill>
          <a:blip r:embed="rId4"/>
          <a:stretch>
            <a:fillRect/>
          </a:stretch>
        </p:blipFill>
        <p:spPr>
          <a:xfrm>
            <a:off x="4194618" y="1087090"/>
            <a:ext cx="4302110" cy="5270085"/>
          </a:xfrm>
          <a:prstGeom prst="rect">
            <a:avLst/>
          </a:prstGeom>
        </p:spPr>
      </p:pic>
    </p:spTree>
    <p:extLst>
      <p:ext uri="{BB962C8B-B14F-4D97-AF65-F5344CB8AC3E}">
        <p14:creationId xmlns:p14="http://schemas.microsoft.com/office/powerpoint/2010/main" val="1520554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DD032-6A51-9C81-108E-A5CB0BA2AD08}"/>
              </a:ext>
            </a:extLst>
          </p:cNvPr>
          <p:cNvSpPr>
            <a:spLocks noGrp="1"/>
          </p:cNvSpPr>
          <p:nvPr>
            <p:ph type="title"/>
          </p:nvPr>
        </p:nvSpPr>
        <p:spPr>
          <a:xfrm>
            <a:off x="4501010" y="525982"/>
            <a:ext cx="7464056" cy="195522"/>
          </a:xfrm>
        </p:spPr>
        <p:txBody>
          <a:bodyPr>
            <a:normAutofit fontScale="90000"/>
          </a:bodyPr>
          <a:lstStyle/>
          <a:p>
            <a:r>
              <a:rPr lang="he-IL" sz="3600" b="1" dirty="0">
                <a:solidFill>
                  <a:srgbClr val="C00000"/>
                </a:solidFill>
                <a:cs typeface="+mn-cs"/>
              </a:rPr>
              <a:t>סיכום: מאפייני מחלקת הדו-חיים</a:t>
            </a:r>
            <a:endParaRPr lang="en-US" sz="3600" b="1" dirty="0">
              <a:solidFill>
                <a:srgbClr val="C00000"/>
              </a:solidFill>
              <a:cs typeface="+mn-cs"/>
            </a:endParaRPr>
          </a:p>
        </p:txBody>
      </p:sp>
      <p:pic>
        <p:nvPicPr>
          <p:cNvPr id="6" name="תמונה 5">
            <a:extLst>
              <a:ext uri="{FF2B5EF4-FFF2-40B4-BE49-F238E27FC236}">
                <a16:creationId xmlns:a16="http://schemas.microsoft.com/office/drawing/2014/main" id="{B678BA38-1E13-4F42-B871-7A5CE7385B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9" name="תיבת טקסט 8">
            <a:extLst>
              <a:ext uri="{FF2B5EF4-FFF2-40B4-BE49-F238E27FC236}">
                <a16:creationId xmlns:a16="http://schemas.microsoft.com/office/drawing/2014/main" id="{F3B6C8F0-A3F1-67D4-86D2-FB26A412744F}"/>
              </a:ext>
            </a:extLst>
          </p:cNvPr>
          <p:cNvSpPr txBox="1"/>
          <p:nvPr/>
        </p:nvSpPr>
        <p:spPr>
          <a:xfrm>
            <a:off x="378427" y="1278542"/>
            <a:ext cx="11419761" cy="5129289"/>
          </a:xfrm>
          <a:prstGeom prst="rect">
            <a:avLst/>
          </a:prstGeom>
          <a:noFill/>
          <a:ln w="12700">
            <a:solidFill>
              <a:srgbClr val="C00000"/>
            </a:solidFill>
          </a:ln>
        </p:spPr>
        <p:txBody>
          <a:bodyPr wrap="square">
            <a:spAutoFit/>
          </a:bodyPr>
          <a:lstStyle/>
          <a:p>
            <a:pPr marL="457200" indent="-457200">
              <a:lnSpc>
                <a:spcPct val="200000"/>
              </a:lnSpc>
              <a:buFont typeface="Arial" panose="020B0604020202020204" pitchFamily="34" charset="0"/>
              <a:buChar char="•"/>
            </a:pPr>
            <a:r>
              <a:rPr lang="he-IL" sz="2800" dirty="0">
                <a:latin typeface="Narkisim" panose="020E0502050101010101" pitchFamily="34" charset="-79"/>
              </a:rPr>
              <a:t>עורם רך, רירי ולח. </a:t>
            </a:r>
          </a:p>
          <a:p>
            <a:pPr marL="457200" indent="-457200">
              <a:lnSpc>
                <a:spcPct val="200000"/>
              </a:lnSpc>
              <a:buFont typeface="Arial" panose="020B0604020202020204" pitchFamily="34" charset="0"/>
              <a:buChar char="•"/>
            </a:pPr>
            <a:r>
              <a:rPr lang="he-IL" sz="2800" dirty="0">
                <a:latin typeface="Narkisim" panose="020E0502050101010101" pitchFamily="34" charset="-79"/>
              </a:rPr>
              <a:t>מִתְרַבִּים במים ומתפתחים באמצעות גלגול (מראשן לבוגר).</a:t>
            </a:r>
          </a:p>
          <a:p>
            <a:pPr marL="457200" indent="-457200">
              <a:lnSpc>
                <a:spcPct val="200000"/>
              </a:lnSpc>
              <a:buFont typeface="Arial" panose="020B0604020202020204" pitchFamily="34" charset="0"/>
              <a:buChar char="•"/>
            </a:pPr>
            <a:r>
              <a:rPr lang="he-IL" sz="2800" b="0" i="0" u="none" strike="noStrike" baseline="0" dirty="0">
                <a:latin typeface="Narkisim" panose="020E0502050101010101" pitchFamily="34" charset="-79"/>
              </a:rPr>
              <a:t>הראשן </a:t>
            </a:r>
            <a:r>
              <a:rPr lang="he-IL" sz="2800" b="0" i="0" u="none" strike="noStrike" baseline="0" dirty="0">
                <a:latin typeface="Bnarkisim"/>
              </a:rPr>
              <a:t>נראה כמו דג</a:t>
            </a:r>
            <a:r>
              <a:rPr lang="he-IL" sz="2800" b="0" i="0" u="none" strike="noStrike" baseline="0" dirty="0">
                <a:latin typeface="Narkisim" panose="020E0502050101010101" pitchFamily="34" charset="-79"/>
              </a:rPr>
              <a:t>, </a:t>
            </a:r>
            <a:r>
              <a:rPr lang="he-IL" sz="2800" b="0" i="0" u="none" strike="noStrike" baseline="0" dirty="0">
                <a:latin typeface="Bnarkisim"/>
              </a:rPr>
              <a:t>מתנועע </a:t>
            </a:r>
            <a:r>
              <a:rPr lang="he-IL" sz="2800" b="0" i="0" u="none" strike="noStrike" baseline="0" dirty="0">
                <a:latin typeface="Narkisim" panose="020E0502050101010101" pitchFamily="34" charset="-79"/>
              </a:rPr>
              <a:t>במים בעזרת </a:t>
            </a:r>
            <a:r>
              <a:rPr lang="he-IL" sz="2800" b="0" i="0" u="none" strike="noStrike" baseline="0" dirty="0">
                <a:latin typeface="Bnarkisim"/>
              </a:rPr>
              <a:t>זנבו </a:t>
            </a:r>
            <a:r>
              <a:rPr lang="he-IL" sz="2800" b="0" i="0" u="none" strike="noStrike" baseline="0" dirty="0">
                <a:latin typeface="Narkisim" panose="020E0502050101010101" pitchFamily="34" charset="-79"/>
              </a:rPr>
              <a:t>ונושם בעזרת </a:t>
            </a:r>
            <a:r>
              <a:rPr lang="he-IL" sz="2800" b="0" i="0" u="none" strike="noStrike" baseline="0" dirty="0">
                <a:latin typeface="Bnarkisim"/>
              </a:rPr>
              <a:t>זימים</a:t>
            </a:r>
            <a:r>
              <a:rPr lang="he-IL" sz="2800" b="0" i="0" u="none" strike="noStrike" baseline="0" dirty="0">
                <a:latin typeface="Narkisim" panose="020E0502050101010101" pitchFamily="34" charset="-79"/>
              </a:rPr>
              <a:t>. </a:t>
            </a:r>
          </a:p>
          <a:p>
            <a:pPr marL="457200" indent="-457200">
              <a:lnSpc>
                <a:spcPct val="200000"/>
              </a:lnSpc>
              <a:buFont typeface="Arial" panose="020B0604020202020204" pitchFamily="34" charset="0"/>
              <a:buChar char="•"/>
            </a:pPr>
            <a:r>
              <a:rPr lang="he-IL" sz="2800" dirty="0">
                <a:latin typeface="Narkisim" panose="020E0502050101010101" pitchFamily="34" charset="-79"/>
              </a:rPr>
              <a:t>הבוגרים נושמים בעזרת הריאות וגם דרך העור הלח.</a:t>
            </a:r>
          </a:p>
          <a:p>
            <a:pPr marL="457200" indent="-457200">
              <a:lnSpc>
                <a:spcPct val="200000"/>
              </a:lnSpc>
              <a:buFont typeface="Arial" panose="020B0604020202020204" pitchFamily="34" charset="0"/>
              <a:buChar char="•"/>
            </a:pPr>
            <a:r>
              <a:rPr lang="he-IL" sz="2800" b="0" i="0" u="none" strike="noStrike" baseline="0" dirty="0">
                <a:latin typeface="Narkisim" panose="020E0502050101010101" pitchFamily="34" charset="-79"/>
              </a:rPr>
              <a:t>הראשנים בדרך כלל צמחונים. </a:t>
            </a:r>
          </a:p>
          <a:p>
            <a:pPr marL="457200" indent="-457200">
              <a:lnSpc>
                <a:spcPct val="200000"/>
              </a:lnSpc>
              <a:buFont typeface="Arial" panose="020B0604020202020204" pitchFamily="34" charset="0"/>
              <a:buChar char="•"/>
            </a:pPr>
            <a:r>
              <a:rPr lang="he-IL" sz="2800" dirty="0">
                <a:latin typeface="Narkisim" panose="020E0502050101010101" pitchFamily="34" charset="-79"/>
              </a:rPr>
              <a:t>הבוגרים אוכלי בשר.</a:t>
            </a:r>
            <a:endParaRPr lang="he-IL" sz="2800" b="0" i="0" u="none" strike="noStrike" baseline="0" dirty="0">
              <a:latin typeface="Narkisim" panose="020E0502050101010101" pitchFamily="34" charset="-79"/>
            </a:endParaRPr>
          </a:p>
        </p:txBody>
      </p:sp>
      <p:sp>
        <p:nvSpPr>
          <p:cNvPr id="5" name="תיבת טקסט 4">
            <a:extLst>
              <a:ext uri="{FF2B5EF4-FFF2-40B4-BE49-F238E27FC236}">
                <a16:creationId xmlns:a16="http://schemas.microsoft.com/office/drawing/2014/main" id="{1CD003C9-20F8-199D-C23B-F68111ECBAC9}"/>
              </a:ext>
            </a:extLst>
          </p:cNvPr>
          <p:cNvSpPr txBox="1"/>
          <p:nvPr/>
        </p:nvSpPr>
        <p:spPr>
          <a:xfrm>
            <a:off x="0" y="6346055"/>
            <a:ext cx="1881963" cy="400110"/>
          </a:xfrm>
          <a:prstGeom prst="rect">
            <a:avLst/>
          </a:prstGeom>
          <a:noFill/>
        </p:spPr>
        <p:txBody>
          <a:bodyPr wrap="square" rtlCol="1">
            <a:spAutoFit/>
          </a:bodyPr>
          <a:lstStyle/>
          <a:p>
            <a:r>
              <a:rPr lang="he-IL" sz="2000" b="1" dirty="0"/>
              <a:t>עמוד 53</a:t>
            </a:r>
          </a:p>
        </p:txBody>
      </p:sp>
      <p:pic>
        <p:nvPicPr>
          <p:cNvPr id="3" name="Picture 2" descr="תמונה ותמונה חינם של קרפדת צפרדע">
            <a:extLst>
              <a:ext uri="{FF2B5EF4-FFF2-40B4-BE49-F238E27FC236}">
                <a16:creationId xmlns:a16="http://schemas.microsoft.com/office/drawing/2014/main" id="{E68BA814-6B63-3D54-C0D3-3D024B9928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594" y="3961665"/>
            <a:ext cx="3114859" cy="2384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2894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97833-D5E8-F3E4-73C6-F5EA62BBB5DC}"/>
              </a:ext>
            </a:extLst>
          </p:cNvPr>
          <p:cNvSpPr>
            <a:spLocks noGrp="1"/>
          </p:cNvSpPr>
          <p:nvPr>
            <p:ph type="title"/>
          </p:nvPr>
        </p:nvSpPr>
        <p:spPr>
          <a:xfrm>
            <a:off x="838200" y="1120036"/>
            <a:ext cx="10515600" cy="1325563"/>
          </a:xfrm>
        </p:spPr>
        <p:txBody>
          <a:bodyPr/>
          <a:lstStyle/>
          <a:p>
            <a:r>
              <a:rPr lang="he-IL" dirty="0">
                <a:cs typeface="+mn-cs"/>
              </a:rPr>
              <a:t>עוברים למצגת הבאה:  </a:t>
            </a:r>
            <a:endParaRPr lang="en-US" dirty="0">
              <a:cs typeface="+mn-cs"/>
            </a:endParaRPr>
          </a:p>
        </p:txBody>
      </p:sp>
      <p:sp>
        <p:nvSpPr>
          <p:cNvPr id="3" name="Content Placeholder 2">
            <a:extLst>
              <a:ext uri="{FF2B5EF4-FFF2-40B4-BE49-F238E27FC236}">
                <a16:creationId xmlns:a16="http://schemas.microsoft.com/office/drawing/2014/main" id="{27B9C1FA-847C-12E2-FCC4-B6876D097EE1}"/>
              </a:ext>
            </a:extLst>
          </p:cNvPr>
          <p:cNvSpPr>
            <a:spLocks noGrp="1"/>
          </p:cNvSpPr>
          <p:nvPr>
            <p:ph idx="1"/>
          </p:nvPr>
        </p:nvSpPr>
        <p:spPr>
          <a:xfrm>
            <a:off x="4082902" y="2506662"/>
            <a:ext cx="7047614" cy="4351338"/>
          </a:xfrm>
        </p:spPr>
        <p:txBody>
          <a:bodyPr>
            <a:normAutofit/>
          </a:bodyPr>
          <a:lstStyle/>
          <a:p>
            <a:pPr marL="0" indent="0">
              <a:buNone/>
            </a:pPr>
            <a:r>
              <a:rPr lang="he-IL" sz="3600" dirty="0"/>
              <a:t>             אל מחלקות</a:t>
            </a:r>
          </a:p>
          <a:p>
            <a:pPr marL="0" indent="0">
              <a:buNone/>
            </a:pPr>
            <a:r>
              <a:rPr lang="he-IL" sz="3600" dirty="0"/>
              <a:t>               </a:t>
            </a:r>
            <a:r>
              <a:rPr lang="he-IL" sz="3600" dirty="0">
                <a:solidFill>
                  <a:srgbClr val="C00000"/>
                </a:solidFill>
              </a:rPr>
              <a:t> הזוחלים</a:t>
            </a:r>
          </a:p>
          <a:p>
            <a:pPr marL="0" indent="0">
              <a:buNone/>
            </a:pPr>
            <a:r>
              <a:rPr lang="he-IL" sz="3600" dirty="0">
                <a:solidFill>
                  <a:srgbClr val="C00000"/>
                </a:solidFill>
              </a:rPr>
              <a:t>                העופות</a:t>
            </a:r>
          </a:p>
          <a:p>
            <a:pPr marL="0" indent="0">
              <a:buNone/>
            </a:pPr>
            <a:r>
              <a:rPr lang="he-IL" sz="3600" dirty="0">
                <a:solidFill>
                  <a:srgbClr val="C00000"/>
                </a:solidFill>
              </a:rPr>
              <a:t> </a:t>
            </a:r>
            <a:endParaRPr lang="en-US" sz="3600" dirty="0">
              <a:solidFill>
                <a:srgbClr val="C00000"/>
              </a:solidFill>
            </a:endParaRPr>
          </a:p>
        </p:txBody>
      </p:sp>
      <p:pic>
        <p:nvPicPr>
          <p:cNvPr id="4" name="תמונה 3">
            <a:extLst>
              <a:ext uri="{FF2B5EF4-FFF2-40B4-BE49-F238E27FC236}">
                <a16:creationId xmlns:a16="http://schemas.microsoft.com/office/drawing/2014/main" id="{A70367EB-7463-ECE1-CC43-E93458437732}"/>
              </a:ext>
            </a:extLst>
          </p:cNvPr>
          <p:cNvPicPr>
            <a:picLocks noChangeAspect="1"/>
          </p:cNvPicPr>
          <p:nvPr/>
        </p:nvPicPr>
        <p:blipFill>
          <a:blip r:embed="rId2"/>
          <a:stretch>
            <a:fillRect/>
          </a:stretch>
        </p:blipFill>
        <p:spPr>
          <a:xfrm>
            <a:off x="215150" y="3774558"/>
            <a:ext cx="3708751" cy="2890123"/>
          </a:xfrm>
          <a:prstGeom prst="rect">
            <a:avLst/>
          </a:prstGeom>
        </p:spPr>
      </p:pic>
      <p:pic>
        <p:nvPicPr>
          <p:cNvPr id="6" name="תמונה 5">
            <a:extLst>
              <a:ext uri="{FF2B5EF4-FFF2-40B4-BE49-F238E27FC236}">
                <a16:creationId xmlns:a16="http://schemas.microsoft.com/office/drawing/2014/main" id="{486C90A2-FD74-EDDD-3695-F5816512D614}"/>
              </a:ext>
            </a:extLst>
          </p:cNvPr>
          <p:cNvPicPr>
            <a:picLocks noChangeAspect="1"/>
          </p:cNvPicPr>
          <p:nvPr/>
        </p:nvPicPr>
        <p:blipFill>
          <a:blip r:embed="rId3"/>
          <a:stretch>
            <a:fillRect/>
          </a:stretch>
        </p:blipFill>
        <p:spPr>
          <a:xfrm>
            <a:off x="105440" y="193319"/>
            <a:ext cx="3818461" cy="3505200"/>
          </a:xfrm>
          <a:prstGeom prst="rect">
            <a:avLst/>
          </a:prstGeom>
        </p:spPr>
      </p:pic>
      <p:pic>
        <p:nvPicPr>
          <p:cNvPr id="5" name="תמונה 5">
            <a:extLst>
              <a:ext uri="{FF2B5EF4-FFF2-40B4-BE49-F238E27FC236}">
                <a16:creationId xmlns:a16="http://schemas.microsoft.com/office/drawing/2014/main" id="{E5B1A20D-39FD-97EB-C514-31264BB66F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7140" y="193319"/>
            <a:ext cx="4995682" cy="576073"/>
          </a:xfrm>
          <a:prstGeom prst="rect">
            <a:avLst/>
          </a:prstGeom>
        </p:spPr>
      </p:pic>
    </p:spTree>
    <p:extLst>
      <p:ext uri="{BB962C8B-B14F-4D97-AF65-F5344CB8AC3E}">
        <p14:creationId xmlns:p14="http://schemas.microsoft.com/office/powerpoint/2010/main" val="2306865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4" name="תיבת טקסט 3">
            <a:extLst>
              <a:ext uri="{FF2B5EF4-FFF2-40B4-BE49-F238E27FC236}">
                <a16:creationId xmlns:a16="http://schemas.microsoft.com/office/drawing/2014/main" id="{3DD0A96F-5EA2-4C6D-7A2C-D0741B992324}"/>
              </a:ext>
            </a:extLst>
          </p:cNvPr>
          <p:cNvSpPr txBox="1"/>
          <p:nvPr/>
        </p:nvSpPr>
        <p:spPr>
          <a:xfrm>
            <a:off x="-123237" y="6357027"/>
            <a:ext cx="1670996" cy="523220"/>
          </a:xfrm>
          <a:prstGeom prst="rect">
            <a:avLst/>
          </a:prstGeom>
          <a:noFill/>
        </p:spPr>
        <p:txBody>
          <a:bodyPr wrap="square">
            <a:spAutoFit/>
          </a:bodyPr>
          <a:lstStyle/>
          <a:p>
            <a:r>
              <a:rPr lang="he-IL" sz="2800" b="1" dirty="0"/>
              <a:t>עמוד 47</a:t>
            </a:r>
          </a:p>
        </p:txBody>
      </p:sp>
      <p:sp>
        <p:nvSpPr>
          <p:cNvPr id="10" name="תיבת טקסט 9">
            <a:extLst>
              <a:ext uri="{FF2B5EF4-FFF2-40B4-BE49-F238E27FC236}">
                <a16:creationId xmlns:a16="http://schemas.microsoft.com/office/drawing/2014/main" id="{072DCE1E-D8E6-DF83-FF4F-B1CF27D69233}"/>
              </a:ext>
            </a:extLst>
          </p:cNvPr>
          <p:cNvSpPr txBox="1"/>
          <p:nvPr/>
        </p:nvSpPr>
        <p:spPr>
          <a:xfrm>
            <a:off x="1724443" y="1843356"/>
            <a:ext cx="1471481" cy="523220"/>
          </a:xfrm>
          <a:prstGeom prst="rect">
            <a:avLst/>
          </a:prstGeom>
          <a:noFill/>
        </p:spPr>
        <p:txBody>
          <a:bodyPr wrap="square">
            <a:spAutoFit/>
          </a:bodyPr>
          <a:lstStyle/>
          <a:p>
            <a:pPr algn="ctr"/>
            <a:r>
              <a:rPr lang="he-IL" sz="2800" b="1" i="0" u="none" strike="noStrike" baseline="0" dirty="0">
                <a:latin typeface="Narkisim" panose="020E0502050101010101" pitchFamily="34" charset="-79"/>
              </a:rPr>
              <a:t>זוחלים</a:t>
            </a:r>
            <a:endParaRPr lang="he-IL" sz="2000" b="1" dirty="0"/>
          </a:p>
        </p:txBody>
      </p:sp>
      <p:pic>
        <p:nvPicPr>
          <p:cNvPr id="3074" name="Picture 2" descr="תמונה ותמונה של קיפוד בעלי חיים בחינם">
            <a:extLst>
              <a:ext uri="{FF2B5EF4-FFF2-40B4-BE49-F238E27FC236}">
                <a16:creationId xmlns:a16="http://schemas.microsoft.com/office/drawing/2014/main" id="{811B1F5F-C580-2823-2D2E-CE61DFD029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4741520"/>
            <a:ext cx="2589244" cy="204691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תמונה ותמונה של דו-חיים צפרדע בחינם">
            <a:extLst>
              <a:ext uri="{FF2B5EF4-FFF2-40B4-BE49-F238E27FC236}">
                <a16:creationId xmlns:a16="http://schemas.microsoft.com/office/drawing/2014/main" id="{2BB60252-5698-417A-A456-EE22F637E3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8672" y="2236872"/>
            <a:ext cx="2680933" cy="209687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תמונה ותמונה של אליגטור תנין בחינם">
            <a:extLst>
              <a:ext uri="{FF2B5EF4-FFF2-40B4-BE49-F238E27FC236}">
                <a16:creationId xmlns:a16="http://schemas.microsoft.com/office/drawing/2014/main" id="{6481DA56-66B0-64DF-296A-0FFDD0249E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2829" y="2288014"/>
            <a:ext cx="2782395" cy="199122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תמונה ותמונה של Peafowl Peacock בחינם">
            <a:extLst>
              <a:ext uri="{FF2B5EF4-FFF2-40B4-BE49-F238E27FC236}">
                <a16:creationId xmlns:a16="http://schemas.microsoft.com/office/drawing/2014/main" id="{DE7B8446-120E-0D94-B13D-EC310D7123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5608" y="4741522"/>
            <a:ext cx="2680933" cy="2046913"/>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דגים חינם מתחת למים תמונה ותמונה">
            <a:extLst>
              <a:ext uri="{FF2B5EF4-FFF2-40B4-BE49-F238E27FC236}">
                <a16:creationId xmlns:a16="http://schemas.microsoft.com/office/drawing/2014/main" id="{56304687-0BA7-B183-1D2F-2AEFE0E61530}"/>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805435" y="2193719"/>
            <a:ext cx="2751592" cy="2096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C5121FA-543F-83A2-2131-C1E5092352A5}"/>
              </a:ext>
            </a:extLst>
          </p:cNvPr>
          <p:cNvSpPr txBox="1"/>
          <p:nvPr/>
        </p:nvSpPr>
        <p:spPr>
          <a:xfrm>
            <a:off x="5402430" y="39042"/>
            <a:ext cx="4891087" cy="769441"/>
          </a:xfrm>
          <a:prstGeom prst="rect">
            <a:avLst/>
          </a:prstGeom>
          <a:noFill/>
        </p:spPr>
        <p:txBody>
          <a:bodyPr wrap="square" rtlCol="0">
            <a:spAutoFit/>
          </a:bodyPr>
          <a:lstStyle/>
          <a:p>
            <a:r>
              <a:rPr lang="he-IL" sz="4400" b="1" dirty="0">
                <a:solidFill>
                  <a:srgbClr val="C00000"/>
                </a:solidFill>
              </a:rPr>
              <a:t>בעלי החוליות</a:t>
            </a:r>
            <a:endParaRPr lang="en-US" sz="4400" b="1" dirty="0">
              <a:solidFill>
                <a:srgbClr val="C00000"/>
              </a:solidFill>
            </a:endParaRPr>
          </a:p>
        </p:txBody>
      </p:sp>
      <p:sp>
        <p:nvSpPr>
          <p:cNvPr id="6" name="תיבת טקסט 5">
            <a:extLst>
              <a:ext uri="{FF2B5EF4-FFF2-40B4-BE49-F238E27FC236}">
                <a16:creationId xmlns:a16="http://schemas.microsoft.com/office/drawing/2014/main" id="{8181121C-1252-7851-1B33-B2397EB6BCE7}"/>
              </a:ext>
            </a:extLst>
          </p:cNvPr>
          <p:cNvSpPr txBox="1"/>
          <p:nvPr/>
        </p:nvSpPr>
        <p:spPr>
          <a:xfrm>
            <a:off x="3630148" y="762156"/>
            <a:ext cx="7848384" cy="584775"/>
          </a:xfrm>
          <a:prstGeom prst="rect">
            <a:avLst/>
          </a:prstGeom>
          <a:noFill/>
        </p:spPr>
        <p:txBody>
          <a:bodyPr wrap="square">
            <a:spAutoFit/>
          </a:bodyPr>
          <a:lstStyle/>
          <a:p>
            <a:r>
              <a:rPr lang="he-IL" sz="3200" dirty="0"/>
              <a:t>בקבוצת בעלי החוליות יש חמש מחלקות</a:t>
            </a:r>
          </a:p>
        </p:txBody>
      </p:sp>
      <p:sp>
        <p:nvSpPr>
          <p:cNvPr id="9" name="תיבת טקסט 8">
            <a:extLst>
              <a:ext uri="{FF2B5EF4-FFF2-40B4-BE49-F238E27FC236}">
                <a16:creationId xmlns:a16="http://schemas.microsoft.com/office/drawing/2014/main" id="{6E784F67-CCAE-495F-660D-A1594D5E0CC6}"/>
              </a:ext>
            </a:extLst>
          </p:cNvPr>
          <p:cNvSpPr txBox="1"/>
          <p:nvPr/>
        </p:nvSpPr>
        <p:spPr>
          <a:xfrm>
            <a:off x="3848670" y="4290595"/>
            <a:ext cx="1311966" cy="523220"/>
          </a:xfrm>
          <a:prstGeom prst="rect">
            <a:avLst/>
          </a:prstGeom>
          <a:noFill/>
        </p:spPr>
        <p:txBody>
          <a:bodyPr wrap="square">
            <a:spAutoFit/>
          </a:bodyPr>
          <a:lstStyle/>
          <a:p>
            <a:pPr algn="ctr"/>
            <a:r>
              <a:rPr lang="he-IL" sz="2800" b="1" i="0" u="none" strike="noStrike" baseline="0" dirty="0">
                <a:latin typeface="Bnarkisim"/>
              </a:rPr>
              <a:t>יונקים</a:t>
            </a:r>
            <a:endParaRPr lang="he-IL" sz="2800" b="1" dirty="0"/>
          </a:p>
        </p:txBody>
      </p:sp>
      <p:sp>
        <p:nvSpPr>
          <p:cNvPr id="15" name="תיבת טקסט 14">
            <a:extLst>
              <a:ext uri="{FF2B5EF4-FFF2-40B4-BE49-F238E27FC236}">
                <a16:creationId xmlns:a16="http://schemas.microsoft.com/office/drawing/2014/main" id="{8176CA81-A1DC-FA57-2FB6-F5B01C626A91}"/>
              </a:ext>
            </a:extLst>
          </p:cNvPr>
          <p:cNvSpPr txBox="1"/>
          <p:nvPr/>
        </p:nvSpPr>
        <p:spPr>
          <a:xfrm>
            <a:off x="7889608" y="4333748"/>
            <a:ext cx="1030367" cy="523220"/>
          </a:xfrm>
          <a:prstGeom prst="rect">
            <a:avLst/>
          </a:prstGeom>
          <a:noFill/>
        </p:spPr>
        <p:txBody>
          <a:bodyPr wrap="square">
            <a:spAutoFit/>
          </a:bodyPr>
          <a:lstStyle/>
          <a:p>
            <a:pPr algn="ctr"/>
            <a:r>
              <a:rPr lang="he-IL" sz="2800" b="1" i="0" u="none" strike="noStrike" baseline="0" dirty="0">
                <a:latin typeface="Narkisim" panose="020E0502050101010101" pitchFamily="34" charset="-79"/>
              </a:rPr>
              <a:t>עופות</a:t>
            </a:r>
            <a:endParaRPr lang="he-IL" sz="2800" b="1" dirty="0"/>
          </a:p>
        </p:txBody>
      </p:sp>
      <p:sp>
        <p:nvSpPr>
          <p:cNvPr id="17" name="תיבת טקסט 16">
            <a:extLst>
              <a:ext uri="{FF2B5EF4-FFF2-40B4-BE49-F238E27FC236}">
                <a16:creationId xmlns:a16="http://schemas.microsoft.com/office/drawing/2014/main" id="{D688EB83-1AB4-59A2-68FA-A974671C291E}"/>
              </a:ext>
            </a:extLst>
          </p:cNvPr>
          <p:cNvSpPr txBox="1"/>
          <p:nvPr/>
        </p:nvSpPr>
        <p:spPr>
          <a:xfrm>
            <a:off x="5713444" y="1778671"/>
            <a:ext cx="1669384" cy="523220"/>
          </a:xfrm>
          <a:prstGeom prst="rect">
            <a:avLst/>
          </a:prstGeom>
          <a:noFill/>
        </p:spPr>
        <p:txBody>
          <a:bodyPr wrap="square">
            <a:spAutoFit/>
          </a:bodyPr>
          <a:lstStyle/>
          <a:p>
            <a:pPr algn="ctr"/>
            <a:r>
              <a:rPr lang="he-IL" sz="2800" b="1" i="0" u="none" strike="noStrike" baseline="0" dirty="0">
                <a:latin typeface="Bnarkisim"/>
              </a:rPr>
              <a:t>דו-חיים</a:t>
            </a:r>
            <a:endParaRPr lang="he-IL" sz="4000" b="1" dirty="0"/>
          </a:p>
        </p:txBody>
      </p:sp>
      <p:sp>
        <p:nvSpPr>
          <p:cNvPr id="18" name="תיבת טקסט 17">
            <a:extLst>
              <a:ext uri="{FF2B5EF4-FFF2-40B4-BE49-F238E27FC236}">
                <a16:creationId xmlns:a16="http://schemas.microsoft.com/office/drawing/2014/main" id="{208301C2-DA83-D727-E640-55C06BA4E171}"/>
              </a:ext>
            </a:extLst>
          </p:cNvPr>
          <p:cNvSpPr txBox="1"/>
          <p:nvPr/>
        </p:nvSpPr>
        <p:spPr>
          <a:xfrm>
            <a:off x="9888916" y="1763614"/>
            <a:ext cx="1429575" cy="523220"/>
          </a:xfrm>
          <a:prstGeom prst="rect">
            <a:avLst/>
          </a:prstGeom>
          <a:noFill/>
        </p:spPr>
        <p:txBody>
          <a:bodyPr wrap="square">
            <a:spAutoFit/>
          </a:bodyPr>
          <a:lstStyle/>
          <a:p>
            <a:pPr algn="ctr"/>
            <a:r>
              <a:rPr lang="he-IL" sz="2800" b="1" i="0" u="none" strike="noStrike" baseline="0" dirty="0">
                <a:latin typeface="Narkisim" panose="020E0502050101010101" pitchFamily="34" charset="-79"/>
              </a:rPr>
              <a:t>דגים</a:t>
            </a:r>
            <a:endParaRPr lang="he-IL" sz="2800" b="1" dirty="0"/>
          </a:p>
        </p:txBody>
      </p:sp>
    </p:spTree>
    <p:extLst>
      <p:ext uri="{BB962C8B-B14F-4D97-AF65-F5344CB8AC3E}">
        <p14:creationId xmlns:p14="http://schemas.microsoft.com/office/powerpoint/2010/main" val="3326153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12" name="תמונה 11">
            <a:extLst>
              <a:ext uri="{FF2B5EF4-FFF2-40B4-BE49-F238E27FC236}">
                <a16:creationId xmlns:a16="http://schemas.microsoft.com/office/drawing/2014/main" id="{D95C5625-0A60-E2CE-F69C-64789466A128}"/>
              </a:ext>
            </a:extLst>
          </p:cNvPr>
          <p:cNvPicPr>
            <a:picLocks noChangeAspect="1"/>
          </p:cNvPicPr>
          <p:nvPr/>
        </p:nvPicPr>
        <p:blipFill>
          <a:blip r:embed="rId4"/>
          <a:stretch>
            <a:fillRect/>
          </a:stretch>
        </p:blipFill>
        <p:spPr>
          <a:xfrm>
            <a:off x="1145014" y="2121913"/>
            <a:ext cx="10306895" cy="4044734"/>
          </a:xfrm>
          <a:prstGeom prst="rect">
            <a:avLst/>
          </a:prstGeom>
          <a:ln w="19050">
            <a:solidFill>
              <a:srgbClr val="C00000"/>
            </a:solidFill>
          </a:ln>
        </p:spPr>
      </p:pic>
      <p:sp>
        <p:nvSpPr>
          <p:cNvPr id="4" name="תיבת טקסט 3">
            <a:extLst>
              <a:ext uri="{FF2B5EF4-FFF2-40B4-BE49-F238E27FC236}">
                <a16:creationId xmlns:a16="http://schemas.microsoft.com/office/drawing/2014/main" id="{3DD0A96F-5EA2-4C6D-7A2C-D0741B992324}"/>
              </a:ext>
            </a:extLst>
          </p:cNvPr>
          <p:cNvSpPr txBox="1"/>
          <p:nvPr/>
        </p:nvSpPr>
        <p:spPr>
          <a:xfrm>
            <a:off x="-226852" y="6334780"/>
            <a:ext cx="1670996" cy="523220"/>
          </a:xfrm>
          <a:prstGeom prst="rect">
            <a:avLst/>
          </a:prstGeom>
          <a:noFill/>
        </p:spPr>
        <p:txBody>
          <a:bodyPr wrap="square">
            <a:spAutoFit/>
          </a:bodyPr>
          <a:lstStyle/>
          <a:p>
            <a:r>
              <a:rPr lang="he-IL" sz="2800" b="1" dirty="0"/>
              <a:t>עמוד 47</a:t>
            </a:r>
          </a:p>
        </p:txBody>
      </p:sp>
      <p:sp>
        <p:nvSpPr>
          <p:cNvPr id="8" name="תיבת טקסט 7">
            <a:extLst>
              <a:ext uri="{FF2B5EF4-FFF2-40B4-BE49-F238E27FC236}">
                <a16:creationId xmlns:a16="http://schemas.microsoft.com/office/drawing/2014/main" id="{37448CF9-FE3B-A521-5E02-EB9F5C833143}"/>
              </a:ext>
            </a:extLst>
          </p:cNvPr>
          <p:cNvSpPr txBox="1"/>
          <p:nvPr/>
        </p:nvSpPr>
        <p:spPr>
          <a:xfrm>
            <a:off x="-491282" y="1369006"/>
            <a:ext cx="12321838" cy="584775"/>
          </a:xfrm>
          <a:prstGeom prst="rect">
            <a:avLst/>
          </a:prstGeom>
          <a:noFill/>
        </p:spPr>
        <p:txBody>
          <a:bodyPr wrap="square">
            <a:spAutoFit/>
          </a:bodyPr>
          <a:lstStyle/>
          <a:p>
            <a:r>
              <a:rPr lang="he-IL" sz="3200" b="1" i="0" u="none" strike="noStrike" baseline="0" dirty="0">
                <a:latin typeface="Narkisim" panose="020E0502050101010101" pitchFamily="34" charset="-79"/>
              </a:rPr>
              <a:t>מה משותף לבעלי החוליות?</a:t>
            </a:r>
            <a:endParaRPr lang="he-IL" sz="3200" b="1" dirty="0"/>
          </a:p>
        </p:txBody>
      </p:sp>
      <p:sp>
        <p:nvSpPr>
          <p:cNvPr id="3" name="TextBox 2">
            <a:extLst>
              <a:ext uri="{FF2B5EF4-FFF2-40B4-BE49-F238E27FC236}">
                <a16:creationId xmlns:a16="http://schemas.microsoft.com/office/drawing/2014/main" id="{9C5121FA-543F-83A2-2131-C1E5092352A5}"/>
              </a:ext>
            </a:extLst>
          </p:cNvPr>
          <p:cNvSpPr txBox="1"/>
          <p:nvPr/>
        </p:nvSpPr>
        <p:spPr>
          <a:xfrm>
            <a:off x="5222616" y="520742"/>
            <a:ext cx="4891087" cy="769441"/>
          </a:xfrm>
          <a:prstGeom prst="rect">
            <a:avLst/>
          </a:prstGeom>
          <a:noFill/>
        </p:spPr>
        <p:txBody>
          <a:bodyPr wrap="square" rtlCol="0">
            <a:spAutoFit/>
          </a:bodyPr>
          <a:lstStyle/>
          <a:p>
            <a:r>
              <a:rPr lang="he-IL" sz="4400" b="1" dirty="0">
                <a:solidFill>
                  <a:srgbClr val="C00000"/>
                </a:solidFill>
              </a:rPr>
              <a:t>בעלי החוליות</a:t>
            </a:r>
            <a:endParaRPr lang="en-US" sz="4400" b="1" dirty="0">
              <a:solidFill>
                <a:srgbClr val="C00000"/>
              </a:solidFill>
            </a:endParaRPr>
          </a:p>
        </p:txBody>
      </p:sp>
    </p:spTree>
    <p:extLst>
      <p:ext uri="{BB962C8B-B14F-4D97-AF65-F5344CB8AC3E}">
        <p14:creationId xmlns:p14="http://schemas.microsoft.com/office/powerpoint/2010/main" val="20126965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67F1B-2EC8-AE48-6C2E-EF5C3A1CEEFC}"/>
              </a:ext>
            </a:extLst>
          </p:cNvPr>
          <p:cNvSpPr>
            <a:spLocks noGrp="1"/>
          </p:cNvSpPr>
          <p:nvPr>
            <p:ph type="title"/>
          </p:nvPr>
        </p:nvSpPr>
        <p:spPr/>
        <p:txBody>
          <a:bodyPr>
            <a:normAutofit/>
          </a:bodyPr>
          <a:lstStyle/>
          <a:p>
            <a:r>
              <a:rPr lang="he-IL" sz="5400" b="1" dirty="0">
                <a:solidFill>
                  <a:srgbClr val="C00000"/>
                </a:solidFill>
                <a:cs typeface="+mn-cs"/>
              </a:rPr>
              <a:t>מחלקת הדגים</a:t>
            </a:r>
            <a:endParaRPr lang="en-US" sz="5400" b="1" dirty="0">
              <a:solidFill>
                <a:srgbClr val="C00000"/>
              </a:solidFill>
              <a:cs typeface="+mn-cs"/>
            </a:endParaRPr>
          </a:p>
        </p:txBody>
      </p:sp>
      <p:pic>
        <p:nvPicPr>
          <p:cNvPr id="1026" name="Picture 2" descr="תמונה ותמונה כחולות צהובות בחינם">
            <a:extLst>
              <a:ext uri="{FF2B5EF4-FFF2-40B4-BE49-F238E27FC236}">
                <a16:creationId xmlns:a16="http://schemas.microsoft.com/office/drawing/2014/main" id="{93B8D045-C3A4-8BEB-98FA-9F30A5A5DA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394" y="4231927"/>
            <a:ext cx="3637362" cy="24237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תמונה ותמונה של מי דגים בחינם">
            <a:extLst>
              <a:ext uri="{FF2B5EF4-FFF2-40B4-BE49-F238E27FC236}">
                <a16:creationId xmlns:a16="http://schemas.microsoft.com/office/drawing/2014/main" id="{CC25CB61-2A3B-53F5-464C-56E9777D9C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7044" y="3283053"/>
            <a:ext cx="2812658" cy="32755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חינם Lionfish מתחת למים תמונה ותמונה">
            <a:extLst>
              <a:ext uri="{FF2B5EF4-FFF2-40B4-BE49-F238E27FC236}">
                <a16:creationId xmlns:a16="http://schemas.microsoft.com/office/drawing/2014/main" id="{08FDEB74-372E-BECA-1CA0-BF53F688F2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654" y="1027906"/>
            <a:ext cx="4188996" cy="2788361"/>
          </a:xfrm>
          <a:prstGeom prst="rect">
            <a:avLst/>
          </a:prstGeom>
          <a:noFill/>
          <a:extLst>
            <a:ext uri="{909E8E84-426E-40DD-AFC4-6F175D3DCCD1}">
              <a14:hiddenFill xmlns:a14="http://schemas.microsoft.com/office/drawing/2010/main">
                <a:solidFill>
                  <a:srgbClr val="FFFFFF"/>
                </a:solidFill>
              </a14:hiddenFill>
            </a:ext>
          </a:extLst>
        </p:spPr>
      </p:pic>
      <p:pic>
        <p:nvPicPr>
          <p:cNvPr id="6" name="תמונה 5">
            <a:extLst>
              <a:ext uri="{FF2B5EF4-FFF2-40B4-BE49-F238E27FC236}">
                <a16:creationId xmlns:a16="http://schemas.microsoft.com/office/drawing/2014/main" id="{586AF954-371B-8542-7157-7C2DA9D229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1032" name="Picture 8" descr="תמונה ותמונה של אלמוגי דגים בחינם">
            <a:extLst>
              <a:ext uri="{FF2B5EF4-FFF2-40B4-BE49-F238E27FC236}">
                <a16:creationId xmlns:a16="http://schemas.microsoft.com/office/drawing/2014/main" id="{D577DF0A-9851-DCD7-E90A-1DEFDDE753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0235" y="4116424"/>
            <a:ext cx="3775576" cy="2515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32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8" name="תמונה 7">
            <a:extLst>
              <a:ext uri="{FF2B5EF4-FFF2-40B4-BE49-F238E27FC236}">
                <a16:creationId xmlns:a16="http://schemas.microsoft.com/office/drawing/2014/main" id="{F810BDD8-752F-2082-E555-A6C0DAC8862D}"/>
              </a:ext>
            </a:extLst>
          </p:cNvPr>
          <p:cNvPicPr>
            <a:picLocks noChangeAspect="1"/>
          </p:cNvPicPr>
          <p:nvPr/>
        </p:nvPicPr>
        <p:blipFill>
          <a:blip r:embed="rId6"/>
          <a:stretch>
            <a:fillRect/>
          </a:stretch>
        </p:blipFill>
        <p:spPr>
          <a:xfrm>
            <a:off x="4453117" y="1397666"/>
            <a:ext cx="4995682" cy="1396450"/>
          </a:xfrm>
          <a:prstGeom prst="rect">
            <a:avLst/>
          </a:prstGeom>
        </p:spPr>
      </p:pic>
      <p:pic>
        <p:nvPicPr>
          <p:cNvPr id="10" name="תמונה 9">
            <a:extLst>
              <a:ext uri="{FF2B5EF4-FFF2-40B4-BE49-F238E27FC236}">
                <a16:creationId xmlns:a16="http://schemas.microsoft.com/office/drawing/2014/main" id="{9670EA61-B184-35A1-8F5D-9BE1265D9D4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9895205" y="836401"/>
            <a:ext cx="2146301" cy="1809222"/>
          </a:xfrm>
          <a:prstGeom prst="rect">
            <a:avLst/>
          </a:prstGeom>
        </p:spPr>
      </p:pic>
      <p:sp>
        <p:nvSpPr>
          <p:cNvPr id="13" name="תיבת טקסט 12">
            <a:extLst>
              <a:ext uri="{FF2B5EF4-FFF2-40B4-BE49-F238E27FC236}">
                <a16:creationId xmlns:a16="http://schemas.microsoft.com/office/drawing/2014/main" id="{C74BAA30-6D7A-9F10-ADC6-4E34860832C9}"/>
              </a:ext>
            </a:extLst>
          </p:cNvPr>
          <p:cNvSpPr txBox="1"/>
          <p:nvPr/>
        </p:nvSpPr>
        <p:spPr>
          <a:xfrm>
            <a:off x="1573817" y="6254815"/>
            <a:ext cx="9394538" cy="523220"/>
          </a:xfrm>
          <a:prstGeom prst="rect">
            <a:avLst/>
          </a:prstGeom>
          <a:noFill/>
        </p:spPr>
        <p:txBody>
          <a:bodyPr wrap="square" rtlCol="1">
            <a:spAutoFit/>
          </a:bodyPr>
          <a:lstStyle/>
          <a:p>
            <a:r>
              <a:rPr lang="he-IL" sz="2800" dirty="0"/>
              <a:t>פנו לספר הלימוד, עמודים, 49-48 והשיבו על סעיפים 4-1 בהנחיות.</a:t>
            </a:r>
          </a:p>
        </p:txBody>
      </p:sp>
      <p:pic>
        <p:nvPicPr>
          <p:cNvPr id="4" name="תמונה 3">
            <a:extLst>
              <a:ext uri="{FF2B5EF4-FFF2-40B4-BE49-F238E27FC236}">
                <a16:creationId xmlns:a16="http://schemas.microsoft.com/office/drawing/2014/main" id="{11A176E9-19C7-CEEE-D8DC-E2C3E6713E33}"/>
              </a:ext>
            </a:extLst>
          </p:cNvPr>
          <p:cNvPicPr>
            <a:picLocks noChangeAspect="1"/>
          </p:cNvPicPr>
          <p:nvPr/>
        </p:nvPicPr>
        <p:blipFill>
          <a:blip r:embed="rId8"/>
          <a:stretch>
            <a:fillRect/>
          </a:stretch>
        </p:blipFill>
        <p:spPr>
          <a:xfrm>
            <a:off x="5496936" y="72388"/>
            <a:ext cx="4300179" cy="1396450"/>
          </a:xfrm>
          <a:prstGeom prst="rect">
            <a:avLst/>
          </a:prstGeom>
        </p:spPr>
      </p:pic>
      <p:pic>
        <p:nvPicPr>
          <p:cNvPr id="5" name="133871-758336534_small">
            <a:hlinkClick r:id="" action="ppaction://media"/>
            <a:extLst>
              <a:ext uri="{FF2B5EF4-FFF2-40B4-BE49-F238E27FC236}">
                <a16:creationId xmlns:a16="http://schemas.microsoft.com/office/drawing/2014/main" id="{2490F48D-51DA-D0C5-A747-43EAB042EC4E}"/>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622350" y="2861702"/>
            <a:ext cx="7886699" cy="3325527"/>
          </a:xfrm>
          <a:prstGeom prst="rect">
            <a:avLst/>
          </a:prstGeom>
        </p:spPr>
      </p:pic>
    </p:spTree>
    <p:extLst>
      <p:ext uri="{BB962C8B-B14F-4D97-AF65-F5344CB8AC3E}">
        <p14:creationId xmlns:p14="http://schemas.microsoft.com/office/powerpoint/2010/main" val="127426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704"/>
            <a:ext cx="4995682" cy="576073"/>
          </a:xfrm>
          <a:prstGeom prst="rect">
            <a:avLst/>
          </a:prstGeom>
        </p:spPr>
      </p:pic>
      <p:pic>
        <p:nvPicPr>
          <p:cNvPr id="4" name="תמונה 3">
            <a:extLst>
              <a:ext uri="{FF2B5EF4-FFF2-40B4-BE49-F238E27FC236}">
                <a16:creationId xmlns:a16="http://schemas.microsoft.com/office/drawing/2014/main" id="{06406D11-8316-33EF-5F1C-70C65B99B80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185330" y="1407792"/>
            <a:ext cx="9191634" cy="5149076"/>
          </a:xfrm>
          <a:prstGeom prst="rect">
            <a:avLst/>
          </a:prstGeom>
        </p:spPr>
      </p:pic>
      <p:sp>
        <p:nvSpPr>
          <p:cNvPr id="5" name="תיבת טקסט 4">
            <a:extLst>
              <a:ext uri="{FF2B5EF4-FFF2-40B4-BE49-F238E27FC236}">
                <a16:creationId xmlns:a16="http://schemas.microsoft.com/office/drawing/2014/main" id="{3FEA2F4A-FC69-85FB-4ACD-ED71E667514F}"/>
              </a:ext>
            </a:extLst>
          </p:cNvPr>
          <p:cNvSpPr txBox="1"/>
          <p:nvPr/>
        </p:nvSpPr>
        <p:spPr>
          <a:xfrm>
            <a:off x="-3910670" y="6208076"/>
            <a:ext cx="6096000" cy="523220"/>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עמוד 48</a:t>
            </a:r>
          </a:p>
        </p:txBody>
      </p:sp>
      <p:sp>
        <p:nvSpPr>
          <p:cNvPr id="8" name="תיבת טקסט 7">
            <a:extLst>
              <a:ext uri="{FF2B5EF4-FFF2-40B4-BE49-F238E27FC236}">
                <a16:creationId xmlns:a16="http://schemas.microsoft.com/office/drawing/2014/main" id="{FF783719-FF9A-5E70-2A20-F8E2009ADF42}"/>
              </a:ext>
            </a:extLst>
          </p:cNvPr>
          <p:cNvSpPr txBox="1"/>
          <p:nvPr/>
        </p:nvSpPr>
        <p:spPr>
          <a:xfrm>
            <a:off x="3517900" y="732119"/>
            <a:ext cx="8001000" cy="646331"/>
          </a:xfrm>
          <a:prstGeom prst="rect">
            <a:avLst/>
          </a:prstGeom>
          <a:noFill/>
        </p:spPr>
        <p:txBody>
          <a:bodyPr wrap="square">
            <a:spAutoFit/>
          </a:bodyPr>
          <a:lstStyle/>
          <a:p>
            <a:r>
              <a:rPr lang="he-IL" sz="3600" b="1" dirty="0">
                <a:solidFill>
                  <a:srgbClr val="C00000"/>
                </a:solidFill>
                <a:cs typeface="+mn-cs"/>
              </a:rPr>
              <a:t>משימה: מה מאפיין את מחלקת הדגים?</a:t>
            </a:r>
            <a:endParaRPr lang="he-IL" sz="3600" dirty="0"/>
          </a:p>
        </p:txBody>
      </p:sp>
    </p:spTree>
    <p:extLst>
      <p:ext uri="{BB962C8B-B14F-4D97-AF65-F5344CB8AC3E}">
        <p14:creationId xmlns:p14="http://schemas.microsoft.com/office/powerpoint/2010/main" val="1192967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CBBBA117-3502-DF14-8971-326A38162474}"/>
              </a:ext>
            </a:extLst>
          </p:cNvPr>
          <p:cNvPicPr>
            <a:picLocks noChangeAspect="1"/>
          </p:cNvPicPr>
          <p:nvPr/>
        </p:nvPicPr>
        <p:blipFill>
          <a:blip r:embed="rId4"/>
          <a:stretch>
            <a:fillRect/>
          </a:stretch>
        </p:blipFill>
        <p:spPr>
          <a:xfrm>
            <a:off x="9421234" y="0"/>
            <a:ext cx="2447636" cy="1894706"/>
          </a:xfrm>
          <a:prstGeom prst="rect">
            <a:avLst/>
          </a:prstGeom>
        </p:spPr>
      </p:pic>
      <p:sp>
        <p:nvSpPr>
          <p:cNvPr id="8" name="תיבת טקסט 7">
            <a:extLst>
              <a:ext uri="{FF2B5EF4-FFF2-40B4-BE49-F238E27FC236}">
                <a16:creationId xmlns:a16="http://schemas.microsoft.com/office/drawing/2014/main" id="{5052BF56-9355-DACB-8474-8053F7C4BFA2}"/>
              </a:ext>
            </a:extLst>
          </p:cNvPr>
          <p:cNvSpPr txBox="1"/>
          <p:nvPr/>
        </p:nvSpPr>
        <p:spPr>
          <a:xfrm>
            <a:off x="1366463" y="5589141"/>
            <a:ext cx="9681493" cy="658835"/>
          </a:xfrm>
          <a:prstGeom prst="rect">
            <a:avLst/>
          </a:prstGeom>
          <a:noFill/>
        </p:spPr>
        <p:txBody>
          <a:bodyPr wrap="square">
            <a:spAutoFit/>
          </a:bodyPr>
          <a:lstStyle/>
          <a:p>
            <a:pPr>
              <a:lnSpc>
                <a:spcPct val="150000"/>
              </a:lnSpc>
            </a:pPr>
            <a:r>
              <a:rPr lang="he-IL" sz="2800" b="0" i="0" u="none" strike="noStrike" baseline="0" dirty="0">
                <a:latin typeface="Narkisim" panose="020E0502050101010101" pitchFamily="34" charset="-79"/>
              </a:rPr>
              <a:t>קִרְאוּ את קטע המידע בעמוד 50 והשיבו על השאלות שבסוף כל קטע.</a:t>
            </a:r>
            <a:endParaRPr lang="he-IL" sz="2800" dirty="0"/>
          </a:p>
        </p:txBody>
      </p:sp>
      <p:pic>
        <p:nvPicPr>
          <p:cNvPr id="10" name="תמונה 9">
            <a:extLst>
              <a:ext uri="{FF2B5EF4-FFF2-40B4-BE49-F238E27FC236}">
                <a16:creationId xmlns:a16="http://schemas.microsoft.com/office/drawing/2014/main" id="{2D432186-49A6-C2D3-7C6A-B2A7C3556C63}"/>
              </a:ext>
            </a:extLst>
          </p:cNvPr>
          <p:cNvPicPr>
            <a:picLocks noChangeAspect="1"/>
          </p:cNvPicPr>
          <p:nvPr/>
        </p:nvPicPr>
        <p:blipFill>
          <a:blip r:embed="rId5"/>
          <a:stretch>
            <a:fillRect/>
          </a:stretch>
        </p:blipFill>
        <p:spPr>
          <a:xfrm>
            <a:off x="1125732" y="1894706"/>
            <a:ext cx="10466671" cy="3218815"/>
          </a:xfrm>
          <a:prstGeom prst="rect">
            <a:avLst/>
          </a:prstGeom>
        </p:spPr>
      </p:pic>
      <p:sp>
        <p:nvSpPr>
          <p:cNvPr id="3" name="TextBox 2">
            <a:extLst>
              <a:ext uri="{FF2B5EF4-FFF2-40B4-BE49-F238E27FC236}">
                <a16:creationId xmlns:a16="http://schemas.microsoft.com/office/drawing/2014/main" id="{CF4558B0-B13C-986E-8C15-96296671794C}"/>
              </a:ext>
            </a:extLst>
          </p:cNvPr>
          <p:cNvSpPr txBox="1"/>
          <p:nvPr/>
        </p:nvSpPr>
        <p:spPr>
          <a:xfrm>
            <a:off x="3893271" y="1027416"/>
            <a:ext cx="5312374" cy="646331"/>
          </a:xfrm>
          <a:prstGeom prst="rect">
            <a:avLst/>
          </a:prstGeom>
          <a:noFill/>
        </p:spPr>
        <p:txBody>
          <a:bodyPr wrap="square" rtlCol="0">
            <a:spAutoFit/>
          </a:bodyPr>
          <a:lstStyle/>
          <a:p>
            <a:r>
              <a:rPr lang="he-IL" sz="3600" b="1" dirty="0">
                <a:solidFill>
                  <a:srgbClr val="C00000"/>
                </a:solidFill>
              </a:rPr>
              <a:t>המשגה: הדגים והאדם</a:t>
            </a:r>
            <a:endParaRPr lang="en-US" sz="3600" b="1" dirty="0">
              <a:solidFill>
                <a:srgbClr val="C00000"/>
              </a:solidFill>
            </a:endParaRPr>
          </a:p>
        </p:txBody>
      </p:sp>
    </p:spTree>
    <p:extLst>
      <p:ext uri="{BB962C8B-B14F-4D97-AF65-F5344CB8AC3E}">
        <p14:creationId xmlns:p14="http://schemas.microsoft.com/office/powerpoint/2010/main" val="108030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5F832923-FA4D-61D4-AD6C-BD17EC6487B1}"/>
              </a:ext>
            </a:extLst>
          </p:cNvPr>
          <p:cNvPicPr>
            <a:picLocks noChangeAspect="1"/>
          </p:cNvPicPr>
          <p:nvPr/>
        </p:nvPicPr>
        <p:blipFill>
          <a:blip r:embed="rId4"/>
          <a:stretch>
            <a:fillRect/>
          </a:stretch>
        </p:blipFill>
        <p:spPr>
          <a:xfrm>
            <a:off x="144953" y="1171979"/>
            <a:ext cx="11902094" cy="4241108"/>
          </a:xfrm>
          <a:prstGeom prst="rect">
            <a:avLst/>
          </a:prstGeom>
          <a:ln w="19050">
            <a:solidFill>
              <a:srgbClr val="C00000"/>
            </a:solidFill>
          </a:ln>
        </p:spPr>
      </p:pic>
      <p:sp>
        <p:nvSpPr>
          <p:cNvPr id="6" name="תיבת טקסט 5">
            <a:extLst>
              <a:ext uri="{FF2B5EF4-FFF2-40B4-BE49-F238E27FC236}">
                <a16:creationId xmlns:a16="http://schemas.microsoft.com/office/drawing/2014/main" id="{E0FFEA8E-A167-60D5-C58A-183A26022A00}"/>
              </a:ext>
            </a:extLst>
          </p:cNvPr>
          <p:cNvSpPr txBox="1"/>
          <p:nvPr/>
        </p:nvSpPr>
        <p:spPr>
          <a:xfrm>
            <a:off x="2724775" y="5706648"/>
            <a:ext cx="7675418" cy="461665"/>
          </a:xfrm>
          <a:prstGeom prst="rect">
            <a:avLst/>
          </a:prstGeom>
          <a:noFill/>
        </p:spPr>
        <p:txBody>
          <a:bodyPr wrap="square">
            <a:spAutoFit/>
          </a:bodyPr>
          <a:lstStyle/>
          <a:p>
            <a:r>
              <a:rPr lang="he-IL" sz="2400" b="0" i="0" u="none" strike="noStrike" baseline="0" dirty="0">
                <a:latin typeface="Narkisim" panose="020E0502050101010101" pitchFamily="34" charset="-79"/>
              </a:rPr>
              <a:t>פנו לעמוד 51 בספר הלימוד והשיבו על שאלות 2-1 בעמוד זה.</a:t>
            </a:r>
            <a:endParaRPr lang="he-IL" sz="2400" dirty="0"/>
          </a:p>
        </p:txBody>
      </p:sp>
    </p:spTree>
    <p:extLst>
      <p:ext uri="{BB962C8B-B14F-4D97-AF65-F5344CB8AC3E}">
        <p14:creationId xmlns:p14="http://schemas.microsoft.com/office/powerpoint/2010/main" val="4281874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6" name="תיבת טקסט 5">
            <a:extLst>
              <a:ext uri="{FF2B5EF4-FFF2-40B4-BE49-F238E27FC236}">
                <a16:creationId xmlns:a16="http://schemas.microsoft.com/office/drawing/2014/main" id="{E0FFEA8E-A167-60D5-C58A-183A26022A00}"/>
              </a:ext>
            </a:extLst>
          </p:cNvPr>
          <p:cNvSpPr txBox="1"/>
          <p:nvPr/>
        </p:nvSpPr>
        <p:spPr>
          <a:xfrm>
            <a:off x="8229600" y="339047"/>
            <a:ext cx="3735465" cy="646331"/>
          </a:xfrm>
          <a:prstGeom prst="rect">
            <a:avLst/>
          </a:prstGeom>
          <a:noFill/>
        </p:spPr>
        <p:txBody>
          <a:bodyPr wrap="square">
            <a:spAutoFit/>
          </a:bodyPr>
          <a:lstStyle/>
          <a:p>
            <a:pPr algn="ctr"/>
            <a:r>
              <a:rPr lang="he-IL" sz="3600" b="1" i="0" u="none" strike="noStrike" baseline="0" dirty="0">
                <a:solidFill>
                  <a:srgbClr val="C00000"/>
                </a:solidFill>
                <a:latin typeface="Narkisim" panose="020E0502050101010101" pitchFamily="34" charset="-79"/>
              </a:rPr>
              <a:t>משימה מתוקשבת</a:t>
            </a:r>
            <a:endParaRPr lang="he-IL" sz="3600" b="1" dirty="0">
              <a:solidFill>
                <a:srgbClr val="C00000"/>
              </a:solidFill>
            </a:endParaRPr>
          </a:p>
        </p:txBody>
      </p:sp>
      <p:pic>
        <p:nvPicPr>
          <p:cNvPr id="4" name="Picture 3">
            <a:extLst>
              <a:ext uri="{FF2B5EF4-FFF2-40B4-BE49-F238E27FC236}">
                <a16:creationId xmlns:a16="http://schemas.microsoft.com/office/drawing/2014/main" id="{86BF6050-41BB-FD3E-3DE9-C62AB8B1510C}"/>
              </a:ext>
            </a:extLst>
          </p:cNvPr>
          <p:cNvPicPr>
            <a:picLocks noChangeAspect="1"/>
          </p:cNvPicPr>
          <p:nvPr/>
        </p:nvPicPr>
        <p:blipFill>
          <a:blip r:embed="rId4"/>
          <a:stretch>
            <a:fillRect/>
          </a:stretch>
        </p:blipFill>
        <p:spPr>
          <a:xfrm>
            <a:off x="2650086" y="1294544"/>
            <a:ext cx="6891827" cy="4726037"/>
          </a:xfrm>
          <a:prstGeom prst="rect">
            <a:avLst/>
          </a:prstGeom>
        </p:spPr>
      </p:pic>
    </p:spTree>
    <p:extLst>
      <p:ext uri="{BB962C8B-B14F-4D97-AF65-F5344CB8AC3E}">
        <p14:creationId xmlns:p14="http://schemas.microsoft.com/office/powerpoint/2010/main" val="209147984"/>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1723</TotalTime>
  <Words>1321</Words>
  <Application>Microsoft Office PowerPoint</Application>
  <PresentationFormat>מסך רחב</PresentationFormat>
  <Paragraphs>119</Paragraphs>
  <Slides>16</Slides>
  <Notes>15</Notes>
  <HiddenSlides>0</HiddenSlides>
  <MMClips>2</MMClips>
  <ScaleCrop>false</ScaleCrop>
  <HeadingPairs>
    <vt:vector size="6" baseType="variant">
      <vt:variant>
        <vt:lpstr>גופנים בשימוש</vt:lpstr>
      </vt:variant>
      <vt:variant>
        <vt:i4>8</vt:i4>
      </vt:variant>
      <vt:variant>
        <vt:lpstr>ערכת נושא</vt:lpstr>
      </vt:variant>
      <vt:variant>
        <vt:i4>1</vt:i4>
      </vt:variant>
      <vt:variant>
        <vt:lpstr>כותרות שקופיות</vt:lpstr>
      </vt:variant>
      <vt:variant>
        <vt:i4>16</vt:i4>
      </vt:variant>
    </vt:vector>
  </HeadingPairs>
  <TitlesOfParts>
    <vt:vector size="25" baseType="lpstr">
      <vt:lpstr>Almoni Neue DL 4.0 AAA</vt:lpstr>
      <vt:lpstr>Arial</vt:lpstr>
      <vt:lpstr>Bnarkisim</vt:lpstr>
      <vt:lpstr>Calibri</vt:lpstr>
      <vt:lpstr>Calibri Light</vt:lpstr>
      <vt:lpstr>Narkisim</vt:lpstr>
      <vt:lpstr>NarkisimMFO</vt:lpstr>
      <vt:lpstr>NarkisimMFOBold</vt:lpstr>
      <vt:lpstr>ערכת נושא Office</vt:lpstr>
      <vt:lpstr>מפגשים עם בעלי חיים  פרק שני: שפע של מינים-עושים סדר </vt:lpstr>
      <vt:lpstr>מצגת של PowerPoint‏</vt:lpstr>
      <vt:lpstr>מצגת של PowerPoint‏</vt:lpstr>
      <vt:lpstr>מחלקת הדגים</vt:lpstr>
      <vt:lpstr>מצגת של PowerPoint‏</vt:lpstr>
      <vt:lpstr>מצגת של PowerPoint‏</vt:lpstr>
      <vt:lpstr>מצגת של PowerPoint‏</vt:lpstr>
      <vt:lpstr>מצגת של PowerPoint‏</vt:lpstr>
      <vt:lpstr>מצגת של PowerPoint‏</vt:lpstr>
      <vt:lpstr>סיכום: מאפייני מחלקת הדגים</vt:lpstr>
      <vt:lpstr>מחלקת הדו-חיים</vt:lpstr>
      <vt:lpstr>מצגת של PowerPoint‏</vt:lpstr>
      <vt:lpstr>מצגת של PowerPoint‏</vt:lpstr>
      <vt:lpstr>מצגת של PowerPoint‏</vt:lpstr>
      <vt:lpstr>סיכום: מאפייני מחלקת הדו-חיים</vt:lpstr>
      <vt:lpstr>עוברים למצגת הבאה: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noga mishan</dc:creator>
  <cp:lastModifiedBy>shlomi sh shlomish</cp:lastModifiedBy>
  <cp:revision>17</cp:revision>
  <dcterms:created xsi:type="dcterms:W3CDTF">2024-06-19T12:51:37Z</dcterms:created>
  <dcterms:modified xsi:type="dcterms:W3CDTF">2024-09-25T13:33:23Z</dcterms:modified>
</cp:coreProperties>
</file>