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257" r:id="rId2"/>
    <p:sldId id="353" r:id="rId3"/>
    <p:sldId id="313" r:id="rId4"/>
    <p:sldId id="333" r:id="rId5"/>
    <p:sldId id="329" r:id="rId6"/>
    <p:sldId id="332" r:id="rId7"/>
    <p:sldId id="331" r:id="rId8"/>
    <p:sldId id="330" r:id="rId9"/>
    <p:sldId id="336" r:id="rId10"/>
    <p:sldId id="335" r:id="rId11"/>
    <p:sldId id="334" r:id="rId12"/>
    <p:sldId id="337" r:id="rId13"/>
    <p:sldId id="343" r:id="rId14"/>
    <p:sldId id="342" r:id="rId15"/>
    <p:sldId id="256" r:id="rId16"/>
    <p:sldId id="345" r:id="rId17"/>
    <p:sldId id="344" r:id="rId18"/>
    <p:sldId id="341" r:id="rId19"/>
    <p:sldId id="340" r:id="rId20"/>
    <p:sldId id="348" r:id="rId21"/>
    <p:sldId id="351" r:id="rId22"/>
    <p:sldId id="339" r:id="rId23"/>
    <p:sldId id="346" r:id="rId24"/>
    <p:sldId id="352" r:id="rId25"/>
    <p:sldId id="338" r:id="rId26"/>
    <p:sldId id="347" r:id="rId2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4" clrIdx="0">
    <p:extLst>
      <p:ext uri="{19B8F6BF-5375-455C-9EA6-DF929625EA0E}">
        <p15:presenceInfo xmlns:p15="http://schemas.microsoft.com/office/powerpoint/2012/main" userId="1621ad8585f3c8db" providerId="Windows Live"/>
      </p:ext>
    </p:extLst>
  </p:cmAuthor>
  <p:cmAuthor id="2" name="noga mishan" initials="nm" lastIdx="2"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F4"/>
    <a:srgbClr val="A3DB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6" autoAdjust="0"/>
    <p:restoredTop sz="78270" autoAdjust="0"/>
  </p:normalViewPr>
  <p:slideViewPr>
    <p:cSldViewPr snapToGrid="0">
      <p:cViewPr varScale="1">
        <p:scale>
          <a:sx n="86" d="100"/>
          <a:sy n="86" d="100"/>
        </p:scale>
        <p:origin x="234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0E76F2F0-13BD-40F4-B43E-EA35590ED20F}"/>
    <pc:docChg chg="modSld">
      <pc:chgData name="noga mishan" userId="802d01ca9850f5a0" providerId="LiveId" clId="{0E76F2F0-13BD-40F4-B43E-EA35590ED20F}" dt="2024-09-03T15:25:44.986" v="0" actId="113"/>
      <pc:docMkLst>
        <pc:docMk/>
      </pc:docMkLst>
      <pc:sldChg chg="modNotesTx">
        <pc:chgData name="noga mishan" userId="802d01ca9850f5a0" providerId="LiveId" clId="{0E76F2F0-13BD-40F4-B43E-EA35590ED20F}" dt="2024-09-03T15:25:44.986" v="0" actId="113"/>
        <pc:sldMkLst>
          <pc:docMk/>
          <pc:sldMk cId="3010690578" sldId="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171988C-D134-43B7-B140-509B389B60D5}" type="datetimeFigureOut">
              <a:rPr lang="he-IL" smtClean="0"/>
              <a:t>ה'/אלול/תשפ"ד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7BC645F-99BC-4D23-9B0E-138D6506A1D2}" type="slidenum">
              <a:rPr lang="he-IL" smtClean="0"/>
              <a:t>‹#›</a:t>
            </a:fld>
            <a:endParaRPr lang="he-IL"/>
          </a:p>
        </p:txBody>
      </p:sp>
    </p:spTree>
    <p:extLst>
      <p:ext uri="{BB962C8B-B14F-4D97-AF65-F5344CB8AC3E}">
        <p14:creationId xmlns:p14="http://schemas.microsoft.com/office/powerpoint/2010/main" val="215564134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השער </a:t>
            </a:r>
            <a:r>
              <a:rPr lang="he-IL" sz="1800" b="1" i="0" u="none" strike="noStrike" baseline="0" dirty="0">
                <a:latin typeface="NarkisimMFOBold"/>
              </a:rPr>
              <a:t>אנרגיה ומערכות טכנולוגיות בפעולה </a:t>
            </a:r>
            <a:r>
              <a:rPr lang="he-IL" sz="1800" b="0" i="0" u="none" strike="noStrike" baseline="0" dirty="0">
                <a:latin typeface="NarkisimMFO"/>
              </a:rPr>
              <a:t>עוסק בעקרונות מדעיים וטכנולוגיים הקשורים לניצול אנרגיה לקיומו של האדם ולרווחתו ובדגש על תחנת החשמל כמערכת טכנולוגית, הוא מרחיב את הדיון במערכות הטכנולוגיות ומתמקד במרכיבי הקלט הדרושים לתפקודן, בתהליך שמתרחש במערכות טכנולוגיות ובסוגי הפלט המתקבלים כתוצאה מפעולתן. השער מצביע על המחיר הסביבתי שיש לשימוש בלתי מושכל במקורות אנרגיה וקורא לתלמידים לאמץ התנהגויות ברוח הקיימות ופיתוח בר–קיימא.</a:t>
            </a:r>
          </a:p>
          <a:p>
            <a:pPr algn="r"/>
            <a:r>
              <a:rPr lang="he-IL" sz="1800" b="0" i="0" u="none" strike="noStrike" baseline="0" dirty="0">
                <a:latin typeface="NarkisimMFO"/>
              </a:rPr>
              <a:t>השער כולל שלושה פרקים.</a:t>
            </a:r>
          </a:p>
          <a:p>
            <a:pPr algn="r"/>
            <a:endParaRPr lang="he-IL" sz="1800" b="0" i="0" u="none" strike="noStrike" baseline="0" dirty="0">
              <a:latin typeface="NarkisimMFO"/>
            </a:endParaRPr>
          </a:p>
          <a:p>
            <a:pPr algn="r"/>
            <a:r>
              <a:rPr lang="he-IL" sz="1800" b="0" i="0" u="none" strike="noStrike" baseline="0" dirty="0">
                <a:latin typeface="NarkisimMFO"/>
              </a:rPr>
              <a:t>לאנרגיה סוגים: אנרגיית אור, אנרגיה חשמלית ומגנטית, אנרגיה מכנית, אנרגיה כימית, אנרגיית קול, אנרגיה גרעינית ועוד; האנרגיה יכולה להפוך מסוג אחד לסוג אחר ו/או לעבור מגוף אחד לגוף אחר; האנרגיה לובשת ופושטת צורה, אך אינה הולכת לאיבוד ואינה נוצרת יש מאין (חוק שימור האנרגיה); כמעט תמיד הופכת האנרגיה בסופו של דבר לחום, אולם הפיכתה מחום לאנרגיה אחרת אינה יכולה להיעשות באופן מושלם ולא כל החום יכול להפוך לאנרגיה מסוג אחר.</a:t>
            </a:r>
          </a:p>
          <a:p>
            <a:pPr algn="r"/>
            <a:endParaRPr lang="he-IL" sz="1800" b="0" i="0" u="none" strike="noStrike" baseline="0" dirty="0">
              <a:latin typeface="NarkisimMFO"/>
            </a:endParaRPr>
          </a:p>
          <a:p>
            <a:pPr algn="r"/>
            <a:r>
              <a:rPr lang="he-IL" sz="1800" b="0" i="0" u="none" strike="noStrike" baseline="0" dirty="0">
                <a:latin typeface="NarkisimMFO"/>
              </a:rPr>
              <a:t>תפיסה חלופית רווחת רואה ב</a:t>
            </a:r>
            <a:r>
              <a:rPr lang="he-IL" sz="1800" b="1" i="0" u="none" strike="noStrike" baseline="0" dirty="0">
                <a:latin typeface="NarkisimMFOBold"/>
              </a:rPr>
              <a:t>אנרגיה ובכוח </a:t>
            </a:r>
            <a:r>
              <a:rPr lang="he-IL" sz="1800" b="0" i="0" u="none" strike="noStrike" baseline="0" dirty="0">
                <a:latin typeface="NarkisimMFO"/>
              </a:rPr>
              <a:t>מילים נרדפות. אנרגיה וכוח הם מושגים פיזיקליים שונים: לכוח יש כיוון ולאנרגיה — אין; אנרגיה נשמרת וכוח אינו נשמר; אי אפשר להרוויח אנרגיה, אך כן אפשר להרוויח כוח; כוח יכול לפעול או לא לפעול, בעוד שאנרגיה יכולה להיות פוטנציאלית. אפשר להמחיש את ההבדל באמצעות דוגמאות, כגון: המרת אנרגיה והעברת אנרגיה יכולות להתרחש ללא כוח, ולעתים הפעלת כוח אינה כרוכה בגלגולי אנרגיה.</a:t>
            </a:r>
          </a:p>
          <a:p>
            <a:pPr algn="r"/>
            <a:endParaRPr lang="he-IL" sz="1800" b="1" i="0" u="none" strike="noStrike" baseline="0" dirty="0">
              <a:latin typeface="NarkisimMFOBold"/>
            </a:endParaRPr>
          </a:p>
          <a:p>
            <a:pPr algn="r"/>
            <a:r>
              <a:rPr lang="he-IL" sz="1800" b="1" i="0" u="none" strike="noStrike" baseline="0" dirty="0">
                <a:latin typeface="NarkisimMFOBold"/>
              </a:rPr>
              <a:t>פרק ראשון: האנרגיה שסביבנו. </a:t>
            </a:r>
            <a:r>
              <a:rPr lang="he-IL" sz="1800" b="0" i="0" u="none" strike="noStrike" baseline="0" dirty="0">
                <a:latin typeface="NarkisimMFO"/>
              </a:rPr>
              <a:t>במהותו זה פרק טכנולוגי. הפרק מציג את תלותו של האדם באנרגיה משחר ההיסטוריה. האדם מנצל לצרכיו השונים מקורות אנרגיה טבעיים (מקורות מתחדשים ומקורות מתכלים) ומפיק מהם בתהליכים של המרת אנרגיה ו/או העברת אנרגיה את סוגי האנרגיה הדרושים לו.</a:t>
            </a:r>
          </a:p>
          <a:p>
            <a:pPr algn="r"/>
            <a:r>
              <a:rPr lang="he-IL" sz="1800" b="1" i="0" u="none" strike="noStrike" baseline="0" dirty="0">
                <a:latin typeface="NarkisimMFOBold"/>
              </a:rPr>
              <a:t>פרק שני: מערכות טכנולוגיות</a:t>
            </a:r>
            <a:r>
              <a:rPr lang="he-IL" sz="1800" b="0" i="0" u="none" strike="noStrike" baseline="0" dirty="0">
                <a:latin typeface="NarkisimMFO"/>
              </a:rPr>
              <a:t>. הפרק עוסק בהכרת המאפיינים של המערכת הטכנולוגית, תוך התמקדות בקלט (אנרגיה, מידע, חומרים), בתהליך (פעולה) ובפלט (תוצרים רצויים ובלתי רצויים)של המערכת.</a:t>
            </a:r>
          </a:p>
          <a:p>
            <a:pPr algn="r"/>
            <a:r>
              <a:rPr lang="he-IL" sz="1800" b="1" i="0" u="none" strike="noStrike" baseline="0" dirty="0">
                <a:latin typeface="NarkisimMFOBold"/>
              </a:rPr>
              <a:t>פרק שלישי: אנרגיה חשמלית בשירות האדם</a:t>
            </a:r>
            <a:r>
              <a:rPr lang="he-IL" sz="1800" b="0" i="0" u="none" strike="noStrike" baseline="0" dirty="0">
                <a:latin typeface="NarkisimMFO"/>
              </a:rPr>
              <a:t>. במהותו זה פרק טכנולוגי. הפרק מתמקד בתהליכי הפקת אנרגיה חשמלית בתחנת חשמל ובהשלכות הסביבתיות שיש לתהליכים אלה. בפרק מוצגים פתרונות טכנולוגיים והתנהגותיים ברמת הפרט והחברה להפקת אנרגיה חשמלית, תוך התחשבות בסביבה ובמשאביה.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הפרק עוסק במושג סוגי אנרגיה ובשימוש בסוגי אנרגיה בחיי היומיום, וכן בעקרונות המדעיים של מעבר אנרגיה ושל המרת אנרגיה ובישומם בהסבר תופעות פשוטות.</a:t>
            </a:r>
          </a:p>
          <a:p>
            <a:pPr algn="r"/>
            <a:r>
              <a:rPr lang="he-IL" sz="1800" b="0" i="0" u="none" strike="noStrike" baseline="0" dirty="0">
                <a:latin typeface="NarkisimMFO"/>
              </a:rPr>
              <a:t>במשימה התלמידים מתבקשים להשתמש במיומנות החשיבה מיון. פעולת המיון נועדה לבסס אצלם את משמעות המושג אנרגיה וכן להרחיב את הידע אודות סוגי האנרגיה. לפיכך חשוב לדובב אותם בשאלה 2 לתאר מה למדו מן הדוגמאות שהשלימו בטבלה. למשל, "למדתי שקיימים סוגי אנרגיה שונים", "למדתי שכל סוגי האנרגיה גורמים להתרחשותן של תופעות בסביבה"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363264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בקרב הלומדים קיים בלבול בין המושגים סוגי אנרגיה ומקורות אנרגיה. לדוגמה, יש הרואים במים וברוח סוגי אנרגיה (ולא מקורות אנרגיה). המים והרוח (בתנועתם) מהווים מקורות אנרגיה, היות ומהם אנו מקבלים אנרגיה השימושית לנו. לרוח ולמים שנעים יש אנרגיית תנועה. למים מאחורי סכר או למפל יש אנרגיה פוטנציאלית. אחת הדרכים לטיפול בתפיסה חלופית זו היא הקצנה בדרך השלילה — אם לכל גוף נע יש סוג אנרגיה הנקרא על שמו יהיו אינסוף סוגי אנרגיה.</a:t>
            </a:r>
          </a:p>
          <a:p>
            <a:pPr algn="r"/>
            <a:endParaRPr lang="he-IL" sz="1800" b="0" i="0" u="none" strike="noStrike" baseline="0" dirty="0">
              <a:latin typeface="NarkisimMFO"/>
            </a:endParaRPr>
          </a:p>
          <a:p>
            <a:pPr algn="r"/>
            <a:r>
              <a:rPr lang="he-IL" sz="1800" b="0" i="0" u="none" strike="noStrike" baseline="0" dirty="0">
                <a:latin typeface="NarkisimMFO"/>
              </a:rPr>
              <a:t>המפגש שלנו עם האנרגיה הוא לרוב באמצעות ההתרחשויות שלהן היא גורמת. אנרגיה היא מושג כולל. קיימים סוגים רבים של אנרגיה. מוצע לשאול את התלמידים "אלו סוגי אנרגיה אתם מכירים?" (למשל, אנרגיה חשמלית, אנרגיית אור וכדומה). בהמשך להפנות אותם אל המידעון סוגי אנרגיה להיכרות עם סוגי אנרגיה. התלמידים מתבקשים למיין את רשימת התופעות/הפעולות/התרחשויות שמוצגות להם לפי סוגי האנרגיה. חשוב לשים לב שישנם מקרים שבהם אפשר לגרום לאותה התרחשות על ידי יותר מסוג אנרגיה אחד. למשל, אפשר לנצל אנרגיה חשמלית וגם אנרגיה כימית להפעלת פעמון; אפשר לנצל אנרגיה</a:t>
            </a:r>
          </a:p>
          <a:p>
            <a:pPr algn="r"/>
            <a:r>
              <a:rPr lang="he-IL" sz="1800" b="0" i="0" u="none" strike="noStrike" baseline="0" dirty="0">
                <a:latin typeface="NarkisimMFO"/>
              </a:rPr>
              <a:t>חשמלית וגם את חום השמש לייבוש כביסה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221320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המשימה עוסקת בשאלות: מה קורה לסוגי האנרגיה בעקבות התרחשות של תופעה, תהליך או פעולה כלשהי? האם האנרגיה נעלמת? האם אנרגיה חדשה נוצרת? האם קורה משהו לאנרגיה? שאלות אלה נועדו להבניית עקרונות מדעיים של מעבר אנרגיה והמרת אנרגיה. </a:t>
            </a:r>
          </a:p>
          <a:p>
            <a:pPr algn="r"/>
            <a:r>
              <a:rPr lang="he-IL" sz="1800" b="0" i="0" u="none" strike="noStrike" baseline="0" dirty="0">
                <a:latin typeface="NarkisimMFO"/>
              </a:rPr>
              <a:t>במשימה שתי פעילויות: פעילות 1 עוסקת במעבר אנרגיה מגוף לגוף. פעילות 2  עוסקת בהמרת אנרגיה מסוג אחד לאנרגיה מסוג אחר. </a:t>
            </a:r>
          </a:p>
          <a:p>
            <a:pPr algn="r"/>
            <a:r>
              <a:rPr lang="he-IL" sz="1800" b="0" i="0" u="none" strike="noStrike" baseline="0" dirty="0">
                <a:latin typeface="NarkisimMFO"/>
              </a:rPr>
              <a:t>בסיכום מוצג לתלמידים קטע מידע להרחבת הידע אודות תהליכים של מעבר אנרגיה והמרת אנרגיה. </a:t>
            </a:r>
          </a:p>
          <a:p>
            <a:pPr algn="r"/>
            <a:endParaRPr lang="he-IL" sz="1800" b="0" i="0" u="none" strike="noStrike" baseline="0" dirty="0">
              <a:latin typeface="NarkisimMFO"/>
            </a:endParaRPr>
          </a:p>
          <a:p>
            <a:pPr algn="r"/>
            <a:endParaRPr lang="he-IL" sz="1800" b="0" i="0" u="none" strike="noStrike" baseline="0" dirty="0">
              <a:latin typeface="NarkisimMFO"/>
            </a:endParaRPr>
          </a:p>
          <a:p>
            <a:pPr algn="r"/>
            <a:r>
              <a:rPr lang="he-IL" sz="1800" b="1" i="0" u="none" strike="noStrike" baseline="0" dirty="0">
                <a:latin typeface="NarkisClassicMF-Bold"/>
              </a:rPr>
              <a:t>פעילות 1</a:t>
            </a:r>
          </a:p>
          <a:p>
            <a:pPr algn="r"/>
            <a:r>
              <a:rPr lang="he-IL" sz="1800" b="0" i="0" u="none" strike="noStrike" baseline="0" dirty="0">
                <a:latin typeface="NarkisClassicMF-Regular"/>
              </a:rPr>
              <a:t>ממלאים כוס במים. מחממים את המים ומניחים את הכוס על שולחן.</a:t>
            </a:r>
          </a:p>
          <a:p>
            <a:pPr algn="r"/>
            <a:r>
              <a:rPr lang="he-IL" sz="1800" b="0" i="0" u="none" strike="noStrike" baseline="0" dirty="0">
                <a:latin typeface="NarkisClassicMF-Regular"/>
              </a:rPr>
              <a:t>בעקבות כך, המקום שעליו הונחה הכוס התחמם. </a:t>
            </a:r>
          </a:p>
          <a:p>
            <a:pPr algn="r"/>
            <a:r>
              <a:rPr lang="he-IL" sz="1800" b="0" i="0" u="none" strike="noStrike" baseline="0" dirty="0">
                <a:latin typeface="NarkisClassicMF-Regular"/>
              </a:rPr>
              <a:t>מהו ההסבר לתופעה זו? </a:t>
            </a:r>
          </a:p>
          <a:p>
            <a:pPr algn="r"/>
            <a:r>
              <a:rPr lang="he-IL" sz="1800" b="0" i="0" u="none" strike="noStrike" baseline="0" dirty="0">
                <a:latin typeface="NarkisClassicMF-Regular"/>
              </a:rPr>
              <a:t>חום </a:t>
            </a:r>
            <a:r>
              <a:rPr lang="he-IL" sz="1800" b="1" i="0" u="none" strike="noStrike" baseline="0" dirty="0">
                <a:latin typeface="NarkisClassicMF-Bold"/>
              </a:rPr>
              <a:t>עבר </a:t>
            </a:r>
            <a:r>
              <a:rPr lang="he-IL" sz="1800" b="0" i="0" u="none" strike="noStrike" baseline="0" dirty="0">
                <a:latin typeface="NarkisClassicMF-Regular"/>
              </a:rPr>
              <a:t>מן המים אל הכוס ומן הכוס אל השולחן. </a:t>
            </a:r>
          </a:p>
          <a:p>
            <a:pPr algn="r"/>
            <a:r>
              <a:rPr lang="he-IL" sz="1800" b="0" i="0" u="none" strike="noStrike" baseline="0" dirty="0">
                <a:latin typeface="NarkisClassicMF-Regular"/>
              </a:rPr>
              <a:t>בתופעה המתוארת התרחש מעבר של אנרגיה מגוף לגוף. </a:t>
            </a:r>
          </a:p>
          <a:p>
            <a:pPr algn="r"/>
            <a:r>
              <a:rPr lang="he-IL" sz="1800" b="0" i="0" u="none" strike="noStrike" baseline="0" dirty="0">
                <a:latin typeface="NarkisClassicMF-Regular"/>
              </a:rPr>
              <a:t>דוגמה נוספת: אנרגיית התנועה של הרוח עברה לאנרגיית התנועה של ענפי העץ.</a:t>
            </a:r>
          </a:p>
          <a:p>
            <a:pPr algn="r"/>
            <a:endParaRPr lang="he-IL" sz="1800" b="0" i="0" u="none" strike="noStrike" baseline="0" dirty="0">
              <a:latin typeface="NarkisClassicMF-Regular"/>
            </a:endParaRPr>
          </a:p>
          <a:p>
            <a:pPr algn="r"/>
            <a:r>
              <a:rPr lang="he-IL" sz="1800" b="1" i="0" u="none" strike="noStrike" baseline="0" dirty="0">
                <a:latin typeface="NarkisimMFO"/>
              </a:rPr>
              <a:t>פעילות 2</a:t>
            </a:r>
          </a:p>
          <a:p>
            <a:pPr algn="r"/>
            <a:r>
              <a:rPr lang="he-IL" sz="1800" b="0" i="0" u="none" strike="noStrike" baseline="0" dirty="0">
                <a:latin typeface="NarkisimMFO"/>
              </a:rPr>
              <a:t>כדי להפעיל את המכשיר החשמלי היה צורך לספק לו אנרגיה חשמלית. בעקבות הפעלת הפנס התקבלו אנרגיית אור וחום. </a:t>
            </a:r>
          </a:p>
          <a:p>
            <a:pPr algn="r"/>
            <a:r>
              <a:rPr lang="he-IL" sz="1800" b="0" i="0" u="none" strike="noStrike" baseline="0" dirty="0">
                <a:latin typeface="NarkisimMFO"/>
              </a:rPr>
              <a:t>בעקבות הפעלת הפנס, האנרגיה החשמלית הפכה לאנרגיית אור.</a:t>
            </a:r>
          </a:p>
          <a:p>
            <a:pPr algn="r"/>
            <a:r>
              <a:rPr lang="he-IL" sz="1800" b="0" i="0" u="none" strike="noStrike" baseline="0" dirty="0">
                <a:latin typeface="NarkisimMFO"/>
              </a:rPr>
              <a:t>דוגמאות נוספות של המרות אנרגיה: בקומקום החשמלי אנרגיה חשמלית הופכת לחום. </a:t>
            </a:r>
          </a:p>
          <a:p>
            <a:pPr algn="r"/>
            <a:r>
              <a:rPr lang="he-IL" sz="1800" b="0" i="0" u="none" strike="noStrike" baseline="0" dirty="0">
                <a:latin typeface="NarkisimMFO"/>
              </a:rPr>
              <a:t>במכונית האנרגיה הכימית שבחומרי הדלק הופכת לאנרגיית תנועה.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2099450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מלווה בתרשימים המדגימים באופן חזותי את רצף התהליכים.</a:t>
            </a:r>
          </a:p>
          <a:p>
            <a:pPr algn="r"/>
            <a:r>
              <a:rPr lang="he-IL" sz="1800" b="0" i="0" u="none" strike="noStrike" baseline="0" dirty="0">
                <a:latin typeface="NarkisimMFO"/>
              </a:rPr>
              <a:t>אפשר לדון ביתרון של הצגת מידע בתרשים על פני הצגת מידע באמצעות קטע מידע מילולי.</a:t>
            </a:r>
          </a:p>
          <a:p>
            <a:pPr algn="r"/>
            <a:r>
              <a:rPr lang="he-IL" sz="1800" b="0" i="0" u="none" strike="noStrike" baseline="0" dirty="0">
                <a:latin typeface="NarkisimMFO"/>
              </a:rPr>
              <a:t>התרשימים מתארים קשרי סיבה-תוצאה.</a:t>
            </a:r>
          </a:p>
          <a:p>
            <a:pPr algn="r"/>
            <a:r>
              <a:rPr lang="he-IL" sz="1800" b="0" i="0" u="none" strike="noStrike" baseline="0" dirty="0">
                <a:latin typeface="NarkisimMFO"/>
              </a:rPr>
              <a:t>קשר סיבה-תוצאה היא מיומנות העוסקת בזיהוי קשרים בין רכיבים.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44686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בפעילות זו מושם</a:t>
            </a:r>
          </a:p>
          <a:p>
            <a:pPr algn="r"/>
            <a:r>
              <a:rPr lang="he-IL" sz="1800" b="0" i="0" u="none" strike="noStrike" baseline="0" dirty="0">
                <a:latin typeface="NarkisimMFO"/>
              </a:rPr>
              <a:t>דגש על הצגת מידע (תהליכים) בתרשימי זרימה.</a:t>
            </a:r>
          </a:p>
          <a:p>
            <a:pPr algn="r"/>
            <a:r>
              <a:rPr lang="he-IL" sz="1800" b="0" i="0" u="none" strike="noStrike" baseline="0" dirty="0">
                <a:latin typeface="NarkisimMFO"/>
              </a:rPr>
              <a:t>מתרגלים עם התלמידים את פעילות ייצוג מידע בתרשים.</a:t>
            </a:r>
          </a:p>
          <a:p>
            <a:pPr algn="r"/>
            <a:r>
              <a:rPr lang="he-IL" sz="1800" b="0" i="0" u="none" strike="noStrike" baseline="0" dirty="0">
                <a:latin typeface="NarkisimMFO"/>
              </a:rPr>
              <a:t>שתי מטרות למשימה:</a:t>
            </a:r>
          </a:p>
          <a:p>
            <a:pPr algn="r"/>
            <a:r>
              <a:rPr lang="he-IL" sz="1800" b="0" i="0" u="none" strike="noStrike" baseline="0" dirty="0">
                <a:latin typeface="NarkisimMFO"/>
              </a:rPr>
              <a:t>1. תרגול ייצוג מידע באמצעות מודלים.</a:t>
            </a:r>
          </a:p>
          <a:p>
            <a:pPr algn="r"/>
            <a:r>
              <a:rPr lang="he-IL" sz="1800" b="0" i="0" u="none" strike="noStrike" baseline="0" dirty="0">
                <a:latin typeface="NarkisimMFO"/>
              </a:rPr>
              <a:t>2. הבחנה בין התופעות: המרת אנרגיה ומעבר אנרגיה.</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4030289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משימה: </a:t>
            </a:r>
            <a:r>
              <a:rPr lang="he-IL" b="1" dirty="0"/>
              <a:t>מעבר אנרגיה והמרת אנרגיה</a:t>
            </a:r>
            <a:r>
              <a:rPr lang="he-IL" dirty="0"/>
              <a:t>, עמוד 16.</a:t>
            </a:r>
          </a:p>
        </p:txBody>
      </p:sp>
      <p:sp>
        <p:nvSpPr>
          <p:cNvPr id="4" name="מציין מיקום של מספר שקופית 3"/>
          <p:cNvSpPr>
            <a:spLocks noGrp="1"/>
          </p:cNvSpPr>
          <p:nvPr>
            <p:ph type="sldNum" sz="quarter" idx="5"/>
          </p:nvPr>
        </p:nvSpPr>
        <p:spPr/>
        <p:txBody>
          <a:bodyPr/>
          <a:lstStyle/>
          <a:p>
            <a:fld id="{27BC645F-99BC-4D23-9B0E-138D6506A1D2}" type="slidenum">
              <a:rPr lang="he-IL" smtClean="0"/>
              <a:t>15</a:t>
            </a:fld>
            <a:endParaRPr lang="he-IL"/>
          </a:p>
        </p:txBody>
      </p:sp>
    </p:spTree>
    <p:extLst>
      <p:ext uri="{BB962C8B-B14F-4D97-AF65-F5344CB8AC3E}">
        <p14:creationId xmlns:p14="http://schemas.microsoft.com/office/powerpoint/2010/main" val="336965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פרק זה עוסק במקורות האנרגיה הטבעיים שאותם מנצל האדם כדי לספק את צרכיו. השאלות המרכזיות שעומדות במוקד הן: מהם מקורות האנרגיה שאותם מנצל האדם? האם כל מקורות האנרגיה תמיד זמינים לנו לשימוש? </a:t>
            </a:r>
          </a:p>
          <a:p>
            <a:pPr algn="r"/>
            <a:r>
              <a:rPr lang="he-IL" sz="1800" b="0" i="0" u="none" strike="noStrike" baseline="0" dirty="0">
                <a:latin typeface="NarkisimMFO"/>
              </a:rPr>
              <a:t>הפעילות המוצעת כאן היא פעילות אוריינית ומוצע להפנות את התלמידים למקורות מידע נוספים.</a:t>
            </a:r>
          </a:p>
          <a:p>
            <a:pPr algn="r"/>
            <a:endParaRPr lang="he-IL" sz="1800" b="0" i="0" u="none" strike="noStrike" baseline="0" dirty="0">
              <a:latin typeface="NarkisimMFO"/>
            </a:endParaRPr>
          </a:p>
          <a:p>
            <a:pPr algn="r"/>
            <a:r>
              <a:rPr lang="he-IL" sz="1800" b="0" i="0" u="none" strike="noStrike" baseline="0" dirty="0">
                <a:latin typeface="NarkisimMFO"/>
              </a:rPr>
              <a:t>שימו לב: פחם אבן -המושג אבן מתייחס לצירוף מינרלים המופיע בקרום כדור הארץ ואינו מצביע על סוג החומר.</a:t>
            </a:r>
          </a:p>
          <a:p>
            <a:pPr algn="r"/>
            <a:r>
              <a:rPr lang="he-IL" sz="1800" b="0" i="0" u="none" strike="noStrike" baseline="0" dirty="0">
                <a:latin typeface="NarkisimMFO"/>
              </a:rPr>
              <a:t>קיימים סוגי אבנים שמשמשים כחומרי דלק. לדוגמה, פצלי שמן ופחם אבן.</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a:p>
        </p:txBody>
      </p:sp>
    </p:spTree>
    <p:extLst>
      <p:ext uri="{BB962C8B-B14F-4D97-AF65-F5344CB8AC3E}">
        <p14:creationId xmlns:p14="http://schemas.microsoft.com/office/powerpoint/2010/main" val="550901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המשימה מרחיבה את משמעות המושג משאבי טבע אל מקורות האנרגיה. הכוונה היא לאנרגיה שנמצאת בטבע ואשר האדם לא הפיק אותה. חשוב לברר את תפיסות התלמידים ביחס למושגים "משאב טבע מתחדש" ו"משאב טבע</a:t>
            </a:r>
          </a:p>
          <a:p>
            <a:pPr algn="r"/>
            <a:r>
              <a:rPr lang="he-IL" sz="1800" b="0" i="0" u="none" strike="noStrike" baseline="0" dirty="0">
                <a:latin typeface="NarkisimMFO"/>
              </a:rPr>
              <a:t>מתכלה", לערוך העברה למושגים "מקור אנרגיה מתחדש" ו"מקור אנרגיה מתכלה" ולהבהיר את הקריטריון המבחין ביניהם: הכמות של מקורות האנרגיה המתכלים היא סופית – קצב ההיווצרות שלהם איטי ביותר בהשוואה לצריכתם. לצורך העמקה מוצע לשאול: מה משותף בין משאב הטבע "יערות" לבין מקור האנרגיה "רוח"? (שניהם מתחדשים), מה משותף בין משאב הטבע "עפרות מתכת" לבין מקור האנרגיה "פחם"? ועוד.</a:t>
            </a:r>
          </a:p>
          <a:p>
            <a:pPr algn="r"/>
            <a:endParaRPr lang="he-IL" sz="1800" b="0" i="0" u="none" strike="noStrike" baseline="0" dirty="0">
              <a:latin typeface="NarkisimMFO"/>
            </a:endParaRPr>
          </a:p>
          <a:p>
            <a:pPr algn="r"/>
            <a:r>
              <a:rPr lang="he-IL" sz="1800" b="0" i="0" u="none" strike="noStrike" baseline="0" dirty="0">
                <a:latin typeface="NarkisimMFO"/>
              </a:rPr>
              <a:t>שימו לב! קיים בלבול בין משמעות המושגים משאב טבע מתכלה ומשאב טבע מתחדש. חשוב להדגיש שאין מדובר במושגים מדעיים. ההבחנה ביניהם נעשית על בסיס קצב התחדשותם ביחס לקצב הצריכה שלהם.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1750001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הקטע מציג דוגמאות של מקורות אנרגיה בשימוש האדם. מקורות האנרגיה מוצגים בהיבטים הבאים: מקור מתחדש או מתכלה, שימושים, השפעה על הסביבה.</a:t>
            </a:r>
          </a:p>
          <a:p>
            <a:pPr algn="r"/>
            <a:r>
              <a:rPr lang="he-IL" sz="1800" b="0" i="0" u="none" strike="noStrike" baseline="0" dirty="0">
                <a:latin typeface="NarkisimMFO"/>
              </a:rPr>
              <a:t>מוצע להפעיל למידה שבה כל קבוצה תתמקד באחד ממקורות האנרגיה ואחר כך לערוך דיון במליאה.</a:t>
            </a:r>
          </a:p>
          <a:p>
            <a:pPr algn="r"/>
            <a:r>
              <a:rPr lang="he-IL" sz="1800" b="0" i="0" u="none" strike="noStrike" baseline="0" dirty="0">
                <a:latin typeface="NarkisimMFO"/>
              </a:rPr>
              <a:t>מוצע לצייד את התלמידים בשאלות שיכוונו אותם בקריאה: אילו היבטים חיוביים יש לשימוש במקור אנרגיה זה? מהם ההיבטים השליליים (אם ישנם) וכן אילו דברים מעניינים למדתם על מקור אנרגיה זה?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a:p>
        </p:txBody>
      </p:sp>
    </p:spTree>
    <p:extLst>
      <p:ext uri="{BB962C8B-B14F-4D97-AF65-F5344CB8AC3E}">
        <p14:creationId xmlns:p14="http://schemas.microsoft.com/office/powerpoint/2010/main" val="8443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NarkisimMFO"/>
              </a:rPr>
              <a:t>מוצע לצייד את התלמידים בשאלות שיכוונו אותם בקריאה: אילו היבטים חיוביים יש לשימוש במקור אנרגיה זה? מהם ההיבטים השליליים (אם ישנם) וכן אילו דברים מעניינים למדתם על מקור אנרגיה זה?</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a:p>
        </p:txBody>
      </p:sp>
    </p:spTree>
    <p:extLst>
      <p:ext uri="{BB962C8B-B14F-4D97-AF65-F5344CB8AC3E}">
        <p14:creationId xmlns:p14="http://schemas.microsoft.com/office/powerpoint/2010/main" val="117274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שקופית זו לקוחה מתוך מצגת פתיחה לשער אנרגיה ומערכות טכנולוגיות בפעולה.</a:t>
            </a:r>
          </a:p>
          <a:p>
            <a:r>
              <a:rPr lang="he-IL" dirty="0"/>
              <a:t>לפני שנגשים להוראה מסודרת של הנושא באמצעות ספר הלימוד והמצגת המלווה.</a:t>
            </a:r>
          </a:p>
          <a:p>
            <a:r>
              <a:rPr lang="he-IL" dirty="0"/>
              <a:t>מומלץ להוריד את מצגת הפתיחה לנושא ולערוך עם התלמידים את הפעילויות המוצעות בה. המצגת משלבת התנסויות חווייתיות ברוח המייקר.</a:t>
            </a:r>
          </a:p>
          <a:p>
            <a:r>
              <a:rPr lang="he-IL" dirty="0"/>
              <a:t>שם המצגת: </a:t>
            </a:r>
            <a:r>
              <a:rPr lang="he-IL" b="1" dirty="0"/>
              <a:t>מצגת לפתיחת שנת הלימודים תשפ"ה</a:t>
            </a:r>
            <a:r>
              <a:rPr lang="he-IL" dirty="0"/>
              <a:t>. המצגת נמצאת האתר </a:t>
            </a:r>
            <a:r>
              <a:rPr lang="he-IL" b="1" dirty="0"/>
              <a:t>במבט חדש, </a:t>
            </a:r>
            <a:r>
              <a:rPr lang="he-IL" dirty="0"/>
              <a:t>מדור </a:t>
            </a:r>
            <a:r>
              <a:rPr lang="he-IL" b="1" dirty="0"/>
              <a:t>ספרי לימוד </a:t>
            </a:r>
            <a:r>
              <a:rPr lang="he-IL" dirty="0"/>
              <a:t>(לבחור בכיתה ו), תת מדור </a:t>
            </a:r>
            <a:r>
              <a:rPr lang="he-IL" b="1" dirty="0"/>
              <a:t>תכנון לימודים, מערכי שיעור ומצגות.</a:t>
            </a:r>
          </a:p>
          <a:p>
            <a:endParaRPr lang="he-IL" dirty="0"/>
          </a:p>
          <a:p>
            <a:r>
              <a:rPr lang="he-IL" dirty="0"/>
              <a:t>כתובת באתר:  </a:t>
            </a:r>
            <a:r>
              <a:rPr lang="en-US" dirty="0"/>
              <a:t>https://mabat.tau.ac.il/%D7%A1%D7%91%D7%99%D7%91%D7%95%D7%AA-%D7%9C%D7%9E%D7%99%D7%93%D7%94/%D7%9B%D7%99%D7%AA%D7%94-%D7%95/%D7%9E%D7%A2%D7%A8%D7%9B%D7%99-%D7%A9%D7%99%D7%A2%D7%95%D7%A8-%D7%9B%D7%99%D7%AA%D7%94-%D7%95/</a:t>
            </a:r>
            <a:endParaRPr lang="he-IL" dirty="0"/>
          </a:p>
          <a:p>
            <a:endParaRPr lang="he-IL" dirty="0"/>
          </a:p>
          <a:p>
            <a:pPr algn="r"/>
            <a:r>
              <a:rPr lang="he-IL" sz="1200" b="0" i="0" u="none" strike="noStrike" baseline="0" dirty="0">
                <a:latin typeface="NarkisimMFO"/>
              </a:rPr>
              <a:t>קשה להגדיר את המושג </a:t>
            </a:r>
            <a:r>
              <a:rPr lang="he-IL" sz="1200" b="1" i="0" u="none" strike="noStrike" baseline="0" dirty="0">
                <a:latin typeface="NarkisimMFOBold"/>
              </a:rPr>
              <a:t>אנרגיה</a:t>
            </a:r>
            <a:r>
              <a:rPr lang="he-IL" sz="1200" b="0" i="0" u="none" strike="noStrike" baseline="0" dirty="0">
                <a:latin typeface="NarkisimMFO"/>
              </a:rPr>
              <a:t>. אי אפשר להבחין באנרגיה באמצעות החושים: אי אפשר לראות, לשמוע, להריח, למשש ולטעום אנרגיה. מדענים רבים טוענים שמוטב לא להגדיר את המושג ולהסתפק בהסבר המושג דרך הבנת תכונות האנרגיה ומאפייניה: אנרגיה מהווה את הגורם המניע לכל הפעולות בעולם.</a:t>
            </a:r>
          </a:p>
          <a:p>
            <a:endParaRPr lang="he-IL" dirty="0"/>
          </a:p>
        </p:txBody>
      </p:sp>
      <p:sp>
        <p:nvSpPr>
          <p:cNvPr id="4" name="מציין מיקום של מספר שקופית 3"/>
          <p:cNvSpPr>
            <a:spLocks noGrp="1"/>
          </p:cNvSpPr>
          <p:nvPr>
            <p:ph type="sldNum" sz="quarter" idx="5"/>
          </p:nvPr>
        </p:nvSpPr>
        <p:spPr/>
        <p:txBody>
          <a:bodyPr/>
          <a:lstStyle/>
          <a:p>
            <a:fld id="{27BC645F-99BC-4D23-9B0E-138D6506A1D2}" type="slidenum">
              <a:rPr lang="he-IL" smtClean="0"/>
              <a:t>2</a:t>
            </a:fld>
            <a:endParaRPr lang="he-IL"/>
          </a:p>
        </p:txBody>
      </p:sp>
    </p:spTree>
    <p:extLst>
      <p:ext uri="{BB962C8B-B14F-4D97-AF65-F5344CB8AC3E}">
        <p14:creationId xmlns:p14="http://schemas.microsoft.com/office/powerpoint/2010/main" val="4004571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1באתר </a:t>
            </a:r>
            <a:r>
              <a:rPr lang="he-IL" b="1" dirty="0"/>
              <a:t>במבט מקוון, </a:t>
            </a:r>
            <a:r>
              <a:rPr lang="he-IL" dirty="0"/>
              <a:t>בספר הדיגיטלי, משימה: </a:t>
            </a:r>
            <a:r>
              <a:rPr lang="he-IL" b="1" dirty="0"/>
              <a:t>מקורות אנרגיה מתכלים ומתחדשים</a:t>
            </a:r>
            <a:r>
              <a:rPr lang="he-IL" dirty="0"/>
              <a:t>, עמוד 18.</a:t>
            </a:r>
          </a:p>
          <a:p>
            <a:endParaRPr lang="he-IL" dirty="0"/>
          </a:p>
        </p:txBody>
      </p:sp>
      <p:sp>
        <p:nvSpPr>
          <p:cNvPr id="4" name="מציין מיקום של מספר שקופית 3"/>
          <p:cNvSpPr>
            <a:spLocks noGrp="1"/>
          </p:cNvSpPr>
          <p:nvPr>
            <p:ph type="sldNum" sz="quarter" idx="5"/>
          </p:nvPr>
        </p:nvSpPr>
        <p:spPr/>
        <p:txBody>
          <a:bodyPr/>
          <a:lstStyle/>
          <a:p>
            <a:fld id="{27BC645F-99BC-4D23-9B0E-138D6506A1D2}" type="slidenum">
              <a:rPr lang="he-IL" smtClean="0"/>
              <a:t>20</a:t>
            </a:fld>
            <a:endParaRPr lang="he-IL"/>
          </a:p>
        </p:txBody>
      </p:sp>
    </p:spTree>
    <p:extLst>
      <p:ext uri="{BB962C8B-B14F-4D97-AF65-F5344CB8AC3E}">
        <p14:creationId xmlns:p14="http://schemas.microsoft.com/office/powerpoint/2010/main" val="1331103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מטרת השקופיות ליישם הבנה להבחנה בין מקור אנרגיה לבין לסוג. סוג אנרגיה. </a:t>
            </a:r>
          </a:p>
          <a:p>
            <a:pPr algn="r"/>
            <a:r>
              <a:rPr lang="he-IL" sz="1800" b="0" i="0" u="none" strike="noStrike" baseline="0" dirty="0">
                <a:latin typeface="NarkisimMFO"/>
              </a:rPr>
              <a:t>אנרגיה כימית: המושג אינו מופיע בתוכנית הלימודים אך משמעות המושג נלמדת כבר בכיתה ד בהקשר לבעירה של חומרי דלק.</a:t>
            </a:r>
          </a:p>
          <a:p>
            <a:pPr algn="r"/>
            <a:r>
              <a:rPr lang="he-IL" sz="1800" b="0" i="0" u="none" strike="noStrike" baseline="0" dirty="0">
                <a:latin typeface="NarkisimMFO"/>
              </a:rPr>
              <a:t>ברמה האינטואיטיבית מדובר באנרגיה שניתן להפיק מבעירה של חומרי דלק ומפירוק של חומרי מזון בגוף.</a:t>
            </a:r>
          </a:p>
          <a:p>
            <a:pPr algn="r"/>
            <a:r>
              <a:rPr lang="he-IL" sz="1800" b="0" i="0" u="none" strike="noStrike" baseline="0" dirty="0">
                <a:latin typeface="NarkisimMFO"/>
              </a:rPr>
              <a:t>השימוש במושג אנרגיה כימית אינו מחייב (לא בתוכנית הלימודים) והוא לשיקולי המורה.</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a:p>
        </p:txBody>
      </p:sp>
    </p:spTree>
    <p:extLst>
      <p:ext uri="{BB962C8B-B14F-4D97-AF65-F5344CB8AC3E}">
        <p14:creationId xmlns:p14="http://schemas.microsoft.com/office/powerpoint/2010/main" val="1040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באתר </a:t>
            </a:r>
            <a:r>
              <a:rPr lang="he-IL" sz="1800" b="1" i="0" u="none" strike="noStrike" baseline="0" dirty="0">
                <a:latin typeface="NarkisimMFO"/>
              </a:rPr>
              <a:t>במבט מקוון</a:t>
            </a:r>
            <a:r>
              <a:rPr lang="he-IL" sz="1800" b="0" i="0" u="none" strike="noStrike" baseline="0" dirty="0">
                <a:latin typeface="NarkisimMFO"/>
              </a:rPr>
              <a:t>, יחידת </a:t>
            </a:r>
            <a:r>
              <a:rPr lang="he-IL" sz="1800" b="0" i="0" u="none" strike="noStrike" baseline="0">
                <a:latin typeface="NarkisimMFO"/>
              </a:rPr>
              <a:t>התוכן </a:t>
            </a:r>
            <a:r>
              <a:rPr lang="he-IL" sz="1800" b="1" i="0" u="none" strike="noStrike" baseline="0">
                <a:latin typeface="NarkisimMFO"/>
              </a:rPr>
              <a:t>אנרגיה </a:t>
            </a:r>
            <a:r>
              <a:rPr lang="he-IL" sz="1800" b="0" i="0" u="none" strike="noStrike" baseline="0" dirty="0">
                <a:latin typeface="NarkisimMFO"/>
              </a:rPr>
              <a:t>משימה </a:t>
            </a:r>
            <a:r>
              <a:rPr lang="he-IL" sz="1800" b="1" i="0" u="none" strike="noStrike" baseline="0" dirty="0">
                <a:latin typeface="NarkisimMFO"/>
              </a:rPr>
              <a:t>דוד השמש</a:t>
            </a:r>
            <a:r>
              <a:rPr lang="he-IL" sz="1800" b="0" i="0" u="none" strike="noStrike" baseline="0" dirty="0">
                <a:latin typeface="NarkisimMFO"/>
              </a:rPr>
              <a:t>. </a:t>
            </a:r>
            <a:r>
              <a:rPr lang="he-IL" sz="2800" b="0" i="0" dirty="0">
                <a:effectLst/>
                <a:highlight>
                  <a:srgbClr val="FFFFFF"/>
                </a:highlight>
                <a:latin typeface="Almoni Neue DL 4.0 AAA"/>
              </a:rPr>
              <a:t>המשימה עוסקת בפתרון טכנולוגי לחמום מים  המבוסס על העיקרון המדעי של בליעת אור והחזרתו. מוצג מבנה דוד השמש והתאמת החלקים לתפקודם.</a:t>
            </a: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a:p>
        </p:txBody>
      </p:sp>
    </p:spTree>
    <p:extLst>
      <p:ext uri="{BB962C8B-B14F-4D97-AF65-F5344CB8AC3E}">
        <p14:creationId xmlns:p14="http://schemas.microsoft.com/office/powerpoint/2010/main" val="239592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לסיכום הפרק אפשר לבקש מהתלמידים להביא דוגמאות למשימות שבעזרתן אפשר לאמת את היגדי הסיכום.</a:t>
            </a:r>
          </a:p>
          <a:p>
            <a:pPr algn="r"/>
            <a:r>
              <a:rPr lang="he-IL" sz="1800" b="0" i="0" u="none" strike="noStrike" baseline="0" dirty="0">
                <a:latin typeface="NarkisimMFO"/>
              </a:rPr>
              <a:t>אפשר לבקש מהתלמידים לחבר שאלות להיגדי הסיכום.</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a:p>
        </p:txBody>
      </p:sp>
    </p:spTree>
    <p:extLst>
      <p:ext uri="{BB962C8B-B14F-4D97-AF65-F5344CB8AC3E}">
        <p14:creationId xmlns:p14="http://schemas.microsoft.com/office/powerpoint/2010/main" val="453907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לסיכום הפרק אפשר לבקש מהתלמידים להביא דוגמאות למשימות שבעזרתן אפשר לאמת את המיומנויות שהפעלנו.</a:t>
            </a:r>
          </a:p>
          <a:p>
            <a:pPr algn="r"/>
            <a:r>
              <a:rPr lang="he-IL" sz="1800" b="0" i="0" u="none" strike="noStrike" baseline="0" dirty="0">
                <a:latin typeface="NarkisimMFO"/>
              </a:rPr>
              <a:t>לדוגמה: באיזו משימה ניסחנו טיעון?.</a:t>
            </a:r>
          </a:p>
          <a:p>
            <a:pPr algn="r"/>
            <a:r>
              <a:rPr lang="he-IL" sz="1800" b="0" i="0" u="none" strike="noStrike" baseline="0" dirty="0">
                <a:latin typeface="NarkisimMFO"/>
              </a:rPr>
              <a:t>תשובה: </a:t>
            </a:r>
            <a:r>
              <a:rPr lang="he-IL" sz="1800" b="1" i="0" u="none" strike="noStrike" baseline="0" dirty="0">
                <a:latin typeface="NarkisimMFO"/>
              </a:rPr>
              <a:t>בלי אנרגיה – אי אפשר, משימת סיכום</a:t>
            </a:r>
            <a:r>
              <a:rPr lang="he-IL" sz="1800" b="0" i="0" u="none" strike="noStrike" baseline="0" dirty="0">
                <a:latin typeface="NarkisimMFO"/>
              </a:rPr>
              <a:t>, עמוד 11.</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a:p>
        </p:txBody>
      </p:sp>
    </p:spTree>
    <p:extLst>
      <p:ext uri="{BB962C8B-B14F-4D97-AF65-F5344CB8AC3E}">
        <p14:creationId xmlns:p14="http://schemas.microsoft.com/office/powerpoint/2010/main" val="759328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השאלות/המשימות שמופיעות בתבנית זו מיועדות לבדיקת ביצועי הבנה ולפיכך יש להן פוטנציאל להערכה מעצבת.</a:t>
            </a:r>
          </a:p>
          <a:p>
            <a:pPr algn="r"/>
            <a:r>
              <a:rPr lang="he-IL" sz="1800" b="0" i="0" u="none" strike="noStrike" baseline="0" dirty="0">
                <a:latin typeface="NarkisimMFO"/>
              </a:rPr>
              <a:t>בניגוד להערכה מסכמת שהיא הערכה לצורך סיכום שלב הלמידה. הערכה מעצבת היא הערכה שבמסגרתה קיים משוב</a:t>
            </a:r>
          </a:p>
          <a:p>
            <a:pPr algn="r"/>
            <a:r>
              <a:rPr lang="he-IL" sz="1800" b="0" i="0" u="none" strike="noStrike" baseline="0" dirty="0">
                <a:latin typeface="NarkisimMFO"/>
              </a:rPr>
              <a:t>מתמיד ומתחולל תהליך למידה מתמשך.</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a:p>
        </p:txBody>
      </p:sp>
    </p:spTree>
    <p:extLst>
      <p:ext uri="{BB962C8B-B14F-4D97-AF65-F5344CB8AC3E}">
        <p14:creationId xmlns:p14="http://schemas.microsoft.com/office/powerpoint/2010/main" val="1055129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a:p>
        </p:txBody>
      </p:sp>
    </p:spTree>
    <p:extLst>
      <p:ext uri="{BB962C8B-B14F-4D97-AF65-F5344CB8AC3E}">
        <p14:creationId xmlns:p14="http://schemas.microsoft.com/office/powerpoint/2010/main" val="28641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את השער פותחים שני קטעי מידע קצרים, </a:t>
            </a:r>
            <a:r>
              <a:rPr lang="he-IL" sz="1800" b="1" i="0" u="none" strike="noStrike" baseline="0" dirty="0">
                <a:latin typeface="NarkisimMFOBold"/>
              </a:rPr>
              <a:t>אש משמיים </a:t>
            </a:r>
            <a:r>
              <a:rPr lang="he-IL" sz="1800" b="0" i="0" u="none" strike="noStrike" baseline="0" dirty="0">
                <a:latin typeface="NarkisimMFO"/>
              </a:rPr>
              <a:t>ו</a:t>
            </a:r>
            <a:r>
              <a:rPr lang="he-IL" sz="1800" b="1" i="0" u="none" strike="noStrike" baseline="0" dirty="0">
                <a:latin typeface="NarkisimMFOBold"/>
              </a:rPr>
              <a:t>חשמל באוויר</a:t>
            </a:r>
            <a:r>
              <a:rPr lang="he-IL" sz="1800" b="0" i="0" u="none" strike="noStrike" baseline="0" dirty="0">
                <a:latin typeface="NarkisimMFO"/>
              </a:rPr>
              <a:t>, המתארים שתי תגליות היסטוריות שהטביעו את חותמן על דרכי ניצול מקורות האנרגיה על ידי האדם: גילוי האש וקיומה של אנרגיה חשמלית. הפתיחה נועדה ליצור הקשר רעיוני לנושאים שמטופלים בשער וכן כדי לזמן שיח שבאמצעותו אפשר לחשוף ידע מוקדם ולפתח מודעות אודות מטרות הלמידה בשער זה.</a:t>
            </a:r>
          </a:p>
          <a:p>
            <a:pPr algn="r"/>
            <a:endParaRPr lang="he-IL" sz="1800" b="0" i="0" u="none" strike="noStrike" baseline="0" dirty="0">
              <a:latin typeface="NarkisimMFO"/>
            </a:endParaRPr>
          </a:p>
          <a:p>
            <a:pPr algn="r"/>
            <a:r>
              <a:rPr lang="he-IL" sz="1800" b="0" i="0" u="none" strike="noStrike" baseline="0" dirty="0">
                <a:latin typeface="NarkisimMFO"/>
              </a:rPr>
              <a:t>הפעילו את הסרטונים בלחיצה אחת עליהם ובלחיצה נוספת על אייקון  השמע שבצד שמאל למעלה. </a:t>
            </a:r>
          </a:p>
          <a:p>
            <a:pPr algn="r"/>
            <a:r>
              <a:rPr lang="he-IL" sz="1800" b="0" i="0" u="none" strike="noStrike" baseline="0" dirty="0">
                <a:latin typeface="NarkisimMFO"/>
              </a:rPr>
              <a:t>קטעי מידע אלה יכולים לשמש בסיס לשאילת שאלות בנושא ניצול מקורות אנרגיה על ידי האדם. </a:t>
            </a:r>
          </a:p>
          <a:p>
            <a:pPr algn="r"/>
            <a:r>
              <a:rPr lang="he-IL" sz="1800" b="0" i="0" u="none" strike="noStrike" baseline="0" dirty="0">
                <a:latin typeface="NarkisimMFO"/>
              </a:rPr>
              <a:t>כמובן שיש להתריע בפני הילדים על הסכנה שברתימת האנרגיה שבברקים. אין לחזור על מה שבֶּנְגֶ'מין פְרַנְקְלין ניסה לעשות.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37630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את הפרק פותח סיפור קומיקס שנועד לרמז על מעברי אנרגיה והמרות אנרגיה. גם פעולה פשוטה לכאורה של הדלקת מתג הנורה כרוך בהמרות אנרגיה שרבות מהן סמויות מעינינו. </a:t>
            </a:r>
          </a:p>
          <a:p>
            <a:pPr algn="r"/>
            <a:r>
              <a:rPr lang="he-IL" sz="1800" b="0" i="0" u="none" strike="noStrike" baseline="0" dirty="0">
                <a:latin typeface="NarkisimMFO"/>
              </a:rPr>
              <a:t>מוצע לבקש מהתלמידים לתאר במילים שלהם: אילו הבנות חדשות נוצרו אצלם מקריאת הקומיקס? אילו שאלות התעוררו אצלם? האם יש משהו שהפתיע אותם בקטע? מה הקשר בין הכותרת של הקטע לבין תוכנו?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196784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פרק זה מפגיש את הלומדים עם משמעות המושג אנרגיה ברמה התופעתית בלבד ודן בחשיבותה של האנרגיה לקיום ולתפקוד בחברה ובתרבות האנושית.</a:t>
            </a:r>
          </a:p>
          <a:p>
            <a:pPr algn="r"/>
            <a:endParaRPr lang="he-IL" sz="1800" b="0" i="0" u="none" strike="noStrike" baseline="0" dirty="0">
              <a:latin typeface="NarkisimMFO"/>
            </a:endParaRPr>
          </a:p>
          <a:p>
            <a:pPr algn="r"/>
            <a:r>
              <a:rPr lang="he-IL" sz="1800" b="0" i="0" u="none" strike="noStrike" baseline="0" dirty="0">
                <a:latin typeface="NarkisimMFO"/>
              </a:rPr>
              <a:t>המשימה נפתחת בחשיפת תפיסות ביחס למושג אנרגיה (סעיף 1). התוודעות לתפיסות המוקדמות של הלומדים חשובה לתכנון תהליכי ההוראה־למידה. אחת הדרכים להבניית משמעות מדעית למושג אנרגיה</a:t>
            </a:r>
          </a:p>
          <a:p>
            <a:pPr algn="r"/>
            <a:r>
              <a:rPr lang="he-IL" sz="1800" b="0" i="0" u="none" strike="noStrike" baseline="0" dirty="0">
                <a:latin typeface="NarkisimMFO"/>
              </a:rPr>
              <a:t>היא באמצעות המושג התרחשות.</a:t>
            </a:r>
          </a:p>
          <a:p>
            <a:pPr algn="r"/>
            <a:r>
              <a:rPr lang="he-IL" sz="1800" b="0" i="0" u="none" strike="noStrike" baseline="0" dirty="0">
                <a:latin typeface="NarkisimMFO"/>
              </a:rPr>
              <a:t>בסעיף 2 מוצגות לתלמידים תמונות שמבטאות התרחשות כלשהי והם מתבקשים לשער מה הקשר בין ההתרחשות לבין המושג אנרגיה. התובנה המתבקשת בשלב זה של הלמידה היא שאנרגיה גורמת להתרחשותן</a:t>
            </a:r>
          </a:p>
          <a:p>
            <a:pPr algn="r"/>
            <a:r>
              <a:rPr lang="he-IL" sz="1800" b="0" i="0" u="none" strike="noStrike" baseline="0" dirty="0">
                <a:latin typeface="NarkisimMFO"/>
              </a:rPr>
              <a:t>של תופעות רבות. למשל, תנועה, תאורה, חימום, גדילה והתפתחות וכדומה.</a:t>
            </a:r>
          </a:p>
          <a:p>
            <a:pPr algn="r"/>
            <a:endParaRPr lang="he-IL" sz="1800" b="0" i="0" u="none" strike="noStrike" baseline="0" dirty="0">
              <a:latin typeface="NarkisimMFO"/>
            </a:endParaRPr>
          </a:p>
          <a:p>
            <a:pPr algn="r"/>
            <a:r>
              <a:rPr lang="he-IL" sz="1800" b="0" i="0" u="none" strike="noStrike" baseline="0" dirty="0">
                <a:latin typeface="NarkisimMFO"/>
              </a:rPr>
              <a:t>לצורך המחשה, מומלץ גם להפעיל את התלמידים בפעילות פיזית (קפיצה, ריצה, טיפוס...)כדי "שיחושו" את משמעות המושג אנרגיה וכן לערוך דיונים העוסקים בתיאור אנרגיה על מאפייניה ועל היכולת שלה לגרום להתרחשות של תופעות. כל אלה יסייעו בידי התלמידים להתחיל לבנות באופן פעיל סכמה מחשבתית של המושג אנרגיה.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53909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הקטע מרחיב את הדיון אודות החשיבות שיש לאנרגיה לקיומם של תהליכי חיים.</a:t>
            </a:r>
          </a:p>
          <a:p>
            <a:pPr algn="r"/>
            <a:r>
              <a:rPr lang="he-IL" sz="1800" b="0" i="0" u="none" strike="noStrike" baseline="0" dirty="0">
                <a:latin typeface="NarkisimMFO"/>
              </a:rPr>
              <a:t>שימו לב: חשוב להבחין בין תהליכי חיים כגון נשימה, הזנה והובלת חומרים, לבין פעולות שהודות להן הגוף יכול לפעול בסביבה (השגת מזון, מציאת מחסה, טיפול בצאצאים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343079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מוצע לתרגל עם הילדים את הנושא של ייצוג מידע בתרשים. מומלץ לפנות לחומרי עזר באתר במבט חדש במדור מודלים.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2173849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המשימה מרחיבה את הדיון לתלות של האדם באנרגיה. קטע המידע בחלק זה מזמן דיון במושגים "צורך", "בעיה" ו"פתרון" השייכים למהות הטכנולוגיה. </a:t>
            </a:r>
          </a:p>
          <a:p>
            <a:pPr algn="r"/>
            <a:r>
              <a:rPr lang="he-IL" sz="1800" b="0" i="0" u="none" strike="noStrike" baseline="0" dirty="0">
                <a:latin typeface="NarkisimMFO"/>
              </a:rPr>
              <a:t>מוצע לבחור בצורך מסוים, לדוגמה: הצורך לנוע ממקום למקום ולהציג מגוון של פתרונות טכנולוגיים, תוך התייחסות לאנרגיה הדרושה להפעלת האמצעי הטכנולוגי.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307612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קטעי המידע במשימה זו מציגים שני נימוקים תומכים מרכזיים: "ללא אנרגיה יצורים חיים לא יכולים להתקיים״ (קטע א) ו"בני האדם זקוקים לאנרגיה בכל תחומי החיים" (קטע ב).</a:t>
            </a:r>
          </a:p>
          <a:p>
            <a:pPr algn="r"/>
            <a:endParaRPr lang="he-IL" sz="1800" b="0" i="0" u="none" strike="noStrike" baseline="0" dirty="0">
              <a:latin typeface="NarkisimMFO"/>
            </a:endParaRPr>
          </a:p>
          <a:p>
            <a:pPr algn="r"/>
            <a:r>
              <a:rPr lang="he-IL" sz="1800" b="0" i="0" u="none" strike="noStrike" baseline="0" dirty="0">
                <a:latin typeface="NarkisimMFO"/>
              </a:rPr>
              <a:t>טיעון הוא הצגת טענה מנומקת. בכל פעם שמבקשים מהתלמידים לנמק, להסביר, להכליל או להסיק מסקנות, למעשה מבקשים מהם לבנות טיעון. כלומר, להציג טענה ולנמק אותה באמצעות ראיות והסברים. בתבנית שבמסגרת מוצע מארגן גרפי לניסוח טיעון. מוצע להציגו לתלמידים ולאזכר אותו בכל פעם שהם מתבקשים לנסח טיעון.</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387727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EC11FF1-68EC-B7A6-B0FB-2BEF567924A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6B2567DB-5805-0C1F-195A-507018549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67707CC-6F26-A9FF-8276-5DCFE5E8905C}"/>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5" name="מציין מיקום של כותרת תחתונה 4">
            <a:extLst>
              <a:ext uri="{FF2B5EF4-FFF2-40B4-BE49-F238E27FC236}">
                <a16:creationId xmlns:a16="http://schemas.microsoft.com/office/drawing/2014/main" id="{B56B3BC6-FCCF-6B08-ACBE-26EEAFA0E4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DEFA8DB-776D-C8A3-85CF-DF1E0147177B}"/>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237605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606BA37-028F-224E-BB22-1CCE885C533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AFC46F6-2FDB-56E7-C57C-62D9569A5CF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FC368BC-599D-A3D8-AD7E-2662D41C0B6D}"/>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5" name="מציין מיקום של כותרת תחתונה 4">
            <a:extLst>
              <a:ext uri="{FF2B5EF4-FFF2-40B4-BE49-F238E27FC236}">
                <a16:creationId xmlns:a16="http://schemas.microsoft.com/office/drawing/2014/main" id="{336295DF-A3FD-BF6F-3228-8C7EC4CBECC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DF33FD6-BAD7-9152-FBC8-AA0BB0C3FF14}"/>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42232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33CC818-9C7C-5FEB-BEA5-8A2773121EE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AA4318E-E975-D219-EBCF-C6C4E9720DC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035A85C-9EE8-4D6C-6439-2C5E707BF76E}"/>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5" name="מציין מיקום של כותרת תחתונה 4">
            <a:extLst>
              <a:ext uri="{FF2B5EF4-FFF2-40B4-BE49-F238E27FC236}">
                <a16:creationId xmlns:a16="http://schemas.microsoft.com/office/drawing/2014/main" id="{581D4F12-AC8B-8844-AC60-C07DC7E6DDB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1230367-9C49-A18B-E33D-403441F2DDB8}"/>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05262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7FAAC8F-6AD7-1B73-5540-4D1CC34AF1C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427111-B999-B1CA-9CA3-DD735719AB5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4401683-2B95-C46A-53FD-46984069969C}"/>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5" name="מציין מיקום של כותרת תחתונה 4">
            <a:extLst>
              <a:ext uri="{FF2B5EF4-FFF2-40B4-BE49-F238E27FC236}">
                <a16:creationId xmlns:a16="http://schemas.microsoft.com/office/drawing/2014/main" id="{A24445BF-A539-E522-BDBC-2A1D310FF63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3B32293-0CE7-7687-0E06-74BC97EC33DE}"/>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172711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637C74-B78D-FA1A-3050-D9F8FFD66A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8433210-7DC1-F352-0E1D-E5D0AB90FB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E64CF04F-A386-D956-E922-D46E486E442F}"/>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5" name="מציין מיקום של כותרת תחתונה 4">
            <a:extLst>
              <a:ext uri="{FF2B5EF4-FFF2-40B4-BE49-F238E27FC236}">
                <a16:creationId xmlns:a16="http://schemas.microsoft.com/office/drawing/2014/main" id="{58599D5C-360B-FA25-29CE-79989BD95C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0E03249-3F63-2A8E-3472-E76DC7C7CFAE}"/>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237023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9A6D9A-CCB6-0AF9-50DF-22045593058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CD1E2BF-435C-A6AC-5346-29AD0457345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0340E26-6118-58AA-360F-41D349B7731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E4484C66-61D3-EB22-23C1-B7AE755D5109}"/>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6" name="מציין מיקום של כותרת תחתונה 5">
            <a:extLst>
              <a:ext uri="{FF2B5EF4-FFF2-40B4-BE49-F238E27FC236}">
                <a16:creationId xmlns:a16="http://schemas.microsoft.com/office/drawing/2014/main" id="{F19D8E03-FC8F-E10A-B060-C36160A6216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406B1E9-0136-32F8-9051-D0A2133769B7}"/>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59957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C2ABB1-F2F8-9507-C860-DE9A8CCD460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3BFF9CE-EEFF-8380-4873-B68EC82422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595C5D4-E54C-09A1-898B-108B7B1B830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8E24524-7C6A-F131-3FFD-B1E3BF587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EAA59AB-508B-1320-B5BB-036E6480302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99CD4AB-8218-19FB-66E9-1AB08DDF85DA}"/>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8" name="מציין מיקום של כותרת תחתונה 7">
            <a:extLst>
              <a:ext uri="{FF2B5EF4-FFF2-40B4-BE49-F238E27FC236}">
                <a16:creationId xmlns:a16="http://schemas.microsoft.com/office/drawing/2014/main" id="{6033031D-4065-2930-6596-2D04752BE5E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B6BCBC9-D69E-99DD-10CB-0383E776552D}"/>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86518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14A1EB1-7381-F30C-AF91-8BC454FC310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E51961B-DF7E-82B4-C190-FD70F931FE08}"/>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4" name="מציין מיקום של כותרת תחתונה 3">
            <a:extLst>
              <a:ext uri="{FF2B5EF4-FFF2-40B4-BE49-F238E27FC236}">
                <a16:creationId xmlns:a16="http://schemas.microsoft.com/office/drawing/2014/main" id="{00861403-58F0-9733-D8B0-6187A67804A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C0CCBB9-C7F9-7735-4F01-FCB79D513A44}"/>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5759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84E5EAD1-4AF6-019F-D5C2-95D4D2847FE5}"/>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3" name="מציין מיקום של כותרת תחתונה 2">
            <a:extLst>
              <a:ext uri="{FF2B5EF4-FFF2-40B4-BE49-F238E27FC236}">
                <a16:creationId xmlns:a16="http://schemas.microsoft.com/office/drawing/2014/main" id="{6B2067FA-C1E5-599A-5369-048BAF57557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07329F2-B66D-5F75-CD3E-B7BCE1876B88}"/>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134755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F3CA93-BCC8-A57C-8327-E26DD36DF1B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22592C6-B8FE-B13C-7B27-18AE47E49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0F5CBE0-2EAE-CC2E-E0C1-D910495D4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22FD6C8-1E32-A29F-49E4-AD69CDD60023}"/>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6" name="מציין מיקום של כותרת תחתונה 5">
            <a:extLst>
              <a:ext uri="{FF2B5EF4-FFF2-40B4-BE49-F238E27FC236}">
                <a16:creationId xmlns:a16="http://schemas.microsoft.com/office/drawing/2014/main" id="{2FFCF670-97D1-9B36-2C2B-9E02AFF82A8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F8C84DC-AEF6-B4C5-EA61-F737515CED99}"/>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087986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3EBD8A0-6BFD-941B-B6CE-FC4D83C7E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AE81E98A-F33A-34B5-AB48-6C70692AE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7EBF47D-4267-B202-77C8-5DAB02CC1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5A21C96-B312-FEE9-16D5-5269AB112A19}"/>
              </a:ext>
            </a:extLst>
          </p:cNvPr>
          <p:cNvSpPr>
            <a:spLocks noGrp="1"/>
          </p:cNvSpPr>
          <p:nvPr>
            <p:ph type="dt" sz="half" idx="10"/>
          </p:nvPr>
        </p:nvSpPr>
        <p:spPr/>
        <p:txBody>
          <a:bodyPr/>
          <a:lstStyle/>
          <a:p>
            <a:fld id="{1394F917-AF34-4C82-BD96-698C8CF6DF89}" type="datetimeFigureOut">
              <a:rPr lang="he-IL" smtClean="0"/>
              <a:t>ה'/אלול/תשפ"ד</a:t>
            </a:fld>
            <a:endParaRPr lang="he-IL"/>
          </a:p>
        </p:txBody>
      </p:sp>
      <p:sp>
        <p:nvSpPr>
          <p:cNvPr id="6" name="מציין מיקום של כותרת תחתונה 5">
            <a:extLst>
              <a:ext uri="{FF2B5EF4-FFF2-40B4-BE49-F238E27FC236}">
                <a16:creationId xmlns:a16="http://schemas.microsoft.com/office/drawing/2014/main" id="{4983E2B7-A1A2-BBA3-F9AB-C4D436D56B3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78B55A7-B62C-8DAA-44CB-BB3B98ED564C}"/>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6015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92A78F4-1050-92F9-64CF-7C4D58C0EBF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1115504-5640-65A6-7843-D8ABF328821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D36776-82EC-1E5D-8C7B-858A57D8F93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94F917-AF34-4C82-BD96-698C8CF6DF89}" type="datetimeFigureOut">
              <a:rPr lang="he-IL" smtClean="0"/>
              <a:t>ה'/אלול/תשפ"ד</a:t>
            </a:fld>
            <a:endParaRPr lang="he-IL"/>
          </a:p>
        </p:txBody>
      </p:sp>
      <p:sp>
        <p:nvSpPr>
          <p:cNvPr id="5" name="מציין מיקום של כותרת תחתונה 4">
            <a:extLst>
              <a:ext uri="{FF2B5EF4-FFF2-40B4-BE49-F238E27FC236}">
                <a16:creationId xmlns:a16="http://schemas.microsoft.com/office/drawing/2014/main" id="{CECCFC2C-F527-E8D4-9441-61EAE3A3A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6F45AC2-3FEA-D53B-E45B-51F1F5C6C97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8759E84-013A-4FA2-8DD0-1FFCAD13E14A}" type="slidenum">
              <a:rPr lang="he-IL" smtClean="0"/>
              <a:t>‹#›</a:t>
            </a:fld>
            <a:endParaRPr lang="he-IL"/>
          </a:p>
        </p:txBody>
      </p:sp>
    </p:spTree>
    <p:extLst>
      <p:ext uri="{BB962C8B-B14F-4D97-AF65-F5344CB8AC3E}">
        <p14:creationId xmlns:p14="http://schemas.microsoft.com/office/powerpoint/2010/main" val="31241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1.png"/><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13" Type="http://schemas.openxmlformats.org/officeDocument/2006/relationships/image" Target="../media/image49.png"/><Relationship Id="rId3" Type="http://schemas.microsoft.com/office/2007/relationships/media" Target="../media/media5.mp4"/><Relationship Id="rId7" Type="http://schemas.openxmlformats.org/officeDocument/2006/relationships/slideLayout" Target="../slideLayouts/slideLayout1.xml"/><Relationship Id="rId12" Type="http://schemas.openxmlformats.org/officeDocument/2006/relationships/image" Target="../media/image48.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47.png"/><Relationship Id="rId5" Type="http://schemas.microsoft.com/office/2007/relationships/media" Target="../media/media6.mp4"/><Relationship Id="rId10" Type="http://schemas.openxmlformats.org/officeDocument/2006/relationships/image" Target="../media/image46.png"/><Relationship Id="rId4" Type="http://schemas.openxmlformats.org/officeDocument/2006/relationships/video" Target="../media/media5.mp4"/><Relationship Id="rId9" Type="http://schemas.openxmlformats.org/officeDocument/2006/relationships/image" Target="../media/image1.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oleObject" Target="../embeddings/oleObject1.bin"/><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763276" y="1154545"/>
            <a:ext cx="8527690" cy="4387274"/>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sz="4900" b="1" dirty="0">
                <a:solidFill>
                  <a:srgbClr val="C00000"/>
                </a:solidFill>
                <a:cs typeface="+mn-cs"/>
              </a:rPr>
              <a:t>אנרגיה ומערכות טכנולוגיות בפעולה</a:t>
            </a:r>
            <a:br>
              <a:rPr lang="he-IL" sz="4900" b="1" dirty="0">
                <a:solidFill>
                  <a:schemeClr val="accent4">
                    <a:lumMod val="50000"/>
                  </a:schemeClr>
                </a:solidFill>
                <a:cs typeface="+mn-cs"/>
              </a:rPr>
            </a:br>
            <a:r>
              <a:rPr lang="he-IL" sz="4900" b="1" dirty="0">
                <a:cs typeface="+mn-cs"/>
              </a:rPr>
              <a:t>פרק ראשון: </a:t>
            </a:r>
            <a:r>
              <a:rPr lang="he-IL" sz="4900" b="1" dirty="0">
                <a:solidFill>
                  <a:schemeClr val="accent1">
                    <a:lumMod val="75000"/>
                  </a:schemeClr>
                </a:solidFill>
                <a:cs typeface="+mn-cs"/>
              </a:rPr>
              <a:t>האנרגיה סביבנו</a:t>
            </a:r>
            <a:r>
              <a:rPr lang="he-IL" sz="4900" b="1" dirty="0">
                <a:cs typeface="+mn-cs"/>
              </a:rPr>
              <a:t>                                     </a:t>
            </a:r>
            <a:endParaRPr lang="he-IL"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410B1003-01B3-F8DD-848B-3D0C378C84DB}"/>
              </a:ext>
            </a:extLst>
          </p:cNvPr>
          <p:cNvPicPr>
            <a:picLocks noChangeAspect="1"/>
          </p:cNvPicPr>
          <p:nvPr/>
        </p:nvPicPr>
        <p:blipFill>
          <a:blip r:embed="rId4"/>
          <a:stretch>
            <a:fillRect/>
          </a:stretch>
        </p:blipFill>
        <p:spPr>
          <a:xfrm>
            <a:off x="9733280" y="66881"/>
            <a:ext cx="2458720" cy="1617785"/>
          </a:xfrm>
          <a:prstGeom prst="rect">
            <a:avLst/>
          </a:prstGeom>
        </p:spPr>
      </p:pic>
      <p:pic>
        <p:nvPicPr>
          <p:cNvPr id="8" name="תמונה 7">
            <a:extLst>
              <a:ext uri="{FF2B5EF4-FFF2-40B4-BE49-F238E27FC236}">
                <a16:creationId xmlns:a16="http://schemas.microsoft.com/office/drawing/2014/main" id="{242C14DE-DACE-DD1F-095C-980DBB0805D8}"/>
              </a:ext>
            </a:extLst>
          </p:cNvPr>
          <p:cNvPicPr>
            <a:picLocks noChangeAspect="1"/>
          </p:cNvPicPr>
          <p:nvPr/>
        </p:nvPicPr>
        <p:blipFill>
          <a:blip r:embed="rId5"/>
          <a:stretch>
            <a:fillRect/>
          </a:stretch>
        </p:blipFill>
        <p:spPr>
          <a:xfrm>
            <a:off x="9733280" y="1765967"/>
            <a:ext cx="2438400" cy="1607736"/>
          </a:xfrm>
          <a:prstGeom prst="rect">
            <a:avLst/>
          </a:prstGeom>
        </p:spPr>
      </p:pic>
      <p:pic>
        <p:nvPicPr>
          <p:cNvPr id="10" name="תמונה 9">
            <a:extLst>
              <a:ext uri="{FF2B5EF4-FFF2-40B4-BE49-F238E27FC236}">
                <a16:creationId xmlns:a16="http://schemas.microsoft.com/office/drawing/2014/main" id="{B7744607-07B2-4F02-3AE8-C46C3C41BD8C}"/>
              </a:ext>
            </a:extLst>
          </p:cNvPr>
          <p:cNvPicPr>
            <a:picLocks noChangeAspect="1"/>
          </p:cNvPicPr>
          <p:nvPr/>
        </p:nvPicPr>
        <p:blipFill>
          <a:blip r:embed="rId6"/>
          <a:stretch>
            <a:fillRect/>
          </a:stretch>
        </p:blipFill>
        <p:spPr>
          <a:xfrm>
            <a:off x="9773920" y="3464626"/>
            <a:ext cx="2397760" cy="1617785"/>
          </a:xfrm>
          <a:prstGeom prst="rect">
            <a:avLst/>
          </a:prstGeom>
        </p:spPr>
      </p:pic>
      <p:pic>
        <p:nvPicPr>
          <p:cNvPr id="13" name="תמונה 12">
            <a:extLst>
              <a:ext uri="{FF2B5EF4-FFF2-40B4-BE49-F238E27FC236}">
                <a16:creationId xmlns:a16="http://schemas.microsoft.com/office/drawing/2014/main" id="{70674E71-401B-E44A-A950-D897BD26836C}"/>
              </a:ext>
            </a:extLst>
          </p:cNvPr>
          <p:cNvPicPr>
            <a:picLocks noChangeAspect="1"/>
          </p:cNvPicPr>
          <p:nvPr/>
        </p:nvPicPr>
        <p:blipFill>
          <a:blip r:embed="rId7"/>
          <a:stretch>
            <a:fillRect/>
          </a:stretch>
        </p:blipFill>
        <p:spPr>
          <a:xfrm>
            <a:off x="9773920" y="5173334"/>
            <a:ext cx="2397760" cy="1617785"/>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E1A4A38B-4295-AA12-39AF-EEA988D027C8}"/>
              </a:ext>
            </a:extLst>
          </p:cNvPr>
          <p:cNvPicPr>
            <a:picLocks noChangeAspect="1"/>
          </p:cNvPicPr>
          <p:nvPr/>
        </p:nvPicPr>
        <p:blipFill>
          <a:blip r:embed="rId4"/>
          <a:stretch>
            <a:fillRect/>
          </a:stretch>
        </p:blipFill>
        <p:spPr>
          <a:xfrm>
            <a:off x="7691284" y="539981"/>
            <a:ext cx="2658783" cy="507155"/>
          </a:xfrm>
          <a:prstGeom prst="rect">
            <a:avLst/>
          </a:prstGeom>
        </p:spPr>
      </p:pic>
      <p:pic>
        <p:nvPicPr>
          <p:cNvPr id="6" name="תמונה 5">
            <a:extLst>
              <a:ext uri="{FF2B5EF4-FFF2-40B4-BE49-F238E27FC236}">
                <a16:creationId xmlns:a16="http://schemas.microsoft.com/office/drawing/2014/main" id="{FBC13C7B-E775-3E00-F060-A48C932D0C3F}"/>
              </a:ext>
            </a:extLst>
          </p:cNvPr>
          <p:cNvPicPr>
            <a:picLocks noChangeAspect="1"/>
          </p:cNvPicPr>
          <p:nvPr/>
        </p:nvPicPr>
        <p:blipFill>
          <a:blip r:embed="rId5"/>
          <a:stretch>
            <a:fillRect/>
          </a:stretch>
        </p:blipFill>
        <p:spPr>
          <a:xfrm>
            <a:off x="6593530" y="1369079"/>
            <a:ext cx="3848100" cy="934414"/>
          </a:xfrm>
          <a:prstGeom prst="rect">
            <a:avLst/>
          </a:prstGeom>
        </p:spPr>
      </p:pic>
      <p:pic>
        <p:nvPicPr>
          <p:cNvPr id="8" name="תמונה 7">
            <a:extLst>
              <a:ext uri="{FF2B5EF4-FFF2-40B4-BE49-F238E27FC236}">
                <a16:creationId xmlns:a16="http://schemas.microsoft.com/office/drawing/2014/main" id="{0469AF76-C01F-7CCA-24AC-D1829A26E3C0}"/>
              </a:ext>
            </a:extLst>
          </p:cNvPr>
          <p:cNvPicPr>
            <a:picLocks noChangeAspect="1"/>
          </p:cNvPicPr>
          <p:nvPr/>
        </p:nvPicPr>
        <p:blipFill>
          <a:blip r:embed="rId6"/>
          <a:stretch>
            <a:fillRect/>
          </a:stretch>
        </p:blipFill>
        <p:spPr>
          <a:xfrm>
            <a:off x="1357450" y="3255381"/>
            <a:ext cx="9866749" cy="3088951"/>
          </a:xfrm>
          <a:prstGeom prst="rect">
            <a:avLst/>
          </a:prstGeom>
        </p:spPr>
      </p:pic>
      <p:sp>
        <p:nvSpPr>
          <p:cNvPr id="13" name="תיבת טקסט 12">
            <a:extLst>
              <a:ext uri="{FF2B5EF4-FFF2-40B4-BE49-F238E27FC236}">
                <a16:creationId xmlns:a16="http://schemas.microsoft.com/office/drawing/2014/main" id="{1C9DB662-111D-C6E3-257F-6CD7813B5993}"/>
              </a:ext>
            </a:extLst>
          </p:cNvPr>
          <p:cNvSpPr txBox="1"/>
          <p:nvPr/>
        </p:nvSpPr>
        <p:spPr>
          <a:xfrm>
            <a:off x="936524" y="2513050"/>
            <a:ext cx="9866750" cy="461665"/>
          </a:xfrm>
          <a:prstGeom prst="rect">
            <a:avLst/>
          </a:prstGeom>
          <a:noFill/>
        </p:spPr>
        <p:txBody>
          <a:bodyPr wrap="square">
            <a:spAutoFit/>
          </a:bodyPr>
          <a:lstStyle/>
          <a:p>
            <a:r>
              <a:rPr lang="he-IL" sz="2400" b="0" i="0" u="none" strike="noStrike" baseline="0" dirty="0">
                <a:latin typeface="NarkisClassicMF-Regular"/>
              </a:rPr>
              <a:t>קִראו את המידעון </a:t>
            </a:r>
            <a:r>
              <a:rPr lang="he-IL" sz="2400" b="1" i="0" u="none" strike="noStrike" baseline="0" dirty="0">
                <a:solidFill>
                  <a:srgbClr val="00B0F0"/>
                </a:solidFill>
                <a:latin typeface="NarkisClassicMF-Bold"/>
              </a:rPr>
              <a:t>סוגי אנרגיה </a:t>
            </a:r>
            <a:r>
              <a:rPr lang="he-IL" sz="2400" b="0" i="0" u="none" strike="noStrike" baseline="0" dirty="0">
                <a:latin typeface="NarkisClassicMF-Regular"/>
              </a:rPr>
              <a:t>שבעמוד 13 ובצעו את המשימה שבעמוד 12.</a:t>
            </a:r>
            <a:endParaRPr lang="he-IL" sz="2400" dirty="0"/>
          </a:p>
        </p:txBody>
      </p:sp>
    </p:spTree>
    <p:extLst>
      <p:ext uri="{BB962C8B-B14F-4D97-AF65-F5344CB8AC3E}">
        <p14:creationId xmlns:p14="http://schemas.microsoft.com/office/powerpoint/2010/main" val="34907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5CB613CA-77C5-0B7D-9F21-7712543142E2}"/>
              </a:ext>
            </a:extLst>
          </p:cNvPr>
          <p:cNvPicPr>
            <a:picLocks noChangeAspect="1"/>
          </p:cNvPicPr>
          <p:nvPr/>
        </p:nvPicPr>
        <p:blipFill>
          <a:blip r:embed="rId4"/>
          <a:stretch>
            <a:fillRect/>
          </a:stretch>
        </p:blipFill>
        <p:spPr>
          <a:xfrm>
            <a:off x="1998407" y="998408"/>
            <a:ext cx="8229600" cy="4840941"/>
          </a:xfrm>
          <a:prstGeom prst="rect">
            <a:avLst/>
          </a:prstGeom>
          <a:ln w="12700">
            <a:solidFill>
              <a:srgbClr val="00B0F0"/>
            </a:solidFill>
          </a:ln>
        </p:spPr>
      </p:pic>
      <p:sp>
        <p:nvSpPr>
          <p:cNvPr id="4" name="תיבת טקסט 3">
            <a:extLst>
              <a:ext uri="{FF2B5EF4-FFF2-40B4-BE49-F238E27FC236}">
                <a16:creationId xmlns:a16="http://schemas.microsoft.com/office/drawing/2014/main" id="{08DFCF56-4AE1-B741-0C57-AC2795034FED}"/>
              </a:ext>
            </a:extLst>
          </p:cNvPr>
          <p:cNvSpPr txBox="1"/>
          <p:nvPr/>
        </p:nvSpPr>
        <p:spPr>
          <a:xfrm>
            <a:off x="6530009" y="111835"/>
            <a:ext cx="3200400" cy="707886"/>
          </a:xfrm>
          <a:prstGeom prst="rect">
            <a:avLst/>
          </a:prstGeom>
          <a:noFill/>
        </p:spPr>
        <p:txBody>
          <a:bodyPr wrap="square" rtlCol="1">
            <a:spAutoFit/>
          </a:bodyPr>
          <a:lstStyle/>
          <a:p>
            <a:r>
              <a:rPr lang="he-IL" sz="4000" b="1" dirty="0">
                <a:solidFill>
                  <a:srgbClr val="00B0F0"/>
                </a:solidFill>
              </a:rPr>
              <a:t>סוגי אנרגיה</a:t>
            </a:r>
          </a:p>
        </p:txBody>
      </p:sp>
      <p:sp>
        <p:nvSpPr>
          <p:cNvPr id="5" name="תיבת טקסט 4">
            <a:extLst>
              <a:ext uri="{FF2B5EF4-FFF2-40B4-BE49-F238E27FC236}">
                <a16:creationId xmlns:a16="http://schemas.microsoft.com/office/drawing/2014/main" id="{B8C48148-8D79-21E8-A551-0E005F64557B}"/>
              </a:ext>
            </a:extLst>
          </p:cNvPr>
          <p:cNvSpPr txBox="1"/>
          <p:nvPr/>
        </p:nvSpPr>
        <p:spPr>
          <a:xfrm>
            <a:off x="132477" y="6376833"/>
            <a:ext cx="1172496" cy="369332"/>
          </a:xfrm>
          <a:prstGeom prst="rect">
            <a:avLst/>
          </a:prstGeom>
          <a:noFill/>
        </p:spPr>
        <p:txBody>
          <a:bodyPr wrap="square" rtlCol="1">
            <a:spAutoFit/>
          </a:bodyPr>
          <a:lstStyle/>
          <a:p>
            <a:r>
              <a:rPr lang="he-IL" b="1" dirty="0"/>
              <a:t>עמוד 13</a:t>
            </a:r>
          </a:p>
        </p:txBody>
      </p:sp>
    </p:spTree>
    <p:extLst>
      <p:ext uri="{BB962C8B-B14F-4D97-AF65-F5344CB8AC3E}">
        <p14:creationId xmlns:p14="http://schemas.microsoft.com/office/powerpoint/2010/main" val="1292343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434415C-93B7-FC49-BECA-0E5D1E5D9BB1}"/>
              </a:ext>
            </a:extLst>
          </p:cNvPr>
          <p:cNvPicPr>
            <a:picLocks noChangeAspect="1"/>
          </p:cNvPicPr>
          <p:nvPr/>
        </p:nvPicPr>
        <p:blipFill>
          <a:blip r:embed="rId4"/>
          <a:stretch>
            <a:fillRect/>
          </a:stretch>
        </p:blipFill>
        <p:spPr>
          <a:xfrm>
            <a:off x="6494207" y="214133"/>
            <a:ext cx="4448175" cy="371475"/>
          </a:xfrm>
          <a:prstGeom prst="rect">
            <a:avLst/>
          </a:prstGeom>
        </p:spPr>
      </p:pic>
      <p:pic>
        <p:nvPicPr>
          <p:cNvPr id="8" name="תמונה 7">
            <a:extLst>
              <a:ext uri="{FF2B5EF4-FFF2-40B4-BE49-F238E27FC236}">
                <a16:creationId xmlns:a16="http://schemas.microsoft.com/office/drawing/2014/main" id="{91899FA8-0760-3958-9518-1099948BABE1}"/>
              </a:ext>
            </a:extLst>
          </p:cNvPr>
          <p:cNvPicPr>
            <a:picLocks noChangeAspect="1"/>
          </p:cNvPicPr>
          <p:nvPr/>
        </p:nvPicPr>
        <p:blipFill>
          <a:blip r:embed="rId5"/>
          <a:stretch>
            <a:fillRect/>
          </a:stretch>
        </p:blipFill>
        <p:spPr>
          <a:xfrm>
            <a:off x="7176932" y="732429"/>
            <a:ext cx="3724275" cy="847725"/>
          </a:xfrm>
          <a:prstGeom prst="rect">
            <a:avLst/>
          </a:prstGeom>
        </p:spPr>
      </p:pic>
      <p:pic>
        <p:nvPicPr>
          <p:cNvPr id="11" name="תמונה 10">
            <a:extLst>
              <a:ext uri="{FF2B5EF4-FFF2-40B4-BE49-F238E27FC236}">
                <a16:creationId xmlns:a16="http://schemas.microsoft.com/office/drawing/2014/main" id="{6E586B24-8478-1BA9-7043-7C89F39C8264}"/>
              </a:ext>
            </a:extLst>
          </p:cNvPr>
          <p:cNvPicPr>
            <a:picLocks noChangeAspect="1"/>
          </p:cNvPicPr>
          <p:nvPr/>
        </p:nvPicPr>
        <p:blipFill>
          <a:blip r:embed="rId6"/>
          <a:stretch>
            <a:fillRect/>
          </a:stretch>
        </p:blipFill>
        <p:spPr>
          <a:xfrm>
            <a:off x="8531751" y="1765320"/>
            <a:ext cx="1651626" cy="588075"/>
          </a:xfrm>
          <a:prstGeom prst="rect">
            <a:avLst/>
          </a:prstGeom>
        </p:spPr>
      </p:pic>
      <p:pic>
        <p:nvPicPr>
          <p:cNvPr id="13" name="תמונה 12">
            <a:extLst>
              <a:ext uri="{FF2B5EF4-FFF2-40B4-BE49-F238E27FC236}">
                <a16:creationId xmlns:a16="http://schemas.microsoft.com/office/drawing/2014/main" id="{6563321C-7219-AF4B-46F9-004FE7BBFD2A}"/>
              </a:ext>
            </a:extLst>
          </p:cNvPr>
          <p:cNvPicPr>
            <a:picLocks noChangeAspect="1"/>
          </p:cNvPicPr>
          <p:nvPr/>
        </p:nvPicPr>
        <p:blipFill>
          <a:blip r:embed="rId7"/>
          <a:stretch>
            <a:fillRect/>
          </a:stretch>
        </p:blipFill>
        <p:spPr>
          <a:xfrm>
            <a:off x="6434287" y="3588301"/>
            <a:ext cx="4964526" cy="2996051"/>
          </a:xfrm>
          <a:prstGeom prst="rect">
            <a:avLst/>
          </a:prstGeom>
          <a:ln w="12700">
            <a:solidFill>
              <a:srgbClr val="00B0F0"/>
            </a:solidFill>
          </a:ln>
        </p:spPr>
      </p:pic>
      <p:pic>
        <p:nvPicPr>
          <p:cNvPr id="15" name="תמונה 14">
            <a:extLst>
              <a:ext uri="{FF2B5EF4-FFF2-40B4-BE49-F238E27FC236}">
                <a16:creationId xmlns:a16="http://schemas.microsoft.com/office/drawing/2014/main" id="{F633AA39-5750-75CD-9B38-A58A1070CE69}"/>
              </a:ext>
            </a:extLst>
          </p:cNvPr>
          <p:cNvPicPr>
            <a:picLocks noChangeAspect="1"/>
          </p:cNvPicPr>
          <p:nvPr/>
        </p:nvPicPr>
        <p:blipFill>
          <a:blip r:embed="rId8"/>
          <a:stretch>
            <a:fillRect/>
          </a:stretch>
        </p:blipFill>
        <p:spPr>
          <a:xfrm>
            <a:off x="868924" y="3647638"/>
            <a:ext cx="4964527" cy="2996051"/>
          </a:xfrm>
          <a:prstGeom prst="rect">
            <a:avLst/>
          </a:prstGeom>
          <a:ln w="12700">
            <a:solidFill>
              <a:srgbClr val="00B0F0"/>
            </a:solidFill>
          </a:ln>
        </p:spPr>
      </p:pic>
      <p:sp>
        <p:nvSpPr>
          <p:cNvPr id="16" name="תיבת טקסט 15">
            <a:extLst>
              <a:ext uri="{FF2B5EF4-FFF2-40B4-BE49-F238E27FC236}">
                <a16:creationId xmlns:a16="http://schemas.microsoft.com/office/drawing/2014/main" id="{9E04EFFF-94D0-A7A7-0875-0DC05654D505}"/>
              </a:ext>
            </a:extLst>
          </p:cNvPr>
          <p:cNvSpPr txBox="1"/>
          <p:nvPr/>
        </p:nvSpPr>
        <p:spPr>
          <a:xfrm>
            <a:off x="8718294" y="3201425"/>
            <a:ext cx="396515" cy="369332"/>
          </a:xfrm>
          <a:prstGeom prst="rect">
            <a:avLst/>
          </a:prstGeom>
          <a:solidFill>
            <a:srgbClr val="A3DBFF"/>
          </a:solidFill>
        </p:spPr>
        <p:txBody>
          <a:bodyPr wrap="square" rtlCol="1">
            <a:spAutoFit/>
          </a:bodyPr>
          <a:lstStyle/>
          <a:p>
            <a:pPr algn="ctr"/>
            <a:r>
              <a:rPr lang="he-IL" dirty="0"/>
              <a:t>1</a:t>
            </a:r>
          </a:p>
        </p:txBody>
      </p:sp>
      <p:sp>
        <p:nvSpPr>
          <p:cNvPr id="17" name="תיבת טקסט 16">
            <a:extLst>
              <a:ext uri="{FF2B5EF4-FFF2-40B4-BE49-F238E27FC236}">
                <a16:creationId xmlns:a16="http://schemas.microsoft.com/office/drawing/2014/main" id="{0F38D3D4-C265-206E-D38C-834CF77D7522}"/>
              </a:ext>
            </a:extLst>
          </p:cNvPr>
          <p:cNvSpPr txBox="1"/>
          <p:nvPr/>
        </p:nvSpPr>
        <p:spPr>
          <a:xfrm>
            <a:off x="3406847" y="3274296"/>
            <a:ext cx="396515" cy="369332"/>
          </a:xfrm>
          <a:prstGeom prst="rect">
            <a:avLst/>
          </a:prstGeom>
          <a:solidFill>
            <a:srgbClr val="A3DBFF"/>
          </a:solidFill>
        </p:spPr>
        <p:txBody>
          <a:bodyPr wrap="square" rtlCol="1">
            <a:spAutoFit/>
          </a:bodyPr>
          <a:lstStyle/>
          <a:p>
            <a:pPr algn="ctr"/>
            <a:r>
              <a:rPr lang="he-IL" dirty="0"/>
              <a:t>2</a:t>
            </a:r>
          </a:p>
        </p:txBody>
      </p:sp>
      <p:sp>
        <p:nvSpPr>
          <p:cNvPr id="19" name="תיבת טקסט 18">
            <a:extLst>
              <a:ext uri="{FF2B5EF4-FFF2-40B4-BE49-F238E27FC236}">
                <a16:creationId xmlns:a16="http://schemas.microsoft.com/office/drawing/2014/main" id="{A1A3BB5D-6CE8-DD07-A51D-0CCABDCE4E84}"/>
              </a:ext>
            </a:extLst>
          </p:cNvPr>
          <p:cNvSpPr txBox="1"/>
          <p:nvPr/>
        </p:nvSpPr>
        <p:spPr>
          <a:xfrm>
            <a:off x="4826634" y="2353395"/>
            <a:ext cx="5891981" cy="461665"/>
          </a:xfrm>
          <a:prstGeom prst="rect">
            <a:avLst/>
          </a:prstGeom>
          <a:noFill/>
        </p:spPr>
        <p:txBody>
          <a:bodyPr wrap="square" rtlCol="1">
            <a:spAutoFit/>
          </a:bodyPr>
          <a:lstStyle/>
          <a:p>
            <a:r>
              <a:rPr lang="he-IL" sz="2400" dirty="0"/>
              <a:t>בצעו סעיפים 6-1 בהנחיות שבעמוד 14.</a:t>
            </a:r>
          </a:p>
        </p:txBody>
      </p:sp>
    </p:spTree>
    <p:extLst>
      <p:ext uri="{BB962C8B-B14F-4D97-AF65-F5344CB8AC3E}">
        <p14:creationId xmlns:p14="http://schemas.microsoft.com/office/powerpoint/2010/main" val="6029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1D1A8859-9AB0-BEFF-CAEC-4E7ED3B592D4}"/>
              </a:ext>
            </a:extLst>
          </p:cNvPr>
          <p:cNvPicPr>
            <a:picLocks noChangeAspect="1"/>
          </p:cNvPicPr>
          <p:nvPr/>
        </p:nvPicPr>
        <p:blipFill>
          <a:blip r:embed="rId4"/>
          <a:stretch>
            <a:fillRect/>
          </a:stretch>
        </p:blipFill>
        <p:spPr>
          <a:xfrm>
            <a:off x="8134184" y="399870"/>
            <a:ext cx="1719889" cy="576073"/>
          </a:xfrm>
          <a:prstGeom prst="rect">
            <a:avLst/>
          </a:prstGeom>
        </p:spPr>
      </p:pic>
      <p:sp>
        <p:nvSpPr>
          <p:cNvPr id="6" name="תיבת טקסט 5">
            <a:extLst>
              <a:ext uri="{FF2B5EF4-FFF2-40B4-BE49-F238E27FC236}">
                <a16:creationId xmlns:a16="http://schemas.microsoft.com/office/drawing/2014/main" id="{71E4F220-A620-CDC0-9C3E-95DE42452689}"/>
              </a:ext>
            </a:extLst>
          </p:cNvPr>
          <p:cNvSpPr txBox="1"/>
          <p:nvPr/>
        </p:nvSpPr>
        <p:spPr>
          <a:xfrm>
            <a:off x="2584174" y="1291141"/>
            <a:ext cx="8002284" cy="461665"/>
          </a:xfrm>
          <a:prstGeom prst="rect">
            <a:avLst/>
          </a:prstGeom>
          <a:noFill/>
        </p:spPr>
        <p:txBody>
          <a:bodyPr wrap="square" rtlCol="1">
            <a:spAutoFit/>
          </a:bodyPr>
          <a:lstStyle/>
          <a:p>
            <a:r>
              <a:rPr lang="he-IL" sz="2400" dirty="0"/>
              <a:t>בצעו סעיפים 7-1 בהנחיות  ועל פעילות הסיכום שבעמוד 15. </a:t>
            </a:r>
          </a:p>
        </p:txBody>
      </p:sp>
      <p:pic>
        <p:nvPicPr>
          <p:cNvPr id="8" name="תמונה 7">
            <a:extLst>
              <a:ext uri="{FF2B5EF4-FFF2-40B4-BE49-F238E27FC236}">
                <a16:creationId xmlns:a16="http://schemas.microsoft.com/office/drawing/2014/main" id="{B6C6A7DB-B60F-FAF9-C50B-0E113F8ECAF3}"/>
              </a:ext>
            </a:extLst>
          </p:cNvPr>
          <p:cNvPicPr>
            <a:picLocks noChangeAspect="1"/>
          </p:cNvPicPr>
          <p:nvPr/>
        </p:nvPicPr>
        <p:blipFill>
          <a:blip r:embed="rId5"/>
          <a:stretch>
            <a:fillRect/>
          </a:stretch>
        </p:blipFill>
        <p:spPr>
          <a:xfrm>
            <a:off x="1981956" y="2145340"/>
            <a:ext cx="9400968" cy="3918854"/>
          </a:xfrm>
          <a:prstGeom prst="rect">
            <a:avLst/>
          </a:prstGeom>
          <a:ln w="12700">
            <a:solidFill>
              <a:schemeClr val="accent2"/>
            </a:solidFill>
          </a:ln>
        </p:spPr>
      </p:pic>
    </p:spTree>
    <p:extLst>
      <p:ext uri="{BB962C8B-B14F-4D97-AF65-F5344CB8AC3E}">
        <p14:creationId xmlns:p14="http://schemas.microsoft.com/office/powerpoint/2010/main" val="3461873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08DFCF56-4AE1-B741-0C57-AC2795034FED}"/>
              </a:ext>
            </a:extLst>
          </p:cNvPr>
          <p:cNvSpPr txBox="1"/>
          <p:nvPr/>
        </p:nvSpPr>
        <p:spPr>
          <a:xfrm>
            <a:off x="7610168" y="567987"/>
            <a:ext cx="2219632" cy="523220"/>
          </a:xfrm>
          <a:prstGeom prst="rect">
            <a:avLst/>
          </a:prstGeom>
          <a:noFill/>
        </p:spPr>
        <p:txBody>
          <a:bodyPr wrap="square" rtlCol="1">
            <a:spAutoFit/>
          </a:bodyPr>
          <a:lstStyle/>
          <a:p>
            <a:r>
              <a:rPr lang="he-IL" sz="2800" b="1" dirty="0">
                <a:solidFill>
                  <a:srgbClr val="00B0F0"/>
                </a:solidFill>
              </a:rPr>
              <a:t>פעילות</a:t>
            </a:r>
          </a:p>
        </p:txBody>
      </p:sp>
      <p:sp>
        <p:nvSpPr>
          <p:cNvPr id="3" name="תיבת טקסט 2">
            <a:extLst>
              <a:ext uri="{FF2B5EF4-FFF2-40B4-BE49-F238E27FC236}">
                <a16:creationId xmlns:a16="http://schemas.microsoft.com/office/drawing/2014/main" id="{39B70AC5-8A92-7927-05A8-E4A6417C1E4A}"/>
              </a:ext>
            </a:extLst>
          </p:cNvPr>
          <p:cNvSpPr txBox="1"/>
          <p:nvPr/>
        </p:nvSpPr>
        <p:spPr>
          <a:xfrm>
            <a:off x="5862483" y="1297858"/>
            <a:ext cx="4387646" cy="461665"/>
          </a:xfrm>
          <a:prstGeom prst="rect">
            <a:avLst/>
          </a:prstGeom>
          <a:noFill/>
        </p:spPr>
        <p:txBody>
          <a:bodyPr wrap="square" rtlCol="1">
            <a:spAutoFit/>
          </a:bodyPr>
          <a:lstStyle/>
          <a:p>
            <a:r>
              <a:rPr lang="he-IL" sz="2400" dirty="0"/>
              <a:t>השיבו על הפעילות בעמוד 16.</a:t>
            </a:r>
          </a:p>
        </p:txBody>
      </p:sp>
      <p:pic>
        <p:nvPicPr>
          <p:cNvPr id="6" name="תמונה 5">
            <a:extLst>
              <a:ext uri="{FF2B5EF4-FFF2-40B4-BE49-F238E27FC236}">
                <a16:creationId xmlns:a16="http://schemas.microsoft.com/office/drawing/2014/main" id="{DC67F65D-C468-41D6-8EC9-C361142C1439}"/>
              </a:ext>
            </a:extLst>
          </p:cNvPr>
          <p:cNvPicPr>
            <a:picLocks noChangeAspect="1"/>
          </p:cNvPicPr>
          <p:nvPr/>
        </p:nvPicPr>
        <p:blipFill>
          <a:blip r:embed="rId4"/>
          <a:stretch>
            <a:fillRect/>
          </a:stretch>
        </p:blipFill>
        <p:spPr>
          <a:xfrm>
            <a:off x="2333162" y="1903263"/>
            <a:ext cx="8169121" cy="4063175"/>
          </a:xfrm>
          <a:prstGeom prst="rect">
            <a:avLst/>
          </a:prstGeom>
          <a:ln w="12700">
            <a:solidFill>
              <a:schemeClr val="accent2"/>
            </a:solidFill>
          </a:ln>
        </p:spPr>
      </p:pic>
      <p:sp>
        <p:nvSpPr>
          <p:cNvPr id="7" name="תיבת טקסט 6">
            <a:extLst>
              <a:ext uri="{FF2B5EF4-FFF2-40B4-BE49-F238E27FC236}">
                <a16:creationId xmlns:a16="http://schemas.microsoft.com/office/drawing/2014/main" id="{5EBA777A-2842-B964-1A32-7F98A08D10A2}"/>
              </a:ext>
            </a:extLst>
          </p:cNvPr>
          <p:cNvSpPr txBox="1"/>
          <p:nvPr/>
        </p:nvSpPr>
        <p:spPr>
          <a:xfrm>
            <a:off x="226934" y="6335661"/>
            <a:ext cx="1172496" cy="369332"/>
          </a:xfrm>
          <a:prstGeom prst="rect">
            <a:avLst/>
          </a:prstGeom>
          <a:noFill/>
        </p:spPr>
        <p:txBody>
          <a:bodyPr wrap="square" rtlCol="1">
            <a:spAutoFit/>
          </a:bodyPr>
          <a:lstStyle/>
          <a:p>
            <a:r>
              <a:rPr lang="he-IL" b="1" dirty="0"/>
              <a:t>עמוד 16</a:t>
            </a:r>
          </a:p>
        </p:txBody>
      </p:sp>
    </p:spTree>
    <p:extLst>
      <p:ext uri="{BB962C8B-B14F-4D97-AF65-F5344CB8AC3E}">
        <p14:creationId xmlns:p14="http://schemas.microsoft.com/office/powerpoint/2010/main" val="3656889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1991029" y="701040"/>
            <a:ext cx="8982075" cy="5158740"/>
          </a:xfrm>
          <a:prstGeom prst="rect">
            <a:avLst/>
          </a:prstGeom>
          <a:ln w="12700">
            <a:solidFill>
              <a:srgbClr val="FF0000"/>
            </a:solidFill>
          </a:ln>
        </p:spPr>
      </p:pic>
    </p:spTree>
    <p:extLst>
      <p:ext uri="{BB962C8B-B14F-4D97-AF65-F5344CB8AC3E}">
        <p14:creationId xmlns:p14="http://schemas.microsoft.com/office/powerpoint/2010/main" val="1349073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E616C163-5F0B-1091-A27B-C2926A8F7E4C}"/>
              </a:ext>
            </a:extLst>
          </p:cNvPr>
          <p:cNvPicPr>
            <a:picLocks noChangeAspect="1"/>
          </p:cNvPicPr>
          <p:nvPr/>
        </p:nvPicPr>
        <p:blipFill>
          <a:blip r:embed="rId4"/>
          <a:stretch>
            <a:fillRect/>
          </a:stretch>
        </p:blipFill>
        <p:spPr>
          <a:xfrm>
            <a:off x="7856869" y="153668"/>
            <a:ext cx="2737209" cy="492406"/>
          </a:xfrm>
          <a:prstGeom prst="rect">
            <a:avLst/>
          </a:prstGeom>
        </p:spPr>
      </p:pic>
      <p:pic>
        <p:nvPicPr>
          <p:cNvPr id="7" name="תמונה 6">
            <a:extLst>
              <a:ext uri="{FF2B5EF4-FFF2-40B4-BE49-F238E27FC236}">
                <a16:creationId xmlns:a16="http://schemas.microsoft.com/office/drawing/2014/main" id="{CD2FE5FD-A0FF-D3E4-F638-CEE70B9503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1187" y="646074"/>
            <a:ext cx="7573298" cy="5474067"/>
          </a:xfrm>
          <a:prstGeom prst="rect">
            <a:avLst/>
          </a:prstGeom>
          <a:ln w="12700">
            <a:solidFill>
              <a:srgbClr val="FFC000"/>
            </a:solidFill>
          </a:ln>
        </p:spPr>
      </p:pic>
      <p:sp>
        <p:nvSpPr>
          <p:cNvPr id="8" name="תיבת טקסט 7">
            <a:extLst>
              <a:ext uri="{FF2B5EF4-FFF2-40B4-BE49-F238E27FC236}">
                <a16:creationId xmlns:a16="http://schemas.microsoft.com/office/drawing/2014/main" id="{F05FDCCF-87EA-6A7F-7A5B-2A72FC16E3A7}"/>
              </a:ext>
            </a:extLst>
          </p:cNvPr>
          <p:cNvSpPr txBox="1"/>
          <p:nvPr/>
        </p:nvSpPr>
        <p:spPr>
          <a:xfrm>
            <a:off x="226934" y="6376833"/>
            <a:ext cx="1172496" cy="369332"/>
          </a:xfrm>
          <a:prstGeom prst="rect">
            <a:avLst/>
          </a:prstGeom>
          <a:noFill/>
        </p:spPr>
        <p:txBody>
          <a:bodyPr wrap="square" rtlCol="1">
            <a:spAutoFit/>
          </a:bodyPr>
          <a:lstStyle/>
          <a:p>
            <a:r>
              <a:rPr lang="he-IL" b="1" dirty="0"/>
              <a:t>עמוד 17</a:t>
            </a:r>
          </a:p>
        </p:txBody>
      </p:sp>
    </p:spTree>
    <p:extLst>
      <p:ext uri="{BB962C8B-B14F-4D97-AF65-F5344CB8AC3E}">
        <p14:creationId xmlns:p14="http://schemas.microsoft.com/office/powerpoint/2010/main" val="2871200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E21ADC48-0894-4E81-D651-8F7EFBBF3B40}"/>
              </a:ext>
            </a:extLst>
          </p:cNvPr>
          <p:cNvPicPr>
            <a:picLocks noChangeAspect="1"/>
          </p:cNvPicPr>
          <p:nvPr/>
        </p:nvPicPr>
        <p:blipFill>
          <a:blip r:embed="rId4"/>
          <a:stretch>
            <a:fillRect/>
          </a:stretch>
        </p:blipFill>
        <p:spPr>
          <a:xfrm>
            <a:off x="6333706" y="22711"/>
            <a:ext cx="5076825" cy="952757"/>
          </a:xfrm>
          <a:prstGeom prst="rect">
            <a:avLst/>
          </a:prstGeom>
        </p:spPr>
      </p:pic>
      <p:sp>
        <p:nvSpPr>
          <p:cNvPr id="7" name="תיבת טקסט 6">
            <a:extLst>
              <a:ext uri="{FF2B5EF4-FFF2-40B4-BE49-F238E27FC236}">
                <a16:creationId xmlns:a16="http://schemas.microsoft.com/office/drawing/2014/main" id="{679C15B8-73FB-66E8-3480-0F7DBDCAA927}"/>
              </a:ext>
            </a:extLst>
          </p:cNvPr>
          <p:cNvSpPr txBox="1"/>
          <p:nvPr/>
        </p:nvSpPr>
        <p:spPr>
          <a:xfrm>
            <a:off x="418441" y="1015020"/>
            <a:ext cx="10830846" cy="830997"/>
          </a:xfrm>
          <a:prstGeom prst="rect">
            <a:avLst/>
          </a:prstGeom>
          <a:noFill/>
        </p:spPr>
        <p:txBody>
          <a:bodyPr wrap="square">
            <a:spAutoFit/>
          </a:bodyPr>
          <a:lstStyle/>
          <a:p>
            <a:r>
              <a:rPr lang="he-IL" sz="2400" b="0" i="0" u="none" strike="noStrike" baseline="0" dirty="0">
                <a:latin typeface="NarkisClassicMF-Regular"/>
              </a:rPr>
              <a:t>קִראו את שני החלקים של קטע המידע </a:t>
            </a:r>
            <a:r>
              <a:rPr lang="he-IL" sz="2400" b="1" i="0" u="none" strike="noStrike" baseline="0" dirty="0">
                <a:solidFill>
                  <a:srgbClr val="0083BB"/>
                </a:solidFill>
                <a:latin typeface="NarkisClassicMF-Bold"/>
              </a:rPr>
              <a:t>מקורות אנרגיה בשירות האדם</a:t>
            </a:r>
            <a:r>
              <a:rPr lang="he-IL" sz="2400" b="0" i="0" u="none" strike="noStrike" baseline="0" dirty="0">
                <a:latin typeface="NarkisClassicMF-Regular"/>
              </a:rPr>
              <a:t>, </a:t>
            </a:r>
          </a:p>
          <a:p>
            <a:r>
              <a:rPr lang="he-IL" sz="2400" b="0" i="0" u="none" strike="noStrike" baseline="0" dirty="0">
                <a:latin typeface="NarkisClassicMF-Regular"/>
              </a:rPr>
              <a:t>השיבו על השאלות שבסוף כל חלק ועל שאלות הסיכום שבעמודים </a:t>
            </a:r>
            <a:r>
              <a:rPr lang="he-IL" sz="2400" dirty="0">
                <a:latin typeface="NarkisClassicMF-Regular"/>
              </a:rPr>
              <a:t>22-18</a:t>
            </a:r>
            <a:r>
              <a:rPr lang="he-IL" sz="2400" b="0" i="0" u="none" strike="noStrike" baseline="0" dirty="0">
                <a:latin typeface="NarkisClassicMF-Regular"/>
              </a:rPr>
              <a:t>.</a:t>
            </a:r>
            <a:endParaRPr lang="he-IL" sz="2400" dirty="0"/>
          </a:p>
        </p:txBody>
      </p:sp>
      <p:pic>
        <p:nvPicPr>
          <p:cNvPr id="12" name="תמונה 11">
            <a:extLst>
              <a:ext uri="{FF2B5EF4-FFF2-40B4-BE49-F238E27FC236}">
                <a16:creationId xmlns:a16="http://schemas.microsoft.com/office/drawing/2014/main" id="{C0510D67-9764-2A99-6045-3FF3BEF95674}"/>
              </a:ext>
            </a:extLst>
          </p:cNvPr>
          <p:cNvPicPr>
            <a:picLocks noChangeAspect="1"/>
          </p:cNvPicPr>
          <p:nvPr/>
        </p:nvPicPr>
        <p:blipFill>
          <a:blip r:embed="rId5"/>
          <a:stretch>
            <a:fillRect/>
          </a:stretch>
        </p:blipFill>
        <p:spPr>
          <a:xfrm>
            <a:off x="4403016" y="2173129"/>
            <a:ext cx="5238750" cy="266700"/>
          </a:xfrm>
          <a:prstGeom prst="rect">
            <a:avLst/>
          </a:prstGeom>
        </p:spPr>
      </p:pic>
      <p:pic>
        <p:nvPicPr>
          <p:cNvPr id="14" name="תמונה 13">
            <a:extLst>
              <a:ext uri="{FF2B5EF4-FFF2-40B4-BE49-F238E27FC236}">
                <a16:creationId xmlns:a16="http://schemas.microsoft.com/office/drawing/2014/main" id="{61BE7A0F-0770-4E8A-5C63-A4B25BD63E90}"/>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21572" y="2439829"/>
            <a:ext cx="6813754" cy="4395460"/>
          </a:xfrm>
          <a:prstGeom prst="rect">
            <a:avLst/>
          </a:prstGeom>
        </p:spPr>
      </p:pic>
    </p:spTree>
    <p:extLst>
      <p:ext uri="{BB962C8B-B14F-4D97-AF65-F5344CB8AC3E}">
        <p14:creationId xmlns:p14="http://schemas.microsoft.com/office/powerpoint/2010/main" val="3036169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18" name="תמונה 17">
            <a:extLst>
              <a:ext uri="{FF2B5EF4-FFF2-40B4-BE49-F238E27FC236}">
                <a16:creationId xmlns:a16="http://schemas.microsoft.com/office/drawing/2014/main" id="{DDFA7BD3-0FC1-FF0D-FF62-D267CDA7FFB1}"/>
              </a:ext>
            </a:extLst>
          </p:cNvPr>
          <p:cNvPicPr>
            <a:picLocks noChangeAspect="1"/>
          </p:cNvPicPr>
          <p:nvPr/>
        </p:nvPicPr>
        <p:blipFill>
          <a:blip r:embed="rId4"/>
          <a:stretch>
            <a:fillRect/>
          </a:stretch>
        </p:blipFill>
        <p:spPr>
          <a:xfrm>
            <a:off x="2247177" y="1740341"/>
            <a:ext cx="8620125" cy="4354461"/>
          </a:xfrm>
          <a:prstGeom prst="rect">
            <a:avLst/>
          </a:prstGeom>
        </p:spPr>
      </p:pic>
      <p:sp>
        <p:nvSpPr>
          <p:cNvPr id="19" name="תיבת טקסט 18">
            <a:extLst>
              <a:ext uri="{FF2B5EF4-FFF2-40B4-BE49-F238E27FC236}">
                <a16:creationId xmlns:a16="http://schemas.microsoft.com/office/drawing/2014/main" id="{8B538F4B-0252-EBDB-6650-38C641A1E83F}"/>
              </a:ext>
            </a:extLst>
          </p:cNvPr>
          <p:cNvSpPr txBox="1"/>
          <p:nvPr/>
        </p:nvSpPr>
        <p:spPr>
          <a:xfrm>
            <a:off x="287336" y="6376833"/>
            <a:ext cx="1172496" cy="369332"/>
          </a:xfrm>
          <a:prstGeom prst="rect">
            <a:avLst/>
          </a:prstGeom>
          <a:noFill/>
        </p:spPr>
        <p:txBody>
          <a:bodyPr wrap="square" rtlCol="1">
            <a:spAutoFit/>
          </a:bodyPr>
          <a:lstStyle/>
          <a:p>
            <a:r>
              <a:rPr lang="he-IL" b="1" dirty="0"/>
              <a:t>עמוד 20</a:t>
            </a:r>
          </a:p>
        </p:txBody>
      </p:sp>
      <p:sp>
        <p:nvSpPr>
          <p:cNvPr id="3" name="TextBox 2">
            <a:extLst>
              <a:ext uri="{FF2B5EF4-FFF2-40B4-BE49-F238E27FC236}">
                <a16:creationId xmlns:a16="http://schemas.microsoft.com/office/drawing/2014/main" id="{57A4ADE2-2FEB-10A9-8BB3-292A9E62A512}"/>
              </a:ext>
            </a:extLst>
          </p:cNvPr>
          <p:cNvSpPr txBox="1"/>
          <p:nvPr/>
        </p:nvSpPr>
        <p:spPr>
          <a:xfrm>
            <a:off x="5308847" y="687908"/>
            <a:ext cx="6025491" cy="523220"/>
          </a:xfrm>
          <a:prstGeom prst="rect">
            <a:avLst/>
          </a:prstGeom>
          <a:noFill/>
        </p:spPr>
        <p:txBody>
          <a:bodyPr wrap="square" rtlCol="0">
            <a:spAutoFit/>
          </a:bodyPr>
          <a:lstStyle/>
          <a:p>
            <a:r>
              <a:rPr lang="he-IL" sz="2800" b="1" dirty="0">
                <a:solidFill>
                  <a:srgbClr val="FF0000"/>
                </a:solidFill>
              </a:rPr>
              <a:t>מקורות אנרגיה בשירות האדם</a:t>
            </a:r>
            <a:endParaRPr lang="en-US" sz="2800" b="1" dirty="0">
              <a:solidFill>
                <a:srgbClr val="FF0000"/>
              </a:solidFill>
            </a:endParaRPr>
          </a:p>
        </p:txBody>
      </p:sp>
    </p:spTree>
    <p:extLst>
      <p:ext uri="{BB962C8B-B14F-4D97-AF65-F5344CB8AC3E}">
        <p14:creationId xmlns:p14="http://schemas.microsoft.com/office/powerpoint/2010/main" val="1548362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92DB3435-562A-6CDF-4502-2697CB8CC032}"/>
              </a:ext>
            </a:extLst>
          </p:cNvPr>
          <p:cNvPicPr>
            <a:picLocks noChangeAspect="1"/>
          </p:cNvPicPr>
          <p:nvPr/>
        </p:nvPicPr>
        <p:blipFill>
          <a:blip r:embed="rId4"/>
          <a:stretch>
            <a:fillRect/>
          </a:stretch>
        </p:blipFill>
        <p:spPr>
          <a:xfrm>
            <a:off x="1544124" y="1633230"/>
            <a:ext cx="9324975" cy="4181475"/>
          </a:xfrm>
          <a:prstGeom prst="rect">
            <a:avLst/>
          </a:prstGeom>
        </p:spPr>
      </p:pic>
      <p:sp>
        <p:nvSpPr>
          <p:cNvPr id="7" name="תיבת טקסט 6">
            <a:extLst>
              <a:ext uri="{FF2B5EF4-FFF2-40B4-BE49-F238E27FC236}">
                <a16:creationId xmlns:a16="http://schemas.microsoft.com/office/drawing/2014/main" id="{25FC42B6-C716-23E0-7B7C-F906C833225E}"/>
              </a:ext>
            </a:extLst>
          </p:cNvPr>
          <p:cNvSpPr txBox="1"/>
          <p:nvPr/>
        </p:nvSpPr>
        <p:spPr>
          <a:xfrm>
            <a:off x="226934" y="6376833"/>
            <a:ext cx="1172496" cy="369332"/>
          </a:xfrm>
          <a:prstGeom prst="rect">
            <a:avLst/>
          </a:prstGeom>
          <a:noFill/>
        </p:spPr>
        <p:txBody>
          <a:bodyPr wrap="square" rtlCol="1">
            <a:spAutoFit/>
          </a:bodyPr>
          <a:lstStyle/>
          <a:p>
            <a:r>
              <a:rPr lang="he-IL" b="1" dirty="0"/>
              <a:t>עמוד 21</a:t>
            </a:r>
          </a:p>
        </p:txBody>
      </p:sp>
      <p:sp>
        <p:nvSpPr>
          <p:cNvPr id="3" name="TextBox 2">
            <a:extLst>
              <a:ext uri="{FF2B5EF4-FFF2-40B4-BE49-F238E27FC236}">
                <a16:creationId xmlns:a16="http://schemas.microsoft.com/office/drawing/2014/main" id="{51BDB632-0B30-227C-361B-C6B34A97E0B3}"/>
              </a:ext>
            </a:extLst>
          </p:cNvPr>
          <p:cNvSpPr txBox="1"/>
          <p:nvPr/>
        </p:nvSpPr>
        <p:spPr>
          <a:xfrm>
            <a:off x="3776870" y="720129"/>
            <a:ext cx="7792277" cy="646331"/>
          </a:xfrm>
          <a:prstGeom prst="rect">
            <a:avLst/>
          </a:prstGeom>
          <a:noFill/>
        </p:spPr>
        <p:txBody>
          <a:bodyPr wrap="square" rtlCol="0">
            <a:spAutoFit/>
          </a:bodyPr>
          <a:lstStyle/>
          <a:p>
            <a:r>
              <a:rPr lang="he-IL" sz="3600" b="1" dirty="0">
                <a:solidFill>
                  <a:srgbClr val="FF0000"/>
                </a:solidFill>
              </a:rPr>
              <a:t>מקורות אנרגיה בשירות האדם (המשך)</a:t>
            </a:r>
            <a:endParaRPr lang="en-US" sz="3600" b="1" dirty="0">
              <a:solidFill>
                <a:srgbClr val="FF0000"/>
              </a:solidFill>
            </a:endParaRPr>
          </a:p>
        </p:txBody>
      </p:sp>
    </p:spTree>
    <p:extLst>
      <p:ext uri="{BB962C8B-B14F-4D97-AF65-F5344CB8AC3E}">
        <p14:creationId xmlns:p14="http://schemas.microsoft.com/office/powerpoint/2010/main" val="272029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8224B5-EA01-199A-F7C6-130AC177C404}"/>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02DBEE2B-E8EF-F880-9141-94BE13DB170A}"/>
              </a:ext>
            </a:extLst>
          </p:cNvPr>
          <p:cNvSpPr>
            <a:spLocks noGrp="1"/>
          </p:cNvSpPr>
          <p:nvPr>
            <p:ph idx="1"/>
          </p:nvPr>
        </p:nvSpPr>
        <p:spPr/>
        <p:txBody>
          <a:bodyPr/>
          <a:lstStyle/>
          <a:p>
            <a:endParaRPr lang="he-IL"/>
          </a:p>
        </p:txBody>
      </p:sp>
      <p:pic>
        <p:nvPicPr>
          <p:cNvPr id="4" name="Picture 4">
            <a:extLst>
              <a:ext uri="{FF2B5EF4-FFF2-40B4-BE49-F238E27FC236}">
                <a16:creationId xmlns:a16="http://schemas.microsoft.com/office/drawing/2014/main" id="{D90113EC-5ABF-54AB-63A4-1B563B6A993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25" y="112713"/>
            <a:ext cx="1207135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D9B13A44-ED1D-963C-F630-D47070CE8013}"/>
              </a:ext>
            </a:extLst>
          </p:cNvPr>
          <p:cNvSpPr txBox="1">
            <a:spLocks noChangeArrowheads="1"/>
          </p:cNvSpPr>
          <p:nvPr/>
        </p:nvSpPr>
        <p:spPr bwMode="auto">
          <a:xfrm>
            <a:off x="279400" y="2246313"/>
            <a:ext cx="3875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he-IL" altLang="he-IL" b="1" dirty="0">
                <a:solidFill>
                  <a:srgbClr val="FF0000"/>
                </a:solidFill>
              </a:rPr>
              <a:t>פעילות פתיחה לפרק הראשון: אנרגיה סביב</a:t>
            </a:r>
            <a:endParaRPr lang="en-US" altLang="he-IL" b="1" dirty="0">
              <a:solidFill>
                <a:srgbClr val="FF0000"/>
              </a:solidFill>
            </a:endParaRPr>
          </a:p>
        </p:txBody>
      </p:sp>
    </p:spTree>
    <p:extLst>
      <p:ext uri="{BB962C8B-B14F-4D97-AF65-F5344CB8AC3E}">
        <p14:creationId xmlns:p14="http://schemas.microsoft.com/office/powerpoint/2010/main" val="387378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623887" y="1490662"/>
            <a:ext cx="10944225" cy="3876675"/>
          </a:xfrm>
          <a:prstGeom prst="rect">
            <a:avLst/>
          </a:prstGeom>
          <a:ln w="12700">
            <a:solidFill>
              <a:srgbClr val="A3DBFF"/>
            </a:solidFill>
          </a:ln>
        </p:spPr>
      </p:pic>
    </p:spTree>
    <p:extLst>
      <p:ext uri="{BB962C8B-B14F-4D97-AF65-F5344CB8AC3E}">
        <p14:creationId xmlns:p14="http://schemas.microsoft.com/office/powerpoint/2010/main" val="3287284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06A1D976-266B-DD5F-37C6-8A79643E0B27}"/>
              </a:ext>
            </a:extLst>
          </p:cNvPr>
          <p:cNvSpPr txBox="1"/>
          <p:nvPr/>
        </p:nvSpPr>
        <p:spPr>
          <a:xfrm>
            <a:off x="8396012" y="4366780"/>
            <a:ext cx="3234770" cy="800219"/>
          </a:xfrm>
          <a:prstGeom prst="rect">
            <a:avLst/>
          </a:prstGeom>
          <a:noFill/>
        </p:spPr>
        <p:txBody>
          <a:bodyPr wrap="square">
            <a:spAutoFit/>
          </a:bodyPr>
          <a:lstStyle/>
          <a:p>
            <a:pPr marL="0" indent="0">
              <a:buNone/>
            </a:pPr>
            <a:r>
              <a:rPr lang="he-IL" sz="2800" b="1" dirty="0"/>
              <a:t>מהו סוג האנרגיה?</a:t>
            </a:r>
            <a:r>
              <a:rPr lang="he-IL" sz="2800" dirty="0"/>
              <a:t>         </a:t>
            </a:r>
            <a:endParaRPr lang="he-IL" sz="3200" dirty="0"/>
          </a:p>
          <a:p>
            <a:pPr marL="0" indent="0">
              <a:buNone/>
            </a:pPr>
            <a:endParaRPr lang="he-IL" sz="1800" dirty="0"/>
          </a:p>
        </p:txBody>
      </p:sp>
      <p:sp>
        <p:nvSpPr>
          <p:cNvPr id="7" name="תיבת טקסט 6">
            <a:extLst>
              <a:ext uri="{FF2B5EF4-FFF2-40B4-BE49-F238E27FC236}">
                <a16:creationId xmlns:a16="http://schemas.microsoft.com/office/drawing/2014/main" id="{985AF3C8-9B28-63FB-76B3-0A9D366F40A5}"/>
              </a:ext>
            </a:extLst>
          </p:cNvPr>
          <p:cNvSpPr txBox="1"/>
          <p:nvPr/>
        </p:nvSpPr>
        <p:spPr>
          <a:xfrm>
            <a:off x="6583679" y="76705"/>
            <a:ext cx="2898081" cy="584775"/>
          </a:xfrm>
          <a:prstGeom prst="rect">
            <a:avLst/>
          </a:prstGeom>
          <a:noFill/>
        </p:spPr>
        <p:txBody>
          <a:bodyPr wrap="square">
            <a:spAutoFit/>
          </a:bodyPr>
          <a:lstStyle/>
          <a:p>
            <a:pPr marL="0" indent="0">
              <a:buNone/>
            </a:pPr>
            <a:r>
              <a:rPr lang="he-IL" sz="3200" b="1" dirty="0"/>
              <a:t>מקור האנרגיה </a:t>
            </a:r>
          </a:p>
        </p:txBody>
      </p:sp>
      <p:pic>
        <p:nvPicPr>
          <p:cNvPr id="8" name="165419-832724931_small">
            <a:hlinkClick r:id="" action="ppaction://media"/>
            <a:extLst>
              <a:ext uri="{FF2B5EF4-FFF2-40B4-BE49-F238E27FC236}">
                <a16:creationId xmlns:a16="http://schemas.microsoft.com/office/drawing/2014/main" id="{0AE191A1-4AB4-1625-E4A5-406ADD86BFD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6935" y="871201"/>
            <a:ext cx="4310015" cy="2786399"/>
          </a:xfrm>
          <a:prstGeom prst="rect">
            <a:avLst/>
          </a:prstGeom>
        </p:spPr>
      </p:pic>
      <p:sp>
        <p:nvSpPr>
          <p:cNvPr id="11" name="תיבת טקסט 10">
            <a:extLst>
              <a:ext uri="{FF2B5EF4-FFF2-40B4-BE49-F238E27FC236}">
                <a16:creationId xmlns:a16="http://schemas.microsoft.com/office/drawing/2014/main" id="{601B77EC-8D55-99F3-AC9B-380C95EA4A55}"/>
              </a:ext>
            </a:extLst>
          </p:cNvPr>
          <p:cNvSpPr txBox="1"/>
          <p:nvPr/>
        </p:nvSpPr>
        <p:spPr>
          <a:xfrm>
            <a:off x="2956821" y="887944"/>
            <a:ext cx="1260216" cy="400110"/>
          </a:xfrm>
          <a:prstGeom prst="rect">
            <a:avLst/>
          </a:prstGeom>
          <a:solidFill>
            <a:srgbClr val="FFF4F4"/>
          </a:solidFill>
        </p:spPr>
        <p:txBody>
          <a:bodyPr wrap="square">
            <a:spAutoFit/>
          </a:bodyPr>
          <a:lstStyle/>
          <a:p>
            <a:r>
              <a:rPr lang="he-IL" sz="2000" b="1" dirty="0"/>
              <a:t>חומרי דלק</a:t>
            </a:r>
          </a:p>
        </p:txBody>
      </p:sp>
      <p:pic>
        <p:nvPicPr>
          <p:cNvPr id="14" name="200657-913478674_small">
            <a:hlinkClick r:id="" action="ppaction://media"/>
            <a:extLst>
              <a:ext uri="{FF2B5EF4-FFF2-40B4-BE49-F238E27FC236}">
                <a16:creationId xmlns:a16="http://schemas.microsoft.com/office/drawing/2014/main" id="{0E8C7138-6C15-20E2-5D72-CBB0698D829C}"/>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647270" y="840284"/>
            <a:ext cx="3872817" cy="2786398"/>
          </a:xfrm>
          <a:prstGeom prst="rect">
            <a:avLst/>
          </a:prstGeom>
        </p:spPr>
      </p:pic>
      <p:sp>
        <p:nvSpPr>
          <p:cNvPr id="15" name="תיבת טקסט 14">
            <a:extLst>
              <a:ext uri="{FF2B5EF4-FFF2-40B4-BE49-F238E27FC236}">
                <a16:creationId xmlns:a16="http://schemas.microsoft.com/office/drawing/2014/main" id="{812534F8-F13B-2222-8EC3-E774E1F1F03D}"/>
              </a:ext>
            </a:extLst>
          </p:cNvPr>
          <p:cNvSpPr txBox="1"/>
          <p:nvPr/>
        </p:nvSpPr>
        <p:spPr>
          <a:xfrm>
            <a:off x="5507736" y="887944"/>
            <a:ext cx="1075942" cy="466679"/>
          </a:xfrm>
          <a:prstGeom prst="rect">
            <a:avLst/>
          </a:prstGeom>
          <a:solidFill>
            <a:srgbClr val="FFF4F4"/>
          </a:solidFill>
        </p:spPr>
        <p:txBody>
          <a:bodyPr wrap="square">
            <a:spAutoFit/>
          </a:bodyPr>
          <a:lstStyle/>
          <a:p>
            <a:r>
              <a:rPr lang="he-IL" sz="2400" b="1" dirty="0"/>
              <a:t> </a:t>
            </a:r>
            <a:r>
              <a:rPr lang="he-IL" sz="2000" b="1" dirty="0"/>
              <a:t>שרירים</a:t>
            </a:r>
            <a:endParaRPr lang="he-IL" sz="2400" b="1" dirty="0"/>
          </a:p>
        </p:txBody>
      </p:sp>
      <p:pic>
        <p:nvPicPr>
          <p:cNvPr id="1026" name="Picture 2" descr="צילום ותמונה של Free Chemistry Lab">
            <a:extLst>
              <a:ext uri="{FF2B5EF4-FFF2-40B4-BE49-F238E27FC236}">
                <a16:creationId xmlns:a16="http://schemas.microsoft.com/office/drawing/2014/main" id="{B33020B1-340A-4C97-72B6-264A437543E9}"/>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55527" y="4232377"/>
            <a:ext cx="1812175" cy="1689337"/>
          </a:xfrm>
          <a:prstGeom prst="rect">
            <a:avLst/>
          </a:prstGeom>
          <a:noFill/>
          <a:extLst>
            <a:ext uri="{909E8E84-426E-40DD-AFC4-6F175D3DCCD1}">
              <a14:hiddenFill xmlns:a14="http://schemas.microsoft.com/office/drawing/2010/main">
                <a:solidFill>
                  <a:srgbClr val="FFFFFF"/>
                </a:solidFill>
              </a14:hiddenFill>
            </a:ext>
          </a:extLst>
        </p:spPr>
      </p:pic>
      <p:sp>
        <p:nvSpPr>
          <p:cNvPr id="17" name="תיבת טקסט 16">
            <a:extLst>
              <a:ext uri="{FF2B5EF4-FFF2-40B4-BE49-F238E27FC236}">
                <a16:creationId xmlns:a16="http://schemas.microsoft.com/office/drawing/2014/main" id="{4070CE34-D786-E0C9-7C77-AF8B020D9355}"/>
              </a:ext>
            </a:extLst>
          </p:cNvPr>
          <p:cNvSpPr txBox="1"/>
          <p:nvPr/>
        </p:nvSpPr>
        <p:spPr>
          <a:xfrm>
            <a:off x="5806368" y="4496101"/>
            <a:ext cx="1812175" cy="461665"/>
          </a:xfrm>
          <a:prstGeom prst="rect">
            <a:avLst/>
          </a:prstGeom>
          <a:noFill/>
        </p:spPr>
        <p:txBody>
          <a:bodyPr wrap="square">
            <a:spAutoFit/>
          </a:bodyPr>
          <a:lstStyle/>
          <a:p>
            <a:r>
              <a:rPr lang="he-IL" sz="2400" dirty="0"/>
              <a:t>אנרגיה </a:t>
            </a:r>
            <a:r>
              <a:rPr lang="he-IL" sz="2400" b="1" dirty="0">
                <a:solidFill>
                  <a:schemeClr val="accent2">
                    <a:lumMod val="50000"/>
                  </a:schemeClr>
                </a:solidFill>
              </a:rPr>
              <a:t>כימית</a:t>
            </a:r>
            <a:r>
              <a:rPr lang="he-IL" sz="2400" dirty="0"/>
              <a:t> </a:t>
            </a:r>
          </a:p>
        </p:txBody>
      </p:sp>
      <p:pic>
        <p:nvPicPr>
          <p:cNvPr id="18" name="תמונה 17">
            <a:extLst>
              <a:ext uri="{FF2B5EF4-FFF2-40B4-BE49-F238E27FC236}">
                <a16:creationId xmlns:a16="http://schemas.microsoft.com/office/drawing/2014/main" id="{507B3874-9B73-5BCC-AB6B-94B1D6A877A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9161" y="4610923"/>
            <a:ext cx="2734887" cy="1542228"/>
          </a:xfrm>
          <a:prstGeom prst="rect">
            <a:avLst/>
          </a:prstGeom>
        </p:spPr>
      </p:pic>
      <p:pic>
        <p:nvPicPr>
          <p:cNvPr id="19" name="159935-820010956_small">
            <a:hlinkClick r:id="" action="ppaction://media"/>
            <a:extLst>
              <a:ext uri="{FF2B5EF4-FFF2-40B4-BE49-F238E27FC236}">
                <a16:creationId xmlns:a16="http://schemas.microsoft.com/office/drawing/2014/main" id="{3DCEB1AE-01DE-6912-A874-9A949001B991}"/>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8858250" y="871201"/>
            <a:ext cx="3234770" cy="2786399"/>
          </a:xfrm>
          <a:prstGeom prst="rect">
            <a:avLst/>
          </a:prstGeom>
        </p:spPr>
      </p:pic>
      <p:sp>
        <p:nvSpPr>
          <p:cNvPr id="20" name="תיבת טקסט 19">
            <a:extLst>
              <a:ext uri="{FF2B5EF4-FFF2-40B4-BE49-F238E27FC236}">
                <a16:creationId xmlns:a16="http://schemas.microsoft.com/office/drawing/2014/main" id="{A17A84E4-9EB3-B698-02FA-736D8EEAA145}"/>
              </a:ext>
            </a:extLst>
          </p:cNvPr>
          <p:cNvSpPr txBox="1"/>
          <p:nvPr/>
        </p:nvSpPr>
        <p:spPr>
          <a:xfrm>
            <a:off x="2665531" y="4500394"/>
            <a:ext cx="2175288" cy="461665"/>
          </a:xfrm>
          <a:prstGeom prst="rect">
            <a:avLst/>
          </a:prstGeom>
          <a:noFill/>
        </p:spPr>
        <p:txBody>
          <a:bodyPr wrap="square">
            <a:spAutoFit/>
          </a:bodyPr>
          <a:lstStyle/>
          <a:p>
            <a:r>
              <a:rPr lang="he-IL" sz="2400" dirty="0"/>
              <a:t>אנרגיה </a:t>
            </a:r>
            <a:r>
              <a:rPr lang="he-IL" sz="2400" b="1" dirty="0">
                <a:solidFill>
                  <a:schemeClr val="accent2">
                    <a:lumMod val="50000"/>
                  </a:schemeClr>
                </a:solidFill>
              </a:rPr>
              <a:t>חשמלית</a:t>
            </a:r>
            <a:r>
              <a:rPr lang="he-IL" sz="2400" dirty="0"/>
              <a:t> </a:t>
            </a:r>
          </a:p>
        </p:txBody>
      </p:sp>
      <p:sp>
        <p:nvSpPr>
          <p:cNvPr id="21" name="תיבת טקסט 20">
            <a:extLst>
              <a:ext uri="{FF2B5EF4-FFF2-40B4-BE49-F238E27FC236}">
                <a16:creationId xmlns:a16="http://schemas.microsoft.com/office/drawing/2014/main" id="{BBCA71D5-3596-E82D-E8C9-72810CD9C482}"/>
              </a:ext>
            </a:extLst>
          </p:cNvPr>
          <p:cNvSpPr txBox="1"/>
          <p:nvPr/>
        </p:nvSpPr>
        <p:spPr>
          <a:xfrm>
            <a:off x="9234373" y="972341"/>
            <a:ext cx="904306" cy="466679"/>
          </a:xfrm>
          <a:prstGeom prst="rect">
            <a:avLst/>
          </a:prstGeom>
          <a:solidFill>
            <a:srgbClr val="FFF4F4"/>
          </a:solidFill>
        </p:spPr>
        <p:txBody>
          <a:bodyPr wrap="square">
            <a:spAutoFit/>
          </a:bodyPr>
          <a:lstStyle/>
          <a:p>
            <a:r>
              <a:rPr lang="he-IL" sz="2400" b="1" dirty="0"/>
              <a:t> </a:t>
            </a:r>
            <a:r>
              <a:rPr lang="he-IL" sz="2000" b="1" dirty="0"/>
              <a:t>סוללה</a:t>
            </a:r>
            <a:endParaRPr lang="he-IL" sz="2400" b="1" dirty="0"/>
          </a:p>
        </p:txBody>
      </p:sp>
    </p:spTree>
    <p:extLst>
      <p:ext uri="{BB962C8B-B14F-4D97-AF65-F5344CB8AC3E}">
        <p14:creationId xmlns:p14="http://schemas.microsoft.com/office/powerpoint/2010/main" val="372631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8"/>
                </p:tgtEl>
              </p:cMediaNode>
            </p:video>
            <p:video>
              <p:cMediaNode vol="80000">
                <p:cTn id="52" fill="hold" display="0">
                  <p:stCondLst>
                    <p:cond delay="indefinite"/>
                  </p:stCondLst>
                </p:cTn>
                <p:tgtEl>
                  <p:spTgt spid="14"/>
                </p:tgtEl>
              </p:cMediaNode>
            </p:video>
            <p:video>
              <p:cMediaNode vol="80000">
                <p:cTn id="53" fill="hold" display="0">
                  <p:stCondLst>
                    <p:cond delay="indefinite"/>
                  </p:stCondLst>
                </p:cTn>
                <p:tgtEl>
                  <p:spTgt spid="19"/>
                </p:tgtEl>
              </p:cMediaNode>
            </p:video>
          </p:childTnLst>
        </p:cTn>
      </p:par>
    </p:tnLst>
    <p:bldLst>
      <p:bldP spid="4" grpId="0"/>
      <p:bldP spid="7" grpId="0"/>
      <p:bldP spid="11" grpId="0" animBg="1"/>
      <p:bldP spid="15" grpId="0" animBg="1"/>
      <p:bldP spid="17" grpId="0"/>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90FB122E-BDFB-9BE9-0CA2-F377574A0EF6}"/>
              </a:ext>
            </a:extLst>
          </p:cNvPr>
          <p:cNvSpPr txBox="1"/>
          <p:nvPr/>
        </p:nvSpPr>
        <p:spPr>
          <a:xfrm>
            <a:off x="7523922" y="380213"/>
            <a:ext cx="4273826" cy="584775"/>
          </a:xfrm>
          <a:prstGeom prst="rect">
            <a:avLst/>
          </a:prstGeom>
          <a:noFill/>
        </p:spPr>
        <p:txBody>
          <a:bodyPr wrap="square" rtlCol="1">
            <a:spAutoFit/>
          </a:bodyPr>
          <a:lstStyle/>
          <a:p>
            <a:r>
              <a:rPr lang="he-IL" sz="3200" b="1" dirty="0">
                <a:solidFill>
                  <a:srgbClr val="C00000"/>
                </a:solidFill>
              </a:rPr>
              <a:t>משימה מתוקשבת</a:t>
            </a:r>
          </a:p>
        </p:txBody>
      </p:sp>
      <p:pic>
        <p:nvPicPr>
          <p:cNvPr id="6" name="תמונה 5">
            <a:extLst>
              <a:ext uri="{FF2B5EF4-FFF2-40B4-BE49-F238E27FC236}">
                <a16:creationId xmlns:a16="http://schemas.microsoft.com/office/drawing/2014/main" id="{85957E68-C88A-5D3A-B17F-EE17DDC3EA9E}"/>
              </a:ext>
            </a:extLst>
          </p:cNvPr>
          <p:cNvPicPr>
            <a:picLocks noChangeAspect="1"/>
          </p:cNvPicPr>
          <p:nvPr/>
        </p:nvPicPr>
        <p:blipFill>
          <a:blip r:embed="rId4"/>
          <a:stretch>
            <a:fillRect/>
          </a:stretch>
        </p:blipFill>
        <p:spPr>
          <a:xfrm>
            <a:off x="2843939" y="1455012"/>
            <a:ext cx="7547956" cy="4581578"/>
          </a:xfrm>
          <a:prstGeom prst="rect">
            <a:avLst/>
          </a:prstGeom>
          <a:ln w="12700">
            <a:solidFill>
              <a:srgbClr val="C00000"/>
            </a:solidFill>
          </a:ln>
        </p:spPr>
      </p:pic>
      <p:graphicFrame>
        <p:nvGraphicFramePr>
          <p:cNvPr id="8" name="אובייקט 7">
            <a:extLst>
              <a:ext uri="{FF2B5EF4-FFF2-40B4-BE49-F238E27FC236}">
                <a16:creationId xmlns:a16="http://schemas.microsoft.com/office/drawing/2014/main" id="{205E0BB8-9168-F882-211C-E7CE896FC93A}"/>
              </a:ext>
            </a:extLst>
          </p:cNvPr>
          <p:cNvGraphicFramePr>
            <a:graphicFrameLocks noChangeAspect="1"/>
          </p:cNvGraphicFramePr>
          <p:nvPr>
            <p:extLst>
              <p:ext uri="{D42A27DB-BD31-4B8C-83A1-F6EECF244321}">
                <p14:modId xmlns:p14="http://schemas.microsoft.com/office/powerpoint/2010/main" val="4211253597"/>
              </p:ext>
            </p:extLst>
          </p:nvPr>
        </p:nvGraphicFramePr>
        <p:xfrm>
          <a:off x="4286250" y="2392363"/>
          <a:ext cx="3617913" cy="2071687"/>
        </p:xfrm>
        <a:graphic>
          <a:graphicData uri="http://schemas.openxmlformats.org/presentationml/2006/ole">
            <mc:AlternateContent xmlns:mc="http://schemas.openxmlformats.org/markup-compatibility/2006">
              <mc:Choice xmlns:v="urn:schemas-microsoft-com:vml" Requires="v">
                <p:oleObj name="‏‏תמונת מפת סיביות" r:id="rId5" imgW="3617859" imgH="2072001" progId="Paint.Picture">
                  <p:embed/>
                </p:oleObj>
              </mc:Choice>
              <mc:Fallback>
                <p:oleObj name="‏‏תמונת מפת סיביות" r:id="rId5" imgW="3617859" imgH="2072001" progId="Paint.Picture">
                  <p:embed/>
                  <p:pic>
                    <p:nvPicPr>
                      <p:cNvPr id="8" name="אובייקט 7">
                        <a:extLst>
                          <a:ext uri="{FF2B5EF4-FFF2-40B4-BE49-F238E27FC236}">
                            <a16:creationId xmlns:a16="http://schemas.microsoft.com/office/drawing/2014/main" id="{205E0BB8-9168-F882-211C-E7CE896FC93A}"/>
                          </a:ext>
                        </a:extLst>
                      </p:cNvPr>
                      <p:cNvPicPr/>
                      <p:nvPr/>
                    </p:nvPicPr>
                    <p:blipFill>
                      <a:blip r:embed="rId6"/>
                      <a:stretch>
                        <a:fillRect/>
                      </a:stretch>
                    </p:blipFill>
                    <p:spPr>
                      <a:xfrm>
                        <a:off x="4286250" y="2392363"/>
                        <a:ext cx="3617913" cy="2071687"/>
                      </a:xfrm>
                      <a:prstGeom prst="rect">
                        <a:avLst/>
                      </a:prstGeom>
                    </p:spPr>
                  </p:pic>
                </p:oleObj>
              </mc:Fallback>
            </mc:AlternateContent>
          </a:graphicData>
        </a:graphic>
      </p:graphicFrame>
    </p:spTree>
    <p:extLst>
      <p:ext uri="{BB962C8B-B14F-4D97-AF65-F5344CB8AC3E}">
        <p14:creationId xmlns:p14="http://schemas.microsoft.com/office/powerpoint/2010/main" val="3427600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6E4D9403-894B-9BC9-D0B7-4D2D5B147A7B}"/>
              </a:ext>
            </a:extLst>
          </p:cNvPr>
          <p:cNvPicPr>
            <a:picLocks noChangeAspect="1"/>
          </p:cNvPicPr>
          <p:nvPr/>
        </p:nvPicPr>
        <p:blipFill>
          <a:blip r:embed="rId4"/>
          <a:stretch>
            <a:fillRect/>
          </a:stretch>
        </p:blipFill>
        <p:spPr>
          <a:xfrm>
            <a:off x="1784412" y="1200989"/>
            <a:ext cx="10153328" cy="5284031"/>
          </a:xfrm>
          <a:prstGeom prst="rect">
            <a:avLst/>
          </a:prstGeom>
        </p:spPr>
      </p:pic>
      <p:sp>
        <p:nvSpPr>
          <p:cNvPr id="7" name="תיבת טקסט 6">
            <a:extLst>
              <a:ext uri="{FF2B5EF4-FFF2-40B4-BE49-F238E27FC236}">
                <a16:creationId xmlns:a16="http://schemas.microsoft.com/office/drawing/2014/main" id="{49F72DF3-64B5-1EF8-8E13-10D3429FAA2A}"/>
              </a:ext>
            </a:extLst>
          </p:cNvPr>
          <p:cNvSpPr txBox="1"/>
          <p:nvPr/>
        </p:nvSpPr>
        <p:spPr>
          <a:xfrm>
            <a:off x="133249" y="6376833"/>
            <a:ext cx="1172496" cy="369332"/>
          </a:xfrm>
          <a:prstGeom prst="rect">
            <a:avLst/>
          </a:prstGeom>
          <a:noFill/>
        </p:spPr>
        <p:txBody>
          <a:bodyPr wrap="square" rtlCol="1">
            <a:spAutoFit/>
          </a:bodyPr>
          <a:lstStyle/>
          <a:p>
            <a:r>
              <a:rPr lang="he-IL" b="1" dirty="0"/>
              <a:t>עמוד 23</a:t>
            </a:r>
          </a:p>
        </p:txBody>
      </p:sp>
    </p:spTree>
    <p:extLst>
      <p:ext uri="{BB962C8B-B14F-4D97-AF65-F5344CB8AC3E}">
        <p14:creationId xmlns:p14="http://schemas.microsoft.com/office/powerpoint/2010/main" val="1791050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A454015F-5E09-D7A0-E74F-9230E0F21745}"/>
              </a:ext>
            </a:extLst>
          </p:cNvPr>
          <p:cNvPicPr>
            <a:picLocks noChangeAspect="1"/>
          </p:cNvPicPr>
          <p:nvPr/>
        </p:nvPicPr>
        <p:blipFill>
          <a:blip r:embed="rId4"/>
          <a:stretch>
            <a:fillRect/>
          </a:stretch>
        </p:blipFill>
        <p:spPr>
          <a:xfrm>
            <a:off x="3004669" y="788956"/>
            <a:ext cx="8369183" cy="3222711"/>
          </a:xfrm>
          <a:prstGeom prst="rect">
            <a:avLst/>
          </a:prstGeom>
        </p:spPr>
      </p:pic>
      <p:pic>
        <p:nvPicPr>
          <p:cNvPr id="7" name="תמונה 6">
            <a:extLst>
              <a:ext uri="{FF2B5EF4-FFF2-40B4-BE49-F238E27FC236}">
                <a16:creationId xmlns:a16="http://schemas.microsoft.com/office/drawing/2014/main" id="{B7C7728D-57D8-4904-4FE8-CC2343C78EA0}"/>
              </a:ext>
            </a:extLst>
          </p:cNvPr>
          <p:cNvPicPr>
            <a:picLocks noChangeAspect="1"/>
          </p:cNvPicPr>
          <p:nvPr/>
        </p:nvPicPr>
        <p:blipFill>
          <a:blip r:embed="rId5"/>
          <a:stretch>
            <a:fillRect/>
          </a:stretch>
        </p:blipFill>
        <p:spPr>
          <a:xfrm>
            <a:off x="3855305" y="4457688"/>
            <a:ext cx="3333956" cy="2195320"/>
          </a:xfrm>
          <a:prstGeom prst="rect">
            <a:avLst/>
          </a:prstGeom>
          <a:ln w="12700">
            <a:solidFill>
              <a:srgbClr val="00B0F0"/>
            </a:solidFill>
          </a:ln>
        </p:spPr>
      </p:pic>
      <p:pic>
        <p:nvPicPr>
          <p:cNvPr id="9" name="תמונה 8">
            <a:extLst>
              <a:ext uri="{FF2B5EF4-FFF2-40B4-BE49-F238E27FC236}">
                <a16:creationId xmlns:a16="http://schemas.microsoft.com/office/drawing/2014/main" id="{AE96759B-AFBD-3C38-1650-8CC734296C06}"/>
              </a:ext>
            </a:extLst>
          </p:cNvPr>
          <p:cNvPicPr>
            <a:picLocks noChangeAspect="1"/>
          </p:cNvPicPr>
          <p:nvPr/>
        </p:nvPicPr>
        <p:blipFill>
          <a:blip r:embed="rId6"/>
          <a:stretch>
            <a:fillRect/>
          </a:stretch>
        </p:blipFill>
        <p:spPr>
          <a:xfrm>
            <a:off x="1811034" y="4123262"/>
            <a:ext cx="1666240" cy="2433484"/>
          </a:xfrm>
          <a:prstGeom prst="rect">
            <a:avLst/>
          </a:prstGeom>
          <a:ln w="12700">
            <a:solidFill>
              <a:srgbClr val="00B0F0"/>
            </a:solidFill>
          </a:ln>
        </p:spPr>
      </p:pic>
      <p:sp>
        <p:nvSpPr>
          <p:cNvPr id="11" name="תיבת טקסט 10">
            <a:extLst>
              <a:ext uri="{FF2B5EF4-FFF2-40B4-BE49-F238E27FC236}">
                <a16:creationId xmlns:a16="http://schemas.microsoft.com/office/drawing/2014/main" id="{A590AEDB-7CD7-55EA-D0C4-040FD04CCAE2}"/>
              </a:ext>
            </a:extLst>
          </p:cNvPr>
          <p:cNvSpPr txBox="1"/>
          <p:nvPr/>
        </p:nvSpPr>
        <p:spPr>
          <a:xfrm>
            <a:off x="139469" y="6283676"/>
            <a:ext cx="1172496" cy="369332"/>
          </a:xfrm>
          <a:prstGeom prst="rect">
            <a:avLst/>
          </a:prstGeom>
          <a:noFill/>
        </p:spPr>
        <p:txBody>
          <a:bodyPr wrap="square" rtlCol="1">
            <a:spAutoFit/>
          </a:bodyPr>
          <a:lstStyle/>
          <a:p>
            <a:r>
              <a:rPr lang="he-IL" b="1" dirty="0"/>
              <a:t>עמוד 23</a:t>
            </a:r>
          </a:p>
        </p:txBody>
      </p:sp>
    </p:spTree>
    <p:extLst>
      <p:ext uri="{BB962C8B-B14F-4D97-AF65-F5344CB8AC3E}">
        <p14:creationId xmlns:p14="http://schemas.microsoft.com/office/powerpoint/2010/main" val="301069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C7D3B180-75E1-95AB-9711-D64C09721A20}"/>
              </a:ext>
            </a:extLst>
          </p:cNvPr>
          <p:cNvPicPr>
            <a:picLocks noChangeAspect="1"/>
          </p:cNvPicPr>
          <p:nvPr/>
        </p:nvPicPr>
        <p:blipFill>
          <a:blip r:embed="rId4"/>
          <a:stretch>
            <a:fillRect/>
          </a:stretch>
        </p:blipFill>
        <p:spPr>
          <a:xfrm>
            <a:off x="1868589" y="745846"/>
            <a:ext cx="9308397" cy="5139115"/>
          </a:xfrm>
          <a:prstGeom prst="rect">
            <a:avLst/>
          </a:prstGeom>
          <a:ln w="12700">
            <a:solidFill>
              <a:schemeClr val="tx1"/>
            </a:solidFill>
          </a:ln>
        </p:spPr>
      </p:pic>
      <p:sp>
        <p:nvSpPr>
          <p:cNvPr id="6" name="תיבת טקסט 5">
            <a:extLst>
              <a:ext uri="{FF2B5EF4-FFF2-40B4-BE49-F238E27FC236}">
                <a16:creationId xmlns:a16="http://schemas.microsoft.com/office/drawing/2014/main" id="{3786B319-482D-C6E2-30F5-065B1ABE3D7B}"/>
              </a:ext>
            </a:extLst>
          </p:cNvPr>
          <p:cNvSpPr txBox="1"/>
          <p:nvPr/>
        </p:nvSpPr>
        <p:spPr>
          <a:xfrm>
            <a:off x="154151" y="6376833"/>
            <a:ext cx="1172496" cy="369332"/>
          </a:xfrm>
          <a:prstGeom prst="rect">
            <a:avLst/>
          </a:prstGeom>
          <a:noFill/>
        </p:spPr>
        <p:txBody>
          <a:bodyPr wrap="square" rtlCol="1">
            <a:spAutoFit/>
          </a:bodyPr>
          <a:lstStyle/>
          <a:p>
            <a:r>
              <a:rPr lang="he-IL" b="1" dirty="0"/>
              <a:t>עמוד 23</a:t>
            </a:r>
          </a:p>
        </p:txBody>
      </p:sp>
      <p:sp>
        <p:nvSpPr>
          <p:cNvPr id="7" name="תיבת טקסט 6">
            <a:extLst>
              <a:ext uri="{FF2B5EF4-FFF2-40B4-BE49-F238E27FC236}">
                <a16:creationId xmlns:a16="http://schemas.microsoft.com/office/drawing/2014/main" id="{F2F031F0-B261-7EEC-D694-248BFAEA10C6}"/>
              </a:ext>
            </a:extLst>
          </p:cNvPr>
          <p:cNvSpPr txBox="1"/>
          <p:nvPr/>
        </p:nvSpPr>
        <p:spPr>
          <a:xfrm>
            <a:off x="4623619" y="5847735"/>
            <a:ext cx="4601497" cy="461665"/>
          </a:xfrm>
          <a:prstGeom prst="rect">
            <a:avLst/>
          </a:prstGeom>
          <a:noFill/>
        </p:spPr>
        <p:txBody>
          <a:bodyPr wrap="square" rtlCol="1">
            <a:spAutoFit/>
          </a:bodyPr>
          <a:lstStyle/>
          <a:p>
            <a:r>
              <a:rPr lang="he-IL" sz="2400" dirty="0"/>
              <a:t>השיבו על השאלות בעמודים 25-24.</a:t>
            </a:r>
          </a:p>
        </p:txBody>
      </p:sp>
    </p:spTree>
    <p:extLst>
      <p:ext uri="{BB962C8B-B14F-4D97-AF65-F5344CB8AC3E}">
        <p14:creationId xmlns:p14="http://schemas.microsoft.com/office/powerpoint/2010/main" val="2789505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F11E4C2D-2B1D-A9E0-C4A0-9B961E7C7DD3}"/>
              </a:ext>
            </a:extLst>
          </p:cNvPr>
          <p:cNvSpPr txBox="1"/>
          <p:nvPr/>
        </p:nvSpPr>
        <p:spPr>
          <a:xfrm>
            <a:off x="4036798" y="1364482"/>
            <a:ext cx="6363929" cy="1261884"/>
          </a:xfrm>
          <a:prstGeom prst="rect">
            <a:avLst/>
          </a:prstGeom>
          <a:noFill/>
        </p:spPr>
        <p:txBody>
          <a:bodyPr wrap="square" rtlCol="1">
            <a:spAutoFit/>
          </a:bodyPr>
          <a:lstStyle/>
          <a:p>
            <a:r>
              <a:rPr lang="he-IL" sz="3600" dirty="0"/>
              <a:t>עוברים לפרק הבא:</a:t>
            </a:r>
          </a:p>
          <a:p>
            <a:r>
              <a:rPr lang="he-IL" sz="4000" b="1" i="0" u="none" strike="noStrike" baseline="0" dirty="0">
                <a:solidFill>
                  <a:srgbClr val="0088CE"/>
                </a:solidFill>
                <a:latin typeface="FbSpacer-Black"/>
              </a:rPr>
              <a:t>מערכות טכנולוגיות</a:t>
            </a:r>
            <a:endParaRPr lang="he-IL" sz="4000" b="1" dirty="0"/>
          </a:p>
        </p:txBody>
      </p:sp>
      <p:pic>
        <p:nvPicPr>
          <p:cNvPr id="6" name="תמונה 5">
            <a:extLst>
              <a:ext uri="{FF2B5EF4-FFF2-40B4-BE49-F238E27FC236}">
                <a16:creationId xmlns:a16="http://schemas.microsoft.com/office/drawing/2014/main" id="{E7A90BF3-47D5-DCD1-6E1C-E833F13DC622}"/>
              </a:ext>
            </a:extLst>
          </p:cNvPr>
          <p:cNvPicPr>
            <a:picLocks noChangeAspect="1"/>
          </p:cNvPicPr>
          <p:nvPr/>
        </p:nvPicPr>
        <p:blipFill>
          <a:blip r:embed="rId4"/>
          <a:stretch>
            <a:fillRect/>
          </a:stretch>
        </p:blipFill>
        <p:spPr>
          <a:xfrm>
            <a:off x="4036798" y="2773264"/>
            <a:ext cx="1788160" cy="2461846"/>
          </a:xfrm>
          <a:prstGeom prst="rect">
            <a:avLst/>
          </a:prstGeom>
        </p:spPr>
      </p:pic>
    </p:spTree>
    <p:extLst>
      <p:ext uri="{BB962C8B-B14F-4D97-AF65-F5344CB8AC3E}">
        <p14:creationId xmlns:p14="http://schemas.microsoft.com/office/powerpoint/2010/main" val="100958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3" name="31342-385863216_small">
            <a:hlinkClick r:id="" action="ppaction://media"/>
            <a:extLst>
              <a:ext uri="{FF2B5EF4-FFF2-40B4-BE49-F238E27FC236}">
                <a16:creationId xmlns:a16="http://schemas.microsoft.com/office/drawing/2014/main" id="{B0696220-F448-7ACD-FE3D-DFB4D4E418C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921" y="1399922"/>
            <a:ext cx="5559228" cy="4770170"/>
          </a:xfrm>
          <a:prstGeom prst="rect">
            <a:avLst/>
          </a:prstGeom>
          <a:ln w="19050">
            <a:solidFill>
              <a:srgbClr val="C00000"/>
            </a:solidFill>
          </a:ln>
        </p:spPr>
      </p:pic>
      <p:sp>
        <p:nvSpPr>
          <p:cNvPr id="4" name="תיבת טקסט 3">
            <a:extLst>
              <a:ext uri="{FF2B5EF4-FFF2-40B4-BE49-F238E27FC236}">
                <a16:creationId xmlns:a16="http://schemas.microsoft.com/office/drawing/2014/main" id="{0E52F0D4-504D-A2C7-AFE8-0EB7DE68622C}"/>
              </a:ext>
            </a:extLst>
          </p:cNvPr>
          <p:cNvSpPr txBox="1"/>
          <p:nvPr/>
        </p:nvSpPr>
        <p:spPr>
          <a:xfrm>
            <a:off x="6441261" y="325217"/>
            <a:ext cx="3692664" cy="646331"/>
          </a:xfrm>
          <a:prstGeom prst="rect">
            <a:avLst/>
          </a:prstGeom>
          <a:noFill/>
        </p:spPr>
        <p:txBody>
          <a:bodyPr wrap="square" rtlCol="1">
            <a:spAutoFit/>
          </a:bodyPr>
          <a:lstStyle/>
          <a:p>
            <a:r>
              <a:rPr lang="he-IL" sz="3600" b="1" dirty="0">
                <a:solidFill>
                  <a:srgbClr val="00B0F0"/>
                </a:solidFill>
              </a:rPr>
              <a:t>לרתום את הברקים</a:t>
            </a:r>
          </a:p>
        </p:txBody>
      </p:sp>
      <p:pic>
        <p:nvPicPr>
          <p:cNvPr id="7" name="28067-367411324_small">
            <a:hlinkClick r:id="" action="ppaction://media"/>
            <a:extLst>
              <a:ext uri="{FF2B5EF4-FFF2-40B4-BE49-F238E27FC236}">
                <a16:creationId xmlns:a16="http://schemas.microsoft.com/office/drawing/2014/main" id="{97137E31-D670-8EDF-38C2-642CEE0D7B7F}"/>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737253" y="2999899"/>
            <a:ext cx="6193467" cy="3617168"/>
          </a:xfrm>
          <a:prstGeom prst="rect">
            <a:avLst/>
          </a:prstGeom>
          <a:ln w="19050">
            <a:solidFill>
              <a:srgbClr val="C00000"/>
            </a:solidFill>
          </a:ln>
        </p:spPr>
      </p:pic>
      <p:pic>
        <p:nvPicPr>
          <p:cNvPr id="9" name="lightning-189909">
            <a:hlinkClick r:id="" action="ppaction://media"/>
            <a:extLst>
              <a:ext uri="{FF2B5EF4-FFF2-40B4-BE49-F238E27FC236}">
                <a16:creationId xmlns:a16="http://schemas.microsoft.com/office/drawing/2014/main" id="{1CF7D2F0-FF5E-E10C-1575-C2F5A7A4499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05078" y="687908"/>
            <a:ext cx="609600" cy="609600"/>
          </a:xfrm>
          <a:prstGeom prst="rect">
            <a:avLst/>
          </a:prstGeom>
        </p:spPr>
      </p:pic>
      <p:sp>
        <p:nvSpPr>
          <p:cNvPr id="11" name="תיבת טקסט 10">
            <a:extLst>
              <a:ext uri="{FF2B5EF4-FFF2-40B4-BE49-F238E27FC236}">
                <a16:creationId xmlns:a16="http://schemas.microsoft.com/office/drawing/2014/main" id="{07842948-3E80-9BF6-6EBB-AE049C20B1E2}"/>
              </a:ext>
            </a:extLst>
          </p:cNvPr>
          <p:cNvSpPr txBox="1"/>
          <p:nvPr/>
        </p:nvSpPr>
        <p:spPr>
          <a:xfrm>
            <a:off x="6327971" y="1232113"/>
            <a:ext cx="4515355" cy="461665"/>
          </a:xfrm>
          <a:prstGeom prst="rect">
            <a:avLst/>
          </a:prstGeom>
          <a:noFill/>
        </p:spPr>
        <p:txBody>
          <a:bodyPr wrap="square" rtlCol="1">
            <a:spAutoFit/>
          </a:bodyPr>
          <a:lstStyle/>
          <a:p>
            <a:r>
              <a:rPr lang="he-IL" sz="2400" dirty="0"/>
              <a:t>קראו את קטעי המידע בעמוד 5.</a:t>
            </a:r>
          </a:p>
        </p:txBody>
      </p:sp>
      <p:sp>
        <p:nvSpPr>
          <p:cNvPr id="12" name="תיבת טקסט 11">
            <a:extLst>
              <a:ext uri="{FF2B5EF4-FFF2-40B4-BE49-F238E27FC236}">
                <a16:creationId xmlns:a16="http://schemas.microsoft.com/office/drawing/2014/main" id="{30437B44-70E0-3164-910A-3E6E94B85DC0}"/>
              </a:ext>
            </a:extLst>
          </p:cNvPr>
          <p:cNvSpPr txBox="1"/>
          <p:nvPr/>
        </p:nvSpPr>
        <p:spPr>
          <a:xfrm>
            <a:off x="5956074" y="1869785"/>
            <a:ext cx="5648241" cy="954107"/>
          </a:xfrm>
          <a:prstGeom prst="rect">
            <a:avLst/>
          </a:prstGeom>
          <a:noFill/>
        </p:spPr>
        <p:txBody>
          <a:bodyPr wrap="square" rtlCol="1">
            <a:spAutoFit/>
          </a:bodyPr>
          <a:lstStyle/>
          <a:p>
            <a:r>
              <a:rPr lang="he-IL" sz="2800" dirty="0">
                <a:solidFill>
                  <a:schemeClr val="accent5">
                    <a:lumMod val="50000"/>
                  </a:schemeClr>
                </a:solidFill>
              </a:rPr>
              <a:t>כיצד מנצלים בני האדם מקורות אנרגיה ואיזו חשיבות יש לאנרגיה זו בחיינו?</a:t>
            </a:r>
          </a:p>
        </p:txBody>
      </p:sp>
    </p:spTree>
    <p:extLst>
      <p:ext uri="{BB962C8B-B14F-4D97-AF65-F5344CB8AC3E}">
        <p14:creationId xmlns:p14="http://schemas.microsoft.com/office/powerpoint/2010/main" val="7381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3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5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B9615B5-16CA-AE7D-1693-05BAA3C78AA7}"/>
              </a:ext>
            </a:extLst>
          </p:cNvPr>
          <p:cNvSpPr txBox="1"/>
          <p:nvPr/>
        </p:nvSpPr>
        <p:spPr>
          <a:xfrm>
            <a:off x="0" y="6355457"/>
            <a:ext cx="1231232" cy="400110"/>
          </a:xfrm>
          <a:prstGeom prst="rect">
            <a:avLst/>
          </a:prstGeom>
          <a:noFill/>
        </p:spPr>
        <p:txBody>
          <a:bodyPr wrap="square" rtlCol="1">
            <a:spAutoFit/>
          </a:bodyPr>
          <a:lstStyle/>
          <a:p>
            <a:r>
              <a:rPr lang="he-IL" sz="2000" b="1" dirty="0"/>
              <a:t>עמוד 6</a:t>
            </a:r>
          </a:p>
        </p:txBody>
      </p:sp>
      <p:pic>
        <p:nvPicPr>
          <p:cNvPr id="4" name="תמונה 3">
            <a:extLst>
              <a:ext uri="{FF2B5EF4-FFF2-40B4-BE49-F238E27FC236}">
                <a16:creationId xmlns:a16="http://schemas.microsoft.com/office/drawing/2014/main" id="{2D70E77C-CA9D-6592-09CE-053EEB234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502" y="687908"/>
            <a:ext cx="10734675" cy="4830860"/>
          </a:xfrm>
          <a:prstGeom prst="rect">
            <a:avLst/>
          </a:prstGeom>
        </p:spPr>
      </p:pic>
      <p:sp>
        <p:nvSpPr>
          <p:cNvPr id="5" name="תיבת טקסט 4">
            <a:extLst>
              <a:ext uri="{FF2B5EF4-FFF2-40B4-BE49-F238E27FC236}">
                <a16:creationId xmlns:a16="http://schemas.microsoft.com/office/drawing/2014/main" id="{660C92C0-0119-F3C0-2D8A-B7B103EA97BB}"/>
              </a:ext>
            </a:extLst>
          </p:cNvPr>
          <p:cNvSpPr txBox="1"/>
          <p:nvPr/>
        </p:nvSpPr>
        <p:spPr>
          <a:xfrm>
            <a:off x="3123526" y="5679342"/>
            <a:ext cx="7800722" cy="892552"/>
          </a:xfrm>
          <a:prstGeom prst="rect">
            <a:avLst/>
          </a:prstGeom>
          <a:noFill/>
        </p:spPr>
        <p:txBody>
          <a:bodyPr wrap="square" rtlCol="1">
            <a:spAutoFit/>
          </a:bodyPr>
          <a:lstStyle/>
          <a:p>
            <a:r>
              <a:rPr lang="he-IL" sz="2400" dirty="0"/>
              <a:t>המשיכו לקרוא את השיח בין הילדים ודונו בשאלה:</a:t>
            </a:r>
          </a:p>
          <a:p>
            <a:r>
              <a:rPr lang="he-IL" sz="2800" b="1" dirty="0">
                <a:solidFill>
                  <a:schemeClr val="accent5">
                    <a:lumMod val="50000"/>
                  </a:schemeClr>
                </a:solidFill>
              </a:rPr>
              <a:t>מהי אנרגיה? מהם סוגי ומקורות אנרגיה?</a:t>
            </a:r>
          </a:p>
        </p:txBody>
      </p:sp>
    </p:spTree>
    <p:extLst>
      <p:ext uri="{BB962C8B-B14F-4D97-AF65-F5344CB8AC3E}">
        <p14:creationId xmlns:p14="http://schemas.microsoft.com/office/powerpoint/2010/main" val="153764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594F0A8C-DA8B-B42B-0FBC-CF4C418BAA01}"/>
              </a:ext>
            </a:extLst>
          </p:cNvPr>
          <p:cNvPicPr>
            <a:picLocks noChangeAspect="1"/>
          </p:cNvPicPr>
          <p:nvPr/>
        </p:nvPicPr>
        <p:blipFill>
          <a:blip r:embed="rId4"/>
          <a:stretch>
            <a:fillRect/>
          </a:stretch>
        </p:blipFill>
        <p:spPr>
          <a:xfrm>
            <a:off x="6597368" y="82498"/>
            <a:ext cx="3124200" cy="561975"/>
          </a:xfrm>
          <a:prstGeom prst="rect">
            <a:avLst/>
          </a:prstGeom>
        </p:spPr>
      </p:pic>
      <p:pic>
        <p:nvPicPr>
          <p:cNvPr id="6" name="תמונה 5">
            <a:extLst>
              <a:ext uri="{FF2B5EF4-FFF2-40B4-BE49-F238E27FC236}">
                <a16:creationId xmlns:a16="http://schemas.microsoft.com/office/drawing/2014/main" id="{2A2EC13E-9C4E-55D8-C446-BB2C7CA41E5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24644" y="322313"/>
            <a:ext cx="4105275" cy="1057275"/>
          </a:xfrm>
          <a:prstGeom prst="rect">
            <a:avLst/>
          </a:prstGeom>
        </p:spPr>
      </p:pic>
      <p:pic>
        <p:nvPicPr>
          <p:cNvPr id="8" name="תמונה 7">
            <a:extLst>
              <a:ext uri="{FF2B5EF4-FFF2-40B4-BE49-F238E27FC236}">
                <a16:creationId xmlns:a16="http://schemas.microsoft.com/office/drawing/2014/main" id="{2A061AEE-9509-7234-595D-34F4452E53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6327" y="2483847"/>
            <a:ext cx="11579346" cy="3963358"/>
          </a:xfrm>
          <a:prstGeom prst="rect">
            <a:avLst/>
          </a:prstGeom>
          <a:ln w="19050">
            <a:solidFill>
              <a:srgbClr val="C00000"/>
            </a:solidFill>
          </a:ln>
        </p:spPr>
      </p:pic>
      <p:sp>
        <p:nvSpPr>
          <p:cNvPr id="11" name="תיבת טקסט 10">
            <a:extLst>
              <a:ext uri="{FF2B5EF4-FFF2-40B4-BE49-F238E27FC236}">
                <a16:creationId xmlns:a16="http://schemas.microsoft.com/office/drawing/2014/main" id="{35CCFFC6-3F9B-4E0D-FAB0-33209B5EF6B0}"/>
              </a:ext>
            </a:extLst>
          </p:cNvPr>
          <p:cNvSpPr txBox="1"/>
          <p:nvPr/>
        </p:nvSpPr>
        <p:spPr>
          <a:xfrm>
            <a:off x="4263871" y="1641651"/>
            <a:ext cx="7178268" cy="461665"/>
          </a:xfrm>
          <a:prstGeom prst="rect">
            <a:avLst/>
          </a:prstGeom>
          <a:noFill/>
        </p:spPr>
        <p:txBody>
          <a:bodyPr wrap="square">
            <a:spAutoFit/>
          </a:bodyPr>
          <a:lstStyle/>
          <a:p>
            <a:r>
              <a:rPr lang="he-IL" sz="2400" b="0" i="0" u="none" strike="noStrike" baseline="0" dirty="0">
                <a:latin typeface="NarkisClassicMF-Regular"/>
              </a:rPr>
              <a:t>מה הקשר בין מה שרואים בתמונות לבין המושג </a:t>
            </a:r>
            <a:r>
              <a:rPr lang="he-IL" sz="2400" b="1" i="0" u="none" strike="noStrike" baseline="0" dirty="0">
                <a:latin typeface="NarkisClassicMF-Bold"/>
              </a:rPr>
              <a:t>אנרגיה</a:t>
            </a:r>
            <a:r>
              <a:rPr lang="he-IL" sz="2400" b="0" i="0" u="none" strike="noStrike" baseline="0" dirty="0">
                <a:latin typeface="NarkisClassicMF-Regular"/>
              </a:rPr>
              <a:t>?</a:t>
            </a:r>
            <a:endParaRPr lang="he-IL" sz="2400" dirty="0"/>
          </a:p>
        </p:txBody>
      </p:sp>
      <p:sp>
        <p:nvSpPr>
          <p:cNvPr id="12" name="תיבת טקסט 11">
            <a:extLst>
              <a:ext uri="{FF2B5EF4-FFF2-40B4-BE49-F238E27FC236}">
                <a16:creationId xmlns:a16="http://schemas.microsoft.com/office/drawing/2014/main" id="{D957C46E-3A50-E3EB-BE52-D4854B691D31}"/>
              </a:ext>
            </a:extLst>
          </p:cNvPr>
          <p:cNvSpPr txBox="1"/>
          <p:nvPr/>
        </p:nvSpPr>
        <p:spPr>
          <a:xfrm>
            <a:off x="226934" y="1247960"/>
            <a:ext cx="2967606" cy="830997"/>
          </a:xfrm>
          <a:prstGeom prst="rect">
            <a:avLst/>
          </a:prstGeom>
          <a:noFill/>
        </p:spPr>
        <p:txBody>
          <a:bodyPr wrap="square" rtlCol="1">
            <a:spAutoFit/>
          </a:bodyPr>
          <a:lstStyle/>
          <a:p>
            <a:r>
              <a:rPr lang="he-IL" sz="2400" dirty="0"/>
              <a:t>השיבו על סעיפים 3-1 </a:t>
            </a:r>
          </a:p>
          <a:p>
            <a:r>
              <a:rPr lang="he-IL" sz="2400" dirty="0"/>
              <a:t>בעמודים 9-8.</a:t>
            </a:r>
          </a:p>
        </p:txBody>
      </p:sp>
    </p:spTree>
    <p:extLst>
      <p:ext uri="{BB962C8B-B14F-4D97-AF65-F5344CB8AC3E}">
        <p14:creationId xmlns:p14="http://schemas.microsoft.com/office/powerpoint/2010/main" val="13042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74B5942F-62A1-60DB-C2E9-C54903F9228B}"/>
              </a:ext>
            </a:extLst>
          </p:cNvPr>
          <p:cNvPicPr>
            <a:picLocks noChangeAspect="1"/>
          </p:cNvPicPr>
          <p:nvPr/>
        </p:nvPicPr>
        <p:blipFill>
          <a:blip r:embed="rId4"/>
          <a:stretch>
            <a:fillRect/>
          </a:stretch>
        </p:blipFill>
        <p:spPr>
          <a:xfrm>
            <a:off x="5840362" y="313864"/>
            <a:ext cx="5334000" cy="1171575"/>
          </a:xfrm>
          <a:prstGeom prst="rect">
            <a:avLst/>
          </a:prstGeom>
        </p:spPr>
      </p:pic>
      <p:pic>
        <p:nvPicPr>
          <p:cNvPr id="6" name="תמונה 5">
            <a:extLst>
              <a:ext uri="{FF2B5EF4-FFF2-40B4-BE49-F238E27FC236}">
                <a16:creationId xmlns:a16="http://schemas.microsoft.com/office/drawing/2014/main" id="{F0E660E0-218F-9AAC-B0DC-03431A049316}"/>
              </a:ext>
            </a:extLst>
          </p:cNvPr>
          <p:cNvPicPr>
            <a:picLocks noChangeAspect="1"/>
          </p:cNvPicPr>
          <p:nvPr/>
        </p:nvPicPr>
        <p:blipFill>
          <a:blip r:embed="rId5"/>
          <a:stretch>
            <a:fillRect/>
          </a:stretch>
        </p:blipFill>
        <p:spPr>
          <a:xfrm>
            <a:off x="8067654" y="3874776"/>
            <a:ext cx="3354359" cy="2451798"/>
          </a:xfrm>
          <a:prstGeom prst="rect">
            <a:avLst/>
          </a:prstGeom>
          <a:ln w="12700">
            <a:solidFill>
              <a:srgbClr val="C00000"/>
            </a:solidFill>
          </a:ln>
        </p:spPr>
      </p:pic>
      <p:pic>
        <p:nvPicPr>
          <p:cNvPr id="8" name="תמונה 7">
            <a:extLst>
              <a:ext uri="{FF2B5EF4-FFF2-40B4-BE49-F238E27FC236}">
                <a16:creationId xmlns:a16="http://schemas.microsoft.com/office/drawing/2014/main" id="{4A568714-C07A-A6C7-2303-D82CA4D7E8A0}"/>
              </a:ext>
            </a:extLst>
          </p:cNvPr>
          <p:cNvPicPr>
            <a:picLocks noChangeAspect="1"/>
          </p:cNvPicPr>
          <p:nvPr/>
        </p:nvPicPr>
        <p:blipFill>
          <a:blip r:embed="rId6"/>
          <a:stretch>
            <a:fillRect/>
          </a:stretch>
        </p:blipFill>
        <p:spPr>
          <a:xfrm>
            <a:off x="406747" y="3847150"/>
            <a:ext cx="3354359" cy="2451798"/>
          </a:xfrm>
          <a:prstGeom prst="rect">
            <a:avLst/>
          </a:prstGeom>
          <a:ln w="12700">
            <a:solidFill>
              <a:srgbClr val="C00000"/>
            </a:solidFill>
          </a:ln>
        </p:spPr>
      </p:pic>
      <p:pic>
        <p:nvPicPr>
          <p:cNvPr id="11" name="תמונה 10">
            <a:extLst>
              <a:ext uri="{FF2B5EF4-FFF2-40B4-BE49-F238E27FC236}">
                <a16:creationId xmlns:a16="http://schemas.microsoft.com/office/drawing/2014/main" id="{A800E372-9C90-5A18-C5E6-9966C8BA84B1}"/>
              </a:ext>
            </a:extLst>
          </p:cNvPr>
          <p:cNvPicPr>
            <a:picLocks noChangeAspect="1"/>
          </p:cNvPicPr>
          <p:nvPr/>
        </p:nvPicPr>
        <p:blipFill>
          <a:blip r:embed="rId7"/>
          <a:stretch>
            <a:fillRect/>
          </a:stretch>
        </p:blipFill>
        <p:spPr>
          <a:xfrm>
            <a:off x="4172270" y="3884825"/>
            <a:ext cx="3484220" cy="2441749"/>
          </a:xfrm>
          <a:prstGeom prst="rect">
            <a:avLst/>
          </a:prstGeom>
          <a:ln>
            <a:solidFill>
              <a:srgbClr val="C00000"/>
            </a:solidFill>
          </a:ln>
        </p:spPr>
      </p:pic>
      <p:sp>
        <p:nvSpPr>
          <p:cNvPr id="13" name="תיבת טקסט 12">
            <a:extLst>
              <a:ext uri="{FF2B5EF4-FFF2-40B4-BE49-F238E27FC236}">
                <a16:creationId xmlns:a16="http://schemas.microsoft.com/office/drawing/2014/main" id="{404C9FE3-552E-C006-F7A7-B8FEB785CB18}"/>
              </a:ext>
            </a:extLst>
          </p:cNvPr>
          <p:cNvSpPr txBox="1"/>
          <p:nvPr/>
        </p:nvSpPr>
        <p:spPr>
          <a:xfrm>
            <a:off x="671052" y="1523811"/>
            <a:ext cx="9917983" cy="1131848"/>
          </a:xfrm>
          <a:prstGeom prst="rect">
            <a:avLst/>
          </a:prstGeom>
          <a:noFill/>
        </p:spPr>
        <p:txBody>
          <a:bodyPr wrap="square">
            <a:spAutoFit/>
          </a:bodyPr>
          <a:lstStyle/>
          <a:p>
            <a:pPr>
              <a:lnSpc>
                <a:spcPct val="150000"/>
              </a:lnSpc>
            </a:pPr>
            <a:r>
              <a:rPr lang="he-IL" sz="2400" b="0" i="0" u="none" strike="noStrike" baseline="0" dirty="0">
                <a:latin typeface="NarkisClassicMF-Regular"/>
              </a:rPr>
              <a:t>קִראו את שני החלקים של קטע המידע </a:t>
            </a:r>
            <a:r>
              <a:rPr lang="he-IL" sz="2400" b="1" i="0" u="none" strike="noStrike" baseline="0" dirty="0">
                <a:solidFill>
                  <a:srgbClr val="0088CE"/>
                </a:solidFill>
                <a:latin typeface="NarkisClassicMF-Bold"/>
              </a:rPr>
              <a:t>בלי אנרגיה - אי אפשר, </a:t>
            </a:r>
            <a:r>
              <a:rPr lang="he-IL" sz="2400" dirty="0"/>
              <a:t>עמודים 11-9,</a:t>
            </a:r>
          </a:p>
          <a:p>
            <a:pPr>
              <a:lnSpc>
                <a:spcPct val="150000"/>
              </a:lnSpc>
            </a:pPr>
            <a:r>
              <a:rPr lang="he-IL" sz="2400" b="0" i="0" u="none" strike="noStrike" baseline="0" dirty="0">
                <a:latin typeface="NarkisClassicMF-Regular"/>
              </a:rPr>
              <a:t>השיבו על השאלות שבסוף כל חלק ובצעו את משימת הסיכום שבעמוד 11.</a:t>
            </a:r>
            <a:endParaRPr lang="he-IL" sz="2400" dirty="0"/>
          </a:p>
        </p:txBody>
      </p:sp>
      <p:sp>
        <p:nvSpPr>
          <p:cNvPr id="15" name="תיבת טקסט 14">
            <a:extLst>
              <a:ext uri="{FF2B5EF4-FFF2-40B4-BE49-F238E27FC236}">
                <a16:creationId xmlns:a16="http://schemas.microsoft.com/office/drawing/2014/main" id="{2A8D514F-9EE4-D50D-1613-EC95867C3683}"/>
              </a:ext>
            </a:extLst>
          </p:cNvPr>
          <p:cNvSpPr txBox="1"/>
          <p:nvPr/>
        </p:nvSpPr>
        <p:spPr>
          <a:xfrm>
            <a:off x="1437098" y="6243138"/>
            <a:ext cx="1071715" cy="369332"/>
          </a:xfrm>
          <a:prstGeom prst="rect">
            <a:avLst/>
          </a:prstGeom>
          <a:noFill/>
        </p:spPr>
        <p:txBody>
          <a:bodyPr wrap="square" rtlCol="1">
            <a:spAutoFit/>
          </a:bodyPr>
          <a:lstStyle/>
          <a:p>
            <a:r>
              <a:rPr lang="he-IL" b="1" dirty="0">
                <a:solidFill>
                  <a:srgbClr val="0070C0"/>
                </a:solidFill>
              </a:rPr>
              <a:t>תקשורת</a:t>
            </a:r>
          </a:p>
        </p:txBody>
      </p:sp>
      <p:sp>
        <p:nvSpPr>
          <p:cNvPr id="16" name="תיבת טקסט 15">
            <a:extLst>
              <a:ext uri="{FF2B5EF4-FFF2-40B4-BE49-F238E27FC236}">
                <a16:creationId xmlns:a16="http://schemas.microsoft.com/office/drawing/2014/main" id="{2315C0DB-AEB8-EF14-30AB-26100684A2A1}"/>
              </a:ext>
            </a:extLst>
          </p:cNvPr>
          <p:cNvSpPr txBox="1"/>
          <p:nvPr/>
        </p:nvSpPr>
        <p:spPr>
          <a:xfrm>
            <a:off x="5729749" y="6326574"/>
            <a:ext cx="914400" cy="369332"/>
          </a:xfrm>
          <a:prstGeom prst="rect">
            <a:avLst/>
          </a:prstGeom>
          <a:noFill/>
        </p:spPr>
        <p:txBody>
          <a:bodyPr wrap="square" rtlCol="1">
            <a:spAutoFit/>
          </a:bodyPr>
          <a:lstStyle/>
          <a:p>
            <a:r>
              <a:rPr lang="he-IL" b="1" dirty="0">
                <a:solidFill>
                  <a:srgbClr val="0070C0"/>
                </a:solidFill>
              </a:rPr>
              <a:t>פריחה</a:t>
            </a:r>
          </a:p>
        </p:txBody>
      </p:sp>
      <p:sp>
        <p:nvSpPr>
          <p:cNvPr id="17" name="תיבת טקסט 16">
            <a:extLst>
              <a:ext uri="{FF2B5EF4-FFF2-40B4-BE49-F238E27FC236}">
                <a16:creationId xmlns:a16="http://schemas.microsoft.com/office/drawing/2014/main" id="{35F2B116-7B53-CD31-AEB1-11B01890B36C}"/>
              </a:ext>
            </a:extLst>
          </p:cNvPr>
          <p:cNvSpPr txBox="1"/>
          <p:nvPr/>
        </p:nvSpPr>
        <p:spPr>
          <a:xfrm>
            <a:off x="9354001" y="6349663"/>
            <a:ext cx="914400" cy="369332"/>
          </a:xfrm>
          <a:prstGeom prst="rect">
            <a:avLst/>
          </a:prstGeom>
          <a:noFill/>
        </p:spPr>
        <p:txBody>
          <a:bodyPr wrap="square" rtlCol="1">
            <a:spAutoFit/>
          </a:bodyPr>
          <a:lstStyle/>
          <a:p>
            <a:r>
              <a:rPr lang="he-IL" b="1" dirty="0">
                <a:solidFill>
                  <a:srgbClr val="0070C0"/>
                </a:solidFill>
              </a:rPr>
              <a:t>תנועה</a:t>
            </a:r>
          </a:p>
        </p:txBody>
      </p:sp>
      <p:sp>
        <p:nvSpPr>
          <p:cNvPr id="19" name="תיבת טקסט 18">
            <a:extLst>
              <a:ext uri="{FF2B5EF4-FFF2-40B4-BE49-F238E27FC236}">
                <a16:creationId xmlns:a16="http://schemas.microsoft.com/office/drawing/2014/main" id="{3DE8880B-D7F9-8189-9324-BCC1F52F51BD}"/>
              </a:ext>
            </a:extLst>
          </p:cNvPr>
          <p:cNvSpPr txBox="1"/>
          <p:nvPr/>
        </p:nvSpPr>
        <p:spPr>
          <a:xfrm>
            <a:off x="4490884" y="3184057"/>
            <a:ext cx="4195916" cy="461665"/>
          </a:xfrm>
          <a:prstGeom prst="rect">
            <a:avLst/>
          </a:prstGeom>
          <a:noFill/>
        </p:spPr>
        <p:txBody>
          <a:bodyPr wrap="square" rtlCol="1">
            <a:spAutoFit/>
          </a:bodyPr>
          <a:lstStyle/>
          <a:p>
            <a:r>
              <a:rPr lang="he-IL" sz="2400" b="1" dirty="0"/>
              <a:t>חלק א: ללא אנרגיה אין חיים</a:t>
            </a:r>
          </a:p>
        </p:txBody>
      </p:sp>
    </p:spTree>
    <p:extLst>
      <p:ext uri="{BB962C8B-B14F-4D97-AF65-F5344CB8AC3E}">
        <p14:creationId xmlns:p14="http://schemas.microsoft.com/office/powerpoint/2010/main" val="171232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DDB8B6C3-B3C0-9EDD-DBD9-28895815B1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8857" y="1552376"/>
            <a:ext cx="8834285" cy="4156051"/>
          </a:xfrm>
          <a:prstGeom prst="rect">
            <a:avLst/>
          </a:prstGeom>
          <a:ln w="19050">
            <a:solidFill>
              <a:srgbClr val="00B0F0"/>
            </a:solidFill>
          </a:ln>
        </p:spPr>
      </p:pic>
      <p:pic>
        <p:nvPicPr>
          <p:cNvPr id="11" name="תמונה 10">
            <a:extLst>
              <a:ext uri="{FF2B5EF4-FFF2-40B4-BE49-F238E27FC236}">
                <a16:creationId xmlns:a16="http://schemas.microsoft.com/office/drawing/2014/main" id="{83CAC71C-094E-6D61-C05E-5823C7C9433D}"/>
              </a:ext>
            </a:extLst>
          </p:cNvPr>
          <p:cNvPicPr>
            <a:picLocks noChangeAspect="1"/>
          </p:cNvPicPr>
          <p:nvPr/>
        </p:nvPicPr>
        <p:blipFill>
          <a:blip r:embed="rId5"/>
          <a:stretch>
            <a:fillRect/>
          </a:stretch>
        </p:blipFill>
        <p:spPr>
          <a:xfrm>
            <a:off x="3879748" y="832106"/>
            <a:ext cx="4933950" cy="576072"/>
          </a:xfrm>
          <a:prstGeom prst="rect">
            <a:avLst/>
          </a:prstGeom>
        </p:spPr>
      </p:pic>
      <p:sp>
        <p:nvSpPr>
          <p:cNvPr id="13" name="תיבת טקסט 12">
            <a:extLst>
              <a:ext uri="{FF2B5EF4-FFF2-40B4-BE49-F238E27FC236}">
                <a16:creationId xmlns:a16="http://schemas.microsoft.com/office/drawing/2014/main" id="{F4FF8CAF-0EE8-11C3-B98D-96C9A24F3A9B}"/>
              </a:ext>
            </a:extLst>
          </p:cNvPr>
          <p:cNvSpPr txBox="1"/>
          <p:nvPr/>
        </p:nvSpPr>
        <p:spPr>
          <a:xfrm>
            <a:off x="3238193" y="5708427"/>
            <a:ext cx="5183136" cy="461665"/>
          </a:xfrm>
          <a:prstGeom prst="rect">
            <a:avLst/>
          </a:prstGeom>
          <a:noFill/>
        </p:spPr>
        <p:txBody>
          <a:bodyPr wrap="square" rtlCol="1">
            <a:spAutoFit/>
          </a:bodyPr>
          <a:lstStyle/>
          <a:p>
            <a:r>
              <a:rPr lang="he-IL" sz="2400" dirty="0"/>
              <a:t>השיבו על שאלות 2-1 בעמוד 10.</a:t>
            </a:r>
          </a:p>
        </p:txBody>
      </p:sp>
    </p:spTree>
    <p:extLst>
      <p:ext uri="{BB962C8B-B14F-4D97-AF65-F5344CB8AC3E}">
        <p14:creationId xmlns:p14="http://schemas.microsoft.com/office/powerpoint/2010/main" val="273277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66E6822E-A1DA-A5C6-22A3-EF4809968687}"/>
              </a:ext>
            </a:extLst>
          </p:cNvPr>
          <p:cNvPicPr>
            <a:picLocks noChangeAspect="1"/>
          </p:cNvPicPr>
          <p:nvPr/>
        </p:nvPicPr>
        <p:blipFill>
          <a:blip r:embed="rId4"/>
          <a:stretch>
            <a:fillRect/>
          </a:stretch>
        </p:blipFill>
        <p:spPr>
          <a:xfrm>
            <a:off x="4055165" y="975958"/>
            <a:ext cx="7784097" cy="457889"/>
          </a:xfrm>
          <a:prstGeom prst="rect">
            <a:avLst/>
          </a:prstGeom>
        </p:spPr>
      </p:pic>
      <p:pic>
        <p:nvPicPr>
          <p:cNvPr id="6" name="תמונה 5">
            <a:extLst>
              <a:ext uri="{FF2B5EF4-FFF2-40B4-BE49-F238E27FC236}">
                <a16:creationId xmlns:a16="http://schemas.microsoft.com/office/drawing/2014/main" id="{5DABB8E2-646F-B4A6-2252-818F22471A70}"/>
              </a:ext>
            </a:extLst>
          </p:cNvPr>
          <p:cNvPicPr>
            <a:picLocks noChangeAspect="1"/>
          </p:cNvPicPr>
          <p:nvPr/>
        </p:nvPicPr>
        <p:blipFill>
          <a:blip r:embed="rId5"/>
          <a:stretch>
            <a:fillRect/>
          </a:stretch>
        </p:blipFill>
        <p:spPr>
          <a:xfrm>
            <a:off x="2105025" y="1933575"/>
            <a:ext cx="7981950" cy="2990850"/>
          </a:xfrm>
          <a:prstGeom prst="rect">
            <a:avLst/>
          </a:prstGeom>
          <a:ln w="12700">
            <a:solidFill>
              <a:srgbClr val="C00000"/>
            </a:solidFill>
          </a:ln>
        </p:spPr>
      </p:pic>
      <p:sp>
        <p:nvSpPr>
          <p:cNvPr id="7" name="תיבת טקסט 6">
            <a:extLst>
              <a:ext uri="{FF2B5EF4-FFF2-40B4-BE49-F238E27FC236}">
                <a16:creationId xmlns:a16="http://schemas.microsoft.com/office/drawing/2014/main" id="{B0E5A95A-11D9-47E3-4760-719767F0C66A}"/>
              </a:ext>
            </a:extLst>
          </p:cNvPr>
          <p:cNvSpPr txBox="1"/>
          <p:nvPr/>
        </p:nvSpPr>
        <p:spPr>
          <a:xfrm>
            <a:off x="2603091" y="5191432"/>
            <a:ext cx="5995220" cy="461665"/>
          </a:xfrm>
          <a:prstGeom prst="rect">
            <a:avLst/>
          </a:prstGeom>
          <a:noFill/>
        </p:spPr>
        <p:txBody>
          <a:bodyPr wrap="square" rtlCol="1">
            <a:spAutoFit/>
          </a:bodyPr>
          <a:lstStyle/>
          <a:p>
            <a:r>
              <a:rPr lang="he-IL" sz="2400" dirty="0"/>
              <a:t>השיבו על שאלות 2-1 ומשימת הסיכום בעמוד 11.</a:t>
            </a:r>
          </a:p>
        </p:txBody>
      </p:sp>
    </p:spTree>
    <p:extLst>
      <p:ext uri="{BB962C8B-B14F-4D97-AF65-F5344CB8AC3E}">
        <p14:creationId xmlns:p14="http://schemas.microsoft.com/office/powerpoint/2010/main" val="2623465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B93F17B-7285-F20E-0B3A-63BE9E058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7" name="בועת דיבור: אליפסה 6">
            <a:extLst>
              <a:ext uri="{FF2B5EF4-FFF2-40B4-BE49-F238E27FC236}">
                <a16:creationId xmlns:a16="http://schemas.microsoft.com/office/drawing/2014/main" id="{66B02F84-AD27-857E-1D02-0044C66CADCE}"/>
              </a:ext>
            </a:extLst>
          </p:cNvPr>
          <p:cNvSpPr/>
          <p:nvPr/>
        </p:nvSpPr>
        <p:spPr>
          <a:xfrm>
            <a:off x="7108230" y="217739"/>
            <a:ext cx="1663782" cy="2103910"/>
          </a:xfrm>
          <a:prstGeom prst="wedgeEllipseCallout">
            <a:avLst>
              <a:gd name="adj1" fmla="val 144305"/>
              <a:gd name="adj2" fmla="val 1627"/>
            </a:avLst>
          </a:prstGeom>
          <a:no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i="0" u="none" strike="noStrike" baseline="0" dirty="0">
                <a:solidFill>
                  <a:schemeClr val="tx1"/>
                </a:solidFill>
                <a:latin typeface="NarkisClassicMF-Regular"/>
              </a:rPr>
              <a:t>אני טוענת שבלי אנרגיה</a:t>
            </a:r>
          </a:p>
          <a:p>
            <a:pPr algn="ctr"/>
            <a:r>
              <a:rPr lang="he-IL" sz="2000" b="1" i="0" u="none" strike="noStrike" baseline="0" dirty="0">
                <a:solidFill>
                  <a:schemeClr val="tx1"/>
                </a:solidFill>
                <a:latin typeface="NarkisClassicMF-Regular"/>
              </a:rPr>
              <a:t>אי אפשר!</a:t>
            </a:r>
            <a:endParaRPr lang="he-IL" sz="2000" b="1" dirty="0">
              <a:solidFill>
                <a:schemeClr val="tx1"/>
              </a:solidFill>
            </a:endParaRPr>
          </a:p>
        </p:txBody>
      </p:sp>
      <p:sp>
        <p:nvSpPr>
          <p:cNvPr id="8" name="בועת דיבור: אליפסה 7">
            <a:extLst>
              <a:ext uri="{FF2B5EF4-FFF2-40B4-BE49-F238E27FC236}">
                <a16:creationId xmlns:a16="http://schemas.microsoft.com/office/drawing/2014/main" id="{5EC45FAD-82FA-CBE0-6C2F-CBCA753BF862}"/>
              </a:ext>
            </a:extLst>
          </p:cNvPr>
          <p:cNvSpPr/>
          <p:nvPr/>
        </p:nvSpPr>
        <p:spPr>
          <a:xfrm>
            <a:off x="3977770" y="774599"/>
            <a:ext cx="1663782" cy="2103910"/>
          </a:xfrm>
          <a:prstGeom prst="wedgeEllipseCallout">
            <a:avLst>
              <a:gd name="adj1" fmla="val -169242"/>
              <a:gd name="adj2" fmla="val 10740"/>
            </a:avLst>
          </a:prstGeom>
          <a:no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i="0" u="none" strike="noStrike" baseline="0" dirty="0">
                <a:solidFill>
                  <a:schemeClr val="tx1"/>
                </a:solidFill>
                <a:latin typeface="NarkisClassicMF-Regular"/>
              </a:rPr>
              <a:t>האם את יכולה להוכיח את</a:t>
            </a:r>
          </a:p>
          <a:p>
            <a:pPr algn="ctr"/>
            <a:r>
              <a:rPr lang="he-IL" sz="2000" b="1" i="0" u="none" strike="noStrike" baseline="0" dirty="0">
                <a:solidFill>
                  <a:schemeClr val="tx1"/>
                </a:solidFill>
                <a:latin typeface="NarkisClassicMF-Regular"/>
              </a:rPr>
              <a:t>הטענה?</a:t>
            </a:r>
            <a:r>
              <a:rPr lang="he-IL" sz="1800" b="0" i="0" u="none" strike="noStrike" baseline="0" dirty="0">
                <a:latin typeface="NarkisClassicMF-Regular"/>
              </a:rPr>
              <a:t>?</a:t>
            </a:r>
            <a:endParaRPr lang="he-IL" dirty="0"/>
          </a:p>
        </p:txBody>
      </p:sp>
      <p:pic>
        <p:nvPicPr>
          <p:cNvPr id="12" name="תמונה 11">
            <a:extLst>
              <a:ext uri="{FF2B5EF4-FFF2-40B4-BE49-F238E27FC236}">
                <a16:creationId xmlns:a16="http://schemas.microsoft.com/office/drawing/2014/main" id="{497D6A74-01B1-34C6-257A-F11778B4625C}"/>
              </a:ext>
            </a:extLst>
          </p:cNvPr>
          <p:cNvPicPr>
            <a:picLocks noChangeAspect="1"/>
          </p:cNvPicPr>
          <p:nvPr/>
        </p:nvPicPr>
        <p:blipFill>
          <a:blip r:embed="rId4"/>
          <a:stretch>
            <a:fillRect/>
          </a:stretch>
        </p:blipFill>
        <p:spPr>
          <a:xfrm>
            <a:off x="2592279" y="3063976"/>
            <a:ext cx="8584707" cy="3019425"/>
          </a:xfrm>
          <a:prstGeom prst="rect">
            <a:avLst/>
          </a:prstGeom>
          <a:ln w="19050">
            <a:solidFill>
              <a:srgbClr val="00B0F0"/>
            </a:solidFill>
          </a:ln>
        </p:spPr>
      </p:pic>
      <p:pic>
        <p:nvPicPr>
          <p:cNvPr id="16" name="תמונה 15">
            <a:extLst>
              <a:ext uri="{FF2B5EF4-FFF2-40B4-BE49-F238E27FC236}">
                <a16:creationId xmlns:a16="http://schemas.microsoft.com/office/drawing/2014/main" id="{E163E50A-E751-6A4A-E983-DA48941CF79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7811" y="542572"/>
            <a:ext cx="2557731" cy="2732319"/>
          </a:xfrm>
          <a:prstGeom prst="rect">
            <a:avLst/>
          </a:prstGeom>
        </p:spPr>
      </p:pic>
      <p:pic>
        <p:nvPicPr>
          <p:cNvPr id="18" name="תמונה 17">
            <a:extLst>
              <a:ext uri="{FF2B5EF4-FFF2-40B4-BE49-F238E27FC236}">
                <a16:creationId xmlns:a16="http://schemas.microsoft.com/office/drawing/2014/main" id="{8515EF88-AF91-247B-E197-396B6153F66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36923" y="0"/>
            <a:ext cx="2786298" cy="2321649"/>
          </a:xfrm>
          <a:prstGeom prst="rect">
            <a:avLst/>
          </a:prstGeom>
        </p:spPr>
      </p:pic>
      <p:sp>
        <p:nvSpPr>
          <p:cNvPr id="19" name="תיבת טקסט 18">
            <a:extLst>
              <a:ext uri="{FF2B5EF4-FFF2-40B4-BE49-F238E27FC236}">
                <a16:creationId xmlns:a16="http://schemas.microsoft.com/office/drawing/2014/main" id="{E17CACE8-CE1E-57A3-1658-5671AE15F5ED}"/>
              </a:ext>
            </a:extLst>
          </p:cNvPr>
          <p:cNvSpPr txBox="1"/>
          <p:nvPr/>
        </p:nvSpPr>
        <p:spPr>
          <a:xfrm>
            <a:off x="279962" y="6376833"/>
            <a:ext cx="1172496" cy="369332"/>
          </a:xfrm>
          <a:prstGeom prst="rect">
            <a:avLst/>
          </a:prstGeom>
          <a:noFill/>
        </p:spPr>
        <p:txBody>
          <a:bodyPr wrap="square" rtlCol="1">
            <a:spAutoFit/>
          </a:bodyPr>
          <a:lstStyle/>
          <a:p>
            <a:r>
              <a:rPr lang="he-IL" b="1" dirty="0"/>
              <a:t>עמוד 11</a:t>
            </a:r>
          </a:p>
        </p:txBody>
      </p:sp>
    </p:spTree>
    <p:extLst>
      <p:ext uri="{BB962C8B-B14F-4D97-AF65-F5344CB8AC3E}">
        <p14:creationId xmlns:p14="http://schemas.microsoft.com/office/powerpoint/2010/main" val="277433109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5539</TotalTime>
  <Words>2620</Words>
  <Application>Microsoft Office PowerPoint</Application>
  <PresentationFormat>מסך רחב</PresentationFormat>
  <Paragraphs>184</Paragraphs>
  <Slides>26</Slides>
  <Notes>26</Notes>
  <HiddenSlides>0</HiddenSlides>
  <MMClips>6</MMClips>
  <ScaleCrop>false</ScaleCrop>
  <HeadingPairs>
    <vt:vector size="8" baseType="variant">
      <vt:variant>
        <vt:lpstr>גופנים בשימוש</vt:lpstr>
      </vt:variant>
      <vt:variant>
        <vt:i4>9</vt:i4>
      </vt:variant>
      <vt:variant>
        <vt:lpstr>ערכת נושא</vt:lpstr>
      </vt:variant>
      <vt:variant>
        <vt:i4>1</vt:i4>
      </vt:variant>
      <vt:variant>
        <vt:lpstr>שרתי OLE מוטבעים</vt:lpstr>
      </vt:variant>
      <vt:variant>
        <vt:i4>1</vt:i4>
      </vt:variant>
      <vt:variant>
        <vt:lpstr>כותרות שקופיות</vt:lpstr>
      </vt:variant>
      <vt:variant>
        <vt:i4>26</vt:i4>
      </vt:variant>
    </vt:vector>
  </HeadingPairs>
  <TitlesOfParts>
    <vt:vector size="37" baseType="lpstr">
      <vt:lpstr>Almoni Neue DL 4.0 AAA</vt:lpstr>
      <vt:lpstr>Arial</vt:lpstr>
      <vt:lpstr>Calibri</vt:lpstr>
      <vt:lpstr>Calibri Light</vt:lpstr>
      <vt:lpstr>FbSpacer-Black</vt:lpstr>
      <vt:lpstr>NarkisClassicMF-Bold</vt:lpstr>
      <vt:lpstr>NarkisClassicMF-Regular</vt:lpstr>
      <vt:lpstr>NarkisimMFO</vt:lpstr>
      <vt:lpstr>NarkisimMFOBold</vt:lpstr>
      <vt:lpstr>ערכת נושא Office</vt:lpstr>
      <vt:lpstr>‏‏תמונת מפת סיביות</vt:lpstr>
      <vt:lpstr> מצגת מלווה לשעורים                           מדע וטכנולוגיה כיתה ו מצגת מלווה לשער אנרגיה ומערכות טכנולוגיות בפעולה פרק ראשון: האנרגיה סביבנו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shlomi sh shlomish</cp:lastModifiedBy>
  <cp:revision>18</cp:revision>
  <dcterms:created xsi:type="dcterms:W3CDTF">2024-06-10T14:30:22Z</dcterms:created>
  <dcterms:modified xsi:type="dcterms:W3CDTF">2024-09-08T13:50:49Z</dcterms:modified>
</cp:coreProperties>
</file>