
<file path=[Content_Types].xml><?xml version="1.0" encoding="utf-8"?>
<Types xmlns="http://schemas.openxmlformats.org/package/2006/content-types">
  <Default Extension="png" ContentType="image/png"/>
  <Default Extension="tmp" ContentType="image/png"/>
  <Default Extension="mp3" ContentType="audio/unknown"/>
  <Default Extension="emf" ContentType="image/x-emf"/>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7"/>
  </p:notesMasterIdLst>
  <p:sldIdLst>
    <p:sldId id="257" r:id="rId2"/>
    <p:sldId id="308" r:id="rId3"/>
    <p:sldId id="309" r:id="rId4"/>
    <p:sldId id="310" r:id="rId5"/>
    <p:sldId id="256" r:id="rId6"/>
    <p:sldId id="311" r:id="rId7"/>
    <p:sldId id="314" r:id="rId8"/>
    <p:sldId id="258" r:id="rId9"/>
    <p:sldId id="313" r:id="rId10"/>
    <p:sldId id="312" r:id="rId11"/>
    <p:sldId id="315" r:id="rId12"/>
    <p:sldId id="316" r:id="rId13"/>
    <p:sldId id="323" r:id="rId14"/>
    <p:sldId id="259" r:id="rId15"/>
    <p:sldId id="260" r:id="rId16"/>
    <p:sldId id="324" r:id="rId17"/>
    <p:sldId id="317" r:id="rId18"/>
    <p:sldId id="325" r:id="rId19"/>
    <p:sldId id="318" r:id="rId20"/>
    <p:sldId id="261" r:id="rId21"/>
    <p:sldId id="327" r:id="rId22"/>
    <p:sldId id="320" r:id="rId23"/>
    <p:sldId id="321" r:id="rId24"/>
    <p:sldId id="322" r:id="rId25"/>
    <p:sldId id="326" r:id="rId26"/>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ri dressler" initials="md" lastIdx="10" clrIdx="0">
    <p:extLst/>
  </p:cmAuthor>
  <p:cmAuthor id="2" name="noga mishan" initials="nm" lastIdx="2"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4F4"/>
    <a:srgbClr val="A3DBFF"/>
    <a:srgbClr val="99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006" autoAdjust="0"/>
    <p:restoredTop sz="80284" autoAdjust="0"/>
  </p:normalViewPr>
  <p:slideViewPr>
    <p:cSldViewPr snapToGrid="0">
      <p:cViewPr>
        <p:scale>
          <a:sx n="54" d="100"/>
          <a:sy n="54" d="100"/>
        </p:scale>
        <p:origin x="-1344" y="-18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2D7AB3D8-6487-40CA-AA24-36972737AA58}"/>
    <pc:docChg chg="modSld">
      <pc:chgData name="noga mishan" userId="802d01ca9850f5a0" providerId="LiveId" clId="{2D7AB3D8-6487-40CA-AA24-36972737AA58}" dt="2024-10-08T08:15:26.521" v="9" actId="20577"/>
      <pc:docMkLst>
        <pc:docMk/>
      </pc:docMkLst>
      <pc:sldChg chg="addSp modSp mod modNotesTx">
        <pc:chgData name="noga mishan" userId="802d01ca9850f5a0" providerId="LiveId" clId="{2D7AB3D8-6487-40CA-AA24-36972737AA58}" dt="2024-10-08T08:04:33.492" v="8" actId="207"/>
        <pc:sldMkLst>
          <pc:docMk/>
          <pc:sldMk cId="2373356243" sldId="308"/>
        </pc:sldMkLst>
        <pc:spChg chg="add mod">
          <ac:chgData name="noga mishan" userId="802d01ca9850f5a0" providerId="LiveId" clId="{2D7AB3D8-6487-40CA-AA24-36972737AA58}" dt="2024-10-08T08:04:33.492" v="8" actId="207"/>
          <ac:spMkLst>
            <pc:docMk/>
            <pc:sldMk cId="2373356243" sldId="308"/>
            <ac:spMk id="4" creationId="{BD169C00-CA08-7837-EFBA-F4AD72EF157D}"/>
          </ac:spMkLst>
        </pc:spChg>
      </pc:sldChg>
      <pc:sldChg chg="modNotesTx">
        <pc:chgData name="noga mishan" userId="802d01ca9850f5a0" providerId="LiveId" clId="{2D7AB3D8-6487-40CA-AA24-36972737AA58}" dt="2024-10-08T08:15:26.521" v="9" actId="20577"/>
        <pc:sldMkLst>
          <pc:docMk/>
          <pc:sldMk cId="3725588801" sldId="31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7171988C-D134-43B7-B140-509B389B60D5}" type="datetimeFigureOut">
              <a:rPr lang="he-IL" smtClean="0"/>
              <a:t>כ"ח/תשרי/תשפ"ה</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27BC645F-99BC-4D23-9B0E-138D6506A1D2}" type="slidenum">
              <a:rPr lang="he-IL" smtClean="0"/>
              <a:t>‹#›</a:t>
            </a:fld>
            <a:endParaRPr lang="he-IL"/>
          </a:p>
        </p:txBody>
      </p:sp>
    </p:spTree>
    <p:extLst>
      <p:ext uri="{BB962C8B-B14F-4D97-AF65-F5344CB8AC3E}">
        <p14:creationId xmlns:p14="http://schemas.microsoft.com/office/powerpoint/2010/main" val="2155641348"/>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600" b="1" i="0" u="none" strike="noStrike" baseline="0" dirty="0">
                <a:latin typeface="NarkisimMFOBold"/>
              </a:rPr>
              <a:t>פרק שני: מערכות טכנולוגיות</a:t>
            </a:r>
            <a:r>
              <a:rPr lang="he-IL" sz="1600" b="0" i="0" u="none" strike="noStrike" baseline="0" dirty="0">
                <a:latin typeface="NarkisimMFO"/>
              </a:rPr>
              <a:t>. הפרק עוסק בהכרת המאפיינים של המערכת הטכנולוגית, תוך התמקדות בקלט (אנרגיה, מידע, חומרים), בתהליך (פעולה) ובפלט (תוצרים רצויים ובלתי רצויים) של המערכת.</a:t>
            </a:r>
          </a:p>
          <a:p>
            <a:pPr algn="r"/>
            <a:r>
              <a:rPr lang="he-IL" sz="1600" b="0" i="0" u="none" strike="noStrike" baseline="0" dirty="0">
                <a:latin typeface="NarkisimMFO"/>
              </a:rPr>
              <a:t>המושג מערכת הוא מושג מרכזי ביחידת לימוד זו. התלמידים פוגשים את המושג בשער אנרגיה בפעולה, בהקשר למערכת הטכנולוגית תחנת חשמל; בהמשך הם פוגשים מערכות טבעיות בשער מבט אל תוך הגוף,</a:t>
            </a:r>
          </a:p>
          <a:p>
            <a:pPr algn="r"/>
            <a:r>
              <a:rPr lang="he-IL" sz="1600" b="0" i="0" u="none" strike="noStrike" baseline="0" dirty="0">
                <a:latin typeface="NarkisimMFO"/>
              </a:rPr>
              <a:t>בהקשר למערכת ההובלה ולמערכת העצבים; בשער אור ולראות — קול ולשמוע, בהקשר למבנה ולפעולה של איברי החישה עין ואוזן; וכן בשער קשרי קיום, בהקשר למושג מערכת אקולוגית.</a:t>
            </a:r>
          </a:p>
          <a:p>
            <a:pPr algn="r"/>
            <a:r>
              <a:rPr lang="he-IL" sz="1600" b="0" i="0" u="none" strike="noStrike" baseline="0" dirty="0">
                <a:latin typeface="NarkisimMFO"/>
              </a:rPr>
              <a:t>בכל המקרים, חשוב להדגיש את המשותף לכל המערכות: הן בנויות מרכיבים שפועלים בשיתוף פעולה להשגת תפקוד (או מטרה) רצוי.</a:t>
            </a:r>
          </a:p>
          <a:p>
            <a:pPr algn="r"/>
            <a:r>
              <a:rPr lang="he-IL" sz="1600" b="0" i="0" u="none" strike="noStrike" baseline="0" dirty="0">
                <a:latin typeface="NarkisimMFO"/>
              </a:rPr>
              <a:t>המושג מערכת טכנולוגית נלמד לראשונה בכיתה ד. בכיתה ו מרחיבים את המשמעות של המושג ביחס למרכיבי הקלט הדרושים לפעולה של מערכת טכנולוגית (אנרגיה, חומרים ומידע) וביחס למרכיבי הפלט</a:t>
            </a:r>
          </a:p>
          <a:p>
            <a:pPr algn="r"/>
            <a:r>
              <a:rPr lang="he-IL" sz="1600" b="0" i="0" u="none" strike="noStrike" baseline="0" dirty="0">
                <a:latin typeface="NarkisimMFO"/>
              </a:rPr>
              <a:t>הרצוי והפלט הבלתי רצוי. חשוב לשים לב שקלט של אנרגיה ומידע חיוני לפעולה של כל מערכת טכנולוגיות, בעוד שקלט של חומרים נחוץ למערכות טכנולוגיות מסוימות — כאלה שמתרחש בהן שימוש/עיבוד של חומרים (לדוגמה: מעבד מזון, מכונת כביסה).</a:t>
            </a:r>
            <a:endParaRPr lang="he-IL" sz="1600"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a:t>
            </a:fld>
            <a:endParaRPr lang="he-IL"/>
          </a:p>
        </p:txBody>
      </p:sp>
    </p:spTree>
    <p:extLst>
      <p:ext uri="{BB962C8B-B14F-4D97-AF65-F5344CB8AC3E}">
        <p14:creationId xmlns:p14="http://schemas.microsoft.com/office/powerpoint/2010/main" val="2281891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תת הפרק מתמקד במרכיבי הקלט של המערכות הטכנולוגיות: אנרגיה, מידע וחומרים.</a:t>
            </a:r>
          </a:p>
          <a:p>
            <a:endParaRPr lang="he-IL" dirty="0"/>
          </a:p>
          <a:p>
            <a:r>
              <a:rPr lang="he-IL" dirty="0"/>
              <a:t>שימו לב: הפרק הראשון אנרגיה סביב מטפל בעקרונות של מעברי אנרגיה והמרות אנרגיה. חשוב ליישם את העקרונות האלה בתהליכים שמתרחשים במערכת הטכנולוגית בעקבות קליטת האנרגיה. כך, למשל, אנרגיית האור שנקלטת על ידי הקולטים של דוד השמש הופכת לחום של המים; אנרגיית התנועה של הרוח הופכת לאנרגיה חשמלית בטורבינת רוח ועוד.</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10</a:t>
            </a:fld>
            <a:endParaRPr lang="he-IL" dirty="0"/>
          </a:p>
        </p:txBody>
      </p:sp>
    </p:spTree>
    <p:extLst>
      <p:ext uri="{BB962C8B-B14F-4D97-AF65-F5344CB8AC3E}">
        <p14:creationId xmlns:p14="http://schemas.microsoft.com/office/powerpoint/2010/main" val="2042898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מוצע לדון עם התלמידים על דרך ייצוג מידע בעזרת תרשים.</a:t>
            </a:r>
          </a:p>
          <a:p>
            <a:r>
              <a:rPr lang="he-IL" dirty="0"/>
              <a:t>מהם יתרונות הכלי וכיצד היא תורמת ללמידה ולהבנה.</a:t>
            </a:r>
          </a:p>
          <a:p>
            <a:r>
              <a:rPr lang="he-IL" dirty="0"/>
              <a:t>וכן להתעכב על סוג התרשים  </a:t>
            </a:r>
            <a:r>
              <a:rPr lang="he-IL" dirty="0" err="1"/>
              <a:t>יצוג</a:t>
            </a:r>
            <a:r>
              <a:rPr lang="he-IL" dirty="0"/>
              <a:t> של תהליך (סיבה ותוצאה)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11</a:t>
            </a:fld>
            <a:endParaRPr lang="he-IL" dirty="0"/>
          </a:p>
        </p:txBody>
      </p:sp>
    </p:spTree>
    <p:extLst>
      <p:ext uri="{BB962C8B-B14F-4D97-AF65-F5344CB8AC3E}">
        <p14:creationId xmlns:p14="http://schemas.microsoft.com/office/powerpoint/2010/main" val="2154160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מוצע לערוך את הפעילות המקדימה הבאה: מחלקים את הלומדים לשתי קבוצות: קבוצת הרוכבים וקבוצת התצפיתנים. על התצפיתנים לצפות בחבריהם הרוכבים ולדווח בכתב על מסלול תנועתם.  לאחר התצפית מראיינים התצפיתנים את הרוכבים</a:t>
            </a:r>
          </a:p>
          <a:p>
            <a:r>
              <a:rPr lang="he-IL" dirty="0"/>
              <a:t>תוך שימוש בשאלות שבסעיף 2.</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12</a:t>
            </a:fld>
            <a:endParaRPr lang="he-IL" dirty="0"/>
          </a:p>
        </p:txBody>
      </p:sp>
    </p:spTree>
    <p:extLst>
      <p:ext uri="{BB962C8B-B14F-4D97-AF65-F5344CB8AC3E}">
        <p14:creationId xmlns:p14="http://schemas.microsoft.com/office/powerpoint/2010/main" val="3899130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סעיף זה נועד לתהליכי המשגה: מהו הקלט הנוסף (מידע)? מי מספק לאופניים את הקלט הזה (הילדה)? ומהי הפעולה? (סיבוב הגלגל)? רוכב האופניים הוא המספק מידע למערכת הטכנולוגית ותגובת האופניים (האם הם נוסעים לכיוון רצוי?)</a:t>
            </a:r>
          </a:p>
          <a:p>
            <a:r>
              <a:rPr lang="he-IL" dirty="0"/>
              <a:t>היא הפלט הרצוי של המערכת.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13</a:t>
            </a:fld>
            <a:endParaRPr lang="he-IL" dirty="0"/>
          </a:p>
        </p:txBody>
      </p:sp>
    </p:spTree>
    <p:extLst>
      <p:ext uri="{BB962C8B-B14F-4D97-AF65-F5344CB8AC3E}">
        <p14:creationId xmlns:p14="http://schemas.microsoft.com/office/powerpoint/2010/main" val="19663633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a:t>
            </a:r>
            <a:r>
              <a:rPr lang="he-IL" b="1" dirty="0"/>
              <a:t>בספר הדיגיטלי</a:t>
            </a:r>
            <a:r>
              <a:rPr lang="he-IL" dirty="0"/>
              <a:t>, משימה: </a:t>
            </a:r>
            <a:r>
              <a:rPr lang="he-IL" b="1" dirty="0"/>
              <a:t>סוגי קלט</a:t>
            </a:r>
            <a:r>
              <a:rPr lang="he-IL" dirty="0"/>
              <a:t>, עמוד 33.</a:t>
            </a:r>
          </a:p>
        </p:txBody>
      </p:sp>
      <p:sp>
        <p:nvSpPr>
          <p:cNvPr id="4" name="מציין מיקום של מספר שקופית 3"/>
          <p:cNvSpPr>
            <a:spLocks noGrp="1"/>
          </p:cNvSpPr>
          <p:nvPr>
            <p:ph type="sldNum" sz="quarter" idx="10"/>
          </p:nvPr>
        </p:nvSpPr>
        <p:spPr/>
        <p:txBody>
          <a:bodyPr/>
          <a:lstStyle/>
          <a:p>
            <a:fld id="{4747AA6A-A512-4818-B1F9-C97905BB1A06}" type="slidenum">
              <a:rPr lang="he-IL" smtClean="0"/>
              <a:t>14</a:t>
            </a:fld>
            <a:endParaRPr lang="he-IL"/>
          </a:p>
        </p:txBody>
      </p:sp>
    </p:spTree>
    <p:extLst>
      <p:ext uri="{BB962C8B-B14F-4D97-AF65-F5344CB8AC3E}">
        <p14:creationId xmlns:p14="http://schemas.microsoft.com/office/powerpoint/2010/main" val="2560824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בספר הדיגיטלי</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קלט, תהליך ופלט</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עמוד 35.</a:t>
            </a:r>
          </a:p>
        </p:txBody>
      </p:sp>
      <p:sp>
        <p:nvSpPr>
          <p:cNvPr id="4" name="מציין מיקום של מספר שקופית 3"/>
          <p:cNvSpPr>
            <a:spLocks noGrp="1"/>
          </p:cNvSpPr>
          <p:nvPr>
            <p:ph type="sldNum" sz="quarter" idx="10"/>
          </p:nvPr>
        </p:nvSpPr>
        <p:spPr/>
        <p:txBody>
          <a:bodyPr/>
          <a:lstStyle/>
          <a:p>
            <a:fld id="{4747AA6A-A512-4818-B1F9-C97905BB1A06}" type="slidenum">
              <a:rPr lang="he-IL" smtClean="0"/>
              <a:t>15</a:t>
            </a:fld>
            <a:endParaRPr lang="he-IL"/>
          </a:p>
        </p:txBody>
      </p:sp>
    </p:spTree>
    <p:extLst>
      <p:ext uri="{BB962C8B-B14F-4D97-AF65-F5344CB8AC3E}">
        <p14:creationId xmlns:p14="http://schemas.microsoft.com/office/powerpoint/2010/main" val="119565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16</a:t>
            </a:fld>
            <a:endParaRPr lang="he-IL" dirty="0"/>
          </a:p>
        </p:txBody>
      </p:sp>
    </p:spTree>
    <p:extLst>
      <p:ext uri="{BB962C8B-B14F-4D97-AF65-F5344CB8AC3E}">
        <p14:creationId xmlns:p14="http://schemas.microsoft.com/office/powerpoint/2010/main" val="8268305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במשימה התלמידים מתבקשים לנתח מערכות טכנולוגיות לפי כותרות העמודות שבטבלה בדגש על קלט חומרים. חשוב לקשור את מטרת המערכת לקלט החומרים, לתהליך ולפלט הרצוי. למשל, אם המטרה של מעבד המזון היא לקבל</a:t>
            </a:r>
          </a:p>
          <a:p>
            <a:r>
              <a:rPr lang="he-IL" dirty="0"/>
              <a:t>בצק (שהוא הפלט הרצוי), אז קלט החומרים צריך להיות מים, קמח ותוספים למיניהם.</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17</a:t>
            </a:fld>
            <a:endParaRPr lang="he-IL" dirty="0"/>
          </a:p>
        </p:txBody>
      </p:sp>
    </p:spTree>
    <p:extLst>
      <p:ext uri="{BB962C8B-B14F-4D97-AF65-F5344CB8AC3E}">
        <p14:creationId xmlns:p14="http://schemas.microsoft.com/office/powerpoint/2010/main" val="65661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בעקבות קריאת קטע המידע התלמידים יוכלו להציג בתרשים את המושגים קלט, פעולה ופלט של מערכת טכנולוגית.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18</a:t>
            </a:fld>
            <a:endParaRPr lang="he-IL" dirty="0"/>
          </a:p>
        </p:txBody>
      </p:sp>
    </p:spTree>
    <p:extLst>
      <p:ext uri="{BB962C8B-B14F-4D97-AF65-F5344CB8AC3E}">
        <p14:creationId xmlns:p14="http://schemas.microsoft.com/office/powerpoint/2010/main" val="3857039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זוהי משימה ברמה של יישום ומטרתה להציג את סוגי </a:t>
            </a:r>
            <a:r>
              <a:rPr lang="he-IL" dirty="0" err="1"/>
              <a:t>הקלטים</a:t>
            </a:r>
            <a:r>
              <a:rPr lang="he-IL" dirty="0"/>
              <a:t> הדרושים לפעולה של המערכת הטכנולוגית כמכלול. המשימה מומלצת כעבודת בית.</a:t>
            </a:r>
          </a:p>
          <a:p>
            <a:r>
              <a:rPr lang="he-IL" dirty="0"/>
              <a:t>המשימה מזמנת ניתוח של מערכות טכנולוגיות תוך יישום אינטגרטיבי של הנלמד עד כה. </a:t>
            </a:r>
          </a:p>
          <a:p>
            <a:r>
              <a:rPr lang="he-IL" dirty="0"/>
              <a:t>במשימה התלמידים מתבקשים לנתח מערכות טכנולוגיות למציאת הדומה והשונה באמצעות פעולת השוואה. כאן המקום לאזכר שוב את שלבי המיומנות (מהי מטרת ההשוואה? מהם הקריטריונים? מהן תוצאות ההשוואה? ומהי המסקנה מההשוואה?). את משפטי המסקנה מוצע לאסוף ולתעד על הלוח. למשל, בכל המערכות מתרחשים תהליכים/פעולה, לכל המערכות דרוש קלט של אנרגיה, רק לחלק מהמערכות יש קלט של חומרים וכדומה.</a:t>
            </a:r>
          </a:p>
          <a:p>
            <a:r>
              <a:rPr lang="he-IL" dirty="0"/>
              <a:t>אפשר לבצע משימה זו בקבוצות. כל קבוצה מנתחת מערכת אחת ומציגה את המידע בטבלה כיתתית.</a:t>
            </a:r>
          </a:p>
          <a:p>
            <a:r>
              <a:rPr lang="he-IL" dirty="0"/>
              <a:t>לאחר השלמת הטבלה משווים ומסיקים מסקנות.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19</a:t>
            </a:fld>
            <a:endParaRPr lang="he-IL" dirty="0"/>
          </a:p>
        </p:txBody>
      </p:sp>
    </p:spTree>
    <p:extLst>
      <p:ext uri="{BB962C8B-B14F-4D97-AF65-F5344CB8AC3E}">
        <p14:creationId xmlns:p14="http://schemas.microsoft.com/office/powerpoint/2010/main" val="2584936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מומלץ </a:t>
            </a:r>
            <a:r>
              <a:rPr lang="he-IL" dirty="0"/>
              <a:t>להשתמש בקטע המידע להצגת חשיבותן של מערכות טכנולוגיות בכל תחום בחיינו. </a:t>
            </a:r>
          </a:p>
          <a:p>
            <a:r>
              <a:rPr lang="he-IL" dirty="0"/>
              <a:t> השאלה המרכזית שמוצגת בפעילות זו ומעוררת דיון נועדה לצורך בירור ידע מוקדם של הנושא מאפיינים של מערכת טכנולוגית ופעולתה והקשר בין אנרגיה לבין מערכת טכנולוגית. מומלץ להדגיש את החשיבות שבארגון וסדר הרכיבים במערכת לצורך ביצוע המטרה של המערכת. </a:t>
            </a:r>
          </a:p>
          <a:p>
            <a:r>
              <a:rPr lang="he-IL" dirty="0"/>
              <a:t>את טלסקופ החלל האבל פגשו התלמידים בכיתה ה בשער היקום ומערכת השמש. טלסקופ האבל הוא טלסקופ מחזיר אור המתוכנן לתצפיות באור ובאינפרה אדום.</a:t>
            </a:r>
          </a:p>
          <a:p>
            <a:endParaRPr lang="he-IL" dirty="0"/>
          </a:p>
          <a:p>
            <a:r>
              <a:rPr lang="he-IL" dirty="0"/>
              <a:t>טלסקופ החלל שהחליף את האבל הוא טלסקופ החלל ג'יימס ווב.</a:t>
            </a:r>
          </a:p>
          <a:p>
            <a:endParaRPr lang="he-IL" dirty="0"/>
          </a:p>
          <a:p>
            <a:pPr algn="r"/>
            <a:r>
              <a:rPr lang="he-IL" b="0" i="0" dirty="0">
                <a:solidFill>
                  <a:srgbClr val="222222"/>
                </a:solidFill>
                <a:effectLst/>
                <a:latin typeface="Arial" panose="020B0604020202020204" pitchFamily="34" charset="0"/>
              </a:rPr>
              <a:t>על מנת שמוצר טכנולוגי יהיה מערכת טכנולוגית הוא צריך לעמוד במספר תבחינים. </a:t>
            </a:r>
          </a:p>
          <a:p>
            <a:pPr algn="r"/>
            <a:r>
              <a:rPr lang="he-IL" b="0" i="0" dirty="0">
                <a:solidFill>
                  <a:srgbClr val="222222"/>
                </a:solidFill>
                <a:effectLst/>
                <a:latin typeface="Arial" panose="020B0604020202020204" pitchFamily="34" charset="0"/>
              </a:rPr>
              <a:t>*מערכת טכנולוגית* מקיימת את כל המאפיינים הבאים: </a:t>
            </a:r>
          </a:p>
          <a:p>
            <a:pPr algn="r"/>
            <a:r>
              <a:rPr lang="he-IL" b="0" i="0" dirty="0">
                <a:solidFill>
                  <a:srgbClr val="222222"/>
                </a:solidFill>
                <a:effectLst/>
                <a:latin typeface="Arial" panose="020B0604020202020204" pitchFamily="34" charset="0"/>
              </a:rPr>
              <a:t>1. פרי מחשבה ומעשה האדם. </a:t>
            </a:r>
          </a:p>
          <a:p>
            <a:pPr algn="r"/>
            <a:r>
              <a:rPr lang="he-IL" b="0" i="0" dirty="0">
                <a:solidFill>
                  <a:srgbClr val="222222"/>
                </a:solidFill>
                <a:effectLst/>
                <a:latin typeface="Arial" panose="020B0604020202020204" pitchFamily="34" charset="0"/>
              </a:rPr>
              <a:t>2. נותנת מענה לצורך אנושי. </a:t>
            </a:r>
          </a:p>
          <a:p>
            <a:pPr algn="r"/>
            <a:r>
              <a:rPr lang="he-IL" b="0" i="0" dirty="0">
                <a:solidFill>
                  <a:srgbClr val="222222"/>
                </a:solidFill>
                <a:effectLst/>
                <a:latin typeface="Arial" panose="020B0604020202020204" pitchFamily="34" charset="0"/>
              </a:rPr>
              <a:t>3. מרחיבה את יכולתו של האדם. </a:t>
            </a:r>
          </a:p>
          <a:p>
            <a:pPr algn="r"/>
            <a:r>
              <a:rPr lang="he-IL" b="0" i="0" dirty="0">
                <a:solidFill>
                  <a:srgbClr val="222222"/>
                </a:solidFill>
                <a:effectLst/>
                <a:latin typeface="Arial" panose="020B0604020202020204" pitchFamily="34" charset="0"/>
              </a:rPr>
              <a:t>4.  מורכבת מרכיבים: </a:t>
            </a:r>
          </a:p>
          <a:p>
            <a:pPr algn="r"/>
            <a:r>
              <a:rPr lang="he-IL" b="0" i="0" dirty="0">
                <a:solidFill>
                  <a:srgbClr val="222222"/>
                </a:solidFill>
                <a:effectLst/>
                <a:latin typeface="Arial" panose="020B0604020202020204" pitchFamily="34" charset="0"/>
              </a:rPr>
              <a:t>א. לכל רכיב יש תפקיד</a:t>
            </a:r>
          </a:p>
          <a:p>
            <a:pPr algn="r"/>
            <a:r>
              <a:rPr lang="he-IL" b="0" i="0" dirty="0">
                <a:solidFill>
                  <a:srgbClr val="222222"/>
                </a:solidFill>
                <a:effectLst/>
                <a:latin typeface="Arial" panose="020B0604020202020204" pitchFamily="34" charset="0"/>
              </a:rPr>
              <a:t>ב. הרכיבים מורכבים יחד באופן מתאים. </a:t>
            </a:r>
          </a:p>
          <a:p>
            <a:pPr algn="r"/>
            <a:r>
              <a:rPr lang="he-IL" b="0" i="0" dirty="0">
                <a:solidFill>
                  <a:srgbClr val="222222"/>
                </a:solidFill>
                <a:effectLst/>
                <a:latin typeface="Arial" panose="020B0604020202020204" pitchFamily="34" charset="0"/>
              </a:rPr>
              <a:t>ג. הרכיבים פועלים בתיאום. </a:t>
            </a:r>
          </a:p>
          <a:p>
            <a:pPr algn="r"/>
            <a:r>
              <a:rPr lang="he-IL" b="0" i="0" dirty="0">
                <a:solidFill>
                  <a:srgbClr val="222222"/>
                </a:solidFill>
                <a:effectLst/>
                <a:latin typeface="Arial" panose="020B0604020202020204" pitchFamily="34" charset="0"/>
              </a:rPr>
              <a:t>ד. התפקוד של כל רכיב משפיע על תפקודם של הרכיבים האחרים והמערכת כולה. </a:t>
            </a:r>
          </a:p>
          <a:p>
            <a:pPr algn="r"/>
            <a:r>
              <a:rPr lang="he-IL" b="0" i="0" dirty="0">
                <a:solidFill>
                  <a:srgbClr val="222222"/>
                </a:solidFill>
                <a:effectLst/>
                <a:latin typeface="Arial" panose="020B0604020202020204" pitchFamily="34" charset="0"/>
              </a:rPr>
              <a:t>5. מאופיינת בקלט (חובה קלט אנרגיה, אופציונלי קלט של מידע וקלט חומרים). יש תהליך שכולל המרה או מעבר אנרגיה. ויש פלט, </a:t>
            </a:r>
            <a:r>
              <a:rPr lang="he-IL" b="0" i="0" dirty="0" err="1">
                <a:solidFill>
                  <a:srgbClr val="222222"/>
                </a:solidFill>
                <a:effectLst/>
                <a:latin typeface="Arial" panose="020B0604020202020204" pitchFamily="34" charset="0"/>
              </a:rPr>
              <a:t>בדכ</a:t>
            </a:r>
            <a:r>
              <a:rPr lang="he-IL" b="0" i="0" dirty="0">
                <a:solidFill>
                  <a:srgbClr val="222222"/>
                </a:solidFill>
                <a:effectLst/>
                <a:latin typeface="Arial" panose="020B0604020202020204" pitchFamily="34" charset="0"/>
              </a:rPr>
              <a:t> רצוי ולא רצוי. </a:t>
            </a:r>
          </a:p>
          <a:p>
            <a:pPr algn="r"/>
            <a:r>
              <a:rPr lang="he-IL" b="0" i="0" dirty="0">
                <a:solidFill>
                  <a:srgbClr val="222222"/>
                </a:solidFill>
                <a:effectLst/>
                <a:latin typeface="Arial" panose="020B0604020202020204" pitchFamily="34" charset="0"/>
              </a:rPr>
              <a:t>6. ישנן מערכות (לא חובה) שיש בהן תהליכי בקרה ומשוב.</a:t>
            </a:r>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a:t>
            </a:fld>
            <a:endParaRPr lang="he-IL" dirty="0"/>
          </a:p>
        </p:txBody>
      </p:sp>
    </p:spTree>
    <p:extLst>
      <p:ext uri="{BB962C8B-B14F-4D97-AF65-F5344CB8AC3E}">
        <p14:creationId xmlns:p14="http://schemas.microsoft.com/office/powerpoint/2010/main" val="720671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בספר הדיגיטלי</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סיכום מערכות טכנולוגיות</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עמוד 43.</a:t>
            </a:r>
          </a:p>
          <a:p>
            <a:endParaRPr lang="he-IL" dirty="0"/>
          </a:p>
        </p:txBody>
      </p:sp>
      <p:sp>
        <p:nvSpPr>
          <p:cNvPr id="4" name="מציין מיקום של מספר שקופית 3"/>
          <p:cNvSpPr>
            <a:spLocks noGrp="1"/>
          </p:cNvSpPr>
          <p:nvPr>
            <p:ph type="sldNum" sz="quarter" idx="10"/>
          </p:nvPr>
        </p:nvSpPr>
        <p:spPr/>
        <p:txBody>
          <a:bodyPr/>
          <a:lstStyle/>
          <a:p>
            <a:fld id="{4747AA6A-A512-4818-B1F9-C97905BB1A06}" type="slidenum">
              <a:rPr lang="he-IL" smtClean="0"/>
              <a:t>20</a:t>
            </a:fld>
            <a:endParaRPr lang="he-IL"/>
          </a:p>
        </p:txBody>
      </p:sp>
    </p:spTree>
    <p:extLst>
      <p:ext uri="{BB962C8B-B14F-4D97-AF65-F5344CB8AC3E}">
        <p14:creationId xmlns:p14="http://schemas.microsoft.com/office/powerpoint/2010/main" val="3274438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יחידת תוכן </a:t>
            </a:r>
            <a:r>
              <a:rPr lang="he-IL" b="1" dirty="0"/>
              <a:t>טכנולוגיה</a:t>
            </a:r>
            <a:r>
              <a:rPr lang="he-IL" dirty="0"/>
              <a:t>, משימה: </a:t>
            </a:r>
            <a:r>
              <a:rPr lang="he-IL" b="1" dirty="0"/>
              <a:t>המנוע החשמלי המצאה מופלאה</a:t>
            </a:r>
            <a:r>
              <a:rPr lang="he-IL" dirty="0"/>
              <a:t>. המשימה עוסקת במכשירי חשמל (מערכות) שפעולתם מבוססת על פעולת המנוע החשמלי-המרת אנרגיה חשמלית לתנועה. התלמידים חוקרים את רכיבי המערכת ואת תפקידם, את מרכיבי הקלט והפלט וכן את הפעולה שמתרחשת במערכת.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21</a:t>
            </a:fld>
            <a:endParaRPr lang="he-IL" dirty="0"/>
          </a:p>
        </p:txBody>
      </p:sp>
    </p:spTree>
    <p:extLst>
      <p:ext uri="{BB962C8B-B14F-4D97-AF65-F5344CB8AC3E}">
        <p14:creationId xmlns:p14="http://schemas.microsoft.com/office/powerpoint/2010/main" val="923783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היגדי הסיכום.</a:t>
            </a:r>
          </a:p>
          <a:p>
            <a:r>
              <a:rPr lang="he-IL" dirty="0"/>
              <a:t>אפשר לבקש מהתלמידים לחבר שאלות להיגדי הסיכום.</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22</a:t>
            </a:fld>
            <a:endParaRPr lang="he-IL" dirty="0"/>
          </a:p>
        </p:txBody>
      </p:sp>
    </p:spTree>
    <p:extLst>
      <p:ext uri="{BB962C8B-B14F-4D97-AF65-F5344CB8AC3E}">
        <p14:creationId xmlns:p14="http://schemas.microsoft.com/office/powerpoint/2010/main" val="2530385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הפרק אפשר לבקש מהתלמידים להביא דוגמאות למשימות שבעזרתן אפשר לאמת את המיומנויות שהפעלנו.</a:t>
            </a:r>
          </a:p>
          <a:p>
            <a:r>
              <a:rPr lang="he-IL" dirty="0"/>
              <a:t>לדוגמה: באיזו משימה ערכנו הכללות והסקנו מסקנות?</a:t>
            </a:r>
          </a:p>
          <a:p>
            <a:r>
              <a:rPr lang="he-IL" dirty="0"/>
              <a:t>תשובה: במה דומות ובמה שונות מערכות טכנולוגיות זו מזו?, עמודים 41-40.</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23</a:t>
            </a:fld>
            <a:endParaRPr lang="he-IL" dirty="0"/>
          </a:p>
        </p:txBody>
      </p:sp>
    </p:spTree>
    <p:extLst>
      <p:ext uri="{BB962C8B-B14F-4D97-AF65-F5344CB8AC3E}">
        <p14:creationId xmlns:p14="http://schemas.microsoft.com/office/powerpoint/2010/main" val="15396443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השאלות/המשימות שמופיעות בתבנית זו מיועדות לבדיקת ביצועי הבנה ולפיכך יש להן פוטנציאל להערכה מעצבת.</a:t>
            </a:r>
          </a:p>
          <a:p>
            <a:r>
              <a:rPr lang="he-IL" dirty="0"/>
              <a:t>בניגוד להערכה מסכמת שהיא הערכה לצורך סיכום שלב הלמידה. הערכה מעצבת היא הערכה שבמסגרתה קיים משוב</a:t>
            </a:r>
          </a:p>
          <a:p>
            <a:r>
              <a:rPr lang="he-IL" dirty="0"/>
              <a:t>מתמיד ומתחולל תהליך למידה מתמשך.</a:t>
            </a:r>
          </a:p>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24</a:t>
            </a:fld>
            <a:endParaRPr lang="he-IL" dirty="0"/>
          </a:p>
        </p:txBody>
      </p:sp>
    </p:spTree>
    <p:extLst>
      <p:ext uri="{BB962C8B-B14F-4D97-AF65-F5344CB8AC3E}">
        <p14:creationId xmlns:p14="http://schemas.microsoft.com/office/powerpoint/2010/main" val="42854090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25</a:t>
            </a:fld>
            <a:endParaRPr lang="he-IL" dirty="0"/>
          </a:p>
        </p:txBody>
      </p:sp>
    </p:spTree>
    <p:extLst>
      <p:ext uri="{BB962C8B-B14F-4D97-AF65-F5344CB8AC3E}">
        <p14:creationId xmlns:p14="http://schemas.microsoft.com/office/powerpoint/2010/main" val="262663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NarkisClassicMF-Regular"/>
              </a:rPr>
              <a:t>תת הפרק </a:t>
            </a:r>
            <a:r>
              <a:rPr lang="he-IL" sz="1800" b="1" i="0" u="none" strike="noStrike" baseline="0" dirty="0">
                <a:latin typeface="NarkisClassicMF-Regular"/>
              </a:rPr>
              <a:t>מערכות טכנולוגיות בפעולה </a:t>
            </a:r>
            <a:r>
              <a:rPr lang="he-IL" sz="1800" b="0" i="0" u="none" strike="noStrike" baseline="0" dirty="0">
                <a:latin typeface="NarkisClassicMF-Regular"/>
              </a:rPr>
              <a:t>נועד ליצור אצל התלמידים את המארגן המוקדם להבנת העיקרון שלכל פעולה של מערכת טכנולוגית דרושים קלטים ושהתוצאה של פעולת המערכת (התהליך) היא פלט.</a:t>
            </a:r>
            <a:endParaRPr lang="he-IL" dirty="0"/>
          </a:p>
          <a:p>
            <a:r>
              <a:rPr lang="he-IL" dirty="0"/>
              <a:t>חשוב לתת את הדעת לשאלה מה הופך מוצר למערכת טכנולוגית. כך, למשל, הספסל שנמצא בגן השעשועים הוא מוצר, אך אינו מערכת טכנולוגית, שכן לא מתקיימת בו פעולה בין הרכיבים. לעומתו, הגלגל הענק בלונה פארק הוא מערכת טכנולוגית כי הוא מורכב מרכיבים הפועלים בתיאום כדי להשיג את המטרה.</a:t>
            </a:r>
          </a:p>
          <a:p>
            <a:r>
              <a:rPr lang="he-IL" dirty="0"/>
              <a:t>מומלץ לצפות בסרטונים שבשקופיות 3-2 לצורך דיון בהבדל שבין מוצר שאינו מערכת טכנולוגית למוצר שהוא מערכת טכנולוגית.</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3</a:t>
            </a:fld>
            <a:endParaRPr lang="he-IL" dirty="0"/>
          </a:p>
        </p:txBody>
      </p:sp>
    </p:spTree>
    <p:extLst>
      <p:ext uri="{BB962C8B-B14F-4D97-AF65-F5344CB8AC3E}">
        <p14:creationId xmlns:p14="http://schemas.microsoft.com/office/powerpoint/2010/main" val="1515641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מומלץ לצפות בסרטונים שבשקופיות 3-2 לצורך דיון בהבדל שבין מוצר שאינו מערכת טכנולוגית למוצר שהוא מערכת טכנולוגית.</a:t>
            </a:r>
          </a:p>
          <a:p>
            <a:r>
              <a:rPr lang="he-IL" dirty="0"/>
              <a:t>מוצר שהוא מערכת טכנולוגית מבצע פעולה.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4</a:t>
            </a:fld>
            <a:endParaRPr lang="he-IL" dirty="0"/>
          </a:p>
        </p:txBody>
      </p:sp>
    </p:spTree>
    <p:extLst>
      <p:ext uri="{BB962C8B-B14F-4D97-AF65-F5344CB8AC3E}">
        <p14:creationId xmlns:p14="http://schemas.microsoft.com/office/powerpoint/2010/main" val="29184206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a:t>
            </a:r>
            <a:r>
              <a:rPr lang="he-IL" b="1" dirty="0"/>
              <a:t>במבט מקוון</a:t>
            </a:r>
            <a:r>
              <a:rPr lang="he-IL" dirty="0"/>
              <a:t>, </a:t>
            </a:r>
            <a:r>
              <a:rPr lang="he-IL" b="1" dirty="0"/>
              <a:t>בספר הדיגיטלי</a:t>
            </a:r>
            <a:r>
              <a:rPr lang="he-IL" dirty="0"/>
              <a:t>, משימה: </a:t>
            </a:r>
            <a:r>
              <a:rPr lang="he-IL" b="1" dirty="0"/>
              <a:t>מאפיינים של מערכות טכנולוגיות</a:t>
            </a:r>
            <a:r>
              <a:rPr lang="he-IL" dirty="0"/>
              <a:t>, עמוד 28.</a:t>
            </a:r>
          </a:p>
        </p:txBody>
      </p:sp>
      <p:sp>
        <p:nvSpPr>
          <p:cNvPr id="4" name="מציין מיקום של מספר שקופית 3"/>
          <p:cNvSpPr>
            <a:spLocks noGrp="1"/>
          </p:cNvSpPr>
          <p:nvPr>
            <p:ph type="sldNum" sz="quarter" idx="10"/>
          </p:nvPr>
        </p:nvSpPr>
        <p:spPr/>
        <p:txBody>
          <a:bodyPr/>
          <a:lstStyle/>
          <a:p>
            <a:fld id="{4747AA6A-A512-4818-B1F9-C97905BB1A06}" type="slidenum">
              <a:rPr lang="he-IL" smtClean="0"/>
              <a:t>5</a:t>
            </a:fld>
            <a:endParaRPr lang="he-IL"/>
          </a:p>
        </p:txBody>
      </p:sp>
    </p:spTree>
    <p:extLst>
      <p:ext uri="{BB962C8B-B14F-4D97-AF65-F5344CB8AC3E}">
        <p14:creationId xmlns:p14="http://schemas.microsoft.com/office/powerpoint/2010/main" val="2363359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במשימה התלמידים מנתחים את המבנה ואת הפעולה של מערכות טכנולוגיות פשוטות באמצעות פירוק והרכבה. בעקבות ההתנסות חשוב להגיע להכללה.</a:t>
            </a:r>
          </a:p>
          <a:p>
            <a:r>
              <a:rPr lang="he-IL" dirty="0"/>
              <a:t>למשל, כל המערכות הטכנולוגיות בנויות מרכיבים שפועלים בשיתוף פעולה להשגת מטרה (צורך אנושי); בכל המערכות מתרחש תהליך (פעולה); בכל המערכות נכנס "משהו" למערכת; ועוד.</a:t>
            </a:r>
          </a:p>
          <a:p>
            <a:r>
              <a:rPr lang="he-IL" b="1" dirty="0">
                <a:solidFill>
                  <a:srgbClr val="FF0000"/>
                </a:solidFill>
              </a:rPr>
              <a:t>ניתן להחליף את המערכות ברשימת הציוד במערכות טכנולוגיות אחרות/זמינות.</a:t>
            </a:r>
          </a:p>
          <a:p>
            <a:r>
              <a:rPr lang="he-IL" b="1" dirty="0">
                <a:solidFill>
                  <a:srgbClr val="FF0000"/>
                </a:solidFill>
              </a:rPr>
              <a:t>יש לבחור במערכות שאי אפשר לחבר לשקע חשמלי.</a:t>
            </a:r>
          </a:p>
          <a:p>
            <a:r>
              <a:rPr lang="he-IL" b="1" dirty="0">
                <a:solidFill>
                  <a:srgbClr val="FF0000"/>
                </a:solidFill>
              </a:rPr>
              <a:t>יש לבחור במערכות שאינן מסכנות את בטיחות הילדים.</a:t>
            </a:r>
          </a:p>
          <a:p>
            <a:endParaRPr lang="he-IL" b="1" dirty="0">
              <a:solidFill>
                <a:srgbClr val="FF0000"/>
              </a:solidFill>
            </a:endParaRPr>
          </a:p>
          <a:p>
            <a:r>
              <a:rPr lang="he-IL" b="0" dirty="0">
                <a:solidFill>
                  <a:srgbClr val="FF0000"/>
                </a:solidFill>
              </a:rPr>
              <a:t>כדי להבין את החשיבות שיש לסדר הרכיבים במערכת טכנולוגית מוצע לשאול שאלות כגון: כיצד יושפע תפקוד המוצר אם נשנה את סדר הרכיבים או נחסיר את אחד הרכיבים?</a:t>
            </a:r>
          </a:p>
          <a:p>
            <a:r>
              <a:rPr lang="he-IL" b="0" dirty="0">
                <a:solidFill>
                  <a:srgbClr val="FF0000"/>
                </a:solidFill>
              </a:rPr>
              <a:t>התשובה לשאלות מסוג זה עתידה לפתח הבנה אודות החשיבות שיש לכל רכיב להשגת מטרת המערכת (במקרה זה כתיבה).</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6</a:t>
            </a:fld>
            <a:endParaRPr lang="he-IL" dirty="0"/>
          </a:p>
        </p:txBody>
      </p:sp>
    </p:spTree>
    <p:extLst>
      <p:ext uri="{BB962C8B-B14F-4D97-AF65-F5344CB8AC3E}">
        <p14:creationId xmlns:p14="http://schemas.microsoft.com/office/powerpoint/2010/main" val="3556620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חשוב לאפשר לתלמידים להפעיל את המערכות הטכנולוגיות כדי לעמוד על מאפייני המערכת ועל אופן פעולתה. השאלות מכוונות את התלמידים להבנת העקרונות הבאים: כל מערכת מבצעת פעולה (תהליך), לפעולת המערכת דרושים קלטים, תוצאת הפעולה של כל מערכת היא הפלטים שלה. המושגים קלט, תהליך ופלט משולבים במשימה. במידת הצורך מוצע להדגים ניתוח של אחת המערכות במליאת הכיתה ולערוך המשגה למושגים</a:t>
            </a:r>
          </a:p>
          <a:p>
            <a:r>
              <a:rPr lang="he-IL" dirty="0"/>
              <a:t>קלט, תהליך ופלט.</a:t>
            </a:r>
          </a:p>
          <a:p>
            <a:endParaRPr lang="he-IL" dirty="0"/>
          </a:p>
          <a:p>
            <a:r>
              <a:rPr lang="he-IL" dirty="0"/>
              <a:t>מומלץ שכל תלמיד/ה יתנסה/תתנסה בניתוח מערכת טכנולוגית אחת. המידע יאורגן בטבלה משותפת.</a:t>
            </a:r>
          </a:p>
          <a:p>
            <a:endParaRPr lang="he-IL" dirty="0"/>
          </a:p>
          <a:p>
            <a:r>
              <a:rPr lang="he-IL" dirty="0"/>
              <a:t>לארגון מידע בטבלה יש חשיבות והיא עריכת השוואה בין הדומה ובין השונה שבין המערכות הטכנולוגיות שנבדקו. כך, למשל, אילו סוגי תהליכים מבצעות מערכות טכנולוגיות? (עיבוד מידע, עיבוד חומרים, עיבוד או המרת אנרגיה); אילו סוגים של קלט דרושים למערכות טכנולוגיות? (אנרגיה, מידע ו/או חומרים); אילו סוגים של פלט? ועוד.</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7</a:t>
            </a:fld>
            <a:endParaRPr lang="he-IL" dirty="0"/>
          </a:p>
        </p:txBody>
      </p:sp>
    </p:spTree>
    <p:extLst>
      <p:ext uri="{BB962C8B-B14F-4D97-AF65-F5344CB8AC3E}">
        <p14:creationId xmlns:p14="http://schemas.microsoft.com/office/powerpoint/2010/main" val="3337285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באתר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במבט מקוון</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בספר הדיגיטלי</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משימה: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קלט ופלט במערכות טכנולוגיות</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עמוד 33.</a:t>
            </a:r>
          </a:p>
        </p:txBody>
      </p:sp>
      <p:sp>
        <p:nvSpPr>
          <p:cNvPr id="4" name="מציין מיקום של מספר שקופית 3"/>
          <p:cNvSpPr>
            <a:spLocks noGrp="1"/>
          </p:cNvSpPr>
          <p:nvPr>
            <p:ph type="sldNum" sz="quarter" idx="10"/>
          </p:nvPr>
        </p:nvSpPr>
        <p:spPr/>
        <p:txBody>
          <a:bodyPr/>
          <a:lstStyle/>
          <a:p>
            <a:fld id="{4747AA6A-A512-4818-B1F9-C97905BB1A06}" type="slidenum">
              <a:rPr lang="he-IL" smtClean="0"/>
              <a:t>8</a:t>
            </a:fld>
            <a:endParaRPr lang="he-IL"/>
          </a:p>
        </p:txBody>
      </p:sp>
    </p:spTree>
    <p:extLst>
      <p:ext uri="{BB962C8B-B14F-4D97-AF65-F5344CB8AC3E}">
        <p14:creationId xmlns:p14="http://schemas.microsoft.com/office/powerpoint/2010/main" val="21437285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במשימה זו, כמו גם במשימות אחרות, מתבקשים הלומדים להציג מידע על </a:t>
            </a:r>
            <a:r>
              <a:rPr lang="he-IL" dirty="0" err="1"/>
              <a:t>הקלטים</a:t>
            </a:r>
            <a:r>
              <a:rPr lang="he-IL" dirty="0"/>
              <a:t> , על הפעולות ועל הפלטים של מערכות טכנולוגיות באמצעות תרשים מלבנים.</a:t>
            </a:r>
          </a:p>
          <a:p>
            <a:r>
              <a:rPr lang="he-IL" dirty="0"/>
              <a:t>חשוב להביא את הלומדים למודעות בדבר היתרונות שיש לדרך זו של הצגת מידע "(סיוע בהסקת מסקנות ופיתוח תובנות המתייחסות למבנה ולפעולה של מערכות טכנולוגיות).</a:t>
            </a:r>
          </a:p>
          <a:p>
            <a:endParaRPr lang="he-IL" dirty="0"/>
          </a:p>
          <a:p>
            <a:r>
              <a:rPr lang="he-IL" dirty="0"/>
              <a:t>מודלים מסוג זה מאפשרים ייצוג מידע באופן חזותי ברור ומדויק.</a:t>
            </a:r>
          </a:p>
        </p:txBody>
      </p:sp>
      <p:sp>
        <p:nvSpPr>
          <p:cNvPr id="4" name="מציין מיקום של מספר שקופית 3"/>
          <p:cNvSpPr>
            <a:spLocks noGrp="1"/>
          </p:cNvSpPr>
          <p:nvPr>
            <p:ph type="sldNum" sz="quarter" idx="5"/>
          </p:nvPr>
        </p:nvSpPr>
        <p:spPr/>
        <p:txBody>
          <a:bodyPr/>
          <a:lstStyle/>
          <a:p>
            <a:fld id="{17149DFD-C0BB-42FF-B5AF-A9A2C0D08B44}" type="slidenum">
              <a:rPr lang="he-IL" smtClean="0"/>
              <a:t>9</a:t>
            </a:fld>
            <a:endParaRPr lang="he-IL" dirty="0"/>
          </a:p>
        </p:txBody>
      </p:sp>
    </p:spTree>
    <p:extLst>
      <p:ext uri="{BB962C8B-B14F-4D97-AF65-F5344CB8AC3E}">
        <p14:creationId xmlns:p14="http://schemas.microsoft.com/office/powerpoint/2010/main" val="74293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CEC11FF1-68EC-B7A6-B0FB-2BEF567924A0}"/>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xmlns="" id="{6B2567DB-5805-0C1F-195A-5070185499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xmlns="" id="{E67707CC-6F26-A9FF-8276-5DCFE5E8905C}"/>
              </a:ext>
            </a:extLst>
          </p:cNvPr>
          <p:cNvSpPr>
            <a:spLocks noGrp="1"/>
          </p:cNvSpPr>
          <p:nvPr>
            <p:ph type="dt" sz="half" idx="10"/>
          </p:nvPr>
        </p:nvSpPr>
        <p:spPr/>
        <p:txBody>
          <a:bodyPr/>
          <a:lstStyle/>
          <a:p>
            <a:fld id="{1394F917-AF34-4C82-BD96-698C8CF6DF89}" type="datetimeFigureOut">
              <a:rPr lang="he-IL" smtClean="0"/>
              <a:t>כ"ח/תשרי/תשפ"ה</a:t>
            </a:fld>
            <a:endParaRPr lang="he-IL"/>
          </a:p>
        </p:txBody>
      </p:sp>
      <p:sp>
        <p:nvSpPr>
          <p:cNvPr id="5" name="מציין מיקום של כותרת תחתונה 4">
            <a:extLst>
              <a:ext uri="{FF2B5EF4-FFF2-40B4-BE49-F238E27FC236}">
                <a16:creationId xmlns:a16="http://schemas.microsoft.com/office/drawing/2014/main" xmlns="" id="{B56B3BC6-FCCF-6B08-ACBE-26EEAFA0E46B}"/>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xmlns="" id="{6DEFA8DB-776D-C8A3-85CF-DF1E0147177B}"/>
              </a:ext>
            </a:extLst>
          </p:cNvPr>
          <p:cNvSpPr>
            <a:spLocks noGrp="1"/>
          </p:cNvSpPr>
          <p:nvPr>
            <p:ph type="sldNum" sz="quarter" idx="12"/>
          </p:nvPr>
        </p:nvSpPr>
        <p:spPr/>
        <p:txBody>
          <a:bodyPr/>
          <a:lstStyle/>
          <a:p>
            <a:fld id="{C8759E84-013A-4FA2-8DD0-1FFCAD13E14A}" type="slidenum">
              <a:rPr lang="he-IL" smtClean="0"/>
              <a:t>‹#›</a:t>
            </a:fld>
            <a:endParaRPr lang="he-IL"/>
          </a:p>
        </p:txBody>
      </p:sp>
    </p:spTree>
    <p:extLst>
      <p:ext uri="{BB962C8B-B14F-4D97-AF65-F5344CB8AC3E}">
        <p14:creationId xmlns:p14="http://schemas.microsoft.com/office/powerpoint/2010/main" val="2376057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4606BA37-028F-224E-BB22-1CCE885C5336}"/>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xmlns="" id="{4AFC46F6-2FDB-56E7-C57C-62D9569A5CF1}"/>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xmlns="" id="{7FC368BC-599D-A3D8-AD7E-2662D41C0B6D}"/>
              </a:ext>
            </a:extLst>
          </p:cNvPr>
          <p:cNvSpPr>
            <a:spLocks noGrp="1"/>
          </p:cNvSpPr>
          <p:nvPr>
            <p:ph type="dt" sz="half" idx="10"/>
          </p:nvPr>
        </p:nvSpPr>
        <p:spPr/>
        <p:txBody>
          <a:bodyPr/>
          <a:lstStyle/>
          <a:p>
            <a:fld id="{1394F917-AF34-4C82-BD96-698C8CF6DF89}" type="datetimeFigureOut">
              <a:rPr lang="he-IL" smtClean="0"/>
              <a:t>כ"ח/תשרי/תשפ"ה</a:t>
            </a:fld>
            <a:endParaRPr lang="he-IL"/>
          </a:p>
        </p:txBody>
      </p:sp>
      <p:sp>
        <p:nvSpPr>
          <p:cNvPr id="5" name="מציין מיקום של כותרת תחתונה 4">
            <a:extLst>
              <a:ext uri="{FF2B5EF4-FFF2-40B4-BE49-F238E27FC236}">
                <a16:creationId xmlns:a16="http://schemas.microsoft.com/office/drawing/2014/main" xmlns="" id="{336295DF-A3FD-BF6F-3228-8C7EC4CBECC6}"/>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xmlns="" id="{2DF33FD6-BAD7-9152-FBC8-AA0BB0C3FF14}"/>
              </a:ext>
            </a:extLst>
          </p:cNvPr>
          <p:cNvSpPr>
            <a:spLocks noGrp="1"/>
          </p:cNvSpPr>
          <p:nvPr>
            <p:ph type="sldNum" sz="quarter" idx="12"/>
          </p:nvPr>
        </p:nvSpPr>
        <p:spPr/>
        <p:txBody>
          <a:bodyPr/>
          <a:lstStyle/>
          <a:p>
            <a:fld id="{C8759E84-013A-4FA2-8DD0-1FFCAD13E14A}" type="slidenum">
              <a:rPr lang="he-IL" smtClean="0"/>
              <a:t>‹#›</a:t>
            </a:fld>
            <a:endParaRPr lang="he-IL"/>
          </a:p>
        </p:txBody>
      </p:sp>
    </p:spTree>
    <p:extLst>
      <p:ext uri="{BB962C8B-B14F-4D97-AF65-F5344CB8AC3E}">
        <p14:creationId xmlns:p14="http://schemas.microsoft.com/office/powerpoint/2010/main" val="422329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xmlns="" id="{C33CC818-9C7C-5FEB-BEA5-8A2773121EE2}"/>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xmlns="" id="{AAA4318E-E975-D219-EBCF-C6C4E9720DCE}"/>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xmlns="" id="{4035A85C-9EE8-4D6C-6439-2C5E707BF76E}"/>
              </a:ext>
            </a:extLst>
          </p:cNvPr>
          <p:cNvSpPr>
            <a:spLocks noGrp="1"/>
          </p:cNvSpPr>
          <p:nvPr>
            <p:ph type="dt" sz="half" idx="10"/>
          </p:nvPr>
        </p:nvSpPr>
        <p:spPr/>
        <p:txBody>
          <a:bodyPr/>
          <a:lstStyle/>
          <a:p>
            <a:fld id="{1394F917-AF34-4C82-BD96-698C8CF6DF89}" type="datetimeFigureOut">
              <a:rPr lang="he-IL" smtClean="0"/>
              <a:t>כ"ח/תשרי/תשפ"ה</a:t>
            </a:fld>
            <a:endParaRPr lang="he-IL"/>
          </a:p>
        </p:txBody>
      </p:sp>
      <p:sp>
        <p:nvSpPr>
          <p:cNvPr id="5" name="מציין מיקום של כותרת תחתונה 4">
            <a:extLst>
              <a:ext uri="{FF2B5EF4-FFF2-40B4-BE49-F238E27FC236}">
                <a16:creationId xmlns:a16="http://schemas.microsoft.com/office/drawing/2014/main" xmlns="" id="{581D4F12-AC8B-8844-AC60-C07DC7E6DDBE}"/>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xmlns="" id="{21230367-9C49-A18B-E33D-403441F2DDB8}"/>
              </a:ext>
            </a:extLst>
          </p:cNvPr>
          <p:cNvSpPr>
            <a:spLocks noGrp="1"/>
          </p:cNvSpPr>
          <p:nvPr>
            <p:ph type="sldNum" sz="quarter" idx="12"/>
          </p:nvPr>
        </p:nvSpPr>
        <p:spPr/>
        <p:txBody>
          <a:bodyPr/>
          <a:lstStyle/>
          <a:p>
            <a:fld id="{C8759E84-013A-4FA2-8DD0-1FFCAD13E14A}" type="slidenum">
              <a:rPr lang="he-IL" smtClean="0"/>
              <a:t>‹#›</a:t>
            </a:fld>
            <a:endParaRPr lang="he-IL"/>
          </a:p>
        </p:txBody>
      </p:sp>
    </p:spTree>
    <p:extLst>
      <p:ext uri="{BB962C8B-B14F-4D97-AF65-F5344CB8AC3E}">
        <p14:creationId xmlns:p14="http://schemas.microsoft.com/office/powerpoint/2010/main" val="3052621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47FAAC8F-6AD7-1B73-5540-4D1CC34AF1C4}"/>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xmlns="" id="{AC427111-B999-B1CA-9CA3-DD735719AB58}"/>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xmlns="" id="{94401683-2B95-C46A-53FD-46984069969C}"/>
              </a:ext>
            </a:extLst>
          </p:cNvPr>
          <p:cNvSpPr>
            <a:spLocks noGrp="1"/>
          </p:cNvSpPr>
          <p:nvPr>
            <p:ph type="dt" sz="half" idx="10"/>
          </p:nvPr>
        </p:nvSpPr>
        <p:spPr/>
        <p:txBody>
          <a:bodyPr/>
          <a:lstStyle/>
          <a:p>
            <a:fld id="{1394F917-AF34-4C82-BD96-698C8CF6DF89}" type="datetimeFigureOut">
              <a:rPr lang="he-IL" smtClean="0"/>
              <a:t>כ"ח/תשרי/תשפ"ה</a:t>
            </a:fld>
            <a:endParaRPr lang="he-IL"/>
          </a:p>
        </p:txBody>
      </p:sp>
      <p:sp>
        <p:nvSpPr>
          <p:cNvPr id="5" name="מציין מיקום של כותרת תחתונה 4">
            <a:extLst>
              <a:ext uri="{FF2B5EF4-FFF2-40B4-BE49-F238E27FC236}">
                <a16:creationId xmlns:a16="http://schemas.microsoft.com/office/drawing/2014/main" xmlns="" id="{A24445BF-A539-E522-BDBC-2A1D310FF63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xmlns="" id="{93B32293-0CE7-7687-0E06-74BC97EC33DE}"/>
              </a:ext>
            </a:extLst>
          </p:cNvPr>
          <p:cNvSpPr>
            <a:spLocks noGrp="1"/>
          </p:cNvSpPr>
          <p:nvPr>
            <p:ph type="sldNum" sz="quarter" idx="12"/>
          </p:nvPr>
        </p:nvSpPr>
        <p:spPr/>
        <p:txBody>
          <a:bodyPr/>
          <a:lstStyle/>
          <a:p>
            <a:fld id="{C8759E84-013A-4FA2-8DD0-1FFCAD13E14A}" type="slidenum">
              <a:rPr lang="he-IL" smtClean="0"/>
              <a:t>‹#›</a:t>
            </a:fld>
            <a:endParaRPr lang="he-IL"/>
          </a:p>
        </p:txBody>
      </p:sp>
    </p:spTree>
    <p:extLst>
      <p:ext uri="{BB962C8B-B14F-4D97-AF65-F5344CB8AC3E}">
        <p14:creationId xmlns:p14="http://schemas.microsoft.com/office/powerpoint/2010/main" val="1727113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00637C74-B78D-FA1A-3050-D9F8FFD66A4C}"/>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xmlns="" id="{88433210-7DC1-F352-0E1D-E5D0AB90FB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xmlns="" id="{E64CF04F-A386-D956-E922-D46E486E442F}"/>
              </a:ext>
            </a:extLst>
          </p:cNvPr>
          <p:cNvSpPr>
            <a:spLocks noGrp="1"/>
          </p:cNvSpPr>
          <p:nvPr>
            <p:ph type="dt" sz="half" idx="10"/>
          </p:nvPr>
        </p:nvSpPr>
        <p:spPr/>
        <p:txBody>
          <a:bodyPr/>
          <a:lstStyle/>
          <a:p>
            <a:fld id="{1394F917-AF34-4C82-BD96-698C8CF6DF89}" type="datetimeFigureOut">
              <a:rPr lang="he-IL" smtClean="0"/>
              <a:t>כ"ח/תשרי/תשפ"ה</a:t>
            </a:fld>
            <a:endParaRPr lang="he-IL"/>
          </a:p>
        </p:txBody>
      </p:sp>
      <p:sp>
        <p:nvSpPr>
          <p:cNvPr id="5" name="מציין מיקום של כותרת תחתונה 4">
            <a:extLst>
              <a:ext uri="{FF2B5EF4-FFF2-40B4-BE49-F238E27FC236}">
                <a16:creationId xmlns:a16="http://schemas.microsoft.com/office/drawing/2014/main" xmlns="" id="{58599D5C-360B-FA25-29CE-79989BD95C1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xmlns="" id="{10E03249-3F63-2A8E-3472-E76DC7C7CFAE}"/>
              </a:ext>
            </a:extLst>
          </p:cNvPr>
          <p:cNvSpPr>
            <a:spLocks noGrp="1"/>
          </p:cNvSpPr>
          <p:nvPr>
            <p:ph type="sldNum" sz="quarter" idx="12"/>
          </p:nvPr>
        </p:nvSpPr>
        <p:spPr/>
        <p:txBody>
          <a:bodyPr/>
          <a:lstStyle/>
          <a:p>
            <a:fld id="{C8759E84-013A-4FA2-8DD0-1FFCAD13E14A}" type="slidenum">
              <a:rPr lang="he-IL" smtClean="0"/>
              <a:t>‹#›</a:t>
            </a:fld>
            <a:endParaRPr lang="he-IL"/>
          </a:p>
        </p:txBody>
      </p:sp>
    </p:spTree>
    <p:extLst>
      <p:ext uri="{BB962C8B-B14F-4D97-AF65-F5344CB8AC3E}">
        <p14:creationId xmlns:p14="http://schemas.microsoft.com/office/powerpoint/2010/main" val="2370239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139A6D9A-CCB6-0AF9-50DF-220455930587}"/>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xmlns="" id="{1CD1E2BF-435C-A6AC-5346-29AD04573451}"/>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xmlns="" id="{40340E26-6118-58AA-360F-41D349B7731A}"/>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xmlns="" id="{E4484C66-61D3-EB22-23C1-B7AE755D5109}"/>
              </a:ext>
            </a:extLst>
          </p:cNvPr>
          <p:cNvSpPr>
            <a:spLocks noGrp="1"/>
          </p:cNvSpPr>
          <p:nvPr>
            <p:ph type="dt" sz="half" idx="10"/>
          </p:nvPr>
        </p:nvSpPr>
        <p:spPr/>
        <p:txBody>
          <a:bodyPr/>
          <a:lstStyle/>
          <a:p>
            <a:fld id="{1394F917-AF34-4C82-BD96-698C8CF6DF89}" type="datetimeFigureOut">
              <a:rPr lang="he-IL" smtClean="0"/>
              <a:t>כ"ח/תשרי/תשפ"ה</a:t>
            </a:fld>
            <a:endParaRPr lang="he-IL"/>
          </a:p>
        </p:txBody>
      </p:sp>
      <p:sp>
        <p:nvSpPr>
          <p:cNvPr id="6" name="מציין מיקום של כותרת תחתונה 5">
            <a:extLst>
              <a:ext uri="{FF2B5EF4-FFF2-40B4-BE49-F238E27FC236}">
                <a16:creationId xmlns:a16="http://schemas.microsoft.com/office/drawing/2014/main" xmlns="" id="{F19D8E03-FC8F-E10A-B060-C36160A62169}"/>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xmlns="" id="{9406B1E9-0136-32F8-9051-D0A2133769B7}"/>
              </a:ext>
            </a:extLst>
          </p:cNvPr>
          <p:cNvSpPr>
            <a:spLocks noGrp="1"/>
          </p:cNvSpPr>
          <p:nvPr>
            <p:ph type="sldNum" sz="quarter" idx="12"/>
          </p:nvPr>
        </p:nvSpPr>
        <p:spPr/>
        <p:txBody>
          <a:bodyPr/>
          <a:lstStyle/>
          <a:p>
            <a:fld id="{C8759E84-013A-4FA2-8DD0-1FFCAD13E14A}" type="slidenum">
              <a:rPr lang="he-IL" smtClean="0"/>
              <a:t>‹#›</a:t>
            </a:fld>
            <a:endParaRPr lang="he-IL"/>
          </a:p>
        </p:txBody>
      </p:sp>
    </p:spTree>
    <p:extLst>
      <p:ext uri="{BB962C8B-B14F-4D97-AF65-F5344CB8AC3E}">
        <p14:creationId xmlns:p14="http://schemas.microsoft.com/office/powerpoint/2010/main" val="35995750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6EC2ABB1-F2F8-9507-C860-DE9A8CCD4604}"/>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xmlns="" id="{63BFF9CE-EEFF-8380-4873-B68EC82422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xmlns="" id="{0595C5D4-E54C-09A1-898B-108B7B1B8305}"/>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xmlns="" id="{68E24524-7C6A-F131-3FFD-B1E3BF5877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xmlns="" id="{0EAA59AB-508B-1320-B5BB-036E64803029}"/>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xmlns="" id="{F99CD4AB-8218-19FB-66E9-1AB08DDF85DA}"/>
              </a:ext>
            </a:extLst>
          </p:cNvPr>
          <p:cNvSpPr>
            <a:spLocks noGrp="1"/>
          </p:cNvSpPr>
          <p:nvPr>
            <p:ph type="dt" sz="half" idx="10"/>
          </p:nvPr>
        </p:nvSpPr>
        <p:spPr/>
        <p:txBody>
          <a:bodyPr/>
          <a:lstStyle/>
          <a:p>
            <a:fld id="{1394F917-AF34-4C82-BD96-698C8CF6DF89}" type="datetimeFigureOut">
              <a:rPr lang="he-IL" smtClean="0"/>
              <a:t>כ"ח/תשרי/תשפ"ה</a:t>
            </a:fld>
            <a:endParaRPr lang="he-IL"/>
          </a:p>
        </p:txBody>
      </p:sp>
      <p:sp>
        <p:nvSpPr>
          <p:cNvPr id="8" name="מציין מיקום של כותרת תחתונה 7">
            <a:extLst>
              <a:ext uri="{FF2B5EF4-FFF2-40B4-BE49-F238E27FC236}">
                <a16:creationId xmlns:a16="http://schemas.microsoft.com/office/drawing/2014/main" xmlns="" id="{6033031D-4065-2930-6596-2D04752BE5E9}"/>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xmlns="" id="{7B6BCBC9-D69E-99DD-10CB-0383E776552D}"/>
              </a:ext>
            </a:extLst>
          </p:cNvPr>
          <p:cNvSpPr>
            <a:spLocks noGrp="1"/>
          </p:cNvSpPr>
          <p:nvPr>
            <p:ph type="sldNum" sz="quarter" idx="12"/>
          </p:nvPr>
        </p:nvSpPr>
        <p:spPr/>
        <p:txBody>
          <a:bodyPr/>
          <a:lstStyle/>
          <a:p>
            <a:fld id="{C8759E84-013A-4FA2-8DD0-1FFCAD13E14A}" type="slidenum">
              <a:rPr lang="he-IL" smtClean="0"/>
              <a:t>‹#›</a:t>
            </a:fld>
            <a:endParaRPr lang="he-IL"/>
          </a:p>
        </p:txBody>
      </p:sp>
    </p:spTree>
    <p:extLst>
      <p:ext uri="{BB962C8B-B14F-4D97-AF65-F5344CB8AC3E}">
        <p14:creationId xmlns:p14="http://schemas.microsoft.com/office/powerpoint/2010/main" val="3865187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914A1EB1-7381-F30C-AF91-8BC454FC310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xmlns="" id="{1E51961B-DF7E-82B4-C190-FD70F931FE08}"/>
              </a:ext>
            </a:extLst>
          </p:cNvPr>
          <p:cNvSpPr>
            <a:spLocks noGrp="1"/>
          </p:cNvSpPr>
          <p:nvPr>
            <p:ph type="dt" sz="half" idx="10"/>
          </p:nvPr>
        </p:nvSpPr>
        <p:spPr/>
        <p:txBody>
          <a:bodyPr/>
          <a:lstStyle/>
          <a:p>
            <a:fld id="{1394F917-AF34-4C82-BD96-698C8CF6DF89}" type="datetimeFigureOut">
              <a:rPr lang="he-IL" smtClean="0"/>
              <a:t>כ"ח/תשרי/תשפ"ה</a:t>
            </a:fld>
            <a:endParaRPr lang="he-IL"/>
          </a:p>
        </p:txBody>
      </p:sp>
      <p:sp>
        <p:nvSpPr>
          <p:cNvPr id="4" name="מציין מיקום של כותרת תחתונה 3">
            <a:extLst>
              <a:ext uri="{FF2B5EF4-FFF2-40B4-BE49-F238E27FC236}">
                <a16:creationId xmlns:a16="http://schemas.microsoft.com/office/drawing/2014/main" xmlns="" id="{00861403-58F0-9733-D8B0-6187A67804AB}"/>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xmlns="" id="{FC0CCBB9-C7F9-7735-4F01-FCB79D513A44}"/>
              </a:ext>
            </a:extLst>
          </p:cNvPr>
          <p:cNvSpPr>
            <a:spLocks noGrp="1"/>
          </p:cNvSpPr>
          <p:nvPr>
            <p:ph type="sldNum" sz="quarter" idx="12"/>
          </p:nvPr>
        </p:nvSpPr>
        <p:spPr/>
        <p:txBody>
          <a:bodyPr/>
          <a:lstStyle/>
          <a:p>
            <a:fld id="{C8759E84-013A-4FA2-8DD0-1FFCAD13E14A}" type="slidenum">
              <a:rPr lang="he-IL" smtClean="0"/>
              <a:t>‹#›</a:t>
            </a:fld>
            <a:endParaRPr lang="he-IL"/>
          </a:p>
        </p:txBody>
      </p:sp>
    </p:spTree>
    <p:extLst>
      <p:ext uri="{BB962C8B-B14F-4D97-AF65-F5344CB8AC3E}">
        <p14:creationId xmlns:p14="http://schemas.microsoft.com/office/powerpoint/2010/main" val="357599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xmlns="" id="{84E5EAD1-4AF6-019F-D5C2-95D4D2847FE5}"/>
              </a:ext>
            </a:extLst>
          </p:cNvPr>
          <p:cNvSpPr>
            <a:spLocks noGrp="1"/>
          </p:cNvSpPr>
          <p:nvPr>
            <p:ph type="dt" sz="half" idx="10"/>
          </p:nvPr>
        </p:nvSpPr>
        <p:spPr/>
        <p:txBody>
          <a:bodyPr/>
          <a:lstStyle/>
          <a:p>
            <a:fld id="{1394F917-AF34-4C82-BD96-698C8CF6DF89}" type="datetimeFigureOut">
              <a:rPr lang="he-IL" smtClean="0"/>
              <a:t>כ"ח/תשרי/תשפ"ה</a:t>
            </a:fld>
            <a:endParaRPr lang="he-IL"/>
          </a:p>
        </p:txBody>
      </p:sp>
      <p:sp>
        <p:nvSpPr>
          <p:cNvPr id="3" name="מציין מיקום של כותרת תחתונה 2">
            <a:extLst>
              <a:ext uri="{FF2B5EF4-FFF2-40B4-BE49-F238E27FC236}">
                <a16:creationId xmlns:a16="http://schemas.microsoft.com/office/drawing/2014/main" xmlns="" id="{6B2067FA-C1E5-599A-5369-048BAF57557F}"/>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xmlns="" id="{607329F2-B66D-5F75-CD3E-B7BCE1876B88}"/>
              </a:ext>
            </a:extLst>
          </p:cNvPr>
          <p:cNvSpPr>
            <a:spLocks noGrp="1"/>
          </p:cNvSpPr>
          <p:nvPr>
            <p:ph type="sldNum" sz="quarter" idx="12"/>
          </p:nvPr>
        </p:nvSpPr>
        <p:spPr/>
        <p:txBody>
          <a:bodyPr/>
          <a:lstStyle/>
          <a:p>
            <a:fld id="{C8759E84-013A-4FA2-8DD0-1FFCAD13E14A}" type="slidenum">
              <a:rPr lang="he-IL" smtClean="0"/>
              <a:t>‹#›</a:t>
            </a:fld>
            <a:endParaRPr lang="he-IL"/>
          </a:p>
        </p:txBody>
      </p:sp>
    </p:spTree>
    <p:extLst>
      <p:ext uri="{BB962C8B-B14F-4D97-AF65-F5344CB8AC3E}">
        <p14:creationId xmlns:p14="http://schemas.microsoft.com/office/powerpoint/2010/main" val="1347555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A9F3CA93-BCC8-A57C-8327-E26DD36DF1B8}"/>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xmlns="" id="{A22592C6-B8FE-B13C-7B27-18AE47E494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xmlns="" id="{10F5CBE0-2EAE-CC2E-E0C1-D910495D43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xmlns="" id="{B22FD6C8-1E32-A29F-49E4-AD69CDD60023}"/>
              </a:ext>
            </a:extLst>
          </p:cNvPr>
          <p:cNvSpPr>
            <a:spLocks noGrp="1"/>
          </p:cNvSpPr>
          <p:nvPr>
            <p:ph type="dt" sz="half" idx="10"/>
          </p:nvPr>
        </p:nvSpPr>
        <p:spPr/>
        <p:txBody>
          <a:bodyPr/>
          <a:lstStyle/>
          <a:p>
            <a:fld id="{1394F917-AF34-4C82-BD96-698C8CF6DF89}" type="datetimeFigureOut">
              <a:rPr lang="he-IL" smtClean="0"/>
              <a:t>כ"ח/תשרי/תשפ"ה</a:t>
            </a:fld>
            <a:endParaRPr lang="he-IL"/>
          </a:p>
        </p:txBody>
      </p:sp>
      <p:sp>
        <p:nvSpPr>
          <p:cNvPr id="6" name="מציין מיקום של כותרת תחתונה 5">
            <a:extLst>
              <a:ext uri="{FF2B5EF4-FFF2-40B4-BE49-F238E27FC236}">
                <a16:creationId xmlns:a16="http://schemas.microsoft.com/office/drawing/2014/main" xmlns="" id="{2FFCF670-97D1-9B36-2C2B-9E02AFF82A8F}"/>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xmlns="" id="{FF8C84DC-AEF6-B4C5-EA61-F737515CED99}"/>
              </a:ext>
            </a:extLst>
          </p:cNvPr>
          <p:cNvSpPr>
            <a:spLocks noGrp="1"/>
          </p:cNvSpPr>
          <p:nvPr>
            <p:ph type="sldNum" sz="quarter" idx="12"/>
          </p:nvPr>
        </p:nvSpPr>
        <p:spPr/>
        <p:txBody>
          <a:bodyPr/>
          <a:lstStyle/>
          <a:p>
            <a:fld id="{C8759E84-013A-4FA2-8DD0-1FFCAD13E14A}" type="slidenum">
              <a:rPr lang="he-IL" smtClean="0"/>
              <a:t>‹#›</a:t>
            </a:fld>
            <a:endParaRPr lang="he-IL"/>
          </a:p>
        </p:txBody>
      </p:sp>
    </p:spTree>
    <p:extLst>
      <p:ext uri="{BB962C8B-B14F-4D97-AF65-F5344CB8AC3E}">
        <p14:creationId xmlns:p14="http://schemas.microsoft.com/office/powerpoint/2010/main" val="3087986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xmlns="" id="{E3EBD8A0-6BFD-941B-B6CE-FC4D83C7ED4F}"/>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xmlns="" id="{AE81E98A-F33A-34B5-AB48-6C70692AE1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xmlns="" id="{F7EBF47D-4267-B202-77C8-5DAB02CC15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xmlns="" id="{15A21C96-B312-FEE9-16D5-5269AB112A19}"/>
              </a:ext>
            </a:extLst>
          </p:cNvPr>
          <p:cNvSpPr>
            <a:spLocks noGrp="1"/>
          </p:cNvSpPr>
          <p:nvPr>
            <p:ph type="dt" sz="half" idx="10"/>
          </p:nvPr>
        </p:nvSpPr>
        <p:spPr/>
        <p:txBody>
          <a:bodyPr/>
          <a:lstStyle/>
          <a:p>
            <a:fld id="{1394F917-AF34-4C82-BD96-698C8CF6DF89}" type="datetimeFigureOut">
              <a:rPr lang="he-IL" smtClean="0"/>
              <a:t>כ"ח/תשרי/תשפ"ה</a:t>
            </a:fld>
            <a:endParaRPr lang="he-IL"/>
          </a:p>
        </p:txBody>
      </p:sp>
      <p:sp>
        <p:nvSpPr>
          <p:cNvPr id="6" name="מציין מיקום של כותרת תחתונה 5">
            <a:extLst>
              <a:ext uri="{FF2B5EF4-FFF2-40B4-BE49-F238E27FC236}">
                <a16:creationId xmlns:a16="http://schemas.microsoft.com/office/drawing/2014/main" xmlns="" id="{4983E2B7-A1A2-BBA3-F9AB-C4D436D56B3E}"/>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xmlns="" id="{378B55A7-B62C-8DAA-44CB-BB3B98ED564C}"/>
              </a:ext>
            </a:extLst>
          </p:cNvPr>
          <p:cNvSpPr>
            <a:spLocks noGrp="1"/>
          </p:cNvSpPr>
          <p:nvPr>
            <p:ph type="sldNum" sz="quarter" idx="12"/>
          </p:nvPr>
        </p:nvSpPr>
        <p:spPr/>
        <p:txBody>
          <a:bodyPr/>
          <a:lstStyle/>
          <a:p>
            <a:fld id="{C8759E84-013A-4FA2-8DD0-1FFCAD13E14A}" type="slidenum">
              <a:rPr lang="he-IL" smtClean="0"/>
              <a:t>‹#›</a:t>
            </a:fld>
            <a:endParaRPr lang="he-IL"/>
          </a:p>
        </p:txBody>
      </p:sp>
    </p:spTree>
    <p:extLst>
      <p:ext uri="{BB962C8B-B14F-4D97-AF65-F5344CB8AC3E}">
        <p14:creationId xmlns:p14="http://schemas.microsoft.com/office/powerpoint/2010/main" val="60151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xmlns="" id="{892A78F4-1050-92F9-64CF-7C4D58C0EBFC}"/>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xmlns="" id="{31115504-5640-65A6-7843-D8ABF328821C}"/>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xmlns="" id="{9AD36776-82EC-1E5D-8C7B-858A57D8F932}"/>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394F917-AF34-4C82-BD96-698C8CF6DF89}" type="datetimeFigureOut">
              <a:rPr lang="he-IL" smtClean="0"/>
              <a:t>כ"ח/תשרי/תשפ"ה</a:t>
            </a:fld>
            <a:endParaRPr lang="he-IL"/>
          </a:p>
        </p:txBody>
      </p:sp>
      <p:sp>
        <p:nvSpPr>
          <p:cNvPr id="5" name="מציין מיקום של כותרת תחתונה 4">
            <a:extLst>
              <a:ext uri="{FF2B5EF4-FFF2-40B4-BE49-F238E27FC236}">
                <a16:creationId xmlns:a16="http://schemas.microsoft.com/office/drawing/2014/main" xmlns="" id="{CECCFC2C-F527-E8D4-9441-61EAE3A3A0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xmlns="" id="{E6F45AC2-3FEA-D53B-E45B-51F1F5C6C97A}"/>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C8759E84-013A-4FA2-8DD0-1FFCAD13E14A}" type="slidenum">
              <a:rPr lang="he-IL" smtClean="0"/>
              <a:t>‹#›</a:t>
            </a:fld>
            <a:endParaRPr lang="he-IL"/>
          </a:p>
        </p:txBody>
      </p:sp>
    </p:spTree>
    <p:extLst>
      <p:ext uri="{BB962C8B-B14F-4D97-AF65-F5344CB8AC3E}">
        <p14:creationId xmlns:p14="http://schemas.microsoft.com/office/powerpoint/2010/main" val="312419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tmp"/><Relationship Id="rId3" Type="http://schemas.openxmlformats.org/officeDocument/2006/relationships/image" Target="../media/image1.png"/><Relationship Id="rId7"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3.tmp"/><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2.tmp"/><Relationship Id="rId5" Type="http://schemas.openxmlformats.org/officeDocument/2006/relationships/image" Target="../media/image6.tmp"/><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6.tm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tmp"/><Relationship Id="rId5" Type="http://schemas.openxmlformats.org/officeDocument/2006/relationships/image" Target="../media/image35.jpe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0.tmp"/><Relationship Id="rId3" Type="http://schemas.openxmlformats.org/officeDocument/2006/relationships/image" Target="../media/image1.png"/><Relationship Id="rId7" Type="http://schemas.openxmlformats.org/officeDocument/2006/relationships/image" Target="../media/image39.tmp"/><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tmp"/><Relationship Id="rId5" Type="http://schemas.openxmlformats.org/officeDocument/2006/relationships/image" Target="../media/image38.emf"/><Relationship Id="rId4" Type="http://schemas.openxmlformats.org/officeDocument/2006/relationships/image" Target="../media/image37.emf"/></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2.tmp"/><Relationship Id="rId5" Type="http://schemas.openxmlformats.org/officeDocument/2006/relationships/image" Target="../media/image41.tmp"/><Relationship Id="rId4" Type="http://schemas.openxmlformats.org/officeDocument/2006/relationships/image" Target="../media/image6.tmp"/></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3.tmp"/><Relationship Id="rId4" Type="http://schemas.openxmlformats.org/officeDocument/2006/relationships/image" Target="../media/image6.tmp"/></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4.tmp"/><Relationship Id="rId4" Type="http://schemas.openxmlformats.org/officeDocument/2006/relationships/image" Target="../media/image6.tmp"/></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7.tm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46.tmp"/><Relationship Id="rId5" Type="http://schemas.openxmlformats.org/officeDocument/2006/relationships/image" Target="../media/image45.tmp"/><Relationship Id="rId4" Type="http://schemas.openxmlformats.org/officeDocument/2006/relationships/image" Target="../media/image6.tmp"/></Relationships>
</file>

<file path=ppt/slides/_rels/slide17.xml.rels><?xml version="1.0" encoding="UTF-8" standalone="yes"?>
<Relationships xmlns="http://schemas.openxmlformats.org/package/2006/relationships"><Relationship Id="rId8" Type="http://schemas.openxmlformats.org/officeDocument/2006/relationships/image" Target="../media/image52.emf"/><Relationship Id="rId13" Type="http://schemas.openxmlformats.org/officeDocument/2006/relationships/image" Target="../media/image56.tmp"/><Relationship Id="rId3" Type="http://schemas.openxmlformats.org/officeDocument/2006/relationships/image" Target="../media/image1.png"/><Relationship Id="rId7" Type="http://schemas.openxmlformats.org/officeDocument/2006/relationships/image" Target="../media/image51.emf"/><Relationship Id="rId12" Type="http://schemas.openxmlformats.org/officeDocument/2006/relationships/image" Target="../media/image55.tm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6.tmp"/><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emf"/><Relationship Id="rId9" Type="http://schemas.openxmlformats.org/officeDocument/2006/relationships/image" Target="../media/image53.png"/><Relationship Id="rId14" Type="http://schemas.openxmlformats.org/officeDocument/2006/relationships/image" Target="../media/image57.tmp"/></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9.tmp"/><Relationship Id="rId5" Type="http://schemas.openxmlformats.org/officeDocument/2006/relationships/image" Target="../media/image58.tmp"/><Relationship Id="rId4" Type="http://schemas.openxmlformats.org/officeDocument/2006/relationships/image" Target="../media/image6.tmp"/></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1.tmp"/><Relationship Id="rId5" Type="http://schemas.openxmlformats.org/officeDocument/2006/relationships/image" Target="../media/image60.tmp"/><Relationship Id="rId4" Type="http://schemas.openxmlformats.org/officeDocument/2006/relationships/image" Target="../media/image6.tmp"/></Relationships>
</file>

<file path=ppt/slides/_rels/slide2.xml.rels><?xml version="1.0" encoding="UTF-8" standalone="yes"?>
<Relationships xmlns="http://schemas.openxmlformats.org/package/2006/relationships"><Relationship Id="rId8" Type="http://schemas.openxmlformats.org/officeDocument/2006/relationships/image" Target="../media/image8.tmp"/><Relationship Id="rId3" Type="http://schemas.openxmlformats.org/officeDocument/2006/relationships/slideLayout" Target="../slideLayouts/slideLayout1.xml"/><Relationship Id="rId7" Type="http://schemas.openxmlformats.org/officeDocument/2006/relationships/image" Target="../media/image6.tm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62.tmp"/><Relationship Id="rId4" Type="http://schemas.openxmlformats.org/officeDocument/2006/relationships/image" Target="../media/image6.tmp"/></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63.tmp"/><Relationship Id="rId4" Type="http://schemas.openxmlformats.org/officeDocument/2006/relationships/image" Target="../media/image6.tmp"/></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64.tmp"/><Relationship Id="rId4" Type="http://schemas.openxmlformats.org/officeDocument/2006/relationships/image" Target="../media/image6.tmp"/></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65.tmp"/><Relationship Id="rId4" Type="http://schemas.openxmlformats.org/officeDocument/2006/relationships/image" Target="../media/image6.tmp"/></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7.tmp"/><Relationship Id="rId5" Type="http://schemas.openxmlformats.org/officeDocument/2006/relationships/image" Target="../media/image66.tmp"/><Relationship Id="rId4" Type="http://schemas.openxmlformats.org/officeDocument/2006/relationships/image" Target="../media/image6.tmp"/></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6.tmp"/><Relationship Id="rId4" Type="http://schemas.openxmlformats.org/officeDocument/2006/relationships/image" Target="../media/image68.emf"/></Relationships>
</file>

<file path=ppt/slides/_rels/slide3.xml.rels><?xml version="1.0" encoding="UTF-8" standalone="yes"?>
<Relationships xmlns="http://schemas.openxmlformats.org/package/2006/relationships"><Relationship Id="rId8" Type="http://schemas.openxmlformats.org/officeDocument/2006/relationships/notesSlide" Target="../notesSlides/notesSlide3.xml"/><Relationship Id="rId13" Type="http://schemas.openxmlformats.org/officeDocument/2006/relationships/image" Target="../media/image6.tmp"/><Relationship Id="rId3" Type="http://schemas.microsoft.com/office/2007/relationships/media" Target="../media/media3.mp4"/><Relationship Id="rId7" Type="http://schemas.openxmlformats.org/officeDocument/2006/relationships/slideLayout" Target="../slideLayouts/slideLayout1.xml"/><Relationship Id="rId12" Type="http://schemas.openxmlformats.org/officeDocument/2006/relationships/image" Target="../media/image1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media4.mp3"/><Relationship Id="rId11" Type="http://schemas.openxmlformats.org/officeDocument/2006/relationships/image" Target="../media/image10.png"/><Relationship Id="rId5" Type="http://schemas.microsoft.com/office/2007/relationships/media" Target="../media/media4.mp3"/><Relationship Id="rId15" Type="http://schemas.openxmlformats.org/officeDocument/2006/relationships/image" Target="../media/image13.tmp"/><Relationship Id="rId10" Type="http://schemas.openxmlformats.org/officeDocument/2006/relationships/image" Target="../media/image9.png"/><Relationship Id="rId4" Type="http://schemas.openxmlformats.org/officeDocument/2006/relationships/video" Target="../media/media3.mp4"/><Relationship Id="rId9" Type="http://schemas.openxmlformats.org/officeDocument/2006/relationships/image" Target="../media/image1.png"/><Relationship Id="rId14" Type="http://schemas.openxmlformats.org/officeDocument/2006/relationships/image" Target="../media/image12.tmp"/></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6.tmp"/><Relationship Id="rId3" Type="http://schemas.microsoft.com/office/2007/relationships/media" Target="../media/media6.mp4"/><Relationship Id="rId7" Type="http://schemas.openxmlformats.org/officeDocument/2006/relationships/slideLayout" Target="../slideLayouts/slideLayout1.xml"/><Relationship Id="rId12" Type="http://schemas.openxmlformats.org/officeDocument/2006/relationships/image" Target="../media/image11.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audio" Target="../media/media7.mp3"/><Relationship Id="rId11" Type="http://schemas.openxmlformats.org/officeDocument/2006/relationships/image" Target="../media/image15.png"/><Relationship Id="rId5" Type="http://schemas.microsoft.com/office/2007/relationships/media" Target="../media/media7.mp3"/><Relationship Id="rId10" Type="http://schemas.openxmlformats.org/officeDocument/2006/relationships/image" Target="../media/image14.png"/><Relationship Id="rId4" Type="http://schemas.openxmlformats.org/officeDocument/2006/relationships/video" Target="../media/media6.mp4"/><Relationship Id="rId9"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6.tmp"/><Relationship Id="rId4" Type="http://schemas.openxmlformats.org/officeDocument/2006/relationships/image" Target="../media/image6.tmp"/></Relationships>
</file>

<file path=ppt/slides/_rels/slide6.xml.rels><?xml version="1.0" encoding="UTF-8" standalone="yes"?>
<Relationships xmlns="http://schemas.openxmlformats.org/package/2006/relationships"><Relationship Id="rId8" Type="http://schemas.openxmlformats.org/officeDocument/2006/relationships/video" Target="../media/media11.mp4"/><Relationship Id="rId13" Type="http://schemas.openxmlformats.org/officeDocument/2006/relationships/image" Target="../media/image18.png"/><Relationship Id="rId18" Type="http://schemas.openxmlformats.org/officeDocument/2006/relationships/image" Target="../media/image22.tmp"/><Relationship Id="rId3" Type="http://schemas.microsoft.com/office/2007/relationships/media" Target="../media/media9.mp4"/><Relationship Id="rId7" Type="http://schemas.microsoft.com/office/2007/relationships/media" Target="../media/media11.mp4"/><Relationship Id="rId12" Type="http://schemas.openxmlformats.org/officeDocument/2006/relationships/image" Target="../media/image17.emf"/><Relationship Id="rId17" Type="http://schemas.openxmlformats.org/officeDocument/2006/relationships/image" Target="../media/image6.tmp"/><Relationship Id="rId2" Type="http://schemas.openxmlformats.org/officeDocument/2006/relationships/video" Target="../media/media8.mp4"/><Relationship Id="rId16" Type="http://schemas.openxmlformats.org/officeDocument/2006/relationships/image" Target="../media/image21.png"/><Relationship Id="rId1" Type="http://schemas.microsoft.com/office/2007/relationships/media" Target="../media/media8.mp4"/><Relationship Id="rId6" Type="http://schemas.openxmlformats.org/officeDocument/2006/relationships/video" Target="../media/media10.mp4"/><Relationship Id="rId11" Type="http://schemas.openxmlformats.org/officeDocument/2006/relationships/image" Target="../media/image1.png"/><Relationship Id="rId5" Type="http://schemas.microsoft.com/office/2007/relationships/media" Target="../media/media10.mp4"/><Relationship Id="rId15" Type="http://schemas.openxmlformats.org/officeDocument/2006/relationships/image" Target="../media/image20.png"/><Relationship Id="rId10" Type="http://schemas.openxmlformats.org/officeDocument/2006/relationships/notesSlide" Target="../notesSlides/notesSlide6.xml"/><Relationship Id="rId4" Type="http://schemas.openxmlformats.org/officeDocument/2006/relationships/video" Target="../media/media9.mp4"/><Relationship Id="rId9" Type="http://schemas.openxmlformats.org/officeDocument/2006/relationships/slideLayout" Target="../slideLayouts/slideLayout1.xml"/><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6.tmp"/><Relationship Id="rId3" Type="http://schemas.openxmlformats.org/officeDocument/2006/relationships/image" Target="../media/image1.png"/><Relationship Id="rId7" Type="http://schemas.openxmlformats.org/officeDocument/2006/relationships/image" Target="../media/image25.tm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tmp"/><Relationship Id="rId5" Type="http://schemas.openxmlformats.org/officeDocument/2006/relationships/image" Target="../media/image24.png"/><Relationship Id="rId4" Type="http://schemas.openxmlformats.org/officeDocument/2006/relationships/image" Target="../media/image23.emf"/><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8.tmp"/><Relationship Id="rId4" Type="http://schemas.openxmlformats.org/officeDocument/2006/relationships/image" Target="../media/image6.tmp"/></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0.tmp"/><Relationship Id="rId5" Type="http://schemas.openxmlformats.org/officeDocument/2006/relationships/image" Target="../media/image29.tmp"/><Relationship Id="rId4" Type="http://schemas.openxmlformats.org/officeDocument/2006/relationships/image" Target="../media/image6.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xmlns="" id="{536B66D0-C171-7E3C-4CD5-A52A1193DD33}"/>
              </a:ext>
            </a:extLst>
          </p:cNvPr>
          <p:cNvSpPr>
            <a:spLocks noGrp="1"/>
          </p:cNvSpPr>
          <p:nvPr>
            <p:ph type="ctrTitle"/>
          </p:nvPr>
        </p:nvSpPr>
        <p:spPr>
          <a:xfrm>
            <a:off x="763276" y="687908"/>
            <a:ext cx="8527690" cy="5749387"/>
          </a:xfrm>
        </p:spPr>
        <p:txBody>
          <a:bodyPr>
            <a:normAutofit fontScale="90000"/>
          </a:bodyPr>
          <a:lstStyle/>
          <a:p>
            <a:pPr>
              <a:lnSpc>
                <a:spcPct val="150000"/>
              </a:lnSpc>
            </a:pPr>
            <a:r>
              <a:rPr lang="he-IL" dirty="0"/>
              <a:t/>
            </a:r>
            <a:br>
              <a:rPr lang="he-IL" dirty="0"/>
            </a:br>
            <a:r>
              <a:rPr lang="he-IL" b="1" dirty="0">
                <a:cs typeface="+mn-cs"/>
              </a:rPr>
              <a:t>מצגת מלווה לשעורים</a:t>
            </a:r>
            <a:r>
              <a:rPr lang="he-IL" b="1" dirty="0"/>
              <a:t/>
            </a:r>
            <a:br>
              <a:rPr lang="he-IL" b="1" dirty="0"/>
            </a:br>
            <a:r>
              <a:rPr lang="he-IL" b="1" dirty="0"/>
              <a:t/>
            </a:r>
            <a:br>
              <a:rPr lang="he-IL" b="1" dirty="0"/>
            </a:br>
            <a:r>
              <a:rPr lang="he-IL" b="1" dirty="0"/>
              <a:t/>
            </a:r>
            <a:br>
              <a:rPr lang="he-IL" b="1" dirty="0"/>
            </a:br>
            <a:r>
              <a:rPr lang="he-IL" b="1" dirty="0"/>
              <a:t/>
            </a:r>
            <a:br>
              <a:rPr lang="he-IL" b="1" dirty="0"/>
            </a:br>
            <a:r>
              <a:rPr lang="he-IL" b="1" dirty="0"/>
              <a:t/>
            </a:r>
            <a:br>
              <a:rPr lang="he-IL" b="1" dirty="0"/>
            </a:br>
            <a:r>
              <a:rPr lang="he-IL" b="1" dirty="0"/>
              <a:t/>
            </a:r>
            <a:br>
              <a:rPr lang="he-IL" b="1" dirty="0"/>
            </a:br>
            <a:r>
              <a:rPr lang="he-IL" b="1" dirty="0"/>
              <a:t/>
            </a:r>
            <a:br>
              <a:rPr lang="he-IL" b="1" dirty="0"/>
            </a:br>
            <a:r>
              <a:rPr lang="he-IL" b="1" dirty="0"/>
              <a:t/>
            </a:r>
            <a:br>
              <a:rPr lang="he-IL" b="1" dirty="0"/>
            </a:br>
            <a:r>
              <a:rPr lang="he-IL" b="1" dirty="0"/>
              <a:t/>
            </a:r>
            <a:br>
              <a:rPr lang="he-IL" b="1" dirty="0"/>
            </a:br>
            <a:r>
              <a:rPr lang="he-IL" b="1" dirty="0"/>
              <a:t/>
            </a:r>
            <a:br>
              <a:rPr lang="he-IL" b="1" dirty="0"/>
            </a:br>
            <a:r>
              <a:rPr lang="he-IL" b="1" dirty="0"/>
              <a:t/>
            </a:r>
            <a:br>
              <a:rPr lang="he-IL" b="1" dirty="0"/>
            </a:br>
            <a:r>
              <a:rPr lang="he-IL" b="1" dirty="0" smtClean="0"/>
              <a:t/>
            </a:r>
            <a:br>
              <a:rPr lang="he-IL" b="1" dirty="0" smtClean="0"/>
            </a:br>
            <a:r>
              <a:rPr lang="he-IL" b="1" dirty="0" smtClean="0"/>
              <a:t/>
            </a:r>
            <a:br>
              <a:rPr lang="he-IL" b="1" dirty="0" smtClean="0"/>
            </a:br>
            <a:r>
              <a:rPr lang="he-IL" b="1" dirty="0" smtClean="0"/>
              <a:t/>
            </a:r>
            <a:br>
              <a:rPr lang="he-IL" b="1" dirty="0" smtClean="0"/>
            </a:br>
            <a:r>
              <a:rPr lang="he-IL" b="1" dirty="0" smtClean="0"/>
              <a:t/>
            </a:r>
            <a:br>
              <a:rPr lang="he-IL" b="1" dirty="0" smtClean="0"/>
            </a:br>
            <a:r>
              <a:rPr lang="he-IL" b="1" dirty="0" smtClean="0"/>
              <a:t/>
            </a:r>
            <a:br>
              <a:rPr lang="he-IL" b="1" dirty="0" smtClean="0"/>
            </a:br>
            <a:r>
              <a:rPr lang="ar-SA" b="1" dirty="0" smtClean="0">
                <a:solidFill>
                  <a:schemeClr val="accent5">
                    <a:lumMod val="50000"/>
                  </a:schemeClr>
                </a:solidFill>
              </a:rPr>
              <a:t>العلوم والتكنولوجيا </a:t>
            </a:r>
            <a:r>
              <a:rPr lang="ar-SA" b="1" dirty="0">
                <a:solidFill>
                  <a:schemeClr val="accent5">
                    <a:lumMod val="50000"/>
                  </a:schemeClr>
                </a:solidFill>
              </a:rPr>
              <a:t>للصّف السَّادس</a:t>
            </a:r>
            <a:r>
              <a:rPr lang="he-IL" b="1" dirty="0">
                <a:solidFill>
                  <a:schemeClr val="accent5">
                    <a:lumMod val="50000"/>
                  </a:schemeClr>
                </a:solidFill>
              </a:rPr>
              <a:t/>
            </a:r>
            <a:br>
              <a:rPr lang="he-IL" b="1" dirty="0">
                <a:solidFill>
                  <a:schemeClr val="accent5">
                    <a:lumMod val="50000"/>
                  </a:schemeClr>
                </a:solidFill>
              </a:rPr>
            </a:br>
            <a:r>
              <a:rPr lang="ar-SA" b="1" dirty="0">
                <a:solidFill>
                  <a:schemeClr val="accent5">
                    <a:lumMod val="50000"/>
                  </a:schemeClr>
                </a:solidFill>
              </a:rPr>
              <a:t>عارضة مرافقة للباب</a:t>
            </a:r>
            <a:r>
              <a:rPr lang="he-IL" dirty="0"/>
              <a:t/>
            </a:r>
            <a:br>
              <a:rPr lang="he-IL" dirty="0"/>
            </a:br>
            <a:r>
              <a:rPr lang="ar-SA" sz="4900" b="1" dirty="0" smtClean="0">
                <a:solidFill>
                  <a:srgbClr val="FF0000"/>
                </a:solidFill>
              </a:rPr>
              <a:t>الطاقة ومنظومات تكنولوجية اثناء العمل</a:t>
            </a:r>
            <a:r>
              <a:rPr lang="he-IL" sz="4900" b="1" dirty="0">
                <a:solidFill>
                  <a:schemeClr val="accent4">
                    <a:lumMod val="50000"/>
                  </a:schemeClr>
                </a:solidFill>
                <a:cs typeface="+mn-cs"/>
              </a:rPr>
              <a:t/>
            </a:r>
            <a:br>
              <a:rPr lang="he-IL" sz="4900" b="1" dirty="0">
                <a:solidFill>
                  <a:schemeClr val="accent4">
                    <a:lumMod val="50000"/>
                  </a:schemeClr>
                </a:solidFill>
                <a:cs typeface="+mn-cs"/>
              </a:rPr>
            </a:br>
            <a:r>
              <a:rPr lang="ar-SA" sz="4900" b="1" dirty="0" smtClean="0">
                <a:cs typeface="+mn-cs"/>
              </a:rPr>
              <a:t>الفصل الثَّاني: منظومات تكنولوجية</a:t>
            </a:r>
            <a:endParaRPr lang="he-IL" b="1" dirty="0">
              <a:solidFill>
                <a:schemeClr val="accent1">
                  <a:lumMod val="75000"/>
                </a:schemeClr>
              </a:solidFill>
              <a:cs typeface="+mn-cs"/>
            </a:endParaRPr>
          </a:p>
        </p:txBody>
      </p:sp>
      <p:pic>
        <p:nvPicPr>
          <p:cNvPr id="2" name="תמונה 1">
            <a:extLst>
              <a:ext uri="{FF2B5EF4-FFF2-40B4-BE49-F238E27FC236}">
                <a16:creationId xmlns:a16="http://schemas.microsoft.com/office/drawing/2014/main" xmlns="" id="{3D07C3AB-03FA-F803-B3CD-E986A1B92C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6" name="תמונה 5">
            <a:extLst>
              <a:ext uri="{FF2B5EF4-FFF2-40B4-BE49-F238E27FC236}">
                <a16:creationId xmlns:a16="http://schemas.microsoft.com/office/drawing/2014/main" xmlns="" id="{410B1003-01B3-F8DD-848B-3D0C378C84DB}"/>
              </a:ext>
            </a:extLst>
          </p:cNvPr>
          <p:cNvPicPr>
            <a:picLocks noChangeAspect="1"/>
          </p:cNvPicPr>
          <p:nvPr/>
        </p:nvPicPr>
        <p:blipFill>
          <a:blip r:embed="rId4"/>
          <a:stretch>
            <a:fillRect/>
          </a:stretch>
        </p:blipFill>
        <p:spPr>
          <a:xfrm>
            <a:off x="9733280" y="66881"/>
            <a:ext cx="2458720" cy="1617785"/>
          </a:xfrm>
          <a:prstGeom prst="rect">
            <a:avLst/>
          </a:prstGeom>
        </p:spPr>
      </p:pic>
      <p:pic>
        <p:nvPicPr>
          <p:cNvPr id="8" name="תמונה 7">
            <a:extLst>
              <a:ext uri="{FF2B5EF4-FFF2-40B4-BE49-F238E27FC236}">
                <a16:creationId xmlns:a16="http://schemas.microsoft.com/office/drawing/2014/main" xmlns="" id="{242C14DE-DACE-DD1F-095C-980DBB0805D8}"/>
              </a:ext>
            </a:extLst>
          </p:cNvPr>
          <p:cNvPicPr>
            <a:picLocks noChangeAspect="1"/>
          </p:cNvPicPr>
          <p:nvPr/>
        </p:nvPicPr>
        <p:blipFill>
          <a:blip r:embed="rId5"/>
          <a:stretch>
            <a:fillRect/>
          </a:stretch>
        </p:blipFill>
        <p:spPr>
          <a:xfrm>
            <a:off x="9733280" y="1765967"/>
            <a:ext cx="2438400" cy="1607736"/>
          </a:xfrm>
          <a:prstGeom prst="rect">
            <a:avLst/>
          </a:prstGeom>
        </p:spPr>
      </p:pic>
      <p:pic>
        <p:nvPicPr>
          <p:cNvPr id="10" name="תמונה 9">
            <a:extLst>
              <a:ext uri="{FF2B5EF4-FFF2-40B4-BE49-F238E27FC236}">
                <a16:creationId xmlns:a16="http://schemas.microsoft.com/office/drawing/2014/main" xmlns="" id="{B7744607-07B2-4F02-3AE8-C46C3C41BD8C}"/>
              </a:ext>
            </a:extLst>
          </p:cNvPr>
          <p:cNvPicPr>
            <a:picLocks noChangeAspect="1"/>
          </p:cNvPicPr>
          <p:nvPr/>
        </p:nvPicPr>
        <p:blipFill>
          <a:blip r:embed="rId6"/>
          <a:stretch>
            <a:fillRect/>
          </a:stretch>
        </p:blipFill>
        <p:spPr>
          <a:xfrm>
            <a:off x="9773920" y="3464626"/>
            <a:ext cx="2397760" cy="1617785"/>
          </a:xfrm>
          <a:prstGeom prst="rect">
            <a:avLst/>
          </a:prstGeom>
        </p:spPr>
      </p:pic>
      <p:pic>
        <p:nvPicPr>
          <p:cNvPr id="13" name="תמונה 12">
            <a:extLst>
              <a:ext uri="{FF2B5EF4-FFF2-40B4-BE49-F238E27FC236}">
                <a16:creationId xmlns:a16="http://schemas.microsoft.com/office/drawing/2014/main" xmlns="" id="{70674E71-401B-E44A-A950-D897BD26836C}"/>
              </a:ext>
            </a:extLst>
          </p:cNvPr>
          <p:cNvPicPr>
            <a:picLocks noChangeAspect="1"/>
          </p:cNvPicPr>
          <p:nvPr/>
        </p:nvPicPr>
        <p:blipFill>
          <a:blip r:embed="rId7"/>
          <a:stretch>
            <a:fillRect/>
          </a:stretch>
        </p:blipFill>
        <p:spPr>
          <a:xfrm>
            <a:off x="9773920" y="5173334"/>
            <a:ext cx="2397760" cy="1617785"/>
          </a:xfrm>
          <a:prstGeom prst="rect">
            <a:avLst/>
          </a:prstGeom>
        </p:spPr>
      </p:pic>
      <p:pic>
        <p:nvPicPr>
          <p:cNvPr id="9" name="תמונה 8"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73236" y="40397"/>
            <a:ext cx="1047306" cy="730678"/>
          </a:xfrm>
          <a:prstGeom prst="rect">
            <a:avLst/>
          </a:prstGeom>
        </p:spPr>
      </p:pic>
    </p:spTree>
    <p:extLst>
      <p:ext uri="{BB962C8B-B14F-4D97-AF65-F5344CB8AC3E}">
        <p14:creationId xmlns:p14="http://schemas.microsoft.com/office/powerpoint/2010/main" val="9561768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6AD30ADB-9348-DC45-E8B2-5C8257560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8" name="תיבת טקסט 7">
            <a:extLst>
              <a:ext uri="{FF2B5EF4-FFF2-40B4-BE49-F238E27FC236}">
                <a16:creationId xmlns:a16="http://schemas.microsoft.com/office/drawing/2014/main" xmlns="" id="{74707F0B-907D-F73A-DE01-1515618C6955}"/>
              </a:ext>
            </a:extLst>
          </p:cNvPr>
          <p:cNvSpPr txBox="1"/>
          <p:nvPr/>
        </p:nvSpPr>
        <p:spPr>
          <a:xfrm>
            <a:off x="3001851" y="2327811"/>
            <a:ext cx="6981318" cy="830997"/>
          </a:xfrm>
          <a:prstGeom prst="rect">
            <a:avLst/>
          </a:prstGeom>
          <a:noFill/>
        </p:spPr>
        <p:txBody>
          <a:bodyPr wrap="square">
            <a:spAutoFit/>
          </a:bodyPr>
          <a:lstStyle/>
          <a:p>
            <a:r>
              <a:rPr lang="ar-SA" sz="2400" dirty="0" smtClean="0">
                <a:latin typeface="NarkisClassicMF-Regular"/>
              </a:rPr>
              <a:t>اقرأوا قطعة المعلومات</a:t>
            </a:r>
            <a:r>
              <a:rPr lang="he-IL" sz="2400" b="0" i="0" u="none" strike="noStrike" baseline="0" dirty="0" smtClean="0">
                <a:latin typeface="NarkisClassicMF-Regular"/>
              </a:rPr>
              <a:t> </a:t>
            </a:r>
            <a:r>
              <a:rPr lang="ar-SA" sz="2400" b="1" dirty="0" smtClean="0">
                <a:solidFill>
                  <a:srgbClr val="0088CE"/>
                </a:solidFill>
                <a:latin typeface="NarkisClassicMF-Bold"/>
              </a:rPr>
              <a:t>مُدْخَل الطَّاقَة في النِّظام التكنولوجي،</a:t>
            </a:r>
            <a:r>
              <a:rPr lang="he-IL" sz="2400" b="1" i="0" u="none" strike="noStrike" baseline="0" dirty="0" smtClean="0">
                <a:solidFill>
                  <a:srgbClr val="0088CE"/>
                </a:solidFill>
                <a:latin typeface="NarkisClassicMF-Bold"/>
              </a:rPr>
              <a:t> </a:t>
            </a:r>
            <a:r>
              <a:rPr lang="ar-SA" sz="2400" dirty="0"/>
              <a:t>صفحة</a:t>
            </a:r>
            <a:r>
              <a:rPr lang="he-IL" sz="2400" i="0" u="none" strike="noStrike" baseline="0" dirty="0" smtClean="0">
                <a:latin typeface="NarkisClassicMF-Bold"/>
              </a:rPr>
              <a:t>   32</a:t>
            </a:r>
            <a:r>
              <a:rPr lang="ar-SA" sz="2400" i="0" u="none" strike="noStrike" baseline="0" dirty="0" smtClean="0">
                <a:latin typeface="NarkisClassicMF-Bold"/>
              </a:rPr>
              <a:t> وأجيبوا عن الأسئلة </a:t>
            </a:r>
            <a:r>
              <a:rPr lang="he-IL" sz="2400" b="0" i="0" u="none" strike="noStrike" baseline="0" dirty="0" smtClean="0">
                <a:latin typeface="NarkisClassicMF-Regular"/>
              </a:rPr>
              <a:t> </a:t>
            </a:r>
            <a:r>
              <a:rPr lang="ar-SA" sz="2400" dirty="0"/>
              <a:t>صفحة</a:t>
            </a:r>
            <a:r>
              <a:rPr lang="he-IL" sz="2400" dirty="0"/>
              <a:t> </a:t>
            </a:r>
            <a:r>
              <a:rPr lang="he-IL" sz="2400" b="0" i="0" u="none" strike="noStrike" baseline="0" dirty="0" smtClean="0">
                <a:latin typeface="NarkisClassicMF-Regular"/>
              </a:rPr>
              <a:t> </a:t>
            </a:r>
            <a:r>
              <a:rPr lang="he-IL" sz="2400" b="0" i="0" u="none" strike="noStrike" baseline="0" dirty="0">
                <a:latin typeface="NarkisClassicMF-Regular"/>
              </a:rPr>
              <a:t>33.</a:t>
            </a:r>
            <a:endParaRPr lang="he-IL" sz="2400" dirty="0"/>
          </a:p>
        </p:txBody>
      </p:sp>
      <p:pic>
        <p:nvPicPr>
          <p:cNvPr id="12" name="תמונה 11">
            <a:extLst>
              <a:ext uri="{FF2B5EF4-FFF2-40B4-BE49-F238E27FC236}">
                <a16:creationId xmlns:a16="http://schemas.microsoft.com/office/drawing/2014/main" xmlns="" id="{9EAC83A2-762B-B3BF-928A-564D67AE786A}"/>
              </a:ext>
            </a:extLst>
          </p:cNvPr>
          <p:cNvPicPr>
            <a:picLocks noChangeAspect="1"/>
          </p:cNvPicPr>
          <p:nvPr/>
        </p:nvPicPr>
        <p:blipFill>
          <a:blip r:embed="rId4"/>
          <a:stretch>
            <a:fillRect/>
          </a:stretch>
        </p:blipFill>
        <p:spPr>
          <a:xfrm>
            <a:off x="2911110" y="3429000"/>
            <a:ext cx="7162800" cy="3276600"/>
          </a:xfrm>
          <a:prstGeom prst="rect">
            <a:avLst/>
          </a:prstGeom>
          <a:ln w="12700">
            <a:solidFill>
              <a:srgbClr val="C00000"/>
            </a:solidFill>
          </a:ln>
        </p:spPr>
      </p:pic>
      <p:pic>
        <p:nvPicPr>
          <p:cNvPr id="7" name="תמונה 6"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3236" y="40397"/>
            <a:ext cx="1047306" cy="730678"/>
          </a:xfrm>
          <a:prstGeom prst="rect">
            <a:avLst/>
          </a:prstGeom>
        </p:spPr>
      </p:pic>
      <p:pic>
        <p:nvPicPr>
          <p:cNvPr id="3" name="תמונה 2"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77791" y="1"/>
            <a:ext cx="4754347" cy="810000"/>
          </a:xfrm>
          <a:prstGeom prst="rect">
            <a:avLst/>
          </a:prstGeom>
        </p:spPr>
      </p:pic>
      <p:pic>
        <p:nvPicPr>
          <p:cNvPr id="9" name="תמונה 8"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22616" y="681485"/>
            <a:ext cx="5772956" cy="1524213"/>
          </a:xfrm>
          <a:prstGeom prst="rect">
            <a:avLst/>
          </a:prstGeom>
        </p:spPr>
      </p:pic>
    </p:spTree>
    <p:extLst>
      <p:ext uri="{BB962C8B-B14F-4D97-AF65-F5344CB8AC3E}">
        <p14:creationId xmlns:p14="http://schemas.microsoft.com/office/powerpoint/2010/main" val="10328007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6AD30ADB-9348-DC45-E8B2-5C8257560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xmlns="" id="{DD2C11C2-2A94-EF01-C797-14C087E1D156}"/>
              </a:ext>
            </a:extLst>
          </p:cNvPr>
          <p:cNvSpPr txBox="1"/>
          <p:nvPr/>
        </p:nvSpPr>
        <p:spPr>
          <a:xfrm>
            <a:off x="4904322" y="4611078"/>
            <a:ext cx="5467519" cy="461665"/>
          </a:xfrm>
          <a:prstGeom prst="rect">
            <a:avLst/>
          </a:prstGeom>
          <a:noFill/>
        </p:spPr>
        <p:txBody>
          <a:bodyPr wrap="square" rtlCol="1">
            <a:spAutoFit/>
          </a:bodyPr>
          <a:lstStyle/>
          <a:p>
            <a:r>
              <a:rPr lang="ar-SA" sz="2400" dirty="0" smtClean="0"/>
              <a:t>أكمِلوا الاجابة عن الأسئِلَة </a:t>
            </a:r>
            <a:r>
              <a:rPr lang="he-IL" sz="2400" dirty="0" smtClean="0"/>
              <a:t> </a:t>
            </a:r>
            <a:r>
              <a:rPr lang="he-IL" sz="2400" dirty="0"/>
              <a:t>3-2 </a:t>
            </a:r>
            <a:r>
              <a:rPr lang="ar-SA" sz="2400" dirty="0"/>
              <a:t>صفحة</a:t>
            </a:r>
            <a:r>
              <a:rPr lang="he-IL" sz="2400" dirty="0"/>
              <a:t> </a:t>
            </a:r>
            <a:r>
              <a:rPr lang="he-IL" sz="2400" dirty="0" smtClean="0"/>
              <a:t> </a:t>
            </a:r>
            <a:r>
              <a:rPr lang="he-IL" sz="2400" dirty="0"/>
              <a:t>33. </a:t>
            </a:r>
          </a:p>
        </p:txBody>
      </p:sp>
      <p:pic>
        <p:nvPicPr>
          <p:cNvPr id="2050" name="Picture 2" descr="וקטור חיפושית בציר מכונית בחינם">
            <a:extLst>
              <a:ext uri="{FF2B5EF4-FFF2-40B4-BE49-F238E27FC236}">
                <a16:creationId xmlns:a16="http://schemas.microsoft.com/office/drawing/2014/main" xmlns="" id="{1E3A8A4D-F50B-190E-6540-DCB2308DD7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88916" y="5380913"/>
            <a:ext cx="2384453" cy="1192227"/>
          </a:xfrm>
          <a:prstGeom prst="rect">
            <a:avLst/>
          </a:prstGeom>
          <a:noFill/>
          <a:extLst>
            <a:ext uri="{909E8E84-426E-40DD-AFC4-6F175D3DCCD1}">
              <a14:hiddenFill xmlns:a14="http://schemas.microsoft.com/office/drawing/2010/main">
                <a:solidFill>
                  <a:srgbClr val="FFFFFF"/>
                </a:solidFill>
              </a14:hiddenFill>
            </a:ext>
          </a:extLst>
        </p:spPr>
      </p:pic>
      <p:sp>
        <p:nvSpPr>
          <p:cNvPr id="6" name="תיבת טקסט 5">
            <a:extLst>
              <a:ext uri="{FF2B5EF4-FFF2-40B4-BE49-F238E27FC236}">
                <a16:creationId xmlns:a16="http://schemas.microsoft.com/office/drawing/2014/main" xmlns="" id="{DEAAEFB4-29CC-AFBC-D025-25952C9CF4C5}"/>
              </a:ext>
            </a:extLst>
          </p:cNvPr>
          <p:cNvSpPr txBox="1"/>
          <p:nvPr/>
        </p:nvSpPr>
        <p:spPr>
          <a:xfrm>
            <a:off x="3048674" y="3246357"/>
            <a:ext cx="6097348" cy="369332"/>
          </a:xfrm>
          <a:prstGeom prst="rect">
            <a:avLst/>
          </a:prstGeom>
          <a:noFill/>
        </p:spPr>
        <p:txBody>
          <a:bodyPr wrap="square">
            <a:spAutoFit/>
          </a:bodyPr>
          <a:lstStyle/>
          <a:p>
            <a:r>
              <a:rPr lang="en-US" dirty="0">
                <a:effectLst/>
                <a:highlight>
                  <a:srgbClr val="FDFDFD"/>
                </a:highlight>
                <a:latin typeface="Segoe UI Web (West European)"/>
              </a:rPr>
              <a:t>Food processor</a:t>
            </a:r>
          </a:p>
        </p:txBody>
      </p:sp>
      <p:pic>
        <p:nvPicPr>
          <p:cNvPr id="2052" name="Picture 4" descr="תמונה ותמונה של בלנדר מיקסר בחינם">
            <a:extLst>
              <a:ext uri="{FF2B5EF4-FFF2-40B4-BE49-F238E27FC236}">
                <a16:creationId xmlns:a16="http://schemas.microsoft.com/office/drawing/2014/main" xmlns="" id="{0B0BAD54-CF4B-BAC9-D1CF-CDC06256892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0411" y="4611079"/>
            <a:ext cx="2088334" cy="208833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תמונה 7"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3236" y="40397"/>
            <a:ext cx="1047306" cy="730678"/>
          </a:xfrm>
          <a:prstGeom prst="rect">
            <a:avLst/>
          </a:prstGeom>
        </p:spPr>
      </p:pic>
      <p:pic>
        <p:nvPicPr>
          <p:cNvPr id="3" name="תמונה 2"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5495" y="1195755"/>
            <a:ext cx="11461009" cy="2969382"/>
          </a:xfrm>
          <a:prstGeom prst="rect">
            <a:avLst/>
          </a:prstGeom>
          <a:ln w="38100">
            <a:solidFill>
              <a:srgbClr val="FF0000"/>
            </a:solidFill>
          </a:ln>
        </p:spPr>
      </p:pic>
    </p:spTree>
    <p:extLst>
      <p:ext uri="{BB962C8B-B14F-4D97-AF65-F5344CB8AC3E}">
        <p14:creationId xmlns:p14="http://schemas.microsoft.com/office/powerpoint/2010/main" val="37255888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6AD30ADB-9348-DC45-E8B2-5C8257560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8" name="תמונה 7">
            <a:extLst>
              <a:ext uri="{FF2B5EF4-FFF2-40B4-BE49-F238E27FC236}">
                <a16:creationId xmlns:a16="http://schemas.microsoft.com/office/drawing/2014/main" xmlns="" id="{C80E568F-0CDF-F1C3-8692-ECAC0AEC789D}"/>
              </a:ext>
            </a:extLst>
          </p:cNvPr>
          <p:cNvPicPr>
            <a:picLocks noChangeAspect="1"/>
          </p:cNvPicPr>
          <p:nvPr/>
        </p:nvPicPr>
        <p:blipFill>
          <a:blip r:embed="rId4"/>
          <a:stretch>
            <a:fillRect/>
          </a:stretch>
        </p:blipFill>
        <p:spPr>
          <a:xfrm>
            <a:off x="7064348" y="3232873"/>
            <a:ext cx="3843717" cy="3384745"/>
          </a:xfrm>
          <a:prstGeom prst="rect">
            <a:avLst/>
          </a:prstGeom>
          <a:ln>
            <a:solidFill>
              <a:srgbClr val="C00000"/>
            </a:solidFill>
          </a:ln>
        </p:spPr>
      </p:pic>
      <p:pic>
        <p:nvPicPr>
          <p:cNvPr id="10" name="תמונה 9">
            <a:extLst>
              <a:ext uri="{FF2B5EF4-FFF2-40B4-BE49-F238E27FC236}">
                <a16:creationId xmlns:a16="http://schemas.microsoft.com/office/drawing/2014/main" xmlns="" id="{A10321DF-460F-9FAC-F0C0-D6E9EB5EF620}"/>
              </a:ext>
            </a:extLst>
          </p:cNvPr>
          <p:cNvPicPr>
            <a:picLocks noChangeAspect="1"/>
          </p:cNvPicPr>
          <p:nvPr/>
        </p:nvPicPr>
        <p:blipFill>
          <a:blip r:embed="rId5"/>
          <a:stretch>
            <a:fillRect/>
          </a:stretch>
        </p:blipFill>
        <p:spPr>
          <a:xfrm>
            <a:off x="1855062" y="3170620"/>
            <a:ext cx="3769565" cy="3446998"/>
          </a:xfrm>
          <a:prstGeom prst="rect">
            <a:avLst/>
          </a:prstGeom>
          <a:ln>
            <a:solidFill>
              <a:srgbClr val="C00000"/>
            </a:solidFill>
          </a:ln>
        </p:spPr>
      </p:pic>
      <p:sp>
        <p:nvSpPr>
          <p:cNvPr id="12" name="תיבת טקסט 11">
            <a:extLst>
              <a:ext uri="{FF2B5EF4-FFF2-40B4-BE49-F238E27FC236}">
                <a16:creationId xmlns:a16="http://schemas.microsoft.com/office/drawing/2014/main" xmlns="" id="{5F8F8DB1-2B47-79A4-81B8-23B57D57E9D4}"/>
              </a:ext>
            </a:extLst>
          </p:cNvPr>
          <p:cNvSpPr txBox="1"/>
          <p:nvPr/>
        </p:nvSpPr>
        <p:spPr>
          <a:xfrm>
            <a:off x="7954471" y="3127677"/>
            <a:ext cx="326274" cy="369332"/>
          </a:xfrm>
          <a:prstGeom prst="rect">
            <a:avLst/>
          </a:prstGeom>
          <a:solidFill>
            <a:srgbClr val="FFF4F4"/>
          </a:solidFill>
        </p:spPr>
        <p:txBody>
          <a:bodyPr wrap="square">
            <a:spAutoFit/>
          </a:bodyPr>
          <a:lstStyle/>
          <a:p>
            <a:r>
              <a:rPr lang="he-IL" sz="1800" b="1" i="0" u="none" strike="noStrike" baseline="0" dirty="0">
                <a:solidFill>
                  <a:srgbClr val="880E13"/>
                </a:solidFill>
                <a:latin typeface="RosenbergSoloMF-Bold"/>
              </a:rPr>
              <a:t>1</a:t>
            </a:r>
            <a:endParaRPr lang="he-IL" dirty="0"/>
          </a:p>
        </p:txBody>
      </p:sp>
      <p:sp>
        <p:nvSpPr>
          <p:cNvPr id="13" name="תיבת טקסט 12">
            <a:extLst>
              <a:ext uri="{FF2B5EF4-FFF2-40B4-BE49-F238E27FC236}">
                <a16:creationId xmlns:a16="http://schemas.microsoft.com/office/drawing/2014/main" xmlns="" id="{5FC94688-D248-5FB1-303A-6DEB6F942B12}"/>
              </a:ext>
            </a:extLst>
          </p:cNvPr>
          <p:cNvSpPr txBox="1"/>
          <p:nvPr/>
        </p:nvSpPr>
        <p:spPr>
          <a:xfrm>
            <a:off x="2474814" y="3154654"/>
            <a:ext cx="326274" cy="369332"/>
          </a:xfrm>
          <a:prstGeom prst="rect">
            <a:avLst/>
          </a:prstGeom>
          <a:solidFill>
            <a:srgbClr val="FFF4F4"/>
          </a:solidFill>
        </p:spPr>
        <p:txBody>
          <a:bodyPr wrap="square">
            <a:spAutoFit/>
          </a:bodyPr>
          <a:lstStyle/>
          <a:p>
            <a:r>
              <a:rPr lang="he-IL" sz="1800" b="1" i="0" u="none" strike="noStrike" baseline="0" dirty="0">
                <a:solidFill>
                  <a:srgbClr val="880E13"/>
                </a:solidFill>
                <a:latin typeface="RosenbergSoloMF-Bold"/>
              </a:rPr>
              <a:t>2</a:t>
            </a:r>
            <a:endParaRPr lang="he-IL" dirty="0"/>
          </a:p>
        </p:txBody>
      </p:sp>
      <p:sp>
        <p:nvSpPr>
          <p:cNvPr id="14" name="תיבת טקסט 13">
            <a:extLst>
              <a:ext uri="{FF2B5EF4-FFF2-40B4-BE49-F238E27FC236}">
                <a16:creationId xmlns:a16="http://schemas.microsoft.com/office/drawing/2014/main" xmlns="" id="{CC7D0CF4-F396-D786-0EE0-B1B84E0D2624}"/>
              </a:ext>
            </a:extLst>
          </p:cNvPr>
          <p:cNvSpPr txBox="1"/>
          <p:nvPr/>
        </p:nvSpPr>
        <p:spPr>
          <a:xfrm>
            <a:off x="4183582" y="2250516"/>
            <a:ext cx="5939555" cy="461665"/>
          </a:xfrm>
          <a:prstGeom prst="rect">
            <a:avLst/>
          </a:prstGeom>
          <a:noFill/>
        </p:spPr>
        <p:txBody>
          <a:bodyPr wrap="square" rtlCol="1">
            <a:spAutoFit/>
          </a:bodyPr>
          <a:lstStyle/>
          <a:p>
            <a:r>
              <a:rPr lang="he-IL" sz="2400" dirty="0" smtClean="0"/>
              <a:t> </a:t>
            </a:r>
            <a:r>
              <a:rPr lang="ar-SA" sz="2400" dirty="0" smtClean="0"/>
              <a:t>أجيبوا عن البنود 1-4 في الصفحات </a:t>
            </a:r>
            <a:r>
              <a:rPr lang="he-IL" sz="2400" dirty="0" smtClean="0"/>
              <a:t> </a:t>
            </a:r>
            <a:r>
              <a:rPr lang="he-IL" sz="2400" dirty="0"/>
              <a:t>35-34.</a:t>
            </a:r>
          </a:p>
        </p:txBody>
      </p:sp>
      <p:pic>
        <p:nvPicPr>
          <p:cNvPr id="11" name="תמונה 10"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3236" y="40397"/>
            <a:ext cx="1047306" cy="730678"/>
          </a:xfrm>
          <a:prstGeom prst="rect">
            <a:avLst/>
          </a:prstGeom>
        </p:spPr>
      </p:pic>
      <p:pic>
        <p:nvPicPr>
          <p:cNvPr id="3" name="תמונה 2"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54471" y="124844"/>
            <a:ext cx="4096866" cy="831037"/>
          </a:xfrm>
          <a:prstGeom prst="rect">
            <a:avLst/>
          </a:prstGeom>
        </p:spPr>
      </p:pic>
      <p:pic>
        <p:nvPicPr>
          <p:cNvPr id="5" name="תמונה 4"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31049" y="1077361"/>
            <a:ext cx="7120287" cy="1011101"/>
          </a:xfrm>
          <a:prstGeom prst="rect">
            <a:avLst/>
          </a:prstGeom>
        </p:spPr>
      </p:pic>
    </p:spTree>
    <p:extLst>
      <p:ext uri="{BB962C8B-B14F-4D97-AF65-F5344CB8AC3E}">
        <p14:creationId xmlns:p14="http://schemas.microsoft.com/office/powerpoint/2010/main" val="3999102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6AD30ADB-9348-DC45-E8B2-5C8257560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1" name="תיבת טקסט 10">
            <a:extLst>
              <a:ext uri="{FF2B5EF4-FFF2-40B4-BE49-F238E27FC236}">
                <a16:creationId xmlns:a16="http://schemas.microsoft.com/office/drawing/2014/main" xmlns="" id="{CFC42C2F-2F6D-4FB8-19DC-2DF967BBA779}"/>
              </a:ext>
            </a:extLst>
          </p:cNvPr>
          <p:cNvSpPr txBox="1"/>
          <p:nvPr/>
        </p:nvSpPr>
        <p:spPr>
          <a:xfrm>
            <a:off x="5726265" y="169038"/>
            <a:ext cx="4272594" cy="461665"/>
          </a:xfrm>
          <a:prstGeom prst="rect">
            <a:avLst/>
          </a:prstGeom>
          <a:noFill/>
        </p:spPr>
        <p:txBody>
          <a:bodyPr wrap="square" rtlCol="1">
            <a:spAutoFit/>
          </a:bodyPr>
          <a:lstStyle/>
          <a:p>
            <a:r>
              <a:rPr lang="ar-SA" sz="2400" dirty="0" smtClean="0"/>
              <a:t>أجيبوا عن البنود </a:t>
            </a:r>
            <a:r>
              <a:rPr lang="he-IL" sz="2400" dirty="0" smtClean="0"/>
              <a:t> </a:t>
            </a:r>
            <a:r>
              <a:rPr lang="he-IL" sz="2400" dirty="0"/>
              <a:t>4-3 </a:t>
            </a:r>
            <a:r>
              <a:rPr lang="ar-SA" sz="2400" dirty="0" smtClean="0"/>
              <a:t>صفحة </a:t>
            </a:r>
            <a:r>
              <a:rPr lang="he-IL" sz="2400" dirty="0" smtClean="0"/>
              <a:t> </a:t>
            </a:r>
            <a:r>
              <a:rPr lang="he-IL" sz="2400" dirty="0"/>
              <a:t>35.</a:t>
            </a:r>
          </a:p>
        </p:txBody>
      </p:sp>
      <p:sp>
        <p:nvSpPr>
          <p:cNvPr id="12" name="תיבת טקסט 11">
            <a:extLst>
              <a:ext uri="{FF2B5EF4-FFF2-40B4-BE49-F238E27FC236}">
                <a16:creationId xmlns:a16="http://schemas.microsoft.com/office/drawing/2014/main" xmlns="" id="{B8A5290B-70E8-6B4E-0327-9B2DDB7C56AE}"/>
              </a:ext>
            </a:extLst>
          </p:cNvPr>
          <p:cNvSpPr txBox="1"/>
          <p:nvPr/>
        </p:nvSpPr>
        <p:spPr>
          <a:xfrm>
            <a:off x="11126548" y="1942088"/>
            <a:ext cx="436970" cy="369332"/>
          </a:xfrm>
          <a:prstGeom prst="rect">
            <a:avLst/>
          </a:prstGeom>
          <a:noFill/>
        </p:spPr>
        <p:txBody>
          <a:bodyPr wrap="square" rtlCol="1">
            <a:spAutoFit/>
          </a:bodyPr>
          <a:lstStyle/>
          <a:p>
            <a:r>
              <a:rPr lang="he-IL" b="1" dirty="0"/>
              <a:t>3.</a:t>
            </a:r>
          </a:p>
        </p:txBody>
      </p:sp>
      <p:sp>
        <p:nvSpPr>
          <p:cNvPr id="13" name="תיבת טקסט 12">
            <a:extLst>
              <a:ext uri="{FF2B5EF4-FFF2-40B4-BE49-F238E27FC236}">
                <a16:creationId xmlns:a16="http://schemas.microsoft.com/office/drawing/2014/main" xmlns="" id="{0674BB5D-49AA-72C7-756F-04C226104DD3}"/>
              </a:ext>
            </a:extLst>
          </p:cNvPr>
          <p:cNvSpPr txBox="1"/>
          <p:nvPr/>
        </p:nvSpPr>
        <p:spPr>
          <a:xfrm>
            <a:off x="11214211" y="4279337"/>
            <a:ext cx="436970" cy="369332"/>
          </a:xfrm>
          <a:prstGeom prst="rect">
            <a:avLst/>
          </a:prstGeom>
          <a:noFill/>
        </p:spPr>
        <p:txBody>
          <a:bodyPr wrap="square" rtlCol="1">
            <a:spAutoFit/>
          </a:bodyPr>
          <a:lstStyle/>
          <a:p>
            <a:r>
              <a:rPr lang="he-IL" b="1" dirty="0"/>
              <a:t>4.</a:t>
            </a:r>
          </a:p>
        </p:txBody>
      </p:sp>
      <p:pic>
        <p:nvPicPr>
          <p:cNvPr id="9" name="תמונה 8"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3236" y="40397"/>
            <a:ext cx="1047306" cy="730678"/>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5196" y="937059"/>
            <a:ext cx="6962242" cy="2627073"/>
          </a:xfrm>
          <a:prstGeom prst="rect">
            <a:avLst/>
          </a:prstGeom>
        </p:spPr>
      </p:pic>
      <p:pic>
        <p:nvPicPr>
          <p:cNvPr id="4" name="תמונה 3"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9022" y="3815862"/>
            <a:ext cx="7148416" cy="2671194"/>
          </a:xfrm>
          <a:prstGeom prst="rect">
            <a:avLst/>
          </a:prstGeom>
        </p:spPr>
      </p:pic>
    </p:spTree>
    <p:extLst>
      <p:ext uri="{BB962C8B-B14F-4D97-AF65-F5344CB8AC3E}">
        <p14:creationId xmlns:p14="http://schemas.microsoft.com/office/powerpoint/2010/main" val="29858695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E5113ACE-19E2-6007-0677-2C5216169E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3236" y="40397"/>
            <a:ext cx="1047306" cy="730678"/>
          </a:xfrm>
          <a:prstGeom prst="rect">
            <a:avLst/>
          </a:prstGeom>
        </p:spPr>
      </p:pic>
      <p:pic>
        <p:nvPicPr>
          <p:cNvPr id="5" name="תמונה 4"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7324" y="989868"/>
            <a:ext cx="10837352" cy="5639532"/>
          </a:xfrm>
          <a:prstGeom prst="rect">
            <a:avLst/>
          </a:prstGeom>
          <a:ln w="38100">
            <a:solidFill>
              <a:srgbClr val="FF0000"/>
            </a:solidFill>
          </a:ln>
        </p:spPr>
      </p:pic>
    </p:spTree>
    <p:extLst>
      <p:ext uri="{BB962C8B-B14F-4D97-AF65-F5344CB8AC3E}">
        <p14:creationId xmlns:p14="http://schemas.microsoft.com/office/powerpoint/2010/main" val="41277852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59951DFF-6C6B-7C1D-12D5-22D2BCCDF0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3236" y="40397"/>
            <a:ext cx="1047306" cy="730678"/>
          </a:xfrm>
          <a:prstGeom prst="rect">
            <a:avLst/>
          </a:prstGeom>
        </p:spPr>
      </p:pic>
      <p:pic>
        <p:nvPicPr>
          <p:cNvPr id="5" name="תמונה 4"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9289" y="915132"/>
            <a:ext cx="10579861" cy="5767021"/>
          </a:xfrm>
          <a:prstGeom prst="rect">
            <a:avLst/>
          </a:prstGeom>
          <a:ln w="38100">
            <a:solidFill>
              <a:srgbClr val="FF0000"/>
            </a:solidFill>
          </a:ln>
        </p:spPr>
      </p:pic>
    </p:spTree>
    <p:extLst>
      <p:ext uri="{BB962C8B-B14F-4D97-AF65-F5344CB8AC3E}">
        <p14:creationId xmlns:p14="http://schemas.microsoft.com/office/powerpoint/2010/main" val="11690540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6AD30ADB-9348-DC45-E8B2-5C8257560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347"/>
            <a:ext cx="4995682" cy="576073"/>
          </a:xfrm>
          <a:prstGeom prst="rect">
            <a:avLst/>
          </a:prstGeom>
        </p:spPr>
      </p:pic>
      <p:sp>
        <p:nvSpPr>
          <p:cNvPr id="11" name="תיבת טקסט 10">
            <a:extLst>
              <a:ext uri="{FF2B5EF4-FFF2-40B4-BE49-F238E27FC236}">
                <a16:creationId xmlns:a16="http://schemas.microsoft.com/office/drawing/2014/main" xmlns="" id="{D255F5C8-942C-A809-BD7C-26E7AE059760}"/>
              </a:ext>
            </a:extLst>
          </p:cNvPr>
          <p:cNvSpPr txBox="1"/>
          <p:nvPr/>
        </p:nvSpPr>
        <p:spPr>
          <a:xfrm>
            <a:off x="6491936" y="4327157"/>
            <a:ext cx="1896232" cy="523220"/>
          </a:xfrm>
          <a:prstGeom prst="rect">
            <a:avLst/>
          </a:prstGeom>
          <a:noFill/>
        </p:spPr>
        <p:txBody>
          <a:bodyPr wrap="square" rtlCol="1">
            <a:spAutoFit/>
          </a:bodyPr>
          <a:lstStyle/>
          <a:p>
            <a:r>
              <a:rPr lang="ar-SA" sz="2800" b="1" dirty="0" smtClean="0"/>
              <a:t>آلة حاسِبَة</a:t>
            </a:r>
            <a:endParaRPr lang="he-IL" sz="2800" b="1" dirty="0"/>
          </a:p>
        </p:txBody>
      </p:sp>
      <p:sp>
        <p:nvSpPr>
          <p:cNvPr id="12" name="תיבת טקסט 11">
            <a:extLst>
              <a:ext uri="{FF2B5EF4-FFF2-40B4-BE49-F238E27FC236}">
                <a16:creationId xmlns:a16="http://schemas.microsoft.com/office/drawing/2014/main" xmlns="" id="{17635572-0F4D-BF78-B3C5-787C5CEFDFAD}"/>
              </a:ext>
            </a:extLst>
          </p:cNvPr>
          <p:cNvSpPr txBox="1"/>
          <p:nvPr/>
        </p:nvSpPr>
        <p:spPr>
          <a:xfrm>
            <a:off x="6689415" y="2213935"/>
            <a:ext cx="2098533" cy="523220"/>
          </a:xfrm>
          <a:prstGeom prst="rect">
            <a:avLst/>
          </a:prstGeom>
          <a:noFill/>
        </p:spPr>
        <p:txBody>
          <a:bodyPr wrap="square" rtlCol="1">
            <a:spAutoFit/>
          </a:bodyPr>
          <a:lstStyle/>
          <a:p>
            <a:pPr algn="ctr"/>
            <a:r>
              <a:rPr lang="ar-SA" sz="2800" b="1" dirty="0" smtClean="0"/>
              <a:t>غَسَّالة</a:t>
            </a:r>
            <a:endParaRPr lang="he-IL" sz="2800" b="1" dirty="0"/>
          </a:p>
        </p:txBody>
      </p:sp>
      <p:sp>
        <p:nvSpPr>
          <p:cNvPr id="14" name="תיבת טקסט 13">
            <a:extLst>
              <a:ext uri="{FF2B5EF4-FFF2-40B4-BE49-F238E27FC236}">
                <a16:creationId xmlns:a16="http://schemas.microsoft.com/office/drawing/2014/main" xmlns="" id="{405210BC-374D-8C7F-9B12-A2693C2CC5C5}"/>
              </a:ext>
            </a:extLst>
          </p:cNvPr>
          <p:cNvSpPr txBox="1"/>
          <p:nvPr/>
        </p:nvSpPr>
        <p:spPr>
          <a:xfrm>
            <a:off x="3495760" y="1065883"/>
            <a:ext cx="7888584" cy="1200329"/>
          </a:xfrm>
          <a:prstGeom prst="rect">
            <a:avLst/>
          </a:prstGeom>
          <a:noFill/>
        </p:spPr>
        <p:txBody>
          <a:bodyPr wrap="square">
            <a:spAutoFit/>
          </a:bodyPr>
          <a:lstStyle/>
          <a:p>
            <a:pPr>
              <a:lnSpc>
                <a:spcPct val="150000"/>
              </a:lnSpc>
            </a:pPr>
            <a:r>
              <a:rPr lang="ar-SA" sz="2400" dirty="0" smtClean="0">
                <a:latin typeface="NarkisClassicMF-Regular"/>
              </a:rPr>
              <a:t>اقرأوا قطعة المعلومات</a:t>
            </a:r>
            <a:r>
              <a:rPr lang="he-IL" sz="2400" b="0" i="0" u="none" strike="noStrike" baseline="0" dirty="0" smtClean="0">
                <a:latin typeface="NarkisClassicMF-Regular"/>
              </a:rPr>
              <a:t> </a:t>
            </a:r>
            <a:r>
              <a:rPr lang="he-IL" sz="2400" b="1" dirty="0">
                <a:solidFill>
                  <a:srgbClr val="0088CE"/>
                </a:solidFill>
                <a:latin typeface="NarkisClassicMF-Bold"/>
              </a:rPr>
              <a:t> </a:t>
            </a:r>
            <a:r>
              <a:rPr lang="ar-SA" sz="2400" b="1" dirty="0" smtClean="0">
                <a:solidFill>
                  <a:srgbClr val="0088CE"/>
                </a:solidFill>
                <a:latin typeface="NarkisClassicMF-Bold"/>
              </a:rPr>
              <a:t>أنواع المعلومات المطلوبة لعمل النظام التكنولوجي،</a:t>
            </a:r>
            <a:r>
              <a:rPr lang="he-IL" sz="2400" i="0" u="none" strike="noStrike" baseline="0" dirty="0" smtClean="0">
                <a:latin typeface="NarkisClassicMF-Bold"/>
              </a:rPr>
              <a:t> </a:t>
            </a:r>
            <a:r>
              <a:rPr lang="ar-SA" sz="2400" i="0" u="none" strike="noStrike" baseline="0" dirty="0" smtClean="0">
                <a:latin typeface="NarkisClassicMF-Bold"/>
              </a:rPr>
              <a:t>في الصَّفحات</a:t>
            </a:r>
            <a:r>
              <a:rPr lang="he-IL" sz="2400" i="0" u="none" strike="noStrike" baseline="0" dirty="0" smtClean="0">
                <a:latin typeface="NarkisClassicMF-Bold"/>
              </a:rPr>
              <a:t> </a:t>
            </a:r>
            <a:r>
              <a:rPr lang="he-IL" sz="2400" i="0" u="none" strike="noStrike" baseline="0" dirty="0">
                <a:latin typeface="NarkisClassicMF-Bold"/>
              </a:rPr>
              <a:t>37-36</a:t>
            </a:r>
            <a:r>
              <a:rPr lang="he-IL" sz="2400" b="1" i="0" u="none" strike="noStrike" baseline="0" dirty="0">
                <a:solidFill>
                  <a:srgbClr val="0088CE"/>
                </a:solidFill>
                <a:latin typeface="NarkisClassicMF-Bold"/>
              </a:rPr>
              <a:t> </a:t>
            </a:r>
            <a:r>
              <a:rPr lang="ar-SA" sz="2400" dirty="0" smtClean="0">
                <a:latin typeface="NarkisClassicMF-Regular"/>
              </a:rPr>
              <a:t>وأجيبوا عن الأسئلة </a:t>
            </a:r>
            <a:r>
              <a:rPr lang="he-IL" sz="2400" b="0" i="0" u="none" strike="noStrike" baseline="0" dirty="0" smtClean="0">
                <a:latin typeface="NarkisClassicMF-Regular"/>
              </a:rPr>
              <a:t> </a:t>
            </a:r>
            <a:r>
              <a:rPr lang="ar-SA" sz="2400" dirty="0"/>
              <a:t>صفحة</a:t>
            </a:r>
            <a:r>
              <a:rPr lang="he-IL" sz="2400" b="0" i="0" u="none" strike="noStrike" baseline="0" dirty="0" smtClean="0">
                <a:latin typeface="NarkisClassicMF-Regular"/>
              </a:rPr>
              <a:t> </a:t>
            </a:r>
            <a:r>
              <a:rPr lang="he-IL" sz="2400" b="0" i="0" u="none" strike="noStrike" baseline="0" dirty="0">
                <a:latin typeface="NarkisClassicMF-Regular"/>
              </a:rPr>
              <a:t>37.</a:t>
            </a:r>
            <a:endParaRPr lang="he-IL" sz="2400" dirty="0"/>
          </a:p>
        </p:txBody>
      </p:sp>
      <p:pic>
        <p:nvPicPr>
          <p:cNvPr id="9" name="תמונה 8"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4188" y="40397"/>
            <a:ext cx="1047306" cy="730678"/>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0686" y="206305"/>
            <a:ext cx="6291314" cy="751352"/>
          </a:xfrm>
          <a:prstGeom prst="rect">
            <a:avLst/>
          </a:prstGeom>
        </p:spPr>
      </p:pic>
      <p:pic>
        <p:nvPicPr>
          <p:cNvPr id="5" name="תמונה 4"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219" y="2737155"/>
            <a:ext cx="7042684" cy="1422885"/>
          </a:xfrm>
          <a:prstGeom prst="rect">
            <a:avLst/>
          </a:prstGeom>
        </p:spPr>
      </p:pic>
      <p:pic>
        <p:nvPicPr>
          <p:cNvPr id="6" name="תמונה 5"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4219" y="4727284"/>
            <a:ext cx="7042684" cy="2030640"/>
          </a:xfrm>
          <a:prstGeom prst="rect">
            <a:avLst/>
          </a:prstGeom>
        </p:spPr>
      </p:pic>
    </p:spTree>
    <p:extLst>
      <p:ext uri="{BB962C8B-B14F-4D97-AF65-F5344CB8AC3E}">
        <p14:creationId xmlns:p14="http://schemas.microsoft.com/office/powerpoint/2010/main" val="39179226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6AD30ADB-9348-DC45-E8B2-5C8257560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9" name="תיבת טקסט 8">
            <a:extLst>
              <a:ext uri="{FF2B5EF4-FFF2-40B4-BE49-F238E27FC236}">
                <a16:creationId xmlns:a16="http://schemas.microsoft.com/office/drawing/2014/main" xmlns="" id="{069915C4-4C5D-B055-1ABC-952EAEF305E2}"/>
              </a:ext>
            </a:extLst>
          </p:cNvPr>
          <p:cNvSpPr txBox="1"/>
          <p:nvPr/>
        </p:nvSpPr>
        <p:spPr>
          <a:xfrm>
            <a:off x="6433027" y="2301386"/>
            <a:ext cx="4819173" cy="577850"/>
          </a:xfrm>
          <a:prstGeom prst="rect">
            <a:avLst/>
          </a:prstGeom>
          <a:noFill/>
        </p:spPr>
        <p:txBody>
          <a:bodyPr wrap="square">
            <a:spAutoFit/>
          </a:bodyPr>
          <a:lstStyle/>
          <a:p>
            <a:pPr>
              <a:lnSpc>
                <a:spcPct val="150000"/>
              </a:lnSpc>
            </a:pPr>
            <a:r>
              <a:rPr lang="ar-SA" sz="2400" dirty="0" smtClean="0">
                <a:latin typeface="NarkisClassicMF-Regular"/>
              </a:rPr>
              <a:t>أجيبوا عن الأسئلَة </a:t>
            </a:r>
            <a:r>
              <a:rPr lang="he-IL" sz="2400" b="0" i="0" u="none" strike="noStrike" baseline="0" dirty="0" smtClean="0">
                <a:latin typeface="NarkisClassicMF-Regular"/>
              </a:rPr>
              <a:t> </a:t>
            </a:r>
            <a:r>
              <a:rPr lang="he-IL" sz="2400" b="0" i="0" u="none" strike="noStrike" baseline="0" dirty="0">
                <a:latin typeface="NarkisClassicMF-Regular"/>
              </a:rPr>
              <a:t>2-1 </a:t>
            </a:r>
            <a:r>
              <a:rPr lang="ar-SA" sz="2400" b="0" i="0" u="none" strike="noStrike" baseline="0" dirty="0" smtClean="0">
                <a:latin typeface="NarkisClassicMF-Regular"/>
              </a:rPr>
              <a:t>في الصَّفحات</a:t>
            </a:r>
            <a:r>
              <a:rPr lang="he-IL" sz="2400" b="0" i="0" u="none" strike="noStrike" baseline="0" dirty="0" smtClean="0">
                <a:latin typeface="NarkisClassicMF-Regular"/>
              </a:rPr>
              <a:t> </a:t>
            </a:r>
            <a:r>
              <a:rPr lang="he-IL" sz="2400" b="0" i="0" u="none" strike="noStrike" baseline="0" dirty="0">
                <a:latin typeface="NarkisClassicMF-Regular"/>
              </a:rPr>
              <a:t>38-37.</a:t>
            </a:r>
            <a:endParaRPr lang="he-IL" sz="2400" dirty="0"/>
          </a:p>
        </p:txBody>
      </p:sp>
      <p:pic>
        <p:nvPicPr>
          <p:cNvPr id="11" name="תמונה 10">
            <a:extLst>
              <a:ext uri="{FF2B5EF4-FFF2-40B4-BE49-F238E27FC236}">
                <a16:creationId xmlns:a16="http://schemas.microsoft.com/office/drawing/2014/main" xmlns="" id="{EC2482B3-F587-EB0C-5C02-8DA712888B39}"/>
              </a:ext>
            </a:extLst>
          </p:cNvPr>
          <p:cNvPicPr>
            <a:picLocks noChangeAspect="1"/>
          </p:cNvPicPr>
          <p:nvPr/>
        </p:nvPicPr>
        <p:blipFill>
          <a:blip r:embed="rId4"/>
          <a:stretch>
            <a:fillRect/>
          </a:stretch>
        </p:blipFill>
        <p:spPr>
          <a:xfrm>
            <a:off x="424858" y="1033374"/>
            <a:ext cx="1387758" cy="1515234"/>
          </a:xfrm>
          <a:prstGeom prst="rect">
            <a:avLst/>
          </a:prstGeom>
        </p:spPr>
      </p:pic>
      <p:pic>
        <p:nvPicPr>
          <p:cNvPr id="20" name="תמונה 19">
            <a:extLst>
              <a:ext uri="{FF2B5EF4-FFF2-40B4-BE49-F238E27FC236}">
                <a16:creationId xmlns:a16="http://schemas.microsoft.com/office/drawing/2014/main" xmlns="" id="{E6C691DF-1E08-A82C-56EA-3A97E8308357}"/>
              </a:ext>
            </a:extLst>
          </p:cNvPr>
          <p:cNvPicPr>
            <a:picLocks noChangeAspect="1"/>
          </p:cNvPicPr>
          <p:nvPr/>
        </p:nvPicPr>
        <p:blipFill>
          <a:blip r:embed="rId5"/>
          <a:stretch>
            <a:fillRect/>
          </a:stretch>
        </p:blipFill>
        <p:spPr>
          <a:xfrm>
            <a:off x="2336045" y="1126876"/>
            <a:ext cx="1152525" cy="1171575"/>
          </a:xfrm>
          <a:prstGeom prst="rect">
            <a:avLst/>
          </a:prstGeom>
        </p:spPr>
      </p:pic>
      <p:pic>
        <p:nvPicPr>
          <p:cNvPr id="22" name="תמונה 21">
            <a:extLst>
              <a:ext uri="{FF2B5EF4-FFF2-40B4-BE49-F238E27FC236}">
                <a16:creationId xmlns:a16="http://schemas.microsoft.com/office/drawing/2014/main" xmlns="" id="{FF9D3319-DA82-5175-6CF2-DFB6EEC076F8}"/>
              </a:ext>
            </a:extLst>
          </p:cNvPr>
          <p:cNvPicPr>
            <a:picLocks noChangeAspect="1"/>
          </p:cNvPicPr>
          <p:nvPr/>
        </p:nvPicPr>
        <p:blipFill>
          <a:blip r:embed="rId6"/>
          <a:stretch>
            <a:fillRect/>
          </a:stretch>
        </p:blipFill>
        <p:spPr>
          <a:xfrm>
            <a:off x="4259192" y="1126876"/>
            <a:ext cx="1209675" cy="981075"/>
          </a:xfrm>
          <a:prstGeom prst="rect">
            <a:avLst/>
          </a:prstGeom>
        </p:spPr>
      </p:pic>
      <p:pic>
        <p:nvPicPr>
          <p:cNvPr id="24" name="תמונה 23">
            <a:extLst>
              <a:ext uri="{FF2B5EF4-FFF2-40B4-BE49-F238E27FC236}">
                <a16:creationId xmlns:a16="http://schemas.microsoft.com/office/drawing/2014/main" xmlns="" id="{4A2F7E74-92BB-FD0F-2CE3-C757F78A9EBA}"/>
              </a:ext>
            </a:extLst>
          </p:cNvPr>
          <p:cNvPicPr>
            <a:picLocks noChangeAspect="1"/>
          </p:cNvPicPr>
          <p:nvPr/>
        </p:nvPicPr>
        <p:blipFill>
          <a:blip r:embed="rId7"/>
          <a:stretch>
            <a:fillRect/>
          </a:stretch>
        </p:blipFill>
        <p:spPr>
          <a:xfrm>
            <a:off x="1188181" y="2622699"/>
            <a:ext cx="2295728" cy="1267691"/>
          </a:xfrm>
          <a:prstGeom prst="rect">
            <a:avLst/>
          </a:prstGeom>
        </p:spPr>
      </p:pic>
      <p:pic>
        <p:nvPicPr>
          <p:cNvPr id="26" name="תמונה 25">
            <a:extLst>
              <a:ext uri="{FF2B5EF4-FFF2-40B4-BE49-F238E27FC236}">
                <a16:creationId xmlns:a16="http://schemas.microsoft.com/office/drawing/2014/main" xmlns="" id="{40C9B8F7-F738-2F33-853C-84E3FCA9FD78}"/>
              </a:ext>
            </a:extLst>
          </p:cNvPr>
          <p:cNvPicPr>
            <a:picLocks noChangeAspect="1"/>
          </p:cNvPicPr>
          <p:nvPr/>
        </p:nvPicPr>
        <p:blipFill>
          <a:blip r:embed="rId8"/>
          <a:stretch>
            <a:fillRect/>
          </a:stretch>
        </p:blipFill>
        <p:spPr>
          <a:xfrm>
            <a:off x="424858" y="3787537"/>
            <a:ext cx="1387758" cy="1723603"/>
          </a:xfrm>
          <a:prstGeom prst="rect">
            <a:avLst/>
          </a:prstGeom>
        </p:spPr>
      </p:pic>
      <p:pic>
        <p:nvPicPr>
          <p:cNvPr id="28" name="תמונה 27">
            <a:extLst>
              <a:ext uri="{FF2B5EF4-FFF2-40B4-BE49-F238E27FC236}">
                <a16:creationId xmlns:a16="http://schemas.microsoft.com/office/drawing/2014/main" xmlns="" id="{5DB14396-FE74-51F4-80C3-9499EC2B0B27}"/>
              </a:ext>
            </a:extLst>
          </p:cNvPr>
          <p:cNvPicPr>
            <a:picLocks noChangeAspect="1"/>
          </p:cNvPicPr>
          <p:nvPr/>
        </p:nvPicPr>
        <p:blipFill>
          <a:blip r:embed="rId9">
            <a:clrChange>
              <a:clrFrom>
                <a:srgbClr val="E2E9FB"/>
              </a:clrFrom>
              <a:clrTo>
                <a:srgbClr val="E2E9FB">
                  <a:alpha val="0"/>
                </a:srgbClr>
              </a:clrTo>
            </a:clrChange>
          </a:blip>
          <a:stretch>
            <a:fillRect/>
          </a:stretch>
        </p:blipFill>
        <p:spPr>
          <a:xfrm>
            <a:off x="1898361" y="4649338"/>
            <a:ext cx="898528" cy="1267691"/>
          </a:xfrm>
          <a:prstGeom prst="rect">
            <a:avLst/>
          </a:prstGeom>
          <a:ln>
            <a:noFill/>
          </a:ln>
          <a:effectLst>
            <a:softEdge rad="112500"/>
          </a:effectLst>
        </p:spPr>
      </p:pic>
      <p:pic>
        <p:nvPicPr>
          <p:cNvPr id="30" name="תמונה 29">
            <a:extLst>
              <a:ext uri="{FF2B5EF4-FFF2-40B4-BE49-F238E27FC236}">
                <a16:creationId xmlns:a16="http://schemas.microsoft.com/office/drawing/2014/main" xmlns="" id="{8C29E7DE-61FE-C9AE-B109-32809D44C20D}"/>
              </a:ext>
            </a:extLst>
          </p:cNvPr>
          <p:cNvPicPr>
            <a:picLocks noChangeAspect="1"/>
          </p:cNvPicPr>
          <p:nvPr/>
        </p:nvPicPr>
        <p:blipFill>
          <a:blip r:embed="rId10"/>
          <a:stretch>
            <a:fillRect/>
          </a:stretch>
        </p:blipFill>
        <p:spPr>
          <a:xfrm>
            <a:off x="3713092" y="2136718"/>
            <a:ext cx="1190625" cy="1685925"/>
          </a:xfrm>
          <a:prstGeom prst="rect">
            <a:avLst/>
          </a:prstGeom>
        </p:spPr>
      </p:pic>
      <p:pic>
        <p:nvPicPr>
          <p:cNvPr id="14" name="תמונה 13" descr="גזירת מסך"/>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73236" y="40397"/>
            <a:ext cx="1047306" cy="730678"/>
          </a:xfrm>
          <a:prstGeom prst="rect">
            <a:avLst/>
          </a:prstGeom>
        </p:spPr>
      </p:pic>
      <p:pic>
        <p:nvPicPr>
          <p:cNvPr id="3" name="תמונה 2" descr="גזירת מסך"/>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55979" y="111835"/>
            <a:ext cx="3412494" cy="702160"/>
          </a:xfrm>
          <a:prstGeom prst="rect">
            <a:avLst/>
          </a:prstGeom>
        </p:spPr>
      </p:pic>
      <p:pic>
        <p:nvPicPr>
          <p:cNvPr id="5" name="תמונה 4" descr="גזירת מסך"/>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62147" y="1126876"/>
            <a:ext cx="6339047" cy="733087"/>
          </a:xfrm>
          <a:prstGeom prst="rect">
            <a:avLst/>
          </a:prstGeom>
        </p:spPr>
      </p:pic>
      <p:pic>
        <p:nvPicPr>
          <p:cNvPr id="7" name="תמונה 6" descr="גזירת מסך"/>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95198" y="4044924"/>
            <a:ext cx="8705996" cy="2476518"/>
          </a:xfrm>
          <a:prstGeom prst="rect">
            <a:avLst/>
          </a:prstGeom>
        </p:spPr>
      </p:pic>
    </p:spTree>
    <p:extLst>
      <p:ext uri="{BB962C8B-B14F-4D97-AF65-F5344CB8AC3E}">
        <p14:creationId xmlns:p14="http://schemas.microsoft.com/office/powerpoint/2010/main" val="41503962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6AD30ADB-9348-DC45-E8B2-5C8257560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10" name="תיבת טקסט 9">
            <a:extLst>
              <a:ext uri="{FF2B5EF4-FFF2-40B4-BE49-F238E27FC236}">
                <a16:creationId xmlns:a16="http://schemas.microsoft.com/office/drawing/2014/main" xmlns="" id="{02EE0C8F-058D-6A6E-DA5C-005D55960B0A}"/>
              </a:ext>
            </a:extLst>
          </p:cNvPr>
          <p:cNvSpPr txBox="1"/>
          <p:nvPr/>
        </p:nvSpPr>
        <p:spPr>
          <a:xfrm>
            <a:off x="3309642" y="1395102"/>
            <a:ext cx="7309130" cy="1200329"/>
          </a:xfrm>
          <a:prstGeom prst="rect">
            <a:avLst/>
          </a:prstGeom>
          <a:noFill/>
        </p:spPr>
        <p:txBody>
          <a:bodyPr wrap="square">
            <a:spAutoFit/>
          </a:bodyPr>
          <a:lstStyle/>
          <a:p>
            <a:pPr>
              <a:lnSpc>
                <a:spcPct val="150000"/>
              </a:lnSpc>
            </a:pPr>
            <a:r>
              <a:rPr lang="ar-SA" sz="2400" dirty="0" smtClean="0">
                <a:latin typeface="NarkisClassicMF-Regular"/>
              </a:rPr>
              <a:t>أقرأوا قطعة المعلومات</a:t>
            </a:r>
            <a:r>
              <a:rPr lang="he-IL" sz="2400" b="0" i="0" u="none" strike="noStrike" baseline="0" dirty="0" smtClean="0">
                <a:latin typeface="NarkisClassicMF-Regular"/>
              </a:rPr>
              <a:t> </a:t>
            </a:r>
            <a:r>
              <a:rPr lang="ar-SA" sz="2400" b="1" dirty="0" smtClean="0">
                <a:solidFill>
                  <a:srgbClr val="0088CE"/>
                </a:solidFill>
                <a:latin typeface="NarkisClassicMF-Bold"/>
              </a:rPr>
              <a:t>مُدْخَل المواد في النظام التكنولوجي،</a:t>
            </a:r>
            <a:r>
              <a:rPr lang="he-IL" sz="2400" i="0" u="none" strike="noStrike" baseline="0" dirty="0" smtClean="0">
                <a:latin typeface="NarkisClassicMF-Bold"/>
              </a:rPr>
              <a:t> </a:t>
            </a:r>
            <a:r>
              <a:rPr lang="ar-SA" sz="2400" dirty="0"/>
              <a:t>صفحة</a:t>
            </a:r>
            <a:r>
              <a:rPr lang="he-IL" sz="2400" dirty="0"/>
              <a:t> </a:t>
            </a:r>
            <a:r>
              <a:rPr lang="he-IL" sz="2400" i="0" u="none" strike="noStrike" baseline="0" dirty="0" smtClean="0">
                <a:latin typeface="NarkisClassicMF-Bold"/>
              </a:rPr>
              <a:t>38 </a:t>
            </a:r>
            <a:r>
              <a:rPr lang="ar-SA" sz="2400" i="0" u="none" strike="noStrike" baseline="0" dirty="0" smtClean="0">
                <a:latin typeface="NarkisClassicMF-Bold"/>
              </a:rPr>
              <a:t>وأجيبوا</a:t>
            </a:r>
            <a:r>
              <a:rPr lang="ar-SA" sz="2400" i="0" u="none" strike="noStrike" dirty="0" smtClean="0">
                <a:latin typeface="NarkisClassicMF-Bold"/>
              </a:rPr>
              <a:t> عن الأسئلة</a:t>
            </a:r>
            <a:r>
              <a:rPr lang="he-IL" sz="2400" b="1" i="0" u="none" strike="noStrike" baseline="0" dirty="0" smtClean="0">
                <a:solidFill>
                  <a:srgbClr val="0088CE"/>
                </a:solidFill>
                <a:latin typeface="NarkisClassicMF-Bold"/>
              </a:rPr>
              <a:t> </a:t>
            </a:r>
            <a:r>
              <a:rPr lang="he-IL" sz="2400" b="0" i="0" u="none" strike="noStrike" baseline="0" dirty="0" smtClean="0">
                <a:latin typeface="NarkisClassicMF-Regular"/>
              </a:rPr>
              <a:t> </a:t>
            </a:r>
            <a:r>
              <a:rPr lang="he-IL" sz="2400" b="0" i="0" u="none" strike="noStrike" baseline="0" dirty="0">
                <a:latin typeface="NarkisClassicMF-Regular"/>
              </a:rPr>
              <a:t>4-1 </a:t>
            </a:r>
            <a:r>
              <a:rPr lang="ar-SA" sz="2400" dirty="0"/>
              <a:t>صفحة</a:t>
            </a:r>
            <a:r>
              <a:rPr lang="he-IL" sz="2400" b="0" i="0" u="none" strike="noStrike" baseline="0" dirty="0" smtClean="0">
                <a:latin typeface="NarkisClassicMF-Regular"/>
              </a:rPr>
              <a:t> </a:t>
            </a:r>
            <a:r>
              <a:rPr lang="he-IL" sz="2400" b="0" i="0" u="none" strike="noStrike" baseline="0" dirty="0">
                <a:latin typeface="NarkisClassicMF-Regular"/>
              </a:rPr>
              <a:t>39.</a:t>
            </a:r>
            <a:endParaRPr lang="he-IL" sz="2400" dirty="0"/>
          </a:p>
        </p:txBody>
      </p:sp>
      <p:pic>
        <p:nvPicPr>
          <p:cNvPr id="6" name="תמונה 5"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3236" y="40397"/>
            <a:ext cx="1047306" cy="730678"/>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1153" y="405736"/>
            <a:ext cx="5496693" cy="943107"/>
          </a:xfrm>
          <a:prstGeom prst="rect">
            <a:avLst/>
          </a:prstGeom>
        </p:spPr>
      </p:pic>
      <p:pic>
        <p:nvPicPr>
          <p:cNvPr id="5" name="תמונה 4"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0014" y="3142901"/>
            <a:ext cx="11177832" cy="3240315"/>
          </a:xfrm>
          <a:prstGeom prst="rect">
            <a:avLst/>
          </a:prstGeom>
        </p:spPr>
      </p:pic>
    </p:spTree>
    <p:extLst>
      <p:ext uri="{BB962C8B-B14F-4D97-AF65-F5344CB8AC3E}">
        <p14:creationId xmlns:p14="http://schemas.microsoft.com/office/powerpoint/2010/main" val="22631770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6AD30ADB-9348-DC45-E8B2-5C8257560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8520"/>
            <a:ext cx="4995682" cy="576073"/>
          </a:xfrm>
          <a:prstGeom prst="rect">
            <a:avLst/>
          </a:prstGeom>
        </p:spPr>
      </p:pic>
      <p:sp>
        <p:nvSpPr>
          <p:cNvPr id="6" name="תיבת טקסט 5">
            <a:extLst>
              <a:ext uri="{FF2B5EF4-FFF2-40B4-BE49-F238E27FC236}">
                <a16:creationId xmlns:a16="http://schemas.microsoft.com/office/drawing/2014/main" xmlns="" id="{C2825F73-D301-5D58-EA12-839B020001A1}"/>
              </a:ext>
            </a:extLst>
          </p:cNvPr>
          <p:cNvSpPr txBox="1"/>
          <p:nvPr/>
        </p:nvSpPr>
        <p:spPr>
          <a:xfrm>
            <a:off x="2969777" y="1021658"/>
            <a:ext cx="7961412" cy="1569660"/>
          </a:xfrm>
          <a:prstGeom prst="rect">
            <a:avLst/>
          </a:prstGeom>
          <a:solidFill>
            <a:schemeClr val="bg1"/>
          </a:solidFill>
        </p:spPr>
        <p:txBody>
          <a:bodyPr wrap="square">
            <a:spAutoFit/>
          </a:bodyPr>
          <a:lstStyle/>
          <a:p>
            <a:r>
              <a:rPr lang="ar-SA" sz="2400" dirty="0" smtClean="0">
                <a:latin typeface="NarkisClassicMF-Regular"/>
              </a:rPr>
              <a:t>أقرأوا  </a:t>
            </a:r>
            <a:r>
              <a:rPr lang="ar-SA" sz="2400" b="1" dirty="0" smtClean="0">
                <a:solidFill>
                  <a:srgbClr val="0070C0"/>
                </a:solidFill>
                <a:latin typeface="NarkisClassicMF-Regular"/>
              </a:rPr>
              <a:t>قصَّة عن حالة:</a:t>
            </a:r>
          </a:p>
          <a:p>
            <a:r>
              <a:rPr lang="ar-SA" sz="2400" b="1" dirty="0" smtClean="0">
                <a:solidFill>
                  <a:srgbClr val="0070C0"/>
                </a:solidFill>
                <a:latin typeface="NarkisClassicMF-Regular"/>
              </a:rPr>
              <a:t>صباح يوم في منزل عائلة اسرائيلية،</a:t>
            </a:r>
            <a:endParaRPr lang="he-IL" sz="2400" b="1" dirty="0" smtClean="0">
              <a:solidFill>
                <a:srgbClr val="0070C0"/>
              </a:solidFill>
              <a:latin typeface="NarkisClassicMF-Regular"/>
            </a:endParaRPr>
          </a:p>
          <a:p>
            <a:r>
              <a:rPr lang="ar-SA" sz="2400" i="0" u="none" strike="noStrike" baseline="0" dirty="0" smtClean="0">
                <a:latin typeface="NarkisClassicMF-Bold"/>
              </a:rPr>
              <a:t>صفحة</a:t>
            </a:r>
            <a:r>
              <a:rPr lang="ar-SA" sz="2400" i="0" u="none" strike="noStrike" dirty="0" smtClean="0">
                <a:latin typeface="NarkisClassicMF-Bold"/>
              </a:rPr>
              <a:t> 40</a:t>
            </a:r>
            <a:r>
              <a:rPr lang="he-IL" sz="2400" i="0" u="none" strike="noStrike" baseline="0" dirty="0" smtClean="0">
                <a:latin typeface="NarkisClassicMF-Bold"/>
              </a:rPr>
              <a:t> </a:t>
            </a:r>
            <a:endParaRPr lang="ar-SA" sz="2400" i="0" u="none" strike="noStrike" baseline="0" dirty="0" smtClean="0">
              <a:latin typeface="NarkisClassicMF-Bold"/>
            </a:endParaRPr>
          </a:p>
          <a:p>
            <a:r>
              <a:rPr lang="ar-SA" sz="2400" dirty="0" smtClean="0">
                <a:latin typeface="NarkisClassicMF-Regular"/>
              </a:rPr>
              <a:t>وأجيبوا عن الاسئلة </a:t>
            </a:r>
            <a:r>
              <a:rPr lang="he-IL" sz="2400" b="0" i="0" u="none" strike="noStrike" baseline="0" dirty="0" smtClean="0">
                <a:latin typeface="NarkisClassicMF-Regular"/>
              </a:rPr>
              <a:t> </a:t>
            </a:r>
            <a:r>
              <a:rPr lang="he-IL" sz="2400" b="0" i="0" u="none" strike="noStrike" baseline="0" dirty="0">
                <a:latin typeface="NarkisClassicMF-Regular"/>
              </a:rPr>
              <a:t>4-1 </a:t>
            </a:r>
            <a:r>
              <a:rPr lang="ar-SA" sz="2400" dirty="0"/>
              <a:t>صفحة</a:t>
            </a:r>
            <a:r>
              <a:rPr lang="he-IL" sz="2400" dirty="0"/>
              <a:t> </a:t>
            </a:r>
            <a:r>
              <a:rPr lang="he-IL" sz="2400" b="0" i="0" u="none" strike="noStrike" baseline="0" dirty="0" smtClean="0">
                <a:latin typeface="NarkisClassicMF-Regular"/>
              </a:rPr>
              <a:t> </a:t>
            </a:r>
            <a:r>
              <a:rPr lang="he-IL" sz="2400" b="0" i="0" u="none" strike="noStrike" baseline="0" dirty="0">
                <a:latin typeface="NarkisClassicMF-Regular"/>
              </a:rPr>
              <a:t>41.</a:t>
            </a:r>
            <a:endParaRPr lang="he-IL" sz="2400" dirty="0"/>
          </a:p>
        </p:txBody>
      </p:sp>
      <p:pic>
        <p:nvPicPr>
          <p:cNvPr id="7" name="תמונה 6"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5365" y="100559"/>
            <a:ext cx="1047306" cy="730678"/>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5682" y="173383"/>
            <a:ext cx="6969369" cy="884687"/>
          </a:xfrm>
          <a:prstGeom prst="rect">
            <a:avLst/>
          </a:prstGeom>
        </p:spPr>
      </p:pic>
      <p:pic>
        <p:nvPicPr>
          <p:cNvPr id="10" name="תמונה 9"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0128" y="1021658"/>
            <a:ext cx="5987446" cy="5836342"/>
          </a:xfrm>
          <a:prstGeom prst="rect">
            <a:avLst/>
          </a:prstGeom>
        </p:spPr>
      </p:pic>
    </p:spTree>
    <p:extLst>
      <p:ext uri="{BB962C8B-B14F-4D97-AF65-F5344CB8AC3E}">
        <p14:creationId xmlns:p14="http://schemas.microsoft.com/office/powerpoint/2010/main" val="39083357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6AD30ADB-9348-DC45-E8B2-5C8257560B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12" name="221-135858869_small">
            <a:hlinkClick r:id="" action="ppaction://media"/>
            <a:extLst>
              <a:ext uri="{FF2B5EF4-FFF2-40B4-BE49-F238E27FC236}">
                <a16:creationId xmlns:a16="http://schemas.microsoft.com/office/drawing/2014/main" xmlns="" id="{A2707CA5-818C-51DB-AD51-E72208A5C82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908454" y="2398867"/>
            <a:ext cx="7501316" cy="4027179"/>
          </a:xfrm>
          <a:prstGeom prst="rect">
            <a:avLst/>
          </a:prstGeom>
        </p:spPr>
      </p:pic>
      <p:sp>
        <p:nvSpPr>
          <p:cNvPr id="14" name="תיבת טקסט 13">
            <a:extLst>
              <a:ext uri="{FF2B5EF4-FFF2-40B4-BE49-F238E27FC236}">
                <a16:creationId xmlns:a16="http://schemas.microsoft.com/office/drawing/2014/main" xmlns="" id="{C33B961D-25A9-A560-6D94-8AFACF768A23}"/>
              </a:ext>
            </a:extLst>
          </p:cNvPr>
          <p:cNvSpPr txBox="1"/>
          <p:nvPr/>
        </p:nvSpPr>
        <p:spPr>
          <a:xfrm>
            <a:off x="2592826" y="1431547"/>
            <a:ext cx="8439244" cy="830997"/>
          </a:xfrm>
          <a:prstGeom prst="rect">
            <a:avLst/>
          </a:prstGeom>
          <a:noFill/>
        </p:spPr>
        <p:txBody>
          <a:bodyPr wrap="square">
            <a:spAutoFit/>
          </a:bodyPr>
          <a:lstStyle/>
          <a:p>
            <a:r>
              <a:rPr lang="ar-SA" sz="2400" b="1" dirty="0" smtClean="0">
                <a:latin typeface="NarkisClassicMF-Bold"/>
              </a:rPr>
              <a:t>ما هي المنظومة التكنولوجية ؟ كيف تعمل؟</a:t>
            </a:r>
            <a:endParaRPr lang="he-IL" sz="2400" b="1" i="0" u="none" strike="noStrike" baseline="0" dirty="0">
              <a:latin typeface="NarkisClassicMF-Bold"/>
            </a:endParaRPr>
          </a:p>
          <a:p>
            <a:r>
              <a:rPr lang="ar-SA" sz="2400" b="1" i="0" u="none" strike="noStrike" baseline="0" dirty="0" smtClean="0">
                <a:latin typeface="NarkisClassicMF-Bold"/>
              </a:rPr>
              <a:t>هل هناك علاقة بين الطاقة والمنظومة التكنولوجيَّة؟</a:t>
            </a:r>
            <a:endParaRPr lang="he-IL" sz="2400" dirty="0"/>
          </a:p>
        </p:txBody>
      </p:sp>
      <p:sp>
        <p:nvSpPr>
          <p:cNvPr id="15" name="תיבת טקסט 14">
            <a:extLst>
              <a:ext uri="{FF2B5EF4-FFF2-40B4-BE49-F238E27FC236}">
                <a16:creationId xmlns:a16="http://schemas.microsoft.com/office/drawing/2014/main" xmlns="" id="{7DF8955B-CE2A-0039-9815-D90287137C15}"/>
              </a:ext>
            </a:extLst>
          </p:cNvPr>
          <p:cNvSpPr txBox="1"/>
          <p:nvPr/>
        </p:nvSpPr>
        <p:spPr>
          <a:xfrm>
            <a:off x="113646" y="3083065"/>
            <a:ext cx="3568231" cy="1754326"/>
          </a:xfrm>
          <a:prstGeom prst="rect">
            <a:avLst/>
          </a:prstGeom>
          <a:noFill/>
        </p:spPr>
        <p:txBody>
          <a:bodyPr wrap="square" rtlCol="1">
            <a:spAutoFit/>
          </a:bodyPr>
          <a:lstStyle/>
          <a:p>
            <a:pPr>
              <a:lnSpc>
                <a:spcPct val="150000"/>
              </a:lnSpc>
            </a:pPr>
            <a:r>
              <a:rPr lang="ar-SA" sz="2400" dirty="0" smtClean="0"/>
              <a:t>اقرأوا القصَّة عن</a:t>
            </a:r>
          </a:p>
          <a:p>
            <a:pPr>
              <a:lnSpc>
                <a:spcPct val="150000"/>
              </a:lnSpc>
            </a:pPr>
            <a:r>
              <a:rPr lang="ar-SA" sz="2400" b="1" dirty="0" smtClean="0"/>
              <a:t>تلسكوب الفضاء هابل</a:t>
            </a:r>
            <a:endParaRPr lang="he-IL" sz="2400" b="1" dirty="0"/>
          </a:p>
          <a:p>
            <a:pPr>
              <a:lnSpc>
                <a:spcPct val="150000"/>
              </a:lnSpc>
            </a:pPr>
            <a:r>
              <a:rPr lang="ar-SA" sz="2400" dirty="0" smtClean="0"/>
              <a:t>صفحة</a:t>
            </a:r>
            <a:r>
              <a:rPr lang="he-IL" sz="2400" dirty="0" smtClean="0"/>
              <a:t> 26 </a:t>
            </a:r>
            <a:r>
              <a:rPr lang="ar-SA" sz="2400" dirty="0" smtClean="0"/>
              <a:t>وتناقشوا في السؤال</a:t>
            </a:r>
            <a:r>
              <a:rPr lang="he-IL" sz="2400" dirty="0" smtClean="0"/>
              <a:t> .</a:t>
            </a:r>
            <a:endParaRPr lang="he-IL" sz="2400" dirty="0"/>
          </a:p>
        </p:txBody>
      </p:sp>
      <p:sp>
        <p:nvSpPr>
          <p:cNvPr id="4" name="תיבת טקסט 3">
            <a:extLst>
              <a:ext uri="{FF2B5EF4-FFF2-40B4-BE49-F238E27FC236}">
                <a16:creationId xmlns:a16="http://schemas.microsoft.com/office/drawing/2014/main" xmlns="" id="{BD169C00-CA08-7837-EFBA-F4AD72EF157D}"/>
              </a:ext>
            </a:extLst>
          </p:cNvPr>
          <p:cNvSpPr txBox="1"/>
          <p:nvPr/>
        </p:nvSpPr>
        <p:spPr>
          <a:xfrm>
            <a:off x="436417" y="5779715"/>
            <a:ext cx="3245459" cy="646331"/>
          </a:xfrm>
          <a:prstGeom prst="rect">
            <a:avLst/>
          </a:prstGeom>
          <a:noFill/>
        </p:spPr>
        <p:txBody>
          <a:bodyPr wrap="square">
            <a:spAutoFit/>
          </a:bodyPr>
          <a:lstStyle/>
          <a:p>
            <a:r>
              <a:rPr lang="ar-SA" dirty="0" smtClean="0">
                <a:solidFill>
                  <a:srgbClr val="FF0000"/>
                </a:solidFill>
              </a:rPr>
              <a:t>تلسكوب الفضاء الذي استبدل </a:t>
            </a:r>
            <a:r>
              <a:rPr lang="ar-SA" dirty="0">
                <a:solidFill>
                  <a:srgbClr val="FF0000"/>
                </a:solidFill>
              </a:rPr>
              <a:t>هابل هو تلسكوب الفضاء جيمس </a:t>
            </a:r>
            <a:r>
              <a:rPr lang="ar-SA" dirty="0" err="1" smtClean="0">
                <a:solidFill>
                  <a:srgbClr val="FF0000"/>
                </a:solidFill>
              </a:rPr>
              <a:t>ووب</a:t>
            </a:r>
            <a:r>
              <a:rPr lang="he-IL" dirty="0" smtClean="0">
                <a:solidFill>
                  <a:srgbClr val="FF0000"/>
                </a:solidFill>
              </a:rPr>
              <a:t>.</a:t>
            </a:r>
            <a:endParaRPr lang="he-IL" dirty="0">
              <a:solidFill>
                <a:srgbClr val="FF0000"/>
              </a:solidFill>
            </a:endParaRPr>
          </a:p>
        </p:txBody>
      </p:sp>
      <p:pic>
        <p:nvPicPr>
          <p:cNvPr id="10" name="תמונה 9"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3236" y="40397"/>
            <a:ext cx="1047306" cy="730678"/>
          </a:xfrm>
          <a:prstGeom prst="rect">
            <a:avLst/>
          </a:prstGeom>
        </p:spPr>
      </p:pic>
      <p:pic>
        <p:nvPicPr>
          <p:cNvPr id="3" name="תמונה 2"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95027" y="301956"/>
            <a:ext cx="5569081" cy="841044"/>
          </a:xfrm>
          <a:prstGeom prst="rect">
            <a:avLst/>
          </a:prstGeom>
        </p:spPr>
      </p:pic>
    </p:spTree>
    <p:extLst>
      <p:ext uri="{BB962C8B-B14F-4D97-AF65-F5344CB8AC3E}">
        <p14:creationId xmlns:p14="http://schemas.microsoft.com/office/powerpoint/2010/main" val="237335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6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13B6442D-BC10-A8CD-C737-B3049CB6B8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3236" y="40397"/>
            <a:ext cx="1047306" cy="730678"/>
          </a:xfrm>
          <a:prstGeom prst="rect">
            <a:avLst/>
          </a:prstGeom>
        </p:spPr>
      </p:pic>
      <p:pic>
        <p:nvPicPr>
          <p:cNvPr id="5" name="תמונה 4"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0542" y="1122492"/>
            <a:ext cx="6913654" cy="4613016"/>
          </a:xfrm>
          <a:prstGeom prst="rect">
            <a:avLst/>
          </a:prstGeom>
          <a:ln w="38100">
            <a:solidFill>
              <a:srgbClr val="FF0000"/>
            </a:solidFill>
          </a:ln>
        </p:spPr>
      </p:pic>
    </p:spTree>
    <p:extLst>
      <p:ext uri="{BB962C8B-B14F-4D97-AF65-F5344CB8AC3E}">
        <p14:creationId xmlns:p14="http://schemas.microsoft.com/office/powerpoint/2010/main" val="36964730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6AD30ADB-9348-DC45-E8B2-5C8257560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7" name="תיבת טקסט 6">
            <a:extLst>
              <a:ext uri="{FF2B5EF4-FFF2-40B4-BE49-F238E27FC236}">
                <a16:creationId xmlns:a16="http://schemas.microsoft.com/office/drawing/2014/main" xmlns="" id="{E9A429C1-564F-F13E-2855-F4F4C0D076FE}"/>
              </a:ext>
            </a:extLst>
          </p:cNvPr>
          <p:cNvSpPr txBox="1"/>
          <p:nvPr/>
        </p:nvSpPr>
        <p:spPr>
          <a:xfrm>
            <a:off x="7606512" y="537540"/>
            <a:ext cx="3803257" cy="584775"/>
          </a:xfrm>
          <a:prstGeom prst="rect">
            <a:avLst/>
          </a:prstGeom>
          <a:noFill/>
        </p:spPr>
        <p:txBody>
          <a:bodyPr wrap="square" rtlCol="1">
            <a:spAutoFit/>
          </a:bodyPr>
          <a:lstStyle/>
          <a:p>
            <a:r>
              <a:rPr lang="ar-SA" sz="3200" b="1" dirty="0" smtClean="0">
                <a:solidFill>
                  <a:srgbClr val="C00000"/>
                </a:solidFill>
              </a:rPr>
              <a:t>مهمَّة محوسبة</a:t>
            </a:r>
            <a:endParaRPr lang="he-IL" sz="3200" b="1" dirty="0">
              <a:solidFill>
                <a:srgbClr val="C00000"/>
              </a:solidFill>
            </a:endParaRPr>
          </a:p>
        </p:txBody>
      </p:sp>
      <p:pic>
        <p:nvPicPr>
          <p:cNvPr id="5" name="תמונה 4"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3236" y="40397"/>
            <a:ext cx="1047306" cy="730678"/>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5476" y="1122315"/>
            <a:ext cx="4742911" cy="5425001"/>
          </a:xfrm>
          <a:prstGeom prst="rect">
            <a:avLst/>
          </a:prstGeom>
        </p:spPr>
      </p:pic>
    </p:spTree>
    <p:extLst>
      <p:ext uri="{BB962C8B-B14F-4D97-AF65-F5344CB8AC3E}">
        <p14:creationId xmlns:p14="http://schemas.microsoft.com/office/powerpoint/2010/main" val="23459684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6AD30ADB-9348-DC45-E8B2-5C8257560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xmlns="" id="{E6A2FF6F-9405-0DC2-04AB-B47C88225261}"/>
              </a:ext>
            </a:extLst>
          </p:cNvPr>
          <p:cNvSpPr txBox="1"/>
          <p:nvPr/>
        </p:nvSpPr>
        <p:spPr>
          <a:xfrm>
            <a:off x="668215" y="5842449"/>
            <a:ext cx="1292433" cy="369332"/>
          </a:xfrm>
          <a:prstGeom prst="rect">
            <a:avLst/>
          </a:prstGeom>
          <a:noFill/>
        </p:spPr>
        <p:txBody>
          <a:bodyPr wrap="square" rtlCol="1">
            <a:spAutoFit/>
          </a:bodyPr>
          <a:lstStyle/>
          <a:p>
            <a:r>
              <a:rPr lang="ar-SA" dirty="0"/>
              <a:t>صفحة</a:t>
            </a:r>
            <a:r>
              <a:rPr lang="he-IL" dirty="0"/>
              <a:t> </a:t>
            </a:r>
            <a:r>
              <a:rPr lang="he-IL" b="1" dirty="0" smtClean="0"/>
              <a:t> </a:t>
            </a:r>
            <a:r>
              <a:rPr lang="he-IL" b="1" dirty="0"/>
              <a:t>42</a:t>
            </a:r>
          </a:p>
        </p:txBody>
      </p:sp>
      <p:pic>
        <p:nvPicPr>
          <p:cNvPr id="6" name="תמונה 5"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3236" y="40397"/>
            <a:ext cx="1047306" cy="730678"/>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2043" y="1172396"/>
            <a:ext cx="10589293" cy="4513207"/>
          </a:xfrm>
          <a:prstGeom prst="rect">
            <a:avLst/>
          </a:prstGeom>
          <a:ln w="38100">
            <a:solidFill>
              <a:schemeClr val="accent1"/>
            </a:solidFill>
          </a:ln>
        </p:spPr>
      </p:pic>
    </p:spTree>
    <p:extLst>
      <p:ext uri="{BB962C8B-B14F-4D97-AF65-F5344CB8AC3E}">
        <p14:creationId xmlns:p14="http://schemas.microsoft.com/office/powerpoint/2010/main" val="6040274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6AD30ADB-9348-DC45-E8B2-5C8257560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xmlns="" id="{517DEBE6-2DE8-2D79-5B72-8EC2CFBD2737}"/>
              </a:ext>
            </a:extLst>
          </p:cNvPr>
          <p:cNvSpPr txBox="1"/>
          <p:nvPr/>
        </p:nvSpPr>
        <p:spPr>
          <a:xfrm>
            <a:off x="746844" y="6287511"/>
            <a:ext cx="971043" cy="369332"/>
          </a:xfrm>
          <a:prstGeom prst="rect">
            <a:avLst/>
          </a:prstGeom>
          <a:noFill/>
        </p:spPr>
        <p:txBody>
          <a:bodyPr wrap="square" rtlCol="1">
            <a:spAutoFit/>
          </a:bodyPr>
          <a:lstStyle/>
          <a:p>
            <a:r>
              <a:rPr lang="ar-SA" dirty="0"/>
              <a:t>صفحة</a:t>
            </a:r>
            <a:r>
              <a:rPr lang="he-IL" b="1" dirty="0" smtClean="0"/>
              <a:t> </a:t>
            </a:r>
            <a:r>
              <a:rPr lang="he-IL" b="1" dirty="0"/>
              <a:t>42</a:t>
            </a:r>
          </a:p>
        </p:txBody>
      </p:sp>
      <p:pic>
        <p:nvPicPr>
          <p:cNvPr id="6" name="תמונה 5"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3236" y="40397"/>
            <a:ext cx="1047306" cy="730678"/>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934" y="1652953"/>
            <a:ext cx="11503042" cy="2999007"/>
          </a:xfrm>
          <a:prstGeom prst="rect">
            <a:avLst/>
          </a:prstGeom>
          <a:ln w="38100">
            <a:solidFill>
              <a:schemeClr val="accent1"/>
            </a:solidFill>
          </a:ln>
        </p:spPr>
      </p:pic>
    </p:spTree>
    <p:extLst>
      <p:ext uri="{BB962C8B-B14F-4D97-AF65-F5344CB8AC3E}">
        <p14:creationId xmlns:p14="http://schemas.microsoft.com/office/powerpoint/2010/main" val="180861869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6AD30ADB-9348-DC45-E8B2-5C8257560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xmlns="" id="{FE33669B-29A5-5519-63A9-00AD0BB26DD6}"/>
              </a:ext>
            </a:extLst>
          </p:cNvPr>
          <p:cNvSpPr txBox="1"/>
          <p:nvPr/>
        </p:nvSpPr>
        <p:spPr>
          <a:xfrm>
            <a:off x="746844" y="6287511"/>
            <a:ext cx="971043" cy="369332"/>
          </a:xfrm>
          <a:prstGeom prst="rect">
            <a:avLst/>
          </a:prstGeom>
          <a:noFill/>
        </p:spPr>
        <p:txBody>
          <a:bodyPr wrap="square" rtlCol="1">
            <a:spAutoFit/>
          </a:bodyPr>
          <a:lstStyle/>
          <a:p>
            <a:r>
              <a:rPr lang="ar-SA" dirty="0"/>
              <a:t>صفحة</a:t>
            </a:r>
            <a:r>
              <a:rPr lang="he-IL" b="1" dirty="0" smtClean="0"/>
              <a:t> </a:t>
            </a:r>
            <a:r>
              <a:rPr lang="he-IL" b="1" dirty="0"/>
              <a:t>43</a:t>
            </a:r>
          </a:p>
        </p:txBody>
      </p:sp>
      <p:pic>
        <p:nvPicPr>
          <p:cNvPr id="6" name="תמונה 5"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3236" y="40397"/>
            <a:ext cx="1047306" cy="730678"/>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6889" y="771075"/>
            <a:ext cx="7818673" cy="5530545"/>
          </a:xfrm>
          <a:prstGeom prst="rect">
            <a:avLst/>
          </a:prstGeom>
        </p:spPr>
      </p:pic>
      <p:pic>
        <p:nvPicPr>
          <p:cNvPr id="8" name="תמונה 7"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0542" y="6157390"/>
            <a:ext cx="2457793" cy="895475"/>
          </a:xfrm>
          <a:prstGeom prst="rect">
            <a:avLst/>
          </a:prstGeom>
        </p:spPr>
      </p:pic>
    </p:spTree>
    <p:extLst>
      <p:ext uri="{BB962C8B-B14F-4D97-AF65-F5344CB8AC3E}">
        <p14:creationId xmlns:p14="http://schemas.microsoft.com/office/powerpoint/2010/main" val="41608113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6AD30ADB-9348-DC45-E8B2-5C8257560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3" name="תיבת טקסט 2">
            <a:extLst>
              <a:ext uri="{FF2B5EF4-FFF2-40B4-BE49-F238E27FC236}">
                <a16:creationId xmlns:a16="http://schemas.microsoft.com/office/drawing/2014/main" xmlns="" id="{C17189D3-C0C0-DF8D-1DE1-879F25652ABA}"/>
              </a:ext>
            </a:extLst>
          </p:cNvPr>
          <p:cNvSpPr txBox="1"/>
          <p:nvPr/>
        </p:nvSpPr>
        <p:spPr>
          <a:xfrm>
            <a:off x="4418252" y="971045"/>
            <a:ext cx="6603101" cy="1446550"/>
          </a:xfrm>
          <a:prstGeom prst="rect">
            <a:avLst/>
          </a:prstGeom>
          <a:noFill/>
        </p:spPr>
        <p:txBody>
          <a:bodyPr wrap="square" rtlCol="1">
            <a:spAutoFit/>
          </a:bodyPr>
          <a:lstStyle/>
          <a:p>
            <a:pPr>
              <a:lnSpc>
                <a:spcPct val="150000"/>
              </a:lnSpc>
            </a:pPr>
            <a:r>
              <a:rPr lang="ar-SA" sz="3200" b="1" dirty="0" smtClean="0"/>
              <a:t>ننتقل للفصل الثالث</a:t>
            </a:r>
            <a:r>
              <a:rPr lang="he-IL" sz="3200" b="1" dirty="0" smtClean="0"/>
              <a:t>:</a:t>
            </a:r>
            <a:endParaRPr lang="he-IL" sz="3200" b="1" dirty="0"/>
          </a:p>
          <a:p>
            <a:r>
              <a:rPr lang="ar-SA" sz="4000" b="1" i="0" u="none" strike="noStrike" baseline="0" dirty="0" smtClean="0">
                <a:solidFill>
                  <a:srgbClr val="0083BB"/>
                </a:solidFill>
                <a:latin typeface="FbSpacer-Black"/>
              </a:rPr>
              <a:t>الطاقة الكهربائية في خدمة الانسان</a:t>
            </a:r>
            <a:endParaRPr lang="he-IL" sz="4000" b="1" dirty="0"/>
          </a:p>
        </p:txBody>
      </p:sp>
      <p:pic>
        <p:nvPicPr>
          <p:cNvPr id="7" name="תמונה 6">
            <a:extLst>
              <a:ext uri="{FF2B5EF4-FFF2-40B4-BE49-F238E27FC236}">
                <a16:creationId xmlns:a16="http://schemas.microsoft.com/office/drawing/2014/main" xmlns="" id="{F6AE261B-2F3C-8B73-EFEE-6852E88E1533}"/>
              </a:ext>
            </a:extLst>
          </p:cNvPr>
          <p:cNvPicPr>
            <a:picLocks noChangeAspect="1"/>
          </p:cNvPicPr>
          <p:nvPr/>
        </p:nvPicPr>
        <p:blipFill>
          <a:blip r:embed="rId4"/>
          <a:stretch>
            <a:fillRect/>
          </a:stretch>
        </p:blipFill>
        <p:spPr>
          <a:xfrm>
            <a:off x="493971" y="2219339"/>
            <a:ext cx="3713887" cy="4526826"/>
          </a:xfrm>
          <a:prstGeom prst="rect">
            <a:avLst/>
          </a:prstGeom>
        </p:spPr>
      </p:pic>
      <p:pic>
        <p:nvPicPr>
          <p:cNvPr id="5" name="תמונה 4"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3236" y="40397"/>
            <a:ext cx="1047306" cy="730678"/>
          </a:xfrm>
          <a:prstGeom prst="rect">
            <a:avLst/>
          </a:prstGeom>
        </p:spPr>
      </p:pic>
    </p:spTree>
    <p:extLst>
      <p:ext uri="{BB962C8B-B14F-4D97-AF65-F5344CB8AC3E}">
        <p14:creationId xmlns:p14="http://schemas.microsoft.com/office/powerpoint/2010/main" val="18421328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6AD30ADB-9348-DC45-E8B2-5C8257560B4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11" name="36034-409042530_small (2)">
            <a:hlinkClick r:id="" action="ppaction://media"/>
            <a:extLst>
              <a:ext uri="{FF2B5EF4-FFF2-40B4-BE49-F238E27FC236}">
                <a16:creationId xmlns:a16="http://schemas.microsoft.com/office/drawing/2014/main" xmlns="" id="{EE1E2374-DA97-ABC0-E5ED-F38D6FC7EAA7}"/>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701423" y="2132066"/>
            <a:ext cx="5348835" cy="4042157"/>
          </a:xfrm>
          <a:prstGeom prst="rect">
            <a:avLst/>
          </a:prstGeom>
          <a:ln>
            <a:solidFill>
              <a:srgbClr val="C00000"/>
            </a:solidFill>
          </a:ln>
        </p:spPr>
      </p:pic>
      <p:pic>
        <p:nvPicPr>
          <p:cNvPr id="12" name="1037-142621338_small">
            <a:hlinkClick r:id="" action="ppaction://media"/>
            <a:extLst>
              <a:ext uri="{FF2B5EF4-FFF2-40B4-BE49-F238E27FC236}">
                <a16:creationId xmlns:a16="http://schemas.microsoft.com/office/drawing/2014/main" xmlns="" id="{E42F7675-6AFA-916A-CB4F-372158BE4B8F}"/>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562481" y="2132066"/>
            <a:ext cx="5781674" cy="4042157"/>
          </a:xfrm>
          <a:prstGeom prst="rect">
            <a:avLst/>
          </a:prstGeom>
          <a:ln>
            <a:solidFill>
              <a:srgbClr val="C00000"/>
            </a:solidFill>
          </a:ln>
        </p:spPr>
      </p:pic>
      <p:sp>
        <p:nvSpPr>
          <p:cNvPr id="13" name="תיבת טקסט 12">
            <a:extLst>
              <a:ext uri="{FF2B5EF4-FFF2-40B4-BE49-F238E27FC236}">
                <a16:creationId xmlns:a16="http://schemas.microsoft.com/office/drawing/2014/main" xmlns="" id="{EF0DF401-B6D1-8063-88E8-318DE4504D64}"/>
              </a:ext>
            </a:extLst>
          </p:cNvPr>
          <p:cNvSpPr txBox="1"/>
          <p:nvPr/>
        </p:nvSpPr>
        <p:spPr>
          <a:xfrm>
            <a:off x="857756" y="6444446"/>
            <a:ext cx="1035780" cy="369332"/>
          </a:xfrm>
          <a:prstGeom prst="rect">
            <a:avLst/>
          </a:prstGeom>
          <a:noFill/>
        </p:spPr>
        <p:txBody>
          <a:bodyPr wrap="square" rtlCol="1">
            <a:spAutoFit/>
          </a:bodyPr>
          <a:lstStyle/>
          <a:p>
            <a:r>
              <a:rPr lang="ar-SA"/>
              <a:t>صفحة</a:t>
            </a:r>
            <a:r>
              <a:rPr lang="he-IL" b="1" dirty="0" smtClean="0"/>
              <a:t> </a:t>
            </a:r>
            <a:r>
              <a:rPr lang="he-IL" b="1" dirty="0"/>
              <a:t>28</a:t>
            </a:r>
          </a:p>
        </p:txBody>
      </p:sp>
      <p:pic>
        <p:nvPicPr>
          <p:cNvPr id="14" name="circus-11794">
            <a:hlinkClick r:id="" action="ppaction://media"/>
            <a:extLst>
              <a:ext uri="{FF2B5EF4-FFF2-40B4-BE49-F238E27FC236}">
                <a16:creationId xmlns:a16="http://schemas.microsoft.com/office/drawing/2014/main" xmlns="" id="{E8B485F1-0787-B442-94CE-00EFC2EFD679}"/>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476706" y="1206787"/>
            <a:ext cx="406400" cy="406400"/>
          </a:xfrm>
          <a:prstGeom prst="rect">
            <a:avLst/>
          </a:prstGeom>
        </p:spPr>
      </p:pic>
      <p:pic>
        <p:nvPicPr>
          <p:cNvPr id="9" name="תמונה 8" descr="גזירת מסך"/>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73236" y="40397"/>
            <a:ext cx="1047306" cy="730678"/>
          </a:xfrm>
          <a:prstGeom prst="rect">
            <a:avLst/>
          </a:prstGeom>
        </p:spPr>
      </p:pic>
      <p:pic>
        <p:nvPicPr>
          <p:cNvPr id="3" name="תמונה 2" descr="גזירת מסך"/>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34062" y="1"/>
            <a:ext cx="5857938" cy="1206786"/>
          </a:xfrm>
          <a:prstGeom prst="rect">
            <a:avLst/>
          </a:prstGeom>
        </p:spPr>
      </p:pic>
      <p:pic>
        <p:nvPicPr>
          <p:cNvPr id="5" name="תמונה 4" descr="גזירת מסך"/>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917501" y="1206786"/>
            <a:ext cx="6274499" cy="965307"/>
          </a:xfrm>
          <a:prstGeom prst="rect">
            <a:avLst/>
          </a:prstGeom>
        </p:spPr>
      </p:pic>
    </p:spTree>
    <p:extLst>
      <p:ext uri="{BB962C8B-B14F-4D97-AF65-F5344CB8AC3E}">
        <p14:creationId xmlns:p14="http://schemas.microsoft.com/office/powerpoint/2010/main" val="2067706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53"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200" fill="hold"/>
                                        <p:tgtEl>
                                          <p:spTgt spid="12"/>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2042"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11"/>
                </p:tgtEl>
              </p:cMediaNode>
            </p:video>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1"/>
                                        </p:tgtEl>
                                      </p:cBhvr>
                                    </p:cmd>
                                  </p:childTnLst>
                                </p:cTn>
                              </p:par>
                            </p:childTnLst>
                          </p:cTn>
                        </p:par>
                      </p:childTnLst>
                    </p:cTn>
                  </p:par>
                </p:childTnLst>
              </p:cTn>
              <p:nextCondLst>
                <p:cond evt="onClick" delay="0">
                  <p:tgtEl>
                    <p:spTgt spid="11"/>
                  </p:tgtEl>
                </p:cond>
              </p:nextCondLst>
            </p:seq>
            <p:video>
              <p:cMediaNode vol="80000">
                <p:cTn id="21" fill="hold" display="0">
                  <p:stCondLst>
                    <p:cond delay="indefinite"/>
                  </p:stCondLst>
                </p:cTn>
                <p:tgtEl>
                  <p:spTgt spid="12"/>
                </p:tgtEl>
              </p:cMediaNode>
            </p:video>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2"/>
                                        </p:tgtEl>
                                      </p:cBhvr>
                                    </p:cmd>
                                  </p:childTnLst>
                                </p:cTn>
                              </p:par>
                            </p:childTnLst>
                          </p:cTn>
                        </p:par>
                      </p:childTnLst>
                    </p:cTn>
                  </p:par>
                </p:childTnLst>
              </p:cTn>
              <p:nextCondLst>
                <p:cond evt="onClick" delay="0">
                  <p:tgtEl>
                    <p:spTgt spid="12"/>
                  </p:tgtEl>
                </p:cond>
              </p:nextCondLst>
            </p:seq>
            <p:audio>
              <p:cMediaNode vol="80000">
                <p:cTn id="2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6AD30ADB-9348-DC45-E8B2-5C8257560B4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4" name="תיבת טקסט 3">
            <a:extLst>
              <a:ext uri="{FF2B5EF4-FFF2-40B4-BE49-F238E27FC236}">
                <a16:creationId xmlns:a16="http://schemas.microsoft.com/office/drawing/2014/main" xmlns="" id="{4D91C226-DF9C-408C-DE88-D50AAF813F98}"/>
              </a:ext>
            </a:extLst>
          </p:cNvPr>
          <p:cNvSpPr txBox="1"/>
          <p:nvPr/>
        </p:nvSpPr>
        <p:spPr>
          <a:xfrm>
            <a:off x="7323292" y="4346873"/>
            <a:ext cx="4603742" cy="1131848"/>
          </a:xfrm>
          <a:prstGeom prst="rect">
            <a:avLst/>
          </a:prstGeom>
          <a:noFill/>
        </p:spPr>
        <p:txBody>
          <a:bodyPr wrap="square">
            <a:spAutoFit/>
          </a:bodyPr>
          <a:lstStyle/>
          <a:p>
            <a:pPr>
              <a:lnSpc>
                <a:spcPct val="150000"/>
              </a:lnSpc>
            </a:pPr>
            <a:r>
              <a:rPr lang="ar-SA" sz="2400" b="1" i="0" u="none" strike="noStrike" baseline="0" dirty="0" smtClean="0">
                <a:latin typeface="NarkisClassicMF-Regular"/>
              </a:rPr>
              <a:t>أقرأوا القصَّة </a:t>
            </a:r>
            <a:r>
              <a:rPr lang="ar-SA" sz="2400" b="1" dirty="0" smtClean="0">
                <a:solidFill>
                  <a:srgbClr val="00B0F0"/>
                </a:solidFill>
                <a:latin typeface="NarkisClassicMF-Regular"/>
              </a:rPr>
              <a:t>قصَّة عن حالة: في </a:t>
            </a:r>
            <a:r>
              <a:rPr lang="ar-SA" sz="2400" b="1" dirty="0" err="1" smtClean="0">
                <a:solidFill>
                  <a:srgbClr val="00B0F0"/>
                </a:solidFill>
                <a:latin typeface="NarkisClassicMF-Regular"/>
              </a:rPr>
              <a:t>اللونا</a:t>
            </a:r>
            <a:r>
              <a:rPr lang="ar-SA" sz="2400" b="1" dirty="0" smtClean="0">
                <a:solidFill>
                  <a:srgbClr val="00B0F0"/>
                </a:solidFill>
                <a:latin typeface="NarkisClassicMF-Regular"/>
              </a:rPr>
              <a:t> بارك</a:t>
            </a:r>
            <a:r>
              <a:rPr lang="he-IL" sz="2400" b="1" i="0" u="none" strike="noStrike" baseline="0" dirty="0" smtClean="0">
                <a:solidFill>
                  <a:srgbClr val="00B0F0"/>
                </a:solidFill>
                <a:latin typeface="NarkisClassicMF-Regular"/>
              </a:rPr>
              <a:t>, </a:t>
            </a:r>
            <a:r>
              <a:rPr lang="ar-SA" sz="2400" dirty="0"/>
              <a:t>صفحة</a:t>
            </a:r>
            <a:r>
              <a:rPr lang="he-IL" sz="2400" b="0" i="0" u="none" strike="noStrike" baseline="0" dirty="0" smtClean="0">
                <a:latin typeface="NarkisClassicMF-Regular"/>
              </a:rPr>
              <a:t> </a:t>
            </a:r>
            <a:r>
              <a:rPr lang="he-IL" sz="2400" b="0" i="0" u="none" strike="noStrike" baseline="0" dirty="0">
                <a:latin typeface="NarkisClassicMF-Regular"/>
              </a:rPr>
              <a:t>28, </a:t>
            </a:r>
            <a:r>
              <a:rPr lang="ar-SA" sz="2400" dirty="0" smtClean="0">
                <a:latin typeface="NarkisClassicMF-Regular"/>
              </a:rPr>
              <a:t>وأجيبوا عن الأسئلة</a:t>
            </a:r>
            <a:r>
              <a:rPr lang="he-IL" sz="2400" b="0" i="0" u="none" strike="noStrike" baseline="0" dirty="0" smtClean="0">
                <a:latin typeface="NarkisClassicMF-Regular"/>
              </a:rPr>
              <a:t>.</a:t>
            </a:r>
            <a:endParaRPr lang="he-IL" dirty="0"/>
          </a:p>
        </p:txBody>
      </p:sp>
      <p:pic>
        <p:nvPicPr>
          <p:cNvPr id="5" name="20453-309694518_small">
            <a:hlinkClick r:id="" action="ppaction://media"/>
            <a:extLst>
              <a:ext uri="{FF2B5EF4-FFF2-40B4-BE49-F238E27FC236}">
                <a16:creationId xmlns:a16="http://schemas.microsoft.com/office/drawing/2014/main" xmlns="" id="{16466CC7-95BF-2DFE-1B0C-345D59CF3314}"/>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5465379" y="111835"/>
            <a:ext cx="6726621" cy="3255265"/>
          </a:xfrm>
          <a:prstGeom prst="rect">
            <a:avLst/>
          </a:prstGeom>
          <a:ln>
            <a:solidFill>
              <a:srgbClr val="C00000"/>
            </a:solidFill>
          </a:ln>
        </p:spPr>
      </p:pic>
      <p:pic>
        <p:nvPicPr>
          <p:cNvPr id="9" name="8131-207209033_small">
            <a:hlinkClick r:id="" action="ppaction://media"/>
            <a:extLst>
              <a:ext uri="{FF2B5EF4-FFF2-40B4-BE49-F238E27FC236}">
                <a16:creationId xmlns:a16="http://schemas.microsoft.com/office/drawing/2014/main" xmlns="" id="{725FC6ED-3BDE-7176-E50E-5914ADA6B619}"/>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337793" y="3490901"/>
            <a:ext cx="6864117" cy="3255265"/>
          </a:xfrm>
          <a:prstGeom prst="rect">
            <a:avLst/>
          </a:prstGeom>
          <a:ln>
            <a:solidFill>
              <a:srgbClr val="C00000"/>
            </a:solidFill>
          </a:ln>
        </p:spPr>
      </p:pic>
      <p:pic>
        <p:nvPicPr>
          <p:cNvPr id="7" name="carnival-109979">
            <a:hlinkClick r:id="" action="ppaction://media"/>
            <a:extLst>
              <a:ext uri="{FF2B5EF4-FFF2-40B4-BE49-F238E27FC236}">
                <a16:creationId xmlns:a16="http://schemas.microsoft.com/office/drawing/2014/main" xmlns="" id="{2AA1DAA1-247B-5758-E9F8-A47FA7CC156F}"/>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06474" y="1683004"/>
            <a:ext cx="406400" cy="406400"/>
          </a:xfrm>
          <a:prstGeom prst="rect">
            <a:avLst/>
          </a:prstGeom>
        </p:spPr>
      </p:pic>
      <p:pic>
        <p:nvPicPr>
          <p:cNvPr id="8" name="תמונה 7" descr="גזירת מסך"/>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73236" y="40397"/>
            <a:ext cx="1047306" cy="730678"/>
          </a:xfrm>
          <a:prstGeom prst="rect">
            <a:avLst/>
          </a:prstGeom>
        </p:spPr>
      </p:pic>
    </p:spTree>
    <p:extLst>
      <p:ext uri="{BB962C8B-B14F-4D97-AF65-F5344CB8AC3E}">
        <p14:creationId xmlns:p14="http://schemas.microsoft.com/office/powerpoint/2010/main" val="114667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2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533" fill="hold"/>
                                        <p:tgtEl>
                                          <p:spTgt spid="9"/>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56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5"/>
                                        </p:tgtEl>
                                      </p:cBhvr>
                                    </p:cmd>
                                  </p:childTnLst>
                                </p:cTn>
                              </p:par>
                            </p:childTnLst>
                          </p:cTn>
                        </p:par>
                      </p:childTnLst>
                    </p:cTn>
                  </p:par>
                </p:childTnLst>
              </p:cTn>
              <p:nextCondLst>
                <p:cond evt="onClick" delay="0">
                  <p:tgtEl>
                    <p:spTgt spid="5"/>
                  </p:tgtEl>
                </p:cond>
              </p:nextCondLst>
            </p:seq>
            <p:video>
              <p:cMediaNode vol="80000">
                <p:cTn id="20" fill="hold" display="0">
                  <p:stCondLst>
                    <p:cond delay="indefinite"/>
                  </p:stCondLst>
                </p:cTn>
                <p:tgtEl>
                  <p:spTgt spid="5"/>
                </p:tgtEl>
              </p:cMediaNode>
            </p:vide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9"/>
                                        </p:tgtEl>
                                      </p:cBhvr>
                                    </p:cmd>
                                  </p:childTnLst>
                                </p:cTn>
                              </p:par>
                            </p:childTnLst>
                          </p:cTn>
                        </p:par>
                      </p:childTnLst>
                    </p:cTn>
                  </p:par>
                </p:childTnLst>
              </p:cTn>
              <p:nextCondLst>
                <p:cond evt="onClick" delay="0">
                  <p:tgtEl>
                    <p:spTgt spid="9"/>
                  </p:tgtEl>
                </p:cond>
              </p:nextCondLst>
            </p:seq>
            <p:video>
              <p:cMediaNode vol="80000">
                <p:cTn id="26" fill="hold" display="0">
                  <p:stCondLst>
                    <p:cond delay="indefinite"/>
                  </p:stCondLst>
                </p:cTn>
                <p:tgtEl>
                  <p:spTgt spid="9"/>
                </p:tgtEl>
              </p:cMediaNode>
            </p:video>
            <p:audio>
              <p:cMediaNode vol="80000">
                <p:cTn id="2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2E461DED-AE11-A625-0EFE-858F1D4934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3236" y="40397"/>
            <a:ext cx="1047306" cy="730678"/>
          </a:xfrm>
          <a:prstGeom prst="rect">
            <a:avLst/>
          </a:prstGeom>
        </p:spPr>
      </p:pic>
      <p:pic>
        <p:nvPicPr>
          <p:cNvPr id="6" name="תמונה 5"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7784" y="1581282"/>
            <a:ext cx="8424533" cy="4480320"/>
          </a:xfrm>
          <a:prstGeom prst="rect">
            <a:avLst/>
          </a:prstGeom>
          <a:ln w="38100">
            <a:solidFill>
              <a:srgbClr val="FF0000"/>
            </a:solidFill>
          </a:ln>
        </p:spPr>
      </p:pic>
    </p:spTree>
    <p:extLst>
      <p:ext uri="{BB962C8B-B14F-4D97-AF65-F5344CB8AC3E}">
        <p14:creationId xmlns:p14="http://schemas.microsoft.com/office/powerpoint/2010/main" val="13490736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6AD30ADB-9348-DC45-E8B2-5C8257560B4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a:extLst>
              <a:ext uri="{FF2B5EF4-FFF2-40B4-BE49-F238E27FC236}">
                <a16:creationId xmlns:a16="http://schemas.microsoft.com/office/drawing/2014/main" xmlns="" id="{A0D3DDEB-907E-23C7-8431-5C1AF4CF234A}"/>
              </a:ext>
            </a:extLst>
          </p:cNvPr>
          <p:cNvPicPr>
            <a:picLocks noChangeAspect="1"/>
          </p:cNvPicPr>
          <p:nvPr/>
        </p:nvPicPr>
        <p:blipFill>
          <a:blip r:embed="rId12"/>
          <a:stretch>
            <a:fillRect/>
          </a:stretch>
        </p:blipFill>
        <p:spPr>
          <a:xfrm>
            <a:off x="1536645" y="1249369"/>
            <a:ext cx="4667250" cy="3067498"/>
          </a:xfrm>
          <a:prstGeom prst="rect">
            <a:avLst/>
          </a:prstGeom>
          <a:ln>
            <a:solidFill>
              <a:srgbClr val="C00000"/>
            </a:solidFill>
          </a:ln>
        </p:spPr>
      </p:pic>
      <p:pic>
        <p:nvPicPr>
          <p:cNvPr id="5" name="49502-459598183_small (1)">
            <a:hlinkClick r:id="" action="ppaction://media"/>
            <a:extLst>
              <a:ext uri="{FF2B5EF4-FFF2-40B4-BE49-F238E27FC236}">
                <a16:creationId xmlns:a16="http://schemas.microsoft.com/office/drawing/2014/main" xmlns="" id="{5267FBD7-6F0F-9E9E-C35A-995251B0AA1E}"/>
              </a:ext>
            </a:extLst>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85805" y="4555816"/>
            <a:ext cx="3167172" cy="2302184"/>
          </a:xfrm>
          <a:prstGeom prst="rect">
            <a:avLst/>
          </a:prstGeom>
          <a:ln>
            <a:solidFill>
              <a:srgbClr val="C00000"/>
            </a:solidFill>
          </a:ln>
        </p:spPr>
      </p:pic>
      <p:pic>
        <p:nvPicPr>
          <p:cNvPr id="8" name="144673-785139943_small">
            <a:hlinkClick r:id="" action="ppaction://media"/>
            <a:extLst>
              <a:ext uri="{FF2B5EF4-FFF2-40B4-BE49-F238E27FC236}">
                <a16:creationId xmlns:a16="http://schemas.microsoft.com/office/drawing/2014/main" xmlns="" id="{0F6BAF71-F763-496C-AB51-B646A9E344A1}"/>
              </a:ext>
            </a:extLst>
          </p:cNvPr>
          <p:cNvPicPr>
            <a:picLocks noChangeAspect="1"/>
          </p:cNvPicPr>
          <p:nvPr>
            <a:videoFile r:link="rId4"/>
            <p:extLst>
              <p:ext uri="{DAA4B4D4-6D71-4841-9C94-3DE7FCFB9230}">
                <p14:media xmlns:p14="http://schemas.microsoft.com/office/powerpoint/2010/main" r:embed="rId3"/>
              </p:ext>
            </p:extLst>
          </p:nvPr>
        </p:nvPicPr>
        <p:blipFill>
          <a:blip r:embed="rId14"/>
          <a:stretch>
            <a:fillRect/>
          </a:stretch>
        </p:blipFill>
        <p:spPr>
          <a:xfrm>
            <a:off x="9411772" y="4555817"/>
            <a:ext cx="2694424" cy="2302184"/>
          </a:xfrm>
          <a:prstGeom prst="rect">
            <a:avLst/>
          </a:prstGeom>
          <a:ln>
            <a:solidFill>
              <a:srgbClr val="C00000"/>
            </a:solidFill>
          </a:ln>
        </p:spPr>
      </p:pic>
      <p:pic>
        <p:nvPicPr>
          <p:cNvPr id="9" name="130137-746386398_small">
            <a:hlinkClick r:id="" action="ppaction://media"/>
            <a:extLst>
              <a:ext uri="{FF2B5EF4-FFF2-40B4-BE49-F238E27FC236}">
                <a16:creationId xmlns:a16="http://schemas.microsoft.com/office/drawing/2014/main" xmlns="" id="{E1CDFC9B-5BB5-816C-B30E-7129F4BADB06}"/>
              </a:ext>
            </a:extLst>
          </p:cNvPr>
          <p:cNvPicPr>
            <a:picLocks noChangeAspect="1"/>
          </p:cNvPicPr>
          <p:nvPr>
            <a:videoFile r:link="rId6"/>
            <p:extLst>
              <p:ext uri="{DAA4B4D4-6D71-4841-9C94-3DE7FCFB9230}">
                <p14:media xmlns:p14="http://schemas.microsoft.com/office/powerpoint/2010/main" r:embed="rId5"/>
              </p:ext>
            </p:extLst>
          </p:nvPr>
        </p:nvPicPr>
        <p:blipFill>
          <a:blip r:embed="rId15"/>
          <a:stretch>
            <a:fillRect/>
          </a:stretch>
        </p:blipFill>
        <p:spPr>
          <a:xfrm>
            <a:off x="3317735" y="4555816"/>
            <a:ext cx="3095063" cy="2302184"/>
          </a:xfrm>
          <a:prstGeom prst="rect">
            <a:avLst/>
          </a:prstGeom>
          <a:ln>
            <a:solidFill>
              <a:srgbClr val="C00000"/>
            </a:solidFill>
          </a:ln>
        </p:spPr>
      </p:pic>
      <p:pic>
        <p:nvPicPr>
          <p:cNvPr id="11" name="125678-735655812_small">
            <a:hlinkClick r:id="" action="ppaction://media"/>
            <a:extLst>
              <a:ext uri="{FF2B5EF4-FFF2-40B4-BE49-F238E27FC236}">
                <a16:creationId xmlns:a16="http://schemas.microsoft.com/office/drawing/2014/main" xmlns="" id="{336D51AF-B5EA-28AC-D2F8-414EF851C318}"/>
              </a:ext>
            </a:extLst>
          </p:cNvPr>
          <p:cNvPicPr>
            <a:picLocks noChangeAspect="1"/>
          </p:cNvPicPr>
          <p:nvPr>
            <a:videoFile r:link="rId8"/>
            <p:extLst>
              <p:ext uri="{DAA4B4D4-6D71-4841-9C94-3DE7FCFB9230}">
                <p14:media xmlns:p14="http://schemas.microsoft.com/office/powerpoint/2010/main" r:embed="rId7"/>
              </p:ext>
            </p:extLst>
          </p:nvPr>
        </p:nvPicPr>
        <p:blipFill>
          <a:blip r:embed="rId16"/>
          <a:stretch>
            <a:fillRect/>
          </a:stretch>
        </p:blipFill>
        <p:spPr>
          <a:xfrm>
            <a:off x="6521559" y="4555816"/>
            <a:ext cx="2781452" cy="2302184"/>
          </a:xfrm>
          <a:prstGeom prst="rect">
            <a:avLst/>
          </a:prstGeom>
          <a:ln>
            <a:solidFill>
              <a:srgbClr val="C00000"/>
            </a:solidFill>
          </a:ln>
        </p:spPr>
      </p:pic>
      <p:sp>
        <p:nvSpPr>
          <p:cNvPr id="14" name="תיבת טקסט 13">
            <a:extLst>
              <a:ext uri="{FF2B5EF4-FFF2-40B4-BE49-F238E27FC236}">
                <a16:creationId xmlns:a16="http://schemas.microsoft.com/office/drawing/2014/main" xmlns="" id="{D5B14531-9C47-556B-D744-1A73D5CF6EC9}"/>
              </a:ext>
            </a:extLst>
          </p:cNvPr>
          <p:cNvSpPr txBox="1"/>
          <p:nvPr/>
        </p:nvSpPr>
        <p:spPr>
          <a:xfrm>
            <a:off x="6412798" y="2321453"/>
            <a:ext cx="5467519" cy="461665"/>
          </a:xfrm>
          <a:prstGeom prst="rect">
            <a:avLst/>
          </a:prstGeom>
          <a:noFill/>
        </p:spPr>
        <p:txBody>
          <a:bodyPr wrap="square" rtlCol="1">
            <a:spAutoFit/>
          </a:bodyPr>
          <a:lstStyle/>
          <a:p>
            <a:r>
              <a:rPr lang="ar-SA" sz="2400" dirty="0" smtClean="0"/>
              <a:t>أجيبوا عن البنود </a:t>
            </a:r>
            <a:r>
              <a:rPr lang="he-IL" sz="2400" dirty="0" smtClean="0"/>
              <a:t> </a:t>
            </a:r>
            <a:r>
              <a:rPr lang="he-IL" sz="2400" dirty="0"/>
              <a:t>3-1 </a:t>
            </a:r>
            <a:r>
              <a:rPr lang="ar-SA" sz="2400" b="1" dirty="0" smtClean="0"/>
              <a:t>في التعليمات </a:t>
            </a:r>
            <a:r>
              <a:rPr lang="he-IL" sz="2400" dirty="0" smtClean="0"/>
              <a:t> </a:t>
            </a:r>
            <a:r>
              <a:rPr lang="ar-SA" sz="2400" dirty="0"/>
              <a:t>صفحة</a:t>
            </a:r>
            <a:r>
              <a:rPr lang="he-IL" sz="2400" dirty="0" smtClean="0"/>
              <a:t> </a:t>
            </a:r>
            <a:r>
              <a:rPr lang="he-IL" sz="2400" dirty="0"/>
              <a:t>29.</a:t>
            </a:r>
          </a:p>
        </p:txBody>
      </p:sp>
      <p:pic>
        <p:nvPicPr>
          <p:cNvPr id="10" name="תמונה 9" descr="גזירת מסך"/>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73236" y="40397"/>
            <a:ext cx="1047306" cy="730678"/>
          </a:xfrm>
          <a:prstGeom prst="rect">
            <a:avLst/>
          </a:prstGeom>
        </p:spPr>
      </p:pic>
      <p:pic>
        <p:nvPicPr>
          <p:cNvPr id="3" name="תמונה 2" descr="גזירת מסך"/>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523013" y="173950"/>
            <a:ext cx="5404846" cy="1027916"/>
          </a:xfrm>
          <a:prstGeom prst="rect">
            <a:avLst/>
          </a:prstGeom>
        </p:spPr>
      </p:pic>
    </p:spTree>
    <p:extLst>
      <p:ext uri="{BB962C8B-B14F-4D97-AF65-F5344CB8AC3E}">
        <p14:creationId xmlns:p14="http://schemas.microsoft.com/office/powerpoint/2010/main" val="1085312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23"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9583"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0176"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67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5"/>
                </p:tgtEl>
              </p:cMediaNode>
            </p:vide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5"/>
                                        </p:tgtEl>
                                      </p:cBhvr>
                                    </p:cmd>
                                  </p:childTnLst>
                                </p:cTn>
                              </p:par>
                            </p:childTnLst>
                          </p:cTn>
                        </p:par>
                      </p:childTnLst>
                    </p:cTn>
                  </p:par>
                </p:childTnLst>
              </p:cTn>
              <p:nextCondLst>
                <p:cond evt="onClick" delay="0">
                  <p:tgtEl>
                    <p:spTgt spid="5"/>
                  </p:tgtEl>
                </p:cond>
              </p:nextCondLst>
            </p:seq>
            <p:video>
              <p:cMediaNode vol="80000">
                <p:cTn id="25" fill="hold" display="0">
                  <p:stCondLst>
                    <p:cond delay="indefinite"/>
                  </p:stCondLst>
                </p:cTn>
                <p:tgtEl>
                  <p:spTgt spid="8"/>
                </p:tgtEl>
              </p:cMediaNode>
            </p:video>
            <p:seq concurrent="1" nextAc="seek">
              <p:cTn id="26" restart="whenNotActive" fill="hold" evtFilter="cancelBubble" nodeType="interactiveSeq">
                <p:stCondLst>
                  <p:cond evt="onClick" delay="0">
                    <p:tgtEl>
                      <p:spTgt spid="8"/>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8"/>
                                        </p:tgtEl>
                                      </p:cBhvr>
                                    </p:cmd>
                                  </p:childTnLst>
                                </p:cTn>
                              </p:par>
                            </p:childTnLst>
                          </p:cTn>
                        </p:par>
                      </p:childTnLst>
                    </p:cTn>
                  </p:par>
                </p:childTnLst>
              </p:cTn>
              <p:nextCondLst>
                <p:cond evt="onClick" delay="0">
                  <p:tgtEl>
                    <p:spTgt spid="8"/>
                  </p:tgtEl>
                </p:cond>
              </p:nextCondLst>
            </p:seq>
            <p:video>
              <p:cMediaNode vol="80000">
                <p:cTn id="31" fill="hold" display="0">
                  <p:stCondLst>
                    <p:cond delay="indefinite"/>
                  </p:stCondLst>
                </p:cTn>
                <p:tgtEl>
                  <p:spTgt spid="9"/>
                </p:tgtEl>
              </p:cMediaNode>
            </p:video>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9"/>
                                        </p:tgtEl>
                                      </p:cBhvr>
                                    </p:cmd>
                                  </p:childTnLst>
                                </p:cTn>
                              </p:par>
                            </p:childTnLst>
                          </p:cTn>
                        </p:par>
                      </p:childTnLst>
                    </p:cTn>
                  </p:par>
                </p:childTnLst>
              </p:cTn>
              <p:nextCondLst>
                <p:cond evt="onClick" delay="0">
                  <p:tgtEl>
                    <p:spTgt spid="9"/>
                  </p:tgtEl>
                </p:cond>
              </p:nextCondLst>
            </p:seq>
            <p:video>
              <p:cMediaNode vol="80000">
                <p:cTn id="37" fill="hold" display="0">
                  <p:stCondLst>
                    <p:cond delay="indefinite"/>
                  </p:stCondLst>
                </p:cTn>
                <p:tgtEl>
                  <p:spTgt spid="11"/>
                </p:tgtEl>
              </p:cMediaNode>
            </p:video>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2" presetClass="mediacall" presetSubtype="0" fill="hold" nodeType="clickEffect">
                                  <p:stCondLst>
                                    <p:cond delay="0"/>
                                  </p:stCondLst>
                                  <p:childTnLst>
                                    <p:cmd type="call" cmd="togglePause">
                                      <p:cBhvr>
                                        <p:cTn id="4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6AD30ADB-9348-DC45-E8B2-5C8257560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12" name="תמונה 11">
            <a:extLst>
              <a:ext uri="{FF2B5EF4-FFF2-40B4-BE49-F238E27FC236}">
                <a16:creationId xmlns:a16="http://schemas.microsoft.com/office/drawing/2014/main" xmlns="" id="{F2826F50-BD05-918D-9326-03073D54F39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4370" y="3037991"/>
            <a:ext cx="2008045" cy="3647824"/>
          </a:xfrm>
          <a:prstGeom prst="rect">
            <a:avLst/>
          </a:prstGeom>
        </p:spPr>
      </p:pic>
      <p:sp>
        <p:nvSpPr>
          <p:cNvPr id="13" name="תיבת טקסט 12">
            <a:extLst>
              <a:ext uri="{FF2B5EF4-FFF2-40B4-BE49-F238E27FC236}">
                <a16:creationId xmlns:a16="http://schemas.microsoft.com/office/drawing/2014/main" xmlns="" id="{69104CD4-E20C-347C-9A87-BD8EA3AA6D22}"/>
              </a:ext>
            </a:extLst>
          </p:cNvPr>
          <p:cNvSpPr txBox="1"/>
          <p:nvPr/>
        </p:nvSpPr>
        <p:spPr>
          <a:xfrm>
            <a:off x="5012223" y="1339013"/>
            <a:ext cx="6206919" cy="461665"/>
          </a:xfrm>
          <a:prstGeom prst="rect">
            <a:avLst/>
          </a:prstGeom>
          <a:noFill/>
        </p:spPr>
        <p:txBody>
          <a:bodyPr wrap="square" rtlCol="1">
            <a:spAutoFit/>
          </a:bodyPr>
          <a:lstStyle/>
          <a:p>
            <a:r>
              <a:rPr lang="ar-SA" sz="2400" dirty="0" smtClean="0"/>
              <a:t>أجيبوا عن البنود </a:t>
            </a:r>
            <a:r>
              <a:rPr lang="he-IL" sz="2400" dirty="0" smtClean="0"/>
              <a:t>6-1 </a:t>
            </a:r>
            <a:r>
              <a:rPr lang="ar-SA" sz="2400" dirty="0" smtClean="0"/>
              <a:t>في </a:t>
            </a:r>
            <a:r>
              <a:rPr lang="ar-SA" sz="2400" b="1" dirty="0" smtClean="0"/>
              <a:t>التعليمات</a:t>
            </a:r>
            <a:r>
              <a:rPr lang="ar-SA" sz="2400" dirty="0" smtClean="0"/>
              <a:t> في الصفحات </a:t>
            </a:r>
            <a:r>
              <a:rPr lang="he-IL" sz="2400" dirty="0" smtClean="0"/>
              <a:t> </a:t>
            </a:r>
            <a:r>
              <a:rPr lang="he-IL" sz="2400" dirty="0"/>
              <a:t>31-30.</a:t>
            </a:r>
          </a:p>
        </p:txBody>
      </p:sp>
      <p:pic>
        <p:nvPicPr>
          <p:cNvPr id="1028" name="Picture 4" descr="וקטור רכב קטן לאופניים בחינם">
            <a:extLst>
              <a:ext uri="{FF2B5EF4-FFF2-40B4-BE49-F238E27FC236}">
                <a16:creationId xmlns:a16="http://schemas.microsoft.com/office/drawing/2014/main" xmlns="" id="{79A0421D-474B-F27F-3B21-E8AE38F3266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7848" y="2997332"/>
            <a:ext cx="2013853" cy="1557716"/>
          </a:xfrm>
          <a:prstGeom prst="rect">
            <a:avLst/>
          </a:prstGeom>
          <a:noFill/>
          <a:extLst>
            <a:ext uri="{909E8E84-426E-40DD-AFC4-6F175D3DCCD1}">
              <a14:hiddenFill xmlns:a14="http://schemas.microsoft.com/office/drawing/2010/main">
                <a:solidFill>
                  <a:srgbClr val="FFFFFF"/>
                </a:solidFill>
              </a14:hiddenFill>
            </a:ext>
          </a:extLst>
        </p:spPr>
      </p:pic>
      <p:pic>
        <p:nvPicPr>
          <p:cNvPr id="9" name="תמונה 8"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3236" y="40397"/>
            <a:ext cx="1047306" cy="730678"/>
          </a:xfrm>
          <a:prstGeom prst="rect">
            <a:avLst/>
          </a:prstGeom>
        </p:spPr>
      </p:pic>
      <p:pic>
        <p:nvPicPr>
          <p:cNvPr id="3" name="תמונה 2" descr="גזירת מסך"/>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3209" y="133711"/>
            <a:ext cx="6138791" cy="1108393"/>
          </a:xfrm>
          <a:prstGeom prst="rect">
            <a:avLst/>
          </a:prstGeom>
        </p:spPr>
      </p:pic>
      <p:pic>
        <p:nvPicPr>
          <p:cNvPr id="5" name="תמונה 4" descr="גזירת מסך"/>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47176" y="1979958"/>
            <a:ext cx="7071966" cy="4816253"/>
          </a:xfrm>
          <a:prstGeom prst="rect">
            <a:avLst/>
          </a:prstGeom>
        </p:spPr>
      </p:pic>
      <p:pic>
        <p:nvPicPr>
          <p:cNvPr id="1026" name="Picture 2" descr="וקטור חיפושית בציר מכונית בחינם">
            <a:extLst>
              <a:ext uri="{FF2B5EF4-FFF2-40B4-BE49-F238E27FC236}">
                <a16:creationId xmlns:a16="http://schemas.microsoft.com/office/drawing/2014/main" xmlns="" id="{38024CAC-A6E9-6834-5CAC-DC7E7B18398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45742" y="1339013"/>
            <a:ext cx="2644746" cy="1322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0871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946CDF6D-FF14-925B-2A93-E3BAAD56E4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pic>
        <p:nvPicPr>
          <p:cNvPr id="4" name="תמונה 3"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3236" y="40397"/>
            <a:ext cx="1047306" cy="730678"/>
          </a:xfrm>
          <a:prstGeom prst="rect">
            <a:avLst/>
          </a:prstGeom>
        </p:spPr>
      </p:pic>
      <p:pic>
        <p:nvPicPr>
          <p:cNvPr id="5" name="תמונה 4"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546" y="1026195"/>
            <a:ext cx="11942907" cy="5620790"/>
          </a:xfrm>
          <a:prstGeom prst="rect">
            <a:avLst/>
          </a:prstGeom>
        </p:spPr>
      </p:pic>
    </p:spTree>
    <p:extLst>
      <p:ext uri="{BB962C8B-B14F-4D97-AF65-F5344CB8AC3E}">
        <p14:creationId xmlns:p14="http://schemas.microsoft.com/office/powerpoint/2010/main" val="37500451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xmlns="" id="{6AD30ADB-9348-DC45-E8B2-5C8257560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934" y="111835"/>
            <a:ext cx="4995682" cy="576073"/>
          </a:xfrm>
          <a:prstGeom prst="rect">
            <a:avLst/>
          </a:prstGeom>
        </p:spPr>
      </p:pic>
      <p:sp>
        <p:nvSpPr>
          <p:cNvPr id="5" name="תיבת טקסט 4">
            <a:extLst>
              <a:ext uri="{FF2B5EF4-FFF2-40B4-BE49-F238E27FC236}">
                <a16:creationId xmlns:a16="http://schemas.microsoft.com/office/drawing/2014/main" xmlns="" id="{105871DC-1F3B-E077-A311-EE605D512B55}"/>
              </a:ext>
            </a:extLst>
          </p:cNvPr>
          <p:cNvSpPr txBox="1"/>
          <p:nvPr/>
        </p:nvSpPr>
        <p:spPr>
          <a:xfrm>
            <a:off x="226934" y="5604518"/>
            <a:ext cx="3055623" cy="830997"/>
          </a:xfrm>
          <a:prstGeom prst="rect">
            <a:avLst/>
          </a:prstGeom>
          <a:noFill/>
        </p:spPr>
        <p:txBody>
          <a:bodyPr wrap="square" rtlCol="1">
            <a:spAutoFit/>
          </a:bodyPr>
          <a:lstStyle/>
          <a:p>
            <a:r>
              <a:rPr lang="ar-SA" sz="2400" dirty="0" smtClean="0"/>
              <a:t>أكملوا الاجابة عن البند </a:t>
            </a:r>
            <a:r>
              <a:rPr lang="he-IL" sz="2400" dirty="0" smtClean="0"/>
              <a:t> </a:t>
            </a:r>
            <a:r>
              <a:rPr lang="he-IL" sz="2400" dirty="0"/>
              <a:t>7 </a:t>
            </a:r>
            <a:r>
              <a:rPr lang="ar-SA" sz="2400" dirty="0"/>
              <a:t>صفحة</a:t>
            </a:r>
            <a:r>
              <a:rPr lang="he-IL" sz="2400" dirty="0" smtClean="0"/>
              <a:t> </a:t>
            </a:r>
            <a:r>
              <a:rPr lang="he-IL" sz="2400" dirty="0"/>
              <a:t>31. </a:t>
            </a:r>
          </a:p>
        </p:txBody>
      </p:sp>
      <p:pic>
        <p:nvPicPr>
          <p:cNvPr id="7" name="תמונה 6" descr="גזירת מסך"/>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3236" y="40397"/>
            <a:ext cx="1047306" cy="730678"/>
          </a:xfrm>
          <a:prstGeom prst="rect">
            <a:avLst/>
          </a:prstGeom>
        </p:spPr>
      </p:pic>
      <p:pic>
        <p:nvPicPr>
          <p:cNvPr id="3" name="תמונה 2" descr="גזירת מסך"/>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0541" y="694943"/>
            <a:ext cx="7496756" cy="3346142"/>
          </a:xfrm>
          <a:prstGeom prst="rect">
            <a:avLst/>
          </a:prstGeom>
          <a:ln w="38100">
            <a:solidFill>
              <a:srgbClr val="FF0000"/>
            </a:solidFill>
          </a:ln>
        </p:spPr>
      </p:pic>
      <p:pic>
        <p:nvPicPr>
          <p:cNvPr id="8" name="תמונה 7" descr="גזירת מסך"/>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60541" y="4238482"/>
            <a:ext cx="7496756" cy="2390918"/>
          </a:xfrm>
          <a:prstGeom prst="rect">
            <a:avLst/>
          </a:prstGeom>
          <a:ln w="38100">
            <a:solidFill>
              <a:srgbClr val="FF0000"/>
            </a:solidFill>
          </a:ln>
        </p:spPr>
      </p:pic>
    </p:spTree>
    <p:extLst>
      <p:ext uri="{BB962C8B-B14F-4D97-AF65-F5344CB8AC3E}">
        <p14:creationId xmlns:p14="http://schemas.microsoft.com/office/powerpoint/2010/main" val="4039956809"/>
      </p:ext>
    </p:extLst>
  </p:cSld>
  <p:clrMapOvr>
    <a:masterClrMapping/>
  </p:clrMapOvr>
  <p:timing>
    <p:tnLst>
      <p:par>
        <p:cTn id="1" dur="indefinite" restart="never" nodeType="tmRoot"/>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13169</TotalTime>
  <Words>1637</Words>
  <Application>Microsoft Office PowerPoint</Application>
  <PresentationFormat>מותאם אישית</PresentationFormat>
  <Paragraphs>140</Paragraphs>
  <Slides>25</Slides>
  <Notes>25</Notes>
  <HiddenSlides>0</HiddenSlides>
  <MMClips>11</MMClips>
  <ScaleCrop>false</ScaleCrop>
  <HeadingPairs>
    <vt:vector size="4" baseType="variant">
      <vt:variant>
        <vt:lpstr>ערכת נושא</vt:lpstr>
      </vt:variant>
      <vt:variant>
        <vt:i4>1</vt:i4>
      </vt:variant>
      <vt:variant>
        <vt:lpstr>כותרות שקופיות</vt:lpstr>
      </vt:variant>
      <vt:variant>
        <vt:i4>25</vt:i4>
      </vt:variant>
    </vt:vector>
  </HeadingPairs>
  <TitlesOfParts>
    <vt:vector size="26" baseType="lpstr">
      <vt:lpstr>ערכת נושא Office</vt:lpstr>
      <vt:lpstr> מצגת מלווה לשעורים                العلوم والتكنولوجيا للصّف السَّادس عارضة مرافقة للباب الطاقة ومنظومات تكنولوجية اثناء العمل الفصل الثَّاني: منظومات تكنولوجية</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מלווה לשעורים                           מדע וטכנולוגיה כיתה ו מצגת מלווה לשער אנרגיה ומערכות טכנולוגיות בפעולה פרק שני: מערכות טכנולוגיות</dc:title>
  <dc:creator>noga mishan</dc:creator>
  <cp:lastModifiedBy>user</cp:lastModifiedBy>
  <cp:revision>42</cp:revision>
  <dcterms:created xsi:type="dcterms:W3CDTF">2024-06-10T14:30:22Z</dcterms:created>
  <dcterms:modified xsi:type="dcterms:W3CDTF">2024-10-30T06:08:44Z</dcterms:modified>
</cp:coreProperties>
</file>