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0"/>
  </p:notesMasterIdLst>
  <p:sldIdLst>
    <p:sldId id="257" r:id="rId2"/>
    <p:sldId id="258" r:id="rId3"/>
    <p:sldId id="259" r:id="rId4"/>
    <p:sldId id="256" r:id="rId5"/>
    <p:sldId id="260" r:id="rId6"/>
    <p:sldId id="321" r:id="rId7"/>
    <p:sldId id="297" r:id="rId8"/>
    <p:sldId id="261" r:id="rId9"/>
    <p:sldId id="262" r:id="rId10"/>
    <p:sldId id="327" r:id="rId11"/>
    <p:sldId id="326" r:id="rId12"/>
    <p:sldId id="298" r:id="rId13"/>
    <p:sldId id="263" r:id="rId14"/>
    <p:sldId id="264" r:id="rId15"/>
    <p:sldId id="322" r:id="rId16"/>
    <p:sldId id="265" r:id="rId17"/>
    <p:sldId id="266" r:id="rId18"/>
    <p:sldId id="267" r:id="rId19"/>
    <p:sldId id="323" r:id="rId20"/>
    <p:sldId id="324" r:id="rId21"/>
    <p:sldId id="288" r:id="rId22"/>
    <p:sldId id="289" r:id="rId23"/>
    <p:sldId id="290" r:id="rId24"/>
    <p:sldId id="291" r:id="rId25"/>
    <p:sldId id="292" r:id="rId26"/>
    <p:sldId id="310" r:id="rId27"/>
    <p:sldId id="296" r:id="rId28"/>
    <p:sldId id="325" r:id="rId29"/>
    <p:sldId id="312" r:id="rId30"/>
    <p:sldId id="311" r:id="rId31"/>
    <p:sldId id="293" r:id="rId32"/>
    <p:sldId id="294" r:id="rId33"/>
    <p:sldId id="295" r:id="rId34"/>
    <p:sldId id="316" r:id="rId35"/>
    <p:sldId id="313" r:id="rId36"/>
    <p:sldId id="315" r:id="rId37"/>
    <p:sldId id="314" r:id="rId38"/>
    <p:sldId id="270" r:id="rId3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 clrIdx="0">
    <p:extLst>
      <p:ext uri="{19B8F6BF-5375-455C-9EA6-DF929625EA0E}">
        <p15:presenceInfo xmlns:p15="http://schemas.microsoft.com/office/powerpoint/2012/main" userId="1621ad8585f3c8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013" autoAdjust="0"/>
    <p:restoredTop sz="93584" autoAdjust="0"/>
  </p:normalViewPr>
  <p:slideViewPr>
    <p:cSldViewPr snapToGrid="0">
      <p:cViewPr varScale="1">
        <p:scale>
          <a:sx n="115" d="100"/>
          <a:sy n="115" d="100"/>
        </p:scale>
        <p:origin x="37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5110314B-5FC7-4CBF-A406-910891C0BF42}" type="datetimeFigureOut">
              <a:rPr lang="he-IL" smtClean="0"/>
              <a:t>י"ט/חשון/תשפ"ה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7A6B0EC9-7BB5-4042-85B6-C2025C556F18}" type="slidenum">
              <a:rPr lang="he-IL" smtClean="0"/>
              <a:t>‹#›</a:t>
            </a:fld>
            <a:endParaRPr lang="he-IL"/>
          </a:p>
        </p:txBody>
      </p:sp>
    </p:spTree>
    <p:extLst>
      <p:ext uri="{BB962C8B-B14F-4D97-AF65-F5344CB8AC3E}">
        <p14:creationId xmlns:p14="http://schemas.microsoft.com/office/powerpoint/2010/main" val="82882570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הפרק עוסק בשלושה נושאים המתפתחים זה מזה: השימוש באנרגיה חשמלית בחיי היומיום להפעלת מוצרים שמגבירים את יכולתנו לעשות פעולות רבות ומגוּונות; פעולתם של המוצרים החשמליים מבוססת על עקרונות המעגל החשמלי הסגור; ניצול אנרגיה חשמלית כרוך בסכנת חיים ולכן חובה לאמץ כללי בטיחות לשימוש מושכל ונבון בחשמל.</a:t>
            </a:r>
          </a:p>
          <a:p>
            <a:pPr algn="r"/>
            <a:endParaRPr lang="he-IL" sz="1800" b="0" i="0" u="none" strike="noStrike" baseline="0" dirty="0">
              <a:latin typeface="NarkisimMFO"/>
            </a:endParaRPr>
          </a:p>
          <a:p>
            <a:pPr algn="r"/>
            <a:r>
              <a:rPr lang="he-IL" dirty="0"/>
              <a:t>הבניית המושגים והעקרונות המדעיים בפרק נעשית באופן שיטתי בשילוב מיומנויות חשיבה כגון: השערת השערות (לדוגמה: באֵילו מבין התרשימים מתואר מעגל חשמלי שבו הנורה דולקת?), עריכת תצפיות וניסויים לבדיקת ההשערות (לדוגמה: בנו מעגלים חשמליים כמתואר בתרשימים ובדקו את השערותיכם), איסוף נתונים (לדוגמה: האם לאחר הבנייה הנורה דולקת?) והסקת מסקנות (לדוגמה: האם המעגל החשמלי סגור?). </a:t>
            </a:r>
          </a:p>
          <a:p>
            <a:pPr algn="r"/>
            <a:r>
              <a:rPr lang="he-IL" dirty="0"/>
              <a:t>חשוב להביא את התלמידים למיומנויות החשיבה המופעלות בעת בהתנסויות ואת התפקיד של כל מיומנות בתהליך הלמידה.</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dirty="0"/>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באתר </a:t>
            </a:r>
            <a:r>
              <a:rPr lang="he-IL" b="1" dirty="0"/>
              <a:t>במבט מקוון</a:t>
            </a:r>
            <a:r>
              <a:rPr lang="he-IL" dirty="0"/>
              <a:t>, בספר הדיגיטלי, המשימה: </a:t>
            </a:r>
            <a:r>
              <a:rPr lang="he-IL" b="1" dirty="0"/>
              <a:t>המעגל החשמלי</a:t>
            </a:r>
            <a:r>
              <a:rPr lang="he-IL" dirty="0"/>
              <a:t>, עמוד 81.</a:t>
            </a:r>
          </a:p>
          <a:p>
            <a:endParaRPr lang="he-IL" dirty="0"/>
          </a:p>
        </p:txBody>
      </p:sp>
      <p:sp>
        <p:nvSpPr>
          <p:cNvPr id="4" name="מציין מיקום של מספר שקופית 3"/>
          <p:cNvSpPr>
            <a:spLocks noGrp="1"/>
          </p:cNvSpPr>
          <p:nvPr>
            <p:ph type="sldNum" sz="quarter" idx="5"/>
          </p:nvPr>
        </p:nvSpPr>
        <p:spPr/>
        <p:txBody>
          <a:bodyPr/>
          <a:lstStyle/>
          <a:p>
            <a:fld id="{7A6B0EC9-7BB5-4042-85B6-C2025C556F18}" type="slidenum">
              <a:rPr lang="he-IL" smtClean="0"/>
              <a:t>10</a:t>
            </a:fld>
            <a:endParaRPr lang="he-IL"/>
          </a:p>
        </p:txBody>
      </p:sp>
    </p:spTree>
    <p:extLst>
      <p:ext uri="{BB962C8B-B14F-4D97-AF65-F5344CB8AC3E}">
        <p14:creationId xmlns:p14="http://schemas.microsoft.com/office/powerpoint/2010/main" val="2029760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המשימה: </a:t>
            </a:r>
            <a:r>
              <a:rPr lang="he-IL" b="1" dirty="0"/>
              <a:t>המעגל החשמלי</a:t>
            </a:r>
            <a:r>
              <a:rPr lang="he-IL" dirty="0"/>
              <a:t>, עמוד 81.</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11</a:t>
            </a:fld>
            <a:endParaRPr lang="he-IL"/>
          </a:p>
        </p:txBody>
      </p:sp>
    </p:spTree>
    <p:extLst>
      <p:ext uri="{BB962C8B-B14F-4D97-AF65-F5344CB8AC3E}">
        <p14:creationId xmlns:p14="http://schemas.microsoft.com/office/powerpoint/2010/main" val="298804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יחידת התוכן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אנרגיה</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lang="he-IL" dirty="0"/>
              <a:t>המשימה </a:t>
            </a:r>
            <a:r>
              <a:rPr lang="he-IL" b="1" dirty="0"/>
              <a:t>מרכיבים שרשרת נורות בטור ובמקביל </a:t>
            </a:r>
            <a:r>
              <a:rPr lang="he-IL" dirty="0"/>
              <a:t>עוסקת בחיבור מרכיבי מעגל חשמלי בטור ובחיבור מרכיבי מעגל חשמלי במקביל. באמצעות הדמיה, התלמידים מתכננים ובונים מעגלים חשמליים כשלרשותם מקורות חשמל (סוללות), מוצרים חשמליים (נורה, מאוורר ופעמון), מתג, מד-זרם וחוטי חשמל. דרך ההתנסות התלמידים בודקים מה קורה לעוצמת האור כשמחברים מספר נורות בטור או במקביל, ומסיקים לגבי החיבור הרצוי בשרשרת נורות.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dirty="0"/>
          </a:p>
        </p:txBody>
      </p:sp>
    </p:spTree>
    <p:extLst>
      <p:ext uri="{BB962C8B-B14F-4D97-AF65-F5344CB8AC3E}">
        <p14:creationId xmlns:p14="http://schemas.microsoft.com/office/powerpoint/2010/main" val="2717605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תרגול ממשי של עיקרון המעגל החשמלי הסגור שנלמד במשימה הקודמת. </a:t>
            </a:r>
          </a:p>
          <a:p>
            <a:r>
              <a:rPr lang="he-IL" dirty="0"/>
              <a:t>בחלק הראשון מוצגים איורים של מעגלים חשמליים (חלקם פתוח וחלקם סגור).</a:t>
            </a:r>
          </a:p>
          <a:p>
            <a:r>
              <a:rPr lang="he-IL" dirty="0"/>
              <a:t>התלמידים מתבקשים לשער על בסיס ידע קודם האם המעגל שמוצג באיור הוא פתוח או סגור, לבדוק את ההשערה באמצעות בנייה ממשית ולהסיק מסקנות. </a:t>
            </a:r>
          </a:p>
          <a:p>
            <a:r>
              <a:rPr lang="he-IL" dirty="0"/>
              <a:t>החלק השני עוסק בתפקידו של המתג במעגל החשמלי.</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dirty="0"/>
          </a:p>
        </p:txBody>
      </p:sp>
    </p:spTree>
    <p:extLst>
      <p:ext uri="{BB962C8B-B14F-4D97-AF65-F5344CB8AC3E}">
        <p14:creationId xmlns:p14="http://schemas.microsoft.com/office/powerpoint/2010/main" val="8649128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הבניית מיומנות של ארגון מידע בטבלה. חשוב להאיר את עיני הלומדים למבנה הטבלה: בכותרות של הטבלה רושמים את מספרי האיורים ובשורות את התשובות לכל איור (השערה, תוצאה, מסקנה). חשוב להבהיר את משמעות המושגים הבאים: השערה - מה אנו חושבים שיקרה?; תוצאה – מה קרה?; מסקנה - מה למדנו מהתוצאה? מתחת לטבלה מופיעות שאלות המכוונות למסקנות ברמה של הכללה - באילו תרשימים מתואר מעגל חשמלי סגור ובאילו פתוח? מה משותף למעגלים אלה?.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14</a:t>
            </a:fld>
            <a:endParaRPr lang="he-IL" dirty="0"/>
          </a:p>
        </p:txBody>
      </p:sp>
    </p:spTree>
    <p:extLst>
      <p:ext uri="{BB962C8B-B14F-4D97-AF65-F5344CB8AC3E}">
        <p14:creationId xmlns:p14="http://schemas.microsoft.com/office/powerpoint/2010/main" val="3496024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מעגלים חשמליים</a:t>
            </a:r>
            <a:r>
              <a:rPr lang="he-IL" dirty="0"/>
              <a:t>, עמוד 83.</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15</a:t>
            </a:fld>
            <a:endParaRPr lang="he-IL"/>
          </a:p>
        </p:txBody>
      </p:sp>
    </p:spTree>
    <p:extLst>
      <p:ext uri="{BB962C8B-B14F-4D97-AF65-F5344CB8AC3E}">
        <p14:creationId xmlns:p14="http://schemas.microsoft.com/office/powerpoint/2010/main" val="22736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חלק ב של המשימה עוסק ברכיב חשוב במעגל החשמלי - מתג.</a:t>
            </a:r>
          </a:p>
          <a:p>
            <a:r>
              <a:rPr lang="he-IL" dirty="0"/>
              <a:t>חשוב להסב את תשומת לבם של הלומדים לביטויים השגורים בפינו בחיי היומיום ביחס למתג: "לכבות בבקשה את האור" פירושו להפעיל את המתג כך שיפתח את המעגל החשמלי; "להדליק בבקשה את האור" פירושו להפעיל את המתג כך שיסגור את המעגל החשמלי.</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dirty="0"/>
          </a:p>
        </p:txBody>
      </p:sp>
    </p:spTree>
    <p:extLst>
      <p:ext uri="{BB962C8B-B14F-4D97-AF65-F5344CB8AC3E}">
        <p14:creationId xmlns:p14="http://schemas.microsoft.com/office/powerpoint/2010/main" val="968058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עוסק בתכונה מוליכות חשמלית ובניצולה בבניית מעגל חשמלית.</a:t>
            </a:r>
          </a:p>
          <a:p>
            <a:r>
              <a:rPr lang="he-IL" dirty="0"/>
              <a:t>הפעילויות כוללות התנסות בבניית מעגלים חשמליים עם חומרים שונים, התנסות בקריאת קטע מידע והתנסות טכנולוגית שבה מיישמים את תכונת המוליכוּת החשמלית בתכנון ובבנייה של צעצוע.</a:t>
            </a:r>
          </a:p>
          <a:p>
            <a:endParaRPr lang="he-IL" dirty="0"/>
          </a:p>
          <a:p>
            <a:pPr algn="r"/>
            <a:r>
              <a:rPr lang="he-IL" sz="1800" b="0" i="0" u="none" strike="noStrike" baseline="0" dirty="0">
                <a:latin typeface="NarkisimMFO"/>
              </a:rPr>
              <a:t>הלומדים מתבקשים לשער אילו מבין החומרים יסגרו את המעגל החשמלי. את ההשערות הם יבדקו באמצעות שילוב מוטות (או לוחיות)</a:t>
            </a:r>
          </a:p>
          <a:p>
            <a:pPr algn="r"/>
            <a:r>
              <a:rPr lang="he-IL" sz="1800" b="0" i="0" u="none" strike="noStrike" baseline="0" dirty="0">
                <a:latin typeface="NarkisimMFO"/>
              </a:rPr>
              <a:t>שעשויים מחומרים שונים במעגל חשמלי שיבנו. בכל פעם ישלבו הלומדים במעגל החשמלי מוט או לוחית העשויים מחומר אחר.</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dirty="0"/>
          </a:p>
        </p:txBody>
      </p:sp>
    </p:spTree>
    <p:extLst>
      <p:ext uri="{BB962C8B-B14F-4D97-AF65-F5344CB8AC3E}">
        <p14:creationId xmlns:p14="http://schemas.microsoft.com/office/powerpoint/2010/main" val="3480511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מזמנת גם הבניית מיומנות של ארגון מידע בטבלה. חשוב להאיר את עיני הלומדים למבנה הטבלה: בכותרות של הטבלה רושמים את שמות החומרים ובשורות את התשובות לכל איור (השערה, תוצאה, מסקנה). חשוב להבהיר את משמעות המושגים הבאים: השערה - מה אנו חושבים שיקרה?; תוצאה - מה קרה?; מסקנה - מה למדנו מהתוצאה?.</a:t>
            </a:r>
          </a:p>
          <a:p>
            <a:endParaRPr lang="he-IL" dirty="0"/>
          </a:p>
          <a:p>
            <a:pPr algn="r"/>
            <a:r>
              <a:rPr lang="he-IL" sz="1800" b="0" i="0" u="none" strike="noStrike" baseline="0" dirty="0">
                <a:latin typeface="NarkisimMFO"/>
              </a:rPr>
              <a:t>מתחת לטבלה מופיעות שאלות המכוונות למסקנות ברמה של הכללה - אילו חומרים מאפשרים סגירת מעגל חשמלי.</a:t>
            </a:r>
          </a:p>
          <a:p>
            <a:pPr algn="r"/>
            <a:r>
              <a:rPr lang="he-IL" sz="1800" b="0" i="0" u="none" strike="noStrike" baseline="0" dirty="0">
                <a:latin typeface="NarkisimMFO"/>
              </a:rPr>
              <a:t>מהמידע שאורגן בטבלה ניתן להסיק שאפשר למיין את החומרים לשתי קבוצות על פי התוצאה של סגירת מעגל חשמלי (יש אור/אין אור). </a:t>
            </a:r>
          </a:p>
          <a:p>
            <a:pPr algn="r"/>
            <a:r>
              <a:rPr lang="he-IL" sz="1800" b="0" i="0" u="none" strike="noStrike" baseline="0" dirty="0">
                <a:latin typeface="NarkisimMFO"/>
              </a:rPr>
              <a:t>מיון זה ישמש לתהליכי ההמשגה של תכונת המוליכות החשמלית שיתקיימו בעקבות קריאה וניתוח של קטע המידע מהי מוליכוּת חשמלית?.</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18</a:t>
            </a:fld>
            <a:endParaRPr lang="he-IL" dirty="0"/>
          </a:p>
        </p:txBody>
      </p:sp>
    </p:spTree>
    <p:extLst>
      <p:ext uri="{BB962C8B-B14F-4D97-AF65-F5344CB8AC3E}">
        <p14:creationId xmlns:p14="http://schemas.microsoft.com/office/powerpoint/2010/main" val="4199786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מי מוליך מי מבודד?</a:t>
            </a:r>
            <a:r>
              <a:rPr lang="he-IL" dirty="0"/>
              <a:t>, עמוד 86.</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19</a:t>
            </a:fld>
            <a:endParaRPr lang="he-IL"/>
          </a:p>
        </p:txBody>
      </p:sp>
    </p:spTree>
    <p:extLst>
      <p:ext uri="{BB962C8B-B14F-4D97-AF65-F5344CB8AC3E}">
        <p14:creationId xmlns:p14="http://schemas.microsoft.com/office/powerpoint/2010/main" val="1152882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הפרק מזמֵן התנסויות מעבדתיות, הכוללות בנייה של מעגלים חשמליים. על המורים לנקוט בכל אמצעי הבטיחות הנדרשים, ולוודא שבכל ההתנסויות נעשה שימוש אך ורק בסוללות של 1.5 וולט, ולא ברשת החשמל הביתית (220 וולט).</a:t>
            </a:r>
          </a:p>
          <a:p>
            <a:r>
              <a:rPr lang="he-IL" dirty="0"/>
              <a:t>האירוע הפותח את הפרק מציג הפעלה של מוצרים חשמליים שמצריכה בראש ובראשונה הפעלה של מתג תוך רמיזה כי אין די בהפעלת המתג, אלא יש לוודא שהמעגל החשמלי המפעיל את הצעצועים במזרן - סגור.</a:t>
            </a:r>
          </a:p>
          <a:p>
            <a:endParaRPr lang="he-IL" dirty="0"/>
          </a:p>
          <a:p>
            <a:r>
              <a:rPr lang="he-IL" dirty="0"/>
              <a:t>מוצע להשתמש בשאלה המופיעה בשקופית לבירור ידע מוקדם בנושא.</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dirty="0"/>
          </a:p>
        </p:txBody>
      </p:sp>
    </p:spTree>
    <p:extLst>
      <p:ext uri="{BB962C8B-B14F-4D97-AF65-F5344CB8AC3E}">
        <p14:creationId xmlns:p14="http://schemas.microsoft.com/office/powerpoint/2010/main" val="4112239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מוליכות חשמלית</a:t>
            </a:r>
            <a:r>
              <a:rPr lang="he-IL" dirty="0"/>
              <a:t>, עמוד 87.</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20</a:t>
            </a:fld>
            <a:endParaRPr lang="he-IL"/>
          </a:p>
        </p:txBody>
      </p:sp>
    </p:spTree>
    <p:extLst>
      <p:ext uri="{BB962C8B-B14F-4D97-AF65-F5344CB8AC3E}">
        <p14:creationId xmlns:p14="http://schemas.microsoft.com/office/powerpoint/2010/main" val="73652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מסביר את משמעותם של המושגים מוליכות חשמלית טובה, מוליכות חשמלית גרועה, חומרים מבדדים. התכונה של מוליכות חשמלית נועדה לבסס את העיקרון הטכנולוגי של ניצול תכונות של חומרים למטרה מוגדרת, דוגמת סגירת מעגל חשמלי.</a:t>
            </a:r>
          </a:p>
          <a:p>
            <a:endParaRPr lang="he-IL" dirty="0"/>
          </a:p>
          <a:p>
            <a:r>
              <a:rPr lang="he-IL" dirty="0"/>
              <a:t>חומרים המאפשרים לזרם חשמלי לעבור בהם בקלות מכונים מוליכים (למשל: נחושת, אלומיניום, ברזל). חומרים שאינם מאפשרים לזרם חשמלי לעבור בהם בקלות נקראים מְבַדדים (למשל, חומרים פלסטיים, זכוכית). תפקידם של חוטי החשמל הוא להוליך את הזרם החשמלי, ולכן הם עשויים ממתכות. חוטי החשמל שאנו משתמשים בהם עשויים בדרך כלל מן המתכת נחושת, כי הנחושת מוליכה חשמל היטב ומחירה זול יחסית.</a:t>
            </a:r>
          </a:p>
          <a:p>
            <a:r>
              <a:rPr lang="he-IL" dirty="0"/>
              <a:t>אפשר לדרג את החומרים השונים על פי כושרם להוליך זרם חשמלי, ממוליכים טובים מאוד ועד למוליכים גרועים מאוד (מְבַדדים).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21</a:t>
            </a:fld>
            <a:endParaRPr lang="he-IL" dirty="0"/>
          </a:p>
        </p:txBody>
      </p:sp>
    </p:spTree>
    <p:extLst>
      <p:ext uri="{BB962C8B-B14F-4D97-AF65-F5344CB8AC3E}">
        <p14:creationId xmlns:p14="http://schemas.microsoft.com/office/powerpoint/2010/main" val="3646782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imMFO"/>
              </a:rPr>
              <a:t>התנסות ממשית לבדיקת מוליכות חשמלית של חומרים.</a:t>
            </a:r>
            <a:r>
              <a:rPr lang="he-IL" dirty="0"/>
              <a:t> תרגול העקרון המעגל החשמלי עשוי מחומרים המאפשרים מעבר של זרם חשמלי בקלות (חומרים מוליכים) ומחומרים שבתנאים אלה אינם מאפשרים מעבר של זרם חשמלי בקלות (חומרים מַבְדְּדִים).</a:t>
            </a:r>
          </a:p>
          <a:p>
            <a:pPr algn="r"/>
            <a:r>
              <a:rPr lang="he-IL" dirty="0"/>
              <a:t>חומרים מוליכים סוגרים מעגל חשמלי. חומרים שהם מבודדים אינם סוגרים מעגל חשמלי.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22</a:t>
            </a:fld>
            <a:endParaRPr lang="he-IL" dirty="0"/>
          </a:p>
        </p:txBody>
      </p:sp>
    </p:spTree>
    <p:extLst>
      <p:ext uri="{BB962C8B-B14F-4D97-AF65-F5344CB8AC3E}">
        <p14:creationId xmlns:p14="http://schemas.microsoft.com/office/powerpoint/2010/main" val="2324134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הלומדים מוזמנים לבנות משחק שבו מיישמים את תכונת המוליכוּת החשמלית. </a:t>
            </a:r>
          </a:p>
          <a:p>
            <a:r>
              <a:rPr lang="he-IL" dirty="0"/>
              <a:t>שאלות מכוונות לחשיבה טכנולוגית שמופעלת בתכנון ובניית המשחק מופיעות בעמוד 89 תחת הכותרת רגע חושבים!.</a:t>
            </a:r>
          </a:p>
          <a:p>
            <a:r>
              <a:rPr lang="he-IL" u="sng" dirty="0"/>
              <a:t>תשובות לשאלות</a:t>
            </a:r>
          </a:p>
          <a:p>
            <a:r>
              <a:rPr lang="he-IL" dirty="0"/>
              <a:t>1. המטרה היא לסיים את המסלול מבלי שיהיה מגע בין הטבעת לחוט העבה.</a:t>
            </a:r>
          </a:p>
          <a:p>
            <a:r>
              <a:rPr lang="he-IL" dirty="0"/>
              <a:t>   אם החוט יהיה חשוף אז בכל פעם שהטבעת תיגע בחוט, המעגל החשמלי ייסגר ויישמע זמזום.</a:t>
            </a:r>
          </a:p>
          <a:p>
            <a:r>
              <a:rPr lang="he-IL" dirty="0"/>
              <a:t>2. כדי לסגור את המעגל החשמלי.</a:t>
            </a:r>
          </a:p>
          <a:p>
            <a:r>
              <a:rPr lang="he-IL" dirty="0"/>
              <a:t>3. כשהטבעת המתכתית נוגעת בחוט העבה המעגל החשמלי סגור (וההפך).</a:t>
            </a:r>
          </a:p>
          <a:p>
            <a:r>
              <a:rPr lang="he-IL" dirty="0"/>
              <a:t>4. כדי לסגור את המשחק כשמסיימים לשחק בו.</a:t>
            </a:r>
          </a:p>
          <a:p>
            <a:r>
              <a:rPr lang="he-IL" dirty="0"/>
              <a:t>5. גדר חשמלית</a:t>
            </a:r>
          </a:p>
          <a:p>
            <a:endParaRPr lang="he-IL" dirty="0"/>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23</a:t>
            </a:fld>
            <a:endParaRPr lang="he-IL" dirty="0"/>
          </a:p>
        </p:txBody>
      </p:sp>
    </p:spTree>
    <p:extLst>
      <p:ext uri="{BB962C8B-B14F-4D97-AF65-F5344CB8AC3E}">
        <p14:creationId xmlns:p14="http://schemas.microsoft.com/office/powerpoint/2010/main" val="2696542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המושגים והעקרונות שנלמדו עד עתה מהווים תשתית מדעית חשובה להבנת הסכנה הטמונה בשימוש לא זהיר בחשמל, ולהכרה בחשיבות אימוצם של כללי בטיחות מתאימים לשם שמירה על בריאותנו והגנה על חיינו. גוף האדם ומי הברז מוליכים חשמל. לפיכך חובה עלינו לאמץ כללי התנהגות וליישם פתרונות טכנולוגיים המקדמים שימוש נבון בחשמל.</a:t>
            </a:r>
          </a:p>
          <a:p>
            <a:endParaRPr lang="he-IL" dirty="0"/>
          </a:p>
          <a:p>
            <a:r>
              <a:rPr lang="he-IL" dirty="0"/>
              <a:t>מטרת הדו שיח היא להציג התנהגות "לא בטוחה" בהקשר של חשמל. </a:t>
            </a:r>
          </a:p>
          <a:p>
            <a:r>
              <a:rPr lang="he-IL" dirty="0"/>
              <a:t>בשיחה משולבים המושגים חוט חשוף ומכת חשמל. </a:t>
            </a:r>
          </a:p>
          <a:p>
            <a:r>
              <a:rPr lang="he-IL" dirty="0"/>
              <a:t>מומלץ להשתמש בשיחה כאמצעי לבירור תפיסותיהם של הלומדים בהקשר זה.</a:t>
            </a:r>
          </a:p>
          <a:p>
            <a:r>
              <a:rPr lang="he-IL" dirty="0"/>
              <a:t>פותחים בדיון ומעלים השערות בנוגע לתוכן "הסיפור" שבאיורים.</a:t>
            </a:r>
          </a:p>
          <a:p>
            <a:r>
              <a:rPr lang="he-IL" dirty="0"/>
              <a:t>לאחר הדיון מצרפים את הכיתוב </a:t>
            </a:r>
            <a:r>
              <a:rPr lang="he-IL" dirty="0" err="1"/>
              <a:t>לשאיורים</a:t>
            </a:r>
            <a:r>
              <a:rPr lang="he-IL" dirty="0"/>
              <a:t> , דנים בתוכן ומסכמים.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24</a:t>
            </a:fld>
            <a:endParaRPr lang="he-IL" dirty="0"/>
          </a:p>
        </p:txBody>
      </p:sp>
    </p:spTree>
    <p:extLst>
      <p:ext uri="{BB962C8B-B14F-4D97-AF65-F5344CB8AC3E}">
        <p14:creationId xmlns:p14="http://schemas.microsoft.com/office/powerpoint/2010/main" val="3185952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עוסקת בהבניית תשתית רציונלית לחשיבות שיש לאימוץ כללי בטיחות בחשמל. תשתית זו מחייבת התייחסות לשני היבטים: גוף האדם מוליך חשמל (חלק א של המשימה) ומי ברז מוליכים חשמל (חלק ב של המשימה). </a:t>
            </a:r>
          </a:p>
          <a:p>
            <a:r>
              <a:rPr lang="he-IL" dirty="0"/>
              <a:t>בחלק א, בונים מעגל חשמלי שבו הלומדים מהווים חלק ממעגל חשמלי סגור. את המעגל החשמלי בונים בהתאם להנחיות שבמשימה.</a:t>
            </a:r>
          </a:p>
          <a:p>
            <a:r>
              <a:rPr lang="he-IL" b="1" dirty="0"/>
              <a:t>אזהרה:</a:t>
            </a:r>
            <a:r>
              <a:rPr lang="he-IL" dirty="0"/>
              <a:t> יש לחזור ולהזהיר כי משימה זו נעשית אך ורק כאשר מקור החשמל הוא סוללה של 1.5 וולט. הסוללה בטוחה בשימוש, ולא</a:t>
            </a:r>
          </a:p>
          <a:p>
            <a:r>
              <a:rPr lang="he-IL" dirty="0"/>
              <a:t>צפוי שום נזק לגוף. השימוש בכל מקור חשמל אחר מסוכן ואסור.</a:t>
            </a:r>
          </a:p>
          <a:p>
            <a:endParaRPr lang="he-IL" dirty="0"/>
          </a:p>
          <a:p>
            <a:r>
              <a:rPr lang="he-IL" dirty="0"/>
              <a:t>בחלק ב, בונים מעגל חשמלי שבו המים )ולא נורה או הֶתקן חשמלי אחר( מהווים חלק ממעגל חשמלי.</a:t>
            </a:r>
          </a:p>
          <a:p>
            <a:r>
              <a:rPr lang="he-IL" dirty="0"/>
              <a:t>את המעגל החשמלי בונים בהתאם להנחיות שבמשימה.</a:t>
            </a:r>
          </a:p>
          <a:p>
            <a:r>
              <a:rPr lang="he-IL" dirty="0"/>
              <a:t>מהתנסות זו עולה מסר בטיחותי חשוב ביותר: אם גוף האדם מאפשר לזרם חשמלי לעבור דרכו, ואם גם מי הברז מאפשרים לזרם החשמלי</a:t>
            </a:r>
          </a:p>
          <a:p>
            <a:r>
              <a:rPr lang="he-IL" dirty="0"/>
              <a:t>לעבור דרכם, אזי חשוב ביותר לא לגעת במוצרי חשמל או בכל אחד מהמרכיבים של מעגל חשמלי בידיים רטובות.</a:t>
            </a:r>
          </a:p>
          <a:p>
            <a:r>
              <a:rPr lang="he-IL" dirty="0"/>
              <a:t>התנהגות כזו עלולה לגרום למכת חשמל.</a:t>
            </a:r>
          </a:p>
          <a:p>
            <a:endParaRPr lang="he-IL" dirty="0"/>
          </a:p>
          <a:p>
            <a:r>
              <a:rPr lang="he-IL" dirty="0"/>
              <a:t>בגוף האדם מצויים מים רבים. כל הנוזלים בגוף הם למעשה תמיסות מימיות המכילות מלחים שונים המומסים בהן. מכאן, שבתוך גופנו יש יונים הנושאים מטען חשמלי, ועל כן גוף האדם מוליך חשמל. הזיעה, כמו כל יתר הנוזלים בגוף, היא תמיסה של מלחים המוליכה חשמל. זו הסיבה לכך שחשוב מאוד לשמור על כלל הבטיחות הקורא להרחיק את גופנו מחשמל, במיוחד אם גופנו רטוב.</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25</a:t>
            </a:fld>
            <a:endParaRPr lang="he-IL" dirty="0"/>
          </a:p>
        </p:txBody>
      </p:sp>
    </p:spTree>
    <p:extLst>
      <p:ext uri="{BB962C8B-B14F-4D97-AF65-F5344CB8AC3E}">
        <p14:creationId xmlns:p14="http://schemas.microsoft.com/office/powerpoint/2010/main" val="1376104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קטע המידע מורכב משני חלקים. החלק הראשון עוסק במושג מכת חשמל ובסיכונים הכרוכים בה. החלק השני מציג רשימה של</a:t>
            </a:r>
          </a:p>
          <a:p>
            <a:r>
              <a:rPr lang="he-IL" dirty="0"/>
              <a:t>כללי בטיחות. בכל כלל מודגשות הסיבות שבעטיין עלולה להיגרם מכת חשמל.</a:t>
            </a:r>
          </a:p>
          <a:p>
            <a:r>
              <a:rPr lang="he-IL" dirty="0"/>
              <a:t>קטע המידע יוצר קשר בין התופעה למושגים אנרגיה חשמלית, מוליך חשמל, גוף האדם כמוליך חשמל, מקור חשמל חזק</a:t>
            </a:r>
          </a:p>
          <a:p>
            <a:r>
              <a:rPr lang="he-IL" dirty="0"/>
              <a:t>(תחנת חשמל) ובטיחות בחשמל. כמו כן הקטע מעודד אימוץ כללי בטיחות וניצול מושכל של אנרגיה חשמלית.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26</a:t>
            </a:fld>
            <a:endParaRPr lang="he-IL" dirty="0"/>
          </a:p>
        </p:txBody>
      </p:sp>
    </p:spTree>
    <p:extLst>
      <p:ext uri="{BB962C8B-B14F-4D97-AF65-F5344CB8AC3E}">
        <p14:creationId xmlns:p14="http://schemas.microsoft.com/office/powerpoint/2010/main" val="1836354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a:t>
            </a:r>
            <a:r>
              <a:rPr lang="he-IL" b="1" dirty="0"/>
              <a:t>אנרגיה.</a:t>
            </a:r>
            <a:r>
              <a:rPr lang="he-IL" dirty="0"/>
              <a:t> המשימה </a:t>
            </a:r>
            <a:r>
              <a:rPr lang="he-IL" b="1" dirty="0"/>
              <a:t>מודדים זרם חשמלי במעגל חשמלי  </a:t>
            </a:r>
            <a:r>
              <a:rPr lang="he-IL" dirty="0"/>
              <a:t>עוסקת בזרם החשמלי העובר במעגל החשמלי, ועל אופן מדידת הזרם בעזרת מד-זרם. באמצעות הדמיה, התלמידים מתכננים ובונים מעגלים חשמליים כשלרשותם מקורות חשמל (סוללות), מוצרים חשמליים (נורה, מאוורר ופעמון), מתג, מד-זרם וחוטי חשמל. התלמידים מודדים את הזרם במעגל עבור מעגלים בעלי מרכיבים שונים, ומסיקים מה ההשפעה של הוספת מקורות חשמל או הוספת מוצרים חשמליים על הזרם במעגל.</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27</a:t>
            </a:fld>
            <a:endParaRPr lang="he-IL" dirty="0"/>
          </a:p>
        </p:txBody>
      </p:sp>
    </p:spTree>
    <p:extLst>
      <p:ext uri="{BB962C8B-B14F-4D97-AF65-F5344CB8AC3E}">
        <p14:creationId xmlns:p14="http://schemas.microsoft.com/office/powerpoint/2010/main" val="2492931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a:t>
            </a:r>
            <a:r>
              <a:rPr lang="he-IL" b="1" dirty="0"/>
              <a:t>משימת סיכום: חשמל</a:t>
            </a:r>
            <a:r>
              <a:rPr lang="he-IL" dirty="0"/>
              <a:t>, עמוד 94.</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28</a:t>
            </a:fld>
            <a:endParaRPr lang="he-IL"/>
          </a:p>
        </p:txBody>
      </p:sp>
    </p:spTree>
    <p:extLst>
      <p:ext uri="{BB962C8B-B14F-4D97-AF65-F5344CB8AC3E}">
        <p14:creationId xmlns:p14="http://schemas.microsoft.com/office/powerpoint/2010/main" val="26528799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29</a:t>
            </a:fld>
            <a:endParaRPr lang="he-IL" dirty="0"/>
          </a:p>
        </p:txBody>
      </p:sp>
    </p:spTree>
    <p:extLst>
      <p:ext uri="{BB962C8B-B14F-4D97-AF65-F5344CB8AC3E}">
        <p14:creationId xmlns:p14="http://schemas.microsoft.com/office/powerpoint/2010/main" val="571676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מציג את החשיבות שיש לאנרגיה החשמלית בחיי היומיום שלנו. שימושים אלה ניתן לסווג לקטגוריות כגון חימום, תאורה, עיבוד מידע, הפעלת מכונות ועוד.</a:t>
            </a:r>
          </a:p>
          <a:p>
            <a:endParaRPr lang="he-IL" dirty="0"/>
          </a:p>
          <a:p>
            <a:r>
              <a:rPr lang="he-IL" dirty="0"/>
              <a:t>השימוש באנרגיה חשמלית מגביר את יכולתנו בביצוע פעולות רבות. לפיכך תת פרק זה עוסק גם במהות הטכנולוגיה: הגברת יכולתו של האדם</a:t>
            </a:r>
          </a:p>
          <a:p>
            <a:r>
              <a:rPr lang="he-IL" dirty="0"/>
              <a:t>בתחומים שונים, כגון בתקשורת, ברפואה, בתעשייה, ובמתן שירות.</a:t>
            </a:r>
          </a:p>
          <a:p>
            <a:endParaRPr lang="he-IL" dirty="0"/>
          </a:p>
          <a:p>
            <a:r>
              <a:rPr lang="he-IL" dirty="0"/>
              <a:t>הבניית הרעיון שהתפקוד בחיינו מושפע מאנרגיה חשמלית ואף תלוי בה נעשית על ידי פעילות מידענית שעיקרה איסוף מידע, ארגונו בטבלה</a:t>
            </a:r>
          </a:p>
          <a:p>
            <a:r>
              <a:rPr lang="he-IL" dirty="0"/>
              <a:t>ועיבודו. כדאי לדון בשאלה: כיצד עשו בעבר פעולות הנעשות כיום על ידי מכשירי חשמל (גיהוץ, הארה, לישה, אפייה, הדפסה וכולי)?</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dirty="0"/>
          </a:p>
        </p:txBody>
      </p:sp>
    </p:spTree>
    <p:extLst>
      <p:ext uri="{BB962C8B-B14F-4D97-AF65-F5344CB8AC3E}">
        <p14:creationId xmlns:p14="http://schemas.microsoft.com/office/powerpoint/2010/main" val="3017129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30</a:t>
            </a:fld>
            <a:endParaRPr lang="he-IL" dirty="0"/>
          </a:p>
        </p:txBody>
      </p:sp>
    </p:spTree>
    <p:extLst>
      <p:ext uri="{BB962C8B-B14F-4D97-AF65-F5344CB8AC3E}">
        <p14:creationId xmlns:p14="http://schemas.microsoft.com/office/powerpoint/2010/main" val="4240313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ארגנו נתונים בטבלה והסקנו מסקנות.</a:t>
            </a:r>
          </a:p>
          <a:p>
            <a:r>
              <a:rPr lang="he-IL" dirty="0"/>
              <a:t>תשובה: אילו חומרים מאפשרים לסגור מעגל חשמלי?, עמודים 86-85.</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31</a:t>
            </a:fld>
            <a:endParaRPr lang="he-IL" dirty="0"/>
          </a:p>
        </p:txBody>
      </p:sp>
    </p:spTree>
    <p:extLst>
      <p:ext uri="{BB962C8B-B14F-4D97-AF65-F5344CB8AC3E}">
        <p14:creationId xmlns:p14="http://schemas.microsoft.com/office/powerpoint/2010/main" val="3913634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שבתבנית זו יכולות לשמש למטרות של הערכה מעצבת.</a:t>
            </a:r>
          </a:p>
          <a:p>
            <a:r>
              <a:rPr lang="he-IL" dirty="0"/>
              <a:t>בניגוד להערכה מסכמת שהיא הערכה לצורך סיכום שלב הלמידה. הערכה מעצבת היא הערכה שבמסגרתה קיים משוב מתמיד ומתחולל תהליך למידה מתמשך.</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32</a:t>
            </a:fld>
            <a:endParaRPr lang="he-IL" dirty="0"/>
          </a:p>
        </p:txBody>
      </p:sp>
    </p:spTree>
    <p:extLst>
      <p:ext uri="{BB962C8B-B14F-4D97-AF65-F5344CB8AC3E}">
        <p14:creationId xmlns:p14="http://schemas.microsoft.com/office/powerpoint/2010/main" val="2823980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המשימה המוצגת בסעיף 8 (שקופיות 33, 34)  נועדה להציג לתלמידים התפתחות טכנולוגית בהקשר לשינויים שחלו במעבר משימוש בחומרי דלק כמקור אנרגיה מרכזי בראשית המאה הקודמת לשימוש באנרגיה חשמלית. הפקת אנרגיה חשמלית באופן מסחרי החלה בארץ ישראל בשנות ה 20- של המאה הקודמת. החיבור לרשת החשמל הביא לשינוי תרבותי וכלכלי בארץ.</a:t>
            </a:r>
          </a:p>
          <a:p>
            <a:endParaRPr lang="he-IL" dirty="0"/>
          </a:p>
          <a:p>
            <a:r>
              <a:rPr lang="he-IL" dirty="0"/>
              <a:t>מתבוננים באיור ומתארים אותו. שואלים: מה הקשר לנושא אנרגיה?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33</a:t>
            </a:fld>
            <a:endParaRPr lang="he-IL" dirty="0"/>
          </a:p>
        </p:txBody>
      </p:sp>
    </p:spTree>
    <p:extLst>
      <p:ext uri="{BB962C8B-B14F-4D97-AF65-F5344CB8AC3E}">
        <p14:creationId xmlns:p14="http://schemas.microsoft.com/office/powerpoint/2010/main" val="3991266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מתבוננים באיור ומעלים השערות לגבי הסיפור המסופר בו.</a:t>
            </a:r>
          </a:p>
          <a:p>
            <a:r>
              <a:rPr lang="he-IL" dirty="0"/>
              <a:t>שואלים: מה הקשר לאנרגיה </a:t>
            </a:r>
          </a:p>
          <a:p>
            <a:r>
              <a:rPr lang="he-IL" dirty="0"/>
              <a:t> מה הקשר בין התמונות?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34</a:t>
            </a:fld>
            <a:endParaRPr lang="he-IL" dirty="0"/>
          </a:p>
        </p:txBody>
      </p:sp>
    </p:spTree>
    <p:extLst>
      <p:ext uri="{BB962C8B-B14F-4D97-AF65-F5344CB8AC3E}">
        <p14:creationId xmlns:p14="http://schemas.microsoft.com/office/powerpoint/2010/main" val="4191742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מתבקשים להשוות את סוגי המוצרים שבהם השתמשו בבית בתקופה של סבא רבא (ראשית המאה ה 20- לערך) לתקופה שבה אנו חיים כיום וכן את מקור האנרגיה/סוג האנרגיה שבו השתמשו בכל תקופה. ההשוואה מראה שבשתי התקופות הפעולות דומות (חימום, תאורה, טיפול במידע וכדומה) אך בעקבות השימוש הנרחב באנרגיה חשמלית כיום כבר לא משתמשים בחלק גדול של המוצרים שבהם השתמשו בעבר (לדוגמה, מגהץ על גחלים, בישול בפתיליה).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35</a:t>
            </a:fld>
            <a:endParaRPr lang="he-IL" dirty="0"/>
          </a:p>
        </p:txBody>
      </p:sp>
    </p:spTree>
    <p:extLst>
      <p:ext uri="{BB962C8B-B14F-4D97-AF65-F5344CB8AC3E}">
        <p14:creationId xmlns:p14="http://schemas.microsoft.com/office/powerpoint/2010/main" val="3194428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a:p>
            <a:r>
              <a:rPr lang="he-IL" dirty="0"/>
              <a:t>משימת האתגר היא משימת ביצוע שעוסקת בתהליך של פתרון בעיות.</a:t>
            </a:r>
          </a:p>
          <a:p>
            <a:r>
              <a:rPr lang="he-IL" dirty="0"/>
              <a:t>משימת ביצוע היא אחד הכלים של הערכה חלופית.</a:t>
            </a:r>
          </a:p>
          <a:p>
            <a:r>
              <a:rPr lang="he-IL" dirty="0"/>
              <a:t>למשימה יש פוטנציאל להערכת ידע, מיומנויות חשיבה ועשייה, עבודת צוות ועוד.</a:t>
            </a:r>
          </a:p>
          <a:p>
            <a:r>
              <a:rPr lang="he-IL" dirty="0"/>
              <a:t>מחוונים להערכת תהליכי חקר ופתרון בעיות נמצאים באתר הפיקוח על הוראת מדע וטכנולוגיה.</a:t>
            </a:r>
          </a:p>
          <a:p>
            <a:endParaRPr lang="he-IL" dirty="0"/>
          </a:p>
          <a:p>
            <a:r>
              <a:rPr lang="he-IL" dirty="0"/>
              <a:t>לתלמידים מוצגות שתי משימת אתגר טכנולוגיות: בניית משחק ובניית פנס ראש. (שקופיות 25, 26).</a:t>
            </a:r>
          </a:p>
          <a:p>
            <a:r>
              <a:rPr lang="he-IL" dirty="0"/>
              <a:t>במשימה אחת התלמידים מתכננים משחק שמבוסס על עקרונות המעגל החשמלי הסגור, ובמשימה שנייה מתכננים פנס כובע לזחילה במערה חשוכה. </a:t>
            </a:r>
          </a:p>
          <a:p>
            <a:r>
              <a:rPr lang="he-IL" dirty="0"/>
              <a:t>המשימה מתאימה ככלי להערכת ביצועי לומדים (ידע מושגי, מיומנויות תיכון, מיומנויות מידעניות, עבודת צוות ועוד).</a:t>
            </a:r>
          </a:p>
          <a:p>
            <a:r>
              <a:rPr lang="he-IL" dirty="0"/>
              <a:t>משימת המשחק כוללת מספר שלבים שיש להקפיד עליהם: תכנון המשחק, שרטוט המשחק, בניית המשחק ושימוש במשחק.</a:t>
            </a:r>
          </a:p>
          <a:p>
            <a:r>
              <a:rPr lang="he-IL" dirty="0"/>
              <a:t>תכנון המשחק ובנייתו מאפשרים לילדים לחזור לבסס את ידיעותיהם בנושאי הפרק.</a:t>
            </a:r>
          </a:p>
          <a:p>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36</a:t>
            </a:fld>
            <a:endParaRPr lang="he-IL" dirty="0"/>
          </a:p>
        </p:txBody>
      </p:sp>
    </p:spTree>
    <p:extLst>
      <p:ext uri="{BB962C8B-B14F-4D97-AF65-F5344CB8AC3E}">
        <p14:creationId xmlns:p14="http://schemas.microsoft.com/office/powerpoint/2010/main" val="1552315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בניית פנס ראש היא משימה טכנולוגית הכוללת ניסוח של בעיה, הגדרת הדרישות מהמוצר, תיאור רכיבי המוצר ומטרתם, תיאור סדר הפעולות</a:t>
            </a:r>
          </a:p>
          <a:p>
            <a:r>
              <a:rPr lang="he-IL" dirty="0"/>
              <a:t>ובניית הפנס לפי תכנון.</a:t>
            </a:r>
          </a:p>
          <a:p>
            <a:r>
              <a:rPr lang="he-IL" dirty="0"/>
              <a:t>תהליך זה מכין את התלמידים לתהליך התיכון הטכנולוגי.</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37</a:t>
            </a:fld>
            <a:endParaRPr lang="he-IL" dirty="0"/>
          </a:p>
        </p:txBody>
      </p:sp>
    </p:spTree>
    <p:extLst>
      <p:ext uri="{BB962C8B-B14F-4D97-AF65-F5344CB8AC3E}">
        <p14:creationId xmlns:p14="http://schemas.microsoft.com/office/powerpoint/2010/main" val="29504519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38</a:t>
            </a:fld>
            <a:endParaRPr lang="he-IL"/>
          </a:p>
        </p:txBody>
      </p:sp>
    </p:spTree>
    <p:extLst>
      <p:ext uri="{BB962C8B-B14F-4D97-AF65-F5344CB8AC3E}">
        <p14:creationId xmlns:p14="http://schemas.microsoft.com/office/powerpoint/2010/main" val="212014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משימה: </a:t>
            </a:r>
            <a:r>
              <a:rPr lang="he-IL" b="1" dirty="0"/>
              <a:t>יום ללא חשמל</a:t>
            </a:r>
            <a:r>
              <a:rPr lang="he-IL" dirty="0"/>
              <a:t>, עמוד 78</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4</a:t>
            </a:fld>
            <a:endParaRPr lang="he-IL"/>
          </a:p>
        </p:txBody>
      </p:sp>
    </p:spTree>
    <p:extLst>
      <p:ext uri="{BB962C8B-B14F-4D97-AF65-F5344CB8AC3E}">
        <p14:creationId xmlns:p14="http://schemas.microsoft.com/office/powerpoint/2010/main" val="987451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מציג את העיקרון </a:t>
            </a:r>
            <a:r>
              <a:rPr lang="he-IL" b="1" dirty="0"/>
              <a:t>שמוצר חשמלי פועל במעגל חשמלי סגור</a:t>
            </a:r>
            <a:r>
              <a:rPr lang="he-IL" dirty="0"/>
              <a:t>. הבניית העיקרון נעשית באמצעות התנסות המבוססת על ניסוי </a:t>
            </a:r>
            <a:r>
              <a:rPr lang="he-IL" dirty="0" err="1"/>
              <a:t>וטעייה</a:t>
            </a:r>
            <a:r>
              <a:rPr lang="he-IL" dirty="0"/>
              <a:t>, המשגה באמצעות תרשימים המלוּוים בקטעי מידע, פעילות מתוקשבת המדגימה מעגלים חשמליים, וכן התנסות הכוללת פיענוח של תרשימים ובדיקתם על ידי בניית מעגלים ממשיים.</a:t>
            </a:r>
          </a:p>
          <a:p>
            <a:endParaRPr lang="he-IL" dirty="0"/>
          </a:p>
          <a:p>
            <a:r>
              <a:rPr lang="he-IL" dirty="0"/>
              <a:t>יש להכין לכל קבוצה את רכיבי המעגל החשמלי כמפורט ברשימת הציוד. הלומדים מתבקשים להפעיל את הנורה בהתנסות חופשית</a:t>
            </a:r>
          </a:p>
          <a:p>
            <a:r>
              <a:rPr lang="he-IL" dirty="0"/>
              <a:t>(ניסוי </a:t>
            </a:r>
            <a:r>
              <a:rPr lang="he-IL" dirty="0" err="1"/>
              <a:t>וטעייה</a:t>
            </a:r>
            <a:r>
              <a:rPr lang="he-IL" dirty="0"/>
              <a:t>). לאחר ההצלחה, שאותה יתעדו בכתב ובציור הם מתבקשים להפעיל גם את הזמזם ואת המנוע ולהסיק מתהליך ההפעלה</a:t>
            </a:r>
          </a:p>
          <a:p>
            <a:r>
              <a:rPr lang="he-IL" dirty="0"/>
              <a:t>של הנורה, הזמזם והמנוע אילו פעולות צריך לעשות כדי לגרום להם לפעול.</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5</a:t>
            </a:fld>
            <a:endParaRPr lang="he-IL" dirty="0"/>
          </a:p>
        </p:txBody>
      </p:sp>
    </p:spTree>
    <p:extLst>
      <p:ext uri="{BB962C8B-B14F-4D97-AF65-F5344CB8AC3E}">
        <p14:creationId xmlns:p14="http://schemas.microsoft.com/office/powerpoint/2010/main" val="2122410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 </a:t>
            </a:r>
            <a:r>
              <a:rPr lang="he-IL" dirty="0"/>
              <a:t>בספר הדיגיטלי, משימה: </a:t>
            </a:r>
            <a:r>
              <a:rPr lang="he-IL" b="1" dirty="0"/>
              <a:t>המעגל החשמלי</a:t>
            </a:r>
            <a:r>
              <a:rPr lang="he-IL" dirty="0"/>
              <a:t>: פתוח או סגור?, עמוד 79</a:t>
            </a:r>
          </a:p>
        </p:txBody>
      </p:sp>
      <p:sp>
        <p:nvSpPr>
          <p:cNvPr id="4" name="מציין מיקום של מספר שקופית 3"/>
          <p:cNvSpPr>
            <a:spLocks noGrp="1"/>
          </p:cNvSpPr>
          <p:nvPr>
            <p:ph type="sldNum" sz="quarter" idx="10"/>
          </p:nvPr>
        </p:nvSpPr>
        <p:spPr/>
        <p:txBody>
          <a:bodyPr/>
          <a:lstStyle/>
          <a:p>
            <a:fld id="{0F3B24F2-05E7-4383-9D4F-90041C2275F1}" type="slidenum">
              <a:rPr lang="he-IL" smtClean="0"/>
              <a:t>6</a:t>
            </a:fld>
            <a:endParaRPr lang="he-IL"/>
          </a:p>
        </p:txBody>
      </p:sp>
    </p:spTree>
    <p:extLst>
      <p:ext uri="{BB962C8B-B14F-4D97-AF65-F5344CB8AC3E}">
        <p14:creationId xmlns:p14="http://schemas.microsoft.com/office/powerpoint/2010/main" val="2819048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התוכן  </a:t>
            </a:r>
            <a:r>
              <a:rPr lang="he-IL" b="1" dirty="0"/>
              <a:t>אנרגיה</a:t>
            </a:r>
            <a:r>
              <a:rPr lang="he-IL" dirty="0"/>
              <a:t>. המשימה </a:t>
            </a:r>
            <a:r>
              <a:rPr lang="he-IL" b="1" dirty="0"/>
              <a:t>מרכיבים מעגל חשמלי </a:t>
            </a:r>
            <a:r>
              <a:rPr lang="he-IL" dirty="0"/>
              <a:t>עוסקת במעגל החשמלי הפשוט. באמצעות הדמיה, התלמידים מתכננים ובונים מעגל חשמלי כשלרשותם מקורות חשמל (סוללות), מוצרים חשמליים (נורה, מאוורר ופעמון), מתג וחוטי חשמל. דרך ההתנסות התלמידים מכירים את מרכיבי המעגל ותפקידם, ומזהים מעגל חשמלי פתוח ומעגל חשמלי סגור.</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dirty="0"/>
          </a:p>
        </p:txBody>
      </p:sp>
    </p:spTree>
    <p:extLst>
      <p:ext uri="{BB962C8B-B14F-4D97-AF65-F5344CB8AC3E}">
        <p14:creationId xmlns:p14="http://schemas.microsoft.com/office/powerpoint/2010/main" val="2227575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הבניית העקרון באמצעות טקסט </a:t>
            </a:r>
            <a:r>
              <a:rPr lang="he-IL" dirty="0" err="1"/>
              <a:t>מידעי</a:t>
            </a:r>
            <a:r>
              <a:rPr lang="he-IL" dirty="0"/>
              <a:t> ומודלים.</a:t>
            </a:r>
          </a:p>
          <a:p>
            <a:pPr algn="r"/>
            <a:r>
              <a:rPr lang="he-IL" sz="1800" b="1" i="0" u="none" strike="noStrike" baseline="0" dirty="0">
                <a:latin typeface="NarkisimMFOBold"/>
              </a:rPr>
              <a:t>מעגל חשמלי: </a:t>
            </a:r>
            <a:r>
              <a:rPr lang="he-IL" sz="1800" b="0" i="0" u="none" strike="noStrike" baseline="0" dirty="0">
                <a:latin typeface="NarkisimMFO"/>
              </a:rPr>
              <a:t>כאשר לוקחים מוצר חשמלי ומקור מתח, כגון סוללה, ומקשרים ביניהם, כך שנוצר רצף של חומרים מוליכי חשמל, מתקבל מעגל חשמלי סגור. במעגל כזה הזרם החשמלי עובר במוליכים, והמוצר פועל. אם מחליפים קטע אחד של חומר שמוליך חשמל היטב בחומר שמוליך חשמל באופן גרוע מאוד (או בחומר מְבַדד), רצף המוליכים נפסק, והמעגל החשמלי נפתח. מתקבל </a:t>
            </a:r>
            <a:r>
              <a:rPr lang="he-IL" sz="1800" b="1" i="0" u="none" strike="noStrike" baseline="0" dirty="0">
                <a:latin typeface="NarkisimMFOBold"/>
              </a:rPr>
              <a:t>מעגל חשמלי פתוח</a:t>
            </a:r>
            <a:r>
              <a:rPr lang="he-IL" sz="1800" b="0" i="0" u="none" strike="noStrike" baseline="0" dirty="0">
                <a:latin typeface="NarkisimMFO"/>
              </a:rPr>
              <a:t>. מעגל כזה, שלא עובר בו זרם חשמלי במוליכים, אינו מאפשר את פעולת המכשיר.</a:t>
            </a:r>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8</a:t>
            </a:fld>
            <a:endParaRPr lang="he-IL" dirty="0"/>
          </a:p>
        </p:txBody>
      </p:sp>
    </p:spTree>
    <p:extLst>
      <p:ext uri="{BB962C8B-B14F-4D97-AF65-F5344CB8AC3E}">
        <p14:creationId xmlns:p14="http://schemas.microsoft.com/office/powerpoint/2010/main" val="622460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המידעון מציג במפורש את עיקרון הבנייה של מעגל חשמלי סגור. חשוב ללוות את הקריאה בהתנסות ממשית שבה התלמידים יזהו את רכיבי המעגל החשמלי שמוצגים באיורים ויתנסו בהרכבת מעגל חשמלי סגור בהתאם להסברים שמופיעים במידעון.</a:t>
            </a:r>
          </a:p>
          <a:p>
            <a:r>
              <a:rPr lang="he-IL" dirty="0"/>
              <a:t>התנסות כזו עתידה לסייע בהבניית השפה המדעית הדרושה להבניית העיקרון של מעגל חשמלי סגור.</a:t>
            </a:r>
          </a:p>
          <a:p>
            <a:r>
              <a:rPr lang="he-IL" dirty="0"/>
              <a:t>במידת הצורך יש ללמד את עקרונות בניית המעגל החשמלי בהוראה מפורשת (הדגמה שמלווה </a:t>
            </a:r>
            <a:r>
              <a:rPr lang="he-IL" dirty="0" err="1"/>
              <a:t>בהמללה</a:t>
            </a:r>
            <a:r>
              <a:rPr lang="he-IL" dirty="0"/>
              <a:t> של כל פעולה).</a:t>
            </a:r>
          </a:p>
          <a:p>
            <a:endParaRPr lang="he-IL" dirty="0"/>
          </a:p>
          <a:p>
            <a:r>
              <a:rPr lang="he-IL" dirty="0"/>
              <a:t>הפעילויות בתבנית חוקרים ומגלים בעמוד 82 מזמנת ההתנסות בבניית מעגלים חשמליים מסוגים שונים (בטור ובמקביל) </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dirty="0"/>
          </a:p>
        </p:txBody>
      </p:sp>
    </p:spTree>
    <p:extLst>
      <p:ext uri="{BB962C8B-B14F-4D97-AF65-F5344CB8AC3E}">
        <p14:creationId xmlns:p14="http://schemas.microsoft.com/office/powerpoint/2010/main" val="1173022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AB5D16-5BB4-7C46-8852-EB5B2B1BB28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5FA56517-3381-A6C4-983F-746F028510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E82A8FF2-83F3-76C6-ACD1-86F4F8C1FA5A}"/>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3CE47C1D-EFBB-D553-981F-2587316E277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139281FA-55AF-F363-490A-8E9F33EFE8C1}"/>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1825188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5505426-CF30-E36F-AFDA-DCD43B90393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DB69C13-0DED-5D04-C6DA-F16DDC55B9AF}"/>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41E9374D-2929-06A1-06B6-86F54B3EFEE0}"/>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B947154A-1420-3478-29F8-320F9E6B2D8D}"/>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AE5F5EC3-079A-DAE3-35DB-ECA4BDE33503}"/>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4207922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8017A674-D136-3771-F4D1-ECC3E351932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C6C8EB1D-BFAE-033D-FB41-76B649D21A22}"/>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285BF01-7CB8-4776-9C43-278AAEB55C97}"/>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D7791B2A-AA9D-4DD7-17EC-ACEA21C44EC7}"/>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8BFBE7D0-B779-C712-3915-4FA268B4F25B}"/>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32223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6DEBC02-803A-F139-7A18-624274E95BC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11A0BDCA-3F2F-86F8-93D4-E19F5EC9888E}"/>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DD57F84-83A1-3558-420E-DD8CF09AD819}"/>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79083EAD-98AA-F13D-BEF5-BA22C74094B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D7EB4EA0-E84E-EEB2-F023-77E24212E75B}"/>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2438477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4ADBE89-1392-50CF-7456-5AE6335AFEE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7E9E7F07-4C22-CA40-E859-39C1C1A850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74AD258E-AC8B-6777-3107-15B92529A5D8}"/>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0811CF59-EAE4-BC18-87D3-0A40CF57886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5463D70-A455-AA43-07C1-A50EFFA3AD7E}"/>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1305643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61E5253-A91D-D79B-2C86-0B5576E0F56B}"/>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EB1F592-8D09-7455-1095-CB20704B373C}"/>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E51B7B62-ED10-9B3E-EB95-BA0BC51EDCB9}"/>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6271A20A-1A12-4AB4-F850-1CF41C99A43F}"/>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6" name="מציין מיקום של כותרת תחתונה 5">
            <a:extLst>
              <a:ext uri="{FF2B5EF4-FFF2-40B4-BE49-F238E27FC236}">
                <a16:creationId xmlns:a16="http://schemas.microsoft.com/office/drawing/2014/main" id="{8E39F724-9C29-DF4F-21BF-C31F18FE400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00D2D38-01A6-D6D5-2240-0A221CFA666F}"/>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1782994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568283A-40E6-DE9E-2C03-C0EE7CEA488C}"/>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6AD07075-495A-EE14-26EC-EEC03FB616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FE1F2BDE-E269-E776-E668-2BCBEF85AB43}"/>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DFBF0FD5-1C08-D327-7B72-17086C9540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968D242F-6B14-5AF9-0323-B6E0B741D92F}"/>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F6E85202-F1FF-2C3B-D2AA-404047C3ADC6}"/>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8" name="מציין מיקום של כותרת תחתונה 7">
            <a:extLst>
              <a:ext uri="{FF2B5EF4-FFF2-40B4-BE49-F238E27FC236}">
                <a16:creationId xmlns:a16="http://schemas.microsoft.com/office/drawing/2014/main" id="{3568B0A8-5A06-7305-D4D9-3B78DA176BC4}"/>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360A7FC1-1766-4741-2FD7-7EE761F9031A}"/>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42043693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E6F17B-34D8-8437-3FC6-C31195BDFD2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94DD47C-5CF4-ACC5-8423-42AF18078CD9}"/>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4" name="מציין מיקום של כותרת תחתונה 3">
            <a:extLst>
              <a:ext uri="{FF2B5EF4-FFF2-40B4-BE49-F238E27FC236}">
                <a16:creationId xmlns:a16="http://schemas.microsoft.com/office/drawing/2014/main" id="{5179CB4F-9E83-56E9-9761-1ED4A07033E1}"/>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0EA72955-56D0-6DE8-0726-D67A33A000CC}"/>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2084854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53A7843E-F0FB-F85C-1EF1-2ACAE77FDEEF}"/>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3" name="מציין מיקום של כותרת תחתונה 2">
            <a:extLst>
              <a:ext uri="{FF2B5EF4-FFF2-40B4-BE49-F238E27FC236}">
                <a16:creationId xmlns:a16="http://schemas.microsoft.com/office/drawing/2014/main" id="{94EB4BE1-22DE-9908-999A-A29165AE6620}"/>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89365037-70F8-40A5-61AB-99774AB98FD8}"/>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339412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0AC56D-EAF6-76C1-CC49-4E9E49F0505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DAC6FCE4-C431-C171-B17A-DF9E987C84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8F9A32A1-CB6B-AB5D-6F96-437E644912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885044E-278D-8A69-F8E2-23E38B35D26D}"/>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6" name="מציין מיקום של כותרת תחתונה 5">
            <a:extLst>
              <a:ext uri="{FF2B5EF4-FFF2-40B4-BE49-F238E27FC236}">
                <a16:creationId xmlns:a16="http://schemas.microsoft.com/office/drawing/2014/main" id="{BEDCE0E4-A095-D5DE-B0F2-2658288FCCDD}"/>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5F9F335-3979-A8F1-B57A-FB87D58BD4AF}"/>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2752801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5539F58-B85C-9F8A-4121-9D2FD775443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F8755D12-487F-CB7A-871D-DB272C11E0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D0591EEA-93D9-1231-BB10-FA7346356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8AF0A743-58DC-6CCB-E987-C7C67E2AC724}"/>
              </a:ext>
            </a:extLst>
          </p:cNvPr>
          <p:cNvSpPr>
            <a:spLocks noGrp="1"/>
          </p:cNvSpPr>
          <p:nvPr>
            <p:ph type="dt" sz="half" idx="10"/>
          </p:nvPr>
        </p:nvSpPr>
        <p:spPr/>
        <p:txBody>
          <a:bodyPr/>
          <a:lstStyle/>
          <a:p>
            <a:fld id="{07E39671-40EA-489A-9448-62914F8E2221}" type="datetimeFigureOut">
              <a:rPr lang="he-IL" smtClean="0"/>
              <a:t>י"ט/חשון/תשפ"ה</a:t>
            </a:fld>
            <a:endParaRPr lang="he-IL"/>
          </a:p>
        </p:txBody>
      </p:sp>
      <p:sp>
        <p:nvSpPr>
          <p:cNvPr id="6" name="מציין מיקום של כותרת תחתונה 5">
            <a:extLst>
              <a:ext uri="{FF2B5EF4-FFF2-40B4-BE49-F238E27FC236}">
                <a16:creationId xmlns:a16="http://schemas.microsoft.com/office/drawing/2014/main" id="{1A7F4DAD-7206-1006-FD15-B22C9571B9BA}"/>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A1E29EB0-A255-987E-B83C-D6A871D02403}"/>
              </a:ext>
            </a:extLst>
          </p:cNvPr>
          <p:cNvSpPr>
            <a:spLocks noGrp="1"/>
          </p:cNvSpPr>
          <p:nvPr>
            <p:ph type="sldNum" sz="quarter" idx="12"/>
          </p:nvPr>
        </p:nvSpPr>
        <p:spPr/>
        <p:txBody>
          <a:bodyPr/>
          <a:lstStyle/>
          <a:p>
            <a:fld id="{269CD131-F6B4-49EE-96D1-940EFEF85588}" type="slidenum">
              <a:rPr lang="he-IL" smtClean="0"/>
              <a:t>‹#›</a:t>
            </a:fld>
            <a:endParaRPr lang="he-IL"/>
          </a:p>
        </p:txBody>
      </p:sp>
    </p:spTree>
    <p:extLst>
      <p:ext uri="{BB962C8B-B14F-4D97-AF65-F5344CB8AC3E}">
        <p14:creationId xmlns:p14="http://schemas.microsoft.com/office/powerpoint/2010/main" val="1574237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88004DA7-E07A-EDBD-0ADB-9AC99C32CB34}"/>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CB1E83EC-4173-C8D4-64A6-186974E79FF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81661978-DC68-4DF3-2B87-B5AF0E2EDBD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7E39671-40EA-489A-9448-62914F8E2221}" type="datetimeFigureOut">
              <a:rPr lang="he-IL" smtClean="0"/>
              <a:t>י"ט/חשון/תשפ"ה</a:t>
            </a:fld>
            <a:endParaRPr lang="he-IL"/>
          </a:p>
        </p:txBody>
      </p:sp>
      <p:sp>
        <p:nvSpPr>
          <p:cNvPr id="5" name="מציין מיקום של כותרת תחתונה 4">
            <a:extLst>
              <a:ext uri="{FF2B5EF4-FFF2-40B4-BE49-F238E27FC236}">
                <a16:creationId xmlns:a16="http://schemas.microsoft.com/office/drawing/2014/main" id="{A9CD43E5-960C-FBDF-CEDB-F2C4559380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0F008038-F64B-D5F9-6A03-A9F9283B231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269CD131-F6B4-49EE-96D1-940EFEF85588}" type="slidenum">
              <a:rPr lang="he-IL" smtClean="0"/>
              <a:t>‹#›</a:t>
            </a:fld>
            <a:endParaRPr lang="he-IL"/>
          </a:p>
        </p:txBody>
      </p:sp>
    </p:spTree>
    <p:extLst>
      <p:ext uri="{BB962C8B-B14F-4D97-AF65-F5344CB8AC3E}">
        <p14:creationId xmlns:p14="http://schemas.microsoft.com/office/powerpoint/2010/main" val="4048885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0.em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emf"/><Relationship Id="rId4" Type="http://schemas.openxmlformats.org/officeDocument/2006/relationships/image" Target="../media/image54.emf"/></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emf"/><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png"/><Relationship Id="rId7"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emf"/></Relationships>
</file>

<file path=ppt/slides/_rels/slide26.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1.png"/><Relationship Id="rId7" Type="http://schemas.openxmlformats.org/officeDocument/2006/relationships/image" Target="../media/image72.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image" Target="../media/image70.emf"/><Relationship Id="rId10" Type="http://schemas.openxmlformats.org/officeDocument/2006/relationships/image" Target="../media/image75.emf"/><Relationship Id="rId4" Type="http://schemas.openxmlformats.org/officeDocument/2006/relationships/image" Target="../media/image69.png"/><Relationship Id="rId9" Type="http://schemas.openxmlformats.org/officeDocument/2006/relationships/image" Target="../media/image74.emf"/></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8.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1.png"/><Relationship Id="rId7"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0.emf"/><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emf"/></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slideLayout" Target="../slideLayouts/slideLayout1.xml"/><Relationship Id="rId7" Type="http://schemas.openxmlformats.org/officeDocument/2006/relationships/image" Target="../media/image8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0.png"/><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3.png"/><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91.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emf"/></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em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18.emf"/><Relationship Id="rId10" Type="http://schemas.openxmlformats.org/officeDocument/2006/relationships/image" Target="../media/image22.emf"/><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536B66D0-C171-7E3C-4CD5-A52A1193DD33}"/>
              </a:ext>
            </a:extLst>
          </p:cNvPr>
          <p:cNvSpPr>
            <a:spLocks noGrp="1"/>
          </p:cNvSpPr>
          <p:nvPr>
            <p:ph type="ctrTitle"/>
          </p:nvPr>
        </p:nvSpPr>
        <p:spPr>
          <a:xfrm>
            <a:off x="423430" y="1538669"/>
            <a:ext cx="8394893" cy="3068878"/>
          </a:xfrm>
        </p:spPr>
        <p:txBody>
          <a:bodyPr>
            <a:normAutofit fontScale="90000"/>
          </a:bodyPr>
          <a:lstStyle/>
          <a:p>
            <a:pPr>
              <a:lnSpc>
                <a:spcPct val="150000"/>
              </a:lnSpc>
            </a:pPr>
            <a:br>
              <a:rPr lang="he-IL" dirty="0"/>
            </a:br>
            <a:r>
              <a:rPr lang="he-IL" b="1" dirty="0">
                <a:cs typeface="+mn-cs"/>
              </a:rPr>
              <a:t>מצגת מלווה לשעורים</a:t>
            </a:r>
            <a:br>
              <a:rPr lang="he-IL" b="1" dirty="0"/>
            </a:br>
            <a:br>
              <a:rPr lang="he-IL" b="1" dirty="0"/>
            </a:br>
            <a:br>
              <a:rPr lang="he-IL" b="1" dirty="0"/>
            </a:br>
            <a:br>
              <a:rPr lang="he-IL" b="1" dirty="0"/>
            </a:br>
            <a:br>
              <a:rPr lang="he-IL" b="1" dirty="0"/>
            </a:br>
            <a:br>
              <a:rPr lang="he-IL" b="1" dirty="0"/>
            </a:br>
            <a:br>
              <a:rPr lang="he-IL" b="1" dirty="0"/>
            </a:br>
            <a:br>
              <a:rPr lang="he-IL" b="1" dirty="0"/>
            </a:br>
            <a:r>
              <a:rPr lang="he-IL" b="1" dirty="0">
                <a:solidFill>
                  <a:schemeClr val="accent5">
                    <a:lumMod val="50000"/>
                  </a:schemeClr>
                </a:solidFill>
                <a:cs typeface="+mn-cs"/>
              </a:rPr>
              <a:t>מדע וטכנולוגיה כיתה ג</a:t>
            </a:r>
            <a:br>
              <a:rPr lang="he-IL" b="1" dirty="0">
                <a:solidFill>
                  <a:schemeClr val="accent5">
                    <a:lumMod val="50000"/>
                  </a:schemeClr>
                </a:solidFill>
                <a:cs typeface="+mn-cs"/>
              </a:rPr>
            </a:br>
            <a:r>
              <a:rPr lang="he-IL" sz="5300" b="1" dirty="0">
                <a:solidFill>
                  <a:schemeClr val="accent6">
                    <a:lumMod val="75000"/>
                  </a:schemeClr>
                </a:solidFill>
                <a:cs typeface="+mn-cs"/>
              </a:rPr>
              <a:t>מצגת מלווה לשער</a:t>
            </a:r>
            <a:br>
              <a:rPr lang="he-IL" dirty="0"/>
            </a:br>
            <a:r>
              <a:rPr lang="he-IL" b="1" dirty="0">
                <a:solidFill>
                  <a:srgbClr val="C00000"/>
                </a:solidFill>
                <a:cs typeface="+mn-cs"/>
              </a:rPr>
              <a:t>אנרגיה בפעולה</a:t>
            </a:r>
            <a:endParaRPr lang="he-IL"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id="{23802FB4-DC24-1C0D-A598-40D138FC37AF}"/>
              </a:ext>
            </a:extLst>
          </p:cNvPr>
          <p:cNvSpPr txBox="1"/>
          <p:nvPr/>
        </p:nvSpPr>
        <p:spPr>
          <a:xfrm>
            <a:off x="710852" y="5319331"/>
            <a:ext cx="7706638" cy="1446550"/>
          </a:xfrm>
          <a:prstGeom prst="rect">
            <a:avLst/>
          </a:prstGeom>
          <a:noFill/>
        </p:spPr>
        <p:txBody>
          <a:bodyPr wrap="square">
            <a:spAutoFit/>
          </a:bodyPr>
          <a:lstStyle/>
          <a:p>
            <a:r>
              <a:rPr lang="he-IL" sz="4400" b="1" dirty="0"/>
              <a:t>    פרק שני: </a:t>
            </a:r>
            <a:r>
              <a:rPr lang="he-IL" sz="4400" b="1" dirty="0">
                <a:solidFill>
                  <a:schemeClr val="accent1">
                    <a:lumMod val="75000"/>
                  </a:schemeClr>
                </a:solidFill>
              </a:rPr>
              <a:t>חשמל בפעולה</a:t>
            </a:r>
          </a:p>
          <a:p>
            <a:r>
              <a:rPr lang="he-IL" sz="4400" b="1" dirty="0">
                <a:solidFill>
                  <a:schemeClr val="accent1">
                    <a:lumMod val="75000"/>
                  </a:schemeClr>
                </a:solidFill>
              </a:rPr>
              <a:t>                </a:t>
            </a:r>
            <a:r>
              <a:rPr lang="he-IL" sz="2400" b="1" dirty="0"/>
              <a:t>(עמודים 99-76)</a:t>
            </a:r>
            <a:endParaRPr lang="he-IL" sz="4400" dirty="0"/>
          </a:p>
        </p:txBody>
      </p:sp>
      <p:pic>
        <p:nvPicPr>
          <p:cNvPr id="6" name="תמונה 5">
            <a:extLst>
              <a:ext uri="{FF2B5EF4-FFF2-40B4-BE49-F238E27FC236}">
                <a16:creationId xmlns:a16="http://schemas.microsoft.com/office/drawing/2014/main" id="{3171020F-0064-4EA5-6684-B43923D9EBCD}"/>
              </a:ext>
            </a:extLst>
          </p:cNvPr>
          <p:cNvPicPr>
            <a:picLocks noChangeAspect="1"/>
          </p:cNvPicPr>
          <p:nvPr/>
        </p:nvPicPr>
        <p:blipFill>
          <a:blip r:embed="rId4"/>
          <a:stretch>
            <a:fillRect/>
          </a:stretch>
        </p:blipFill>
        <p:spPr>
          <a:xfrm>
            <a:off x="9950117" y="0"/>
            <a:ext cx="2241884" cy="1725498"/>
          </a:xfrm>
          <a:prstGeom prst="rect">
            <a:avLst/>
          </a:prstGeom>
        </p:spPr>
      </p:pic>
      <p:pic>
        <p:nvPicPr>
          <p:cNvPr id="9" name="תמונה 8">
            <a:extLst>
              <a:ext uri="{FF2B5EF4-FFF2-40B4-BE49-F238E27FC236}">
                <a16:creationId xmlns:a16="http://schemas.microsoft.com/office/drawing/2014/main" id="{BFB9B3F0-6954-C62B-B77E-26492ED841E8}"/>
              </a:ext>
            </a:extLst>
          </p:cNvPr>
          <p:cNvPicPr>
            <a:picLocks noChangeAspect="1"/>
          </p:cNvPicPr>
          <p:nvPr/>
        </p:nvPicPr>
        <p:blipFill>
          <a:blip r:embed="rId5"/>
          <a:stretch>
            <a:fillRect/>
          </a:stretch>
        </p:blipFill>
        <p:spPr>
          <a:xfrm>
            <a:off x="10049164" y="1856023"/>
            <a:ext cx="2142836" cy="1560945"/>
          </a:xfrm>
          <a:prstGeom prst="rect">
            <a:avLst/>
          </a:prstGeom>
        </p:spPr>
      </p:pic>
      <p:pic>
        <p:nvPicPr>
          <p:cNvPr id="11" name="תמונה 10">
            <a:extLst>
              <a:ext uri="{FF2B5EF4-FFF2-40B4-BE49-F238E27FC236}">
                <a16:creationId xmlns:a16="http://schemas.microsoft.com/office/drawing/2014/main" id="{D3D95466-C5AA-C2AC-7F92-0E431E2A8B75}"/>
              </a:ext>
            </a:extLst>
          </p:cNvPr>
          <p:cNvPicPr>
            <a:picLocks noChangeAspect="1"/>
          </p:cNvPicPr>
          <p:nvPr/>
        </p:nvPicPr>
        <p:blipFill>
          <a:blip r:embed="rId6"/>
          <a:stretch>
            <a:fillRect/>
          </a:stretch>
        </p:blipFill>
        <p:spPr>
          <a:xfrm>
            <a:off x="10123055" y="3547493"/>
            <a:ext cx="2068945" cy="1523999"/>
          </a:xfrm>
          <a:prstGeom prst="rect">
            <a:avLst/>
          </a:prstGeom>
        </p:spPr>
      </p:pic>
      <p:pic>
        <p:nvPicPr>
          <p:cNvPr id="13" name="תמונה 12">
            <a:extLst>
              <a:ext uri="{FF2B5EF4-FFF2-40B4-BE49-F238E27FC236}">
                <a16:creationId xmlns:a16="http://schemas.microsoft.com/office/drawing/2014/main" id="{56477A2B-534A-1247-14C6-D383537DF265}"/>
              </a:ext>
            </a:extLst>
          </p:cNvPr>
          <p:cNvPicPr>
            <a:picLocks noChangeAspect="1"/>
          </p:cNvPicPr>
          <p:nvPr/>
        </p:nvPicPr>
        <p:blipFill>
          <a:blip r:embed="rId7"/>
          <a:stretch>
            <a:fillRect/>
          </a:stretch>
        </p:blipFill>
        <p:spPr>
          <a:xfrm>
            <a:off x="10123055" y="5202017"/>
            <a:ext cx="2068946" cy="1655983"/>
          </a:xfrm>
          <a:prstGeom prst="rect">
            <a:avLst/>
          </a:prstGeom>
        </p:spPr>
      </p:pic>
    </p:spTree>
    <p:extLst>
      <p:ext uri="{BB962C8B-B14F-4D97-AF65-F5344CB8AC3E}">
        <p14:creationId xmlns:p14="http://schemas.microsoft.com/office/powerpoint/2010/main" val="956176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a:extLst>
              <a:ext uri="{FF2B5EF4-FFF2-40B4-BE49-F238E27FC236}">
                <a16:creationId xmlns:a16="http://schemas.microsoft.com/office/drawing/2014/main" id="{4C41C0C5-7D97-F2AC-09B3-F77518329E54}"/>
              </a:ext>
            </a:extLst>
          </p:cNvPr>
          <p:cNvPicPr>
            <a:picLocks noGrp="1" noChangeAspect="1"/>
          </p:cNvPicPr>
          <p:nvPr>
            <p:ph idx="1"/>
          </p:nvPr>
        </p:nvPicPr>
        <p:blipFill>
          <a:blip r:embed="rId3"/>
          <a:stretch>
            <a:fillRect/>
          </a:stretch>
        </p:blipFill>
        <p:spPr>
          <a:xfrm>
            <a:off x="3263763" y="826176"/>
            <a:ext cx="7017920" cy="5758540"/>
          </a:xfrm>
          <a:prstGeom prst="rect">
            <a:avLst/>
          </a:prstGeom>
        </p:spPr>
      </p:pic>
      <p:pic>
        <p:nvPicPr>
          <p:cNvPr id="5" name="תמונה 4">
            <a:extLst>
              <a:ext uri="{FF2B5EF4-FFF2-40B4-BE49-F238E27FC236}">
                <a16:creationId xmlns:a16="http://schemas.microsoft.com/office/drawing/2014/main" id="{A3784F35-54B4-AC7F-D898-9CD6BFCC9C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1" y="49039"/>
            <a:ext cx="4995682" cy="576073"/>
          </a:xfrm>
          <a:prstGeom prst="rect">
            <a:avLst/>
          </a:prstGeom>
        </p:spPr>
      </p:pic>
    </p:spTree>
    <p:extLst>
      <p:ext uri="{BB962C8B-B14F-4D97-AF65-F5344CB8AC3E}">
        <p14:creationId xmlns:p14="http://schemas.microsoft.com/office/powerpoint/2010/main" val="3478000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3318904" y="3350905"/>
            <a:ext cx="7653891" cy="3301436"/>
          </a:xfrm>
          <a:prstGeom prst="rect">
            <a:avLst/>
          </a:prstGeom>
          <a:solidFill>
            <a:schemeClr val="accent2"/>
          </a:solidFill>
          <a:ln w="12700">
            <a:solidFill>
              <a:srgbClr val="C00000"/>
            </a:solidFill>
          </a:ln>
        </p:spPr>
      </p:pic>
      <p:pic>
        <p:nvPicPr>
          <p:cNvPr id="3" name="תמונה 2">
            <a:extLst>
              <a:ext uri="{FF2B5EF4-FFF2-40B4-BE49-F238E27FC236}">
                <a16:creationId xmlns:a16="http://schemas.microsoft.com/office/drawing/2014/main" id="{6C6B363E-E835-6EA7-1E66-E37734B695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141" y="49039"/>
            <a:ext cx="4995682" cy="576073"/>
          </a:xfrm>
          <a:prstGeom prst="rect">
            <a:avLst/>
          </a:prstGeom>
        </p:spPr>
      </p:pic>
      <p:pic>
        <p:nvPicPr>
          <p:cNvPr id="4" name="תמונה 3"/>
          <p:cNvPicPr>
            <a:picLocks noChangeAspect="1"/>
          </p:cNvPicPr>
          <p:nvPr/>
        </p:nvPicPr>
        <p:blipFill>
          <a:blip r:embed="rId5"/>
          <a:stretch>
            <a:fillRect/>
          </a:stretch>
        </p:blipFill>
        <p:spPr>
          <a:xfrm>
            <a:off x="3318904" y="625112"/>
            <a:ext cx="7653891" cy="2614151"/>
          </a:xfrm>
          <a:prstGeom prst="rect">
            <a:avLst/>
          </a:prstGeom>
          <a:ln w="12700">
            <a:solidFill>
              <a:srgbClr val="C00000"/>
            </a:solidFill>
          </a:ln>
        </p:spPr>
      </p:pic>
    </p:spTree>
    <p:extLst>
      <p:ext uri="{BB962C8B-B14F-4D97-AF65-F5344CB8AC3E}">
        <p14:creationId xmlns:p14="http://schemas.microsoft.com/office/powerpoint/2010/main" val="2438692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939F5117-E187-CA9D-2239-0904111D94C9}"/>
              </a:ext>
            </a:extLst>
          </p:cNvPr>
          <p:cNvPicPr>
            <a:picLocks noChangeAspect="1"/>
          </p:cNvPicPr>
          <p:nvPr/>
        </p:nvPicPr>
        <p:blipFill>
          <a:blip r:embed="rId4"/>
          <a:stretch>
            <a:fillRect/>
          </a:stretch>
        </p:blipFill>
        <p:spPr>
          <a:xfrm>
            <a:off x="3364285" y="1916429"/>
            <a:ext cx="5463429" cy="4324774"/>
          </a:xfrm>
          <a:prstGeom prst="rect">
            <a:avLst/>
          </a:prstGeom>
          <a:ln w="12700">
            <a:solidFill>
              <a:srgbClr val="C00000"/>
            </a:solidFill>
          </a:ln>
        </p:spPr>
      </p:pic>
      <p:sp>
        <p:nvSpPr>
          <p:cNvPr id="5" name="תיבת טקסט 4">
            <a:extLst>
              <a:ext uri="{FF2B5EF4-FFF2-40B4-BE49-F238E27FC236}">
                <a16:creationId xmlns:a16="http://schemas.microsoft.com/office/drawing/2014/main" id="{298C701F-D734-7136-C76F-2B155195CEEB}"/>
              </a:ext>
            </a:extLst>
          </p:cNvPr>
          <p:cNvSpPr txBox="1"/>
          <p:nvPr/>
        </p:nvSpPr>
        <p:spPr>
          <a:xfrm>
            <a:off x="7612380" y="394855"/>
            <a:ext cx="3989070" cy="707886"/>
          </a:xfrm>
          <a:prstGeom prst="rect">
            <a:avLst/>
          </a:prstGeom>
          <a:noFill/>
        </p:spPr>
        <p:txBody>
          <a:bodyPr wrap="square" rtlCol="1">
            <a:spAutoFit/>
          </a:bodyPr>
          <a:lstStyle/>
          <a:p>
            <a:r>
              <a:rPr lang="he-IL" sz="4000" b="1" dirty="0">
                <a:solidFill>
                  <a:srgbClr val="C00000"/>
                </a:solidFill>
              </a:rPr>
              <a:t>משימה מתוקשבת</a:t>
            </a:r>
          </a:p>
        </p:txBody>
      </p:sp>
    </p:spTree>
    <p:extLst>
      <p:ext uri="{BB962C8B-B14F-4D97-AF65-F5344CB8AC3E}">
        <p14:creationId xmlns:p14="http://schemas.microsoft.com/office/powerpoint/2010/main" val="20218620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A01D547C-4B2A-607B-0FF8-BADE49610F1A}"/>
              </a:ext>
            </a:extLst>
          </p:cNvPr>
          <p:cNvPicPr>
            <a:picLocks noChangeAspect="1"/>
          </p:cNvPicPr>
          <p:nvPr/>
        </p:nvPicPr>
        <p:blipFill>
          <a:blip r:embed="rId4"/>
          <a:stretch>
            <a:fillRect/>
          </a:stretch>
        </p:blipFill>
        <p:spPr>
          <a:xfrm>
            <a:off x="9952534" y="131456"/>
            <a:ext cx="1590607" cy="1345479"/>
          </a:xfrm>
          <a:prstGeom prst="rect">
            <a:avLst/>
          </a:prstGeom>
        </p:spPr>
      </p:pic>
      <p:pic>
        <p:nvPicPr>
          <p:cNvPr id="7" name="תמונה 6">
            <a:extLst>
              <a:ext uri="{FF2B5EF4-FFF2-40B4-BE49-F238E27FC236}">
                <a16:creationId xmlns:a16="http://schemas.microsoft.com/office/drawing/2014/main" id="{C02D0012-8D8B-8E98-CA15-368099DB5451}"/>
              </a:ext>
            </a:extLst>
          </p:cNvPr>
          <p:cNvPicPr>
            <a:picLocks noChangeAspect="1"/>
          </p:cNvPicPr>
          <p:nvPr/>
        </p:nvPicPr>
        <p:blipFill>
          <a:blip r:embed="rId5"/>
          <a:stretch>
            <a:fillRect/>
          </a:stretch>
        </p:blipFill>
        <p:spPr>
          <a:xfrm>
            <a:off x="2621248" y="2123253"/>
            <a:ext cx="7828547" cy="4827776"/>
          </a:xfrm>
          <a:prstGeom prst="rect">
            <a:avLst/>
          </a:prstGeom>
        </p:spPr>
      </p:pic>
      <p:pic>
        <p:nvPicPr>
          <p:cNvPr id="11" name="תמונה 10">
            <a:extLst>
              <a:ext uri="{FF2B5EF4-FFF2-40B4-BE49-F238E27FC236}">
                <a16:creationId xmlns:a16="http://schemas.microsoft.com/office/drawing/2014/main" id="{2588ACEC-5B8F-D624-11BF-264FABDBEDEF}"/>
              </a:ext>
            </a:extLst>
          </p:cNvPr>
          <p:cNvPicPr>
            <a:picLocks noChangeAspect="1"/>
          </p:cNvPicPr>
          <p:nvPr/>
        </p:nvPicPr>
        <p:blipFill>
          <a:blip r:embed="rId6"/>
          <a:stretch>
            <a:fillRect/>
          </a:stretch>
        </p:blipFill>
        <p:spPr>
          <a:xfrm>
            <a:off x="5788100" y="15940"/>
            <a:ext cx="3886200" cy="838200"/>
          </a:xfrm>
          <a:prstGeom prst="rect">
            <a:avLst/>
          </a:prstGeom>
        </p:spPr>
      </p:pic>
      <p:pic>
        <p:nvPicPr>
          <p:cNvPr id="13" name="תמונה 12">
            <a:extLst>
              <a:ext uri="{FF2B5EF4-FFF2-40B4-BE49-F238E27FC236}">
                <a16:creationId xmlns:a16="http://schemas.microsoft.com/office/drawing/2014/main" id="{4E2499C6-33C3-7850-6A09-0679E5CB4AE5}"/>
              </a:ext>
            </a:extLst>
          </p:cNvPr>
          <p:cNvPicPr>
            <a:picLocks noChangeAspect="1"/>
          </p:cNvPicPr>
          <p:nvPr/>
        </p:nvPicPr>
        <p:blipFill>
          <a:blip r:embed="rId7"/>
          <a:stretch>
            <a:fillRect/>
          </a:stretch>
        </p:blipFill>
        <p:spPr>
          <a:xfrm>
            <a:off x="4493498" y="977237"/>
            <a:ext cx="5314950" cy="438150"/>
          </a:xfrm>
          <a:prstGeom prst="rect">
            <a:avLst/>
          </a:prstGeom>
        </p:spPr>
      </p:pic>
      <p:sp>
        <p:nvSpPr>
          <p:cNvPr id="14" name="תיבת טקסט 13">
            <a:extLst>
              <a:ext uri="{FF2B5EF4-FFF2-40B4-BE49-F238E27FC236}">
                <a16:creationId xmlns:a16="http://schemas.microsoft.com/office/drawing/2014/main" id="{CE6AF5C1-B161-0DB4-4B0F-B890DB04D311}"/>
              </a:ext>
            </a:extLst>
          </p:cNvPr>
          <p:cNvSpPr txBox="1"/>
          <p:nvPr/>
        </p:nvSpPr>
        <p:spPr>
          <a:xfrm>
            <a:off x="226934" y="6334780"/>
            <a:ext cx="2628900" cy="523220"/>
          </a:xfrm>
          <a:prstGeom prst="rect">
            <a:avLst/>
          </a:prstGeom>
          <a:noFill/>
        </p:spPr>
        <p:txBody>
          <a:bodyPr wrap="square" rtlCol="1">
            <a:spAutoFit/>
          </a:bodyPr>
          <a:lstStyle/>
          <a:p>
            <a:r>
              <a:rPr lang="he-IL" sz="2800" b="1" dirty="0"/>
              <a:t>עמודים 84-83</a:t>
            </a:r>
          </a:p>
        </p:txBody>
      </p:sp>
      <p:sp>
        <p:nvSpPr>
          <p:cNvPr id="4" name="תיבת טקסט 3">
            <a:extLst>
              <a:ext uri="{FF2B5EF4-FFF2-40B4-BE49-F238E27FC236}">
                <a16:creationId xmlns:a16="http://schemas.microsoft.com/office/drawing/2014/main" id="{AE16DF9F-28DF-01C5-447B-189F9DF1B202}"/>
              </a:ext>
            </a:extLst>
          </p:cNvPr>
          <p:cNvSpPr txBox="1"/>
          <p:nvPr/>
        </p:nvSpPr>
        <p:spPr>
          <a:xfrm>
            <a:off x="2991678" y="1538484"/>
            <a:ext cx="7546053" cy="523220"/>
          </a:xfrm>
          <a:prstGeom prst="rect">
            <a:avLst/>
          </a:prstGeom>
          <a:noFill/>
        </p:spPr>
        <p:txBody>
          <a:bodyPr wrap="square">
            <a:spAutoFit/>
          </a:bodyPr>
          <a:lstStyle/>
          <a:p>
            <a:r>
              <a:rPr lang="he-IL" sz="2800" dirty="0"/>
              <a:t>השיבו על שאלות 5-1 בהנחיות בעמודים 84-83. </a:t>
            </a:r>
          </a:p>
        </p:txBody>
      </p:sp>
    </p:spTree>
    <p:extLst>
      <p:ext uri="{BB962C8B-B14F-4D97-AF65-F5344CB8AC3E}">
        <p14:creationId xmlns:p14="http://schemas.microsoft.com/office/powerpoint/2010/main" val="3452734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D304076C-DD17-7D6C-3C08-8E5E6DBBA4BA}"/>
              </a:ext>
            </a:extLst>
          </p:cNvPr>
          <p:cNvPicPr>
            <a:picLocks noChangeAspect="1"/>
          </p:cNvPicPr>
          <p:nvPr/>
        </p:nvPicPr>
        <p:blipFill>
          <a:blip r:embed="rId4"/>
          <a:stretch>
            <a:fillRect/>
          </a:stretch>
        </p:blipFill>
        <p:spPr>
          <a:xfrm>
            <a:off x="19050" y="742950"/>
            <a:ext cx="12153900" cy="5372100"/>
          </a:xfrm>
          <a:prstGeom prst="rect">
            <a:avLst/>
          </a:prstGeom>
        </p:spPr>
      </p:pic>
      <p:sp>
        <p:nvSpPr>
          <p:cNvPr id="7" name="תיבת טקסט 6">
            <a:extLst>
              <a:ext uri="{FF2B5EF4-FFF2-40B4-BE49-F238E27FC236}">
                <a16:creationId xmlns:a16="http://schemas.microsoft.com/office/drawing/2014/main" id="{41151D84-AF27-123D-0BFB-055F54EB4DF9}"/>
              </a:ext>
            </a:extLst>
          </p:cNvPr>
          <p:cNvSpPr txBox="1"/>
          <p:nvPr/>
        </p:nvSpPr>
        <p:spPr>
          <a:xfrm>
            <a:off x="655945" y="6222945"/>
            <a:ext cx="2628900" cy="523220"/>
          </a:xfrm>
          <a:prstGeom prst="rect">
            <a:avLst/>
          </a:prstGeom>
          <a:noFill/>
        </p:spPr>
        <p:txBody>
          <a:bodyPr wrap="square" rtlCol="1">
            <a:spAutoFit/>
          </a:bodyPr>
          <a:lstStyle/>
          <a:p>
            <a:r>
              <a:rPr lang="he-IL" sz="2800" b="1" dirty="0"/>
              <a:t>עמודים 84-83</a:t>
            </a:r>
          </a:p>
        </p:txBody>
      </p:sp>
    </p:spTree>
    <p:extLst>
      <p:ext uri="{BB962C8B-B14F-4D97-AF65-F5344CB8AC3E}">
        <p14:creationId xmlns:p14="http://schemas.microsoft.com/office/powerpoint/2010/main" val="2523989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3786187" y="1085850"/>
            <a:ext cx="4619625" cy="4686300"/>
          </a:xfrm>
          <a:prstGeom prst="rect">
            <a:avLst/>
          </a:prstGeom>
          <a:ln w="12700">
            <a:solidFill>
              <a:schemeClr val="tx1"/>
            </a:solidFill>
          </a:ln>
        </p:spPr>
      </p:pic>
      <p:pic>
        <p:nvPicPr>
          <p:cNvPr id="4" name="תמונה 3">
            <a:extLst>
              <a:ext uri="{FF2B5EF4-FFF2-40B4-BE49-F238E27FC236}">
                <a16:creationId xmlns:a16="http://schemas.microsoft.com/office/drawing/2014/main" id="{DAE9D57D-5810-50C9-588E-60C132B8F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spTree>
    <p:extLst>
      <p:ext uri="{BB962C8B-B14F-4D97-AF65-F5344CB8AC3E}">
        <p14:creationId xmlns:p14="http://schemas.microsoft.com/office/powerpoint/2010/main" val="2333748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FFCCC795-0B81-24A5-1D6B-7C8437BE8F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1930" y="1394312"/>
            <a:ext cx="4847293" cy="3230266"/>
          </a:xfrm>
          <a:prstGeom prst="rect">
            <a:avLst/>
          </a:prstGeom>
        </p:spPr>
      </p:pic>
      <p:pic>
        <p:nvPicPr>
          <p:cNvPr id="8" name="תמונה 7">
            <a:extLst>
              <a:ext uri="{FF2B5EF4-FFF2-40B4-BE49-F238E27FC236}">
                <a16:creationId xmlns:a16="http://schemas.microsoft.com/office/drawing/2014/main" id="{14D85D35-586E-D539-5ED2-0D7FC11DABB8}"/>
              </a:ext>
            </a:extLst>
          </p:cNvPr>
          <p:cNvPicPr>
            <a:picLocks noChangeAspect="1"/>
          </p:cNvPicPr>
          <p:nvPr/>
        </p:nvPicPr>
        <p:blipFill>
          <a:blip r:embed="rId5"/>
          <a:stretch>
            <a:fillRect/>
          </a:stretch>
        </p:blipFill>
        <p:spPr>
          <a:xfrm>
            <a:off x="6478129" y="138261"/>
            <a:ext cx="4629150" cy="523220"/>
          </a:xfrm>
          <a:prstGeom prst="rect">
            <a:avLst/>
          </a:prstGeom>
        </p:spPr>
      </p:pic>
      <p:pic>
        <p:nvPicPr>
          <p:cNvPr id="10" name="תמונה 9">
            <a:extLst>
              <a:ext uri="{FF2B5EF4-FFF2-40B4-BE49-F238E27FC236}">
                <a16:creationId xmlns:a16="http://schemas.microsoft.com/office/drawing/2014/main" id="{5A9450D2-1F27-C030-2D10-3A3E96D9CFAD}"/>
              </a:ext>
            </a:extLst>
          </p:cNvPr>
          <p:cNvPicPr>
            <a:picLocks noChangeAspect="1"/>
          </p:cNvPicPr>
          <p:nvPr/>
        </p:nvPicPr>
        <p:blipFill>
          <a:blip r:embed="rId6"/>
          <a:stretch>
            <a:fillRect/>
          </a:stretch>
        </p:blipFill>
        <p:spPr>
          <a:xfrm>
            <a:off x="4946177" y="5522392"/>
            <a:ext cx="5638800" cy="1095375"/>
          </a:xfrm>
          <a:prstGeom prst="rect">
            <a:avLst/>
          </a:prstGeom>
        </p:spPr>
      </p:pic>
      <p:sp>
        <p:nvSpPr>
          <p:cNvPr id="11" name="תיבת טקסט 10">
            <a:extLst>
              <a:ext uri="{FF2B5EF4-FFF2-40B4-BE49-F238E27FC236}">
                <a16:creationId xmlns:a16="http://schemas.microsoft.com/office/drawing/2014/main" id="{94956AC3-C5EB-DFA7-EC1A-6B94128C93D9}"/>
              </a:ext>
            </a:extLst>
          </p:cNvPr>
          <p:cNvSpPr txBox="1"/>
          <p:nvPr/>
        </p:nvSpPr>
        <p:spPr>
          <a:xfrm>
            <a:off x="742949" y="6000750"/>
            <a:ext cx="1981825" cy="523220"/>
          </a:xfrm>
          <a:prstGeom prst="rect">
            <a:avLst/>
          </a:prstGeom>
          <a:noFill/>
        </p:spPr>
        <p:txBody>
          <a:bodyPr wrap="square" rtlCol="1">
            <a:spAutoFit/>
          </a:bodyPr>
          <a:lstStyle/>
          <a:p>
            <a:r>
              <a:rPr lang="he-IL" sz="2800" b="1" dirty="0"/>
              <a:t>עמוד 84</a:t>
            </a:r>
          </a:p>
        </p:txBody>
      </p:sp>
      <p:sp>
        <p:nvSpPr>
          <p:cNvPr id="4" name="תיבת טקסט 3">
            <a:extLst>
              <a:ext uri="{FF2B5EF4-FFF2-40B4-BE49-F238E27FC236}">
                <a16:creationId xmlns:a16="http://schemas.microsoft.com/office/drawing/2014/main" id="{D8D87B5C-2C34-D498-2685-920297FBC85F}"/>
              </a:ext>
            </a:extLst>
          </p:cNvPr>
          <p:cNvSpPr txBox="1"/>
          <p:nvPr/>
        </p:nvSpPr>
        <p:spPr>
          <a:xfrm>
            <a:off x="4381020" y="4651005"/>
            <a:ext cx="6097656" cy="523220"/>
          </a:xfrm>
          <a:prstGeom prst="rect">
            <a:avLst/>
          </a:prstGeom>
          <a:noFill/>
        </p:spPr>
        <p:txBody>
          <a:bodyPr wrap="square">
            <a:spAutoFit/>
          </a:bodyPr>
          <a:lstStyle/>
          <a:p>
            <a:r>
              <a:rPr lang="he-IL" sz="2800" dirty="0"/>
              <a:t>השיבו על סעיפים 4-1 בהנחיות בעמוד 84.</a:t>
            </a:r>
          </a:p>
        </p:txBody>
      </p:sp>
    </p:spTree>
    <p:extLst>
      <p:ext uri="{BB962C8B-B14F-4D97-AF65-F5344CB8AC3E}">
        <p14:creationId xmlns:p14="http://schemas.microsoft.com/office/powerpoint/2010/main" val="2112799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2750BCCD-25D5-CC2C-F8DC-C9BC4538508A}"/>
              </a:ext>
            </a:extLst>
          </p:cNvPr>
          <p:cNvPicPr>
            <a:picLocks noChangeAspect="1"/>
          </p:cNvPicPr>
          <p:nvPr/>
        </p:nvPicPr>
        <p:blipFill>
          <a:blip r:embed="rId4"/>
          <a:stretch>
            <a:fillRect/>
          </a:stretch>
        </p:blipFill>
        <p:spPr>
          <a:xfrm>
            <a:off x="9975683" y="483222"/>
            <a:ext cx="2077203" cy="1756287"/>
          </a:xfrm>
          <a:prstGeom prst="rect">
            <a:avLst/>
          </a:prstGeom>
        </p:spPr>
      </p:pic>
      <p:pic>
        <p:nvPicPr>
          <p:cNvPr id="10" name="תמונה 9">
            <a:extLst>
              <a:ext uri="{FF2B5EF4-FFF2-40B4-BE49-F238E27FC236}">
                <a16:creationId xmlns:a16="http://schemas.microsoft.com/office/drawing/2014/main" id="{A649120C-7312-9283-2BF2-AB0B30FDA090}"/>
              </a:ext>
            </a:extLst>
          </p:cNvPr>
          <p:cNvPicPr>
            <a:picLocks noChangeAspect="1"/>
          </p:cNvPicPr>
          <p:nvPr/>
        </p:nvPicPr>
        <p:blipFill>
          <a:blip r:embed="rId5"/>
          <a:stretch>
            <a:fillRect/>
          </a:stretch>
        </p:blipFill>
        <p:spPr>
          <a:xfrm>
            <a:off x="6942220" y="2925309"/>
            <a:ext cx="4175961" cy="3723762"/>
          </a:xfrm>
          <a:prstGeom prst="rect">
            <a:avLst/>
          </a:prstGeom>
        </p:spPr>
      </p:pic>
      <p:pic>
        <p:nvPicPr>
          <p:cNvPr id="12" name="תמונה 11">
            <a:extLst>
              <a:ext uri="{FF2B5EF4-FFF2-40B4-BE49-F238E27FC236}">
                <a16:creationId xmlns:a16="http://schemas.microsoft.com/office/drawing/2014/main" id="{6D7128DF-6DB1-012D-7187-6A2E1EE7FC9D}"/>
              </a:ext>
            </a:extLst>
          </p:cNvPr>
          <p:cNvPicPr>
            <a:picLocks noChangeAspect="1"/>
          </p:cNvPicPr>
          <p:nvPr/>
        </p:nvPicPr>
        <p:blipFill>
          <a:blip r:embed="rId6">
            <a:clrChange>
              <a:clrFrom>
                <a:srgbClr val="000000"/>
              </a:clrFrom>
              <a:clrTo>
                <a:srgbClr val="000000">
                  <a:alpha val="0"/>
                </a:srgbClr>
              </a:clrTo>
            </a:clrChange>
          </a:blip>
          <a:stretch>
            <a:fillRect/>
          </a:stretch>
        </p:blipFill>
        <p:spPr>
          <a:xfrm>
            <a:off x="3067414" y="2580565"/>
            <a:ext cx="2770909" cy="4165600"/>
          </a:xfrm>
          <a:prstGeom prst="rect">
            <a:avLst/>
          </a:prstGeom>
        </p:spPr>
      </p:pic>
      <p:pic>
        <p:nvPicPr>
          <p:cNvPr id="14" name="תמונה 13">
            <a:extLst>
              <a:ext uri="{FF2B5EF4-FFF2-40B4-BE49-F238E27FC236}">
                <a16:creationId xmlns:a16="http://schemas.microsoft.com/office/drawing/2014/main" id="{D17CBAC8-0DD8-5F1E-3F25-3785EDB019D9}"/>
              </a:ext>
            </a:extLst>
          </p:cNvPr>
          <p:cNvPicPr>
            <a:picLocks noChangeAspect="1"/>
          </p:cNvPicPr>
          <p:nvPr/>
        </p:nvPicPr>
        <p:blipFill>
          <a:blip r:embed="rId7"/>
          <a:stretch>
            <a:fillRect/>
          </a:stretch>
        </p:blipFill>
        <p:spPr>
          <a:xfrm>
            <a:off x="5838323" y="208929"/>
            <a:ext cx="4305300" cy="685800"/>
          </a:xfrm>
          <a:prstGeom prst="rect">
            <a:avLst/>
          </a:prstGeom>
        </p:spPr>
      </p:pic>
      <p:pic>
        <p:nvPicPr>
          <p:cNvPr id="20" name="תמונה 19">
            <a:extLst>
              <a:ext uri="{FF2B5EF4-FFF2-40B4-BE49-F238E27FC236}">
                <a16:creationId xmlns:a16="http://schemas.microsoft.com/office/drawing/2014/main" id="{D0DB7939-B4CD-E805-E5C7-1758D92E3849}"/>
              </a:ext>
            </a:extLst>
          </p:cNvPr>
          <p:cNvPicPr>
            <a:picLocks noChangeAspect="1"/>
          </p:cNvPicPr>
          <p:nvPr/>
        </p:nvPicPr>
        <p:blipFill>
          <a:blip r:embed="rId8"/>
          <a:stretch>
            <a:fillRect/>
          </a:stretch>
        </p:blipFill>
        <p:spPr>
          <a:xfrm>
            <a:off x="3327233" y="894729"/>
            <a:ext cx="6648450" cy="971550"/>
          </a:xfrm>
          <a:prstGeom prst="rect">
            <a:avLst/>
          </a:prstGeom>
        </p:spPr>
      </p:pic>
      <p:sp>
        <p:nvSpPr>
          <p:cNvPr id="21" name="תיבת טקסט 20">
            <a:extLst>
              <a:ext uri="{FF2B5EF4-FFF2-40B4-BE49-F238E27FC236}">
                <a16:creationId xmlns:a16="http://schemas.microsoft.com/office/drawing/2014/main" id="{A47E7663-F0D9-ABC3-0E12-390EFEEC7AF4}"/>
              </a:ext>
            </a:extLst>
          </p:cNvPr>
          <p:cNvSpPr txBox="1"/>
          <p:nvPr/>
        </p:nvSpPr>
        <p:spPr>
          <a:xfrm>
            <a:off x="95875" y="6000750"/>
            <a:ext cx="2628900" cy="523220"/>
          </a:xfrm>
          <a:prstGeom prst="rect">
            <a:avLst/>
          </a:prstGeom>
          <a:noFill/>
        </p:spPr>
        <p:txBody>
          <a:bodyPr wrap="square" rtlCol="1">
            <a:spAutoFit/>
          </a:bodyPr>
          <a:lstStyle/>
          <a:p>
            <a:r>
              <a:rPr lang="he-IL" sz="2800" b="1" dirty="0"/>
              <a:t>עמודים 86-85</a:t>
            </a:r>
          </a:p>
        </p:txBody>
      </p:sp>
      <p:sp>
        <p:nvSpPr>
          <p:cNvPr id="4" name="תיבת טקסט 3">
            <a:extLst>
              <a:ext uri="{FF2B5EF4-FFF2-40B4-BE49-F238E27FC236}">
                <a16:creationId xmlns:a16="http://schemas.microsoft.com/office/drawing/2014/main" id="{4F0F82D7-D137-D32F-CD94-84D850C4DA74}"/>
              </a:ext>
            </a:extLst>
          </p:cNvPr>
          <p:cNvSpPr txBox="1"/>
          <p:nvPr/>
        </p:nvSpPr>
        <p:spPr>
          <a:xfrm>
            <a:off x="2871456" y="2059189"/>
            <a:ext cx="7560004" cy="523220"/>
          </a:xfrm>
          <a:prstGeom prst="rect">
            <a:avLst/>
          </a:prstGeom>
          <a:noFill/>
        </p:spPr>
        <p:txBody>
          <a:bodyPr wrap="square">
            <a:spAutoFit/>
          </a:bodyPr>
          <a:lstStyle/>
          <a:p>
            <a:r>
              <a:rPr lang="he-IL" sz="2800" dirty="0"/>
              <a:t>השיבו על סעיפים 4-1 בהנחיות בעמודים 86-85.</a:t>
            </a:r>
          </a:p>
        </p:txBody>
      </p:sp>
    </p:spTree>
    <p:extLst>
      <p:ext uri="{BB962C8B-B14F-4D97-AF65-F5344CB8AC3E}">
        <p14:creationId xmlns:p14="http://schemas.microsoft.com/office/powerpoint/2010/main" val="33489164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599FF77B-8B60-470B-5C04-261E33BC5544}"/>
              </a:ext>
            </a:extLst>
          </p:cNvPr>
          <p:cNvPicPr>
            <a:picLocks noChangeAspect="1"/>
          </p:cNvPicPr>
          <p:nvPr/>
        </p:nvPicPr>
        <p:blipFill>
          <a:blip r:embed="rId4"/>
          <a:stretch>
            <a:fillRect/>
          </a:stretch>
        </p:blipFill>
        <p:spPr>
          <a:xfrm>
            <a:off x="2929630" y="772211"/>
            <a:ext cx="8909042" cy="5450733"/>
          </a:xfrm>
          <a:prstGeom prst="rect">
            <a:avLst/>
          </a:prstGeom>
        </p:spPr>
      </p:pic>
      <p:sp>
        <p:nvSpPr>
          <p:cNvPr id="5" name="תיבת טקסט 4">
            <a:extLst>
              <a:ext uri="{FF2B5EF4-FFF2-40B4-BE49-F238E27FC236}">
                <a16:creationId xmlns:a16="http://schemas.microsoft.com/office/drawing/2014/main" id="{755B0E45-7537-09A5-E6F5-C222FF1331CC}"/>
              </a:ext>
            </a:extLst>
          </p:cNvPr>
          <p:cNvSpPr txBox="1"/>
          <p:nvPr/>
        </p:nvSpPr>
        <p:spPr>
          <a:xfrm>
            <a:off x="95875" y="6000750"/>
            <a:ext cx="2628900" cy="523220"/>
          </a:xfrm>
          <a:prstGeom prst="rect">
            <a:avLst/>
          </a:prstGeom>
          <a:noFill/>
        </p:spPr>
        <p:txBody>
          <a:bodyPr wrap="square" rtlCol="1">
            <a:spAutoFit/>
          </a:bodyPr>
          <a:lstStyle/>
          <a:p>
            <a:r>
              <a:rPr lang="he-IL" sz="2800" b="1" dirty="0"/>
              <a:t>עמודים 86-85</a:t>
            </a:r>
          </a:p>
        </p:txBody>
      </p:sp>
    </p:spTree>
    <p:extLst>
      <p:ext uri="{BB962C8B-B14F-4D97-AF65-F5344CB8AC3E}">
        <p14:creationId xmlns:p14="http://schemas.microsoft.com/office/powerpoint/2010/main" val="3550669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3805237" y="1138237"/>
            <a:ext cx="4581525" cy="4581525"/>
          </a:xfrm>
          <a:prstGeom prst="rect">
            <a:avLst/>
          </a:prstGeom>
          <a:ln w="12700">
            <a:solidFill>
              <a:srgbClr val="C00000"/>
            </a:solidFill>
          </a:ln>
        </p:spPr>
      </p:pic>
      <p:pic>
        <p:nvPicPr>
          <p:cNvPr id="3" name="תמונה 2">
            <a:extLst>
              <a:ext uri="{FF2B5EF4-FFF2-40B4-BE49-F238E27FC236}">
                <a16:creationId xmlns:a16="http://schemas.microsoft.com/office/drawing/2014/main" id="{ED4F00D4-CE70-6BCD-141A-97505729F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spTree>
    <p:extLst>
      <p:ext uri="{BB962C8B-B14F-4D97-AF65-F5344CB8AC3E}">
        <p14:creationId xmlns:p14="http://schemas.microsoft.com/office/powerpoint/2010/main" val="3603165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1" name="תמונה 10">
            <a:extLst>
              <a:ext uri="{FF2B5EF4-FFF2-40B4-BE49-F238E27FC236}">
                <a16:creationId xmlns:a16="http://schemas.microsoft.com/office/drawing/2014/main" id="{B5D31CC6-78C7-99AF-7858-3A518CAD89E0}"/>
              </a:ext>
            </a:extLst>
          </p:cNvPr>
          <p:cNvPicPr>
            <a:picLocks noChangeAspect="1"/>
          </p:cNvPicPr>
          <p:nvPr/>
        </p:nvPicPr>
        <p:blipFill>
          <a:blip r:embed="rId4"/>
          <a:stretch>
            <a:fillRect/>
          </a:stretch>
        </p:blipFill>
        <p:spPr>
          <a:xfrm>
            <a:off x="4627602" y="2324601"/>
            <a:ext cx="6256421" cy="3626518"/>
          </a:xfrm>
          <a:prstGeom prst="rect">
            <a:avLst/>
          </a:prstGeom>
        </p:spPr>
      </p:pic>
      <p:pic>
        <p:nvPicPr>
          <p:cNvPr id="15" name="תמונה 14">
            <a:extLst>
              <a:ext uri="{FF2B5EF4-FFF2-40B4-BE49-F238E27FC236}">
                <a16:creationId xmlns:a16="http://schemas.microsoft.com/office/drawing/2014/main" id="{9F8F93F5-1F37-55A8-4E16-A7C13EFF58E8}"/>
              </a:ext>
            </a:extLst>
          </p:cNvPr>
          <p:cNvPicPr>
            <a:picLocks noChangeAspect="1"/>
          </p:cNvPicPr>
          <p:nvPr/>
        </p:nvPicPr>
        <p:blipFill>
          <a:blip r:embed="rId5"/>
          <a:stretch>
            <a:fillRect/>
          </a:stretch>
        </p:blipFill>
        <p:spPr>
          <a:xfrm>
            <a:off x="770772" y="1429251"/>
            <a:ext cx="4562475" cy="895350"/>
          </a:xfrm>
          <a:prstGeom prst="rect">
            <a:avLst/>
          </a:prstGeom>
        </p:spPr>
      </p:pic>
      <p:pic>
        <p:nvPicPr>
          <p:cNvPr id="21" name="תמונה 20">
            <a:extLst>
              <a:ext uri="{FF2B5EF4-FFF2-40B4-BE49-F238E27FC236}">
                <a16:creationId xmlns:a16="http://schemas.microsoft.com/office/drawing/2014/main" id="{3DC25C9D-7D1A-D713-8D5B-0ED54BFF9B30}"/>
              </a:ext>
            </a:extLst>
          </p:cNvPr>
          <p:cNvPicPr>
            <a:picLocks noChangeAspect="1"/>
          </p:cNvPicPr>
          <p:nvPr/>
        </p:nvPicPr>
        <p:blipFill>
          <a:blip r:embed="rId6"/>
          <a:stretch>
            <a:fillRect/>
          </a:stretch>
        </p:blipFill>
        <p:spPr>
          <a:xfrm>
            <a:off x="6096000" y="107481"/>
            <a:ext cx="5743575" cy="676275"/>
          </a:xfrm>
          <a:prstGeom prst="rect">
            <a:avLst/>
          </a:prstGeom>
        </p:spPr>
      </p:pic>
      <p:sp>
        <p:nvSpPr>
          <p:cNvPr id="22" name="תיבת טקסט 21">
            <a:extLst>
              <a:ext uri="{FF2B5EF4-FFF2-40B4-BE49-F238E27FC236}">
                <a16:creationId xmlns:a16="http://schemas.microsoft.com/office/drawing/2014/main" id="{2ED376B8-D2BB-C94E-28F0-DB0B3827603F}"/>
              </a:ext>
            </a:extLst>
          </p:cNvPr>
          <p:cNvSpPr txBox="1"/>
          <p:nvPr/>
        </p:nvSpPr>
        <p:spPr>
          <a:xfrm>
            <a:off x="258679" y="6069330"/>
            <a:ext cx="1714500" cy="523220"/>
          </a:xfrm>
          <a:prstGeom prst="rect">
            <a:avLst/>
          </a:prstGeom>
          <a:noFill/>
        </p:spPr>
        <p:txBody>
          <a:bodyPr wrap="square" rtlCol="1">
            <a:spAutoFit/>
          </a:bodyPr>
          <a:lstStyle/>
          <a:p>
            <a:r>
              <a:rPr lang="he-IL" sz="2800" b="1" dirty="0"/>
              <a:t>עמוד 76</a:t>
            </a:r>
          </a:p>
        </p:txBody>
      </p:sp>
    </p:spTree>
    <p:extLst>
      <p:ext uri="{BB962C8B-B14F-4D97-AF65-F5344CB8AC3E}">
        <p14:creationId xmlns:p14="http://schemas.microsoft.com/office/powerpoint/2010/main" val="1195887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stretch>
            <a:fillRect/>
          </a:stretch>
        </p:blipFill>
        <p:spPr>
          <a:xfrm>
            <a:off x="3386137" y="938212"/>
            <a:ext cx="5419725" cy="4981575"/>
          </a:xfrm>
          <a:prstGeom prst="rect">
            <a:avLst/>
          </a:prstGeom>
          <a:ln w="12700">
            <a:solidFill>
              <a:srgbClr val="C00000"/>
            </a:solidFill>
          </a:ln>
        </p:spPr>
      </p:pic>
      <p:pic>
        <p:nvPicPr>
          <p:cNvPr id="2" name="תמונה 1">
            <a:extLst>
              <a:ext uri="{FF2B5EF4-FFF2-40B4-BE49-F238E27FC236}">
                <a16:creationId xmlns:a16="http://schemas.microsoft.com/office/drawing/2014/main" id="{32202745-80DA-F13A-4B04-9A7E79FCD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spTree>
    <p:extLst>
      <p:ext uri="{BB962C8B-B14F-4D97-AF65-F5344CB8AC3E}">
        <p14:creationId xmlns:p14="http://schemas.microsoft.com/office/powerpoint/2010/main" val="13457031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id="{2E52D090-6BF2-2B27-726D-AAB3C571BD37}"/>
              </a:ext>
            </a:extLst>
          </p:cNvPr>
          <p:cNvPicPr>
            <a:picLocks noChangeAspect="1"/>
          </p:cNvPicPr>
          <p:nvPr/>
        </p:nvPicPr>
        <p:blipFill>
          <a:blip r:embed="rId4"/>
          <a:stretch>
            <a:fillRect/>
          </a:stretch>
        </p:blipFill>
        <p:spPr>
          <a:xfrm>
            <a:off x="6304691" y="673714"/>
            <a:ext cx="3752850" cy="847725"/>
          </a:xfrm>
          <a:prstGeom prst="rect">
            <a:avLst/>
          </a:prstGeom>
        </p:spPr>
      </p:pic>
      <p:pic>
        <p:nvPicPr>
          <p:cNvPr id="9" name="תמונה 8">
            <a:extLst>
              <a:ext uri="{FF2B5EF4-FFF2-40B4-BE49-F238E27FC236}">
                <a16:creationId xmlns:a16="http://schemas.microsoft.com/office/drawing/2014/main" id="{30742188-14F3-78AC-DFCA-16DC4BDB712D}"/>
              </a:ext>
            </a:extLst>
          </p:cNvPr>
          <p:cNvPicPr>
            <a:picLocks noChangeAspect="1"/>
          </p:cNvPicPr>
          <p:nvPr/>
        </p:nvPicPr>
        <p:blipFill>
          <a:blip r:embed="rId5"/>
          <a:stretch>
            <a:fillRect/>
          </a:stretch>
        </p:blipFill>
        <p:spPr>
          <a:xfrm>
            <a:off x="10057541" y="898595"/>
            <a:ext cx="1596789" cy="1245688"/>
          </a:xfrm>
          <a:prstGeom prst="rect">
            <a:avLst/>
          </a:prstGeom>
        </p:spPr>
      </p:pic>
      <p:sp>
        <p:nvSpPr>
          <p:cNvPr id="10" name="תיבת טקסט 9">
            <a:extLst>
              <a:ext uri="{FF2B5EF4-FFF2-40B4-BE49-F238E27FC236}">
                <a16:creationId xmlns:a16="http://schemas.microsoft.com/office/drawing/2014/main" id="{23150D08-89B0-905D-2315-5FEE55B6EDBA}"/>
              </a:ext>
            </a:extLst>
          </p:cNvPr>
          <p:cNvSpPr txBox="1"/>
          <p:nvPr/>
        </p:nvSpPr>
        <p:spPr>
          <a:xfrm>
            <a:off x="2878282" y="1730021"/>
            <a:ext cx="6435436" cy="1305165"/>
          </a:xfrm>
          <a:prstGeom prst="rect">
            <a:avLst/>
          </a:prstGeom>
          <a:noFill/>
        </p:spPr>
        <p:txBody>
          <a:bodyPr wrap="square">
            <a:spAutoFit/>
          </a:bodyPr>
          <a:lstStyle/>
          <a:p>
            <a:pPr>
              <a:lnSpc>
                <a:spcPct val="150000"/>
              </a:lnSpc>
            </a:pPr>
            <a:r>
              <a:rPr lang="he-IL" sz="2800" b="0" i="0" u="none" strike="noStrike" baseline="0" dirty="0">
                <a:latin typeface="Narkisim" panose="020E0502050101010101" pitchFamily="34" charset="-79"/>
              </a:rPr>
              <a:t>קראו את קטע המידע </a:t>
            </a:r>
            <a:r>
              <a:rPr lang="he-IL" sz="2800" b="1" i="0" u="none" strike="noStrike" baseline="0" dirty="0">
                <a:solidFill>
                  <a:srgbClr val="C00000"/>
                </a:solidFill>
                <a:latin typeface="Narkisim" panose="020E0502050101010101" pitchFamily="34" charset="-79"/>
              </a:rPr>
              <a:t>מהי מוליכות חשמלית? </a:t>
            </a:r>
            <a:r>
              <a:rPr lang="he-IL" sz="2800" b="0" i="0" u="none" strike="noStrike" baseline="0" dirty="0">
                <a:latin typeface="Narkisim" panose="020E0502050101010101" pitchFamily="34" charset="-79"/>
              </a:rPr>
              <a:t>עמוד 87 השיבו על השאלות בעמוד זה. </a:t>
            </a:r>
            <a:endParaRPr lang="he-IL" sz="2800" dirty="0"/>
          </a:p>
        </p:txBody>
      </p:sp>
      <p:sp>
        <p:nvSpPr>
          <p:cNvPr id="11" name="תיבת טקסט 10">
            <a:extLst>
              <a:ext uri="{FF2B5EF4-FFF2-40B4-BE49-F238E27FC236}">
                <a16:creationId xmlns:a16="http://schemas.microsoft.com/office/drawing/2014/main" id="{89282CF1-D344-6AA8-FFA9-E2E4CE921DC4}"/>
              </a:ext>
            </a:extLst>
          </p:cNvPr>
          <p:cNvSpPr txBox="1"/>
          <p:nvPr/>
        </p:nvSpPr>
        <p:spPr>
          <a:xfrm>
            <a:off x="138223" y="6204888"/>
            <a:ext cx="1962072" cy="523220"/>
          </a:xfrm>
          <a:prstGeom prst="rect">
            <a:avLst/>
          </a:prstGeom>
          <a:noFill/>
        </p:spPr>
        <p:txBody>
          <a:bodyPr wrap="square" rtlCol="1">
            <a:spAutoFit/>
          </a:bodyPr>
          <a:lstStyle/>
          <a:p>
            <a:r>
              <a:rPr lang="he-IL" sz="2800" b="1" dirty="0"/>
              <a:t>עמוד 87</a:t>
            </a:r>
          </a:p>
        </p:txBody>
      </p:sp>
      <p:pic>
        <p:nvPicPr>
          <p:cNvPr id="6" name="תמונה 5">
            <a:extLst>
              <a:ext uri="{FF2B5EF4-FFF2-40B4-BE49-F238E27FC236}">
                <a16:creationId xmlns:a16="http://schemas.microsoft.com/office/drawing/2014/main" id="{B28FFA1D-42BF-DBB6-118A-D2EF35402A22}"/>
              </a:ext>
            </a:extLst>
          </p:cNvPr>
          <p:cNvPicPr>
            <a:picLocks noChangeAspect="1"/>
          </p:cNvPicPr>
          <p:nvPr/>
        </p:nvPicPr>
        <p:blipFill>
          <a:blip r:embed="rId6"/>
          <a:stretch>
            <a:fillRect/>
          </a:stretch>
        </p:blipFill>
        <p:spPr>
          <a:xfrm>
            <a:off x="3703036" y="3243768"/>
            <a:ext cx="4478080" cy="3426410"/>
          </a:xfrm>
          <a:prstGeom prst="rect">
            <a:avLst/>
          </a:prstGeom>
        </p:spPr>
      </p:pic>
    </p:spTree>
    <p:extLst>
      <p:ext uri="{BB962C8B-B14F-4D97-AF65-F5344CB8AC3E}">
        <p14:creationId xmlns:p14="http://schemas.microsoft.com/office/powerpoint/2010/main" val="11535355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CC0DBBC3-D1ED-A958-08F7-DC8C7FBFB92A}"/>
              </a:ext>
            </a:extLst>
          </p:cNvPr>
          <p:cNvSpPr txBox="1"/>
          <p:nvPr/>
        </p:nvSpPr>
        <p:spPr>
          <a:xfrm>
            <a:off x="5247021" y="837257"/>
            <a:ext cx="4957010" cy="646331"/>
          </a:xfrm>
          <a:prstGeom prst="rect">
            <a:avLst/>
          </a:prstGeom>
          <a:noFill/>
        </p:spPr>
        <p:txBody>
          <a:bodyPr wrap="square" rtlCol="1">
            <a:spAutoFit/>
          </a:bodyPr>
          <a:lstStyle/>
          <a:p>
            <a:r>
              <a:rPr lang="he-IL" sz="3600" b="1" dirty="0"/>
              <a:t>מדע וטכנולוגיה בבית</a:t>
            </a:r>
          </a:p>
        </p:txBody>
      </p:sp>
      <p:sp>
        <p:nvSpPr>
          <p:cNvPr id="6" name="תיבת טקסט 5">
            <a:extLst>
              <a:ext uri="{FF2B5EF4-FFF2-40B4-BE49-F238E27FC236}">
                <a16:creationId xmlns:a16="http://schemas.microsoft.com/office/drawing/2014/main" id="{4DED0DB4-106F-AB40-B290-9202CD3383D9}"/>
              </a:ext>
            </a:extLst>
          </p:cNvPr>
          <p:cNvSpPr txBox="1"/>
          <p:nvPr/>
        </p:nvSpPr>
        <p:spPr>
          <a:xfrm>
            <a:off x="2129590" y="1584556"/>
            <a:ext cx="8999622" cy="523220"/>
          </a:xfrm>
          <a:prstGeom prst="rect">
            <a:avLst/>
          </a:prstGeom>
          <a:noFill/>
        </p:spPr>
        <p:txBody>
          <a:bodyPr wrap="square" rtlCol="1">
            <a:spAutoFit/>
          </a:bodyPr>
          <a:lstStyle/>
          <a:p>
            <a:r>
              <a:rPr lang="he-IL" sz="2800" dirty="0"/>
              <a:t>השיבו על המשימה בעמוד 87 והשלימו מידע בטבלה הבאה:</a:t>
            </a:r>
          </a:p>
        </p:txBody>
      </p:sp>
      <p:pic>
        <p:nvPicPr>
          <p:cNvPr id="8" name="תמונה 7">
            <a:extLst>
              <a:ext uri="{FF2B5EF4-FFF2-40B4-BE49-F238E27FC236}">
                <a16:creationId xmlns:a16="http://schemas.microsoft.com/office/drawing/2014/main" id="{22746FCE-7F0E-3E8B-1761-B59963756572}"/>
              </a:ext>
            </a:extLst>
          </p:cNvPr>
          <p:cNvPicPr>
            <a:picLocks noChangeAspect="1"/>
          </p:cNvPicPr>
          <p:nvPr/>
        </p:nvPicPr>
        <p:blipFill>
          <a:blip r:embed="rId4"/>
          <a:stretch>
            <a:fillRect/>
          </a:stretch>
        </p:blipFill>
        <p:spPr>
          <a:xfrm>
            <a:off x="1160509" y="2380236"/>
            <a:ext cx="10179196" cy="4030826"/>
          </a:xfrm>
          <a:prstGeom prst="rect">
            <a:avLst/>
          </a:prstGeom>
        </p:spPr>
      </p:pic>
    </p:spTree>
    <p:extLst>
      <p:ext uri="{BB962C8B-B14F-4D97-AF65-F5344CB8AC3E}">
        <p14:creationId xmlns:p14="http://schemas.microsoft.com/office/powerpoint/2010/main" val="3073621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934EB67C-1600-8C7B-B94E-7D121EC721FE}"/>
              </a:ext>
            </a:extLst>
          </p:cNvPr>
          <p:cNvPicPr>
            <a:picLocks noChangeAspect="1"/>
          </p:cNvPicPr>
          <p:nvPr/>
        </p:nvPicPr>
        <p:blipFill>
          <a:blip r:embed="rId4"/>
          <a:stretch>
            <a:fillRect/>
          </a:stretch>
        </p:blipFill>
        <p:spPr>
          <a:xfrm>
            <a:off x="5774751" y="2761778"/>
            <a:ext cx="5800436" cy="3500582"/>
          </a:xfrm>
          <a:prstGeom prst="rect">
            <a:avLst/>
          </a:prstGeom>
        </p:spPr>
      </p:pic>
      <p:pic>
        <p:nvPicPr>
          <p:cNvPr id="6" name="תמונה 5">
            <a:extLst>
              <a:ext uri="{FF2B5EF4-FFF2-40B4-BE49-F238E27FC236}">
                <a16:creationId xmlns:a16="http://schemas.microsoft.com/office/drawing/2014/main" id="{A9E0F8D2-47A7-E113-A119-C2B739259593}"/>
              </a:ext>
            </a:extLst>
          </p:cNvPr>
          <p:cNvPicPr>
            <a:picLocks noChangeAspect="1"/>
          </p:cNvPicPr>
          <p:nvPr/>
        </p:nvPicPr>
        <p:blipFill>
          <a:blip r:embed="rId5"/>
          <a:stretch>
            <a:fillRect/>
          </a:stretch>
        </p:blipFill>
        <p:spPr>
          <a:xfrm>
            <a:off x="742951" y="1863090"/>
            <a:ext cx="3679910" cy="3983352"/>
          </a:xfrm>
          <a:prstGeom prst="rect">
            <a:avLst/>
          </a:prstGeom>
        </p:spPr>
      </p:pic>
      <p:pic>
        <p:nvPicPr>
          <p:cNvPr id="8" name="תמונה 7">
            <a:extLst>
              <a:ext uri="{FF2B5EF4-FFF2-40B4-BE49-F238E27FC236}">
                <a16:creationId xmlns:a16="http://schemas.microsoft.com/office/drawing/2014/main" id="{B09E1FAC-57F8-360B-787E-1D2271A17417}"/>
              </a:ext>
            </a:extLst>
          </p:cNvPr>
          <p:cNvPicPr>
            <a:picLocks noChangeAspect="1"/>
          </p:cNvPicPr>
          <p:nvPr/>
        </p:nvPicPr>
        <p:blipFill>
          <a:blip r:embed="rId6"/>
          <a:stretch>
            <a:fillRect/>
          </a:stretch>
        </p:blipFill>
        <p:spPr>
          <a:xfrm>
            <a:off x="7464197" y="210856"/>
            <a:ext cx="4191000" cy="1377914"/>
          </a:xfrm>
          <a:prstGeom prst="rect">
            <a:avLst/>
          </a:prstGeom>
        </p:spPr>
      </p:pic>
      <p:pic>
        <p:nvPicPr>
          <p:cNvPr id="10" name="תמונה 9">
            <a:extLst>
              <a:ext uri="{FF2B5EF4-FFF2-40B4-BE49-F238E27FC236}">
                <a16:creationId xmlns:a16="http://schemas.microsoft.com/office/drawing/2014/main" id="{403615EC-3A3E-9230-5CF6-A824C157790E}"/>
              </a:ext>
            </a:extLst>
          </p:cNvPr>
          <p:cNvPicPr>
            <a:picLocks noChangeAspect="1"/>
          </p:cNvPicPr>
          <p:nvPr/>
        </p:nvPicPr>
        <p:blipFill>
          <a:blip r:embed="rId7"/>
          <a:stretch>
            <a:fillRect/>
          </a:stretch>
        </p:blipFill>
        <p:spPr>
          <a:xfrm>
            <a:off x="7769141" y="1996596"/>
            <a:ext cx="2428875" cy="575154"/>
          </a:xfrm>
          <a:prstGeom prst="rect">
            <a:avLst/>
          </a:prstGeom>
        </p:spPr>
      </p:pic>
      <p:sp>
        <p:nvSpPr>
          <p:cNvPr id="11" name="תיבת טקסט 10">
            <a:extLst>
              <a:ext uri="{FF2B5EF4-FFF2-40B4-BE49-F238E27FC236}">
                <a16:creationId xmlns:a16="http://schemas.microsoft.com/office/drawing/2014/main" id="{B69EEBB9-3730-949A-32F6-E40139D4C8B7}"/>
              </a:ext>
            </a:extLst>
          </p:cNvPr>
          <p:cNvSpPr txBox="1"/>
          <p:nvPr/>
        </p:nvSpPr>
        <p:spPr>
          <a:xfrm>
            <a:off x="226934" y="6222945"/>
            <a:ext cx="2628900" cy="523220"/>
          </a:xfrm>
          <a:prstGeom prst="rect">
            <a:avLst/>
          </a:prstGeom>
          <a:noFill/>
        </p:spPr>
        <p:txBody>
          <a:bodyPr wrap="square" rtlCol="1">
            <a:spAutoFit/>
          </a:bodyPr>
          <a:lstStyle/>
          <a:p>
            <a:r>
              <a:rPr lang="he-IL" sz="2800" b="1" dirty="0"/>
              <a:t>עמודים 89-88</a:t>
            </a:r>
          </a:p>
        </p:txBody>
      </p:sp>
    </p:spTree>
    <p:extLst>
      <p:ext uri="{BB962C8B-B14F-4D97-AF65-F5344CB8AC3E}">
        <p14:creationId xmlns:p14="http://schemas.microsoft.com/office/powerpoint/2010/main" val="4120789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4B7A1EF3-F5BA-8F08-CEDA-64BF001600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22789" y="111835"/>
            <a:ext cx="8494390" cy="6858000"/>
          </a:xfrm>
          <a:prstGeom prst="rect">
            <a:avLst/>
          </a:prstGeom>
        </p:spPr>
      </p:pic>
      <p:pic>
        <p:nvPicPr>
          <p:cNvPr id="6" name="תמונה 5">
            <a:extLst>
              <a:ext uri="{FF2B5EF4-FFF2-40B4-BE49-F238E27FC236}">
                <a16:creationId xmlns:a16="http://schemas.microsoft.com/office/drawing/2014/main" id="{57B39B03-611A-512F-C073-AC987635565E}"/>
              </a:ext>
            </a:extLst>
          </p:cNvPr>
          <p:cNvPicPr>
            <a:picLocks noChangeAspect="1"/>
          </p:cNvPicPr>
          <p:nvPr/>
        </p:nvPicPr>
        <p:blipFill>
          <a:blip r:embed="rId5"/>
          <a:stretch>
            <a:fillRect/>
          </a:stretch>
        </p:blipFill>
        <p:spPr>
          <a:xfrm>
            <a:off x="5634789" y="52208"/>
            <a:ext cx="4724400" cy="695325"/>
          </a:xfrm>
          <a:prstGeom prst="rect">
            <a:avLst/>
          </a:prstGeom>
        </p:spPr>
      </p:pic>
      <p:pic>
        <p:nvPicPr>
          <p:cNvPr id="10" name="תמונה 9">
            <a:extLst>
              <a:ext uri="{FF2B5EF4-FFF2-40B4-BE49-F238E27FC236}">
                <a16:creationId xmlns:a16="http://schemas.microsoft.com/office/drawing/2014/main" id="{35061226-D1FE-3ABD-A452-78B1EF99495B}"/>
              </a:ext>
            </a:extLst>
          </p:cNvPr>
          <p:cNvPicPr>
            <a:picLocks noChangeAspect="1"/>
          </p:cNvPicPr>
          <p:nvPr/>
        </p:nvPicPr>
        <p:blipFill>
          <a:blip r:embed="rId6"/>
          <a:stretch>
            <a:fillRect/>
          </a:stretch>
        </p:blipFill>
        <p:spPr>
          <a:xfrm>
            <a:off x="7351295" y="3071812"/>
            <a:ext cx="2432384" cy="695325"/>
          </a:xfrm>
          <a:prstGeom prst="rect">
            <a:avLst/>
          </a:prstGeom>
        </p:spPr>
      </p:pic>
      <p:pic>
        <p:nvPicPr>
          <p:cNvPr id="12" name="תמונה 11">
            <a:extLst>
              <a:ext uri="{FF2B5EF4-FFF2-40B4-BE49-F238E27FC236}">
                <a16:creationId xmlns:a16="http://schemas.microsoft.com/office/drawing/2014/main" id="{021BE373-21D9-0293-1D99-C2F59C0F5227}"/>
              </a:ext>
            </a:extLst>
          </p:cNvPr>
          <p:cNvPicPr>
            <a:picLocks noChangeAspect="1"/>
          </p:cNvPicPr>
          <p:nvPr/>
        </p:nvPicPr>
        <p:blipFill>
          <a:blip r:embed="rId7"/>
          <a:stretch>
            <a:fillRect/>
          </a:stretch>
        </p:blipFill>
        <p:spPr>
          <a:xfrm>
            <a:off x="2908886" y="3027445"/>
            <a:ext cx="2725904" cy="657225"/>
          </a:xfrm>
          <a:prstGeom prst="rect">
            <a:avLst/>
          </a:prstGeom>
        </p:spPr>
      </p:pic>
      <p:pic>
        <p:nvPicPr>
          <p:cNvPr id="14" name="תמונה 13">
            <a:extLst>
              <a:ext uri="{FF2B5EF4-FFF2-40B4-BE49-F238E27FC236}">
                <a16:creationId xmlns:a16="http://schemas.microsoft.com/office/drawing/2014/main" id="{4088CD06-605B-E656-6DD3-E73BFF67EDCB}"/>
              </a:ext>
            </a:extLst>
          </p:cNvPr>
          <p:cNvPicPr>
            <a:picLocks noChangeAspect="1"/>
          </p:cNvPicPr>
          <p:nvPr/>
        </p:nvPicPr>
        <p:blipFill>
          <a:blip r:embed="rId8"/>
          <a:stretch>
            <a:fillRect/>
          </a:stretch>
        </p:blipFill>
        <p:spPr>
          <a:xfrm>
            <a:off x="7351294" y="4282741"/>
            <a:ext cx="2004761" cy="695325"/>
          </a:xfrm>
          <a:prstGeom prst="rect">
            <a:avLst/>
          </a:prstGeom>
        </p:spPr>
      </p:pic>
      <p:pic>
        <p:nvPicPr>
          <p:cNvPr id="16" name="תמונה 15">
            <a:extLst>
              <a:ext uri="{FF2B5EF4-FFF2-40B4-BE49-F238E27FC236}">
                <a16:creationId xmlns:a16="http://schemas.microsoft.com/office/drawing/2014/main" id="{53D56837-738C-5CD1-3C28-4B48719DE187}"/>
              </a:ext>
            </a:extLst>
          </p:cNvPr>
          <p:cNvPicPr>
            <a:picLocks noChangeAspect="1"/>
          </p:cNvPicPr>
          <p:nvPr/>
        </p:nvPicPr>
        <p:blipFill>
          <a:blip r:embed="rId9"/>
          <a:stretch>
            <a:fillRect/>
          </a:stretch>
        </p:blipFill>
        <p:spPr>
          <a:xfrm>
            <a:off x="5222616" y="5173579"/>
            <a:ext cx="1803826" cy="873720"/>
          </a:xfrm>
          <a:prstGeom prst="rect">
            <a:avLst/>
          </a:prstGeom>
        </p:spPr>
      </p:pic>
      <p:sp>
        <p:nvSpPr>
          <p:cNvPr id="17" name="תיבת טקסט 16">
            <a:extLst>
              <a:ext uri="{FF2B5EF4-FFF2-40B4-BE49-F238E27FC236}">
                <a16:creationId xmlns:a16="http://schemas.microsoft.com/office/drawing/2014/main" id="{0ABF4458-809B-CB2F-0C46-5526DE7BA82C}"/>
              </a:ext>
            </a:extLst>
          </p:cNvPr>
          <p:cNvSpPr txBox="1"/>
          <p:nvPr/>
        </p:nvSpPr>
        <p:spPr>
          <a:xfrm>
            <a:off x="95875" y="6000750"/>
            <a:ext cx="2628900" cy="523220"/>
          </a:xfrm>
          <a:prstGeom prst="rect">
            <a:avLst/>
          </a:prstGeom>
          <a:noFill/>
        </p:spPr>
        <p:txBody>
          <a:bodyPr wrap="square" rtlCol="1">
            <a:spAutoFit/>
          </a:bodyPr>
          <a:lstStyle/>
          <a:p>
            <a:r>
              <a:rPr lang="he-IL" sz="2800" b="1" dirty="0"/>
              <a:t>עמוד 89</a:t>
            </a:r>
          </a:p>
        </p:txBody>
      </p:sp>
    </p:spTree>
    <p:extLst>
      <p:ext uri="{BB962C8B-B14F-4D97-AF65-F5344CB8AC3E}">
        <p14:creationId xmlns:p14="http://schemas.microsoft.com/office/powerpoint/2010/main" val="409145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70B69971-A67A-837D-04B6-2416F69568AC}"/>
              </a:ext>
            </a:extLst>
          </p:cNvPr>
          <p:cNvPicPr>
            <a:picLocks noChangeAspect="1"/>
          </p:cNvPicPr>
          <p:nvPr/>
        </p:nvPicPr>
        <p:blipFill>
          <a:blip r:embed="rId4"/>
          <a:stretch>
            <a:fillRect/>
          </a:stretch>
        </p:blipFill>
        <p:spPr>
          <a:xfrm>
            <a:off x="10543034" y="111835"/>
            <a:ext cx="1422032" cy="1057746"/>
          </a:xfrm>
          <a:prstGeom prst="rect">
            <a:avLst/>
          </a:prstGeom>
        </p:spPr>
      </p:pic>
      <p:pic>
        <p:nvPicPr>
          <p:cNvPr id="10" name="תמונה 9">
            <a:extLst>
              <a:ext uri="{FF2B5EF4-FFF2-40B4-BE49-F238E27FC236}">
                <a16:creationId xmlns:a16="http://schemas.microsoft.com/office/drawing/2014/main" id="{DC9B7381-6ADE-F146-CB06-1436BA5D8235}"/>
              </a:ext>
            </a:extLst>
          </p:cNvPr>
          <p:cNvPicPr>
            <a:picLocks noChangeAspect="1"/>
          </p:cNvPicPr>
          <p:nvPr/>
        </p:nvPicPr>
        <p:blipFill>
          <a:blip r:embed="rId5"/>
          <a:stretch>
            <a:fillRect/>
          </a:stretch>
        </p:blipFill>
        <p:spPr>
          <a:xfrm>
            <a:off x="6592851" y="2311473"/>
            <a:ext cx="4562475" cy="4648200"/>
          </a:xfrm>
          <a:prstGeom prst="rect">
            <a:avLst/>
          </a:prstGeom>
        </p:spPr>
      </p:pic>
      <p:pic>
        <p:nvPicPr>
          <p:cNvPr id="12" name="תמונה 11">
            <a:extLst>
              <a:ext uri="{FF2B5EF4-FFF2-40B4-BE49-F238E27FC236}">
                <a16:creationId xmlns:a16="http://schemas.microsoft.com/office/drawing/2014/main" id="{6B4A4BE0-A0FD-5C51-4983-FA3CB21CADD8}"/>
              </a:ext>
            </a:extLst>
          </p:cNvPr>
          <p:cNvPicPr>
            <a:picLocks noChangeAspect="1"/>
          </p:cNvPicPr>
          <p:nvPr/>
        </p:nvPicPr>
        <p:blipFill>
          <a:blip r:embed="rId6"/>
          <a:stretch>
            <a:fillRect/>
          </a:stretch>
        </p:blipFill>
        <p:spPr>
          <a:xfrm>
            <a:off x="6592851" y="240233"/>
            <a:ext cx="3790950" cy="895350"/>
          </a:xfrm>
          <a:prstGeom prst="rect">
            <a:avLst/>
          </a:prstGeom>
        </p:spPr>
      </p:pic>
      <p:pic>
        <p:nvPicPr>
          <p:cNvPr id="14" name="תמונה 13">
            <a:extLst>
              <a:ext uri="{FF2B5EF4-FFF2-40B4-BE49-F238E27FC236}">
                <a16:creationId xmlns:a16="http://schemas.microsoft.com/office/drawing/2014/main" id="{5D270FA4-026D-9F41-52C1-FA9AB12112E7}"/>
              </a:ext>
            </a:extLst>
          </p:cNvPr>
          <p:cNvPicPr>
            <a:picLocks noChangeAspect="1"/>
          </p:cNvPicPr>
          <p:nvPr/>
        </p:nvPicPr>
        <p:blipFill>
          <a:blip r:embed="rId7"/>
          <a:stretch>
            <a:fillRect/>
          </a:stretch>
        </p:blipFill>
        <p:spPr>
          <a:xfrm>
            <a:off x="5830850" y="1556730"/>
            <a:ext cx="4543425" cy="514350"/>
          </a:xfrm>
          <a:prstGeom prst="rect">
            <a:avLst/>
          </a:prstGeom>
        </p:spPr>
      </p:pic>
      <p:pic>
        <p:nvPicPr>
          <p:cNvPr id="18" name="תמונה 17">
            <a:extLst>
              <a:ext uri="{FF2B5EF4-FFF2-40B4-BE49-F238E27FC236}">
                <a16:creationId xmlns:a16="http://schemas.microsoft.com/office/drawing/2014/main" id="{2C474FAE-FB2E-76FA-EB13-DF639A477645}"/>
              </a:ext>
            </a:extLst>
          </p:cNvPr>
          <p:cNvPicPr>
            <a:picLocks noChangeAspect="1"/>
          </p:cNvPicPr>
          <p:nvPr/>
        </p:nvPicPr>
        <p:blipFill>
          <a:blip r:embed="rId8"/>
          <a:stretch>
            <a:fillRect/>
          </a:stretch>
        </p:blipFill>
        <p:spPr>
          <a:xfrm>
            <a:off x="1120554" y="2002715"/>
            <a:ext cx="4133850" cy="4743450"/>
          </a:xfrm>
          <a:prstGeom prst="rect">
            <a:avLst/>
          </a:prstGeom>
        </p:spPr>
      </p:pic>
      <p:sp>
        <p:nvSpPr>
          <p:cNvPr id="19" name="תיבת טקסט 18">
            <a:extLst>
              <a:ext uri="{FF2B5EF4-FFF2-40B4-BE49-F238E27FC236}">
                <a16:creationId xmlns:a16="http://schemas.microsoft.com/office/drawing/2014/main" id="{BEE0B9B2-AE92-F7F2-5125-2671C6CA174B}"/>
              </a:ext>
            </a:extLst>
          </p:cNvPr>
          <p:cNvSpPr txBox="1"/>
          <p:nvPr/>
        </p:nvSpPr>
        <p:spPr>
          <a:xfrm>
            <a:off x="141071" y="6222945"/>
            <a:ext cx="1958965" cy="523220"/>
          </a:xfrm>
          <a:prstGeom prst="rect">
            <a:avLst/>
          </a:prstGeom>
          <a:noFill/>
        </p:spPr>
        <p:txBody>
          <a:bodyPr wrap="square" rtlCol="1">
            <a:spAutoFit/>
          </a:bodyPr>
          <a:lstStyle/>
          <a:p>
            <a:r>
              <a:rPr lang="he-IL" sz="2800" b="1" dirty="0"/>
              <a:t>עמוד 90</a:t>
            </a:r>
          </a:p>
        </p:txBody>
      </p:sp>
    </p:spTree>
    <p:extLst>
      <p:ext uri="{BB962C8B-B14F-4D97-AF65-F5344CB8AC3E}">
        <p14:creationId xmlns:p14="http://schemas.microsoft.com/office/powerpoint/2010/main" val="951336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DA12BD15-6F6A-2FC2-9BBF-09BB1E47716D}"/>
              </a:ext>
            </a:extLst>
          </p:cNvPr>
          <p:cNvPicPr>
            <a:picLocks noChangeAspect="1"/>
          </p:cNvPicPr>
          <p:nvPr/>
        </p:nvPicPr>
        <p:blipFill>
          <a:blip r:embed="rId4"/>
          <a:stretch>
            <a:fillRect/>
          </a:stretch>
        </p:blipFill>
        <p:spPr>
          <a:xfrm>
            <a:off x="2724775" y="756570"/>
            <a:ext cx="6562725" cy="1228725"/>
          </a:xfrm>
          <a:prstGeom prst="rect">
            <a:avLst/>
          </a:prstGeom>
        </p:spPr>
      </p:pic>
      <p:pic>
        <p:nvPicPr>
          <p:cNvPr id="6" name="תמונה 5">
            <a:extLst>
              <a:ext uri="{FF2B5EF4-FFF2-40B4-BE49-F238E27FC236}">
                <a16:creationId xmlns:a16="http://schemas.microsoft.com/office/drawing/2014/main" id="{048B7965-60A1-80E9-2954-04DDEA5B7D77}"/>
              </a:ext>
            </a:extLst>
          </p:cNvPr>
          <p:cNvPicPr>
            <a:picLocks noChangeAspect="1"/>
          </p:cNvPicPr>
          <p:nvPr/>
        </p:nvPicPr>
        <p:blipFill>
          <a:blip r:embed="rId5"/>
          <a:stretch>
            <a:fillRect/>
          </a:stretch>
        </p:blipFill>
        <p:spPr>
          <a:xfrm>
            <a:off x="9394234" y="279955"/>
            <a:ext cx="2797766" cy="2181953"/>
          </a:xfrm>
          <a:prstGeom prst="rect">
            <a:avLst/>
          </a:prstGeom>
        </p:spPr>
      </p:pic>
      <p:pic>
        <p:nvPicPr>
          <p:cNvPr id="8" name="תמונה 7">
            <a:extLst>
              <a:ext uri="{FF2B5EF4-FFF2-40B4-BE49-F238E27FC236}">
                <a16:creationId xmlns:a16="http://schemas.microsoft.com/office/drawing/2014/main" id="{33344753-8412-3CE0-4C23-5B2B159D466E}"/>
              </a:ext>
            </a:extLst>
          </p:cNvPr>
          <p:cNvPicPr>
            <a:picLocks noChangeAspect="1"/>
          </p:cNvPicPr>
          <p:nvPr/>
        </p:nvPicPr>
        <p:blipFill>
          <a:blip r:embed="rId6"/>
          <a:stretch>
            <a:fillRect/>
          </a:stretch>
        </p:blipFill>
        <p:spPr>
          <a:xfrm>
            <a:off x="10230471" y="4716895"/>
            <a:ext cx="1293091" cy="1283855"/>
          </a:xfrm>
          <a:prstGeom prst="rect">
            <a:avLst/>
          </a:prstGeom>
        </p:spPr>
      </p:pic>
      <p:pic>
        <p:nvPicPr>
          <p:cNvPr id="10" name="תמונה 9">
            <a:extLst>
              <a:ext uri="{FF2B5EF4-FFF2-40B4-BE49-F238E27FC236}">
                <a16:creationId xmlns:a16="http://schemas.microsoft.com/office/drawing/2014/main" id="{D34DEF96-582E-90C2-07FE-E1857B5113B4}"/>
              </a:ext>
            </a:extLst>
          </p:cNvPr>
          <p:cNvPicPr>
            <a:picLocks noChangeAspect="1"/>
          </p:cNvPicPr>
          <p:nvPr/>
        </p:nvPicPr>
        <p:blipFill>
          <a:blip r:embed="rId7"/>
          <a:stretch>
            <a:fillRect/>
          </a:stretch>
        </p:blipFill>
        <p:spPr>
          <a:xfrm>
            <a:off x="8515564" y="4720564"/>
            <a:ext cx="1293091" cy="1283855"/>
          </a:xfrm>
          <a:prstGeom prst="rect">
            <a:avLst/>
          </a:prstGeom>
        </p:spPr>
      </p:pic>
      <p:pic>
        <p:nvPicPr>
          <p:cNvPr id="12" name="תמונה 11">
            <a:extLst>
              <a:ext uri="{FF2B5EF4-FFF2-40B4-BE49-F238E27FC236}">
                <a16:creationId xmlns:a16="http://schemas.microsoft.com/office/drawing/2014/main" id="{160C730E-472E-2F1A-65BC-6F392ECA7284}"/>
              </a:ext>
            </a:extLst>
          </p:cNvPr>
          <p:cNvPicPr>
            <a:picLocks noChangeAspect="1"/>
          </p:cNvPicPr>
          <p:nvPr/>
        </p:nvPicPr>
        <p:blipFill>
          <a:blip r:embed="rId8"/>
          <a:stretch>
            <a:fillRect/>
          </a:stretch>
        </p:blipFill>
        <p:spPr>
          <a:xfrm>
            <a:off x="6800657" y="4756702"/>
            <a:ext cx="1293091" cy="1283855"/>
          </a:xfrm>
          <a:prstGeom prst="rect">
            <a:avLst/>
          </a:prstGeom>
        </p:spPr>
      </p:pic>
      <p:pic>
        <p:nvPicPr>
          <p:cNvPr id="14" name="תמונה 13">
            <a:extLst>
              <a:ext uri="{FF2B5EF4-FFF2-40B4-BE49-F238E27FC236}">
                <a16:creationId xmlns:a16="http://schemas.microsoft.com/office/drawing/2014/main" id="{441F1BDE-A2E1-12D1-9BA1-52E21FF94653}"/>
              </a:ext>
            </a:extLst>
          </p:cNvPr>
          <p:cNvPicPr>
            <a:picLocks noChangeAspect="1"/>
          </p:cNvPicPr>
          <p:nvPr/>
        </p:nvPicPr>
        <p:blipFill>
          <a:blip r:embed="rId9"/>
          <a:stretch>
            <a:fillRect/>
          </a:stretch>
        </p:blipFill>
        <p:spPr>
          <a:xfrm>
            <a:off x="5095954" y="4775175"/>
            <a:ext cx="1293091" cy="1265382"/>
          </a:xfrm>
          <a:prstGeom prst="rect">
            <a:avLst/>
          </a:prstGeom>
        </p:spPr>
      </p:pic>
      <p:pic>
        <p:nvPicPr>
          <p:cNvPr id="16" name="תמונה 15">
            <a:extLst>
              <a:ext uri="{FF2B5EF4-FFF2-40B4-BE49-F238E27FC236}">
                <a16:creationId xmlns:a16="http://schemas.microsoft.com/office/drawing/2014/main" id="{AB55A7DC-83FB-0708-8357-3B2E6B950785}"/>
              </a:ext>
            </a:extLst>
          </p:cNvPr>
          <p:cNvPicPr>
            <a:picLocks noChangeAspect="1"/>
          </p:cNvPicPr>
          <p:nvPr/>
        </p:nvPicPr>
        <p:blipFill>
          <a:blip r:embed="rId10"/>
          <a:stretch>
            <a:fillRect/>
          </a:stretch>
        </p:blipFill>
        <p:spPr>
          <a:xfrm>
            <a:off x="3335955" y="4817575"/>
            <a:ext cx="1293091" cy="1283855"/>
          </a:xfrm>
          <a:prstGeom prst="rect">
            <a:avLst/>
          </a:prstGeom>
        </p:spPr>
      </p:pic>
      <p:sp>
        <p:nvSpPr>
          <p:cNvPr id="17" name="תיבת טקסט 16">
            <a:extLst>
              <a:ext uri="{FF2B5EF4-FFF2-40B4-BE49-F238E27FC236}">
                <a16:creationId xmlns:a16="http://schemas.microsoft.com/office/drawing/2014/main" id="{20980B99-8113-EF47-DDAE-318E26212892}"/>
              </a:ext>
            </a:extLst>
          </p:cNvPr>
          <p:cNvSpPr txBox="1"/>
          <p:nvPr/>
        </p:nvSpPr>
        <p:spPr>
          <a:xfrm>
            <a:off x="95875" y="6000750"/>
            <a:ext cx="2628900" cy="523220"/>
          </a:xfrm>
          <a:prstGeom prst="rect">
            <a:avLst/>
          </a:prstGeom>
          <a:noFill/>
        </p:spPr>
        <p:txBody>
          <a:bodyPr wrap="square" rtlCol="1">
            <a:spAutoFit/>
          </a:bodyPr>
          <a:lstStyle/>
          <a:p>
            <a:r>
              <a:rPr lang="he-IL" sz="2800" b="1" dirty="0"/>
              <a:t>עמודים 92-91</a:t>
            </a:r>
          </a:p>
        </p:txBody>
      </p:sp>
      <p:sp>
        <p:nvSpPr>
          <p:cNvPr id="19" name="תיבת טקסט 18">
            <a:extLst>
              <a:ext uri="{FF2B5EF4-FFF2-40B4-BE49-F238E27FC236}">
                <a16:creationId xmlns:a16="http://schemas.microsoft.com/office/drawing/2014/main" id="{DC54472C-E20F-5CE6-85E0-8EEEE0F6460A}"/>
              </a:ext>
            </a:extLst>
          </p:cNvPr>
          <p:cNvSpPr txBox="1"/>
          <p:nvPr/>
        </p:nvSpPr>
        <p:spPr>
          <a:xfrm>
            <a:off x="1785069" y="2180318"/>
            <a:ext cx="8023586" cy="1951496"/>
          </a:xfrm>
          <a:prstGeom prst="rect">
            <a:avLst/>
          </a:prstGeom>
          <a:noFill/>
        </p:spPr>
        <p:txBody>
          <a:bodyPr wrap="square">
            <a:spAutoFit/>
          </a:bodyPr>
          <a:lstStyle/>
          <a:p>
            <a:pPr>
              <a:lnSpc>
                <a:spcPct val="150000"/>
              </a:lnSpc>
            </a:pPr>
            <a:r>
              <a:rPr lang="he-IL" sz="2800" b="0" i="0" u="none" strike="noStrike" baseline="0" dirty="0">
                <a:latin typeface="Narkisim" panose="020E0502050101010101" pitchFamily="34" charset="-79"/>
              </a:rPr>
              <a:t>קראו את קטע המידע : </a:t>
            </a:r>
            <a:r>
              <a:rPr lang="he-IL" sz="2800" b="1" i="0" u="none" strike="noStrike" baseline="0" dirty="0">
                <a:solidFill>
                  <a:srgbClr val="C00000"/>
                </a:solidFill>
                <a:latin typeface="Narkisim" panose="020E0502050101010101" pitchFamily="34" charset="-79"/>
              </a:rPr>
              <a:t>מהי מכת חשמל וכיצד אפשר למנוע אותה?</a:t>
            </a:r>
            <a:r>
              <a:rPr lang="he-IL" sz="2800" b="0" i="0" u="none" strike="noStrike" baseline="0" dirty="0">
                <a:latin typeface="Narkisim" panose="020E0502050101010101" pitchFamily="34" charset="-79"/>
              </a:rPr>
              <a:t> בעמודים 92-91 והשיבו על השאלות בשוליים ועל שאלות הסיכום בעמודים אלה.</a:t>
            </a:r>
            <a:endParaRPr lang="he-IL" sz="2800" dirty="0"/>
          </a:p>
        </p:txBody>
      </p:sp>
    </p:spTree>
    <p:extLst>
      <p:ext uri="{BB962C8B-B14F-4D97-AF65-F5344CB8AC3E}">
        <p14:creationId xmlns:p14="http://schemas.microsoft.com/office/powerpoint/2010/main" val="39540760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id="{D9F6EA20-19AD-A956-1FF1-0C9BD3C7AAF7}"/>
              </a:ext>
            </a:extLst>
          </p:cNvPr>
          <p:cNvSpPr txBox="1"/>
          <p:nvPr/>
        </p:nvSpPr>
        <p:spPr>
          <a:xfrm>
            <a:off x="7326630" y="687908"/>
            <a:ext cx="3989070" cy="707886"/>
          </a:xfrm>
          <a:prstGeom prst="rect">
            <a:avLst/>
          </a:prstGeom>
          <a:noFill/>
        </p:spPr>
        <p:txBody>
          <a:bodyPr wrap="square" rtlCol="1">
            <a:spAutoFit/>
          </a:bodyPr>
          <a:lstStyle/>
          <a:p>
            <a:r>
              <a:rPr lang="he-IL" sz="4000" b="1" dirty="0">
                <a:solidFill>
                  <a:srgbClr val="C00000"/>
                </a:solidFill>
              </a:rPr>
              <a:t>משימה מתוקשבת</a:t>
            </a:r>
          </a:p>
        </p:txBody>
      </p:sp>
      <p:pic>
        <p:nvPicPr>
          <p:cNvPr id="7" name="תמונה 6">
            <a:extLst>
              <a:ext uri="{FF2B5EF4-FFF2-40B4-BE49-F238E27FC236}">
                <a16:creationId xmlns:a16="http://schemas.microsoft.com/office/drawing/2014/main" id="{C9898193-0663-8369-2077-04174ABE35C1}"/>
              </a:ext>
            </a:extLst>
          </p:cNvPr>
          <p:cNvPicPr>
            <a:picLocks noChangeAspect="1"/>
          </p:cNvPicPr>
          <p:nvPr/>
        </p:nvPicPr>
        <p:blipFill>
          <a:blip r:embed="rId4"/>
          <a:stretch>
            <a:fillRect/>
          </a:stretch>
        </p:blipFill>
        <p:spPr>
          <a:xfrm>
            <a:off x="3669030" y="1538287"/>
            <a:ext cx="5989319" cy="5056823"/>
          </a:xfrm>
          <a:prstGeom prst="rect">
            <a:avLst/>
          </a:prstGeom>
          <a:ln w="12700">
            <a:solidFill>
              <a:srgbClr val="C00000"/>
            </a:solidFill>
          </a:ln>
        </p:spPr>
      </p:pic>
    </p:spTree>
    <p:extLst>
      <p:ext uri="{BB962C8B-B14F-4D97-AF65-F5344CB8AC3E}">
        <p14:creationId xmlns:p14="http://schemas.microsoft.com/office/powerpoint/2010/main" val="34860742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stretch>
            <a:fillRect/>
          </a:stretch>
        </p:blipFill>
        <p:spPr>
          <a:xfrm>
            <a:off x="4290791" y="1138015"/>
            <a:ext cx="3971925" cy="4943475"/>
          </a:xfrm>
          <a:prstGeom prst="rect">
            <a:avLst/>
          </a:prstGeom>
          <a:solidFill>
            <a:schemeClr val="accent2"/>
          </a:solidFill>
          <a:ln w="12700">
            <a:solidFill>
              <a:srgbClr val="C00000"/>
            </a:solidFill>
          </a:ln>
        </p:spPr>
      </p:pic>
      <p:pic>
        <p:nvPicPr>
          <p:cNvPr id="3" name="תמונה 2">
            <a:extLst>
              <a:ext uri="{FF2B5EF4-FFF2-40B4-BE49-F238E27FC236}">
                <a16:creationId xmlns:a16="http://schemas.microsoft.com/office/drawing/2014/main" id="{7A1C10B6-3673-9EF1-0CD1-4C30BA60F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spTree>
    <p:extLst>
      <p:ext uri="{BB962C8B-B14F-4D97-AF65-F5344CB8AC3E}">
        <p14:creationId xmlns:p14="http://schemas.microsoft.com/office/powerpoint/2010/main" val="1233171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8A41D4F5-D2D6-750E-0DA4-4ABAD54B67B1}"/>
              </a:ext>
            </a:extLst>
          </p:cNvPr>
          <p:cNvPicPr>
            <a:picLocks noChangeAspect="1"/>
          </p:cNvPicPr>
          <p:nvPr/>
        </p:nvPicPr>
        <p:blipFill>
          <a:blip r:embed="rId6"/>
          <a:stretch>
            <a:fillRect/>
          </a:stretch>
        </p:blipFill>
        <p:spPr>
          <a:xfrm>
            <a:off x="3968318" y="1762523"/>
            <a:ext cx="8077378" cy="3895335"/>
          </a:xfrm>
          <a:prstGeom prst="rect">
            <a:avLst/>
          </a:prstGeom>
        </p:spPr>
      </p:pic>
      <p:sp>
        <p:nvSpPr>
          <p:cNvPr id="5" name="תיבת טקסט 4">
            <a:extLst>
              <a:ext uri="{FF2B5EF4-FFF2-40B4-BE49-F238E27FC236}">
                <a16:creationId xmlns:a16="http://schemas.microsoft.com/office/drawing/2014/main" id="{3BFD117E-0F5C-01E3-A48A-2A15E70EBECF}"/>
              </a:ext>
            </a:extLst>
          </p:cNvPr>
          <p:cNvSpPr txBox="1"/>
          <p:nvPr/>
        </p:nvSpPr>
        <p:spPr>
          <a:xfrm>
            <a:off x="1120139" y="6000750"/>
            <a:ext cx="1604635" cy="523220"/>
          </a:xfrm>
          <a:prstGeom prst="rect">
            <a:avLst/>
          </a:prstGeom>
          <a:noFill/>
        </p:spPr>
        <p:txBody>
          <a:bodyPr wrap="square" rtlCol="1">
            <a:spAutoFit/>
          </a:bodyPr>
          <a:lstStyle/>
          <a:p>
            <a:r>
              <a:rPr lang="he-IL" sz="2800" b="1" dirty="0"/>
              <a:t>עמוד 93</a:t>
            </a:r>
          </a:p>
        </p:txBody>
      </p:sp>
      <p:pic>
        <p:nvPicPr>
          <p:cNvPr id="3" name="64864-511355155_small">
            <a:hlinkClick r:id="" action="ppaction://media"/>
            <a:extLst>
              <a:ext uri="{FF2B5EF4-FFF2-40B4-BE49-F238E27FC236}">
                <a16:creationId xmlns:a16="http://schemas.microsoft.com/office/drawing/2014/main" id="{BE43B8EB-B3A9-4E94-7037-C64B3FFCA0E2}"/>
              </a:ext>
            </a:extLst>
          </p:cNvPr>
          <p:cNvPicPr>
            <a:picLocks noChangeAspect="1"/>
          </p:cNvPicPr>
          <p:nvPr>
            <a:videoFile r:link="rId2"/>
            <p:extLst>
              <p:ext uri="{DAA4B4D4-6D71-4841-9C94-3DE7FCFB9230}">
                <p14:media xmlns:p14="http://schemas.microsoft.com/office/powerpoint/2010/main" r:embed="rId1"/>
              </p:ext>
            </p:extLst>
          </p:nvPr>
        </p:nvPicPr>
        <p:blipFill>
          <a:blip r:embed="rId7">
            <a:duotone>
              <a:schemeClr val="bg2">
                <a:shade val="45000"/>
                <a:satMod val="135000"/>
              </a:schemeClr>
              <a:prstClr val="white"/>
            </a:duotone>
          </a:blip>
          <a:stretch>
            <a:fillRect/>
          </a:stretch>
        </p:blipFill>
        <p:spPr>
          <a:xfrm>
            <a:off x="146304" y="2439594"/>
            <a:ext cx="3648456" cy="2462045"/>
          </a:xfrm>
          <a:prstGeom prst="rect">
            <a:avLst/>
          </a:prstGeom>
        </p:spPr>
      </p:pic>
    </p:spTree>
    <p:extLst>
      <p:ext uri="{BB962C8B-B14F-4D97-AF65-F5344CB8AC3E}">
        <p14:creationId xmlns:p14="http://schemas.microsoft.com/office/powerpoint/2010/main" val="391714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3CC4F027-C987-F8FF-4B2B-3FE347A2EC1B}"/>
              </a:ext>
            </a:extLst>
          </p:cNvPr>
          <p:cNvPicPr>
            <a:picLocks noChangeAspect="1"/>
          </p:cNvPicPr>
          <p:nvPr/>
        </p:nvPicPr>
        <p:blipFill>
          <a:blip r:embed="rId4"/>
          <a:stretch>
            <a:fillRect/>
          </a:stretch>
        </p:blipFill>
        <p:spPr>
          <a:xfrm>
            <a:off x="5618724" y="47445"/>
            <a:ext cx="3638550" cy="866775"/>
          </a:xfrm>
          <a:prstGeom prst="rect">
            <a:avLst/>
          </a:prstGeom>
          <a:solidFill>
            <a:schemeClr val="bg1"/>
          </a:solidFill>
        </p:spPr>
      </p:pic>
      <p:pic>
        <p:nvPicPr>
          <p:cNvPr id="10" name="תמונה 9">
            <a:extLst>
              <a:ext uri="{FF2B5EF4-FFF2-40B4-BE49-F238E27FC236}">
                <a16:creationId xmlns:a16="http://schemas.microsoft.com/office/drawing/2014/main" id="{4FC59F4D-0D2A-1AA4-519A-C5229F967A37}"/>
              </a:ext>
            </a:extLst>
          </p:cNvPr>
          <p:cNvPicPr>
            <a:picLocks noChangeAspect="1"/>
          </p:cNvPicPr>
          <p:nvPr/>
        </p:nvPicPr>
        <p:blipFill>
          <a:blip r:embed="rId5"/>
          <a:stretch>
            <a:fillRect/>
          </a:stretch>
        </p:blipFill>
        <p:spPr>
          <a:xfrm>
            <a:off x="10506104" y="537223"/>
            <a:ext cx="1590607" cy="1345479"/>
          </a:xfrm>
          <a:prstGeom prst="rect">
            <a:avLst/>
          </a:prstGeom>
        </p:spPr>
      </p:pic>
      <p:pic>
        <p:nvPicPr>
          <p:cNvPr id="12" name="תמונה 11">
            <a:extLst>
              <a:ext uri="{FF2B5EF4-FFF2-40B4-BE49-F238E27FC236}">
                <a16:creationId xmlns:a16="http://schemas.microsoft.com/office/drawing/2014/main" id="{4E672268-FEE3-FBC3-25B0-4D0235DC8B05}"/>
              </a:ext>
            </a:extLst>
          </p:cNvPr>
          <p:cNvPicPr>
            <a:picLocks noChangeAspect="1"/>
          </p:cNvPicPr>
          <p:nvPr/>
        </p:nvPicPr>
        <p:blipFill>
          <a:blip r:embed="rId6"/>
          <a:stretch>
            <a:fillRect/>
          </a:stretch>
        </p:blipFill>
        <p:spPr>
          <a:xfrm>
            <a:off x="63958" y="2658979"/>
            <a:ext cx="3620655" cy="4087186"/>
          </a:xfrm>
          <a:prstGeom prst="rect">
            <a:avLst/>
          </a:prstGeom>
        </p:spPr>
      </p:pic>
      <p:pic>
        <p:nvPicPr>
          <p:cNvPr id="14" name="תמונה 13">
            <a:extLst>
              <a:ext uri="{FF2B5EF4-FFF2-40B4-BE49-F238E27FC236}">
                <a16:creationId xmlns:a16="http://schemas.microsoft.com/office/drawing/2014/main" id="{6D81931F-A1FE-A266-05CC-C356B7B230EC}"/>
              </a:ext>
            </a:extLst>
          </p:cNvPr>
          <p:cNvPicPr>
            <a:picLocks noChangeAspect="1"/>
          </p:cNvPicPr>
          <p:nvPr/>
        </p:nvPicPr>
        <p:blipFill>
          <a:blip r:embed="rId7"/>
          <a:stretch>
            <a:fillRect/>
          </a:stretch>
        </p:blipFill>
        <p:spPr>
          <a:xfrm>
            <a:off x="10604812" y="2058249"/>
            <a:ext cx="1587188" cy="1731210"/>
          </a:xfrm>
          <a:prstGeom prst="rect">
            <a:avLst/>
          </a:prstGeom>
        </p:spPr>
      </p:pic>
      <p:pic>
        <p:nvPicPr>
          <p:cNvPr id="16" name="תמונה 15">
            <a:extLst>
              <a:ext uri="{FF2B5EF4-FFF2-40B4-BE49-F238E27FC236}">
                <a16:creationId xmlns:a16="http://schemas.microsoft.com/office/drawing/2014/main" id="{4E961435-6386-22EB-0407-FA94282C4742}"/>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755097" y="4471880"/>
            <a:ext cx="5504873" cy="2475345"/>
          </a:xfrm>
          <a:prstGeom prst="rect">
            <a:avLst/>
          </a:prstGeom>
        </p:spPr>
      </p:pic>
      <p:pic>
        <p:nvPicPr>
          <p:cNvPr id="18" name="תמונה 17">
            <a:extLst>
              <a:ext uri="{FF2B5EF4-FFF2-40B4-BE49-F238E27FC236}">
                <a16:creationId xmlns:a16="http://schemas.microsoft.com/office/drawing/2014/main" id="{C388CD8C-0259-DDB2-69FF-19B96A3646C1}"/>
              </a:ext>
            </a:extLst>
          </p:cNvPr>
          <p:cNvPicPr>
            <a:picLocks noChangeAspect="1"/>
          </p:cNvPicPr>
          <p:nvPr/>
        </p:nvPicPr>
        <p:blipFill>
          <a:blip r:embed="rId9"/>
          <a:stretch>
            <a:fillRect/>
          </a:stretch>
        </p:blipFill>
        <p:spPr>
          <a:xfrm>
            <a:off x="8971186" y="3616036"/>
            <a:ext cx="3288145" cy="3269673"/>
          </a:xfrm>
          <a:prstGeom prst="rect">
            <a:avLst/>
          </a:prstGeom>
        </p:spPr>
      </p:pic>
      <p:sp>
        <p:nvSpPr>
          <p:cNvPr id="19" name="תיבת טקסט 18">
            <a:extLst>
              <a:ext uri="{FF2B5EF4-FFF2-40B4-BE49-F238E27FC236}">
                <a16:creationId xmlns:a16="http://schemas.microsoft.com/office/drawing/2014/main" id="{B20074D7-4B83-6CD4-8139-754EF8B205B3}"/>
              </a:ext>
            </a:extLst>
          </p:cNvPr>
          <p:cNvSpPr txBox="1"/>
          <p:nvPr/>
        </p:nvSpPr>
        <p:spPr>
          <a:xfrm>
            <a:off x="3982454" y="3677552"/>
            <a:ext cx="6335260" cy="523220"/>
          </a:xfrm>
          <a:prstGeom prst="rect">
            <a:avLst/>
          </a:prstGeom>
          <a:noFill/>
        </p:spPr>
        <p:txBody>
          <a:bodyPr wrap="square" rtlCol="1">
            <a:spAutoFit/>
          </a:bodyPr>
          <a:lstStyle/>
          <a:p>
            <a:r>
              <a:rPr lang="he-IL" sz="2800" dirty="0"/>
              <a:t>השיבו על סעיפים 4-1 בהנחיות שבעמוד 78.</a:t>
            </a:r>
          </a:p>
        </p:txBody>
      </p:sp>
      <p:sp>
        <p:nvSpPr>
          <p:cNvPr id="22" name="תיבת טקסט 21">
            <a:extLst>
              <a:ext uri="{FF2B5EF4-FFF2-40B4-BE49-F238E27FC236}">
                <a16:creationId xmlns:a16="http://schemas.microsoft.com/office/drawing/2014/main" id="{A114CADB-9FB1-0FA1-314B-EB9E0AFCE77A}"/>
              </a:ext>
            </a:extLst>
          </p:cNvPr>
          <p:cNvSpPr txBox="1"/>
          <p:nvPr/>
        </p:nvSpPr>
        <p:spPr>
          <a:xfrm>
            <a:off x="2724775" y="2030318"/>
            <a:ext cx="7678171" cy="1305165"/>
          </a:xfrm>
          <a:prstGeom prst="rect">
            <a:avLst/>
          </a:prstGeom>
          <a:noFill/>
        </p:spPr>
        <p:txBody>
          <a:bodyPr wrap="square" rtlCol="1">
            <a:spAutoFit/>
          </a:bodyPr>
          <a:lstStyle/>
          <a:p>
            <a:pPr>
              <a:lnSpc>
                <a:spcPct val="150000"/>
              </a:lnSpc>
            </a:pPr>
            <a:r>
              <a:rPr lang="he-IL" sz="2800" b="1" dirty="0">
                <a:solidFill>
                  <a:srgbClr val="C00000"/>
                </a:solidFill>
              </a:rPr>
              <a:t>מהם השימושים באנרגיה חשמלית בחיי היומיום, ומהי החשיבות של אנרגיה חשמלית לחיינו?</a:t>
            </a:r>
          </a:p>
        </p:txBody>
      </p:sp>
      <p:pic>
        <p:nvPicPr>
          <p:cNvPr id="24" name="תמונה 23">
            <a:extLst>
              <a:ext uri="{FF2B5EF4-FFF2-40B4-BE49-F238E27FC236}">
                <a16:creationId xmlns:a16="http://schemas.microsoft.com/office/drawing/2014/main" id="{3A3C91D7-84DC-C3A2-6AE5-024F21D12717}"/>
              </a:ext>
            </a:extLst>
          </p:cNvPr>
          <p:cNvPicPr>
            <a:picLocks noChangeAspect="1"/>
          </p:cNvPicPr>
          <p:nvPr/>
        </p:nvPicPr>
        <p:blipFill>
          <a:blip r:embed="rId10"/>
          <a:stretch>
            <a:fillRect/>
          </a:stretch>
        </p:blipFill>
        <p:spPr>
          <a:xfrm>
            <a:off x="5852614" y="1092127"/>
            <a:ext cx="4029075" cy="790575"/>
          </a:xfrm>
          <a:prstGeom prst="rect">
            <a:avLst/>
          </a:prstGeom>
        </p:spPr>
      </p:pic>
    </p:spTree>
    <p:extLst>
      <p:ext uri="{BB962C8B-B14F-4D97-AF65-F5344CB8AC3E}">
        <p14:creationId xmlns:p14="http://schemas.microsoft.com/office/powerpoint/2010/main" val="30692832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D6323C5E-152E-BFF3-DA1C-D86B9F230648}"/>
              </a:ext>
            </a:extLst>
          </p:cNvPr>
          <p:cNvPicPr>
            <a:picLocks noChangeAspect="1"/>
          </p:cNvPicPr>
          <p:nvPr/>
        </p:nvPicPr>
        <p:blipFill>
          <a:blip r:embed="rId6"/>
          <a:stretch>
            <a:fillRect/>
          </a:stretch>
        </p:blipFill>
        <p:spPr>
          <a:xfrm>
            <a:off x="7176919" y="909693"/>
            <a:ext cx="3034863" cy="718032"/>
          </a:xfrm>
          <a:prstGeom prst="rect">
            <a:avLst/>
          </a:prstGeom>
        </p:spPr>
      </p:pic>
      <p:pic>
        <p:nvPicPr>
          <p:cNvPr id="6" name="תמונה 5">
            <a:extLst>
              <a:ext uri="{FF2B5EF4-FFF2-40B4-BE49-F238E27FC236}">
                <a16:creationId xmlns:a16="http://schemas.microsoft.com/office/drawing/2014/main" id="{B7E4D107-BFFC-6751-3026-E2E24034097B}"/>
              </a:ext>
            </a:extLst>
          </p:cNvPr>
          <p:cNvPicPr>
            <a:picLocks noChangeAspect="1"/>
          </p:cNvPicPr>
          <p:nvPr/>
        </p:nvPicPr>
        <p:blipFill>
          <a:blip r:embed="rId7"/>
          <a:stretch>
            <a:fillRect/>
          </a:stretch>
        </p:blipFill>
        <p:spPr>
          <a:xfrm>
            <a:off x="3587053" y="2254928"/>
            <a:ext cx="8187416" cy="3108899"/>
          </a:xfrm>
          <a:prstGeom prst="rect">
            <a:avLst/>
          </a:prstGeom>
        </p:spPr>
      </p:pic>
      <p:sp>
        <p:nvSpPr>
          <p:cNvPr id="7" name="תיבת טקסט 6">
            <a:extLst>
              <a:ext uri="{FF2B5EF4-FFF2-40B4-BE49-F238E27FC236}">
                <a16:creationId xmlns:a16="http://schemas.microsoft.com/office/drawing/2014/main" id="{4060EAA8-156F-EA4A-7E52-4257AF581CB7}"/>
              </a:ext>
            </a:extLst>
          </p:cNvPr>
          <p:cNvSpPr txBox="1"/>
          <p:nvPr/>
        </p:nvSpPr>
        <p:spPr>
          <a:xfrm>
            <a:off x="0" y="6334780"/>
            <a:ext cx="1604635" cy="523220"/>
          </a:xfrm>
          <a:prstGeom prst="rect">
            <a:avLst/>
          </a:prstGeom>
          <a:noFill/>
        </p:spPr>
        <p:txBody>
          <a:bodyPr wrap="square" rtlCol="1">
            <a:spAutoFit/>
          </a:bodyPr>
          <a:lstStyle/>
          <a:p>
            <a:r>
              <a:rPr lang="he-IL" sz="2800" b="1" dirty="0"/>
              <a:t>עמוד 93</a:t>
            </a:r>
          </a:p>
        </p:txBody>
      </p:sp>
      <p:pic>
        <p:nvPicPr>
          <p:cNvPr id="3" name="180969-865402716_small">
            <a:hlinkClick r:id="" action="ppaction://media"/>
            <a:extLst>
              <a:ext uri="{FF2B5EF4-FFF2-40B4-BE49-F238E27FC236}">
                <a16:creationId xmlns:a16="http://schemas.microsoft.com/office/drawing/2014/main" id="{406197CE-ED5D-EA2A-6FAC-4A5F4D849BE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16542" y="1335741"/>
            <a:ext cx="3415998" cy="4400479"/>
          </a:xfrm>
          <a:prstGeom prst="rect">
            <a:avLst/>
          </a:prstGeom>
        </p:spPr>
      </p:pic>
      <p:sp>
        <p:nvSpPr>
          <p:cNvPr id="5" name="תיבת טקסט 4">
            <a:extLst>
              <a:ext uri="{FF2B5EF4-FFF2-40B4-BE49-F238E27FC236}">
                <a16:creationId xmlns:a16="http://schemas.microsoft.com/office/drawing/2014/main" id="{E7F7B138-9F2C-02BA-C21B-6763CFDB0130}"/>
              </a:ext>
            </a:extLst>
          </p:cNvPr>
          <p:cNvSpPr txBox="1"/>
          <p:nvPr/>
        </p:nvSpPr>
        <p:spPr>
          <a:xfrm>
            <a:off x="1433857" y="998676"/>
            <a:ext cx="1290918" cy="646331"/>
          </a:xfrm>
          <a:prstGeom prst="rect">
            <a:avLst/>
          </a:prstGeom>
          <a:noFill/>
        </p:spPr>
        <p:txBody>
          <a:bodyPr wrap="square" rtlCol="1">
            <a:spAutoFit/>
          </a:bodyPr>
          <a:lstStyle/>
          <a:p>
            <a:r>
              <a:rPr lang="he-IL" b="1" dirty="0"/>
              <a:t>טורבינת רוח</a:t>
            </a:r>
          </a:p>
        </p:txBody>
      </p:sp>
    </p:spTree>
    <p:extLst>
      <p:ext uri="{BB962C8B-B14F-4D97-AF65-F5344CB8AC3E}">
        <p14:creationId xmlns:p14="http://schemas.microsoft.com/office/powerpoint/2010/main" val="239984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4A291AFC-DA81-AC2D-7740-AF1DB9C234D3}"/>
              </a:ext>
            </a:extLst>
          </p:cNvPr>
          <p:cNvPicPr>
            <a:picLocks noChangeAspect="1"/>
          </p:cNvPicPr>
          <p:nvPr/>
        </p:nvPicPr>
        <p:blipFill>
          <a:blip r:embed="rId6"/>
          <a:stretch>
            <a:fillRect/>
          </a:stretch>
        </p:blipFill>
        <p:spPr>
          <a:xfrm>
            <a:off x="3767137" y="1243572"/>
            <a:ext cx="8009573" cy="3776663"/>
          </a:xfrm>
          <a:prstGeom prst="rect">
            <a:avLst/>
          </a:prstGeom>
        </p:spPr>
      </p:pic>
      <p:sp>
        <p:nvSpPr>
          <p:cNvPr id="5" name="תיבת טקסט 4">
            <a:extLst>
              <a:ext uri="{FF2B5EF4-FFF2-40B4-BE49-F238E27FC236}">
                <a16:creationId xmlns:a16="http://schemas.microsoft.com/office/drawing/2014/main" id="{739E39FF-CB6D-A275-3AF6-25CEE0C56F2F}"/>
              </a:ext>
            </a:extLst>
          </p:cNvPr>
          <p:cNvSpPr txBox="1"/>
          <p:nvPr/>
        </p:nvSpPr>
        <p:spPr>
          <a:xfrm>
            <a:off x="-90096" y="6404162"/>
            <a:ext cx="1604635" cy="523220"/>
          </a:xfrm>
          <a:prstGeom prst="rect">
            <a:avLst/>
          </a:prstGeom>
          <a:noFill/>
        </p:spPr>
        <p:txBody>
          <a:bodyPr wrap="square" rtlCol="1">
            <a:spAutoFit/>
          </a:bodyPr>
          <a:lstStyle/>
          <a:p>
            <a:r>
              <a:rPr lang="he-IL" sz="2800" b="1" dirty="0"/>
              <a:t>עמוד 93</a:t>
            </a:r>
          </a:p>
        </p:txBody>
      </p:sp>
      <p:pic>
        <p:nvPicPr>
          <p:cNvPr id="3" name="170717-843752839_small">
            <a:hlinkClick r:id="" action="ppaction://media"/>
            <a:extLst>
              <a:ext uri="{FF2B5EF4-FFF2-40B4-BE49-F238E27FC236}">
                <a16:creationId xmlns:a16="http://schemas.microsoft.com/office/drawing/2014/main" id="{2861540B-7AE4-2AD4-7218-E36D30D76FC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
            <a:ext cx="4034117" cy="6176682"/>
          </a:xfrm>
          <a:prstGeom prst="rect">
            <a:avLst/>
          </a:prstGeom>
        </p:spPr>
      </p:pic>
    </p:spTree>
    <p:extLst>
      <p:ext uri="{BB962C8B-B14F-4D97-AF65-F5344CB8AC3E}">
        <p14:creationId xmlns:p14="http://schemas.microsoft.com/office/powerpoint/2010/main" val="368382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15476E9B-5BD5-643B-22A5-E610C3A6F12D}"/>
              </a:ext>
            </a:extLst>
          </p:cNvPr>
          <p:cNvPicPr>
            <a:picLocks noChangeAspect="1"/>
          </p:cNvPicPr>
          <p:nvPr/>
        </p:nvPicPr>
        <p:blipFill>
          <a:blip r:embed="rId4"/>
          <a:stretch>
            <a:fillRect/>
          </a:stretch>
        </p:blipFill>
        <p:spPr>
          <a:xfrm>
            <a:off x="1677195" y="948623"/>
            <a:ext cx="10439400" cy="4076700"/>
          </a:xfrm>
          <a:prstGeom prst="rect">
            <a:avLst/>
          </a:prstGeom>
        </p:spPr>
      </p:pic>
      <p:pic>
        <p:nvPicPr>
          <p:cNvPr id="8" name="תמונה 7">
            <a:extLst>
              <a:ext uri="{FF2B5EF4-FFF2-40B4-BE49-F238E27FC236}">
                <a16:creationId xmlns:a16="http://schemas.microsoft.com/office/drawing/2014/main" id="{C1C93606-5E94-BC8E-2ADE-5C38E5FF5CE5}"/>
              </a:ext>
            </a:extLst>
          </p:cNvPr>
          <p:cNvPicPr>
            <a:picLocks noChangeAspect="1"/>
          </p:cNvPicPr>
          <p:nvPr/>
        </p:nvPicPr>
        <p:blipFill>
          <a:blip r:embed="rId5"/>
          <a:stretch>
            <a:fillRect/>
          </a:stretch>
        </p:blipFill>
        <p:spPr>
          <a:xfrm>
            <a:off x="1752710" y="948623"/>
            <a:ext cx="2562225" cy="1685925"/>
          </a:xfrm>
          <a:prstGeom prst="rect">
            <a:avLst/>
          </a:prstGeom>
        </p:spPr>
      </p:pic>
      <p:pic>
        <p:nvPicPr>
          <p:cNvPr id="12" name="תמונה 11">
            <a:extLst>
              <a:ext uri="{FF2B5EF4-FFF2-40B4-BE49-F238E27FC236}">
                <a16:creationId xmlns:a16="http://schemas.microsoft.com/office/drawing/2014/main" id="{14CD0503-7AC7-6519-59ED-EB79FAA833A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038782" y="4301755"/>
            <a:ext cx="3057525" cy="2476500"/>
          </a:xfrm>
          <a:prstGeom prst="rect">
            <a:avLst/>
          </a:prstGeom>
        </p:spPr>
      </p:pic>
      <p:sp>
        <p:nvSpPr>
          <p:cNvPr id="3" name="תיבת טקסט 8">
            <a:extLst>
              <a:ext uri="{FF2B5EF4-FFF2-40B4-BE49-F238E27FC236}">
                <a16:creationId xmlns:a16="http://schemas.microsoft.com/office/drawing/2014/main" id="{1CE1AB6F-9AED-638E-5298-ECF0EDC29782}"/>
              </a:ext>
            </a:extLst>
          </p:cNvPr>
          <p:cNvSpPr txBox="1"/>
          <p:nvPr/>
        </p:nvSpPr>
        <p:spPr>
          <a:xfrm>
            <a:off x="874168" y="6040573"/>
            <a:ext cx="7196196" cy="523220"/>
          </a:xfrm>
          <a:prstGeom prst="rect">
            <a:avLst/>
          </a:prstGeom>
          <a:noFill/>
        </p:spPr>
        <p:txBody>
          <a:bodyPr wrap="square" rtlCol="1">
            <a:spAutoFit/>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r>
              <a:rPr lang="he-IL" sz="2800" dirty="0"/>
              <a:t>השיבו על שאלות 3-1 בעמודים 97-94.</a:t>
            </a:r>
          </a:p>
        </p:txBody>
      </p:sp>
    </p:spTree>
    <p:extLst>
      <p:ext uri="{BB962C8B-B14F-4D97-AF65-F5344CB8AC3E}">
        <p14:creationId xmlns:p14="http://schemas.microsoft.com/office/powerpoint/2010/main" val="226657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0943F19C-6183-5515-8C75-E988CEDAF953}"/>
              </a:ext>
            </a:extLst>
          </p:cNvPr>
          <p:cNvPicPr>
            <a:picLocks noChangeAspect="1"/>
          </p:cNvPicPr>
          <p:nvPr/>
        </p:nvPicPr>
        <p:blipFill>
          <a:blip r:embed="rId4"/>
          <a:stretch>
            <a:fillRect/>
          </a:stretch>
        </p:blipFill>
        <p:spPr>
          <a:xfrm>
            <a:off x="1052945" y="1244881"/>
            <a:ext cx="10086109" cy="5187220"/>
          </a:xfrm>
          <a:prstGeom prst="rect">
            <a:avLst/>
          </a:prstGeom>
        </p:spPr>
      </p:pic>
      <p:sp>
        <p:nvSpPr>
          <p:cNvPr id="5" name="תיבת טקסט 4">
            <a:extLst>
              <a:ext uri="{FF2B5EF4-FFF2-40B4-BE49-F238E27FC236}">
                <a16:creationId xmlns:a16="http://schemas.microsoft.com/office/drawing/2014/main" id="{49EC14EB-49BC-D020-DEB7-CC6ED02F8D75}"/>
              </a:ext>
            </a:extLst>
          </p:cNvPr>
          <p:cNvSpPr txBox="1"/>
          <p:nvPr/>
        </p:nvSpPr>
        <p:spPr>
          <a:xfrm>
            <a:off x="226934" y="6222945"/>
            <a:ext cx="2250325" cy="523220"/>
          </a:xfrm>
          <a:prstGeom prst="rect">
            <a:avLst/>
          </a:prstGeom>
          <a:noFill/>
        </p:spPr>
        <p:txBody>
          <a:bodyPr wrap="square" rtlCol="1">
            <a:spAutoFit/>
          </a:bodyPr>
          <a:lstStyle/>
          <a:p>
            <a:r>
              <a:rPr lang="he-IL" sz="2800" b="1" dirty="0"/>
              <a:t>עמוד 96</a:t>
            </a:r>
          </a:p>
        </p:txBody>
      </p:sp>
      <p:pic>
        <p:nvPicPr>
          <p:cNvPr id="7" name="תמונה 6">
            <a:extLst>
              <a:ext uri="{FF2B5EF4-FFF2-40B4-BE49-F238E27FC236}">
                <a16:creationId xmlns:a16="http://schemas.microsoft.com/office/drawing/2014/main" id="{D20445CA-C130-8160-B22F-C028D4AE9A40}"/>
              </a:ext>
            </a:extLst>
          </p:cNvPr>
          <p:cNvPicPr>
            <a:picLocks noChangeAspect="1"/>
          </p:cNvPicPr>
          <p:nvPr/>
        </p:nvPicPr>
        <p:blipFill>
          <a:blip r:embed="rId5"/>
          <a:stretch>
            <a:fillRect/>
          </a:stretch>
        </p:blipFill>
        <p:spPr>
          <a:xfrm>
            <a:off x="7452360" y="249757"/>
            <a:ext cx="3136583" cy="647307"/>
          </a:xfrm>
          <a:prstGeom prst="rect">
            <a:avLst/>
          </a:prstGeom>
        </p:spPr>
      </p:pic>
      <p:pic>
        <p:nvPicPr>
          <p:cNvPr id="9" name="תמונה 8">
            <a:extLst>
              <a:ext uri="{FF2B5EF4-FFF2-40B4-BE49-F238E27FC236}">
                <a16:creationId xmlns:a16="http://schemas.microsoft.com/office/drawing/2014/main" id="{C1B62941-1494-C10D-A8F6-7CFEBFA1D7B2}"/>
              </a:ext>
            </a:extLst>
          </p:cNvPr>
          <p:cNvPicPr>
            <a:picLocks noChangeAspect="1"/>
          </p:cNvPicPr>
          <p:nvPr/>
        </p:nvPicPr>
        <p:blipFill>
          <a:blip r:embed="rId6"/>
          <a:stretch>
            <a:fillRect/>
          </a:stretch>
        </p:blipFill>
        <p:spPr>
          <a:xfrm>
            <a:off x="5222617" y="1035725"/>
            <a:ext cx="4954846" cy="576073"/>
          </a:xfrm>
          <a:prstGeom prst="rect">
            <a:avLst/>
          </a:prstGeom>
        </p:spPr>
      </p:pic>
    </p:spTree>
    <p:extLst>
      <p:ext uri="{BB962C8B-B14F-4D97-AF65-F5344CB8AC3E}">
        <p14:creationId xmlns:p14="http://schemas.microsoft.com/office/powerpoint/2010/main" val="1339732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A123456D-AC46-2839-9E27-FDC4666E09E8}"/>
              </a:ext>
            </a:extLst>
          </p:cNvPr>
          <p:cNvPicPr>
            <a:picLocks noChangeAspect="1"/>
          </p:cNvPicPr>
          <p:nvPr/>
        </p:nvPicPr>
        <p:blipFill>
          <a:blip r:embed="rId4"/>
          <a:stretch>
            <a:fillRect/>
          </a:stretch>
        </p:blipFill>
        <p:spPr>
          <a:xfrm>
            <a:off x="1126836" y="1295400"/>
            <a:ext cx="9938327" cy="4728210"/>
          </a:xfrm>
          <a:prstGeom prst="rect">
            <a:avLst/>
          </a:prstGeom>
        </p:spPr>
      </p:pic>
      <p:sp>
        <p:nvSpPr>
          <p:cNvPr id="5" name="תיבת טקסט 4">
            <a:extLst>
              <a:ext uri="{FF2B5EF4-FFF2-40B4-BE49-F238E27FC236}">
                <a16:creationId xmlns:a16="http://schemas.microsoft.com/office/drawing/2014/main" id="{DBB1A1A7-74CA-C718-28E2-CB6BE50D7B2C}"/>
              </a:ext>
            </a:extLst>
          </p:cNvPr>
          <p:cNvSpPr txBox="1"/>
          <p:nvPr/>
        </p:nvSpPr>
        <p:spPr>
          <a:xfrm>
            <a:off x="595745" y="6069330"/>
            <a:ext cx="2250325" cy="523220"/>
          </a:xfrm>
          <a:prstGeom prst="rect">
            <a:avLst/>
          </a:prstGeom>
          <a:noFill/>
        </p:spPr>
        <p:txBody>
          <a:bodyPr wrap="square" rtlCol="1">
            <a:spAutoFit/>
          </a:bodyPr>
          <a:lstStyle/>
          <a:p>
            <a:r>
              <a:rPr lang="he-IL" sz="2800" b="1" dirty="0"/>
              <a:t>עמוד 96</a:t>
            </a:r>
          </a:p>
        </p:txBody>
      </p:sp>
      <p:pic>
        <p:nvPicPr>
          <p:cNvPr id="7" name="תמונה 6">
            <a:extLst>
              <a:ext uri="{FF2B5EF4-FFF2-40B4-BE49-F238E27FC236}">
                <a16:creationId xmlns:a16="http://schemas.microsoft.com/office/drawing/2014/main" id="{28EDCCC0-DA71-8C0E-6296-600C821C857E}"/>
              </a:ext>
            </a:extLst>
          </p:cNvPr>
          <p:cNvPicPr>
            <a:picLocks noChangeAspect="1"/>
          </p:cNvPicPr>
          <p:nvPr/>
        </p:nvPicPr>
        <p:blipFill>
          <a:blip r:embed="rId5"/>
          <a:stretch>
            <a:fillRect/>
          </a:stretch>
        </p:blipFill>
        <p:spPr>
          <a:xfrm>
            <a:off x="6095999" y="399871"/>
            <a:ext cx="5338440" cy="617220"/>
          </a:xfrm>
          <a:prstGeom prst="rect">
            <a:avLst/>
          </a:prstGeom>
        </p:spPr>
      </p:pic>
    </p:spTree>
    <p:extLst>
      <p:ext uri="{BB962C8B-B14F-4D97-AF65-F5344CB8AC3E}">
        <p14:creationId xmlns:p14="http://schemas.microsoft.com/office/powerpoint/2010/main" val="17047298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02E665D9-FE6F-A397-FD08-682F92582958}"/>
              </a:ext>
            </a:extLst>
          </p:cNvPr>
          <p:cNvPicPr>
            <a:picLocks noChangeAspect="1"/>
          </p:cNvPicPr>
          <p:nvPr/>
        </p:nvPicPr>
        <p:blipFill>
          <a:blip r:embed="rId4">
            <a:clrChange>
              <a:clrFrom>
                <a:srgbClr val="FEFEFE"/>
              </a:clrFrom>
              <a:clrTo>
                <a:srgbClr val="FEFEFE">
                  <a:alpha val="0"/>
                </a:srgbClr>
              </a:clrTo>
            </a:clrChange>
          </a:blip>
          <a:stretch>
            <a:fillRect/>
          </a:stretch>
        </p:blipFill>
        <p:spPr>
          <a:xfrm>
            <a:off x="2252662" y="560070"/>
            <a:ext cx="8601075" cy="6025897"/>
          </a:xfrm>
          <a:prstGeom prst="rect">
            <a:avLst/>
          </a:prstGeom>
        </p:spPr>
      </p:pic>
      <p:sp>
        <p:nvSpPr>
          <p:cNvPr id="5" name="תיבת טקסט 4">
            <a:extLst>
              <a:ext uri="{FF2B5EF4-FFF2-40B4-BE49-F238E27FC236}">
                <a16:creationId xmlns:a16="http://schemas.microsoft.com/office/drawing/2014/main" id="{3555C408-0F5A-36B2-EC06-65DC5716B104}"/>
              </a:ext>
            </a:extLst>
          </p:cNvPr>
          <p:cNvSpPr txBox="1"/>
          <p:nvPr/>
        </p:nvSpPr>
        <p:spPr>
          <a:xfrm>
            <a:off x="226934" y="6187142"/>
            <a:ext cx="1568528" cy="523220"/>
          </a:xfrm>
          <a:prstGeom prst="rect">
            <a:avLst/>
          </a:prstGeom>
          <a:noFill/>
        </p:spPr>
        <p:txBody>
          <a:bodyPr wrap="square" rtlCol="1">
            <a:spAutoFit/>
          </a:bodyPr>
          <a:lstStyle/>
          <a:p>
            <a:r>
              <a:rPr lang="he-IL" sz="2800" b="1" dirty="0"/>
              <a:t>עמוד 97</a:t>
            </a:r>
          </a:p>
        </p:txBody>
      </p:sp>
      <p:sp>
        <p:nvSpPr>
          <p:cNvPr id="6" name="תיבת טקסט 5">
            <a:extLst>
              <a:ext uri="{FF2B5EF4-FFF2-40B4-BE49-F238E27FC236}">
                <a16:creationId xmlns:a16="http://schemas.microsoft.com/office/drawing/2014/main" id="{F8ABDF67-3CCD-D234-896D-B56F16473FD0}"/>
              </a:ext>
            </a:extLst>
          </p:cNvPr>
          <p:cNvSpPr txBox="1"/>
          <p:nvPr/>
        </p:nvSpPr>
        <p:spPr>
          <a:xfrm>
            <a:off x="7692390" y="86459"/>
            <a:ext cx="4114800" cy="954107"/>
          </a:xfrm>
          <a:prstGeom prst="rect">
            <a:avLst/>
          </a:prstGeom>
          <a:noFill/>
        </p:spPr>
        <p:txBody>
          <a:bodyPr wrap="square" rtlCol="1">
            <a:spAutoFit/>
          </a:bodyPr>
          <a:lstStyle/>
          <a:p>
            <a:r>
              <a:rPr lang="he-IL" sz="2800" b="1" dirty="0">
                <a:solidFill>
                  <a:srgbClr val="C00000"/>
                </a:solidFill>
              </a:rPr>
              <a:t>משלימים מידע בטבלה ומסכמים</a:t>
            </a:r>
          </a:p>
        </p:txBody>
      </p:sp>
    </p:spTree>
    <p:extLst>
      <p:ext uri="{BB962C8B-B14F-4D97-AF65-F5344CB8AC3E}">
        <p14:creationId xmlns:p14="http://schemas.microsoft.com/office/powerpoint/2010/main" val="1875151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B4E0B409-BF94-BBAF-A402-16D1918FE69B}"/>
              </a:ext>
            </a:extLst>
          </p:cNvPr>
          <p:cNvPicPr>
            <a:picLocks noChangeAspect="1"/>
          </p:cNvPicPr>
          <p:nvPr/>
        </p:nvPicPr>
        <p:blipFill>
          <a:blip r:embed="rId4"/>
          <a:stretch>
            <a:fillRect/>
          </a:stretch>
        </p:blipFill>
        <p:spPr>
          <a:xfrm>
            <a:off x="5582647" y="288964"/>
            <a:ext cx="5343525" cy="762000"/>
          </a:xfrm>
          <a:prstGeom prst="rect">
            <a:avLst/>
          </a:prstGeom>
        </p:spPr>
      </p:pic>
      <p:pic>
        <p:nvPicPr>
          <p:cNvPr id="10" name="תמונה 9">
            <a:extLst>
              <a:ext uri="{FF2B5EF4-FFF2-40B4-BE49-F238E27FC236}">
                <a16:creationId xmlns:a16="http://schemas.microsoft.com/office/drawing/2014/main" id="{11A3A093-0909-24EA-F383-2902E54A58E5}"/>
              </a:ext>
            </a:extLst>
          </p:cNvPr>
          <p:cNvPicPr>
            <a:picLocks noChangeAspect="1"/>
          </p:cNvPicPr>
          <p:nvPr/>
        </p:nvPicPr>
        <p:blipFill>
          <a:blip r:embed="rId5"/>
          <a:stretch>
            <a:fillRect/>
          </a:stretch>
        </p:blipFill>
        <p:spPr>
          <a:xfrm>
            <a:off x="952500" y="1443037"/>
            <a:ext cx="10287000" cy="4111943"/>
          </a:xfrm>
          <a:prstGeom prst="rect">
            <a:avLst/>
          </a:prstGeom>
        </p:spPr>
      </p:pic>
      <p:sp>
        <p:nvSpPr>
          <p:cNvPr id="11" name="תיבת טקסט 10">
            <a:extLst>
              <a:ext uri="{FF2B5EF4-FFF2-40B4-BE49-F238E27FC236}">
                <a16:creationId xmlns:a16="http://schemas.microsoft.com/office/drawing/2014/main" id="{6F879012-5308-528C-EFE6-79D2710219BD}"/>
              </a:ext>
            </a:extLst>
          </p:cNvPr>
          <p:cNvSpPr txBox="1"/>
          <p:nvPr/>
        </p:nvSpPr>
        <p:spPr>
          <a:xfrm>
            <a:off x="1052945" y="5932170"/>
            <a:ext cx="2250325" cy="523220"/>
          </a:xfrm>
          <a:prstGeom prst="rect">
            <a:avLst/>
          </a:prstGeom>
          <a:noFill/>
        </p:spPr>
        <p:txBody>
          <a:bodyPr wrap="square" rtlCol="1">
            <a:spAutoFit/>
          </a:bodyPr>
          <a:lstStyle/>
          <a:p>
            <a:r>
              <a:rPr lang="he-IL" sz="2800" b="1" dirty="0"/>
              <a:t>עמוד 98</a:t>
            </a:r>
          </a:p>
        </p:txBody>
      </p:sp>
    </p:spTree>
    <p:extLst>
      <p:ext uri="{BB962C8B-B14F-4D97-AF65-F5344CB8AC3E}">
        <p14:creationId xmlns:p14="http://schemas.microsoft.com/office/powerpoint/2010/main" val="4725777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11A30545-88DE-9249-527E-FF6642C85DDD}"/>
              </a:ext>
            </a:extLst>
          </p:cNvPr>
          <p:cNvPicPr>
            <a:picLocks noChangeAspect="1"/>
          </p:cNvPicPr>
          <p:nvPr/>
        </p:nvPicPr>
        <p:blipFill>
          <a:blip r:embed="rId4"/>
          <a:stretch>
            <a:fillRect/>
          </a:stretch>
        </p:blipFill>
        <p:spPr>
          <a:xfrm>
            <a:off x="2514600" y="4208298"/>
            <a:ext cx="8307125" cy="2649701"/>
          </a:xfrm>
          <a:prstGeom prst="rect">
            <a:avLst/>
          </a:prstGeom>
        </p:spPr>
      </p:pic>
      <p:pic>
        <p:nvPicPr>
          <p:cNvPr id="8" name="תמונה 7">
            <a:extLst>
              <a:ext uri="{FF2B5EF4-FFF2-40B4-BE49-F238E27FC236}">
                <a16:creationId xmlns:a16="http://schemas.microsoft.com/office/drawing/2014/main" id="{A624BB30-67F3-9C11-3090-C135EBFA11D8}"/>
              </a:ext>
            </a:extLst>
          </p:cNvPr>
          <p:cNvPicPr>
            <a:picLocks noChangeAspect="1"/>
          </p:cNvPicPr>
          <p:nvPr/>
        </p:nvPicPr>
        <p:blipFill>
          <a:blip r:embed="rId5"/>
          <a:stretch>
            <a:fillRect/>
          </a:stretch>
        </p:blipFill>
        <p:spPr>
          <a:xfrm>
            <a:off x="5769158" y="111835"/>
            <a:ext cx="4162425" cy="819150"/>
          </a:xfrm>
          <a:prstGeom prst="rect">
            <a:avLst/>
          </a:prstGeom>
        </p:spPr>
      </p:pic>
      <p:pic>
        <p:nvPicPr>
          <p:cNvPr id="10" name="תמונה 9">
            <a:extLst>
              <a:ext uri="{FF2B5EF4-FFF2-40B4-BE49-F238E27FC236}">
                <a16:creationId xmlns:a16="http://schemas.microsoft.com/office/drawing/2014/main" id="{97468314-03BC-AFBA-946E-124F1303A194}"/>
              </a:ext>
            </a:extLst>
          </p:cNvPr>
          <p:cNvPicPr>
            <a:picLocks noChangeAspect="1"/>
          </p:cNvPicPr>
          <p:nvPr/>
        </p:nvPicPr>
        <p:blipFill>
          <a:blip r:embed="rId6"/>
          <a:stretch>
            <a:fillRect/>
          </a:stretch>
        </p:blipFill>
        <p:spPr>
          <a:xfrm>
            <a:off x="1200039" y="1096442"/>
            <a:ext cx="10429875" cy="2703323"/>
          </a:xfrm>
          <a:prstGeom prst="rect">
            <a:avLst/>
          </a:prstGeom>
        </p:spPr>
      </p:pic>
      <p:sp>
        <p:nvSpPr>
          <p:cNvPr id="11" name="תיבת טקסט 10">
            <a:extLst>
              <a:ext uri="{FF2B5EF4-FFF2-40B4-BE49-F238E27FC236}">
                <a16:creationId xmlns:a16="http://schemas.microsoft.com/office/drawing/2014/main" id="{710B4C62-AA44-C4AB-1139-50FB3605F19D}"/>
              </a:ext>
            </a:extLst>
          </p:cNvPr>
          <p:cNvSpPr txBox="1"/>
          <p:nvPr/>
        </p:nvSpPr>
        <p:spPr>
          <a:xfrm>
            <a:off x="125730" y="6222945"/>
            <a:ext cx="1496005" cy="523220"/>
          </a:xfrm>
          <a:prstGeom prst="rect">
            <a:avLst/>
          </a:prstGeom>
          <a:noFill/>
        </p:spPr>
        <p:txBody>
          <a:bodyPr wrap="square" rtlCol="1">
            <a:spAutoFit/>
          </a:bodyPr>
          <a:lstStyle/>
          <a:p>
            <a:r>
              <a:rPr lang="he-IL" sz="2800" b="1" dirty="0"/>
              <a:t>עמוד 99</a:t>
            </a:r>
          </a:p>
        </p:txBody>
      </p:sp>
    </p:spTree>
    <p:extLst>
      <p:ext uri="{BB962C8B-B14F-4D97-AF65-F5344CB8AC3E}">
        <p14:creationId xmlns:p14="http://schemas.microsoft.com/office/powerpoint/2010/main" val="3544583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869F2C4-B939-DAF6-9175-D725CE5C86A2}"/>
              </a:ext>
            </a:extLst>
          </p:cNvPr>
          <p:cNvSpPr txBox="1">
            <a:spLocks/>
          </p:cNvSpPr>
          <p:nvPr/>
        </p:nvSpPr>
        <p:spPr>
          <a:xfrm>
            <a:off x="2152650" y="1149390"/>
            <a:ext cx="7886700" cy="3539568"/>
          </a:xfrm>
          <a:prstGeom prst="rect">
            <a:avLst/>
          </a:prstGeom>
        </p:spPr>
        <p:txBody>
          <a:bodyPr vert="horz" lIns="91440" tIns="45720" rIns="91440" bIns="45720" rtlCol="1" anchor="b">
            <a:normAutofit fontScale="92500"/>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he-IL" sz="5400" b="1" dirty="0">
                <a:solidFill>
                  <a:schemeClr val="accent6">
                    <a:lumMod val="75000"/>
                  </a:schemeClr>
                </a:solidFill>
                <a:cs typeface="+mn-cs"/>
              </a:rPr>
              <a:t>תם ולא נשלם</a:t>
            </a:r>
          </a:p>
          <a:p>
            <a:pPr>
              <a:lnSpc>
                <a:spcPct val="150000"/>
              </a:lnSpc>
            </a:pPr>
            <a:r>
              <a:rPr lang="he-IL" sz="4800" b="1" dirty="0">
                <a:cs typeface="+mn-cs"/>
              </a:rPr>
              <a:t>עוברים לשער שלישי</a:t>
            </a:r>
          </a:p>
          <a:p>
            <a:pPr>
              <a:lnSpc>
                <a:spcPct val="150000"/>
              </a:lnSpc>
            </a:pPr>
            <a:r>
              <a:rPr lang="he-IL" b="1" i="0" u="none" strike="noStrike" baseline="0" dirty="0">
                <a:solidFill>
                  <a:srgbClr val="FF4200"/>
                </a:solidFill>
                <a:latin typeface="Bnarkisim"/>
                <a:cs typeface="+mn-cs"/>
              </a:rPr>
              <a:t>מפגשים עם צמחים</a:t>
            </a:r>
            <a:endParaRPr lang="he-IL" b="1" dirty="0">
              <a:solidFill>
                <a:schemeClr val="accent6">
                  <a:lumMod val="75000"/>
                </a:schemeClr>
              </a:solidFill>
              <a:cs typeface="+mn-cs"/>
            </a:endParaRPr>
          </a:p>
          <a:p>
            <a:endParaRPr lang="en-US" sz="4800" b="1" dirty="0">
              <a:solidFill>
                <a:schemeClr val="accent6">
                  <a:lumMod val="75000"/>
                </a:schemeClr>
              </a:solidFill>
              <a:cs typeface="+mn-cs"/>
            </a:endParaRPr>
          </a:p>
        </p:txBody>
      </p:sp>
      <p:pic>
        <p:nvPicPr>
          <p:cNvPr id="3" name="תמונה 2">
            <a:extLst>
              <a:ext uri="{FF2B5EF4-FFF2-40B4-BE49-F238E27FC236}">
                <a16:creationId xmlns:a16="http://schemas.microsoft.com/office/drawing/2014/main" id="{B3F326A4-D423-961E-15F5-0EF5C16AD9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pic>
        <p:nvPicPr>
          <p:cNvPr id="4" name="תמונה 3">
            <a:extLst>
              <a:ext uri="{FF2B5EF4-FFF2-40B4-BE49-F238E27FC236}">
                <a16:creationId xmlns:a16="http://schemas.microsoft.com/office/drawing/2014/main" id="{580AAD2E-9C3A-4C6C-C1A4-DD7D5D780BD8}"/>
              </a:ext>
            </a:extLst>
          </p:cNvPr>
          <p:cNvPicPr>
            <a:picLocks noChangeAspect="1"/>
          </p:cNvPicPr>
          <p:nvPr/>
        </p:nvPicPr>
        <p:blipFill>
          <a:blip r:embed="rId4"/>
          <a:stretch>
            <a:fillRect/>
          </a:stretch>
        </p:blipFill>
        <p:spPr>
          <a:xfrm>
            <a:off x="1446027" y="4221758"/>
            <a:ext cx="9144000" cy="2512247"/>
          </a:xfrm>
          <a:prstGeom prst="rect">
            <a:avLst/>
          </a:prstGeom>
        </p:spPr>
      </p:pic>
    </p:spTree>
    <p:extLst>
      <p:ext uri="{BB962C8B-B14F-4D97-AF65-F5344CB8AC3E}">
        <p14:creationId xmlns:p14="http://schemas.microsoft.com/office/powerpoint/2010/main" val="3818335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2285999" y="1510103"/>
            <a:ext cx="8920716" cy="4488985"/>
          </a:xfrm>
          <a:prstGeom prst="rect">
            <a:avLst/>
          </a:prstGeom>
          <a:ln w="12700">
            <a:solidFill>
              <a:srgbClr val="C00000"/>
            </a:solidFill>
          </a:ln>
        </p:spPr>
      </p:pic>
      <p:pic>
        <p:nvPicPr>
          <p:cNvPr id="2" name="תמונה 1">
            <a:extLst>
              <a:ext uri="{FF2B5EF4-FFF2-40B4-BE49-F238E27FC236}">
                <a16:creationId xmlns:a16="http://schemas.microsoft.com/office/drawing/2014/main" id="{58BEA267-58B3-AB75-4900-EE57B752C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spTree>
    <p:extLst>
      <p:ext uri="{BB962C8B-B14F-4D97-AF65-F5344CB8AC3E}">
        <p14:creationId xmlns:p14="http://schemas.microsoft.com/office/powerpoint/2010/main" val="1666842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id="{3A33751C-376A-559E-AA07-BA7F8A9D3E9B}"/>
              </a:ext>
            </a:extLst>
          </p:cNvPr>
          <p:cNvPicPr>
            <a:picLocks noChangeAspect="1"/>
          </p:cNvPicPr>
          <p:nvPr/>
        </p:nvPicPr>
        <p:blipFill>
          <a:blip r:embed="rId4"/>
          <a:stretch>
            <a:fillRect/>
          </a:stretch>
        </p:blipFill>
        <p:spPr>
          <a:xfrm>
            <a:off x="2645110" y="5406887"/>
            <a:ext cx="8562975" cy="1097287"/>
          </a:xfrm>
          <a:prstGeom prst="rect">
            <a:avLst/>
          </a:prstGeom>
        </p:spPr>
      </p:pic>
      <p:pic>
        <p:nvPicPr>
          <p:cNvPr id="8" name="תמונה 7">
            <a:extLst>
              <a:ext uri="{FF2B5EF4-FFF2-40B4-BE49-F238E27FC236}">
                <a16:creationId xmlns:a16="http://schemas.microsoft.com/office/drawing/2014/main" id="{F15530D1-AEF6-A936-4DAC-BD4CF4519CAD}"/>
              </a:ext>
            </a:extLst>
          </p:cNvPr>
          <p:cNvPicPr>
            <a:picLocks noChangeAspect="1"/>
          </p:cNvPicPr>
          <p:nvPr/>
        </p:nvPicPr>
        <p:blipFill>
          <a:blip r:embed="rId5"/>
          <a:stretch>
            <a:fillRect/>
          </a:stretch>
        </p:blipFill>
        <p:spPr>
          <a:xfrm>
            <a:off x="10202982" y="3286018"/>
            <a:ext cx="1827325" cy="1675048"/>
          </a:xfrm>
          <a:prstGeom prst="rect">
            <a:avLst/>
          </a:prstGeom>
        </p:spPr>
      </p:pic>
      <p:pic>
        <p:nvPicPr>
          <p:cNvPr id="11" name="תמונה 10">
            <a:extLst>
              <a:ext uri="{FF2B5EF4-FFF2-40B4-BE49-F238E27FC236}">
                <a16:creationId xmlns:a16="http://schemas.microsoft.com/office/drawing/2014/main" id="{06B9AF4D-0833-620F-4076-55687C7EE790}"/>
              </a:ext>
            </a:extLst>
          </p:cNvPr>
          <p:cNvPicPr>
            <a:picLocks noChangeAspect="1"/>
          </p:cNvPicPr>
          <p:nvPr/>
        </p:nvPicPr>
        <p:blipFill>
          <a:blip r:embed="rId6"/>
          <a:stretch>
            <a:fillRect/>
          </a:stretch>
        </p:blipFill>
        <p:spPr>
          <a:xfrm>
            <a:off x="9976852" y="353826"/>
            <a:ext cx="1590607" cy="1345479"/>
          </a:xfrm>
          <a:prstGeom prst="rect">
            <a:avLst/>
          </a:prstGeom>
        </p:spPr>
      </p:pic>
      <p:pic>
        <p:nvPicPr>
          <p:cNvPr id="13" name="תמונה 12">
            <a:extLst>
              <a:ext uri="{FF2B5EF4-FFF2-40B4-BE49-F238E27FC236}">
                <a16:creationId xmlns:a16="http://schemas.microsoft.com/office/drawing/2014/main" id="{E7631360-CCA4-3D23-179C-486DC0B7325E}"/>
              </a:ext>
            </a:extLst>
          </p:cNvPr>
          <p:cNvPicPr>
            <a:picLocks noChangeAspect="1"/>
          </p:cNvPicPr>
          <p:nvPr/>
        </p:nvPicPr>
        <p:blipFill>
          <a:blip r:embed="rId7"/>
          <a:stretch>
            <a:fillRect/>
          </a:stretch>
        </p:blipFill>
        <p:spPr>
          <a:xfrm>
            <a:off x="1115490" y="2691396"/>
            <a:ext cx="4107126" cy="2715491"/>
          </a:xfrm>
          <a:prstGeom prst="rect">
            <a:avLst/>
          </a:prstGeom>
        </p:spPr>
      </p:pic>
      <p:pic>
        <p:nvPicPr>
          <p:cNvPr id="17" name="תמונה 16">
            <a:extLst>
              <a:ext uri="{FF2B5EF4-FFF2-40B4-BE49-F238E27FC236}">
                <a16:creationId xmlns:a16="http://schemas.microsoft.com/office/drawing/2014/main" id="{67AC6A26-99DD-F45D-6861-9783DA858F17}"/>
              </a:ext>
            </a:extLst>
          </p:cNvPr>
          <p:cNvPicPr>
            <a:picLocks noChangeAspect="1"/>
          </p:cNvPicPr>
          <p:nvPr/>
        </p:nvPicPr>
        <p:blipFill>
          <a:blip r:embed="rId8"/>
          <a:stretch>
            <a:fillRect/>
          </a:stretch>
        </p:blipFill>
        <p:spPr>
          <a:xfrm>
            <a:off x="6333600" y="956355"/>
            <a:ext cx="3429000" cy="742950"/>
          </a:xfrm>
          <a:prstGeom prst="rect">
            <a:avLst/>
          </a:prstGeom>
        </p:spPr>
      </p:pic>
      <p:pic>
        <p:nvPicPr>
          <p:cNvPr id="19" name="תמונה 18">
            <a:extLst>
              <a:ext uri="{FF2B5EF4-FFF2-40B4-BE49-F238E27FC236}">
                <a16:creationId xmlns:a16="http://schemas.microsoft.com/office/drawing/2014/main" id="{330F2B3B-B657-EFE3-2663-F4C5F20E237E}"/>
              </a:ext>
            </a:extLst>
          </p:cNvPr>
          <p:cNvPicPr>
            <a:picLocks noChangeAspect="1"/>
          </p:cNvPicPr>
          <p:nvPr/>
        </p:nvPicPr>
        <p:blipFill>
          <a:blip r:embed="rId9"/>
          <a:stretch>
            <a:fillRect/>
          </a:stretch>
        </p:blipFill>
        <p:spPr>
          <a:xfrm>
            <a:off x="6152624" y="33366"/>
            <a:ext cx="3609975" cy="809625"/>
          </a:xfrm>
          <a:prstGeom prst="rect">
            <a:avLst/>
          </a:prstGeom>
        </p:spPr>
      </p:pic>
      <p:pic>
        <p:nvPicPr>
          <p:cNvPr id="21" name="תמונה 20">
            <a:extLst>
              <a:ext uri="{FF2B5EF4-FFF2-40B4-BE49-F238E27FC236}">
                <a16:creationId xmlns:a16="http://schemas.microsoft.com/office/drawing/2014/main" id="{241501D5-3AD6-0636-CC39-C08264C58046}"/>
              </a:ext>
            </a:extLst>
          </p:cNvPr>
          <p:cNvPicPr>
            <a:picLocks noChangeAspect="1"/>
          </p:cNvPicPr>
          <p:nvPr/>
        </p:nvPicPr>
        <p:blipFill>
          <a:blip r:embed="rId10"/>
          <a:stretch>
            <a:fillRect/>
          </a:stretch>
        </p:blipFill>
        <p:spPr>
          <a:xfrm>
            <a:off x="6060634" y="2605549"/>
            <a:ext cx="3916218" cy="2715491"/>
          </a:xfrm>
          <a:prstGeom prst="rect">
            <a:avLst/>
          </a:prstGeom>
        </p:spPr>
      </p:pic>
      <p:sp>
        <p:nvSpPr>
          <p:cNvPr id="22" name="תיבת טקסט 21">
            <a:extLst>
              <a:ext uri="{FF2B5EF4-FFF2-40B4-BE49-F238E27FC236}">
                <a16:creationId xmlns:a16="http://schemas.microsoft.com/office/drawing/2014/main" id="{92FDCCDE-742B-903F-DEF7-1E5A7D027920}"/>
              </a:ext>
            </a:extLst>
          </p:cNvPr>
          <p:cNvSpPr txBox="1"/>
          <p:nvPr/>
        </p:nvSpPr>
        <p:spPr>
          <a:xfrm>
            <a:off x="708660" y="6092190"/>
            <a:ext cx="1497330" cy="523220"/>
          </a:xfrm>
          <a:prstGeom prst="rect">
            <a:avLst/>
          </a:prstGeom>
          <a:noFill/>
        </p:spPr>
        <p:txBody>
          <a:bodyPr wrap="square" rtlCol="1">
            <a:spAutoFit/>
          </a:bodyPr>
          <a:lstStyle/>
          <a:p>
            <a:r>
              <a:rPr lang="he-IL" sz="2800" b="1" dirty="0"/>
              <a:t>עמוד 79</a:t>
            </a:r>
          </a:p>
        </p:txBody>
      </p:sp>
      <p:sp>
        <p:nvSpPr>
          <p:cNvPr id="3" name="תיבת טקסט 2">
            <a:extLst>
              <a:ext uri="{FF2B5EF4-FFF2-40B4-BE49-F238E27FC236}">
                <a16:creationId xmlns:a16="http://schemas.microsoft.com/office/drawing/2014/main" id="{470A4EF9-181F-B788-2910-7220CBAF9C30}"/>
              </a:ext>
            </a:extLst>
          </p:cNvPr>
          <p:cNvSpPr txBox="1"/>
          <p:nvPr/>
        </p:nvSpPr>
        <p:spPr>
          <a:xfrm>
            <a:off x="3469879" y="1911952"/>
            <a:ext cx="6506973" cy="523220"/>
          </a:xfrm>
          <a:prstGeom prst="rect">
            <a:avLst/>
          </a:prstGeom>
          <a:noFill/>
        </p:spPr>
        <p:txBody>
          <a:bodyPr wrap="square" rtlCol="1">
            <a:spAutoFit/>
          </a:bodyPr>
          <a:lstStyle/>
          <a:p>
            <a:r>
              <a:rPr lang="he-IL" sz="2800" dirty="0"/>
              <a:t>השיבו על סעיפים 5-1 בהנחיות בעמוד 79. </a:t>
            </a:r>
          </a:p>
        </p:txBody>
      </p:sp>
    </p:spTree>
    <p:extLst>
      <p:ext uri="{BB962C8B-B14F-4D97-AF65-F5344CB8AC3E}">
        <p14:creationId xmlns:p14="http://schemas.microsoft.com/office/powerpoint/2010/main" val="4252966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stretch>
            <a:fillRect/>
          </a:stretch>
        </p:blipFill>
        <p:spPr>
          <a:xfrm>
            <a:off x="3062224" y="1144448"/>
            <a:ext cx="6350133" cy="5131085"/>
          </a:xfrm>
          <a:prstGeom prst="rect">
            <a:avLst/>
          </a:prstGeom>
          <a:ln w="12700">
            <a:solidFill>
              <a:srgbClr val="C00000"/>
            </a:solidFill>
          </a:ln>
        </p:spPr>
      </p:pic>
      <p:pic>
        <p:nvPicPr>
          <p:cNvPr id="2" name="תמונה 1">
            <a:extLst>
              <a:ext uri="{FF2B5EF4-FFF2-40B4-BE49-F238E27FC236}">
                <a16:creationId xmlns:a16="http://schemas.microsoft.com/office/drawing/2014/main" id="{2802520B-7540-DCF9-F10D-F5A8CF5D41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72" y="296462"/>
            <a:ext cx="4995682" cy="576073"/>
          </a:xfrm>
          <a:prstGeom prst="rect">
            <a:avLst/>
          </a:prstGeom>
        </p:spPr>
      </p:pic>
    </p:spTree>
    <p:extLst>
      <p:ext uri="{BB962C8B-B14F-4D97-AF65-F5344CB8AC3E}">
        <p14:creationId xmlns:p14="http://schemas.microsoft.com/office/powerpoint/2010/main" val="1762478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CD9DF06B-227C-FA57-A5E0-55C6D56D2ED8}"/>
              </a:ext>
            </a:extLst>
          </p:cNvPr>
          <p:cNvPicPr>
            <a:picLocks noChangeAspect="1"/>
          </p:cNvPicPr>
          <p:nvPr/>
        </p:nvPicPr>
        <p:blipFill>
          <a:blip r:embed="rId4"/>
          <a:stretch>
            <a:fillRect/>
          </a:stretch>
        </p:blipFill>
        <p:spPr>
          <a:xfrm>
            <a:off x="3554731" y="1383030"/>
            <a:ext cx="6133832" cy="5219189"/>
          </a:xfrm>
          <a:prstGeom prst="rect">
            <a:avLst/>
          </a:prstGeom>
          <a:ln w="12700">
            <a:solidFill>
              <a:srgbClr val="C00000"/>
            </a:solidFill>
          </a:ln>
        </p:spPr>
      </p:pic>
      <p:sp>
        <p:nvSpPr>
          <p:cNvPr id="5" name="תיבת טקסט 4">
            <a:extLst>
              <a:ext uri="{FF2B5EF4-FFF2-40B4-BE49-F238E27FC236}">
                <a16:creationId xmlns:a16="http://schemas.microsoft.com/office/drawing/2014/main" id="{570153E8-5049-A00D-BC47-B35E3F0D20F9}"/>
              </a:ext>
            </a:extLst>
          </p:cNvPr>
          <p:cNvSpPr txBox="1"/>
          <p:nvPr/>
        </p:nvSpPr>
        <p:spPr>
          <a:xfrm>
            <a:off x="7452360" y="255781"/>
            <a:ext cx="3989070" cy="707886"/>
          </a:xfrm>
          <a:prstGeom prst="rect">
            <a:avLst/>
          </a:prstGeom>
          <a:noFill/>
        </p:spPr>
        <p:txBody>
          <a:bodyPr wrap="square" rtlCol="1">
            <a:spAutoFit/>
          </a:bodyPr>
          <a:lstStyle/>
          <a:p>
            <a:r>
              <a:rPr lang="he-IL" sz="4000" b="1" dirty="0">
                <a:solidFill>
                  <a:srgbClr val="C00000"/>
                </a:solidFill>
              </a:rPr>
              <a:t>משימה מתוקשבת</a:t>
            </a:r>
          </a:p>
        </p:txBody>
      </p:sp>
    </p:spTree>
    <p:extLst>
      <p:ext uri="{BB962C8B-B14F-4D97-AF65-F5344CB8AC3E}">
        <p14:creationId xmlns:p14="http://schemas.microsoft.com/office/powerpoint/2010/main" val="1503673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5" name="תמונה 4">
            <a:extLst>
              <a:ext uri="{FF2B5EF4-FFF2-40B4-BE49-F238E27FC236}">
                <a16:creationId xmlns:a16="http://schemas.microsoft.com/office/drawing/2014/main" id="{D6DF8EF6-1CCE-198E-E434-7619F72B21A1}"/>
              </a:ext>
            </a:extLst>
          </p:cNvPr>
          <p:cNvPicPr>
            <a:picLocks noChangeAspect="1"/>
          </p:cNvPicPr>
          <p:nvPr/>
        </p:nvPicPr>
        <p:blipFill>
          <a:blip r:embed="rId4"/>
          <a:stretch>
            <a:fillRect/>
          </a:stretch>
        </p:blipFill>
        <p:spPr>
          <a:xfrm>
            <a:off x="1021578" y="1767519"/>
            <a:ext cx="10515600" cy="4695825"/>
          </a:xfrm>
          <a:prstGeom prst="rect">
            <a:avLst/>
          </a:prstGeom>
        </p:spPr>
      </p:pic>
      <p:sp>
        <p:nvSpPr>
          <p:cNvPr id="8" name="תיבת טקסט 7">
            <a:extLst>
              <a:ext uri="{FF2B5EF4-FFF2-40B4-BE49-F238E27FC236}">
                <a16:creationId xmlns:a16="http://schemas.microsoft.com/office/drawing/2014/main" id="{02368B0F-1C49-09C2-2538-7A2AAB9F6B5F}"/>
              </a:ext>
            </a:extLst>
          </p:cNvPr>
          <p:cNvSpPr txBox="1"/>
          <p:nvPr/>
        </p:nvSpPr>
        <p:spPr>
          <a:xfrm>
            <a:off x="-292872" y="6334780"/>
            <a:ext cx="2628900" cy="523220"/>
          </a:xfrm>
          <a:prstGeom prst="rect">
            <a:avLst/>
          </a:prstGeom>
          <a:noFill/>
        </p:spPr>
        <p:txBody>
          <a:bodyPr wrap="square" rtlCol="1">
            <a:spAutoFit/>
          </a:bodyPr>
          <a:lstStyle/>
          <a:p>
            <a:r>
              <a:rPr lang="he-IL" sz="2800" b="1" dirty="0"/>
              <a:t>עמודים 81-80</a:t>
            </a:r>
          </a:p>
        </p:txBody>
      </p:sp>
      <p:pic>
        <p:nvPicPr>
          <p:cNvPr id="10" name="תמונה 9">
            <a:extLst>
              <a:ext uri="{FF2B5EF4-FFF2-40B4-BE49-F238E27FC236}">
                <a16:creationId xmlns:a16="http://schemas.microsoft.com/office/drawing/2014/main" id="{D478C0CE-D7EA-33CC-1D07-B84085B90C8E}"/>
              </a:ext>
            </a:extLst>
          </p:cNvPr>
          <p:cNvPicPr>
            <a:picLocks noChangeAspect="1"/>
          </p:cNvPicPr>
          <p:nvPr/>
        </p:nvPicPr>
        <p:blipFill>
          <a:blip r:embed="rId5"/>
          <a:stretch>
            <a:fillRect/>
          </a:stretch>
        </p:blipFill>
        <p:spPr>
          <a:xfrm>
            <a:off x="7475718" y="240399"/>
            <a:ext cx="4061460" cy="576073"/>
          </a:xfrm>
          <a:prstGeom prst="rect">
            <a:avLst/>
          </a:prstGeom>
        </p:spPr>
      </p:pic>
      <p:sp>
        <p:nvSpPr>
          <p:cNvPr id="3" name="תיבת טקסט 2">
            <a:extLst>
              <a:ext uri="{FF2B5EF4-FFF2-40B4-BE49-F238E27FC236}">
                <a16:creationId xmlns:a16="http://schemas.microsoft.com/office/drawing/2014/main" id="{42E7FA7E-0FA3-3DD9-3E72-DC9EDAAFE188}"/>
              </a:ext>
            </a:extLst>
          </p:cNvPr>
          <p:cNvSpPr txBox="1"/>
          <p:nvPr/>
        </p:nvSpPr>
        <p:spPr>
          <a:xfrm>
            <a:off x="6440557" y="1230173"/>
            <a:ext cx="5096621" cy="523220"/>
          </a:xfrm>
          <a:prstGeom prst="rect">
            <a:avLst/>
          </a:prstGeom>
          <a:noFill/>
        </p:spPr>
        <p:txBody>
          <a:bodyPr wrap="square" rtlCol="1">
            <a:spAutoFit/>
          </a:bodyPr>
          <a:lstStyle/>
          <a:p>
            <a:r>
              <a:rPr lang="he-IL" sz="2800" dirty="0"/>
              <a:t>קראו את המידעון בעמודים 81-80.</a:t>
            </a:r>
          </a:p>
        </p:txBody>
      </p:sp>
    </p:spTree>
    <p:extLst>
      <p:ext uri="{BB962C8B-B14F-4D97-AF65-F5344CB8AC3E}">
        <p14:creationId xmlns:p14="http://schemas.microsoft.com/office/powerpoint/2010/main" val="1030402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4BB3028-DDBB-9686-4478-B2402F0A46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id="{F3AF353F-76D4-F0E0-F4A9-33A5C97BD01B}"/>
              </a:ext>
            </a:extLst>
          </p:cNvPr>
          <p:cNvPicPr>
            <a:picLocks noChangeAspect="1"/>
          </p:cNvPicPr>
          <p:nvPr/>
        </p:nvPicPr>
        <p:blipFill>
          <a:blip r:embed="rId4"/>
          <a:stretch>
            <a:fillRect/>
          </a:stretch>
        </p:blipFill>
        <p:spPr>
          <a:xfrm>
            <a:off x="6914626" y="1223011"/>
            <a:ext cx="5078151" cy="1877377"/>
          </a:xfrm>
          <a:prstGeom prst="rect">
            <a:avLst/>
          </a:prstGeom>
        </p:spPr>
      </p:pic>
      <p:pic>
        <p:nvPicPr>
          <p:cNvPr id="6" name="תמונה 5">
            <a:extLst>
              <a:ext uri="{FF2B5EF4-FFF2-40B4-BE49-F238E27FC236}">
                <a16:creationId xmlns:a16="http://schemas.microsoft.com/office/drawing/2014/main" id="{C11ADA56-D2F8-E573-CA01-761D524844C6}"/>
              </a:ext>
            </a:extLst>
          </p:cNvPr>
          <p:cNvPicPr>
            <a:picLocks noChangeAspect="1"/>
          </p:cNvPicPr>
          <p:nvPr/>
        </p:nvPicPr>
        <p:blipFill>
          <a:blip r:embed="rId5"/>
          <a:stretch>
            <a:fillRect/>
          </a:stretch>
        </p:blipFill>
        <p:spPr>
          <a:xfrm>
            <a:off x="4508611" y="3180398"/>
            <a:ext cx="4560571" cy="2571749"/>
          </a:xfrm>
          <a:prstGeom prst="rect">
            <a:avLst/>
          </a:prstGeom>
        </p:spPr>
      </p:pic>
      <p:pic>
        <p:nvPicPr>
          <p:cNvPr id="8" name="תמונה 7">
            <a:extLst>
              <a:ext uri="{FF2B5EF4-FFF2-40B4-BE49-F238E27FC236}">
                <a16:creationId xmlns:a16="http://schemas.microsoft.com/office/drawing/2014/main" id="{000F782E-0E3E-616E-B264-C8E28795F19C}"/>
              </a:ext>
            </a:extLst>
          </p:cNvPr>
          <p:cNvPicPr>
            <a:picLocks noChangeAspect="1"/>
          </p:cNvPicPr>
          <p:nvPr/>
        </p:nvPicPr>
        <p:blipFill>
          <a:blip r:embed="rId6"/>
          <a:stretch>
            <a:fillRect/>
          </a:stretch>
        </p:blipFill>
        <p:spPr>
          <a:xfrm>
            <a:off x="226934" y="3783330"/>
            <a:ext cx="4652010" cy="2722805"/>
          </a:xfrm>
          <a:prstGeom prst="rect">
            <a:avLst/>
          </a:prstGeom>
        </p:spPr>
      </p:pic>
      <p:pic>
        <p:nvPicPr>
          <p:cNvPr id="10" name="תמונה 9">
            <a:extLst>
              <a:ext uri="{FF2B5EF4-FFF2-40B4-BE49-F238E27FC236}">
                <a16:creationId xmlns:a16="http://schemas.microsoft.com/office/drawing/2014/main" id="{4E74B0AE-8A5B-F21A-7E5C-6179B2A108F8}"/>
              </a:ext>
            </a:extLst>
          </p:cNvPr>
          <p:cNvPicPr>
            <a:picLocks noChangeAspect="1"/>
          </p:cNvPicPr>
          <p:nvPr/>
        </p:nvPicPr>
        <p:blipFill>
          <a:blip r:embed="rId7"/>
          <a:stretch>
            <a:fillRect/>
          </a:stretch>
        </p:blipFill>
        <p:spPr>
          <a:xfrm>
            <a:off x="7175182" y="331470"/>
            <a:ext cx="3419475" cy="688467"/>
          </a:xfrm>
          <a:prstGeom prst="rect">
            <a:avLst/>
          </a:prstGeom>
        </p:spPr>
      </p:pic>
      <p:sp>
        <p:nvSpPr>
          <p:cNvPr id="12" name="תיבת טקסט 11">
            <a:extLst>
              <a:ext uri="{FF2B5EF4-FFF2-40B4-BE49-F238E27FC236}">
                <a16:creationId xmlns:a16="http://schemas.microsoft.com/office/drawing/2014/main" id="{D49C00B7-DAAA-A864-DF83-A0EE567CD75C}"/>
              </a:ext>
            </a:extLst>
          </p:cNvPr>
          <p:cNvSpPr txBox="1"/>
          <p:nvPr/>
        </p:nvSpPr>
        <p:spPr>
          <a:xfrm>
            <a:off x="-377190" y="6334780"/>
            <a:ext cx="2628900" cy="523220"/>
          </a:xfrm>
          <a:prstGeom prst="rect">
            <a:avLst/>
          </a:prstGeom>
          <a:noFill/>
        </p:spPr>
        <p:txBody>
          <a:bodyPr wrap="square" rtlCol="1">
            <a:spAutoFit/>
          </a:bodyPr>
          <a:lstStyle/>
          <a:p>
            <a:r>
              <a:rPr lang="he-IL" sz="2800" b="1" dirty="0"/>
              <a:t>עמודים 81-80</a:t>
            </a:r>
          </a:p>
        </p:txBody>
      </p:sp>
      <p:sp>
        <p:nvSpPr>
          <p:cNvPr id="11" name="תיבת טקסט 10">
            <a:extLst>
              <a:ext uri="{FF2B5EF4-FFF2-40B4-BE49-F238E27FC236}">
                <a16:creationId xmlns:a16="http://schemas.microsoft.com/office/drawing/2014/main" id="{987F6F2D-FDC5-049B-B904-EF82FE2B1E92}"/>
              </a:ext>
            </a:extLst>
          </p:cNvPr>
          <p:cNvSpPr txBox="1"/>
          <p:nvPr/>
        </p:nvSpPr>
        <p:spPr>
          <a:xfrm>
            <a:off x="5635487" y="567476"/>
            <a:ext cx="1539695" cy="461665"/>
          </a:xfrm>
          <a:prstGeom prst="rect">
            <a:avLst/>
          </a:prstGeom>
          <a:noFill/>
        </p:spPr>
        <p:txBody>
          <a:bodyPr wrap="square" rtlCol="1">
            <a:spAutoFit/>
          </a:bodyPr>
          <a:lstStyle/>
          <a:p>
            <a:r>
              <a:rPr lang="he-IL" sz="2400" b="1" dirty="0"/>
              <a:t> (המשך) </a:t>
            </a:r>
          </a:p>
        </p:txBody>
      </p:sp>
    </p:spTree>
    <p:extLst>
      <p:ext uri="{BB962C8B-B14F-4D97-AF65-F5344CB8AC3E}">
        <p14:creationId xmlns:p14="http://schemas.microsoft.com/office/powerpoint/2010/main" val="3037035750"/>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9265</TotalTime>
  <Words>2808</Words>
  <Application>Microsoft Office PowerPoint</Application>
  <PresentationFormat>מסך רחב</PresentationFormat>
  <Paragraphs>209</Paragraphs>
  <Slides>38</Slides>
  <Notes>38</Notes>
  <HiddenSlides>0</HiddenSlides>
  <MMClips>3</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38</vt:i4>
      </vt:variant>
    </vt:vector>
  </HeadingPairs>
  <TitlesOfParts>
    <vt:vector size="46" baseType="lpstr">
      <vt:lpstr>Arial</vt:lpstr>
      <vt:lpstr>Bnarkisim</vt:lpstr>
      <vt:lpstr>Calibri</vt:lpstr>
      <vt:lpstr>Calibri Light</vt:lpstr>
      <vt:lpstr>Narkisim</vt:lpstr>
      <vt:lpstr>NarkisimMFO</vt:lpstr>
      <vt:lpstr>NarkisimMFOBold</vt:lpstr>
      <vt:lpstr>ערכת נושא Office</vt:lpstr>
      <vt:lpstr> מצגת מלווה לשעורים        מדע וטכנולוגיה כיתה ג מצגת מלווה לשער אנרגיה בפעולה</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noga mishan</cp:lastModifiedBy>
  <cp:revision>6</cp:revision>
  <dcterms:created xsi:type="dcterms:W3CDTF">2024-07-16T16:02:26Z</dcterms:created>
  <dcterms:modified xsi:type="dcterms:W3CDTF">2024-11-20T17:21:52Z</dcterms:modified>
</cp:coreProperties>
</file>