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61" r:id="rId3"/>
    <p:sldId id="265" r:id="rId4"/>
    <p:sldId id="269" r:id="rId5"/>
    <p:sldId id="270" r:id="rId6"/>
    <p:sldId id="273" r:id="rId7"/>
    <p:sldId id="264" r:id="rId8"/>
    <p:sldId id="257" r:id="rId9"/>
    <p:sldId id="275" r:id="rId10"/>
    <p:sldId id="260" r:id="rId11"/>
    <p:sldId id="267" r:id="rId12"/>
    <p:sldId id="262" r:id="rId13"/>
    <p:sldId id="266" r:id="rId14"/>
    <p:sldId id="274" r:id="rId15"/>
    <p:sldId id="276" r:id="rId16"/>
    <p:sldId id="263"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2" clrIdx="0">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1394" autoAdjust="0"/>
  </p:normalViewPr>
  <p:slideViewPr>
    <p:cSldViewPr snapToGrid="0">
      <p:cViewPr varScale="1">
        <p:scale>
          <a:sx n="111" d="100"/>
          <a:sy n="111" d="100"/>
        </p:scale>
        <p:origin x="534" y="96"/>
      </p:cViewPr>
      <p:guideLst/>
    </p:cSldViewPr>
  </p:slid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24T13:41:16.254" idx="1">
    <p:pos x="10" y="10"/>
    <p:text>לתקן בהערות</p:text>
    <p:extLst>
      <p:ext uri="{C676402C-5697-4E1C-873F-D02D1690AC5C}">
        <p15:threadingInfo xmlns:p15="http://schemas.microsoft.com/office/powerpoint/2012/main" timeZoneBias="-180"/>
      </p:ext>
    </p:extLst>
  </p:cm>
  <p:cm authorId="1" dt="2024-06-24T13:41:24.538" idx="2">
    <p:pos x="146" y="146"/>
    <p:text>כך בשקופית הבאה</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3F332-9B59-4A5E-85B7-C4948E07C2D9}"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D1D93-1E58-4AD4-BDCC-7A1D90E6F4BE}" type="slidenum">
              <a:rPr lang="en-US" smtClean="0"/>
              <a:t>‹#›</a:t>
            </a:fld>
            <a:endParaRPr lang="en-US"/>
          </a:p>
        </p:txBody>
      </p:sp>
    </p:spTree>
    <p:extLst>
      <p:ext uri="{BB962C8B-B14F-4D97-AF65-F5344CB8AC3E}">
        <p14:creationId xmlns:p14="http://schemas.microsoft.com/office/powerpoint/2010/main" val="306827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sz="1000" dirty="0"/>
          </a:p>
        </p:txBody>
      </p:sp>
      <p:sp>
        <p:nvSpPr>
          <p:cNvPr id="4" name="Slide Number Placeholder 3"/>
          <p:cNvSpPr>
            <a:spLocks noGrp="1"/>
          </p:cNvSpPr>
          <p:nvPr>
            <p:ph type="sldNum" sz="quarter" idx="5"/>
          </p:nvPr>
        </p:nvSpPr>
        <p:spPr/>
        <p:txBody>
          <a:bodyPr/>
          <a:lstStyle/>
          <a:p>
            <a:fld id="{646D1D93-1E58-4AD4-BDCC-7A1D90E6F4BE}" type="slidenum">
              <a:rPr lang="en-US" smtClean="0"/>
              <a:t>1</a:t>
            </a:fld>
            <a:endParaRPr lang="en-US"/>
          </a:p>
        </p:txBody>
      </p:sp>
    </p:spTree>
    <p:extLst>
      <p:ext uri="{BB962C8B-B14F-4D97-AF65-F5344CB8AC3E}">
        <p14:creationId xmlns:p14="http://schemas.microsoft.com/office/powerpoint/2010/main" val="316418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פחם האבן הוא משאב טבע. משמש כחומר להפקת אנרגיה.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10</a:t>
            </a:fld>
            <a:endParaRPr lang="en-US"/>
          </a:p>
        </p:txBody>
      </p:sp>
    </p:spTree>
    <p:extLst>
      <p:ext uri="{BB962C8B-B14F-4D97-AF65-F5344CB8AC3E}">
        <p14:creationId xmlns:p14="http://schemas.microsoft.com/office/powerpoint/2010/main" val="244698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דגה טבעית היא משאב טבע. משתמשים בדגים בעיקר למאכל.</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11</a:t>
            </a:fld>
            <a:endParaRPr lang="en-US"/>
          </a:p>
        </p:txBody>
      </p:sp>
    </p:spTree>
    <p:extLst>
      <p:ext uri="{BB962C8B-B14F-4D97-AF65-F5344CB8AC3E}">
        <p14:creationId xmlns:p14="http://schemas.microsoft.com/office/powerpoint/2010/main" val="1161600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יערות טבעיים הם משאב טבע. משתמשים בעץ להסקה, לבנייה, לנייר ועוד.</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12</a:t>
            </a:fld>
            <a:endParaRPr lang="en-US"/>
          </a:p>
        </p:txBody>
      </p:sp>
    </p:spTree>
    <p:extLst>
      <p:ext uri="{BB962C8B-B14F-4D97-AF65-F5344CB8AC3E}">
        <p14:creationId xmlns:p14="http://schemas.microsoft.com/office/powerpoint/2010/main" val="422434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חיות בר שהאדם מנצל הם משאבי טבע. כיום אפשר לצוד בעלי חיים רק עם היתר.</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13</a:t>
            </a:fld>
            <a:endParaRPr lang="en-US"/>
          </a:p>
        </p:txBody>
      </p:sp>
    </p:spTree>
    <p:extLst>
      <p:ext uri="{BB962C8B-B14F-4D97-AF65-F5344CB8AC3E}">
        <p14:creationId xmlns:p14="http://schemas.microsoft.com/office/powerpoint/2010/main" val="69941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גזים</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אוויר ומרכיביו (כגון: חמצן, מימן, חנקן, פחמן דו-חמצני, הליום)   </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נוזלים</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מים, נפט גולמי</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מוצקים</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כגון: חול, עפרות מתכת, פוספטים, אשלג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D1D93-1E58-4AD4-BDCC-7A1D90E6F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2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חיים: </a:t>
            </a:r>
            <a:r>
              <a:rPr kumimoji="0" lang="he-IL"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דגים בים, יערות טבעיים, אצות ים</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אינם חיים</a:t>
            </a:r>
            <a:r>
              <a:rPr kumimoji="0" lang="he-IL"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סלעים, אוויר, מלחים, חול</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D1D93-1E58-4AD4-BDCC-7A1D90E6F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16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מסיימים את בשאילת שאלות במטרה לעורר עניין. מילות השאלה נועדו לסייע לתלמידים בניסוח שאלות מגוונות וטובות. לאחר שאילת השאלות, מפנים את התלמידים לשער "חומרים מן הארץ" ומבקשים מהם לעלעל בשער ולגלות דברים שמעניינים אותם ללמוד.</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16</a:t>
            </a:fld>
            <a:endParaRPr lang="en-US"/>
          </a:p>
        </p:txBody>
      </p:sp>
    </p:spTree>
    <p:extLst>
      <p:ext uri="{BB962C8B-B14F-4D97-AF65-F5344CB8AC3E}">
        <p14:creationId xmlns:p14="http://schemas.microsoft.com/office/powerpoint/2010/main" val="4192320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שימו לב: באתר במבט חדש, </a:t>
            </a:r>
            <a:r>
              <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כיתה ה,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תמצאו טבלת תכנון לימודים, מערכי שיעור ומצגות מלוות. בהצלחה!!!</a:t>
            </a:r>
          </a:p>
          <a:p>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17</a:t>
            </a:fld>
            <a:endParaRPr lang="en-US"/>
          </a:p>
        </p:txBody>
      </p:sp>
    </p:spTree>
    <p:extLst>
      <p:ext uri="{BB962C8B-B14F-4D97-AF65-F5344CB8AC3E}">
        <p14:creationId xmlns:p14="http://schemas.microsoft.com/office/powerpoint/2010/main" val="97422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000" dirty="0"/>
              <a:t>המטרה של מצגת הפתיחה היא לתת משמעות למושג משאבי טבע. במילה משאב טמון הפועל שאב. מהו הקשר בין המילה משאב למושג משאבי טבע – על כך במצגת הבאה.</a:t>
            </a:r>
            <a:endParaRPr lang="en-US" sz="1000" dirty="0"/>
          </a:p>
        </p:txBody>
      </p:sp>
      <p:sp>
        <p:nvSpPr>
          <p:cNvPr id="4" name="Slide Number Placeholder 3"/>
          <p:cNvSpPr>
            <a:spLocks noGrp="1"/>
          </p:cNvSpPr>
          <p:nvPr>
            <p:ph type="sldNum" sz="quarter" idx="5"/>
          </p:nvPr>
        </p:nvSpPr>
        <p:spPr/>
        <p:txBody>
          <a:bodyPr/>
          <a:lstStyle/>
          <a:p>
            <a:fld id="{646D1D93-1E58-4AD4-BDCC-7A1D90E6F4BE}" type="slidenum">
              <a:rPr lang="en-US" smtClean="0"/>
              <a:t>2</a:t>
            </a:fld>
            <a:endParaRPr lang="en-US"/>
          </a:p>
        </p:txBody>
      </p:sp>
    </p:spTree>
    <p:extLst>
      <p:ext uri="{BB962C8B-B14F-4D97-AF65-F5344CB8AC3E}">
        <p14:creationId xmlns:p14="http://schemas.microsoft.com/office/powerpoint/2010/main" val="278276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מוצגות שתי התנסויות של בניית מתקנים של שאיבת מים. בונים ומפעילים את המתקנים על פי ההנחיות שבסרטון. חשוב ביותר להדגים לתלמידים את שלבי הבנייה.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3</a:t>
            </a:fld>
            <a:endParaRPr lang="en-US"/>
          </a:p>
        </p:txBody>
      </p:sp>
    </p:spTree>
    <p:extLst>
      <p:ext uri="{BB962C8B-B14F-4D97-AF65-F5344CB8AC3E}">
        <p14:creationId xmlns:p14="http://schemas.microsoft.com/office/powerpoint/2010/main" val="300967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4</a:t>
            </a:fld>
            <a:endParaRPr lang="en-US"/>
          </a:p>
        </p:txBody>
      </p:sp>
    </p:spTree>
    <p:extLst>
      <p:ext uri="{BB962C8B-B14F-4D97-AF65-F5344CB8AC3E}">
        <p14:creationId xmlns:p14="http://schemas.microsoft.com/office/powerpoint/2010/main" val="69626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בשקופית זו נעשית המשגה למושג שאיבה: הוצאת נוזלים וגזים מכלי. אפשר לשאוב נוזלים בדרכים שונות: למשל, הוצאת מים מהבאר באמצעות דלי, על ידי יצירת ואקום, על ידי הגברת הלחץ על הנוזל.</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5</a:t>
            </a:fld>
            <a:endParaRPr lang="en-US"/>
          </a:p>
        </p:txBody>
      </p:sp>
    </p:spTree>
    <p:extLst>
      <p:ext uri="{BB962C8B-B14F-4D97-AF65-F5344CB8AC3E}">
        <p14:creationId xmlns:p14="http://schemas.microsoft.com/office/powerpoint/2010/main" val="335424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כאן עורכים העברה למושג משאבי טבע...  פעולה של הוצאת  / לקיחת דברים מהטבע לצורכי האדם.</a:t>
            </a:r>
          </a:p>
          <a:p>
            <a:pPr algn="r"/>
            <a:r>
              <a:rPr lang="he-IL" dirty="0"/>
              <a:t>תשובות:</a:t>
            </a:r>
          </a:p>
          <a:p>
            <a:pPr marL="228600" indent="-228600" algn="r" rtl="1">
              <a:buAutoNum type="arabicPeriod"/>
            </a:pPr>
            <a:r>
              <a:rPr lang="he-IL" dirty="0"/>
              <a:t>משאבי טבע מספקים לנו את כל הצרכים החיוניים וכן צרכים חברתיים ותרבותיים.</a:t>
            </a:r>
          </a:p>
          <a:p>
            <a:pPr marL="228600" indent="-228600" algn="r" rtl="1">
              <a:buAutoNum type="arabicPeriod"/>
            </a:pPr>
            <a:r>
              <a:rPr lang="he-IL" dirty="0"/>
              <a:t>אנו זקוקים למשאבי הטבע כדי להתקיים ולחיות ברווחה ואיכות חיים.</a:t>
            </a:r>
          </a:p>
          <a:p>
            <a:pPr marL="228600" indent="-228600" algn="r" rtl="1">
              <a:buAutoNum type="arabicPeriod"/>
            </a:pPr>
            <a:r>
              <a:rPr lang="he-IL" dirty="0"/>
              <a:t>לא היה כל הנ"ל.</a:t>
            </a:r>
          </a:p>
          <a:p>
            <a:pPr marL="228600" indent="-228600" algn="r" rtl="1">
              <a:buAutoNum type="arabicPeriod"/>
            </a:pPr>
            <a:endParaRPr lang="he-IL" dirty="0"/>
          </a:p>
          <a:p>
            <a:pPr marL="228600" indent="-228600" algn="r" rtl="1">
              <a:buAutoNum type="arabicPeriod"/>
            </a:pP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6</a:t>
            </a:fld>
            <a:endParaRPr lang="en-US"/>
          </a:p>
        </p:txBody>
      </p:sp>
    </p:spTree>
    <p:extLst>
      <p:ext uri="{BB962C8B-B14F-4D97-AF65-F5344CB8AC3E}">
        <p14:creationId xmlns:p14="http://schemas.microsoft.com/office/powerpoint/2010/main" val="153845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he-IL" dirty="0"/>
              <a:t>בשקופיות 13-9 מוצגים דוגמאות של משאבי טבע נפוצים שאנו עושים בהם שימוש. לאחר הצגת משאב הטבע חשוב לעורר שיח קצר אודות השימוש בו. כאן רואים אסדת קידוח (שמאל) ושאיבת נפט (ימין) – בשני במקרים שואבים חומרי דלק (נפט גולמי וגז טבעי). משאבי טבע אלה דרושים לנו להפקת אנרגיה.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7</a:t>
            </a:fld>
            <a:endParaRPr lang="en-US"/>
          </a:p>
        </p:txBody>
      </p:sp>
    </p:spTree>
    <p:extLst>
      <p:ext uri="{BB962C8B-B14F-4D97-AF65-F5344CB8AC3E}">
        <p14:creationId xmlns:p14="http://schemas.microsoft.com/office/powerpoint/2010/main" val="17012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משאבי טבע רבים נמצאים בתשתית הסלעית של כדור הארץ.  גיר, חרסיות, גבס, מתכות ועוד.</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8</a:t>
            </a:fld>
            <a:endParaRPr lang="en-US"/>
          </a:p>
        </p:txBody>
      </p:sp>
    </p:spTree>
    <p:extLst>
      <p:ext uri="{BB962C8B-B14F-4D97-AF65-F5344CB8AC3E}">
        <p14:creationId xmlns:p14="http://schemas.microsoft.com/office/powerpoint/2010/main" val="320272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מלחים הם משאבי טבע. לדוגמה – האשלגן שמשמש בעיקר לדישון ומלח הבישול שמשמש למאכל ובתעשייה.</a:t>
            </a:r>
            <a:endParaRPr lang="en-US" dirty="0"/>
          </a:p>
        </p:txBody>
      </p:sp>
      <p:sp>
        <p:nvSpPr>
          <p:cNvPr id="4" name="Slide Number Placeholder 3"/>
          <p:cNvSpPr>
            <a:spLocks noGrp="1"/>
          </p:cNvSpPr>
          <p:nvPr>
            <p:ph type="sldNum" sz="quarter" idx="5"/>
          </p:nvPr>
        </p:nvSpPr>
        <p:spPr/>
        <p:txBody>
          <a:bodyPr/>
          <a:lstStyle/>
          <a:p>
            <a:fld id="{646D1D93-1E58-4AD4-BDCC-7A1D90E6F4BE}" type="slidenum">
              <a:rPr lang="en-US" smtClean="0"/>
              <a:t>9</a:t>
            </a:fld>
            <a:endParaRPr lang="en-US"/>
          </a:p>
        </p:txBody>
      </p:sp>
    </p:spTree>
    <p:extLst>
      <p:ext uri="{BB962C8B-B14F-4D97-AF65-F5344CB8AC3E}">
        <p14:creationId xmlns:p14="http://schemas.microsoft.com/office/powerpoint/2010/main" val="161385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A7CA-DD88-ABEB-3600-3BF926A26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0E41D3-82A7-B8D3-1FF8-8593D68D75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D5F7F-544D-E09E-859F-5AEAC6363301}"/>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5" name="Footer Placeholder 4">
            <a:extLst>
              <a:ext uri="{FF2B5EF4-FFF2-40B4-BE49-F238E27FC236}">
                <a16:creationId xmlns:a16="http://schemas.microsoft.com/office/drawing/2014/main" id="{91BFC48E-87B7-73C1-DA40-B20446CAD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009E0-A7BE-3FF6-EE83-168D4331A695}"/>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449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72AE-09ED-9461-5204-691FA9A82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A131A-E030-B9D7-AF5E-96E14EB81C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7FB34-2DA0-7245-1FD8-5E6DF2C50808}"/>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5" name="Footer Placeholder 4">
            <a:extLst>
              <a:ext uri="{FF2B5EF4-FFF2-40B4-BE49-F238E27FC236}">
                <a16:creationId xmlns:a16="http://schemas.microsoft.com/office/drawing/2014/main" id="{50895F5F-9F14-AE05-5B8D-A623426CF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68640-52EA-1A77-0E85-4FC92FAB688C}"/>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386468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E78D4-80C9-0306-30DE-4B45B2EF18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420A7-1F55-B9A9-629F-7FAC0529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E9484-A1FF-E7F8-5CCA-EC0514D766C2}"/>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5" name="Footer Placeholder 4">
            <a:extLst>
              <a:ext uri="{FF2B5EF4-FFF2-40B4-BE49-F238E27FC236}">
                <a16:creationId xmlns:a16="http://schemas.microsoft.com/office/drawing/2014/main" id="{AB7E1306-2CE9-4206-9FFB-5B44CFEC6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DB9F6-6893-D809-909F-A1F78B2F3324}"/>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382001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E95E-76CF-D84A-8C19-13ADE8DEC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F754A-BCB5-7CFC-A63E-436B05CC0B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60DDD-49E3-8348-0BB7-61F76790DB0F}"/>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5" name="Footer Placeholder 4">
            <a:extLst>
              <a:ext uri="{FF2B5EF4-FFF2-40B4-BE49-F238E27FC236}">
                <a16:creationId xmlns:a16="http://schemas.microsoft.com/office/drawing/2014/main" id="{086CB31F-1F67-3FC5-CEC4-EBC189866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03B02-688B-3F18-0264-2AE71F1EF04E}"/>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130145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F1E0-DF71-6DD3-96F9-6DF8EA618E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25DBB-18FC-773B-B813-BE15022C9A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F80E0-AF7E-3EB2-53CC-EAFBD708815F}"/>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5" name="Footer Placeholder 4">
            <a:extLst>
              <a:ext uri="{FF2B5EF4-FFF2-40B4-BE49-F238E27FC236}">
                <a16:creationId xmlns:a16="http://schemas.microsoft.com/office/drawing/2014/main" id="{56391666-15D5-0625-6A0A-4B09B9578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F409-E88A-F896-2639-71E5D6D97843}"/>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66695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7D4C-1124-7A57-EC2B-97567D104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E6691-61CD-9A16-CBFE-5929D90363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43CDB9-8CE1-5038-A690-51E5B38F2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A53A0-E992-7DFF-1204-AAA0F01230D3}"/>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6" name="Footer Placeholder 5">
            <a:extLst>
              <a:ext uri="{FF2B5EF4-FFF2-40B4-BE49-F238E27FC236}">
                <a16:creationId xmlns:a16="http://schemas.microsoft.com/office/drawing/2014/main" id="{21381E57-59C3-9105-F56B-5661E5F79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AA078-E01E-803B-A90F-8C90CBEF38DD}"/>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183413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D3AF-8FA3-6CB8-6433-CE6C8BDE8A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895AFB-E5C5-1D17-FCC4-08ECD6AEA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D40B12-9704-D361-8D37-7E5C5D7545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3E49A4-8F23-64D1-3592-9CE6C0C92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51826-DF2D-E2AA-BE96-EBD4712F50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5F003C-289E-E7F5-652A-64FF571DDC5B}"/>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8" name="Footer Placeholder 7">
            <a:extLst>
              <a:ext uri="{FF2B5EF4-FFF2-40B4-BE49-F238E27FC236}">
                <a16:creationId xmlns:a16="http://schemas.microsoft.com/office/drawing/2014/main" id="{9D8182E6-95BC-05B5-84FD-7ECE8FF0CA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53E95-9428-5E1E-21E7-D29C011ED9F3}"/>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406421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F38B-C7D1-DD3F-C105-CCB16D4F4C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71247-8314-4FDD-EED8-8693A92626C5}"/>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4" name="Footer Placeholder 3">
            <a:extLst>
              <a:ext uri="{FF2B5EF4-FFF2-40B4-BE49-F238E27FC236}">
                <a16:creationId xmlns:a16="http://schemas.microsoft.com/office/drawing/2014/main" id="{EAA8DE58-804A-FCF8-A8D0-245ED4DE01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C271A-3CC0-3AFC-AAC4-D521F611BAB2}"/>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48004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8DF511-5ED2-B729-3F2D-B9EFB1C204FE}"/>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3" name="Footer Placeholder 2">
            <a:extLst>
              <a:ext uri="{FF2B5EF4-FFF2-40B4-BE49-F238E27FC236}">
                <a16:creationId xmlns:a16="http://schemas.microsoft.com/office/drawing/2014/main" id="{852383A8-7E28-C34C-DEC6-B26232A6C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5A2D3-5D7E-8798-8958-2FA6A4B616BD}"/>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348027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4982-7703-A2A6-8A5B-C6FA18862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FBF09E-C03D-3672-DE93-AE2EAC720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DA8964-5E22-381E-87C1-6B406BF8C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EA76C-1064-EF25-C8D3-87B0D1A31208}"/>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6" name="Footer Placeholder 5">
            <a:extLst>
              <a:ext uri="{FF2B5EF4-FFF2-40B4-BE49-F238E27FC236}">
                <a16:creationId xmlns:a16="http://schemas.microsoft.com/office/drawing/2014/main" id="{2184EA55-9BF9-B239-EA2C-8163B47B9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88FFE-3D56-B455-BEEF-4196E17925E4}"/>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243367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7616-378D-8237-6C75-2FA01F6B0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5E307-21A5-5158-9C1A-8AD4B6257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C795E-3442-CDAF-1D53-0E96E5135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C44F2-6581-3105-CD46-5AF169A0B948}"/>
              </a:ext>
            </a:extLst>
          </p:cNvPr>
          <p:cNvSpPr>
            <a:spLocks noGrp="1"/>
          </p:cNvSpPr>
          <p:nvPr>
            <p:ph type="dt" sz="half" idx="10"/>
          </p:nvPr>
        </p:nvSpPr>
        <p:spPr/>
        <p:txBody>
          <a:bodyPr/>
          <a:lstStyle/>
          <a:p>
            <a:fld id="{6FC7E8EF-C4E8-4099-B1E0-D763F6354C48}" type="datetimeFigureOut">
              <a:rPr lang="en-US" smtClean="0"/>
              <a:t>9/3/2024</a:t>
            </a:fld>
            <a:endParaRPr lang="en-US"/>
          </a:p>
        </p:txBody>
      </p:sp>
      <p:sp>
        <p:nvSpPr>
          <p:cNvPr id="6" name="Footer Placeholder 5">
            <a:extLst>
              <a:ext uri="{FF2B5EF4-FFF2-40B4-BE49-F238E27FC236}">
                <a16:creationId xmlns:a16="http://schemas.microsoft.com/office/drawing/2014/main" id="{57B22523-B247-D3E1-1007-B23EB6E1C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65F18-1C42-5818-083B-C3B515396E74}"/>
              </a:ext>
            </a:extLst>
          </p:cNvPr>
          <p:cNvSpPr>
            <a:spLocks noGrp="1"/>
          </p:cNvSpPr>
          <p:nvPr>
            <p:ph type="sldNum" sz="quarter" idx="12"/>
          </p:nvPr>
        </p:nvSpPr>
        <p:spPr/>
        <p:txBody>
          <a:bodyPr/>
          <a:lstStyle/>
          <a:p>
            <a:fld id="{EACFABAC-6B89-4C68-957B-E6668ACF5752}" type="slidenum">
              <a:rPr lang="en-US" smtClean="0"/>
              <a:t>‹#›</a:t>
            </a:fld>
            <a:endParaRPr lang="en-US"/>
          </a:p>
        </p:txBody>
      </p:sp>
    </p:spTree>
    <p:extLst>
      <p:ext uri="{BB962C8B-B14F-4D97-AF65-F5344CB8AC3E}">
        <p14:creationId xmlns:p14="http://schemas.microsoft.com/office/powerpoint/2010/main" val="136126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47F4A-DCF4-7BDD-72D6-24B140557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3D610B-78C0-175E-EDDF-954675A2C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30729-A77B-EBF4-ADBB-F040916AAF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7E8EF-C4E8-4099-B1E0-D763F6354C48}" type="datetimeFigureOut">
              <a:rPr lang="en-US" smtClean="0"/>
              <a:t>9/3/2024</a:t>
            </a:fld>
            <a:endParaRPr lang="en-US"/>
          </a:p>
        </p:txBody>
      </p:sp>
      <p:sp>
        <p:nvSpPr>
          <p:cNvPr id="5" name="Footer Placeholder 4">
            <a:extLst>
              <a:ext uri="{FF2B5EF4-FFF2-40B4-BE49-F238E27FC236}">
                <a16:creationId xmlns:a16="http://schemas.microsoft.com/office/drawing/2014/main" id="{5B9D8F39-3952-FA39-E853-6EB41D670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4F63CB-4D7A-6692-21CA-3166EA897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FABAC-6B89-4C68-957B-E6668ACF5752}" type="slidenum">
              <a:rPr lang="en-US" smtClean="0"/>
              <a:t>‹#›</a:t>
            </a:fld>
            <a:endParaRPr lang="en-US"/>
          </a:p>
        </p:txBody>
      </p:sp>
    </p:spTree>
    <p:extLst>
      <p:ext uri="{BB962C8B-B14F-4D97-AF65-F5344CB8AC3E}">
        <p14:creationId xmlns:p14="http://schemas.microsoft.com/office/powerpoint/2010/main" val="1835584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v=bN_kNc86Cdg&amp;t=1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oiAWXPtVduI&amp;t=2s"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C1C6-17FC-BD9B-72E1-45334A576E88}"/>
              </a:ext>
            </a:extLst>
          </p:cNvPr>
          <p:cNvSpPr>
            <a:spLocks noGrp="1"/>
          </p:cNvSpPr>
          <p:nvPr>
            <p:ph type="title"/>
          </p:nvPr>
        </p:nvSpPr>
        <p:spPr/>
        <p:txBody>
          <a:bodyPr/>
          <a:lstStyle/>
          <a:p>
            <a:pPr algn="ct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9F504FDA-1538-115E-7CCD-B779D14A1923}"/>
              </a:ext>
            </a:extLst>
          </p:cNvPr>
          <p:cNvSpPr>
            <a:spLocks noGrp="1"/>
          </p:cNvSpPr>
          <p:nvPr>
            <p:ph idx="1"/>
          </p:nvPr>
        </p:nvSpPr>
        <p:spPr/>
        <p:txBody>
          <a:bodyPr/>
          <a:lstStyle/>
          <a:p>
            <a:pPr marL="0" indent="0" algn="ctr">
              <a:buNone/>
            </a:pPr>
            <a:r>
              <a:rPr lang="he-IL" dirty="0"/>
              <a:t> </a:t>
            </a:r>
            <a:endParaRPr lang="he-IL" sz="3600" b="1" dirty="0">
              <a:solidFill>
                <a:srgbClr val="FF0000"/>
              </a:solidFill>
            </a:endParaRPr>
          </a:p>
          <a:p>
            <a:pPr marL="0" indent="0" algn="ctr">
              <a:buNone/>
            </a:pPr>
            <a:endParaRPr lang="he-IL" b="1" dirty="0">
              <a:solidFill>
                <a:srgbClr val="FF0000"/>
              </a:solidFill>
            </a:endParaRPr>
          </a:p>
          <a:p>
            <a:pPr marL="0" indent="0" algn="ctr">
              <a:buNone/>
            </a:pPr>
            <a:endParaRPr lang="en-US" b="1" dirty="0">
              <a:solidFill>
                <a:srgbClr val="FF0000"/>
              </a:solidFill>
            </a:endParaRPr>
          </a:p>
        </p:txBody>
      </p:sp>
      <p:pic>
        <p:nvPicPr>
          <p:cNvPr id="4" name="Picture 3">
            <a:extLst>
              <a:ext uri="{FF2B5EF4-FFF2-40B4-BE49-F238E27FC236}">
                <a16:creationId xmlns:a16="http://schemas.microsoft.com/office/drawing/2014/main" id="{E27BADCD-51B6-8E8A-F5FC-590E4BC60CAC}"/>
              </a:ext>
            </a:extLst>
          </p:cNvPr>
          <p:cNvPicPr>
            <a:picLocks noChangeAspect="1"/>
          </p:cNvPicPr>
          <p:nvPr/>
        </p:nvPicPr>
        <p:blipFill>
          <a:blip r:embed="rId3"/>
          <a:stretch>
            <a:fillRect/>
          </a:stretch>
        </p:blipFill>
        <p:spPr>
          <a:xfrm>
            <a:off x="1" y="21717"/>
            <a:ext cx="12191999" cy="6690263"/>
          </a:xfrm>
          <a:prstGeom prst="rect">
            <a:avLst/>
          </a:prstGeom>
        </p:spPr>
      </p:pic>
      <p:sp>
        <p:nvSpPr>
          <p:cNvPr id="7" name="TextBox 6">
            <a:extLst>
              <a:ext uri="{FF2B5EF4-FFF2-40B4-BE49-F238E27FC236}">
                <a16:creationId xmlns:a16="http://schemas.microsoft.com/office/drawing/2014/main" id="{0A568F62-0BB4-BF44-2AC5-85529C802C2C}"/>
              </a:ext>
            </a:extLst>
          </p:cNvPr>
          <p:cNvSpPr txBox="1"/>
          <p:nvPr/>
        </p:nvSpPr>
        <p:spPr>
          <a:xfrm>
            <a:off x="182880" y="1825625"/>
            <a:ext cx="2586445" cy="1754326"/>
          </a:xfrm>
          <a:prstGeom prst="rect">
            <a:avLst/>
          </a:prstGeom>
          <a:noFill/>
        </p:spPr>
        <p:txBody>
          <a:bodyPr wrap="square" rtlCol="0">
            <a:spAutoFit/>
          </a:bodyPr>
          <a:lstStyle/>
          <a:p>
            <a:r>
              <a:rPr lang="he-IL" sz="5400" b="1" dirty="0"/>
              <a:t>פעילות פתיחה</a:t>
            </a:r>
            <a:endParaRPr lang="en-US" sz="5400" b="1" dirty="0"/>
          </a:p>
        </p:txBody>
      </p:sp>
      <p:pic>
        <p:nvPicPr>
          <p:cNvPr id="8" name="Picture 7">
            <a:extLst>
              <a:ext uri="{FF2B5EF4-FFF2-40B4-BE49-F238E27FC236}">
                <a16:creationId xmlns:a16="http://schemas.microsoft.com/office/drawing/2014/main" id="{6783EF56-3D97-B796-6A02-DE7DC3541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3" y="151002"/>
            <a:ext cx="4998730" cy="515113"/>
          </a:xfrm>
          <a:prstGeom prst="rect">
            <a:avLst/>
          </a:prstGeom>
        </p:spPr>
      </p:pic>
    </p:spTree>
    <p:extLst>
      <p:ext uri="{BB962C8B-B14F-4D97-AF65-F5344CB8AC3E}">
        <p14:creationId xmlns:p14="http://schemas.microsoft.com/office/powerpoint/2010/main" val="153635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9AA3-475A-CBD9-284E-FB7E81C59189}"/>
              </a:ext>
            </a:extLst>
          </p:cNvPr>
          <p:cNvSpPr>
            <a:spLocks noGrp="1"/>
          </p:cNvSpPr>
          <p:nvPr>
            <p:ph type="title"/>
          </p:nvPr>
        </p:nvSpPr>
        <p:spPr/>
        <p:txBody>
          <a:bodyPr>
            <a:normAutofit/>
          </a:bodyPr>
          <a:lstStyle/>
          <a:p>
            <a:pPr algn="r"/>
            <a:r>
              <a:rPr lang="he-IL" sz="5400" b="1" dirty="0">
                <a:solidFill>
                  <a:srgbClr val="FF0000"/>
                </a:solidFill>
                <a:cs typeface="+mn-cs"/>
              </a:rPr>
              <a:t>פחם אבן</a:t>
            </a:r>
            <a:endParaRPr lang="en-US" sz="5400" b="1" dirty="0">
              <a:solidFill>
                <a:srgbClr val="FF0000"/>
              </a:solidFill>
              <a:cs typeface="+mn-cs"/>
            </a:endParaRPr>
          </a:p>
        </p:txBody>
      </p:sp>
      <p:pic>
        <p:nvPicPr>
          <p:cNvPr id="4" name="Content Placeholder 3">
            <a:extLst>
              <a:ext uri="{FF2B5EF4-FFF2-40B4-BE49-F238E27FC236}">
                <a16:creationId xmlns:a16="http://schemas.microsoft.com/office/drawing/2014/main" id="{C4A4D5AF-587A-1474-654B-067D092FC12E}"/>
              </a:ext>
            </a:extLst>
          </p:cNvPr>
          <p:cNvPicPr>
            <a:picLocks noGrp="1" noChangeAspect="1"/>
          </p:cNvPicPr>
          <p:nvPr>
            <p:ph idx="1"/>
          </p:nvPr>
        </p:nvPicPr>
        <p:blipFill>
          <a:blip r:embed="rId3"/>
          <a:stretch>
            <a:fillRect/>
          </a:stretch>
        </p:blipFill>
        <p:spPr>
          <a:xfrm>
            <a:off x="6215755" y="2315883"/>
            <a:ext cx="5629111" cy="4035955"/>
          </a:xfrm>
          <a:prstGeom prst="rect">
            <a:avLst/>
          </a:prstGeom>
        </p:spPr>
      </p:pic>
      <p:pic>
        <p:nvPicPr>
          <p:cNvPr id="5" name="Picture 4">
            <a:extLst>
              <a:ext uri="{FF2B5EF4-FFF2-40B4-BE49-F238E27FC236}">
                <a16:creationId xmlns:a16="http://schemas.microsoft.com/office/drawing/2014/main" id="{C6E80752-967B-BAAC-C71F-C410DCE6360E}"/>
              </a:ext>
            </a:extLst>
          </p:cNvPr>
          <p:cNvPicPr>
            <a:picLocks noChangeAspect="1"/>
          </p:cNvPicPr>
          <p:nvPr/>
        </p:nvPicPr>
        <p:blipFill>
          <a:blip r:embed="rId4"/>
          <a:stretch>
            <a:fillRect/>
          </a:stretch>
        </p:blipFill>
        <p:spPr>
          <a:xfrm>
            <a:off x="440268" y="2315882"/>
            <a:ext cx="5381273" cy="4035955"/>
          </a:xfrm>
          <a:prstGeom prst="rect">
            <a:avLst/>
          </a:prstGeom>
        </p:spPr>
      </p:pic>
      <p:pic>
        <p:nvPicPr>
          <p:cNvPr id="3" name="Picture 2">
            <a:extLst>
              <a:ext uri="{FF2B5EF4-FFF2-40B4-BE49-F238E27FC236}">
                <a16:creationId xmlns:a16="http://schemas.microsoft.com/office/drawing/2014/main" id="{981AD80D-52D2-AB9C-827C-094FEB29F9B2}"/>
              </a:ext>
            </a:extLst>
          </p:cNvPr>
          <p:cNvPicPr>
            <a:picLocks noChangeAspect="1"/>
          </p:cNvPicPr>
          <p:nvPr/>
        </p:nvPicPr>
        <p:blipFill>
          <a:blip r:embed="rId5"/>
          <a:stretch>
            <a:fillRect/>
          </a:stretch>
        </p:blipFill>
        <p:spPr>
          <a:xfrm>
            <a:off x="60960" y="206411"/>
            <a:ext cx="3518263" cy="821495"/>
          </a:xfrm>
          <a:prstGeom prst="rect">
            <a:avLst/>
          </a:prstGeom>
        </p:spPr>
      </p:pic>
    </p:spTree>
    <p:extLst>
      <p:ext uri="{BB962C8B-B14F-4D97-AF65-F5344CB8AC3E}">
        <p14:creationId xmlns:p14="http://schemas.microsoft.com/office/powerpoint/2010/main" val="625997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3EC6-D632-64BD-CC1A-107EF176DE50}"/>
              </a:ext>
            </a:extLst>
          </p:cNvPr>
          <p:cNvSpPr>
            <a:spLocks noGrp="1"/>
          </p:cNvSpPr>
          <p:nvPr>
            <p:ph type="title"/>
          </p:nvPr>
        </p:nvSpPr>
        <p:spPr/>
        <p:txBody>
          <a:bodyPr>
            <a:normAutofit/>
          </a:bodyPr>
          <a:lstStyle/>
          <a:p>
            <a:pPr algn="r"/>
            <a:r>
              <a:rPr lang="he-IL" sz="6600" b="1" dirty="0">
                <a:solidFill>
                  <a:srgbClr val="C00000"/>
                </a:solidFill>
                <a:cs typeface="+mn-cs"/>
              </a:rPr>
              <a:t>דגה</a:t>
            </a:r>
            <a:endParaRPr lang="en-US" sz="6600" b="1" dirty="0">
              <a:solidFill>
                <a:srgbClr val="C00000"/>
              </a:solidFill>
              <a:cs typeface="+mn-cs"/>
            </a:endParaRPr>
          </a:p>
        </p:txBody>
      </p:sp>
      <p:pic>
        <p:nvPicPr>
          <p:cNvPr id="4" name="Content Placeholder 3">
            <a:extLst>
              <a:ext uri="{FF2B5EF4-FFF2-40B4-BE49-F238E27FC236}">
                <a16:creationId xmlns:a16="http://schemas.microsoft.com/office/drawing/2014/main" id="{E7F7553A-8179-0BCC-22CD-BC5D4ADFB785}"/>
              </a:ext>
            </a:extLst>
          </p:cNvPr>
          <p:cNvPicPr>
            <a:picLocks noGrp="1" noChangeAspect="1"/>
          </p:cNvPicPr>
          <p:nvPr>
            <p:ph idx="1"/>
          </p:nvPr>
        </p:nvPicPr>
        <p:blipFill>
          <a:blip r:embed="rId3"/>
          <a:stretch>
            <a:fillRect/>
          </a:stretch>
        </p:blipFill>
        <p:spPr>
          <a:xfrm>
            <a:off x="6269096" y="2201333"/>
            <a:ext cx="5584237" cy="3649132"/>
          </a:xfrm>
          <a:prstGeom prst="rect">
            <a:avLst/>
          </a:prstGeom>
        </p:spPr>
      </p:pic>
      <p:pic>
        <p:nvPicPr>
          <p:cNvPr id="5" name="Picture 4">
            <a:extLst>
              <a:ext uri="{FF2B5EF4-FFF2-40B4-BE49-F238E27FC236}">
                <a16:creationId xmlns:a16="http://schemas.microsoft.com/office/drawing/2014/main" id="{B8EEB792-705C-E16C-BF53-37C41989EC23}"/>
              </a:ext>
            </a:extLst>
          </p:cNvPr>
          <p:cNvPicPr>
            <a:picLocks noChangeAspect="1"/>
          </p:cNvPicPr>
          <p:nvPr/>
        </p:nvPicPr>
        <p:blipFill>
          <a:blip r:embed="rId4"/>
          <a:stretch>
            <a:fillRect/>
          </a:stretch>
        </p:blipFill>
        <p:spPr>
          <a:xfrm>
            <a:off x="495787" y="2201333"/>
            <a:ext cx="5469426" cy="3649132"/>
          </a:xfrm>
          <a:prstGeom prst="rect">
            <a:avLst/>
          </a:prstGeom>
        </p:spPr>
      </p:pic>
      <p:pic>
        <p:nvPicPr>
          <p:cNvPr id="3" name="Picture 2">
            <a:extLst>
              <a:ext uri="{FF2B5EF4-FFF2-40B4-BE49-F238E27FC236}">
                <a16:creationId xmlns:a16="http://schemas.microsoft.com/office/drawing/2014/main" id="{98C7BCE7-07A6-2CA9-ED87-26C58C58859E}"/>
              </a:ext>
            </a:extLst>
          </p:cNvPr>
          <p:cNvPicPr>
            <a:picLocks noChangeAspect="1"/>
          </p:cNvPicPr>
          <p:nvPr/>
        </p:nvPicPr>
        <p:blipFill>
          <a:blip r:embed="rId5"/>
          <a:stretch>
            <a:fillRect/>
          </a:stretch>
        </p:blipFill>
        <p:spPr>
          <a:xfrm>
            <a:off x="388672" y="190281"/>
            <a:ext cx="3512767" cy="959250"/>
          </a:xfrm>
          <a:prstGeom prst="rect">
            <a:avLst/>
          </a:prstGeom>
        </p:spPr>
      </p:pic>
    </p:spTree>
    <p:extLst>
      <p:ext uri="{BB962C8B-B14F-4D97-AF65-F5344CB8AC3E}">
        <p14:creationId xmlns:p14="http://schemas.microsoft.com/office/powerpoint/2010/main" val="1854549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1815-B748-ED87-E4A6-690FCEC8CE65}"/>
              </a:ext>
            </a:extLst>
          </p:cNvPr>
          <p:cNvSpPr>
            <a:spLocks noGrp="1"/>
          </p:cNvSpPr>
          <p:nvPr>
            <p:ph type="title"/>
          </p:nvPr>
        </p:nvSpPr>
        <p:spPr/>
        <p:txBody>
          <a:bodyPr/>
          <a:lstStyle/>
          <a:p>
            <a:pPr algn="r"/>
            <a:r>
              <a:rPr lang="he-IL" b="1" dirty="0">
                <a:solidFill>
                  <a:srgbClr val="FF0000"/>
                </a:solidFill>
                <a:cs typeface="+mn-cs"/>
              </a:rPr>
              <a:t>יערות טבעיים</a:t>
            </a:r>
            <a:endParaRPr lang="en-US" b="1" dirty="0">
              <a:solidFill>
                <a:srgbClr val="FF0000"/>
              </a:solidFill>
              <a:cs typeface="+mn-cs"/>
            </a:endParaRPr>
          </a:p>
        </p:txBody>
      </p:sp>
      <p:pic>
        <p:nvPicPr>
          <p:cNvPr id="4" name="Content Placeholder 3">
            <a:extLst>
              <a:ext uri="{FF2B5EF4-FFF2-40B4-BE49-F238E27FC236}">
                <a16:creationId xmlns:a16="http://schemas.microsoft.com/office/drawing/2014/main" id="{305618A4-BBB3-C7FC-B13F-5B7372EBA017}"/>
              </a:ext>
            </a:extLst>
          </p:cNvPr>
          <p:cNvPicPr>
            <a:picLocks noGrp="1" noChangeAspect="1"/>
          </p:cNvPicPr>
          <p:nvPr>
            <p:ph idx="1"/>
          </p:nvPr>
        </p:nvPicPr>
        <p:blipFill>
          <a:blip r:embed="rId3"/>
          <a:stretch>
            <a:fillRect/>
          </a:stretch>
        </p:blipFill>
        <p:spPr>
          <a:xfrm>
            <a:off x="8164146" y="1618985"/>
            <a:ext cx="3189654" cy="4803245"/>
          </a:xfrm>
          <a:prstGeom prst="rect">
            <a:avLst/>
          </a:prstGeom>
        </p:spPr>
      </p:pic>
      <p:pic>
        <p:nvPicPr>
          <p:cNvPr id="5" name="Picture 4">
            <a:extLst>
              <a:ext uri="{FF2B5EF4-FFF2-40B4-BE49-F238E27FC236}">
                <a16:creationId xmlns:a16="http://schemas.microsoft.com/office/drawing/2014/main" id="{ADE9D8E3-D9C7-967D-223B-5C62005E3020}"/>
              </a:ext>
            </a:extLst>
          </p:cNvPr>
          <p:cNvPicPr>
            <a:picLocks noChangeAspect="1"/>
          </p:cNvPicPr>
          <p:nvPr/>
        </p:nvPicPr>
        <p:blipFill>
          <a:blip r:embed="rId4"/>
          <a:stretch>
            <a:fillRect/>
          </a:stretch>
        </p:blipFill>
        <p:spPr>
          <a:xfrm>
            <a:off x="470317" y="1618985"/>
            <a:ext cx="7428407" cy="4944533"/>
          </a:xfrm>
          <a:prstGeom prst="rect">
            <a:avLst/>
          </a:prstGeom>
        </p:spPr>
      </p:pic>
      <p:pic>
        <p:nvPicPr>
          <p:cNvPr id="3" name="Picture 2">
            <a:extLst>
              <a:ext uri="{FF2B5EF4-FFF2-40B4-BE49-F238E27FC236}">
                <a16:creationId xmlns:a16="http://schemas.microsoft.com/office/drawing/2014/main" id="{1B852B85-AAA8-F725-F33F-3F64259B9577}"/>
              </a:ext>
            </a:extLst>
          </p:cNvPr>
          <p:cNvPicPr>
            <a:picLocks noChangeAspect="1"/>
          </p:cNvPicPr>
          <p:nvPr/>
        </p:nvPicPr>
        <p:blipFill>
          <a:blip r:embed="rId5"/>
          <a:stretch>
            <a:fillRect/>
          </a:stretch>
        </p:blipFill>
        <p:spPr>
          <a:xfrm>
            <a:off x="73000" y="28804"/>
            <a:ext cx="3511600" cy="963251"/>
          </a:xfrm>
          <a:prstGeom prst="rect">
            <a:avLst/>
          </a:prstGeom>
        </p:spPr>
      </p:pic>
    </p:spTree>
    <p:extLst>
      <p:ext uri="{BB962C8B-B14F-4D97-AF65-F5344CB8AC3E}">
        <p14:creationId xmlns:p14="http://schemas.microsoft.com/office/powerpoint/2010/main" val="175768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39E2-5F07-2BD3-964B-952B267D64D6}"/>
              </a:ext>
            </a:extLst>
          </p:cNvPr>
          <p:cNvSpPr>
            <a:spLocks noGrp="1"/>
          </p:cNvSpPr>
          <p:nvPr>
            <p:ph type="title"/>
          </p:nvPr>
        </p:nvSpPr>
        <p:spPr/>
        <p:txBody>
          <a:bodyPr/>
          <a:lstStyle/>
          <a:p>
            <a:pPr algn="r"/>
            <a:r>
              <a:rPr kumimoji="0" lang="he-IL" sz="4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חיות בר</a:t>
            </a:r>
            <a:endParaRPr lang="en-US" dirty="0"/>
          </a:p>
        </p:txBody>
      </p:sp>
      <p:pic>
        <p:nvPicPr>
          <p:cNvPr id="11" name="Content Placeholder 10">
            <a:extLst>
              <a:ext uri="{FF2B5EF4-FFF2-40B4-BE49-F238E27FC236}">
                <a16:creationId xmlns:a16="http://schemas.microsoft.com/office/drawing/2014/main" id="{1F977231-BC0D-3FBC-57CF-2F9F45E20D4D}"/>
              </a:ext>
            </a:extLst>
          </p:cNvPr>
          <p:cNvPicPr>
            <a:picLocks noGrp="1" noChangeAspect="1"/>
          </p:cNvPicPr>
          <p:nvPr>
            <p:ph idx="1"/>
          </p:nvPr>
        </p:nvPicPr>
        <p:blipFill>
          <a:blip r:embed="rId3"/>
          <a:stretch>
            <a:fillRect/>
          </a:stretch>
        </p:blipFill>
        <p:spPr>
          <a:xfrm>
            <a:off x="1149495" y="1605492"/>
            <a:ext cx="2882609" cy="4351338"/>
          </a:xfrm>
          <a:prstGeom prst="rect">
            <a:avLst/>
          </a:prstGeom>
        </p:spPr>
      </p:pic>
      <p:pic>
        <p:nvPicPr>
          <p:cNvPr id="12" name="Picture 11">
            <a:extLst>
              <a:ext uri="{FF2B5EF4-FFF2-40B4-BE49-F238E27FC236}">
                <a16:creationId xmlns:a16="http://schemas.microsoft.com/office/drawing/2014/main" id="{EFC426CE-D2C5-553A-E739-393F07B0F773}"/>
              </a:ext>
            </a:extLst>
          </p:cNvPr>
          <p:cNvPicPr>
            <a:picLocks noChangeAspect="1"/>
          </p:cNvPicPr>
          <p:nvPr/>
        </p:nvPicPr>
        <p:blipFill>
          <a:blip r:embed="rId4"/>
          <a:stretch>
            <a:fillRect/>
          </a:stretch>
        </p:blipFill>
        <p:spPr>
          <a:xfrm>
            <a:off x="4583218" y="1605492"/>
            <a:ext cx="6986616" cy="4438117"/>
          </a:xfrm>
          <a:prstGeom prst="rect">
            <a:avLst/>
          </a:prstGeom>
        </p:spPr>
      </p:pic>
      <p:pic>
        <p:nvPicPr>
          <p:cNvPr id="3" name="Picture 2">
            <a:extLst>
              <a:ext uri="{FF2B5EF4-FFF2-40B4-BE49-F238E27FC236}">
                <a16:creationId xmlns:a16="http://schemas.microsoft.com/office/drawing/2014/main" id="{C6CCDB88-F759-00CD-8CDE-0C3367BC189F}"/>
              </a:ext>
            </a:extLst>
          </p:cNvPr>
          <p:cNvPicPr>
            <a:picLocks noChangeAspect="1"/>
          </p:cNvPicPr>
          <p:nvPr/>
        </p:nvPicPr>
        <p:blipFill>
          <a:blip r:embed="rId5"/>
          <a:stretch>
            <a:fillRect/>
          </a:stretch>
        </p:blipFill>
        <p:spPr>
          <a:xfrm>
            <a:off x="99125" y="151922"/>
            <a:ext cx="3511600" cy="963251"/>
          </a:xfrm>
          <a:prstGeom prst="rect">
            <a:avLst/>
          </a:prstGeom>
        </p:spPr>
      </p:pic>
    </p:spTree>
    <p:extLst>
      <p:ext uri="{BB962C8B-B14F-4D97-AF65-F5344CB8AC3E}">
        <p14:creationId xmlns:p14="http://schemas.microsoft.com/office/powerpoint/2010/main" val="748040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A7BE-CC8B-738A-F48C-DCDD428BDFC1}"/>
              </a:ext>
            </a:extLst>
          </p:cNvPr>
          <p:cNvSpPr>
            <a:spLocks noGrp="1"/>
          </p:cNvSpPr>
          <p:nvPr>
            <p:ph type="title"/>
          </p:nvPr>
        </p:nvSpPr>
        <p:spPr/>
        <p:txBody>
          <a:bodyPr/>
          <a:lstStyle/>
          <a:p>
            <a:pPr algn="r"/>
            <a:r>
              <a:rPr lang="he-IL" b="1" dirty="0">
                <a:solidFill>
                  <a:srgbClr val="FF0000"/>
                </a:solidFill>
                <a:cs typeface="+mn-cs"/>
              </a:rPr>
              <a:t>משאבי טבע: גזים, נוזלים ומוצקים</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2924AD5C-D25A-9617-CBC1-657CB1E48234}"/>
              </a:ext>
            </a:extLst>
          </p:cNvPr>
          <p:cNvSpPr>
            <a:spLocks noGrp="1"/>
          </p:cNvSpPr>
          <p:nvPr>
            <p:ph idx="1"/>
          </p:nvPr>
        </p:nvSpPr>
        <p:spPr/>
        <p:txBody>
          <a:bodyPr/>
          <a:lstStyle/>
          <a:p>
            <a:pPr marL="0" indent="0" algn="r">
              <a:buNone/>
            </a:pPr>
            <a:r>
              <a:rPr lang="he-IL" b="1" dirty="0">
                <a:solidFill>
                  <a:srgbClr val="FF0000"/>
                </a:solidFill>
              </a:rPr>
              <a:t>משימה</a:t>
            </a:r>
          </a:p>
          <a:p>
            <a:pPr marL="0" indent="0" algn="r">
              <a:buNone/>
            </a:pPr>
            <a:r>
              <a:rPr lang="he-IL" dirty="0"/>
              <a:t>מיינו את משאבי הטבע הבאים לפי מצב הצבירה שלהם:</a:t>
            </a:r>
          </a:p>
          <a:p>
            <a:pPr marL="0" indent="0" algn="r">
              <a:buNone/>
            </a:pPr>
            <a:r>
              <a:rPr lang="he-IL" b="1" dirty="0">
                <a:solidFill>
                  <a:schemeClr val="accent6">
                    <a:lumMod val="75000"/>
                  </a:schemeClr>
                </a:solidFill>
              </a:rPr>
              <a:t>חול, אוויר, חנקן, סלעים, מלחים, מים, נפט גולמי, פחם, חמצן</a:t>
            </a:r>
          </a:p>
          <a:p>
            <a:pPr marL="0" indent="0" algn="r">
              <a:buNone/>
            </a:pPr>
            <a:endParaRPr lang="he-IL" dirty="0"/>
          </a:p>
          <a:p>
            <a:pPr marL="0" indent="0" algn="r">
              <a:buNone/>
            </a:pPr>
            <a:endParaRPr lang="en-US" dirty="0"/>
          </a:p>
        </p:txBody>
      </p:sp>
      <p:pic>
        <p:nvPicPr>
          <p:cNvPr id="5" name="Picture 4">
            <a:extLst>
              <a:ext uri="{FF2B5EF4-FFF2-40B4-BE49-F238E27FC236}">
                <a16:creationId xmlns:a16="http://schemas.microsoft.com/office/drawing/2014/main" id="{343E069A-DCA1-6A1D-DECB-2565FF073498}"/>
              </a:ext>
            </a:extLst>
          </p:cNvPr>
          <p:cNvPicPr>
            <a:picLocks noChangeAspect="1"/>
          </p:cNvPicPr>
          <p:nvPr/>
        </p:nvPicPr>
        <p:blipFill>
          <a:blip r:embed="rId3"/>
          <a:stretch>
            <a:fillRect/>
          </a:stretch>
        </p:blipFill>
        <p:spPr>
          <a:xfrm>
            <a:off x="2885885" y="3637433"/>
            <a:ext cx="7385430" cy="2292468"/>
          </a:xfrm>
          <a:prstGeom prst="rect">
            <a:avLst/>
          </a:prstGeom>
        </p:spPr>
      </p:pic>
      <p:pic>
        <p:nvPicPr>
          <p:cNvPr id="4" name="Picture 3">
            <a:extLst>
              <a:ext uri="{FF2B5EF4-FFF2-40B4-BE49-F238E27FC236}">
                <a16:creationId xmlns:a16="http://schemas.microsoft.com/office/drawing/2014/main" id="{4D429480-E36B-F1B5-5240-9A37AEBF9E2A}"/>
              </a:ext>
            </a:extLst>
          </p:cNvPr>
          <p:cNvPicPr>
            <a:picLocks noChangeAspect="1"/>
          </p:cNvPicPr>
          <p:nvPr/>
        </p:nvPicPr>
        <p:blipFill>
          <a:blip r:embed="rId4"/>
          <a:stretch>
            <a:fillRect/>
          </a:stretch>
        </p:blipFill>
        <p:spPr>
          <a:xfrm>
            <a:off x="0" y="118063"/>
            <a:ext cx="3511600" cy="963251"/>
          </a:xfrm>
          <a:prstGeom prst="rect">
            <a:avLst/>
          </a:prstGeom>
        </p:spPr>
      </p:pic>
    </p:spTree>
    <p:extLst>
      <p:ext uri="{BB962C8B-B14F-4D97-AF65-F5344CB8AC3E}">
        <p14:creationId xmlns:p14="http://schemas.microsoft.com/office/powerpoint/2010/main" val="263754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A7BE-CC8B-738A-F48C-DCDD428BDFC1}"/>
              </a:ext>
            </a:extLst>
          </p:cNvPr>
          <p:cNvSpPr>
            <a:spLocks noGrp="1"/>
          </p:cNvSpPr>
          <p:nvPr>
            <p:ph type="title"/>
          </p:nvPr>
        </p:nvSpPr>
        <p:spPr/>
        <p:txBody>
          <a:bodyPr/>
          <a:lstStyle/>
          <a:p>
            <a:pPr algn="r"/>
            <a:r>
              <a:rPr lang="he-IL" b="1" dirty="0">
                <a:solidFill>
                  <a:srgbClr val="FF0000"/>
                </a:solidFill>
                <a:cs typeface="+mn-cs"/>
              </a:rPr>
              <a:t>משאבי טבע: חיים ושאינם חיים</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2924AD5C-D25A-9617-CBC1-657CB1E48234}"/>
              </a:ext>
            </a:extLst>
          </p:cNvPr>
          <p:cNvSpPr>
            <a:spLocks noGrp="1"/>
          </p:cNvSpPr>
          <p:nvPr>
            <p:ph idx="1"/>
          </p:nvPr>
        </p:nvSpPr>
        <p:spPr/>
        <p:txBody>
          <a:bodyPr/>
          <a:lstStyle/>
          <a:p>
            <a:pPr marL="0" indent="0" algn="r">
              <a:buNone/>
            </a:pPr>
            <a:r>
              <a:rPr lang="he-IL" b="1" dirty="0">
                <a:solidFill>
                  <a:srgbClr val="FF0000"/>
                </a:solidFill>
              </a:rPr>
              <a:t>משימה</a:t>
            </a:r>
          </a:p>
          <a:p>
            <a:pPr marL="0" indent="0" algn="r">
              <a:buNone/>
            </a:pPr>
            <a:r>
              <a:rPr lang="he-IL" dirty="0"/>
              <a:t>מיינו את משאבי הטבע הבאים לפי המקור שלהם: חיים ושאינם חיים</a:t>
            </a:r>
          </a:p>
          <a:p>
            <a:pPr marL="0" indent="0" algn="r">
              <a:buNone/>
            </a:pPr>
            <a:r>
              <a:rPr lang="he-IL" b="1" dirty="0">
                <a:solidFill>
                  <a:schemeClr val="accent6">
                    <a:lumMod val="75000"/>
                  </a:schemeClr>
                </a:solidFill>
              </a:rPr>
              <a:t>דגים בים, סלעים, אוויר, מלחים, יערות טבעיים, חול, אצות ים </a:t>
            </a:r>
          </a:p>
          <a:p>
            <a:pPr marL="0" indent="0" algn="r">
              <a:buNone/>
            </a:pPr>
            <a:endParaRPr lang="he-IL" dirty="0"/>
          </a:p>
          <a:p>
            <a:pPr marL="0" indent="0" algn="r">
              <a:buNone/>
            </a:pPr>
            <a:endParaRPr lang="en-US" dirty="0"/>
          </a:p>
        </p:txBody>
      </p:sp>
      <p:pic>
        <p:nvPicPr>
          <p:cNvPr id="6" name="Picture 5">
            <a:extLst>
              <a:ext uri="{FF2B5EF4-FFF2-40B4-BE49-F238E27FC236}">
                <a16:creationId xmlns:a16="http://schemas.microsoft.com/office/drawing/2014/main" id="{5FCD7038-815E-46A9-E359-53E5BB6DE889}"/>
              </a:ext>
            </a:extLst>
          </p:cNvPr>
          <p:cNvPicPr>
            <a:picLocks noChangeAspect="1"/>
          </p:cNvPicPr>
          <p:nvPr/>
        </p:nvPicPr>
        <p:blipFill>
          <a:blip r:embed="rId3"/>
          <a:stretch>
            <a:fillRect/>
          </a:stretch>
        </p:blipFill>
        <p:spPr>
          <a:xfrm>
            <a:off x="2508060" y="3562285"/>
            <a:ext cx="7379079" cy="2527430"/>
          </a:xfrm>
          <a:prstGeom prst="rect">
            <a:avLst/>
          </a:prstGeom>
        </p:spPr>
      </p:pic>
      <p:pic>
        <p:nvPicPr>
          <p:cNvPr id="4" name="Picture 3">
            <a:extLst>
              <a:ext uri="{FF2B5EF4-FFF2-40B4-BE49-F238E27FC236}">
                <a16:creationId xmlns:a16="http://schemas.microsoft.com/office/drawing/2014/main" id="{8F16473B-C449-09A2-4CE3-BB3DF07339C3}"/>
              </a:ext>
            </a:extLst>
          </p:cNvPr>
          <p:cNvPicPr>
            <a:picLocks noChangeAspect="1"/>
          </p:cNvPicPr>
          <p:nvPr/>
        </p:nvPicPr>
        <p:blipFill>
          <a:blip r:embed="rId4"/>
          <a:stretch>
            <a:fillRect/>
          </a:stretch>
        </p:blipFill>
        <p:spPr>
          <a:xfrm>
            <a:off x="0" y="64655"/>
            <a:ext cx="3511600" cy="963251"/>
          </a:xfrm>
          <a:prstGeom prst="rect">
            <a:avLst/>
          </a:prstGeom>
        </p:spPr>
      </p:pic>
    </p:spTree>
    <p:extLst>
      <p:ext uri="{BB962C8B-B14F-4D97-AF65-F5344CB8AC3E}">
        <p14:creationId xmlns:p14="http://schemas.microsoft.com/office/powerpoint/2010/main" val="1555741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DC3B-0D52-302C-D27A-B608E9A99245}"/>
              </a:ext>
            </a:extLst>
          </p:cNvPr>
          <p:cNvSpPr>
            <a:spLocks noGrp="1"/>
          </p:cNvSpPr>
          <p:nvPr>
            <p:ph type="title"/>
          </p:nvPr>
        </p:nvSpPr>
        <p:spPr/>
        <p:txBody>
          <a:bodyPr/>
          <a:lstStyle/>
          <a:p>
            <a:pPr algn="r"/>
            <a:r>
              <a:rPr lang="he-IL" b="1" dirty="0">
                <a:solidFill>
                  <a:srgbClr val="FF0000"/>
                </a:solidFill>
                <a:cs typeface="+mn-cs"/>
              </a:rPr>
              <a:t>שאילת שאלות</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459C52E-9267-282F-4473-DBC58178D683}"/>
              </a:ext>
            </a:extLst>
          </p:cNvPr>
          <p:cNvSpPr>
            <a:spLocks noGrp="1"/>
          </p:cNvSpPr>
          <p:nvPr>
            <p:ph idx="1"/>
          </p:nvPr>
        </p:nvSpPr>
        <p:spPr/>
        <p:txBody>
          <a:bodyPr/>
          <a:lstStyle/>
          <a:p>
            <a:pPr marL="0" indent="0" algn="r">
              <a:buNone/>
            </a:pPr>
            <a:r>
              <a:rPr lang="he-IL" dirty="0"/>
              <a:t>מה הייתם רוצים ללמוד על </a:t>
            </a:r>
            <a:r>
              <a:rPr lang="he-IL" b="1" dirty="0">
                <a:solidFill>
                  <a:srgbClr val="FF0000"/>
                </a:solidFill>
              </a:rPr>
              <a:t>משאבי טבע</a:t>
            </a:r>
            <a:r>
              <a:rPr lang="he-IL" dirty="0"/>
              <a:t>?</a:t>
            </a:r>
          </a:p>
          <a:p>
            <a:pPr marL="0" indent="0" algn="r">
              <a:buNone/>
            </a:pPr>
            <a:endParaRPr lang="he-IL" dirty="0"/>
          </a:p>
          <a:p>
            <a:pPr marL="0" indent="0" algn="r">
              <a:buNone/>
            </a:pPr>
            <a:r>
              <a:rPr lang="he-IL" dirty="0"/>
              <a:t>נסחו שאלות.</a:t>
            </a:r>
          </a:p>
          <a:p>
            <a:pPr marL="0" indent="0" algn="r">
              <a:buNone/>
            </a:pPr>
            <a:r>
              <a:rPr lang="he-IL" dirty="0"/>
              <a:t>השתמשו במילות שאלה כגון:</a:t>
            </a:r>
          </a:p>
          <a:p>
            <a:pPr marL="0" indent="0" algn="r">
              <a:buNone/>
            </a:pPr>
            <a:r>
              <a:rPr lang="he-IL" b="1" dirty="0">
                <a:solidFill>
                  <a:schemeClr val="accent6">
                    <a:lumMod val="75000"/>
                  </a:schemeClr>
                </a:solidFill>
              </a:rPr>
              <a:t>היכן? איך? מה? מדוע? מה הקשר? מתי?</a:t>
            </a:r>
          </a:p>
          <a:p>
            <a:pPr marL="0" indent="0" algn="r">
              <a:buNone/>
            </a:pPr>
            <a:endParaRPr lang="he-IL" dirty="0"/>
          </a:p>
          <a:p>
            <a:pPr marL="0" indent="0" algn="r">
              <a:buNone/>
            </a:pPr>
            <a:r>
              <a:rPr lang="he-IL" dirty="0"/>
              <a:t>עיינו בשער "</a:t>
            </a:r>
            <a:r>
              <a:rPr lang="he-IL" b="1" dirty="0">
                <a:solidFill>
                  <a:srgbClr val="FF0000"/>
                </a:solidFill>
              </a:rPr>
              <a:t>חומרים מן הארץ</a:t>
            </a:r>
            <a:r>
              <a:rPr lang="he-IL" dirty="0"/>
              <a:t>", עמודים: </a:t>
            </a:r>
          </a:p>
          <a:p>
            <a:pPr marL="0" indent="0" algn="r">
              <a:buNone/>
            </a:pPr>
            <a:r>
              <a:rPr lang="he-IL" dirty="0"/>
              <a:t>גלו נושאים מעניינים שהייתם רוצים ללמוד עליהם.</a:t>
            </a:r>
            <a:endParaRPr lang="en-US" dirty="0"/>
          </a:p>
        </p:txBody>
      </p:sp>
      <p:pic>
        <p:nvPicPr>
          <p:cNvPr id="8" name="Picture 7">
            <a:extLst>
              <a:ext uri="{FF2B5EF4-FFF2-40B4-BE49-F238E27FC236}">
                <a16:creationId xmlns:a16="http://schemas.microsoft.com/office/drawing/2014/main" id="{2EE3DFBC-EC67-8168-93C2-94C39A7D1D73}"/>
              </a:ext>
            </a:extLst>
          </p:cNvPr>
          <p:cNvPicPr>
            <a:picLocks noChangeAspect="1"/>
          </p:cNvPicPr>
          <p:nvPr/>
        </p:nvPicPr>
        <p:blipFill>
          <a:blip r:embed="rId3"/>
          <a:stretch>
            <a:fillRect/>
          </a:stretch>
        </p:blipFill>
        <p:spPr>
          <a:xfrm>
            <a:off x="347134" y="1566333"/>
            <a:ext cx="4419600" cy="4419600"/>
          </a:xfrm>
          <a:prstGeom prst="rect">
            <a:avLst/>
          </a:prstGeom>
        </p:spPr>
      </p:pic>
      <p:pic>
        <p:nvPicPr>
          <p:cNvPr id="3" name="Picture 2">
            <a:extLst>
              <a:ext uri="{FF2B5EF4-FFF2-40B4-BE49-F238E27FC236}">
                <a16:creationId xmlns:a16="http://schemas.microsoft.com/office/drawing/2014/main" id="{0676AE9A-B98E-2C1D-51C3-B93EC06D4288}"/>
              </a:ext>
            </a:extLst>
          </p:cNvPr>
          <p:cNvPicPr>
            <a:picLocks noChangeAspect="1"/>
          </p:cNvPicPr>
          <p:nvPr/>
        </p:nvPicPr>
        <p:blipFill>
          <a:blip r:embed="rId4"/>
          <a:stretch>
            <a:fillRect/>
          </a:stretch>
        </p:blipFill>
        <p:spPr>
          <a:xfrm>
            <a:off x="0" y="64655"/>
            <a:ext cx="3511600" cy="963251"/>
          </a:xfrm>
          <a:prstGeom prst="rect">
            <a:avLst/>
          </a:prstGeom>
        </p:spPr>
      </p:pic>
    </p:spTree>
    <p:extLst>
      <p:ext uri="{BB962C8B-B14F-4D97-AF65-F5344CB8AC3E}">
        <p14:creationId xmlns:p14="http://schemas.microsoft.com/office/powerpoint/2010/main" val="259164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DA7C-E47D-E9C1-2D96-B44B1CA591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803C28-047D-9EE7-2E4C-84527224AE51}"/>
              </a:ext>
            </a:extLst>
          </p:cNvPr>
          <p:cNvPicPr>
            <a:picLocks noGrp="1" noChangeAspect="1"/>
          </p:cNvPicPr>
          <p:nvPr>
            <p:ph idx="1"/>
          </p:nvPr>
        </p:nvPicPr>
        <p:blipFill>
          <a:blip r:embed="rId3"/>
          <a:stretch>
            <a:fillRect/>
          </a:stretch>
        </p:blipFill>
        <p:spPr>
          <a:xfrm>
            <a:off x="1649896" y="1104804"/>
            <a:ext cx="9275880" cy="5544473"/>
          </a:xfrm>
        </p:spPr>
      </p:pic>
      <p:pic>
        <p:nvPicPr>
          <p:cNvPr id="4" name="Picture 3">
            <a:extLst>
              <a:ext uri="{FF2B5EF4-FFF2-40B4-BE49-F238E27FC236}">
                <a16:creationId xmlns:a16="http://schemas.microsoft.com/office/drawing/2014/main" id="{5F1DA0A1-C654-7CAD-37B7-3327F99CF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44" y="365125"/>
            <a:ext cx="4998730" cy="515113"/>
          </a:xfrm>
          <a:prstGeom prst="rect">
            <a:avLst/>
          </a:prstGeom>
        </p:spPr>
      </p:pic>
    </p:spTree>
    <p:extLst>
      <p:ext uri="{BB962C8B-B14F-4D97-AF65-F5344CB8AC3E}">
        <p14:creationId xmlns:p14="http://schemas.microsoft.com/office/powerpoint/2010/main" val="154148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5C74-83D2-A8E1-C674-06AE03722BF8}"/>
              </a:ext>
            </a:extLst>
          </p:cNvPr>
          <p:cNvSpPr>
            <a:spLocks noGrp="1"/>
          </p:cNvSpPr>
          <p:nvPr>
            <p:ph type="title"/>
          </p:nvPr>
        </p:nvSpPr>
        <p:spPr/>
        <p:txBody>
          <a:bodyPr>
            <a:normAutofit/>
          </a:bodyPr>
          <a:lstStyle/>
          <a:p>
            <a:pPr algn="r"/>
            <a:r>
              <a:rPr lang="he-IL" b="1" dirty="0">
                <a:solidFill>
                  <a:srgbClr val="FF0000"/>
                </a:solidFill>
                <a:cs typeface="+mn-cs"/>
              </a:rPr>
              <a:t>אתגר: </a:t>
            </a:r>
            <a:r>
              <a:rPr lang="he-IL" b="1" dirty="0" err="1">
                <a:solidFill>
                  <a:srgbClr val="FF0000"/>
                </a:solidFill>
                <a:cs typeface="+mn-cs"/>
              </a:rPr>
              <a:t>הבו</a:t>
            </a:r>
            <a:r>
              <a:rPr lang="he-IL" b="1" dirty="0">
                <a:solidFill>
                  <a:srgbClr val="FF0000"/>
                </a:solidFill>
                <a:cs typeface="+mn-cs"/>
              </a:rPr>
              <a:t> לנו מים בששון</a:t>
            </a:r>
            <a:endParaRPr lang="en-US" b="1" dirty="0">
              <a:solidFill>
                <a:srgbClr val="FF0000"/>
              </a:solidFill>
              <a:cs typeface="+mn-cs"/>
            </a:endParaRPr>
          </a:p>
        </p:txBody>
      </p:sp>
      <p:pic>
        <p:nvPicPr>
          <p:cNvPr id="4" name="Content Placeholder 3">
            <a:extLst>
              <a:ext uri="{FF2B5EF4-FFF2-40B4-BE49-F238E27FC236}">
                <a16:creationId xmlns:a16="http://schemas.microsoft.com/office/drawing/2014/main" id="{03C3D285-3CDD-6823-ECDF-E8D810192D85}"/>
              </a:ext>
            </a:extLst>
          </p:cNvPr>
          <p:cNvPicPr>
            <a:picLocks noGrp="1" noChangeAspect="1"/>
          </p:cNvPicPr>
          <p:nvPr>
            <p:ph idx="1"/>
          </p:nvPr>
        </p:nvPicPr>
        <p:blipFill>
          <a:blip r:embed="rId3"/>
          <a:stretch>
            <a:fillRect/>
          </a:stretch>
        </p:blipFill>
        <p:spPr>
          <a:xfrm>
            <a:off x="8052877" y="1539553"/>
            <a:ext cx="3300923" cy="4953322"/>
          </a:xfrm>
          <a:prstGeom prst="rect">
            <a:avLst/>
          </a:prstGeom>
        </p:spPr>
      </p:pic>
      <p:sp>
        <p:nvSpPr>
          <p:cNvPr id="5" name="TextBox 4">
            <a:extLst>
              <a:ext uri="{FF2B5EF4-FFF2-40B4-BE49-F238E27FC236}">
                <a16:creationId xmlns:a16="http://schemas.microsoft.com/office/drawing/2014/main" id="{E0219730-F28B-D9DC-CBDD-C010C0D65551}"/>
              </a:ext>
            </a:extLst>
          </p:cNvPr>
          <p:cNvSpPr txBox="1"/>
          <p:nvPr/>
        </p:nvSpPr>
        <p:spPr>
          <a:xfrm>
            <a:off x="1490133" y="1845733"/>
            <a:ext cx="5342467" cy="3785652"/>
          </a:xfrm>
          <a:prstGeom prst="rect">
            <a:avLst/>
          </a:prstGeom>
          <a:noFill/>
        </p:spPr>
        <p:txBody>
          <a:bodyPr wrap="square" rtlCol="0">
            <a:spAutoFit/>
          </a:bodyPr>
          <a:lstStyle/>
          <a:p>
            <a:pPr algn="r"/>
            <a:r>
              <a:rPr lang="he-IL" sz="4000" dirty="0"/>
              <a:t>לפניכם בקבוק מים.</a:t>
            </a:r>
          </a:p>
          <a:p>
            <a:pPr algn="r"/>
            <a:r>
              <a:rPr lang="he-IL" sz="4000" dirty="0"/>
              <a:t>משימתכם היא להוציא את המים מהבקבוק מבלי לשפוך אותם.</a:t>
            </a:r>
          </a:p>
          <a:p>
            <a:pPr algn="r"/>
            <a:endParaRPr lang="he-IL" sz="4000" dirty="0"/>
          </a:p>
          <a:p>
            <a:pPr algn="r"/>
            <a:r>
              <a:rPr lang="he-IL" sz="4000" dirty="0"/>
              <a:t>העלו רעיונות ובדקו אותם.</a:t>
            </a:r>
            <a:endParaRPr lang="en-US" sz="4000" dirty="0"/>
          </a:p>
        </p:txBody>
      </p:sp>
      <p:pic>
        <p:nvPicPr>
          <p:cNvPr id="3" name="Picture 2">
            <a:extLst>
              <a:ext uri="{FF2B5EF4-FFF2-40B4-BE49-F238E27FC236}">
                <a16:creationId xmlns:a16="http://schemas.microsoft.com/office/drawing/2014/main" id="{4915ECEA-3EF2-299D-DD49-F53485514311}"/>
              </a:ext>
            </a:extLst>
          </p:cNvPr>
          <p:cNvPicPr>
            <a:picLocks noChangeAspect="1"/>
          </p:cNvPicPr>
          <p:nvPr/>
        </p:nvPicPr>
        <p:blipFill>
          <a:blip r:embed="rId4"/>
          <a:stretch>
            <a:fillRect/>
          </a:stretch>
        </p:blipFill>
        <p:spPr>
          <a:xfrm>
            <a:off x="0" y="92661"/>
            <a:ext cx="4846740" cy="1133954"/>
          </a:xfrm>
          <a:prstGeom prst="rect">
            <a:avLst/>
          </a:prstGeom>
        </p:spPr>
      </p:pic>
    </p:spTree>
    <p:extLst>
      <p:ext uri="{BB962C8B-B14F-4D97-AF65-F5344CB8AC3E}">
        <p14:creationId xmlns:p14="http://schemas.microsoft.com/office/powerpoint/2010/main" val="94548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5BD8-5260-D1D6-BEDD-CDFAF8D15DAD}"/>
              </a:ext>
            </a:extLst>
          </p:cNvPr>
          <p:cNvSpPr>
            <a:spLocks noGrp="1"/>
          </p:cNvSpPr>
          <p:nvPr>
            <p:ph type="title"/>
          </p:nvPr>
        </p:nvSpPr>
        <p:spPr/>
        <p:txBody>
          <a:bodyPr/>
          <a:lstStyle/>
          <a:p>
            <a:pPr algn="r"/>
            <a:r>
              <a:rPr lang="he-IL" b="1" dirty="0">
                <a:solidFill>
                  <a:srgbClr val="FF0000"/>
                </a:solidFill>
                <a:cs typeface="+mn-cs"/>
              </a:rPr>
              <a:t>התנסות 1 - </a:t>
            </a:r>
            <a:r>
              <a:rPr kumimoji="0" lang="he-IL" sz="4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הדגמה של פתרון</a:t>
            </a:r>
            <a:endParaRPr lang="en-US" b="1" dirty="0">
              <a:solidFill>
                <a:srgbClr val="FF0000"/>
              </a:solidFill>
              <a:cs typeface="+mn-cs"/>
            </a:endParaRPr>
          </a:p>
        </p:txBody>
      </p:sp>
      <p:sp>
        <p:nvSpPr>
          <p:cNvPr id="9" name="TextBox 8">
            <a:extLst>
              <a:ext uri="{FF2B5EF4-FFF2-40B4-BE49-F238E27FC236}">
                <a16:creationId xmlns:a16="http://schemas.microsoft.com/office/drawing/2014/main" id="{86CE5D9A-D5BC-0EB2-486E-34BC4DE7716B}"/>
              </a:ext>
            </a:extLst>
          </p:cNvPr>
          <p:cNvSpPr txBox="1"/>
          <p:nvPr/>
        </p:nvSpPr>
        <p:spPr>
          <a:xfrm>
            <a:off x="67733" y="1752600"/>
            <a:ext cx="3365931" cy="4093428"/>
          </a:xfrm>
          <a:prstGeom prst="rect">
            <a:avLst/>
          </a:prstGeom>
          <a:noFill/>
        </p:spPr>
        <p:txBody>
          <a:bodyPr wrap="square" rtlCol="0">
            <a:spAutoFit/>
          </a:bodyPr>
          <a:lstStyle/>
          <a:p>
            <a:pPr algn="r"/>
            <a:r>
              <a:rPr lang="he-IL" sz="2800" b="1" dirty="0">
                <a:solidFill>
                  <a:srgbClr val="FF0000"/>
                </a:solidFill>
              </a:rPr>
              <a:t>הנחיות</a:t>
            </a:r>
          </a:p>
          <a:p>
            <a:pPr marL="342900" indent="-342900" algn="r" rtl="1">
              <a:buFont typeface="+mj-lt"/>
              <a:buAutoNum type="arabicPeriod"/>
            </a:pPr>
            <a:r>
              <a:rPr lang="he-IL" sz="2000" b="1" dirty="0"/>
              <a:t>צפו בסרטון.</a:t>
            </a:r>
          </a:p>
          <a:p>
            <a:pPr marL="342900" indent="-342900" algn="r" rtl="1">
              <a:buFont typeface="+mj-lt"/>
              <a:buAutoNum type="arabicPeriod"/>
            </a:pPr>
            <a:r>
              <a:rPr lang="he-IL" sz="2000" b="1" dirty="0"/>
              <a:t>שימו לב לסדר הפעולות.</a:t>
            </a:r>
          </a:p>
          <a:p>
            <a:pPr marL="342900" indent="-342900" algn="r" rtl="1">
              <a:buFont typeface="+mj-lt"/>
              <a:buAutoNum type="arabicPeriod"/>
            </a:pPr>
            <a:r>
              <a:rPr lang="he-IL" sz="2000" b="1" dirty="0"/>
              <a:t>הכינו את הציוד הנדרש (פנו למורה).</a:t>
            </a:r>
          </a:p>
          <a:p>
            <a:pPr marL="342900" indent="-342900" algn="r" rtl="1">
              <a:buFont typeface="+mj-lt"/>
              <a:buAutoNum type="arabicPeriod"/>
            </a:pPr>
            <a:r>
              <a:rPr lang="he-IL" sz="2000" b="1" dirty="0"/>
              <a:t>הוציאו את המים שבכוס בהתאם להנחיות שבסרטון.</a:t>
            </a:r>
          </a:p>
          <a:p>
            <a:pPr marL="342900" indent="-342900" algn="r" rtl="1">
              <a:buFont typeface="+mj-lt"/>
              <a:buAutoNum type="arabicPeriod"/>
            </a:pPr>
            <a:r>
              <a:rPr lang="he-IL" sz="2000" b="1" dirty="0"/>
              <a:t>שערו: מה גרם למים לצאת מהכוס?</a:t>
            </a:r>
          </a:p>
          <a:p>
            <a:pPr algn="r"/>
            <a:endParaRPr lang="he-IL" dirty="0"/>
          </a:p>
          <a:p>
            <a:endParaRPr lang="he-IL" dirty="0"/>
          </a:p>
          <a:p>
            <a:endParaRPr lang="en-US" dirty="0"/>
          </a:p>
          <a:p>
            <a:pPr algn="r" rtl="1"/>
            <a:endParaRPr lang="he-IL" dirty="0"/>
          </a:p>
        </p:txBody>
      </p:sp>
      <p:pic>
        <p:nvPicPr>
          <p:cNvPr id="3" name="Picture 2">
            <a:extLst>
              <a:ext uri="{FF2B5EF4-FFF2-40B4-BE49-F238E27FC236}">
                <a16:creationId xmlns:a16="http://schemas.microsoft.com/office/drawing/2014/main" id="{753349DF-0108-77A5-820E-F60FD300B45E}"/>
              </a:ext>
            </a:extLst>
          </p:cNvPr>
          <p:cNvPicPr>
            <a:picLocks noChangeAspect="1"/>
          </p:cNvPicPr>
          <p:nvPr/>
        </p:nvPicPr>
        <p:blipFill>
          <a:blip r:embed="rId3"/>
          <a:stretch>
            <a:fillRect/>
          </a:stretch>
        </p:blipFill>
        <p:spPr>
          <a:xfrm>
            <a:off x="0" y="0"/>
            <a:ext cx="4198054" cy="982186"/>
          </a:xfrm>
          <a:prstGeom prst="rect">
            <a:avLst/>
          </a:prstGeom>
        </p:spPr>
      </p:pic>
      <p:sp>
        <p:nvSpPr>
          <p:cNvPr id="5" name="תיבת טקסט 4">
            <a:extLst>
              <a:ext uri="{FF2B5EF4-FFF2-40B4-BE49-F238E27FC236}">
                <a16:creationId xmlns:a16="http://schemas.microsoft.com/office/drawing/2014/main" id="{9BD4ED86-2CCF-3BB4-656F-60DF320D3125}"/>
              </a:ext>
            </a:extLst>
          </p:cNvPr>
          <p:cNvSpPr txBox="1"/>
          <p:nvPr/>
        </p:nvSpPr>
        <p:spPr>
          <a:xfrm>
            <a:off x="4085595" y="5614901"/>
            <a:ext cx="7268205" cy="338554"/>
          </a:xfrm>
          <a:prstGeom prst="rect">
            <a:avLst/>
          </a:prstGeom>
          <a:noFill/>
        </p:spPr>
        <p:txBody>
          <a:bodyPr wrap="square">
            <a:spAutoFit/>
          </a:bodyPr>
          <a:lstStyle/>
          <a:p>
            <a:pPr algn="r" rtl="1"/>
            <a:r>
              <a:rPr lang="he-IL" sz="1600" b="1" dirty="0"/>
              <a:t>קישור </a:t>
            </a:r>
            <a:r>
              <a:rPr lang="he-IL" sz="1600" b="1" dirty="0" err="1"/>
              <a:t>לצפיה</a:t>
            </a:r>
            <a:r>
              <a:rPr lang="he-IL" sz="1600" b="1" dirty="0"/>
              <a:t> </a:t>
            </a:r>
            <a:r>
              <a:rPr lang="he-IL" sz="1600" b="1" dirty="0" err="1"/>
              <a:t>בוידאו</a:t>
            </a:r>
            <a:r>
              <a:rPr lang="he-IL" sz="1600" b="1" dirty="0"/>
              <a:t> </a:t>
            </a:r>
            <a:r>
              <a:rPr lang="en-US" sz="1600" b="1" dirty="0">
                <a:hlinkClick r:id="rId4"/>
              </a:rPr>
              <a:t>https://www.youtube.com/watch?v=bN_kNc86Cdg&amp;t=1s</a:t>
            </a:r>
            <a:endParaRPr lang="he-IL" sz="1600" dirty="0"/>
          </a:p>
        </p:txBody>
      </p:sp>
      <p:pic>
        <p:nvPicPr>
          <p:cNvPr id="11" name="מציין מיקום תוכן 10">
            <a:extLst>
              <a:ext uri="{FF2B5EF4-FFF2-40B4-BE49-F238E27FC236}">
                <a16:creationId xmlns:a16="http://schemas.microsoft.com/office/drawing/2014/main" id="{86278697-C049-13C7-E700-E64F8C1F0C32}"/>
              </a:ext>
            </a:extLst>
          </p:cNvPr>
          <p:cNvPicPr>
            <a:picLocks noGrp="1" noChangeAspect="1"/>
          </p:cNvPicPr>
          <p:nvPr>
            <p:ph idx="1"/>
          </p:nvPr>
        </p:nvPicPr>
        <p:blipFill>
          <a:blip r:embed="rId5"/>
          <a:stretch>
            <a:fillRect/>
          </a:stretch>
        </p:blipFill>
        <p:spPr>
          <a:xfrm>
            <a:off x="4271864" y="1632795"/>
            <a:ext cx="7136921" cy="3592409"/>
          </a:xfrm>
        </p:spPr>
      </p:pic>
    </p:spTree>
    <p:extLst>
      <p:ext uri="{BB962C8B-B14F-4D97-AF65-F5344CB8AC3E}">
        <p14:creationId xmlns:p14="http://schemas.microsoft.com/office/powerpoint/2010/main" val="103839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464B-61C6-789E-2DDB-67DF1657EA37}"/>
              </a:ext>
            </a:extLst>
          </p:cNvPr>
          <p:cNvSpPr>
            <a:spLocks noGrp="1"/>
          </p:cNvSpPr>
          <p:nvPr>
            <p:ph type="title"/>
          </p:nvPr>
        </p:nvSpPr>
        <p:spPr/>
        <p:txBody>
          <a:bodyPr/>
          <a:lstStyle/>
          <a:p>
            <a:pPr algn="r" rtl="1"/>
            <a:r>
              <a:rPr kumimoji="0" lang="he-IL" sz="4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התנסות 2 – הדגמה של פתרון</a:t>
            </a:r>
            <a:endParaRPr lang="en-US" dirty="0">
              <a:solidFill>
                <a:srgbClr val="FF0000"/>
              </a:solidFill>
            </a:endParaRPr>
          </a:p>
        </p:txBody>
      </p:sp>
      <p:sp>
        <p:nvSpPr>
          <p:cNvPr id="6" name="TextBox 5">
            <a:extLst>
              <a:ext uri="{FF2B5EF4-FFF2-40B4-BE49-F238E27FC236}">
                <a16:creationId xmlns:a16="http://schemas.microsoft.com/office/drawing/2014/main" id="{99BA8D66-23E1-9F0F-217D-730B9DFE130F}"/>
              </a:ext>
            </a:extLst>
          </p:cNvPr>
          <p:cNvSpPr txBox="1"/>
          <p:nvPr/>
        </p:nvSpPr>
        <p:spPr>
          <a:xfrm>
            <a:off x="203199" y="1837267"/>
            <a:ext cx="3193143" cy="35702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הנחיות</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lang="he-IL" sz="2000" b="1" dirty="0">
                <a:solidFill>
                  <a:prstClr val="black"/>
                </a:solidFill>
                <a:latin typeface="Calibri" panose="020F0502020204030204"/>
                <a:cs typeface="Arial" panose="020B0604020202020204" pitchFamily="34" charset="0"/>
              </a:rPr>
              <a:t>צ</a:t>
            </a: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פו בסרטון.</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שימו לב לסדר הפעולות.</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הכינו את הציוד הנדרש (פנו למורה).</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הוציאו את המים שבכוס בהתאם להנחיות שבסרטון.</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שערו: מה גרם למים לצאת מהכוס?</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9B6927A0-8665-BB0C-A2E9-C88890C0B7ED}"/>
              </a:ext>
            </a:extLst>
          </p:cNvPr>
          <p:cNvPicPr>
            <a:picLocks noChangeAspect="1"/>
          </p:cNvPicPr>
          <p:nvPr/>
        </p:nvPicPr>
        <p:blipFill>
          <a:blip r:embed="rId3"/>
          <a:stretch>
            <a:fillRect/>
          </a:stretch>
        </p:blipFill>
        <p:spPr>
          <a:xfrm>
            <a:off x="119533" y="0"/>
            <a:ext cx="4172802" cy="976278"/>
          </a:xfrm>
          <a:prstGeom prst="rect">
            <a:avLst/>
          </a:prstGeom>
        </p:spPr>
      </p:pic>
      <p:pic>
        <p:nvPicPr>
          <p:cNvPr id="9" name="תמונה 8">
            <a:extLst>
              <a:ext uri="{FF2B5EF4-FFF2-40B4-BE49-F238E27FC236}">
                <a16:creationId xmlns:a16="http://schemas.microsoft.com/office/drawing/2014/main" id="{D96CC61D-2362-67ED-F69B-A7F2773C09F8}"/>
              </a:ext>
            </a:extLst>
          </p:cNvPr>
          <p:cNvPicPr>
            <a:picLocks noChangeAspect="1"/>
          </p:cNvPicPr>
          <p:nvPr/>
        </p:nvPicPr>
        <p:blipFill>
          <a:blip r:embed="rId4"/>
          <a:stretch>
            <a:fillRect/>
          </a:stretch>
        </p:blipFill>
        <p:spPr>
          <a:xfrm>
            <a:off x="4758612" y="1837267"/>
            <a:ext cx="6472335" cy="3673683"/>
          </a:xfrm>
          <a:prstGeom prst="rect">
            <a:avLst/>
          </a:prstGeom>
        </p:spPr>
      </p:pic>
      <p:sp>
        <p:nvSpPr>
          <p:cNvPr id="10" name="מציין מיקום תוכן 9">
            <a:extLst>
              <a:ext uri="{FF2B5EF4-FFF2-40B4-BE49-F238E27FC236}">
                <a16:creationId xmlns:a16="http://schemas.microsoft.com/office/drawing/2014/main" id="{696B9039-2FB7-AF08-1A89-837EB10AE0AA}"/>
              </a:ext>
            </a:extLst>
          </p:cNvPr>
          <p:cNvSpPr txBox="1">
            <a:spLocks noGrp="1"/>
          </p:cNvSpPr>
          <p:nvPr>
            <p:ph idx="1"/>
          </p:nvPr>
        </p:nvSpPr>
        <p:spPr>
          <a:xfrm>
            <a:off x="838200" y="5657529"/>
            <a:ext cx="10515600" cy="313932"/>
          </a:xfrm>
          <a:prstGeom prst="rect">
            <a:avLst/>
          </a:prstGeom>
          <a:noFill/>
        </p:spPr>
        <p:txBody>
          <a:bodyPr wrap="square">
            <a:spAutoFit/>
          </a:bodyPr>
          <a:lstStyle/>
          <a:p>
            <a:pPr marL="0" indent="0" algn="r" rtl="1">
              <a:buNone/>
            </a:pPr>
            <a:r>
              <a:rPr lang="he-IL" sz="1600" b="1" dirty="0"/>
              <a:t>קישור </a:t>
            </a:r>
            <a:r>
              <a:rPr lang="he-IL" sz="1600" b="1" dirty="0" err="1"/>
              <a:t>לצפיה</a:t>
            </a:r>
            <a:r>
              <a:rPr lang="he-IL" sz="1600" b="1" dirty="0"/>
              <a:t> </a:t>
            </a:r>
            <a:r>
              <a:rPr lang="he-IL" sz="1600" b="1" dirty="0" err="1"/>
              <a:t>בוידאו</a:t>
            </a:r>
            <a:r>
              <a:rPr lang="he-IL" sz="1600" b="1" dirty="0"/>
              <a:t> </a:t>
            </a:r>
            <a:r>
              <a:rPr lang="en-US" sz="1600" b="1" dirty="0">
                <a:hlinkClick r:id="rId5"/>
              </a:rPr>
              <a:t>https://www.youtube.com/watch?v=oiAWXPtVduI&amp;t=2s</a:t>
            </a:r>
            <a:r>
              <a:rPr lang="he-IL" sz="1600" b="1" dirty="0"/>
              <a:t> </a:t>
            </a:r>
            <a:endParaRPr lang="he-IL" sz="1600" dirty="0"/>
          </a:p>
        </p:txBody>
      </p:sp>
    </p:spTree>
    <p:extLst>
      <p:ext uri="{BB962C8B-B14F-4D97-AF65-F5344CB8AC3E}">
        <p14:creationId xmlns:p14="http://schemas.microsoft.com/office/powerpoint/2010/main" val="142482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1B86-A25D-037E-C0CC-9110A5C76F87}"/>
              </a:ext>
            </a:extLst>
          </p:cNvPr>
          <p:cNvSpPr>
            <a:spLocks noGrp="1"/>
          </p:cNvSpPr>
          <p:nvPr>
            <p:ph type="title"/>
          </p:nvPr>
        </p:nvSpPr>
        <p:spPr/>
        <p:txBody>
          <a:bodyPr/>
          <a:lstStyle/>
          <a:p>
            <a:pPr algn="r"/>
            <a:r>
              <a:rPr lang="he-IL" b="1" dirty="0">
                <a:solidFill>
                  <a:srgbClr val="FF0000"/>
                </a:solidFill>
                <a:cs typeface="+mn-cs"/>
              </a:rPr>
              <a:t>מה קרה למים בשני הדגמים?</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16740973-BA04-8B42-5648-2ADED1C0C84C}"/>
              </a:ext>
            </a:extLst>
          </p:cNvPr>
          <p:cNvSpPr>
            <a:spLocks noGrp="1"/>
          </p:cNvSpPr>
          <p:nvPr>
            <p:ph idx="1"/>
          </p:nvPr>
        </p:nvSpPr>
        <p:spPr/>
        <p:txBody>
          <a:bodyPr/>
          <a:lstStyle/>
          <a:p>
            <a:pPr marL="0" indent="0" algn="r">
              <a:buNone/>
            </a:pPr>
            <a:r>
              <a:rPr lang="he-IL" b="1" dirty="0"/>
              <a:t>המים יצאו מהכלי.  </a:t>
            </a:r>
          </a:p>
          <a:p>
            <a:pPr marL="0" indent="0" algn="r">
              <a:buNone/>
            </a:pPr>
            <a:r>
              <a:rPr lang="he-IL" dirty="0"/>
              <a:t>לפעולה של הוצאת נוזלים וגזים מכלי קוראים </a:t>
            </a:r>
            <a:r>
              <a:rPr lang="he-IL" b="1" dirty="0"/>
              <a:t>שאיבה</a:t>
            </a:r>
            <a:r>
              <a:rPr lang="he-IL" dirty="0"/>
              <a:t>.</a:t>
            </a:r>
          </a:p>
          <a:p>
            <a:pPr marL="0" indent="0" algn="r">
              <a:buNone/>
            </a:pPr>
            <a:endParaRPr lang="he-IL" dirty="0"/>
          </a:p>
          <a:p>
            <a:pPr marL="0" indent="0" algn="r">
              <a:buNone/>
            </a:pPr>
            <a:r>
              <a:rPr lang="he-IL" b="1" dirty="0">
                <a:solidFill>
                  <a:srgbClr val="FF0000"/>
                </a:solidFill>
              </a:rPr>
              <a:t>שיח בכיתה</a:t>
            </a:r>
          </a:p>
          <a:p>
            <a:pPr algn="r" rtl="1"/>
            <a:r>
              <a:rPr lang="he-IL" dirty="0"/>
              <a:t>באילו דרכים אפשר לשאוב נוזלים וגזים מתוך הכלי?</a:t>
            </a:r>
          </a:p>
          <a:p>
            <a:pPr marL="0" indent="0" algn="r">
              <a:buNone/>
            </a:pPr>
            <a:endParaRPr lang="en-US" dirty="0"/>
          </a:p>
        </p:txBody>
      </p:sp>
      <p:pic>
        <p:nvPicPr>
          <p:cNvPr id="4" name="Picture 3">
            <a:extLst>
              <a:ext uri="{FF2B5EF4-FFF2-40B4-BE49-F238E27FC236}">
                <a16:creationId xmlns:a16="http://schemas.microsoft.com/office/drawing/2014/main" id="{72018CB6-1903-F70F-00F4-DA3C39ED7949}"/>
              </a:ext>
            </a:extLst>
          </p:cNvPr>
          <p:cNvPicPr>
            <a:picLocks noChangeAspect="1"/>
          </p:cNvPicPr>
          <p:nvPr/>
        </p:nvPicPr>
        <p:blipFill>
          <a:blip r:embed="rId3"/>
          <a:stretch>
            <a:fillRect/>
          </a:stretch>
        </p:blipFill>
        <p:spPr>
          <a:xfrm>
            <a:off x="242440" y="1542494"/>
            <a:ext cx="3304318" cy="4950381"/>
          </a:xfrm>
          <a:prstGeom prst="rect">
            <a:avLst/>
          </a:prstGeom>
        </p:spPr>
      </p:pic>
      <p:pic>
        <p:nvPicPr>
          <p:cNvPr id="5" name="Picture 4">
            <a:extLst>
              <a:ext uri="{FF2B5EF4-FFF2-40B4-BE49-F238E27FC236}">
                <a16:creationId xmlns:a16="http://schemas.microsoft.com/office/drawing/2014/main" id="{142671EA-8B09-BB9A-7229-4A8E5C50C6FA}"/>
              </a:ext>
            </a:extLst>
          </p:cNvPr>
          <p:cNvPicPr>
            <a:picLocks noChangeAspect="1"/>
          </p:cNvPicPr>
          <p:nvPr/>
        </p:nvPicPr>
        <p:blipFill>
          <a:blip r:embed="rId4"/>
          <a:stretch>
            <a:fillRect/>
          </a:stretch>
        </p:blipFill>
        <p:spPr>
          <a:xfrm>
            <a:off x="0" y="170996"/>
            <a:ext cx="3694821" cy="864448"/>
          </a:xfrm>
          <a:prstGeom prst="rect">
            <a:avLst/>
          </a:prstGeom>
        </p:spPr>
      </p:pic>
    </p:spTree>
    <p:extLst>
      <p:ext uri="{BB962C8B-B14F-4D97-AF65-F5344CB8AC3E}">
        <p14:creationId xmlns:p14="http://schemas.microsoft.com/office/powerpoint/2010/main" val="174033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8981-B05D-C38C-611D-C4E71CFA333D}"/>
              </a:ext>
            </a:extLst>
          </p:cNvPr>
          <p:cNvSpPr>
            <a:spLocks noGrp="1"/>
          </p:cNvSpPr>
          <p:nvPr>
            <p:ph type="title"/>
          </p:nvPr>
        </p:nvSpPr>
        <p:spPr/>
        <p:txBody>
          <a:bodyPr/>
          <a:lstStyle/>
          <a:p>
            <a:pPr algn="r"/>
            <a:r>
              <a:rPr lang="he-IL" b="1" dirty="0">
                <a:cs typeface="+mn-cs"/>
              </a:rPr>
              <a:t>המשגה: מ</a:t>
            </a:r>
            <a:r>
              <a:rPr lang="he-IL" b="1" dirty="0">
                <a:solidFill>
                  <a:srgbClr val="FF0000"/>
                </a:solidFill>
                <a:cs typeface="+mn-cs"/>
              </a:rPr>
              <a:t>שאב</a:t>
            </a:r>
            <a:r>
              <a:rPr lang="he-IL" b="1" dirty="0">
                <a:cs typeface="+mn-cs"/>
              </a:rPr>
              <a:t>י טבע</a:t>
            </a:r>
            <a:endParaRPr lang="en-US" b="1" dirty="0">
              <a:cs typeface="+mn-cs"/>
            </a:endParaRPr>
          </a:p>
        </p:txBody>
      </p:sp>
      <p:sp>
        <p:nvSpPr>
          <p:cNvPr id="3" name="Content Placeholder 2">
            <a:extLst>
              <a:ext uri="{FF2B5EF4-FFF2-40B4-BE49-F238E27FC236}">
                <a16:creationId xmlns:a16="http://schemas.microsoft.com/office/drawing/2014/main" id="{5D997CDA-9712-8A3D-8383-EBE3FABF28D2}"/>
              </a:ext>
            </a:extLst>
          </p:cNvPr>
          <p:cNvSpPr>
            <a:spLocks noGrp="1"/>
          </p:cNvSpPr>
          <p:nvPr>
            <p:ph idx="1"/>
          </p:nvPr>
        </p:nvSpPr>
        <p:spPr>
          <a:xfrm>
            <a:off x="711200" y="1825625"/>
            <a:ext cx="10642600" cy="4351338"/>
          </a:xfrm>
        </p:spPr>
        <p:txBody>
          <a:bodyPr>
            <a:normAutofit lnSpcReduction="10000"/>
          </a:bodyPr>
          <a:lstStyle/>
          <a:p>
            <a:pPr marL="0" indent="0" algn="r">
              <a:buNone/>
            </a:pPr>
            <a:r>
              <a:rPr lang="he-IL" sz="3200" dirty="0"/>
              <a:t>בני האדם מוציאים מהטבע (שואבים) חומרים ואנרגיה הדרושים לקיומם ולשיפור איכות החיים שלהם.</a:t>
            </a:r>
          </a:p>
          <a:p>
            <a:pPr marL="0" indent="0" algn="r">
              <a:buNone/>
            </a:pPr>
            <a:r>
              <a:rPr lang="he-IL" sz="3200" dirty="0"/>
              <a:t>לכל מה שבני האדם לוקחים מהטבע קוראים: </a:t>
            </a:r>
            <a:r>
              <a:rPr lang="he-IL" sz="3200" b="1" dirty="0"/>
              <a:t>מ</a:t>
            </a:r>
            <a:r>
              <a:rPr lang="he-IL" sz="3200" b="1" dirty="0">
                <a:solidFill>
                  <a:srgbClr val="FF0000"/>
                </a:solidFill>
              </a:rPr>
              <a:t>שאב</a:t>
            </a:r>
            <a:r>
              <a:rPr lang="he-IL" sz="3200" b="1" dirty="0"/>
              <a:t>י טבע</a:t>
            </a:r>
            <a:r>
              <a:rPr lang="he-IL" sz="3200" dirty="0"/>
              <a:t>.</a:t>
            </a:r>
          </a:p>
          <a:p>
            <a:pPr marL="0" indent="0" algn="r">
              <a:buNone/>
            </a:pPr>
            <a:endParaRPr lang="he-IL" sz="3200" dirty="0"/>
          </a:p>
          <a:p>
            <a:pPr marL="0" indent="0" algn="r">
              <a:buNone/>
            </a:pPr>
            <a:r>
              <a:rPr lang="he-IL" sz="3200" b="1" dirty="0">
                <a:solidFill>
                  <a:srgbClr val="FF0000"/>
                </a:solidFill>
              </a:rPr>
              <a:t>שיחה בכיתה</a:t>
            </a:r>
          </a:p>
          <a:p>
            <a:pPr marL="514350" indent="-514350" algn="r" rtl="1">
              <a:buFont typeface="+mj-lt"/>
              <a:buAutoNum type="arabicPeriod"/>
            </a:pPr>
            <a:r>
              <a:rPr lang="he-IL" sz="3200" dirty="0"/>
              <a:t>אילו צרכים אנו מספקים בעזרת משאבי הטבע?</a:t>
            </a:r>
          </a:p>
          <a:p>
            <a:pPr marL="514350" indent="-514350" algn="r" rtl="1">
              <a:buFont typeface="+mj-lt"/>
              <a:buAutoNum type="arabicPeriod"/>
            </a:pPr>
            <a:r>
              <a:rPr lang="he-IL" sz="3200" dirty="0"/>
              <a:t>מדוע אנו זקוקים למשאבי הטבע?</a:t>
            </a:r>
          </a:p>
          <a:p>
            <a:pPr marL="514350" indent="-514350" algn="r" rtl="1">
              <a:buFont typeface="+mj-lt"/>
              <a:buAutoNum type="arabicPeriod"/>
            </a:pPr>
            <a:r>
              <a:rPr lang="he-IL" sz="3200" dirty="0"/>
              <a:t>מה היה קורה אילו לא היו לנו משאבי טבע?</a:t>
            </a:r>
          </a:p>
          <a:p>
            <a:pPr marL="0" indent="0" algn="r">
              <a:buNone/>
            </a:pPr>
            <a:endParaRPr lang="he-IL" sz="3200" dirty="0"/>
          </a:p>
          <a:p>
            <a:pPr lvl="1" algn="r" rtl="1"/>
            <a:endParaRPr lang="he-IL" sz="3200" dirty="0"/>
          </a:p>
        </p:txBody>
      </p:sp>
      <p:pic>
        <p:nvPicPr>
          <p:cNvPr id="4" name="Picture 3">
            <a:extLst>
              <a:ext uri="{FF2B5EF4-FFF2-40B4-BE49-F238E27FC236}">
                <a16:creationId xmlns:a16="http://schemas.microsoft.com/office/drawing/2014/main" id="{61A71495-663A-7A4F-4F70-819DEA6291E0}"/>
              </a:ext>
            </a:extLst>
          </p:cNvPr>
          <p:cNvPicPr>
            <a:picLocks noChangeAspect="1"/>
          </p:cNvPicPr>
          <p:nvPr/>
        </p:nvPicPr>
        <p:blipFill>
          <a:blip r:embed="rId3"/>
          <a:stretch>
            <a:fillRect/>
          </a:stretch>
        </p:blipFill>
        <p:spPr>
          <a:xfrm>
            <a:off x="0" y="69033"/>
            <a:ext cx="3773639" cy="882889"/>
          </a:xfrm>
          <a:prstGeom prst="rect">
            <a:avLst/>
          </a:prstGeom>
        </p:spPr>
      </p:pic>
    </p:spTree>
    <p:extLst>
      <p:ext uri="{BB962C8B-B14F-4D97-AF65-F5344CB8AC3E}">
        <p14:creationId xmlns:p14="http://schemas.microsoft.com/office/powerpoint/2010/main" val="402192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289-460C-73AA-A0C5-0197D3B4EDD1}"/>
              </a:ext>
            </a:extLst>
          </p:cNvPr>
          <p:cNvSpPr>
            <a:spLocks noGrp="1"/>
          </p:cNvSpPr>
          <p:nvPr>
            <p:ph type="title"/>
          </p:nvPr>
        </p:nvSpPr>
        <p:spPr/>
        <p:txBody>
          <a:bodyPr/>
          <a:lstStyle/>
          <a:p>
            <a:pPr algn="r"/>
            <a:r>
              <a:rPr kumimoji="0" lang="he-IL" sz="4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נפט </a:t>
            </a:r>
            <a:r>
              <a:rPr kumimoji="0" lang="he-IL" sz="4400" b="1" i="0" u="none" strike="noStrike" kern="1200" cap="none" spc="0" normalizeH="0" baseline="0" noProof="0" dirty="0" err="1">
                <a:ln>
                  <a:noFill/>
                </a:ln>
                <a:solidFill>
                  <a:srgbClr val="FF0000"/>
                </a:solidFill>
                <a:effectLst/>
                <a:uLnTx/>
                <a:uFillTx/>
                <a:latin typeface="Calibri Light" panose="020F0302020204030204"/>
                <a:ea typeface="+mj-ea"/>
                <a:cs typeface="Arial" panose="020B0604020202020204" pitchFamily="34" charset="0"/>
              </a:rPr>
              <a:t>גולמ</a:t>
            </a:r>
            <a:r>
              <a:rPr lang="he-IL" b="1" dirty="0">
                <a:solidFill>
                  <a:srgbClr val="FF0000"/>
                </a:solidFill>
                <a:latin typeface="Calibri Light" panose="020F0302020204030204"/>
                <a:cs typeface="Arial" panose="020B0604020202020204" pitchFamily="34" charset="0"/>
              </a:rPr>
              <a:t>י וגז טבעי</a:t>
            </a:r>
            <a:endParaRPr lang="en-US" dirty="0"/>
          </a:p>
        </p:txBody>
      </p:sp>
      <p:pic>
        <p:nvPicPr>
          <p:cNvPr id="4" name="Content Placeholder 3">
            <a:extLst>
              <a:ext uri="{FF2B5EF4-FFF2-40B4-BE49-F238E27FC236}">
                <a16:creationId xmlns:a16="http://schemas.microsoft.com/office/drawing/2014/main" id="{AA2BA342-9101-7476-B8B0-C3D400A897E0}"/>
              </a:ext>
            </a:extLst>
          </p:cNvPr>
          <p:cNvPicPr>
            <a:picLocks noGrp="1" noChangeAspect="1"/>
          </p:cNvPicPr>
          <p:nvPr>
            <p:ph idx="1"/>
          </p:nvPr>
        </p:nvPicPr>
        <p:blipFill>
          <a:blip r:embed="rId3"/>
          <a:stretch>
            <a:fillRect/>
          </a:stretch>
        </p:blipFill>
        <p:spPr>
          <a:xfrm>
            <a:off x="5529417" y="2269065"/>
            <a:ext cx="6332427" cy="3670829"/>
          </a:xfrm>
          <a:prstGeom prst="rect">
            <a:avLst/>
          </a:prstGeom>
        </p:spPr>
      </p:pic>
      <p:pic>
        <p:nvPicPr>
          <p:cNvPr id="1026" name="Picture 2" descr="Free graphic oil rig nature vector">
            <a:extLst>
              <a:ext uri="{FF2B5EF4-FFF2-40B4-BE49-F238E27FC236}">
                <a16:creationId xmlns:a16="http://schemas.microsoft.com/office/drawing/2014/main" id="{FBF0EF0D-7D55-B6B3-9D8F-23FDADC3B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19" y="1599588"/>
            <a:ext cx="4981950" cy="5009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A030D0-1EBA-7782-F866-8F89C4D11DEE}"/>
              </a:ext>
            </a:extLst>
          </p:cNvPr>
          <p:cNvPicPr>
            <a:picLocks noChangeAspect="1"/>
          </p:cNvPicPr>
          <p:nvPr/>
        </p:nvPicPr>
        <p:blipFill>
          <a:blip r:embed="rId5"/>
          <a:stretch>
            <a:fillRect/>
          </a:stretch>
        </p:blipFill>
        <p:spPr>
          <a:xfrm>
            <a:off x="180619" y="364490"/>
            <a:ext cx="3840480" cy="898527"/>
          </a:xfrm>
          <a:prstGeom prst="rect">
            <a:avLst/>
          </a:prstGeom>
        </p:spPr>
      </p:pic>
    </p:spTree>
    <p:extLst>
      <p:ext uri="{BB962C8B-B14F-4D97-AF65-F5344CB8AC3E}">
        <p14:creationId xmlns:p14="http://schemas.microsoft.com/office/powerpoint/2010/main" val="262112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9F57-35D3-8663-6104-DD5EDA01215E}"/>
              </a:ext>
            </a:extLst>
          </p:cNvPr>
          <p:cNvSpPr>
            <a:spLocks noGrp="1"/>
          </p:cNvSpPr>
          <p:nvPr>
            <p:ph type="title"/>
          </p:nvPr>
        </p:nvSpPr>
        <p:spPr/>
        <p:txBody>
          <a:bodyPr/>
          <a:lstStyle/>
          <a:p>
            <a:pPr algn="r"/>
            <a:r>
              <a:rPr lang="he-IL" b="1" dirty="0">
                <a:solidFill>
                  <a:srgbClr val="FF0000"/>
                </a:solidFill>
                <a:cs typeface="+mn-cs"/>
              </a:rPr>
              <a:t>משאבי טבע בסלעים</a:t>
            </a:r>
            <a:endParaRPr lang="en-US" b="1" dirty="0">
              <a:solidFill>
                <a:srgbClr val="FF0000"/>
              </a:solidFill>
              <a:cs typeface="+mn-cs"/>
            </a:endParaRPr>
          </a:p>
        </p:txBody>
      </p:sp>
      <p:pic>
        <p:nvPicPr>
          <p:cNvPr id="6" name="Picture 5">
            <a:extLst>
              <a:ext uri="{FF2B5EF4-FFF2-40B4-BE49-F238E27FC236}">
                <a16:creationId xmlns:a16="http://schemas.microsoft.com/office/drawing/2014/main" id="{187FA8A9-5F3B-5B1D-E373-B24C72C18492}"/>
              </a:ext>
            </a:extLst>
          </p:cNvPr>
          <p:cNvPicPr>
            <a:picLocks noChangeAspect="1"/>
          </p:cNvPicPr>
          <p:nvPr/>
        </p:nvPicPr>
        <p:blipFill>
          <a:blip r:embed="rId3"/>
          <a:stretch>
            <a:fillRect/>
          </a:stretch>
        </p:blipFill>
        <p:spPr>
          <a:xfrm>
            <a:off x="227993" y="2244725"/>
            <a:ext cx="5868007" cy="4037542"/>
          </a:xfrm>
          <a:prstGeom prst="rect">
            <a:avLst/>
          </a:prstGeom>
        </p:spPr>
      </p:pic>
      <p:pic>
        <p:nvPicPr>
          <p:cNvPr id="9" name="Content Placeholder 8">
            <a:extLst>
              <a:ext uri="{FF2B5EF4-FFF2-40B4-BE49-F238E27FC236}">
                <a16:creationId xmlns:a16="http://schemas.microsoft.com/office/drawing/2014/main" id="{9ACD3CD1-8AD6-3C5A-0080-44687F633A7F}"/>
              </a:ext>
            </a:extLst>
          </p:cNvPr>
          <p:cNvPicPr>
            <a:picLocks noGrp="1" noChangeAspect="1"/>
          </p:cNvPicPr>
          <p:nvPr>
            <p:ph idx="1"/>
          </p:nvPr>
        </p:nvPicPr>
        <p:blipFill>
          <a:blip r:embed="rId4"/>
          <a:stretch>
            <a:fillRect/>
          </a:stretch>
        </p:blipFill>
        <p:spPr>
          <a:xfrm>
            <a:off x="6175556" y="2272871"/>
            <a:ext cx="6016444" cy="4009396"/>
          </a:xfrm>
          <a:prstGeom prst="rect">
            <a:avLst/>
          </a:prstGeom>
        </p:spPr>
      </p:pic>
      <p:pic>
        <p:nvPicPr>
          <p:cNvPr id="3" name="Picture 2">
            <a:extLst>
              <a:ext uri="{FF2B5EF4-FFF2-40B4-BE49-F238E27FC236}">
                <a16:creationId xmlns:a16="http://schemas.microsoft.com/office/drawing/2014/main" id="{70356E33-E52D-70E6-137F-F342E9582B7D}"/>
              </a:ext>
            </a:extLst>
          </p:cNvPr>
          <p:cNvPicPr>
            <a:picLocks noChangeAspect="1"/>
          </p:cNvPicPr>
          <p:nvPr/>
        </p:nvPicPr>
        <p:blipFill>
          <a:blip r:embed="rId5"/>
          <a:stretch>
            <a:fillRect/>
          </a:stretch>
        </p:blipFill>
        <p:spPr>
          <a:xfrm>
            <a:off x="0" y="0"/>
            <a:ext cx="3788229" cy="886302"/>
          </a:xfrm>
          <a:prstGeom prst="rect">
            <a:avLst/>
          </a:prstGeom>
        </p:spPr>
      </p:pic>
    </p:spTree>
    <p:extLst>
      <p:ext uri="{BB962C8B-B14F-4D97-AF65-F5344CB8AC3E}">
        <p14:creationId xmlns:p14="http://schemas.microsoft.com/office/powerpoint/2010/main" val="339251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50C7-1C58-82AD-ADCF-839C0D65F4EA}"/>
              </a:ext>
            </a:extLst>
          </p:cNvPr>
          <p:cNvSpPr>
            <a:spLocks noGrp="1"/>
          </p:cNvSpPr>
          <p:nvPr>
            <p:ph type="title"/>
          </p:nvPr>
        </p:nvSpPr>
        <p:spPr/>
        <p:txBody>
          <a:bodyPr/>
          <a:lstStyle/>
          <a:p>
            <a:pPr algn="r"/>
            <a:r>
              <a:rPr lang="he-IL" b="1" dirty="0">
                <a:solidFill>
                  <a:srgbClr val="FF0000"/>
                </a:solidFill>
                <a:latin typeface="Calibri Light" panose="020F0302020204030204"/>
                <a:cs typeface="Arial" panose="020B0604020202020204" pitchFamily="34" charset="0"/>
              </a:rPr>
              <a:t>מלחים – מלח בישול ואשלג</a:t>
            </a:r>
            <a:endParaRPr lang="en-US" dirty="0"/>
          </a:p>
        </p:txBody>
      </p:sp>
      <p:pic>
        <p:nvPicPr>
          <p:cNvPr id="5" name="Content Placeholder 4">
            <a:extLst>
              <a:ext uri="{FF2B5EF4-FFF2-40B4-BE49-F238E27FC236}">
                <a16:creationId xmlns:a16="http://schemas.microsoft.com/office/drawing/2014/main" id="{5E0E3176-C474-9E12-0F95-B9A3025863BB}"/>
              </a:ext>
            </a:extLst>
          </p:cNvPr>
          <p:cNvPicPr>
            <a:picLocks noGrp="1" noChangeAspect="1"/>
          </p:cNvPicPr>
          <p:nvPr>
            <p:ph idx="1"/>
          </p:nvPr>
        </p:nvPicPr>
        <p:blipFill>
          <a:blip r:embed="rId3"/>
          <a:stretch>
            <a:fillRect/>
          </a:stretch>
        </p:blipFill>
        <p:spPr>
          <a:xfrm>
            <a:off x="5967323" y="2300891"/>
            <a:ext cx="5836807" cy="3537637"/>
          </a:xfrm>
          <a:prstGeom prst="rect">
            <a:avLst/>
          </a:prstGeom>
        </p:spPr>
      </p:pic>
      <p:pic>
        <p:nvPicPr>
          <p:cNvPr id="6" name="Picture 5">
            <a:extLst>
              <a:ext uri="{FF2B5EF4-FFF2-40B4-BE49-F238E27FC236}">
                <a16:creationId xmlns:a16="http://schemas.microsoft.com/office/drawing/2014/main" id="{C2CAE9B5-3FFC-A143-CD80-46B70E83FE62}"/>
              </a:ext>
            </a:extLst>
          </p:cNvPr>
          <p:cNvPicPr>
            <a:picLocks noChangeAspect="1"/>
          </p:cNvPicPr>
          <p:nvPr/>
        </p:nvPicPr>
        <p:blipFill>
          <a:blip r:embed="rId4"/>
          <a:stretch>
            <a:fillRect/>
          </a:stretch>
        </p:blipFill>
        <p:spPr>
          <a:xfrm>
            <a:off x="306397" y="2238780"/>
            <a:ext cx="5401733" cy="3599748"/>
          </a:xfrm>
          <a:prstGeom prst="rect">
            <a:avLst/>
          </a:prstGeom>
        </p:spPr>
      </p:pic>
      <p:pic>
        <p:nvPicPr>
          <p:cNvPr id="3" name="Picture 2">
            <a:extLst>
              <a:ext uri="{FF2B5EF4-FFF2-40B4-BE49-F238E27FC236}">
                <a16:creationId xmlns:a16="http://schemas.microsoft.com/office/drawing/2014/main" id="{E48781B1-FEF8-9BFD-66A1-FD43628AEE2F}"/>
              </a:ext>
            </a:extLst>
          </p:cNvPr>
          <p:cNvPicPr>
            <a:picLocks noChangeAspect="1"/>
          </p:cNvPicPr>
          <p:nvPr/>
        </p:nvPicPr>
        <p:blipFill>
          <a:blip r:embed="rId5"/>
          <a:stretch>
            <a:fillRect/>
          </a:stretch>
        </p:blipFill>
        <p:spPr>
          <a:xfrm>
            <a:off x="0" y="0"/>
            <a:ext cx="3785944" cy="883997"/>
          </a:xfrm>
          <a:prstGeom prst="rect">
            <a:avLst/>
          </a:prstGeom>
        </p:spPr>
      </p:pic>
    </p:spTree>
    <p:extLst>
      <p:ext uri="{BB962C8B-B14F-4D97-AF65-F5344CB8AC3E}">
        <p14:creationId xmlns:p14="http://schemas.microsoft.com/office/powerpoint/2010/main" val="2009949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801</Words>
  <Application>Microsoft Office PowerPoint</Application>
  <PresentationFormat>מסך רחב</PresentationFormat>
  <Paragraphs>103</Paragraphs>
  <Slides>17</Slides>
  <Notes>17</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17</vt:i4>
      </vt:variant>
    </vt:vector>
  </HeadingPairs>
  <TitlesOfParts>
    <vt:vector size="21" baseType="lpstr">
      <vt:lpstr>Arial</vt:lpstr>
      <vt:lpstr>Calibri</vt:lpstr>
      <vt:lpstr>Calibri Light</vt:lpstr>
      <vt:lpstr>Office Theme</vt:lpstr>
      <vt:lpstr>מצגת של PowerPoint‏</vt:lpstr>
      <vt:lpstr>אתגר: הבו לנו מים בששון</vt:lpstr>
      <vt:lpstr>התנסות 1 - הדגמה של פתרון</vt:lpstr>
      <vt:lpstr>התנסות 2 – הדגמה של פתרון</vt:lpstr>
      <vt:lpstr>מה קרה למים בשני הדגמים?</vt:lpstr>
      <vt:lpstr>המשגה: משאבי טבע</vt:lpstr>
      <vt:lpstr>נפט גולמי וגז טבעי</vt:lpstr>
      <vt:lpstr>משאבי טבע בסלעים</vt:lpstr>
      <vt:lpstr>מלחים – מלח בישול ואשלג</vt:lpstr>
      <vt:lpstr>פחם אבן</vt:lpstr>
      <vt:lpstr>דגה</vt:lpstr>
      <vt:lpstr>יערות טבעיים</vt:lpstr>
      <vt:lpstr>חיות בר</vt:lpstr>
      <vt:lpstr>משאבי טבע: גזים, נוזלים ומוצקים</vt:lpstr>
      <vt:lpstr>משאבי טבע: חיים ושאינם חיים</vt:lpstr>
      <vt:lpstr>שאילת שאלות</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miri dressler</dc:creator>
  <cp:lastModifiedBy>shlomi sh shlomish</cp:lastModifiedBy>
  <cp:revision>19</cp:revision>
  <dcterms:created xsi:type="dcterms:W3CDTF">2024-06-08T09:58:47Z</dcterms:created>
  <dcterms:modified xsi:type="dcterms:W3CDTF">2024-09-03T06:52:04Z</dcterms:modified>
</cp:coreProperties>
</file>