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91" r:id="rId2"/>
    <p:sldId id="272" r:id="rId3"/>
    <p:sldId id="273" r:id="rId4"/>
    <p:sldId id="281" r:id="rId5"/>
    <p:sldId id="283" r:id="rId6"/>
    <p:sldId id="284" r:id="rId7"/>
    <p:sldId id="285" r:id="rId8"/>
    <p:sldId id="286" r:id="rId9"/>
    <p:sldId id="287" r:id="rId10"/>
    <p:sldId id="288" r:id="rId11"/>
    <p:sldId id="289" r:id="rId12"/>
    <p:sldId id="290" r:id="rId13"/>
    <p:sldId id="296" r:id="rId14"/>
    <p:sldId id="282" r:id="rId15"/>
    <p:sldId id="274" r:id="rId16"/>
    <p:sldId id="293" r:id="rId17"/>
    <p:sldId id="294" r:id="rId18"/>
    <p:sldId id="271" r:id="rId19"/>
    <p:sldId id="297" r:id="rId20"/>
    <p:sldId id="292" r:id="rId2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3"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67160" autoAdjust="0"/>
  </p:normalViewPr>
  <p:slideViewPr>
    <p:cSldViewPr snapToGrid="0">
      <p:cViewPr varScale="1">
        <p:scale>
          <a:sx n="49" d="100"/>
          <a:sy n="49" d="100"/>
        </p:scale>
        <p:origin x="828" y="40"/>
      </p:cViewPr>
      <p:guideLst/>
    </p:cSldViewPr>
  </p:slideViewPr>
  <p:notesTextViewPr>
    <p:cViewPr>
      <p:scale>
        <a:sx n="1" d="1"/>
        <a:sy n="1" d="1"/>
      </p:scale>
      <p:origin x="0" y="0"/>
    </p:cViewPr>
  </p:notesTextViewPr>
  <p:sorterViewPr>
    <p:cViewPr>
      <p:scale>
        <a:sx n="100" d="100"/>
        <a:sy n="100" d="100"/>
      </p:scale>
      <p:origin x="0" y="-5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21D9EEA-6496-4396-A3E6-B8E183EA1FE9}" type="datetimeFigureOut">
              <a:rPr lang="he-IL" smtClean="0"/>
              <a:t>י"ח/סיון/תשפ"ד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1B0E496-97EA-409F-A21E-91F73087EE6C}" type="slidenum">
              <a:rPr lang="he-IL" smtClean="0"/>
              <a:t>‹#›</a:t>
            </a:fld>
            <a:endParaRPr lang="he-IL"/>
          </a:p>
        </p:txBody>
      </p:sp>
    </p:spTree>
    <p:extLst>
      <p:ext uri="{BB962C8B-B14F-4D97-AF65-F5344CB8AC3E}">
        <p14:creationId xmlns:p14="http://schemas.microsoft.com/office/powerpoint/2010/main" val="24268474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המטרה של מצגת הפתיחה היא לעורר עניין ללמוד את נושא החומרים. כל מה שנמצא סביב לנו עשוי מחומרים – כל הגופים (עצמים) כולל הגוף שלנו עשוי מחומרים.</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a:t>
            </a:fld>
            <a:endParaRPr lang="he-IL"/>
          </a:p>
        </p:txBody>
      </p:sp>
    </p:spTree>
    <p:extLst>
      <p:ext uri="{BB962C8B-B14F-4D97-AF65-F5344CB8AC3E}">
        <p14:creationId xmlns:p14="http://schemas.microsoft.com/office/powerpoint/2010/main" val="410490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נחושת</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11</a:t>
            </a:fld>
            <a:endParaRPr lang="he-IL"/>
          </a:p>
        </p:txBody>
      </p:sp>
    </p:spTree>
    <p:extLst>
      <p:ext uri="{BB962C8B-B14F-4D97-AF65-F5344CB8AC3E}">
        <p14:creationId xmlns:p14="http://schemas.microsoft.com/office/powerpoint/2010/main" val="9700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מלח בישול</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12</a:t>
            </a:fld>
            <a:endParaRPr lang="he-IL"/>
          </a:p>
        </p:txBody>
      </p:sp>
    </p:spTree>
    <p:extLst>
      <p:ext uri="{BB962C8B-B14F-4D97-AF65-F5344CB8AC3E}">
        <p14:creationId xmlns:p14="http://schemas.microsoft.com/office/powerpoint/2010/main" val="256007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לאחר ביצוע המשימה, מבקשים מהתלמידים לומר את התשובות. הפתרון נמצא בשקופית הבאה.</a:t>
            </a:r>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4911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14</a:t>
            </a:fld>
            <a:endParaRPr lang="he-IL"/>
          </a:p>
        </p:txBody>
      </p:sp>
    </p:spTree>
    <p:extLst>
      <p:ext uri="{BB962C8B-B14F-4D97-AF65-F5344CB8AC3E}">
        <p14:creationId xmlns:p14="http://schemas.microsoft.com/office/powerpoint/2010/main" val="362655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תשובות:</a:t>
            </a:r>
          </a:p>
          <a:p>
            <a:pPr marL="228600" indent="-228600">
              <a:buAutoNum type="arabicPeriod"/>
            </a:pPr>
            <a:r>
              <a:rPr lang="he-IL" dirty="0"/>
              <a:t>זהב, מים, כספית, ארד, כסף,  נפט, חמצן, שמן, כוהל.</a:t>
            </a:r>
          </a:p>
          <a:p>
            <a:pPr marL="228600" indent="-228600">
              <a:buAutoNum type="arabicPeriod"/>
            </a:pPr>
            <a:r>
              <a:rPr lang="he-IL" dirty="0"/>
              <a:t>לדוגמה: התיק מבד, עפרון מעץ ומגרפיט, קלמר מפלסטיק, סרגל, מפלסטיק, מחק מגומי.</a:t>
            </a:r>
          </a:p>
          <a:p>
            <a:pPr marL="228600" indent="-228600">
              <a:buAutoNum type="arabicPeriod"/>
            </a:pPr>
            <a:r>
              <a:rPr lang="he-IL" dirty="0"/>
              <a:t>אנו משתמשים בבית בחומרים למגוון שימושים: בישול ואפייה, ניקיון, בריאות (תרופות) – כל החפצים עשויים מחומרים.</a:t>
            </a:r>
          </a:p>
          <a:p>
            <a:pPr marL="228600" indent="-228600">
              <a:buAutoNum type="arabicPeriod"/>
            </a:pPr>
            <a:r>
              <a:rPr lang="he-IL" dirty="0"/>
              <a:t>ללא חומרים לא היינו יכולים לחיות – גופנו עשוי מחומרים. ללא החומרים לא היינו יכולים לעשות את מה שתואר בשאלה 3.</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15</a:t>
            </a:fld>
            <a:endParaRPr lang="he-IL"/>
          </a:p>
        </p:txBody>
      </p:sp>
    </p:spTree>
    <p:extLst>
      <p:ext uri="{BB962C8B-B14F-4D97-AF65-F5344CB8AC3E}">
        <p14:creationId xmlns:p14="http://schemas.microsoft.com/office/powerpoint/2010/main" val="1360519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מציעים לסכם את הלמידה בהכנת לוח חומרים קבוצתי. מוצע להקדיש לפעילות לפחות 40 דקות. פועלים על פי ההנחיות שבשקופית זו ובשקופית שאחריה.</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16</a:t>
            </a:fld>
            <a:endParaRPr lang="he-IL"/>
          </a:p>
        </p:txBody>
      </p:sp>
    </p:spTree>
    <p:extLst>
      <p:ext uri="{BB962C8B-B14F-4D97-AF65-F5344CB8AC3E}">
        <p14:creationId xmlns:p14="http://schemas.microsoft.com/office/powerpoint/2010/main" val="335371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מסיימים את הפתיחה בשאילת שאלות כדי לעורר סקרנות. מפנים את התלמידים לשער "חומרים בסביבה", עמודים 32-6, מבקשים מהם לעלעל בספר ולגלות נושאים שהיו רוצים ללמוד על חומרים.</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18</a:t>
            </a:fld>
            <a:endParaRPr lang="he-IL"/>
          </a:p>
        </p:txBody>
      </p:sp>
    </p:spTree>
    <p:extLst>
      <p:ext uri="{BB962C8B-B14F-4D97-AF65-F5344CB8AC3E}">
        <p14:creationId xmlns:p14="http://schemas.microsoft.com/office/powerpoint/2010/main" val="7792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רשות</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19</a:t>
            </a:fld>
            <a:endParaRPr lang="he-IL"/>
          </a:p>
        </p:txBody>
      </p:sp>
    </p:spTree>
    <p:extLst>
      <p:ext uri="{BB962C8B-B14F-4D97-AF65-F5344CB8AC3E}">
        <p14:creationId xmlns:p14="http://schemas.microsoft.com/office/powerpoint/2010/main" val="55650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שימו לב: באתר במבט חדש, כיתה ג, תמצאו טבלת תכנון לימודים, מערכי שיעור ומצגות מלוות. בהצלחה!!!</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20</a:t>
            </a:fld>
            <a:endParaRPr lang="he-IL"/>
          </a:p>
        </p:txBody>
      </p:sp>
    </p:spTree>
    <p:extLst>
      <p:ext uri="{BB962C8B-B14F-4D97-AF65-F5344CB8AC3E}">
        <p14:creationId xmlns:p14="http://schemas.microsoft.com/office/powerpoint/2010/main" val="263315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בפעילות התלמידים מתבקשים לזהות את החומר שממנו עשויים העצמים שסביבתם. יש להניח שמושגים גופים ועצמים אינם מוכרים לתלמידים, לפיכך, ניתן להשתמש במילה "דבר". מילה זו תקבל בהמשך הלמידה משמעות. מקריאים לתלמידים את ההנחיות ויוצאים לדרך (שקופיות 12-3).</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2</a:t>
            </a:fld>
            <a:endParaRPr lang="he-IL"/>
          </a:p>
        </p:txBody>
      </p:sp>
    </p:spTree>
    <p:extLst>
      <p:ext uri="{BB962C8B-B14F-4D97-AF65-F5344CB8AC3E}">
        <p14:creationId xmlns:p14="http://schemas.microsoft.com/office/powerpoint/2010/main" val="361561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חול</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4</a:t>
            </a:fld>
            <a:endParaRPr lang="he-IL"/>
          </a:p>
        </p:txBody>
      </p:sp>
    </p:spTree>
    <p:extLst>
      <p:ext uri="{BB962C8B-B14F-4D97-AF65-F5344CB8AC3E}">
        <p14:creationId xmlns:p14="http://schemas.microsoft.com/office/powerpoint/2010/main" val="28162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אבנים. כאן מוצגות אבני גיר. סלעים  נבדלים זה מזה בחומרים שמהם הם עשויים. אבן הגיר עשויה מחומר שנקרא </a:t>
            </a:r>
            <a:r>
              <a:rPr lang="he-IL" dirty="0" err="1"/>
              <a:t>קלציט</a:t>
            </a:r>
            <a:r>
              <a:rPr lang="he-IL" dirty="0"/>
              <a:t>.</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5</a:t>
            </a:fld>
            <a:endParaRPr lang="he-IL"/>
          </a:p>
        </p:txBody>
      </p:sp>
    </p:spTree>
    <p:extLst>
      <p:ext uri="{BB962C8B-B14F-4D97-AF65-F5344CB8AC3E}">
        <p14:creationId xmlns:p14="http://schemas.microsoft.com/office/powerpoint/2010/main" val="279534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ברזל / פלדה</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6</a:t>
            </a:fld>
            <a:endParaRPr lang="he-IL"/>
          </a:p>
        </p:txBody>
      </p:sp>
    </p:spTree>
    <p:extLst>
      <p:ext uri="{BB962C8B-B14F-4D97-AF65-F5344CB8AC3E}">
        <p14:creationId xmlns:p14="http://schemas.microsoft.com/office/powerpoint/2010/main" val="391290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פלסטיק – קיימים סוגים רבים של פלסטיק</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7</a:t>
            </a:fld>
            <a:endParaRPr lang="he-IL"/>
          </a:p>
        </p:txBody>
      </p:sp>
    </p:spTree>
    <p:extLst>
      <p:ext uri="{BB962C8B-B14F-4D97-AF65-F5344CB8AC3E}">
        <p14:creationId xmlns:p14="http://schemas.microsoft.com/office/powerpoint/2010/main" val="60898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עץ</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8</a:t>
            </a:fld>
            <a:endParaRPr lang="he-IL"/>
          </a:p>
        </p:txBody>
      </p:sp>
    </p:spTree>
    <p:extLst>
      <p:ext uri="{BB962C8B-B14F-4D97-AF65-F5344CB8AC3E}">
        <p14:creationId xmlns:p14="http://schemas.microsoft.com/office/powerpoint/2010/main" val="162870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כותנה. </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9</a:t>
            </a:fld>
            <a:endParaRPr lang="he-IL"/>
          </a:p>
        </p:txBody>
      </p:sp>
    </p:spTree>
    <p:extLst>
      <p:ext uri="{BB962C8B-B14F-4D97-AF65-F5344CB8AC3E}">
        <p14:creationId xmlns:p14="http://schemas.microsoft.com/office/powerpoint/2010/main" val="371997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פחם</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10</a:t>
            </a:fld>
            <a:endParaRPr lang="he-IL"/>
          </a:p>
        </p:txBody>
      </p:sp>
    </p:spTree>
    <p:extLst>
      <p:ext uri="{BB962C8B-B14F-4D97-AF65-F5344CB8AC3E}">
        <p14:creationId xmlns:p14="http://schemas.microsoft.com/office/powerpoint/2010/main" val="131474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79E765-122B-82CD-5FAE-EF9168BB00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F30ACE6-EC14-C2AA-3C34-A4983D5D0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8F50E72-056D-B494-6971-3074397FFFF0}"/>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CD7502B2-7193-E187-FA98-BD16CBF4723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D0B51A9-CB42-3135-AB66-DA035A2A430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08437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4C51A0-6D1A-767B-0557-84D1265F0FA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9B56A52-17EE-C7FD-1AA0-98C6CB50C68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687BC1-7C24-5563-B6BE-2333FC89182C}"/>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A3DC2143-B821-3D81-0D48-1CA7C647F7E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69776BA-B2D2-019C-9E92-B8EA11A357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82740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7651C13-7874-FF19-7706-94D9EC301FE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4A21E14-F055-86A2-A6BE-DFE9D5FD0DB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F880B7-11EF-A7BC-3D9C-865DF2985AF7}"/>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B9E7C839-97CB-14B7-09E0-7F3ADCA2DAE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1A3792E-BE21-E5E2-48EA-EA214D6BB6A0}"/>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8107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8E70DE-B801-848F-B403-6C7455D969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626D97A-ED0D-0A47-5216-97B2A28592C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3B087DB-EE65-5B02-F27D-A927EED6995D}"/>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97FBDC82-090B-14E9-3C85-F7E7F061E1D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FF81F96-3F60-B279-0218-89FB0A259B4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78939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B327AE-8F0B-67C5-1496-51E78E860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186151B-E9AD-E44D-5780-1783B01B5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3A6B290-2A66-29EB-A199-151CA33A9FA3}"/>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E5F9D9A0-CE06-9DB8-85C8-5E220AF572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72D8EA1-174C-63C6-5692-2FA6119572A4}"/>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25941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B1AE21-470C-A6E4-5830-25B7EB6DB9F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88F3F07-D47D-481B-3C3D-62A8F8FF87D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68E59C4-0A87-89A9-B58E-F7E9AC51B1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83FCF5ED-6485-B76F-12DF-36AA5661BD43}"/>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6" name="מציין מיקום של כותרת תחתונה 5">
            <a:extLst>
              <a:ext uri="{FF2B5EF4-FFF2-40B4-BE49-F238E27FC236}">
                <a16:creationId xmlns:a16="http://schemas.microsoft.com/office/drawing/2014/main" id="{B9012054-216E-2FD6-4CFC-BB60B9E396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A6D3302-12A7-B2EB-04E8-0C300C36E8BA}"/>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42787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BCF7CD-8146-1B57-C1D8-5CB829BD5D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DEEF538-6238-27E2-65C1-41183D859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A3B3CC3-6DE1-91EF-D371-B8E5728DDAA9}"/>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7CE5B3B-F118-EFA2-24E6-6007DF6F3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EE638EC-9BC3-9805-D232-78F1BCE39EC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2DF56A7-B717-6B75-6F10-7CD23D4DA633}"/>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8" name="מציין מיקום של כותרת תחתונה 7">
            <a:extLst>
              <a:ext uri="{FF2B5EF4-FFF2-40B4-BE49-F238E27FC236}">
                <a16:creationId xmlns:a16="http://schemas.microsoft.com/office/drawing/2014/main" id="{9E218D6E-3CCD-D5A5-A0C5-157BE413912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B0A1DC0-E216-0100-CCAD-1E6B21F33E7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60763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C95BA5-920D-AD65-0A4A-7ADDD57E002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A442BCD-381F-29BA-E601-EE632F970B80}"/>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4" name="מציין מיקום של כותרת תחתונה 3">
            <a:extLst>
              <a:ext uri="{FF2B5EF4-FFF2-40B4-BE49-F238E27FC236}">
                <a16:creationId xmlns:a16="http://schemas.microsoft.com/office/drawing/2014/main" id="{EB8A5424-8C5B-0FE9-B4FB-A2721C03620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17F0E4DB-F9B7-D523-7F8C-A778190E4A6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08632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66F16DC-9D3C-B4D5-3B7F-26BF2E1FA2BA}"/>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3" name="מציין מיקום של כותרת תחתונה 2">
            <a:extLst>
              <a:ext uri="{FF2B5EF4-FFF2-40B4-BE49-F238E27FC236}">
                <a16:creationId xmlns:a16="http://schemas.microsoft.com/office/drawing/2014/main" id="{EEDC56F0-06F3-0C3D-6DC2-106096E50D1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E6B9F5A-6005-4F70-37A4-16A6C77D639D}"/>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32188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12EABB-F0DC-5246-F5E3-35959BC632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982C4A0-E086-EC13-29B1-BC78FBE21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3C40055-EAEC-C5F7-026F-E3497E717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2D18371-2929-CD29-5E77-CFFCADDF7E38}"/>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6" name="מציין מיקום של כותרת תחתונה 5">
            <a:extLst>
              <a:ext uri="{FF2B5EF4-FFF2-40B4-BE49-F238E27FC236}">
                <a16:creationId xmlns:a16="http://schemas.microsoft.com/office/drawing/2014/main" id="{58F8BFAB-BC9F-FDDE-181F-C4ADA7AA46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8F69F34-4954-2375-2C41-D068D10997FF}"/>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53029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995FF-9AC4-3CF7-505B-640089B6D2F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DA29BED-7908-34F3-909C-85BF453CD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870340E-7AF2-5EC1-298F-34231F050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88BE173-F226-11DE-93EB-0E7BF5B6841F}"/>
              </a:ext>
            </a:extLst>
          </p:cNvPr>
          <p:cNvSpPr>
            <a:spLocks noGrp="1"/>
          </p:cNvSpPr>
          <p:nvPr>
            <p:ph type="dt" sz="half" idx="10"/>
          </p:nvPr>
        </p:nvSpPr>
        <p:spPr/>
        <p:txBody>
          <a:bodyPr/>
          <a:lstStyle/>
          <a:p>
            <a:fld id="{D6322065-90B0-45A3-80C7-7D25E96C3DEB}" type="datetimeFigureOut">
              <a:rPr lang="he-IL" smtClean="0"/>
              <a:t>י"ח/סיון/תשפ"ד</a:t>
            </a:fld>
            <a:endParaRPr lang="he-IL"/>
          </a:p>
        </p:txBody>
      </p:sp>
      <p:sp>
        <p:nvSpPr>
          <p:cNvPr id="6" name="מציין מיקום של כותרת תחתונה 5">
            <a:extLst>
              <a:ext uri="{FF2B5EF4-FFF2-40B4-BE49-F238E27FC236}">
                <a16:creationId xmlns:a16="http://schemas.microsoft.com/office/drawing/2014/main" id="{E6BBDA11-035B-95A0-0ECD-3249B0934C8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05384DF-D67D-221C-AC55-1901AE2A6A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49383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315D6A-B2F2-793E-BDD3-D547C9E9CAE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40CF456-C3B4-3982-3872-78D80E60AE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D3470CC-D054-A184-AAB8-4FE27A75DF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6322065-90B0-45A3-80C7-7D25E96C3DEB}" type="datetimeFigureOut">
              <a:rPr lang="he-IL" smtClean="0"/>
              <a:t>י"ח/סיון/תשפ"ד</a:t>
            </a:fld>
            <a:endParaRPr lang="he-IL"/>
          </a:p>
        </p:txBody>
      </p:sp>
      <p:sp>
        <p:nvSpPr>
          <p:cNvPr id="5" name="מציין מיקום של כותרת תחתונה 4">
            <a:extLst>
              <a:ext uri="{FF2B5EF4-FFF2-40B4-BE49-F238E27FC236}">
                <a16:creationId xmlns:a16="http://schemas.microsoft.com/office/drawing/2014/main" id="{513BE8BC-98B7-1F0F-6CE7-62B5CAEB3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9EEC7CD-365D-0451-35AB-9F2DD575C7A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7E3DFB-3725-4971-83BE-EBD96AD69C8E}" type="slidenum">
              <a:rPr lang="he-IL" smtClean="0"/>
              <a:t>‹#›</a:t>
            </a:fld>
            <a:endParaRPr lang="he-IL"/>
          </a:p>
        </p:txBody>
      </p:sp>
    </p:spTree>
    <p:extLst>
      <p:ext uri="{BB962C8B-B14F-4D97-AF65-F5344CB8AC3E}">
        <p14:creationId xmlns:p14="http://schemas.microsoft.com/office/powerpoint/2010/main" val="316478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88MS8XvJehA?feature=oembed" TargetMode="Externa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E73A-D67C-D227-20E2-DD1EE6F36AD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ED03978-FBFC-9890-D1EC-DD623DEB251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F58561A-CB2D-E828-38D5-2070A0EC2145}"/>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AE64C6C-6663-A3AA-C6D8-97910C7E7745}"/>
              </a:ext>
            </a:extLst>
          </p:cNvPr>
          <p:cNvSpPr txBox="1"/>
          <p:nvPr/>
        </p:nvSpPr>
        <p:spPr>
          <a:xfrm>
            <a:off x="478971" y="1045029"/>
            <a:ext cx="2455818" cy="1754326"/>
          </a:xfrm>
          <a:prstGeom prst="rect">
            <a:avLst/>
          </a:prstGeom>
          <a:noFill/>
        </p:spPr>
        <p:txBody>
          <a:bodyPr wrap="square" rtlCol="0">
            <a:spAutoFit/>
          </a:bodyPr>
          <a:lstStyle/>
          <a:p>
            <a:r>
              <a:rPr lang="he-IL" sz="5400" b="1" dirty="0">
                <a:latin typeface="Arial" panose="020B0604020202020204" pitchFamily="34" charset="0"/>
                <a:cs typeface="Arial" panose="020B0604020202020204" pitchFamily="34" charset="0"/>
              </a:rPr>
              <a:t>פעילות פתיחה</a:t>
            </a:r>
            <a:endParaRPr lang="en-US" sz="54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ABD566C-9296-EA6D-9FF2-9B24E8AC1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287"/>
            <a:ext cx="4136571" cy="426268"/>
          </a:xfrm>
          <a:prstGeom prst="rect">
            <a:avLst/>
          </a:prstGeom>
        </p:spPr>
      </p:pic>
    </p:spTree>
    <p:extLst>
      <p:ext uri="{BB962C8B-B14F-4D97-AF65-F5344CB8AC3E}">
        <p14:creationId xmlns:p14="http://schemas.microsoft.com/office/powerpoint/2010/main" val="1909200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a:t>
            </a:r>
            <a:r>
              <a:rPr lang="en-US" b="1" dirty="0">
                <a:solidFill>
                  <a:srgbClr val="FF0000"/>
                </a:solidFill>
              </a:rPr>
              <a:t>8</a:t>
            </a: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2050" name="Picture 2" descr="Free Coal Cabbage photo and picture">
            <a:extLst>
              <a:ext uri="{FF2B5EF4-FFF2-40B4-BE49-F238E27FC236}">
                <a16:creationId xmlns:a16="http://schemas.microsoft.com/office/drawing/2014/main" id="{956FE729-864C-C16C-41A7-B5EC526C0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21915"/>
            <a:ext cx="5809128" cy="3870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41D869-047D-B07C-B5E7-A2A9CAAD72E2}"/>
              </a:ext>
            </a:extLst>
          </p:cNvPr>
          <p:cNvPicPr>
            <a:picLocks noChangeAspect="1"/>
          </p:cNvPicPr>
          <p:nvPr/>
        </p:nvPicPr>
        <p:blipFill>
          <a:blip r:embed="rId5"/>
          <a:stretch>
            <a:fillRect/>
          </a:stretch>
        </p:blipFill>
        <p:spPr>
          <a:xfrm>
            <a:off x="363175" y="2548455"/>
            <a:ext cx="5435607" cy="3866043"/>
          </a:xfrm>
          <a:prstGeom prst="rect">
            <a:avLst/>
          </a:prstGeom>
        </p:spPr>
      </p:pic>
    </p:spTree>
    <p:extLst>
      <p:ext uri="{BB962C8B-B14F-4D97-AF65-F5344CB8AC3E}">
        <p14:creationId xmlns:p14="http://schemas.microsoft.com/office/powerpoint/2010/main" val="427482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a:t>
            </a:r>
            <a:r>
              <a:rPr lang="en-US" b="1" dirty="0">
                <a:solidFill>
                  <a:srgbClr val="FF0000"/>
                </a:solidFill>
              </a:rPr>
              <a:t>9</a:t>
            </a: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5" name="Picture 4">
            <a:extLst>
              <a:ext uri="{FF2B5EF4-FFF2-40B4-BE49-F238E27FC236}">
                <a16:creationId xmlns:a16="http://schemas.microsoft.com/office/drawing/2014/main" id="{74A644A2-DD48-1F06-FD9A-596D63C88FCA}"/>
              </a:ext>
            </a:extLst>
          </p:cNvPr>
          <p:cNvPicPr>
            <a:picLocks noChangeAspect="1"/>
          </p:cNvPicPr>
          <p:nvPr/>
        </p:nvPicPr>
        <p:blipFill>
          <a:blip r:embed="rId4"/>
          <a:stretch>
            <a:fillRect/>
          </a:stretch>
        </p:blipFill>
        <p:spPr>
          <a:xfrm>
            <a:off x="7175863" y="1568794"/>
            <a:ext cx="4699341" cy="5141159"/>
          </a:xfrm>
          <a:prstGeom prst="rect">
            <a:avLst/>
          </a:prstGeom>
        </p:spPr>
      </p:pic>
      <p:pic>
        <p:nvPicPr>
          <p:cNvPr id="3074" name="Picture 2" descr="Free Wire Copper photo and picture">
            <a:extLst>
              <a:ext uri="{FF2B5EF4-FFF2-40B4-BE49-F238E27FC236}">
                <a16:creationId xmlns:a16="http://schemas.microsoft.com/office/drawing/2014/main" id="{7BFE52BE-F066-509B-F62E-DED767E48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74" y="2432231"/>
            <a:ext cx="6897189" cy="387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65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a:t>
            </a:r>
            <a:r>
              <a:rPr lang="en-US" b="1" dirty="0">
                <a:solidFill>
                  <a:srgbClr val="FF0000"/>
                </a:solidFill>
              </a:rPr>
              <a:t>10</a:t>
            </a:r>
          </a:p>
          <a:p>
            <a:pPr marL="0" indent="0">
              <a:buNone/>
            </a:pP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6" name="Picture 5">
            <a:extLst>
              <a:ext uri="{FF2B5EF4-FFF2-40B4-BE49-F238E27FC236}">
                <a16:creationId xmlns:a16="http://schemas.microsoft.com/office/drawing/2014/main" id="{9ADEA253-1BCA-46B2-6E16-DB1CDF3DB896}"/>
              </a:ext>
            </a:extLst>
          </p:cNvPr>
          <p:cNvPicPr>
            <a:picLocks noChangeAspect="1"/>
          </p:cNvPicPr>
          <p:nvPr/>
        </p:nvPicPr>
        <p:blipFill>
          <a:blip r:embed="rId4"/>
          <a:stretch>
            <a:fillRect/>
          </a:stretch>
        </p:blipFill>
        <p:spPr>
          <a:xfrm>
            <a:off x="6331131" y="2638696"/>
            <a:ext cx="5022669" cy="3347139"/>
          </a:xfrm>
          <a:prstGeom prst="rect">
            <a:avLst/>
          </a:prstGeom>
        </p:spPr>
      </p:pic>
      <p:pic>
        <p:nvPicPr>
          <p:cNvPr id="7" name="Picture 6">
            <a:extLst>
              <a:ext uri="{FF2B5EF4-FFF2-40B4-BE49-F238E27FC236}">
                <a16:creationId xmlns:a16="http://schemas.microsoft.com/office/drawing/2014/main" id="{2EA6C784-4295-EBE3-7D0B-52635269E341}"/>
              </a:ext>
            </a:extLst>
          </p:cNvPr>
          <p:cNvPicPr>
            <a:picLocks noChangeAspect="1"/>
          </p:cNvPicPr>
          <p:nvPr/>
        </p:nvPicPr>
        <p:blipFill>
          <a:blip r:embed="rId5"/>
          <a:stretch>
            <a:fillRect/>
          </a:stretch>
        </p:blipFill>
        <p:spPr>
          <a:xfrm>
            <a:off x="434576" y="2638696"/>
            <a:ext cx="5313082" cy="3557275"/>
          </a:xfrm>
          <a:prstGeom prst="rect">
            <a:avLst/>
          </a:prstGeom>
        </p:spPr>
      </p:pic>
    </p:spTree>
    <p:extLst>
      <p:ext uri="{BB962C8B-B14F-4D97-AF65-F5344CB8AC3E}">
        <p14:creationId xmlns:p14="http://schemas.microsoft.com/office/powerpoint/2010/main" val="239673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7BA2-A517-FC22-CC5A-56752C5BC255}"/>
              </a:ext>
            </a:extLst>
          </p:cNvPr>
          <p:cNvSpPr>
            <a:spLocks noGrp="1"/>
          </p:cNvSpPr>
          <p:nvPr>
            <p:ph type="title"/>
          </p:nvPr>
        </p:nvSpPr>
        <p:spPr>
          <a:xfrm>
            <a:off x="838200" y="-95793"/>
            <a:ext cx="10515600" cy="1786482"/>
          </a:xfrm>
        </p:spPr>
        <p:txBody>
          <a:bodyPr/>
          <a:lstStyle/>
          <a:p>
            <a:r>
              <a:rPr lang="he-IL" b="1" dirty="0">
                <a:solidFill>
                  <a:srgbClr val="FF0000"/>
                </a:solidFill>
                <a:cs typeface="+mn-cs"/>
              </a:rPr>
              <a:t>מאילו חומרים עשויים העצמים?</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2C7EE92-1821-5788-8414-4BA5A7281C89}"/>
              </a:ext>
            </a:extLst>
          </p:cNvPr>
          <p:cNvSpPr>
            <a:spLocks noGrp="1"/>
          </p:cNvSpPr>
          <p:nvPr>
            <p:ph idx="1"/>
          </p:nvPr>
        </p:nvSpPr>
        <p:spPr>
          <a:xfrm>
            <a:off x="838200" y="1298736"/>
            <a:ext cx="10515600" cy="4878227"/>
          </a:xfrm>
        </p:spPr>
        <p:txBody>
          <a:bodyPr>
            <a:normAutofit fontScale="92500" lnSpcReduction="20000"/>
          </a:bodyPr>
          <a:lstStyle/>
          <a:p>
            <a:pPr marL="0" indent="0">
              <a:buNone/>
            </a:pPr>
            <a:r>
              <a:rPr lang="he-IL" dirty="0"/>
              <a:t>סמנו בדף התשובות </a:t>
            </a:r>
            <a:r>
              <a:rPr lang="en-US" sz="3900" b="1" dirty="0">
                <a:solidFill>
                  <a:srgbClr val="FF0000"/>
                </a:solidFill>
              </a:rPr>
              <a:t>V</a:t>
            </a:r>
            <a:r>
              <a:rPr lang="he-IL" dirty="0"/>
              <a:t> ליד כל תשובה נכונה.</a:t>
            </a:r>
          </a:p>
          <a:p>
            <a:pPr>
              <a:buFont typeface="Wingdings" panose="05000000000000000000" pitchFamily="2" charset="2"/>
              <a:buChar char="ü"/>
            </a:pPr>
            <a:r>
              <a:rPr lang="he-IL" dirty="0"/>
              <a:t>מספר 1: </a:t>
            </a:r>
            <a:r>
              <a:rPr lang="he-IL" b="1" dirty="0">
                <a:solidFill>
                  <a:srgbClr val="FF0000"/>
                </a:solidFill>
              </a:rPr>
              <a:t> </a:t>
            </a:r>
          </a:p>
          <a:p>
            <a:pPr>
              <a:buFont typeface="Wingdings" panose="05000000000000000000" pitchFamily="2" charset="2"/>
              <a:buChar char="ü"/>
            </a:pPr>
            <a:r>
              <a:rPr lang="he-IL" dirty="0"/>
              <a:t>מספר 2: </a:t>
            </a:r>
            <a:r>
              <a:rPr lang="he-IL" b="1" dirty="0">
                <a:solidFill>
                  <a:srgbClr val="FF0000"/>
                </a:solidFill>
              </a:rPr>
              <a:t> </a:t>
            </a:r>
          </a:p>
          <a:p>
            <a:pPr>
              <a:buFont typeface="Wingdings" panose="05000000000000000000" pitchFamily="2" charset="2"/>
              <a:buChar char="ü"/>
            </a:pPr>
            <a:r>
              <a:rPr lang="he-IL" dirty="0"/>
              <a:t>מספר 3: </a:t>
            </a:r>
            <a:r>
              <a:rPr lang="he-IL" b="1" dirty="0">
                <a:solidFill>
                  <a:srgbClr val="FF0000"/>
                </a:solidFill>
              </a:rPr>
              <a:t>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4: </a:t>
            </a:r>
            <a:r>
              <a:rPr lang="he-IL" b="1" dirty="0">
                <a:solidFill>
                  <a:srgbClr val="FF0000"/>
                </a:solidFill>
              </a:rPr>
              <a:t> </a:t>
            </a:r>
            <a:endParaRPr lang="en-US" b="1" dirty="0">
              <a:solidFill>
                <a:srgbClr val="FF0000"/>
              </a:solidFill>
            </a:endParaRP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5: </a:t>
            </a:r>
            <a:r>
              <a:rPr lang="he-IL" b="1" dirty="0">
                <a:solidFill>
                  <a:srgbClr val="FF0000"/>
                </a:solidFill>
              </a:rPr>
              <a:t> </a:t>
            </a:r>
            <a:endParaRPr lang="en-US" b="1" dirty="0">
              <a:solidFill>
                <a:srgbClr val="FF0000"/>
              </a:solidFill>
            </a:endParaRP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6: </a:t>
            </a:r>
            <a:r>
              <a:rPr lang="he-IL" b="1" dirty="0">
                <a:solidFill>
                  <a:srgbClr val="FF0000"/>
                </a:solidFill>
              </a:rPr>
              <a:t>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7: </a:t>
            </a:r>
            <a:r>
              <a:rPr lang="he-IL" b="1" dirty="0">
                <a:solidFill>
                  <a:srgbClr val="FF0000"/>
                </a:solidFill>
              </a:rPr>
              <a:t>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8: </a:t>
            </a:r>
            <a:r>
              <a:rPr lang="he-IL" b="1" dirty="0">
                <a:solidFill>
                  <a:srgbClr val="FF0000"/>
                </a:solidFill>
              </a:rPr>
              <a:t>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e-IL" dirty="0">
                <a:solidFill>
                  <a:prstClr val="black"/>
                </a:solidFill>
                <a:latin typeface="Calibri" panose="020F0502020204030204"/>
                <a:cs typeface="Arial" panose="020B0604020202020204" pitchFamily="34" charset="0"/>
              </a:rPr>
              <a:t>מספר 9: </a:t>
            </a:r>
            <a:r>
              <a:rPr lang="he-IL" b="1" dirty="0">
                <a:solidFill>
                  <a:srgbClr val="FF0000"/>
                </a:solidFill>
              </a:rPr>
              <a:t>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10: </a:t>
            </a:r>
            <a:r>
              <a:rPr lang="he-IL" b="1" dirty="0">
                <a:solidFill>
                  <a:srgbClr val="FF0000"/>
                </a:solidFill>
              </a:rPr>
              <a:t> </a:t>
            </a:r>
            <a:endParaRPr lang="en-US" b="1" dirty="0">
              <a:solidFill>
                <a:srgbClr val="FF0000"/>
              </a:solidFill>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r" defTabSz="914400" rtl="1"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pic>
        <p:nvPicPr>
          <p:cNvPr id="7" name="Picture 6">
            <a:extLst>
              <a:ext uri="{FF2B5EF4-FFF2-40B4-BE49-F238E27FC236}">
                <a16:creationId xmlns:a16="http://schemas.microsoft.com/office/drawing/2014/main" id="{989504CA-0A33-9AA9-71C7-3037EC9A4EB6}"/>
              </a:ext>
            </a:extLst>
          </p:cNvPr>
          <p:cNvPicPr>
            <a:picLocks noChangeAspect="1"/>
          </p:cNvPicPr>
          <p:nvPr/>
        </p:nvPicPr>
        <p:blipFill>
          <a:blip r:embed="rId3"/>
          <a:stretch>
            <a:fillRect/>
          </a:stretch>
        </p:blipFill>
        <p:spPr>
          <a:xfrm>
            <a:off x="1889762" y="1476080"/>
            <a:ext cx="4206238" cy="4523537"/>
          </a:xfrm>
          <a:prstGeom prst="rect">
            <a:avLst/>
          </a:prstGeom>
        </p:spPr>
      </p:pic>
      <p:pic>
        <p:nvPicPr>
          <p:cNvPr id="8" name="Picture 7">
            <a:extLst>
              <a:ext uri="{FF2B5EF4-FFF2-40B4-BE49-F238E27FC236}">
                <a16:creationId xmlns:a16="http://schemas.microsoft.com/office/drawing/2014/main" id="{8477FE4B-F6EC-6936-9EAA-D87C5C443420}"/>
              </a:ext>
            </a:extLst>
          </p:cNvPr>
          <p:cNvPicPr>
            <a:picLocks noChangeAspect="1"/>
          </p:cNvPicPr>
          <p:nvPr/>
        </p:nvPicPr>
        <p:blipFill>
          <a:blip r:embed="rId4"/>
          <a:stretch>
            <a:fillRect/>
          </a:stretch>
        </p:blipFill>
        <p:spPr>
          <a:xfrm>
            <a:off x="0" y="141702"/>
            <a:ext cx="4241074" cy="992251"/>
          </a:xfrm>
          <a:prstGeom prst="rect">
            <a:avLst/>
          </a:prstGeom>
        </p:spPr>
      </p:pic>
    </p:spTree>
    <p:extLst>
      <p:ext uri="{BB962C8B-B14F-4D97-AF65-F5344CB8AC3E}">
        <p14:creationId xmlns:p14="http://schemas.microsoft.com/office/powerpoint/2010/main" val="367539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7BA2-A517-FC22-CC5A-56752C5BC255}"/>
              </a:ext>
            </a:extLst>
          </p:cNvPr>
          <p:cNvSpPr>
            <a:spLocks noGrp="1"/>
          </p:cNvSpPr>
          <p:nvPr>
            <p:ph type="title"/>
          </p:nvPr>
        </p:nvSpPr>
        <p:spPr>
          <a:xfrm>
            <a:off x="838200" y="-95793"/>
            <a:ext cx="10515600" cy="1786482"/>
          </a:xfrm>
        </p:spPr>
        <p:txBody>
          <a:bodyPr/>
          <a:lstStyle/>
          <a:p>
            <a:r>
              <a:rPr lang="he-IL" b="1" dirty="0">
                <a:solidFill>
                  <a:srgbClr val="FF0000"/>
                </a:solidFill>
                <a:cs typeface="+mn-cs"/>
              </a:rPr>
              <a:t>פתרון החידות</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2C7EE92-1821-5788-8414-4BA5A7281C89}"/>
              </a:ext>
            </a:extLst>
          </p:cNvPr>
          <p:cNvSpPr>
            <a:spLocks noGrp="1"/>
          </p:cNvSpPr>
          <p:nvPr>
            <p:ph idx="1"/>
          </p:nvPr>
        </p:nvSpPr>
        <p:spPr>
          <a:xfrm>
            <a:off x="838200" y="1298736"/>
            <a:ext cx="10515600" cy="4878227"/>
          </a:xfrm>
        </p:spPr>
        <p:txBody>
          <a:bodyPr>
            <a:normAutofit fontScale="92500" lnSpcReduction="20000"/>
          </a:bodyPr>
          <a:lstStyle/>
          <a:p>
            <a:pPr marL="0" indent="0">
              <a:buNone/>
            </a:pPr>
            <a:r>
              <a:rPr lang="he-IL" dirty="0"/>
              <a:t>סמנו בדף התשובות </a:t>
            </a:r>
            <a:r>
              <a:rPr lang="en-US" sz="3900" b="1" dirty="0">
                <a:solidFill>
                  <a:srgbClr val="FF0000"/>
                </a:solidFill>
              </a:rPr>
              <a:t>V</a:t>
            </a:r>
            <a:r>
              <a:rPr lang="he-IL" dirty="0"/>
              <a:t> ליד כל תשובה נכונה.</a:t>
            </a:r>
          </a:p>
          <a:p>
            <a:pPr>
              <a:buFont typeface="Wingdings" panose="05000000000000000000" pitchFamily="2" charset="2"/>
              <a:buChar char="ü"/>
            </a:pPr>
            <a:r>
              <a:rPr lang="he-IL" dirty="0"/>
              <a:t>מספר 1: </a:t>
            </a:r>
            <a:r>
              <a:rPr lang="he-IL" b="1" dirty="0">
                <a:solidFill>
                  <a:srgbClr val="FF0000"/>
                </a:solidFill>
              </a:rPr>
              <a:t>זכוכית</a:t>
            </a:r>
          </a:p>
          <a:p>
            <a:pPr>
              <a:buFont typeface="Wingdings" panose="05000000000000000000" pitchFamily="2" charset="2"/>
              <a:buChar char="ü"/>
            </a:pPr>
            <a:r>
              <a:rPr lang="he-IL" dirty="0"/>
              <a:t>מספר 2: </a:t>
            </a:r>
            <a:r>
              <a:rPr lang="he-IL" b="1" dirty="0">
                <a:solidFill>
                  <a:srgbClr val="FF0000"/>
                </a:solidFill>
              </a:rPr>
              <a:t>חול</a:t>
            </a:r>
          </a:p>
          <a:p>
            <a:pPr>
              <a:buFont typeface="Wingdings" panose="05000000000000000000" pitchFamily="2" charset="2"/>
              <a:buChar char="ü"/>
            </a:pPr>
            <a:r>
              <a:rPr lang="he-IL" dirty="0"/>
              <a:t>מספר 3: </a:t>
            </a:r>
            <a:r>
              <a:rPr lang="he-IL" b="1" dirty="0">
                <a:solidFill>
                  <a:srgbClr val="FF0000"/>
                </a:solidFill>
              </a:rPr>
              <a:t>אבן (גיר)</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4: </a:t>
            </a:r>
            <a:r>
              <a:rPr lang="he-IL" b="1" dirty="0">
                <a:solidFill>
                  <a:srgbClr val="FF0000"/>
                </a:solidFill>
              </a:rPr>
              <a:t>ברזל</a:t>
            </a:r>
            <a:endParaRPr lang="en-US" b="1" dirty="0">
              <a:solidFill>
                <a:srgbClr val="FF0000"/>
              </a:solidFill>
            </a:endParaRP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5: </a:t>
            </a:r>
            <a:r>
              <a:rPr lang="he-IL" b="1" dirty="0">
                <a:solidFill>
                  <a:srgbClr val="FF0000"/>
                </a:solidFill>
              </a:rPr>
              <a:t>פלסטיק</a:t>
            </a:r>
            <a:endParaRPr lang="en-US" b="1" dirty="0">
              <a:solidFill>
                <a:srgbClr val="FF0000"/>
              </a:solidFill>
            </a:endParaRP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6: </a:t>
            </a:r>
            <a:r>
              <a:rPr lang="he-IL" b="1" dirty="0">
                <a:solidFill>
                  <a:srgbClr val="FF0000"/>
                </a:solidFill>
              </a:rPr>
              <a:t>עץ</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7: </a:t>
            </a:r>
            <a:r>
              <a:rPr lang="he-IL" b="1" dirty="0">
                <a:solidFill>
                  <a:srgbClr val="FF0000"/>
                </a:solidFill>
              </a:rPr>
              <a:t>כותנה</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8: </a:t>
            </a:r>
            <a:r>
              <a:rPr lang="he-IL" b="1" dirty="0">
                <a:solidFill>
                  <a:srgbClr val="FF0000"/>
                </a:solidFill>
              </a:rPr>
              <a:t>פחם</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e-IL" dirty="0">
                <a:solidFill>
                  <a:prstClr val="black"/>
                </a:solidFill>
                <a:latin typeface="Calibri" panose="020F0502020204030204"/>
                <a:cs typeface="Arial" panose="020B0604020202020204" pitchFamily="34" charset="0"/>
              </a:rPr>
              <a:t>מספר 9: </a:t>
            </a:r>
            <a:r>
              <a:rPr lang="he-IL" b="1" dirty="0">
                <a:solidFill>
                  <a:srgbClr val="FF0000"/>
                </a:solidFill>
              </a:rPr>
              <a:t>נחושת</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מספר 10: </a:t>
            </a:r>
            <a:r>
              <a:rPr lang="he-IL" b="1" dirty="0">
                <a:solidFill>
                  <a:srgbClr val="FF0000"/>
                </a:solidFill>
              </a:rPr>
              <a:t>מלח</a:t>
            </a:r>
            <a:endParaRPr lang="en-US" b="1" dirty="0">
              <a:solidFill>
                <a:srgbClr val="FF0000"/>
              </a:solidFill>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r" defTabSz="914400" rtl="1"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pic>
        <p:nvPicPr>
          <p:cNvPr id="7" name="Picture 6">
            <a:extLst>
              <a:ext uri="{FF2B5EF4-FFF2-40B4-BE49-F238E27FC236}">
                <a16:creationId xmlns:a16="http://schemas.microsoft.com/office/drawing/2014/main" id="{989504CA-0A33-9AA9-71C7-3037EC9A4EB6}"/>
              </a:ext>
            </a:extLst>
          </p:cNvPr>
          <p:cNvPicPr>
            <a:picLocks noChangeAspect="1"/>
          </p:cNvPicPr>
          <p:nvPr/>
        </p:nvPicPr>
        <p:blipFill>
          <a:blip r:embed="rId3"/>
          <a:stretch>
            <a:fillRect/>
          </a:stretch>
        </p:blipFill>
        <p:spPr>
          <a:xfrm>
            <a:off x="1889762" y="1476080"/>
            <a:ext cx="4206238" cy="4523537"/>
          </a:xfrm>
          <a:prstGeom prst="rect">
            <a:avLst/>
          </a:prstGeom>
        </p:spPr>
      </p:pic>
      <p:pic>
        <p:nvPicPr>
          <p:cNvPr id="8" name="Picture 7">
            <a:extLst>
              <a:ext uri="{FF2B5EF4-FFF2-40B4-BE49-F238E27FC236}">
                <a16:creationId xmlns:a16="http://schemas.microsoft.com/office/drawing/2014/main" id="{8477FE4B-F6EC-6936-9EAA-D87C5C443420}"/>
              </a:ext>
            </a:extLst>
          </p:cNvPr>
          <p:cNvPicPr>
            <a:picLocks noChangeAspect="1"/>
          </p:cNvPicPr>
          <p:nvPr/>
        </p:nvPicPr>
        <p:blipFill>
          <a:blip r:embed="rId4"/>
          <a:stretch>
            <a:fillRect/>
          </a:stretch>
        </p:blipFill>
        <p:spPr>
          <a:xfrm>
            <a:off x="0" y="0"/>
            <a:ext cx="4846740" cy="1133954"/>
          </a:xfrm>
          <a:prstGeom prst="rect">
            <a:avLst/>
          </a:prstGeom>
        </p:spPr>
      </p:pic>
    </p:spTree>
    <p:extLst>
      <p:ext uri="{BB962C8B-B14F-4D97-AF65-F5344CB8AC3E}">
        <p14:creationId xmlns:p14="http://schemas.microsoft.com/office/powerpoint/2010/main" val="129522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1677-9622-6CFA-0D9F-EAC05D673CFE}"/>
              </a:ext>
            </a:extLst>
          </p:cNvPr>
          <p:cNvSpPr>
            <a:spLocks noGrp="1"/>
          </p:cNvSpPr>
          <p:nvPr>
            <p:ph type="title"/>
          </p:nvPr>
        </p:nvSpPr>
        <p:spPr/>
        <p:txBody>
          <a:bodyPr/>
          <a:lstStyle/>
          <a:p>
            <a:r>
              <a:rPr lang="he-IL" b="1" dirty="0">
                <a:solidFill>
                  <a:srgbClr val="FF0000"/>
                </a:solidFill>
                <a:cs typeface="+mn-cs"/>
              </a:rPr>
              <a:t>אנחנו והחומרים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195EE535-5FC5-9AE9-D5E9-42D518CB7609}"/>
              </a:ext>
            </a:extLst>
          </p:cNvPr>
          <p:cNvSpPr>
            <a:spLocks noGrp="1"/>
          </p:cNvSpPr>
          <p:nvPr>
            <p:ph idx="1"/>
          </p:nvPr>
        </p:nvSpPr>
        <p:spPr/>
        <p:txBody>
          <a:bodyPr/>
          <a:lstStyle/>
          <a:p>
            <a:pPr marL="0" indent="0">
              <a:buNone/>
            </a:pPr>
            <a:r>
              <a:rPr lang="he-IL" b="1" dirty="0">
                <a:solidFill>
                  <a:srgbClr val="FF0000"/>
                </a:solidFill>
              </a:rPr>
              <a:t>שיח בכיתה</a:t>
            </a:r>
          </a:p>
          <a:p>
            <a:pPr marL="514350" indent="-514350">
              <a:buFont typeface="+mj-lt"/>
              <a:buAutoNum type="arabicPeriod"/>
            </a:pPr>
            <a:r>
              <a:rPr lang="he-IL" dirty="0"/>
              <a:t>הביאו דוגמאות נוספות של חומרים שאתם מכירים?</a:t>
            </a:r>
          </a:p>
          <a:p>
            <a:pPr marL="514350" indent="-514350">
              <a:buFont typeface="+mj-lt"/>
              <a:buAutoNum type="arabicPeriod"/>
            </a:pPr>
            <a:r>
              <a:rPr lang="he-IL" dirty="0"/>
              <a:t>זהו: מאילו חומרים עשוי הילקוט שלכם ומהחפצים שיש בתוכו.</a:t>
            </a:r>
          </a:p>
          <a:p>
            <a:pPr marL="514350" indent="-514350">
              <a:buFont typeface="+mj-lt"/>
              <a:buAutoNum type="arabicPeriod"/>
            </a:pPr>
            <a:r>
              <a:rPr lang="he-IL" dirty="0"/>
              <a:t>אילו שימושים אנו עושים בחומרים בבית?</a:t>
            </a:r>
            <a:endParaRPr lang="en-US" dirty="0"/>
          </a:p>
          <a:p>
            <a:pPr marL="514350" indent="-514350">
              <a:buFont typeface="+mj-lt"/>
              <a:buAutoNum type="arabicPeriod"/>
            </a:pPr>
            <a:r>
              <a:rPr lang="he-IL" dirty="0"/>
              <a:t>מדוע חשובים לנו</a:t>
            </a:r>
            <a:r>
              <a:rPr lang="en-US" dirty="0"/>
              <a:t> </a:t>
            </a:r>
            <a:r>
              <a:rPr lang="he-IL" dirty="0"/>
              <a:t> כל כך החומרים?</a:t>
            </a:r>
          </a:p>
        </p:txBody>
      </p:sp>
      <p:pic>
        <p:nvPicPr>
          <p:cNvPr id="6" name="Picture 5">
            <a:extLst>
              <a:ext uri="{FF2B5EF4-FFF2-40B4-BE49-F238E27FC236}">
                <a16:creationId xmlns:a16="http://schemas.microsoft.com/office/drawing/2014/main" id="{C29B3ACA-83AF-36EE-933F-8E5472904F38}"/>
              </a:ext>
            </a:extLst>
          </p:cNvPr>
          <p:cNvPicPr>
            <a:picLocks noChangeAspect="1"/>
          </p:cNvPicPr>
          <p:nvPr/>
        </p:nvPicPr>
        <p:blipFill>
          <a:blip r:embed="rId3"/>
          <a:stretch>
            <a:fillRect/>
          </a:stretch>
        </p:blipFill>
        <p:spPr>
          <a:xfrm>
            <a:off x="2038607" y="3429000"/>
            <a:ext cx="2522248" cy="3284311"/>
          </a:xfrm>
          <a:prstGeom prst="rect">
            <a:avLst/>
          </a:prstGeom>
        </p:spPr>
      </p:pic>
      <p:pic>
        <p:nvPicPr>
          <p:cNvPr id="7" name="Picture 6">
            <a:extLst>
              <a:ext uri="{FF2B5EF4-FFF2-40B4-BE49-F238E27FC236}">
                <a16:creationId xmlns:a16="http://schemas.microsoft.com/office/drawing/2014/main" id="{B56DD9DB-C9F7-B4C5-36BE-F6FCF71CCA04}"/>
              </a:ext>
            </a:extLst>
          </p:cNvPr>
          <p:cNvPicPr>
            <a:picLocks noChangeAspect="1"/>
          </p:cNvPicPr>
          <p:nvPr/>
        </p:nvPicPr>
        <p:blipFill>
          <a:blip r:embed="rId4"/>
          <a:stretch>
            <a:fillRect/>
          </a:stretch>
        </p:blipFill>
        <p:spPr>
          <a:xfrm>
            <a:off x="130236" y="189819"/>
            <a:ext cx="3816742" cy="892973"/>
          </a:xfrm>
          <a:prstGeom prst="rect">
            <a:avLst/>
          </a:prstGeom>
        </p:spPr>
      </p:pic>
    </p:spTree>
    <p:extLst>
      <p:ext uri="{BB962C8B-B14F-4D97-AF65-F5344CB8AC3E}">
        <p14:creationId xmlns:p14="http://schemas.microsoft.com/office/powerpoint/2010/main" val="641740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C1C4-B2ED-C9F5-5109-7018358B113A}"/>
              </a:ext>
            </a:extLst>
          </p:cNvPr>
          <p:cNvSpPr>
            <a:spLocks noGrp="1"/>
          </p:cNvSpPr>
          <p:nvPr>
            <p:ph type="title"/>
          </p:nvPr>
        </p:nvSpPr>
        <p:spPr/>
        <p:txBody>
          <a:bodyPr/>
          <a:lstStyle/>
          <a:p>
            <a:r>
              <a:rPr lang="he-IL" b="1" dirty="0">
                <a:solidFill>
                  <a:srgbClr val="FF0000"/>
                </a:solidFill>
                <a:cs typeface="+mn-cs"/>
              </a:rPr>
              <a:t>מכינים לוח חומרים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425356F-A109-8011-2787-DFDC76491359}"/>
              </a:ext>
            </a:extLst>
          </p:cNvPr>
          <p:cNvSpPr>
            <a:spLocks noGrp="1"/>
          </p:cNvSpPr>
          <p:nvPr>
            <p:ph idx="1"/>
          </p:nvPr>
        </p:nvSpPr>
        <p:spPr/>
        <p:txBody>
          <a:bodyPr/>
          <a:lstStyle/>
          <a:p>
            <a:pPr marL="0" indent="0">
              <a:buNone/>
            </a:pPr>
            <a:r>
              <a:rPr lang="he-IL" sz="3200" b="1" dirty="0">
                <a:solidFill>
                  <a:srgbClr val="FF0000"/>
                </a:solidFill>
              </a:rPr>
              <a:t>הנחיות</a:t>
            </a:r>
          </a:p>
          <a:p>
            <a:pPr marL="0" indent="0">
              <a:buNone/>
            </a:pPr>
            <a:r>
              <a:rPr lang="he-IL" b="1" dirty="0">
                <a:solidFill>
                  <a:srgbClr val="FF0000"/>
                </a:solidFill>
              </a:rPr>
              <a:t>משימה קבוצתית</a:t>
            </a:r>
          </a:p>
          <a:p>
            <a:pPr marL="0" indent="0">
              <a:buNone/>
            </a:pPr>
            <a:r>
              <a:rPr lang="he-IL" dirty="0"/>
              <a:t>משימתכם היא להכין </a:t>
            </a:r>
            <a:r>
              <a:rPr lang="he-IL" b="1" dirty="0"/>
              <a:t>לוח חומרים</a:t>
            </a:r>
            <a:r>
              <a:rPr lang="he-IL" dirty="0"/>
              <a:t>.</a:t>
            </a:r>
          </a:p>
          <a:p>
            <a:pPr>
              <a:buFont typeface="Wingdings" panose="05000000000000000000" pitchFamily="2" charset="2"/>
              <a:buChar char="ü"/>
            </a:pPr>
            <a:r>
              <a:rPr lang="he-IL" dirty="0"/>
              <a:t> אספו דוגמיות של חומרים מהסביבה</a:t>
            </a:r>
          </a:p>
          <a:p>
            <a:pPr marL="0" indent="0">
              <a:buNone/>
            </a:pPr>
            <a:r>
              <a:rPr lang="he-IL" dirty="0"/>
              <a:t>    ומהבית והביאו לכיתה.</a:t>
            </a:r>
          </a:p>
          <a:p>
            <a:pPr>
              <a:buFont typeface="Wingdings" panose="05000000000000000000" pitchFamily="2" charset="2"/>
              <a:buChar char="ü"/>
            </a:pPr>
            <a:r>
              <a:rPr lang="he-IL" dirty="0"/>
              <a:t>הביאו: מספרים, סרגל, דבק פלסטי,</a:t>
            </a:r>
          </a:p>
          <a:p>
            <a:pPr marL="0" indent="0">
              <a:buNone/>
            </a:pPr>
            <a:r>
              <a:rPr lang="he-IL" dirty="0"/>
              <a:t>    עיפרון וצבעים.</a:t>
            </a:r>
          </a:p>
          <a:p>
            <a:pPr>
              <a:buFont typeface="Wingdings" panose="05000000000000000000" pitchFamily="2" charset="2"/>
              <a:buChar char="ü"/>
            </a:pPr>
            <a:r>
              <a:rPr lang="he-IL" dirty="0"/>
              <a:t>את הבריסטול תקבלו מהמורה.</a:t>
            </a:r>
          </a:p>
          <a:p>
            <a:pPr marL="0" indent="0">
              <a:buNone/>
            </a:pPr>
            <a:endParaRPr lang="en-US" dirty="0"/>
          </a:p>
        </p:txBody>
      </p:sp>
      <p:pic>
        <p:nvPicPr>
          <p:cNvPr id="7" name="Picture 6">
            <a:extLst>
              <a:ext uri="{FF2B5EF4-FFF2-40B4-BE49-F238E27FC236}">
                <a16:creationId xmlns:a16="http://schemas.microsoft.com/office/drawing/2014/main" id="{818CDB88-8CAA-83D5-68EE-3F61252DED8C}"/>
              </a:ext>
            </a:extLst>
          </p:cNvPr>
          <p:cNvPicPr>
            <a:picLocks noChangeAspect="1"/>
          </p:cNvPicPr>
          <p:nvPr/>
        </p:nvPicPr>
        <p:blipFill>
          <a:blip r:embed="rId3"/>
          <a:stretch>
            <a:fillRect/>
          </a:stretch>
        </p:blipFill>
        <p:spPr>
          <a:xfrm>
            <a:off x="777240" y="1459865"/>
            <a:ext cx="5074774" cy="4399638"/>
          </a:xfrm>
          <a:prstGeom prst="rect">
            <a:avLst/>
          </a:prstGeom>
        </p:spPr>
      </p:pic>
    </p:spTree>
    <p:extLst>
      <p:ext uri="{BB962C8B-B14F-4D97-AF65-F5344CB8AC3E}">
        <p14:creationId xmlns:p14="http://schemas.microsoft.com/office/powerpoint/2010/main" val="1755404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C1C4-B2ED-C9F5-5109-7018358B113A}"/>
              </a:ext>
            </a:extLst>
          </p:cNvPr>
          <p:cNvSpPr>
            <a:spLocks noGrp="1"/>
          </p:cNvSpPr>
          <p:nvPr>
            <p:ph type="title"/>
          </p:nvPr>
        </p:nvSpPr>
        <p:spPr/>
        <p:txBody>
          <a:bodyPr/>
          <a:lstStyle/>
          <a:p>
            <a:r>
              <a:rPr lang="he-IL" b="1" dirty="0">
                <a:solidFill>
                  <a:srgbClr val="FF0000"/>
                </a:solidFill>
                <a:cs typeface="+mn-cs"/>
              </a:rPr>
              <a:t>מכינים לוח חומרים (המשך)</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2425356F-A109-8011-2787-DFDC76491359}"/>
              </a:ext>
            </a:extLst>
          </p:cNvPr>
          <p:cNvSpPr>
            <a:spLocks noGrp="1"/>
          </p:cNvSpPr>
          <p:nvPr>
            <p:ph idx="1"/>
          </p:nvPr>
        </p:nvSpPr>
        <p:spPr/>
        <p:txBody>
          <a:bodyPr>
            <a:normAutofit fontScale="92500" lnSpcReduction="10000"/>
          </a:bodyPr>
          <a:lstStyle/>
          <a:p>
            <a:pPr marL="0" indent="0">
              <a:buNone/>
            </a:pPr>
            <a:r>
              <a:rPr lang="he-IL" sz="3500" b="1" dirty="0">
                <a:solidFill>
                  <a:srgbClr val="FF0000"/>
                </a:solidFill>
              </a:rPr>
              <a:t>המשך הנחיות</a:t>
            </a:r>
          </a:p>
          <a:p>
            <a:pPr marL="0" indent="0">
              <a:buNone/>
            </a:pPr>
            <a:r>
              <a:rPr lang="he-IL" b="1" dirty="0">
                <a:solidFill>
                  <a:srgbClr val="FF0000"/>
                </a:solidFill>
              </a:rPr>
              <a:t>משימה קבוצתית</a:t>
            </a:r>
          </a:p>
          <a:p>
            <a:pPr marL="514350" indent="-514350">
              <a:buFont typeface="+mj-lt"/>
              <a:buAutoNum type="arabicPeriod"/>
            </a:pPr>
            <a:r>
              <a:rPr lang="he-IL" dirty="0"/>
              <a:t>בחרו 12 חומרים שאותם תרצו להציג בלוח החומרים.</a:t>
            </a:r>
          </a:p>
          <a:p>
            <a:pPr marL="514350" indent="-514350">
              <a:buFont typeface="+mj-lt"/>
              <a:buAutoNum type="arabicPeriod"/>
            </a:pPr>
            <a:r>
              <a:rPr lang="he-IL" dirty="0"/>
              <a:t>שרטטו על הבריסטול בעזרת סרגל ועיפרון טבלה שיש בה לפחות 12 משבצות.</a:t>
            </a:r>
          </a:p>
          <a:p>
            <a:pPr marL="514350" indent="-514350">
              <a:buFont typeface="+mj-lt"/>
              <a:buAutoNum type="arabicPeriod"/>
            </a:pPr>
            <a:r>
              <a:rPr lang="he-IL" dirty="0"/>
              <a:t>כתבו בכל משבצת שם חומר אחד.</a:t>
            </a:r>
          </a:p>
          <a:p>
            <a:pPr marL="514350" indent="-514350">
              <a:buFont typeface="+mj-lt"/>
              <a:buAutoNum type="arabicPeriod"/>
            </a:pPr>
            <a:r>
              <a:rPr lang="he-IL" dirty="0"/>
              <a:t>הדביקו בכל משבצת דוגמית של החומר.</a:t>
            </a:r>
          </a:p>
          <a:p>
            <a:pPr marL="514350" indent="-514350">
              <a:buFont typeface="+mj-lt"/>
              <a:buAutoNum type="arabicPeriod"/>
            </a:pPr>
            <a:r>
              <a:rPr lang="he-IL" dirty="0"/>
              <a:t>כתבו מעל הטבלה כותרת: לוח החומרים של... </a:t>
            </a:r>
          </a:p>
          <a:p>
            <a:pPr marL="514350" indent="-514350">
              <a:buFont typeface="+mj-lt"/>
              <a:buAutoNum type="arabicPeriod"/>
            </a:pPr>
            <a:r>
              <a:rPr lang="he-IL" dirty="0"/>
              <a:t>קשטו את הטבלה.</a:t>
            </a:r>
          </a:p>
          <a:p>
            <a:pPr marL="514350" indent="-514350">
              <a:buFont typeface="+mj-lt"/>
              <a:buAutoNum type="arabicPeriod"/>
            </a:pPr>
            <a:r>
              <a:rPr lang="he-IL" dirty="0"/>
              <a:t>הציגו את לוח החומרים שלכם בכיתה.</a:t>
            </a:r>
          </a:p>
          <a:p>
            <a:pPr marL="514350" indent="-514350">
              <a:buFont typeface="+mj-lt"/>
              <a:buAutoNum type="arabicPeriod"/>
            </a:pPr>
            <a:endParaRPr lang="he-IL" dirty="0"/>
          </a:p>
          <a:p>
            <a:pPr marL="0" indent="0">
              <a:buNone/>
            </a:pPr>
            <a:endParaRPr lang="en-US" dirty="0"/>
          </a:p>
        </p:txBody>
      </p:sp>
      <p:pic>
        <p:nvPicPr>
          <p:cNvPr id="5" name="Picture 4">
            <a:extLst>
              <a:ext uri="{FF2B5EF4-FFF2-40B4-BE49-F238E27FC236}">
                <a16:creationId xmlns:a16="http://schemas.microsoft.com/office/drawing/2014/main" id="{36B02839-1165-3749-4A9F-2BA47C681B36}"/>
              </a:ext>
            </a:extLst>
          </p:cNvPr>
          <p:cNvPicPr>
            <a:picLocks noChangeAspect="1"/>
          </p:cNvPicPr>
          <p:nvPr/>
        </p:nvPicPr>
        <p:blipFill>
          <a:blip r:embed="rId2"/>
          <a:stretch>
            <a:fillRect/>
          </a:stretch>
        </p:blipFill>
        <p:spPr>
          <a:xfrm>
            <a:off x="531224" y="3830251"/>
            <a:ext cx="4373364" cy="2660763"/>
          </a:xfrm>
          <a:prstGeom prst="rect">
            <a:avLst/>
          </a:prstGeom>
        </p:spPr>
      </p:pic>
      <p:pic>
        <p:nvPicPr>
          <p:cNvPr id="6" name="Picture 5">
            <a:extLst>
              <a:ext uri="{FF2B5EF4-FFF2-40B4-BE49-F238E27FC236}">
                <a16:creationId xmlns:a16="http://schemas.microsoft.com/office/drawing/2014/main" id="{5C4C1C76-7C6B-2F04-81A5-23699EE58F6A}"/>
              </a:ext>
            </a:extLst>
          </p:cNvPr>
          <p:cNvPicPr>
            <a:picLocks noChangeAspect="1"/>
          </p:cNvPicPr>
          <p:nvPr/>
        </p:nvPicPr>
        <p:blipFill>
          <a:blip r:embed="rId3"/>
          <a:stretch>
            <a:fillRect/>
          </a:stretch>
        </p:blipFill>
        <p:spPr>
          <a:xfrm>
            <a:off x="57848" y="146783"/>
            <a:ext cx="4846740" cy="1133954"/>
          </a:xfrm>
          <a:prstGeom prst="rect">
            <a:avLst/>
          </a:prstGeom>
        </p:spPr>
      </p:pic>
    </p:spTree>
    <p:extLst>
      <p:ext uri="{BB962C8B-B14F-4D97-AF65-F5344CB8AC3E}">
        <p14:creationId xmlns:p14="http://schemas.microsoft.com/office/powerpoint/2010/main" val="276390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DC3B-0D52-302C-D27A-B608E9A99245}"/>
              </a:ext>
            </a:extLst>
          </p:cNvPr>
          <p:cNvSpPr>
            <a:spLocks noGrp="1"/>
          </p:cNvSpPr>
          <p:nvPr>
            <p:ph type="title"/>
          </p:nvPr>
        </p:nvSpPr>
        <p:spPr/>
        <p:txBody>
          <a:bodyPr/>
          <a:lstStyle/>
          <a:p>
            <a:pPr algn="r"/>
            <a:r>
              <a:rPr lang="he-IL" b="1" dirty="0">
                <a:solidFill>
                  <a:srgbClr val="FF0000"/>
                </a:solidFill>
                <a:cs typeface="+mn-cs"/>
              </a:rPr>
              <a:t>שאילת שאלות</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459C52E-9267-282F-4473-DBC58178D683}"/>
              </a:ext>
            </a:extLst>
          </p:cNvPr>
          <p:cNvSpPr>
            <a:spLocks noGrp="1"/>
          </p:cNvSpPr>
          <p:nvPr>
            <p:ph idx="1"/>
          </p:nvPr>
        </p:nvSpPr>
        <p:spPr>
          <a:xfrm>
            <a:off x="930563" y="1566333"/>
            <a:ext cx="10515600" cy="4351338"/>
          </a:xfrm>
        </p:spPr>
        <p:txBody>
          <a:bodyPr/>
          <a:lstStyle/>
          <a:p>
            <a:pPr marL="0" indent="0" algn="r">
              <a:buNone/>
            </a:pPr>
            <a:r>
              <a:rPr lang="he-IL" dirty="0"/>
              <a:t>מה הייתם רוצים ללמוד על </a:t>
            </a:r>
            <a:r>
              <a:rPr lang="he-IL" b="1" dirty="0">
                <a:solidFill>
                  <a:srgbClr val="FF0000"/>
                </a:solidFill>
              </a:rPr>
              <a:t>חומרים</a:t>
            </a:r>
            <a:r>
              <a:rPr lang="he-IL" dirty="0"/>
              <a:t>?</a:t>
            </a:r>
          </a:p>
          <a:p>
            <a:pPr marL="0" indent="0" algn="r">
              <a:buNone/>
            </a:pPr>
            <a:endParaRPr lang="he-IL" dirty="0"/>
          </a:p>
          <a:p>
            <a:pPr marL="0" indent="0" algn="r">
              <a:buNone/>
            </a:pPr>
            <a:r>
              <a:rPr lang="he-IL" dirty="0"/>
              <a:t>נסחו שאלות.</a:t>
            </a:r>
          </a:p>
          <a:p>
            <a:pPr marL="0" indent="0" algn="r">
              <a:buNone/>
            </a:pPr>
            <a:r>
              <a:rPr lang="he-IL" dirty="0"/>
              <a:t>השתמשו במילות שאלה כגון:</a:t>
            </a:r>
          </a:p>
          <a:p>
            <a:pPr marL="0" indent="0" algn="r">
              <a:buNone/>
            </a:pPr>
            <a:r>
              <a:rPr lang="he-IL" b="1" dirty="0">
                <a:solidFill>
                  <a:schemeClr val="accent6">
                    <a:lumMod val="75000"/>
                  </a:schemeClr>
                </a:solidFill>
              </a:rPr>
              <a:t>היכן? איך? מה? מדוע? למה? מתי?</a:t>
            </a:r>
          </a:p>
          <a:p>
            <a:pPr marL="0" indent="0" algn="r">
              <a:buNone/>
            </a:pPr>
            <a:endParaRPr lang="he-IL" dirty="0"/>
          </a:p>
          <a:p>
            <a:pPr marL="0" indent="0" algn="r">
              <a:buNone/>
            </a:pPr>
            <a:r>
              <a:rPr lang="he-IL" dirty="0"/>
              <a:t>עיינו בשער "</a:t>
            </a:r>
            <a:r>
              <a:rPr lang="he-IL" b="1" dirty="0">
                <a:solidFill>
                  <a:srgbClr val="FF0000"/>
                </a:solidFill>
              </a:rPr>
              <a:t>חומרים בסביבה</a:t>
            </a:r>
            <a:r>
              <a:rPr lang="he-IL" dirty="0"/>
              <a:t>", עמודים: 32-6 </a:t>
            </a:r>
          </a:p>
          <a:p>
            <a:pPr marL="0" indent="0" algn="r">
              <a:buNone/>
            </a:pPr>
            <a:r>
              <a:rPr lang="he-IL" dirty="0"/>
              <a:t>גלו נושאים מעניינים שהייתם רוצים ללמוד על חומרים.</a:t>
            </a:r>
            <a:endParaRPr lang="en-US" dirty="0"/>
          </a:p>
        </p:txBody>
      </p:sp>
      <p:pic>
        <p:nvPicPr>
          <p:cNvPr id="8" name="Picture 7">
            <a:extLst>
              <a:ext uri="{FF2B5EF4-FFF2-40B4-BE49-F238E27FC236}">
                <a16:creationId xmlns:a16="http://schemas.microsoft.com/office/drawing/2014/main" id="{2EE3DFBC-EC67-8168-93C2-94C39A7D1D73}"/>
              </a:ext>
            </a:extLst>
          </p:cNvPr>
          <p:cNvPicPr>
            <a:picLocks noChangeAspect="1"/>
          </p:cNvPicPr>
          <p:nvPr/>
        </p:nvPicPr>
        <p:blipFill>
          <a:blip r:embed="rId3"/>
          <a:stretch>
            <a:fillRect/>
          </a:stretch>
        </p:blipFill>
        <p:spPr>
          <a:xfrm>
            <a:off x="441827" y="1566333"/>
            <a:ext cx="3662656" cy="3662656"/>
          </a:xfrm>
          <a:prstGeom prst="rect">
            <a:avLst/>
          </a:prstGeom>
        </p:spPr>
      </p:pic>
      <p:pic>
        <p:nvPicPr>
          <p:cNvPr id="3" name="Picture 2">
            <a:extLst>
              <a:ext uri="{FF2B5EF4-FFF2-40B4-BE49-F238E27FC236}">
                <a16:creationId xmlns:a16="http://schemas.microsoft.com/office/drawing/2014/main" id="{9D068239-8D83-B9AA-0578-0D9F86D485A1}"/>
              </a:ext>
            </a:extLst>
          </p:cNvPr>
          <p:cNvPicPr>
            <a:picLocks noChangeAspect="1"/>
          </p:cNvPicPr>
          <p:nvPr/>
        </p:nvPicPr>
        <p:blipFill>
          <a:blip r:embed="rId4"/>
          <a:stretch>
            <a:fillRect/>
          </a:stretch>
        </p:blipFill>
        <p:spPr>
          <a:xfrm>
            <a:off x="0" y="0"/>
            <a:ext cx="4846740" cy="1133954"/>
          </a:xfrm>
          <a:prstGeom prst="rect">
            <a:avLst/>
          </a:prstGeom>
        </p:spPr>
      </p:pic>
    </p:spTree>
    <p:extLst>
      <p:ext uri="{BB962C8B-B14F-4D97-AF65-F5344CB8AC3E}">
        <p14:creationId xmlns:p14="http://schemas.microsoft.com/office/powerpoint/2010/main" val="377699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91B3-94C3-D5FE-B337-AE69ED59B424}"/>
              </a:ext>
            </a:extLst>
          </p:cNvPr>
          <p:cNvSpPr>
            <a:spLocks noGrp="1"/>
          </p:cNvSpPr>
          <p:nvPr>
            <p:ph type="title"/>
          </p:nvPr>
        </p:nvSpPr>
        <p:spPr/>
        <p:txBody>
          <a:bodyPr/>
          <a:lstStyle/>
          <a:p>
            <a:r>
              <a:rPr lang="he-IL" b="1" dirty="0">
                <a:solidFill>
                  <a:srgbClr val="FF0000"/>
                </a:solidFill>
                <a:cs typeface="+mn-cs"/>
              </a:rPr>
              <a:t>מציירים על אבנים</a:t>
            </a:r>
            <a:endParaRPr lang="en-US" b="1" dirty="0">
              <a:solidFill>
                <a:srgbClr val="FF0000"/>
              </a:solidFill>
              <a:cs typeface="+mn-cs"/>
            </a:endParaRPr>
          </a:p>
        </p:txBody>
      </p:sp>
      <p:pic>
        <p:nvPicPr>
          <p:cNvPr id="4" name="Online Media 3" title="איך להכין אבנים דקורטיביות? | שבוע טבע ומיחזור | יומן קיץ סימפלסטפס">
            <a:hlinkClick r:id="" action="ppaction://media"/>
            <a:extLst>
              <a:ext uri="{FF2B5EF4-FFF2-40B4-BE49-F238E27FC236}">
                <a16:creationId xmlns:a16="http://schemas.microsoft.com/office/drawing/2014/main" id="{2E7E36CE-A015-C24C-EC1A-C60B055F5D5A}"/>
              </a:ext>
            </a:extLst>
          </p:cNvPr>
          <p:cNvPicPr>
            <a:picLocks noGrp="1" noRot="1" noChangeAspect="1"/>
          </p:cNvPicPr>
          <p:nvPr>
            <p:ph idx="1"/>
            <a:videoFile r:link="rId1"/>
          </p:nvPr>
        </p:nvPicPr>
        <p:blipFill>
          <a:blip r:embed="rId4"/>
          <a:stretch>
            <a:fillRect/>
          </a:stretch>
        </p:blipFill>
        <p:spPr>
          <a:xfrm>
            <a:off x="2325189" y="1442841"/>
            <a:ext cx="8621486" cy="5317595"/>
          </a:xfrm>
          <a:prstGeom prst="rect">
            <a:avLst/>
          </a:prstGeom>
        </p:spPr>
      </p:pic>
    </p:spTree>
    <p:extLst>
      <p:ext uri="{BB962C8B-B14F-4D97-AF65-F5344CB8AC3E}">
        <p14:creationId xmlns:p14="http://schemas.microsoft.com/office/powerpoint/2010/main" val="41056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81CD-5A67-379F-C7CA-4F4D0F958758}"/>
              </a:ext>
            </a:extLst>
          </p:cNvPr>
          <p:cNvSpPr>
            <a:spLocks noGrp="1"/>
          </p:cNvSpPr>
          <p:nvPr>
            <p:ph type="title"/>
          </p:nvPr>
        </p:nvSpPr>
        <p:spPr/>
        <p:txBody>
          <a:bodyPr/>
          <a:lstStyle/>
          <a:p>
            <a:br>
              <a:rPr lang="he-IL" b="1" dirty="0">
                <a:solidFill>
                  <a:srgbClr val="FF0000"/>
                </a:solidFill>
                <a:cs typeface="+mn-cs"/>
              </a:rPr>
            </a:br>
            <a:r>
              <a:rPr lang="he-IL" b="1" dirty="0">
                <a:solidFill>
                  <a:srgbClr val="FF0000"/>
                </a:solidFill>
                <a:cs typeface="+mn-cs"/>
              </a:rPr>
              <a:t>חידות: מי אני ומה שמי?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91A0D355-8D8C-06EF-51BF-0945913C9A84}"/>
              </a:ext>
            </a:extLst>
          </p:cNvPr>
          <p:cNvSpPr>
            <a:spLocks noGrp="1"/>
          </p:cNvSpPr>
          <p:nvPr>
            <p:ph idx="1"/>
          </p:nvPr>
        </p:nvSpPr>
        <p:spPr>
          <a:xfrm>
            <a:off x="838200" y="1825624"/>
            <a:ext cx="10515600" cy="4940935"/>
          </a:xfrm>
        </p:spPr>
        <p:txBody>
          <a:bodyPr>
            <a:normAutofit lnSpcReduction="10000"/>
          </a:bodyPr>
          <a:lstStyle/>
          <a:p>
            <a:pPr marL="0" indent="0">
              <a:buNone/>
            </a:pPr>
            <a:r>
              <a:rPr lang="he-IL" dirty="0"/>
              <a:t> </a:t>
            </a:r>
          </a:p>
          <a:p>
            <a:pPr marL="0" indent="0">
              <a:buNone/>
            </a:pPr>
            <a:r>
              <a:rPr lang="he-IL" dirty="0"/>
              <a:t>בשקופיות הבאות מוצגות תמונות של עצמים (דברים) שעשויים מחומרים</a:t>
            </a:r>
            <a:r>
              <a:rPr lang="he-IL" b="1" dirty="0"/>
              <a:t>.</a:t>
            </a:r>
          </a:p>
          <a:p>
            <a:pPr marL="0" indent="0">
              <a:buNone/>
            </a:pPr>
            <a:r>
              <a:rPr lang="he-IL" dirty="0"/>
              <a:t>משימתכם לרשום על פתק את שם החומר שממנו עשוי הדבר (העצם).</a:t>
            </a:r>
          </a:p>
          <a:p>
            <a:pPr marL="0" indent="0">
              <a:buNone/>
            </a:pPr>
            <a:endParaRPr lang="he-IL" dirty="0"/>
          </a:p>
          <a:p>
            <a:pPr marL="0" indent="0">
              <a:buNone/>
            </a:pPr>
            <a:r>
              <a:rPr lang="he-IL" b="1" dirty="0">
                <a:solidFill>
                  <a:srgbClr val="FF0000"/>
                </a:solidFill>
              </a:rPr>
              <a:t>הנחיות</a:t>
            </a:r>
            <a:r>
              <a:rPr lang="he-IL" dirty="0">
                <a:solidFill>
                  <a:srgbClr val="FF0000"/>
                </a:solidFill>
              </a:rPr>
              <a:t>:</a:t>
            </a:r>
          </a:p>
          <a:p>
            <a:pPr>
              <a:buFont typeface="Wingdings" panose="05000000000000000000" pitchFamily="2" charset="2"/>
              <a:buChar char="ü"/>
            </a:pPr>
            <a:r>
              <a:rPr lang="he-IL" dirty="0"/>
              <a:t>יש להתבונן בתמונה.</a:t>
            </a:r>
          </a:p>
          <a:p>
            <a:pPr>
              <a:buFont typeface="Wingdings" panose="05000000000000000000" pitchFamily="2" charset="2"/>
              <a:buChar char="ü"/>
            </a:pPr>
            <a:r>
              <a:rPr lang="he-IL" dirty="0"/>
              <a:t>לזהות את ה"דבר" (העצם).</a:t>
            </a:r>
          </a:p>
          <a:p>
            <a:pPr>
              <a:buFont typeface="Wingdings" panose="05000000000000000000" pitchFamily="2" charset="2"/>
              <a:buChar char="ü"/>
            </a:pPr>
            <a:r>
              <a:rPr lang="he-IL" dirty="0"/>
              <a:t>אין לומר את התשובה בקול.</a:t>
            </a:r>
          </a:p>
          <a:p>
            <a:pPr>
              <a:buFont typeface="Wingdings" panose="05000000000000000000" pitchFamily="2" charset="2"/>
              <a:buChar char="ü"/>
            </a:pPr>
            <a:r>
              <a:rPr lang="he-IL" dirty="0"/>
              <a:t>יש לכתוב את התשובה על פתק.</a:t>
            </a:r>
          </a:p>
          <a:p>
            <a:pPr>
              <a:buFont typeface="Wingdings" panose="05000000000000000000" pitchFamily="2" charset="2"/>
              <a:buChar char="ü"/>
            </a:pPr>
            <a:r>
              <a:rPr lang="he-IL" dirty="0"/>
              <a:t>לאחר מכן, תוכלו לשתף בתשובות שלכם.</a:t>
            </a:r>
          </a:p>
          <a:p>
            <a:pPr marL="0" indent="0">
              <a:buNone/>
            </a:pPr>
            <a:endParaRPr lang="he-IL" dirty="0"/>
          </a:p>
          <a:p>
            <a:pPr marL="0" indent="0">
              <a:buNone/>
            </a:pPr>
            <a:endParaRPr lang="he-IL" dirty="0"/>
          </a:p>
        </p:txBody>
      </p:sp>
      <p:pic>
        <p:nvPicPr>
          <p:cNvPr id="5" name="Picture 4">
            <a:extLst>
              <a:ext uri="{FF2B5EF4-FFF2-40B4-BE49-F238E27FC236}">
                <a16:creationId xmlns:a16="http://schemas.microsoft.com/office/drawing/2014/main" id="{35DEB512-267C-70BC-AD22-291338E555AD}"/>
              </a:ext>
            </a:extLst>
          </p:cNvPr>
          <p:cNvPicPr>
            <a:picLocks noChangeAspect="1"/>
          </p:cNvPicPr>
          <p:nvPr/>
        </p:nvPicPr>
        <p:blipFill>
          <a:blip r:embed="rId3"/>
          <a:stretch>
            <a:fillRect/>
          </a:stretch>
        </p:blipFill>
        <p:spPr>
          <a:xfrm>
            <a:off x="25758" y="-106048"/>
            <a:ext cx="4846740" cy="1133954"/>
          </a:xfrm>
          <a:prstGeom prst="rect">
            <a:avLst/>
          </a:prstGeom>
        </p:spPr>
      </p:pic>
      <p:pic>
        <p:nvPicPr>
          <p:cNvPr id="6" name="Picture 5">
            <a:extLst>
              <a:ext uri="{FF2B5EF4-FFF2-40B4-BE49-F238E27FC236}">
                <a16:creationId xmlns:a16="http://schemas.microsoft.com/office/drawing/2014/main" id="{BDEC910E-3F3C-30B2-8FD7-0AC82D7B2614}"/>
              </a:ext>
            </a:extLst>
          </p:cNvPr>
          <p:cNvPicPr>
            <a:picLocks noChangeAspect="1"/>
          </p:cNvPicPr>
          <p:nvPr/>
        </p:nvPicPr>
        <p:blipFill>
          <a:blip r:embed="rId4"/>
          <a:stretch>
            <a:fillRect/>
          </a:stretch>
        </p:blipFill>
        <p:spPr>
          <a:xfrm>
            <a:off x="1062446" y="3429000"/>
            <a:ext cx="3147705" cy="3391467"/>
          </a:xfrm>
          <a:prstGeom prst="rect">
            <a:avLst/>
          </a:prstGeom>
        </p:spPr>
      </p:pic>
    </p:spTree>
    <p:extLst>
      <p:ext uri="{BB962C8B-B14F-4D97-AF65-F5344CB8AC3E}">
        <p14:creationId xmlns:p14="http://schemas.microsoft.com/office/powerpoint/2010/main" val="321580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E73A-D67C-D227-20E2-DD1EE6F36AD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ED03978-FBFC-9890-D1EC-DD623DEB251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F58561A-CB2D-E828-38D5-2070A0EC2145}"/>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2E37F01-7C8A-39DE-31D3-6A4F40AA9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18" y="241105"/>
            <a:ext cx="4110451" cy="423577"/>
          </a:xfrm>
          <a:prstGeom prst="rect">
            <a:avLst/>
          </a:prstGeom>
        </p:spPr>
      </p:pic>
    </p:spTree>
    <p:extLst>
      <p:ext uri="{BB962C8B-B14F-4D97-AF65-F5344CB8AC3E}">
        <p14:creationId xmlns:p14="http://schemas.microsoft.com/office/powerpoint/2010/main" val="51740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מאיזה חומר אני עשוי/ה?</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1</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2"/>
          <a:stretch>
            <a:fillRect/>
          </a:stretch>
        </p:blipFill>
        <p:spPr>
          <a:xfrm>
            <a:off x="76711" y="43301"/>
            <a:ext cx="4846740" cy="1133954"/>
          </a:xfrm>
          <a:prstGeom prst="rect">
            <a:avLst/>
          </a:prstGeom>
        </p:spPr>
      </p:pic>
      <p:pic>
        <p:nvPicPr>
          <p:cNvPr id="6" name="Picture 5">
            <a:extLst>
              <a:ext uri="{FF2B5EF4-FFF2-40B4-BE49-F238E27FC236}">
                <a16:creationId xmlns:a16="http://schemas.microsoft.com/office/drawing/2014/main" id="{D0345BBB-8720-9208-A03C-0929B49217C8}"/>
              </a:ext>
            </a:extLst>
          </p:cNvPr>
          <p:cNvPicPr>
            <a:picLocks noChangeAspect="1"/>
          </p:cNvPicPr>
          <p:nvPr/>
        </p:nvPicPr>
        <p:blipFill>
          <a:blip r:embed="rId3"/>
          <a:stretch>
            <a:fillRect/>
          </a:stretch>
        </p:blipFill>
        <p:spPr>
          <a:xfrm>
            <a:off x="6461760" y="2666715"/>
            <a:ext cx="5267430" cy="3510248"/>
          </a:xfrm>
          <a:prstGeom prst="rect">
            <a:avLst/>
          </a:prstGeom>
        </p:spPr>
      </p:pic>
      <p:pic>
        <p:nvPicPr>
          <p:cNvPr id="7" name="Picture 6">
            <a:extLst>
              <a:ext uri="{FF2B5EF4-FFF2-40B4-BE49-F238E27FC236}">
                <a16:creationId xmlns:a16="http://schemas.microsoft.com/office/drawing/2014/main" id="{91A50BEE-321B-F848-EA86-45B770592CE9}"/>
              </a:ext>
            </a:extLst>
          </p:cNvPr>
          <p:cNvPicPr>
            <a:picLocks noChangeAspect="1"/>
          </p:cNvPicPr>
          <p:nvPr/>
        </p:nvPicPr>
        <p:blipFill>
          <a:blip r:embed="rId4"/>
          <a:stretch>
            <a:fillRect/>
          </a:stretch>
        </p:blipFill>
        <p:spPr>
          <a:xfrm>
            <a:off x="818940" y="2666715"/>
            <a:ext cx="5267430" cy="3510248"/>
          </a:xfrm>
          <a:prstGeom prst="rect">
            <a:avLst/>
          </a:prstGeom>
        </p:spPr>
      </p:pic>
    </p:spTree>
    <p:extLst>
      <p:ext uri="{BB962C8B-B14F-4D97-AF65-F5344CB8AC3E}">
        <p14:creationId xmlns:p14="http://schemas.microsoft.com/office/powerpoint/2010/main" val="191264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kumimoji="0" lang="he-IL" sz="4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2</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5" name="Picture 4">
            <a:extLst>
              <a:ext uri="{FF2B5EF4-FFF2-40B4-BE49-F238E27FC236}">
                <a16:creationId xmlns:a16="http://schemas.microsoft.com/office/drawing/2014/main" id="{94818B7E-49BE-4E16-E941-550EA2A81FB5}"/>
              </a:ext>
            </a:extLst>
          </p:cNvPr>
          <p:cNvPicPr>
            <a:picLocks noChangeAspect="1"/>
          </p:cNvPicPr>
          <p:nvPr/>
        </p:nvPicPr>
        <p:blipFill>
          <a:blip r:embed="rId4"/>
          <a:stretch>
            <a:fillRect/>
          </a:stretch>
        </p:blipFill>
        <p:spPr>
          <a:xfrm>
            <a:off x="6750398" y="2735185"/>
            <a:ext cx="5023590" cy="3347752"/>
          </a:xfrm>
          <a:prstGeom prst="rect">
            <a:avLst/>
          </a:prstGeom>
        </p:spPr>
      </p:pic>
      <p:pic>
        <p:nvPicPr>
          <p:cNvPr id="8" name="Picture 7">
            <a:extLst>
              <a:ext uri="{FF2B5EF4-FFF2-40B4-BE49-F238E27FC236}">
                <a16:creationId xmlns:a16="http://schemas.microsoft.com/office/drawing/2014/main" id="{730AE604-D0CA-DE6C-23BD-785128E7868A}"/>
              </a:ext>
            </a:extLst>
          </p:cNvPr>
          <p:cNvPicPr>
            <a:picLocks noChangeAspect="1"/>
          </p:cNvPicPr>
          <p:nvPr/>
        </p:nvPicPr>
        <p:blipFill>
          <a:blip r:embed="rId5"/>
          <a:stretch>
            <a:fillRect/>
          </a:stretch>
        </p:blipFill>
        <p:spPr>
          <a:xfrm>
            <a:off x="1098236" y="2735185"/>
            <a:ext cx="4843207" cy="3238895"/>
          </a:xfrm>
          <a:prstGeom prst="rect">
            <a:avLst/>
          </a:prstGeom>
        </p:spPr>
      </p:pic>
    </p:spTree>
    <p:extLst>
      <p:ext uri="{BB962C8B-B14F-4D97-AF65-F5344CB8AC3E}">
        <p14:creationId xmlns:p14="http://schemas.microsoft.com/office/powerpoint/2010/main" val="4270819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3</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5" name="Picture 4">
            <a:extLst>
              <a:ext uri="{FF2B5EF4-FFF2-40B4-BE49-F238E27FC236}">
                <a16:creationId xmlns:a16="http://schemas.microsoft.com/office/drawing/2014/main" id="{5FDC5273-488D-C77C-1EE3-1EAD1643B056}"/>
              </a:ext>
            </a:extLst>
          </p:cNvPr>
          <p:cNvPicPr>
            <a:picLocks noChangeAspect="1"/>
          </p:cNvPicPr>
          <p:nvPr/>
        </p:nvPicPr>
        <p:blipFill>
          <a:blip r:embed="rId4"/>
          <a:stretch>
            <a:fillRect/>
          </a:stretch>
        </p:blipFill>
        <p:spPr>
          <a:xfrm>
            <a:off x="6505303" y="2614483"/>
            <a:ext cx="5345808" cy="3562480"/>
          </a:xfrm>
          <a:prstGeom prst="rect">
            <a:avLst/>
          </a:prstGeom>
        </p:spPr>
      </p:pic>
      <p:pic>
        <p:nvPicPr>
          <p:cNvPr id="8" name="Picture 7">
            <a:extLst>
              <a:ext uri="{FF2B5EF4-FFF2-40B4-BE49-F238E27FC236}">
                <a16:creationId xmlns:a16="http://schemas.microsoft.com/office/drawing/2014/main" id="{18C6F819-5548-E7C4-DE64-F18A147F1169}"/>
              </a:ext>
            </a:extLst>
          </p:cNvPr>
          <p:cNvPicPr>
            <a:picLocks noChangeAspect="1"/>
          </p:cNvPicPr>
          <p:nvPr/>
        </p:nvPicPr>
        <p:blipFill>
          <a:blip r:embed="rId5"/>
          <a:stretch>
            <a:fillRect/>
          </a:stretch>
        </p:blipFill>
        <p:spPr>
          <a:xfrm>
            <a:off x="549896" y="2614483"/>
            <a:ext cx="5345808" cy="3566656"/>
          </a:xfrm>
          <a:prstGeom prst="rect">
            <a:avLst/>
          </a:prstGeom>
        </p:spPr>
      </p:pic>
    </p:spTree>
    <p:extLst>
      <p:ext uri="{BB962C8B-B14F-4D97-AF65-F5344CB8AC3E}">
        <p14:creationId xmlns:p14="http://schemas.microsoft.com/office/powerpoint/2010/main" val="55892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4</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5" name="Picture 4">
            <a:extLst>
              <a:ext uri="{FF2B5EF4-FFF2-40B4-BE49-F238E27FC236}">
                <a16:creationId xmlns:a16="http://schemas.microsoft.com/office/drawing/2014/main" id="{CA296157-AE8D-932A-8768-C5F8B1677A2B}"/>
              </a:ext>
            </a:extLst>
          </p:cNvPr>
          <p:cNvPicPr>
            <a:picLocks noChangeAspect="1"/>
          </p:cNvPicPr>
          <p:nvPr/>
        </p:nvPicPr>
        <p:blipFill>
          <a:blip r:embed="rId4"/>
          <a:stretch>
            <a:fillRect/>
          </a:stretch>
        </p:blipFill>
        <p:spPr>
          <a:xfrm>
            <a:off x="6209211" y="2501900"/>
            <a:ext cx="5429401" cy="3609703"/>
          </a:xfrm>
          <a:prstGeom prst="rect">
            <a:avLst/>
          </a:prstGeom>
        </p:spPr>
      </p:pic>
      <p:pic>
        <p:nvPicPr>
          <p:cNvPr id="8" name="Picture 7">
            <a:extLst>
              <a:ext uri="{FF2B5EF4-FFF2-40B4-BE49-F238E27FC236}">
                <a16:creationId xmlns:a16="http://schemas.microsoft.com/office/drawing/2014/main" id="{C58F55CE-1906-6049-4A3F-A8D73293736B}"/>
              </a:ext>
            </a:extLst>
          </p:cNvPr>
          <p:cNvPicPr>
            <a:picLocks noChangeAspect="1"/>
          </p:cNvPicPr>
          <p:nvPr/>
        </p:nvPicPr>
        <p:blipFill>
          <a:blip r:embed="rId5"/>
          <a:stretch>
            <a:fillRect/>
          </a:stretch>
        </p:blipFill>
        <p:spPr>
          <a:xfrm>
            <a:off x="838200" y="2501899"/>
            <a:ext cx="5037699" cy="3609703"/>
          </a:xfrm>
          <a:prstGeom prst="rect">
            <a:avLst/>
          </a:prstGeom>
        </p:spPr>
      </p:pic>
    </p:spTree>
    <p:extLst>
      <p:ext uri="{BB962C8B-B14F-4D97-AF65-F5344CB8AC3E}">
        <p14:creationId xmlns:p14="http://schemas.microsoft.com/office/powerpoint/2010/main" val="317306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5</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5" name="Picture 4">
            <a:extLst>
              <a:ext uri="{FF2B5EF4-FFF2-40B4-BE49-F238E27FC236}">
                <a16:creationId xmlns:a16="http://schemas.microsoft.com/office/drawing/2014/main" id="{889A078A-F37F-64B0-BD6F-CBEF866CD5CC}"/>
              </a:ext>
            </a:extLst>
          </p:cNvPr>
          <p:cNvPicPr>
            <a:picLocks noChangeAspect="1"/>
          </p:cNvPicPr>
          <p:nvPr/>
        </p:nvPicPr>
        <p:blipFill>
          <a:blip r:embed="rId4"/>
          <a:stretch>
            <a:fillRect/>
          </a:stretch>
        </p:blipFill>
        <p:spPr>
          <a:xfrm>
            <a:off x="6692538" y="2401798"/>
            <a:ext cx="5033555" cy="3775166"/>
          </a:xfrm>
          <a:prstGeom prst="rect">
            <a:avLst/>
          </a:prstGeom>
        </p:spPr>
      </p:pic>
      <p:pic>
        <p:nvPicPr>
          <p:cNvPr id="8" name="Picture 7">
            <a:extLst>
              <a:ext uri="{FF2B5EF4-FFF2-40B4-BE49-F238E27FC236}">
                <a16:creationId xmlns:a16="http://schemas.microsoft.com/office/drawing/2014/main" id="{807646FC-A1E9-57BA-F6C6-979988B2B897}"/>
              </a:ext>
            </a:extLst>
          </p:cNvPr>
          <p:cNvPicPr>
            <a:picLocks noChangeAspect="1"/>
          </p:cNvPicPr>
          <p:nvPr/>
        </p:nvPicPr>
        <p:blipFill>
          <a:blip r:embed="rId5"/>
          <a:stretch>
            <a:fillRect/>
          </a:stretch>
        </p:blipFill>
        <p:spPr>
          <a:xfrm>
            <a:off x="1140823" y="2369140"/>
            <a:ext cx="5103224" cy="3827417"/>
          </a:xfrm>
          <a:prstGeom prst="rect">
            <a:avLst/>
          </a:prstGeom>
        </p:spPr>
      </p:pic>
    </p:spTree>
    <p:extLst>
      <p:ext uri="{BB962C8B-B14F-4D97-AF65-F5344CB8AC3E}">
        <p14:creationId xmlns:p14="http://schemas.microsoft.com/office/powerpoint/2010/main" val="164564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6</a:t>
            </a:r>
            <a:endParaRPr lang="en-US" b="1" dirty="0">
              <a:solidFill>
                <a:srgbClr val="FF0000"/>
              </a:solidFill>
            </a:endParaRP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6" name="Picture 5">
            <a:extLst>
              <a:ext uri="{FF2B5EF4-FFF2-40B4-BE49-F238E27FC236}">
                <a16:creationId xmlns:a16="http://schemas.microsoft.com/office/drawing/2014/main" id="{D3679986-18F4-5A4A-44B6-0A1E299BECF9}"/>
              </a:ext>
            </a:extLst>
          </p:cNvPr>
          <p:cNvPicPr>
            <a:picLocks noChangeAspect="1"/>
          </p:cNvPicPr>
          <p:nvPr/>
        </p:nvPicPr>
        <p:blipFill>
          <a:blip r:embed="rId4"/>
          <a:stretch>
            <a:fillRect/>
          </a:stretch>
        </p:blipFill>
        <p:spPr>
          <a:xfrm>
            <a:off x="6033743" y="2621281"/>
            <a:ext cx="5678029" cy="3783874"/>
          </a:xfrm>
          <a:prstGeom prst="rect">
            <a:avLst/>
          </a:prstGeom>
        </p:spPr>
      </p:pic>
      <p:pic>
        <p:nvPicPr>
          <p:cNvPr id="7" name="Picture 6">
            <a:extLst>
              <a:ext uri="{FF2B5EF4-FFF2-40B4-BE49-F238E27FC236}">
                <a16:creationId xmlns:a16="http://schemas.microsoft.com/office/drawing/2014/main" id="{944FE16C-EE5A-780B-7DC1-12B1E2508A73}"/>
              </a:ext>
            </a:extLst>
          </p:cNvPr>
          <p:cNvPicPr>
            <a:picLocks noChangeAspect="1"/>
          </p:cNvPicPr>
          <p:nvPr/>
        </p:nvPicPr>
        <p:blipFill>
          <a:blip r:embed="rId5"/>
          <a:stretch>
            <a:fillRect/>
          </a:stretch>
        </p:blipFill>
        <p:spPr>
          <a:xfrm>
            <a:off x="76711" y="2621279"/>
            <a:ext cx="5678028" cy="3783873"/>
          </a:xfrm>
          <a:prstGeom prst="rect">
            <a:avLst/>
          </a:prstGeom>
        </p:spPr>
      </p:pic>
    </p:spTree>
    <p:extLst>
      <p:ext uri="{BB962C8B-B14F-4D97-AF65-F5344CB8AC3E}">
        <p14:creationId xmlns:p14="http://schemas.microsoft.com/office/powerpoint/2010/main" val="3586124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איזה חומר אני?</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b="1" dirty="0">
                <a:solidFill>
                  <a:srgbClr val="FF0000"/>
                </a:solidFill>
              </a:rPr>
              <a:t>מספר </a:t>
            </a:r>
            <a:r>
              <a:rPr lang="en-US" b="1" dirty="0">
                <a:solidFill>
                  <a:srgbClr val="FF0000"/>
                </a:solidFill>
              </a:rPr>
              <a:t>7</a:t>
            </a:r>
          </a:p>
        </p:txBody>
      </p:sp>
      <p:pic>
        <p:nvPicPr>
          <p:cNvPr id="4" name="Picture 3">
            <a:extLst>
              <a:ext uri="{FF2B5EF4-FFF2-40B4-BE49-F238E27FC236}">
                <a16:creationId xmlns:a16="http://schemas.microsoft.com/office/drawing/2014/main" id="{AB047EB2-02EA-B432-9F93-53009F08E0FA}"/>
              </a:ext>
            </a:extLst>
          </p:cNvPr>
          <p:cNvPicPr>
            <a:picLocks noChangeAspect="1"/>
          </p:cNvPicPr>
          <p:nvPr/>
        </p:nvPicPr>
        <p:blipFill>
          <a:blip r:embed="rId3"/>
          <a:stretch>
            <a:fillRect/>
          </a:stretch>
        </p:blipFill>
        <p:spPr>
          <a:xfrm>
            <a:off x="76711" y="43301"/>
            <a:ext cx="4846740" cy="1133954"/>
          </a:xfrm>
          <a:prstGeom prst="rect">
            <a:avLst/>
          </a:prstGeom>
        </p:spPr>
      </p:pic>
      <p:pic>
        <p:nvPicPr>
          <p:cNvPr id="1026" name="Picture 2" descr="Free Cotton Branch Cotton photo and picture">
            <a:extLst>
              <a:ext uri="{FF2B5EF4-FFF2-40B4-BE49-F238E27FC236}">
                <a16:creationId xmlns:a16="http://schemas.microsoft.com/office/drawing/2014/main" id="{0C137E7E-5969-F2D5-3C9B-03A9D8409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93489"/>
            <a:ext cx="5430130" cy="3618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F3FB38-7029-29C0-419C-736E170E47B5}"/>
              </a:ext>
            </a:extLst>
          </p:cNvPr>
          <p:cNvPicPr>
            <a:picLocks noChangeAspect="1"/>
          </p:cNvPicPr>
          <p:nvPr/>
        </p:nvPicPr>
        <p:blipFill>
          <a:blip r:embed="rId5"/>
          <a:stretch>
            <a:fillRect/>
          </a:stretch>
        </p:blipFill>
        <p:spPr>
          <a:xfrm>
            <a:off x="349597" y="2693228"/>
            <a:ext cx="5430129" cy="3618672"/>
          </a:xfrm>
          <a:prstGeom prst="rect">
            <a:avLst/>
          </a:prstGeom>
        </p:spPr>
      </p:pic>
    </p:spTree>
    <p:extLst>
      <p:ext uri="{BB962C8B-B14F-4D97-AF65-F5344CB8AC3E}">
        <p14:creationId xmlns:p14="http://schemas.microsoft.com/office/powerpoint/2010/main" val="81638342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TotalTime>
  <Words>739</Words>
  <Application>Microsoft Office PowerPoint</Application>
  <PresentationFormat>מסך רחב</PresentationFormat>
  <Paragraphs>132</Paragraphs>
  <Slides>20</Slides>
  <Notes>18</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20</vt:i4>
      </vt:variant>
    </vt:vector>
  </HeadingPairs>
  <TitlesOfParts>
    <vt:vector size="25" baseType="lpstr">
      <vt:lpstr>Arial</vt:lpstr>
      <vt:lpstr>Calibri</vt:lpstr>
      <vt:lpstr>Calibri Light</vt:lpstr>
      <vt:lpstr>Wingdings</vt:lpstr>
      <vt:lpstr>ערכת נושא Office</vt:lpstr>
      <vt:lpstr>מצגת של PowerPoint‏</vt:lpstr>
      <vt:lpstr> חידות: מי אני ומה שמי?</vt:lpstr>
      <vt:lpstr>מאיזה חומר אני עשוי/ה?</vt:lpstr>
      <vt:lpstr>איזה חומר אני?</vt:lpstr>
      <vt:lpstr>איזה חומר אני?</vt:lpstr>
      <vt:lpstr>איזה חומר אני?</vt:lpstr>
      <vt:lpstr>איזה חומר אני?</vt:lpstr>
      <vt:lpstr>איזה חומר אני?</vt:lpstr>
      <vt:lpstr>איזה חומר אני?</vt:lpstr>
      <vt:lpstr>איזה חומר אני?</vt:lpstr>
      <vt:lpstr>איזה חומר אני?</vt:lpstr>
      <vt:lpstr>איזה חומר אני?</vt:lpstr>
      <vt:lpstr>מאילו חומרים עשויים העצמים?</vt:lpstr>
      <vt:lpstr>פתרון החידות</vt:lpstr>
      <vt:lpstr>אנחנו והחומרים</vt:lpstr>
      <vt:lpstr>מכינים לוח חומרים</vt:lpstr>
      <vt:lpstr>מכינים לוח חומרים (המשך)</vt:lpstr>
      <vt:lpstr>שאילת שאלות</vt:lpstr>
      <vt:lpstr>מציירים על אבנים</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17</cp:revision>
  <dcterms:created xsi:type="dcterms:W3CDTF">2024-06-09T07:21:27Z</dcterms:created>
  <dcterms:modified xsi:type="dcterms:W3CDTF">2024-06-24T16:03:59Z</dcterms:modified>
</cp:coreProperties>
</file>