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84" r:id="rId3"/>
    <p:sldId id="278" r:id="rId4"/>
    <p:sldId id="291" r:id="rId5"/>
    <p:sldId id="256" r:id="rId6"/>
    <p:sldId id="274" r:id="rId7"/>
    <p:sldId id="276" r:id="rId8"/>
    <p:sldId id="277" r:id="rId9"/>
    <p:sldId id="258" r:id="rId10"/>
    <p:sldId id="293" r:id="rId11"/>
    <p:sldId id="287" r:id="rId12"/>
    <p:sldId id="261" r:id="rId13"/>
    <p:sldId id="260" r:id="rId14"/>
    <p:sldId id="288" r:id="rId15"/>
    <p:sldId id="283" r:id="rId16"/>
    <p:sldId id="292" r:id="rId17"/>
    <p:sldId id="285" r:id="rId18"/>
    <p:sldId id="281" r:id="rId19"/>
    <p:sldId id="356" r:id="rId20"/>
    <p:sldId id="263" r:id="rId21"/>
    <p:sldId id="264" r:id="rId22"/>
    <p:sldId id="266" r:id="rId23"/>
    <p:sldId id="267" r:id="rId24"/>
    <p:sldId id="268" r:id="rId25"/>
    <p:sldId id="269" r:id="rId26"/>
    <p:sldId id="270" r:id="rId27"/>
    <p:sldId id="354" r:id="rId28"/>
    <p:sldId id="347" r:id="rId29"/>
    <p:sldId id="353" r:id="rId30"/>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70" d="100"/>
          <a:sy n="70" d="100"/>
        </p:scale>
        <p:origin x="1094" y="58"/>
      </p:cViewPr>
      <p:guideLst>
        <p:guide orient="horz" pos="2160"/>
        <p:guide pos="2880"/>
      </p:guideLst>
    </p:cSldViewPr>
  </p:slideViewPr>
  <p:notesTextViewPr>
    <p:cViewPr>
      <p:scale>
        <a:sx n="1" d="1"/>
        <a:sy n="1" d="1"/>
      </p:scale>
      <p:origin x="0" y="0"/>
    </p:cViewPr>
  </p:notesTextViewPr>
  <p:sorterViewPr>
    <p:cViewPr>
      <p:scale>
        <a:sx n="100" d="100"/>
        <a:sy n="100" d="100"/>
      </p:scale>
      <p:origin x="0" y="-40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81704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238966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158203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148023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164315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2339001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72675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1158663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152261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30269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EB05AF3-71A0-4458-B0ED-4C7F24BB22D2}" type="datetimeFigureOut">
              <a:rPr lang="he-IL" smtClean="0"/>
              <a:t>ג'/כסלו/תשפ"ה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8B9756D-C000-4A4A-A427-86C94407D32B}" type="slidenum">
              <a:rPr lang="he-IL" smtClean="0"/>
              <a:t>‹#›</a:t>
            </a:fld>
            <a:endParaRPr lang="he-IL"/>
          </a:p>
        </p:txBody>
      </p:sp>
    </p:spTree>
    <p:extLst>
      <p:ext uri="{BB962C8B-B14F-4D97-AF65-F5344CB8AC3E}">
        <p14:creationId xmlns:p14="http://schemas.microsoft.com/office/powerpoint/2010/main" val="320238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7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EB05AF3-71A0-4458-B0ED-4C7F24BB22D2}" type="datetimeFigureOut">
              <a:rPr lang="he-IL" smtClean="0"/>
              <a:t>ג'/כסלו/תשפ"ה</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B9756D-C000-4A4A-A427-86C94407D32B}" type="slidenum">
              <a:rPr lang="he-IL" smtClean="0"/>
              <a:t>‹#›</a:t>
            </a:fld>
            <a:endParaRPr lang="he-IL"/>
          </a:p>
        </p:txBody>
      </p:sp>
    </p:spTree>
    <p:extLst>
      <p:ext uri="{BB962C8B-B14F-4D97-AF65-F5344CB8AC3E}">
        <p14:creationId xmlns:p14="http://schemas.microsoft.com/office/powerpoint/2010/main" val="401995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404664"/>
            <a:ext cx="5843200" cy="2631490"/>
          </a:xfrm>
          <a:prstGeom prst="rect">
            <a:avLst/>
          </a:prstGeom>
          <a:noFill/>
        </p:spPr>
        <p:txBody>
          <a:bodyPr wrap="square" rtlCol="1">
            <a:spAutoFit/>
          </a:bodyPr>
          <a:lstStyle/>
          <a:p>
            <a:pPr algn="ctr"/>
            <a:r>
              <a:rPr lang="he-IL" sz="5500" b="1" dirty="0">
                <a:solidFill>
                  <a:srgbClr val="002060"/>
                </a:solidFill>
              </a:rPr>
              <a:t>במבט חדש</a:t>
            </a:r>
          </a:p>
          <a:p>
            <a:pPr algn="ctr"/>
            <a:r>
              <a:rPr lang="he-IL" sz="5500" b="1" dirty="0">
                <a:solidFill>
                  <a:srgbClr val="002060"/>
                </a:solidFill>
              </a:rPr>
              <a:t> על פתרון בעיות בטכנולוגיה </a:t>
            </a:r>
          </a:p>
        </p:txBody>
      </p:sp>
      <p:pic>
        <p:nvPicPr>
          <p:cNvPr id="4" name="תמונה 3">
            <a:extLst>
              <a:ext uri="{FF2B5EF4-FFF2-40B4-BE49-F238E27FC236}">
                <a16:creationId xmlns:a16="http://schemas.microsoft.com/office/drawing/2014/main" id="{6A3CC590-4EFD-139F-1124-478936CD41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394228" cy="828152"/>
          </a:xfrm>
          <a:prstGeom prst="rect">
            <a:avLst/>
          </a:prstGeom>
        </p:spPr>
      </p:pic>
      <p:sp>
        <p:nvSpPr>
          <p:cNvPr id="3" name="TextBox 2"/>
          <p:cNvSpPr txBox="1"/>
          <p:nvPr/>
        </p:nvSpPr>
        <p:spPr>
          <a:xfrm>
            <a:off x="4067944" y="3284984"/>
            <a:ext cx="4248472" cy="369332"/>
          </a:xfrm>
          <a:prstGeom prst="rect">
            <a:avLst/>
          </a:prstGeom>
          <a:noFill/>
        </p:spPr>
        <p:txBody>
          <a:bodyPr wrap="square" rtlCol="1">
            <a:spAutoFit/>
          </a:bodyPr>
          <a:lstStyle/>
          <a:p>
            <a:pPr algn="ctr"/>
            <a:r>
              <a:rPr lang="he-IL" b="1" dirty="0">
                <a:solidFill>
                  <a:srgbClr val="002060"/>
                </a:solidFill>
              </a:rPr>
              <a:t>ד"ר דליה קילים   דצמבר 2024</a:t>
            </a:r>
          </a:p>
        </p:txBody>
      </p:sp>
      <p:pic>
        <p:nvPicPr>
          <p:cNvPr id="5" name="תמונה 4">
            <a:extLst>
              <a:ext uri="{FF2B5EF4-FFF2-40B4-BE49-F238E27FC236}">
                <a16:creationId xmlns:a16="http://schemas.microsoft.com/office/drawing/2014/main" id="{0B54861F-67C6-2A87-4668-78786BAFD7B6}"/>
              </a:ext>
            </a:extLst>
          </p:cNvPr>
          <p:cNvPicPr>
            <a:picLocks noChangeAspect="1"/>
          </p:cNvPicPr>
          <p:nvPr/>
        </p:nvPicPr>
        <p:blipFill>
          <a:blip r:embed="rId3"/>
          <a:stretch>
            <a:fillRect/>
          </a:stretch>
        </p:blipFill>
        <p:spPr>
          <a:xfrm>
            <a:off x="4067944" y="4509120"/>
            <a:ext cx="1791218" cy="1920951"/>
          </a:xfrm>
          <a:prstGeom prst="rect">
            <a:avLst/>
          </a:prstGeom>
          <a:ln w="38100">
            <a:solidFill>
              <a:srgbClr val="0070C0"/>
            </a:solidFill>
          </a:ln>
        </p:spPr>
      </p:pic>
      <p:pic>
        <p:nvPicPr>
          <p:cNvPr id="6" name="תמונה 5">
            <a:extLst>
              <a:ext uri="{FF2B5EF4-FFF2-40B4-BE49-F238E27FC236}">
                <a16:creationId xmlns:a16="http://schemas.microsoft.com/office/drawing/2014/main" id="{FDDD1FF8-C60A-21E7-9308-F2F5865F248C}"/>
              </a:ext>
            </a:extLst>
          </p:cNvPr>
          <p:cNvPicPr>
            <a:picLocks noChangeAspect="1"/>
          </p:cNvPicPr>
          <p:nvPr/>
        </p:nvPicPr>
        <p:blipFill>
          <a:blip r:embed="rId4"/>
          <a:stretch>
            <a:fillRect/>
          </a:stretch>
        </p:blipFill>
        <p:spPr>
          <a:xfrm>
            <a:off x="6266411" y="4509120"/>
            <a:ext cx="2564613" cy="1937982"/>
          </a:xfrm>
          <a:prstGeom prst="rect">
            <a:avLst/>
          </a:prstGeom>
          <a:ln w="38100">
            <a:solidFill>
              <a:schemeClr val="accent1"/>
            </a:solidFill>
          </a:ln>
        </p:spPr>
      </p:pic>
      <p:pic>
        <p:nvPicPr>
          <p:cNvPr id="7" name="תמונה 6">
            <a:extLst>
              <a:ext uri="{FF2B5EF4-FFF2-40B4-BE49-F238E27FC236}">
                <a16:creationId xmlns:a16="http://schemas.microsoft.com/office/drawing/2014/main" id="{52151950-2203-2AA2-5A2C-6F74D2CA8744}"/>
              </a:ext>
            </a:extLst>
          </p:cNvPr>
          <p:cNvPicPr>
            <a:picLocks noChangeAspect="1"/>
          </p:cNvPicPr>
          <p:nvPr/>
        </p:nvPicPr>
        <p:blipFill>
          <a:blip r:embed="rId5"/>
          <a:stretch>
            <a:fillRect/>
          </a:stretch>
        </p:blipFill>
        <p:spPr>
          <a:xfrm>
            <a:off x="1835696" y="4509120"/>
            <a:ext cx="1899938" cy="1905601"/>
          </a:xfrm>
          <a:prstGeom prst="rect">
            <a:avLst/>
          </a:prstGeom>
          <a:ln w="38100">
            <a:solidFill>
              <a:srgbClr val="0070C0"/>
            </a:solidFill>
          </a:ln>
        </p:spPr>
      </p:pic>
      <p:pic>
        <p:nvPicPr>
          <p:cNvPr id="8" name="תמונה 7" descr="תמונה שמכילה סמל, גרפיקה, צללית&#10;&#10;התיאור נוצר באופן אוטומטי">
            <a:extLst>
              <a:ext uri="{FF2B5EF4-FFF2-40B4-BE49-F238E27FC236}">
                <a16:creationId xmlns:a16="http://schemas.microsoft.com/office/drawing/2014/main" id="{F5719D2D-F699-C9AC-B726-BFB09E83780B}"/>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612576" y="620688"/>
            <a:ext cx="3816424" cy="6058644"/>
          </a:xfrm>
          <a:prstGeom prst="rect">
            <a:avLst/>
          </a:prstGeom>
        </p:spPr>
      </p:pic>
    </p:spTree>
    <p:extLst>
      <p:ext uri="{BB962C8B-B14F-4D97-AF65-F5344CB8AC3E}">
        <p14:creationId xmlns:p14="http://schemas.microsoft.com/office/powerpoint/2010/main" val="185123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4A2F81F-A1ED-F670-3D09-5B81D744114F}"/>
              </a:ext>
            </a:extLst>
          </p:cNvPr>
          <p:cNvSpPr txBox="1"/>
          <p:nvPr/>
        </p:nvSpPr>
        <p:spPr>
          <a:xfrm>
            <a:off x="1081543" y="188640"/>
            <a:ext cx="7845482" cy="707886"/>
          </a:xfrm>
          <a:prstGeom prst="rect">
            <a:avLst/>
          </a:prstGeom>
          <a:noFill/>
        </p:spPr>
        <p:txBody>
          <a:bodyPr wrap="square" rtlCol="1">
            <a:spAutoFit/>
          </a:bodyPr>
          <a:lstStyle/>
          <a:p>
            <a:r>
              <a:rPr lang="he-IL" sz="4000" b="1" dirty="0">
                <a:solidFill>
                  <a:srgbClr val="002060"/>
                </a:solidFill>
              </a:rPr>
              <a:t>הבה נפתור יחד </a:t>
            </a:r>
            <a:endParaRPr lang="he-IL" sz="4000" dirty="0">
              <a:solidFill>
                <a:srgbClr val="002060"/>
              </a:solidFill>
            </a:endParaRPr>
          </a:p>
        </p:txBody>
      </p:sp>
      <p:sp>
        <p:nvSpPr>
          <p:cNvPr id="3" name="תיבת טקסט 2">
            <a:extLst>
              <a:ext uri="{FF2B5EF4-FFF2-40B4-BE49-F238E27FC236}">
                <a16:creationId xmlns:a16="http://schemas.microsoft.com/office/drawing/2014/main" id="{9FFB88D0-6726-443F-A563-77E8A4BACCE4}"/>
              </a:ext>
            </a:extLst>
          </p:cNvPr>
          <p:cNvSpPr txBox="1"/>
          <p:nvPr/>
        </p:nvSpPr>
        <p:spPr>
          <a:xfrm>
            <a:off x="107504" y="1124744"/>
            <a:ext cx="8928991" cy="5113644"/>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000" dirty="0">
                <a:solidFill>
                  <a:srgbClr val="002060"/>
                </a:solidFill>
              </a:rPr>
              <a:t>איזה </a:t>
            </a:r>
            <a:r>
              <a:rPr lang="he-IL" sz="2000" b="1" dirty="0">
                <a:solidFill>
                  <a:srgbClr val="FF0000"/>
                </a:solidFill>
              </a:rPr>
              <a:t>צורך </a:t>
            </a:r>
            <a:r>
              <a:rPr lang="he-IL" sz="2000" dirty="0">
                <a:solidFill>
                  <a:srgbClr val="002060"/>
                </a:solidFill>
              </a:rPr>
              <a:t>הביא לפיתוח המוצר? – צורך באמצעי להדלקת אש בצורה בטוחה ונוחה.</a:t>
            </a:r>
          </a:p>
          <a:p>
            <a:pPr marL="285750" indent="-285750">
              <a:lnSpc>
                <a:spcPct val="150000"/>
              </a:lnSpc>
              <a:buFont typeface="Arial" panose="020B0604020202020204" pitchFamily="34" charset="0"/>
              <a:buChar char="•"/>
            </a:pPr>
            <a:r>
              <a:rPr lang="he-IL" sz="2000" dirty="0">
                <a:solidFill>
                  <a:srgbClr val="002060"/>
                </a:solidFill>
              </a:rPr>
              <a:t>מה הייתה </a:t>
            </a:r>
            <a:r>
              <a:rPr lang="he-IL" sz="2000" b="1" dirty="0">
                <a:solidFill>
                  <a:srgbClr val="FF0000"/>
                </a:solidFill>
              </a:rPr>
              <a:t>הבעיה ש</a:t>
            </a:r>
            <a:r>
              <a:rPr lang="he-IL" sz="2000" dirty="0">
                <a:solidFill>
                  <a:srgbClr val="002060"/>
                </a:solidFill>
              </a:rPr>
              <a:t>הביאה לפיתוח המוצר? – איזה מוצר/ אמצעי יאפשר להדליק אש בצורה בטוחה וקלה לשימוש?</a:t>
            </a:r>
          </a:p>
          <a:p>
            <a:pPr marL="285750" indent="-285750">
              <a:lnSpc>
                <a:spcPct val="150000"/>
              </a:lnSpc>
              <a:buFont typeface="Arial" panose="020B0604020202020204" pitchFamily="34" charset="0"/>
              <a:buChar char="•"/>
            </a:pPr>
            <a:r>
              <a:rPr lang="he-IL" sz="2000" dirty="0">
                <a:solidFill>
                  <a:srgbClr val="002060"/>
                </a:solidFill>
              </a:rPr>
              <a:t>מה היו </a:t>
            </a:r>
            <a:r>
              <a:rPr lang="he-IL" sz="2000" b="1" dirty="0">
                <a:solidFill>
                  <a:srgbClr val="FF0000"/>
                </a:solidFill>
              </a:rPr>
              <a:t>הדרישות</a:t>
            </a:r>
            <a:r>
              <a:rPr lang="he-IL" sz="2000" dirty="0">
                <a:solidFill>
                  <a:srgbClr val="002060"/>
                </a:solidFill>
              </a:rPr>
              <a:t> (ההכרחיות) מהמוצר? – מוצר שמאפשר להצית אש בצורה בטיחותית, מוצר שיהיה קל לאחיזה, נוח לאחסון, ניתן להכין כמות רבה ממנו בעלות נמוכה.  </a:t>
            </a:r>
          </a:p>
          <a:p>
            <a:pPr marL="285750" indent="-285750">
              <a:lnSpc>
                <a:spcPct val="150000"/>
              </a:lnSpc>
              <a:buFont typeface="Arial" panose="020B0604020202020204" pitchFamily="34" charset="0"/>
              <a:buChar char="•"/>
            </a:pPr>
            <a:r>
              <a:rPr lang="he-IL" sz="2000" dirty="0">
                <a:solidFill>
                  <a:srgbClr val="002060"/>
                </a:solidFill>
              </a:rPr>
              <a:t>באילו </a:t>
            </a:r>
            <a:r>
              <a:rPr lang="he-IL" sz="2000" b="1" dirty="0">
                <a:solidFill>
                  <a:srgbClr val="FF0000"/>
                </a:solidFill>
              </a:rPr>
              <a:t>אילוצים</a:t>
            </a:r>
            <a:r>
              <a:rPr lang="he-IL" sz="2000" dirty="0">
                <a:solidFill>
                  <a:srgbClr val="002060"/>
                </a:solidFill>
              </a:rPr>
              <a:t> צריך להתחשב? – עלויות, שימוש בחומר בעיר, תהליכי עיבוד של החומרים...</a:t>
            </a:r>
          </a:p>
          <a:p>
            <a:pPr marL="285750" indent="-285750">
              <a:lnSpc>
                <a:spcPct val="150000"/>
              </a:lnSpc>
              <a:buFont typeface="Arial" panose="020B0604020202020204" pitchFamily="34" charset="0"/>
              <a:buChar char="•"/>
            </a:pPr>
            <a:r>
              <a:rPr lang="he-IL" sz="2000" dirty="0">
                <a:solidFill>
                  <a:srgbClr val="002060"/>
                </a:solidFill>
              </a:rPr>
              <a:t>אילו </a:t>
            </a:r>
            <a:r>
              <a:rPr lang="he-IL" sz="2000" b="1" dirty="0">
                <a:solidFill>
                  <a:srgbClr val="FF0000"/>
                </a:solidFill>
              </a:rPr>
              <a:t>פתרונות</a:t>
            </a:r>
            <a:r>
              <a:rPr lang="he-IL" sz="2000" dirty="0">
                <a:solidFill>
                  <a:srgbClr val="002060"/>
                </a:solidFill>
              </a:rPr>
              <a:t> היו קיימים כבר? – חיכוך חומרים כמו צור ופלדה, שפשוף חומרים של זרחן וגופרית. </a:t>
            </a:r>
          </a:p>
          <a:p>
            <a:pPr marL="285750" indent="-285750">
              <a:lnSpc>
                <a:spcPct val="150000"/>
              </a:lnSpc>
              <a:buFont typeface="Arial" panose="020B0604020202020204" pitchFamily="34" charset="0"/>
              <a:buChar char="•"/>
            </a:pPr>
            <a:r>
              <a:rPr lang="he-IL" sz="2000" dirty="0">
                <a:solidFill>
                  <a:srgbClr val="002060"/>
                </a:solidFill>
              </a:rPr>
              <a:t>אילו </a:t>
            </a:r>
            <a:r>
              <a:rPr lang="he-IL" sz="2000" b="1" dirty="0">
                <a:solidFill>
                  <a:srgbClr val="FF0000"/>
                </a:solidFill>
              </a:rPr>
              <a:t>אמצעים נוספים </a:t>
            </a:r>
            <a:r>
              <a:rPr lang="he-IL" sz="2000" dirty="0">
                <a:solidFill>
                  <a:srgbClr val="002060"/>
                </a:solidFill>
              </a:rPr>
              <a:t>קיימים העונים על אותו צורך? – מצת </a:t>
            </a:r>
          </a:p>
          <a:p>
            <a:pPr marL="285750" indent="-285750">
              <a:lnSpc>
                <a:spcPct val="150000"/>
              </a:lnSpc>
              <a:buFont typeface="Arial" panose="020B0604020202020204" pitchFamily="34" charset="0"/>
              <a:buChar char="•"/>
            </a:pPr>
            <a:r>
              <a:rPr lang="he-IL" sz="2000" dirty="0">
                <a:solidFill>
                  <a:srgbClr val="002060"/>
                </a:solidFill>
              </a:rPr>
              <a:t>הציעו </a:t>
            </a:r>
            <a:r>
              <a:rPr lang="he-IL" sz="2000" b="1" dirty="0">
                <a:solidFill>
                  <a:srgbClr val="FF0000"/>
                </a:solidFill>
              </a:rPr>
              <a:t>פתרון נוסף/ שיפור </a:t>
            </a:r>
            <a:r>
              <a:rPr lang="he-IL" sz="2000" dirty="0">
                <a:solidFill>
                  <a:srgbClr val="002060"/>
                </a:solidFill>
              </a:rPr>
              <a:t>למוצר....</a:t>
            </a:r>
          </a:p>
        </p:txBody>
      </p:sp>
    </p:spTree>
    <p:extLst>
      <p:ext uri="{BB962C8B-B14F-4D97-AF65-F5344CB8AC3E}">
        <p14:creationId xmlns:p14="http://schemas.microsoft.com/office/powerpoint/2010/main" val="279607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BE02FF93-019D-9C1F-9CB5-290960769ADE}"/>
              </a:ext>
            </a:extLst>
          </p:cNvPr>
          <p:cNvSpPr txBox="1"/>
          <p:nvPr/>
        </p:nvSpPr>
        <p:spPr>
          <a:xfrm>
            <a:off x="0" y="228759"/>
            <a:ext cx="8892480" cy="6556731"/>
          </a:xfrm>
          <a:prstGeom prst="rect">
            <a:avLst/>
          </a:prstGeom>
          <a:noFill/>
        </p:spPr>
        <p:txBody>
          <a:bodyPr wrap="square" rtlCol="1">
            <a:spAutoFit/>
          </a:bodyPr>
          <a:lstStyle/>
          <a:p>
            <a:pPr>
              <a:lnSpc>
                <a:spcPct val="150000"/>
              </a:lnSpc>
            </a:pPr>
            <a:r>
              <a:rPr lang="he-IL" sz="4000" b="1" dirty="0">
                <a:solidFill>
                  <a:srgbClr val="002060"/>
                </a:solidFill>
              </a:rPr>
              <a:t>סדנה למורים</a:t>
            </a:r>
          </a:p>
          <a:p>
            <a:pPr marL="457200" indent="-457200">
              <a:lnSpc>
                <a:spcPct val="150000"/>
              </a:lnSpc>
              <a:buFontTx/>
              <a:buChar char="-"/>
            </a:pPr>
            <a:r>
              <a:rPr lang="he-IL" sz="3200" dirty="0">
                <a:solidFill>
                  <a:srgbClr val="002060"/>
                </a:solidFill>
              </a:rPr>
              <a:t>עיינו בספר לימוד של שכבת גיל בה אתם מלמדים/ת</a:t>
            </a:r>
          </a:p>
          <a:p>
            <a:pPr marL="457200" indent="-457200">
              <a:lnSpc>
                <a:spcPct val="150000"/>
              </a:lnSpc>
              <a:buFontTx/>
              <a:buChar char="-"/>
            </a:pPr>
            <a:r>
              <a:rPr lang="he-IL" sz="3200" dirty="0">
                <a:solidFill>
                  <a:srgbClr val="002060"/>
                </a:solidFill>
              </a:rPr>
              <a:t>מצאו צורך/ בעיה/ סיפור שיש בו צורך לפתרון טכנולוגי</a:t>
            </a:r>
          </a:p>
          <a:p>
            <a:pPr marL="457200" indent="-457200">
              <a:lnSpc>
                <a:spcPct val="150000"/>
              </a:lnSpc>
              <a:buFontTx/>
              <a:buChar char="-"/>
            </a:pPr>
            <a:r>
              <a:rPr lang="he-IL" sz="3200" dirty="0">
                <a:solidFill>
                  <a:srgbClr val="002060"/>
                </a:solidFill>
              </a:rPr>
              <a:t>הגדירו את הבעיה/ המצב/ הצורך</a:t>
            </a:r>
          </a:p>
          <a:p>
            <a:pPr marL="457200" indent="-457200">
              <a:lnSpc>
                <a:spcPct val="150000"/>
              </a:lnSpc>
              <a:buFontTx/>
              <a:buChar char="-"/>
            </a:pPr>
            <a:r>
              <a:rPr lang="he-IL" sz="3200" dirty="0">
                <a:solidFill>
                  <a:srgbClr val="002060"/>
                </a:solidFill>
              </a:rPr>
              <a:t>הציעו לפחות 3 פתרונות (תוכלו לחפש במקורות מידע)</a:t>
            </a:r>
          </a:p>
          <a:p>
            <a:pPr marL="457200" indent="-457200">
              <a:lnSpc>
                <a:spcPct val="150000"/>
              </a:lnSpc>
              <a:buFontTx/>
              <a:buChar char="-"/>
            </a:pPr>
            <a:r>
              <a:rPr lang="he-IL" sz="3200" dirty="0">
                <a:solidFill>
                  <a:srgbClr val="002060"/>
                </a:solidFill>
              </a:rPr>
              <a:t>שרטטו את הפתרון המתאים ביותר</a:t>
            </a:r>
          </a:p>
          <a:p>
            <a:pPr marL="457200" indent="-457200">
              <a:lnSpc>
                <a:spcPct val="150000"/>
              </a:lnSpc>
              <a:buFontTx/>
              <a:buChar char="-"/>
            </a:pPr>
            <a:endParaRPr lang="he-IL" sz="2000" dirty="0">
              <a:solidFill>
                <a:srgbClr val="002060"/>
              </a:solidFill>
            </a:endParaRPr>
          </a:p>
          <a:p>
            <a:pPr marL="457200" indent="-457200">
              <a:lnSpc>
                <a:spcPct val="150000"/>
              </a:lnSpc>
              <a:buFont typeface="Wingdings" panose="05000000000000000000" pitchFamily="2" charset="2"/>
              <a:buChar char="v"/>
            </a:pPr>
            <a:r>
              <a:rPr lang="he-IL" sz="3200" dirty="0">
                <a:solidFill>
                  <a:srgbClr val="002060"/>
                </a:solidFill>
              </a:rPr>
              <a:t>מדוע לדעתכם פתרון זה מתאים ביותר? </a:t>
            </a:r>
          </a:p>
        </p:txBody>
      </p:sp>
    </p:spTree>
    <p:extLst>
      <p:ext uri="{BB962C8B-B14F-4D97-AF65-F5344CB8AC3E}">
        <p14:creationId xmlns:p14="http://schemas.microsoft.com/office/powerpoint/2010/main" val="228266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75" y="94288"/>
            <a:ext cx="4379325" cy="369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789040"/>
            <a:ext cx="4104456" cy="2656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8877" y="3212976"/>
            <a:ext cx="3995910" cy="284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תיבת טקסט 2">
            <a:extLst>
              <a:ext uri="{FF2B5EF4-FFF2-40B4-BE49-F238E27FC236}">
                <a16:creationId xmlns:a16="http://schemas.microsoft.com/office/drawing/2014/main" id="{0C035A94-D45E-0142-8935-F8256BAED0C9}"/>
              </a:ext>
            </a:extLst>
          </p:cNvPr>
          <p:cNvSpPr txBox="1"/>
          <p:nvPr/>
        </p:nvSpPr>
        <p:spPr>
          <a:xfrm>
            <a:off x="4895890" y="476672"/>
            <a:ext cx="3879314" cy="1323439"/>
          </a:xfrm>
          <a:prstGeom prst="rect">
            <a:avLst/>
          </a:prstGeom>
          <a:noFill/>
        </p:spPr>
        <p:txBody>
          <a:bodyPr wrap="square">
            <a:spAutoFit/>
          </a:bodyPr>
          <a:lstStyle/>
          <a:p>
            <a:r>
              <a:rPr lang="he-IL" sz="4000" b="1" dirty="0">
                <a:solidFill>
                  <a:srgbClr val="002060"/>
                </a:solidFill>
              </a:rPr>
              <a:t>במבט לאחור על פתרון טכנולוגי</a:t>
            </a:r>
          </a:p>
        </p:txBody>
      </p:sp>
    </p:spTree>
    <p:extLst>
      <p:ext uri="{BB962C8B-B14F-4D97-AF65-F5344CB8AC3E}">
        <p14:creationId xmlns:p14="http://schemas.microsoft.com/office/powerpoint/2010/main" val="115883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586" y="219655"/>
            <a:ext cx="8604448" cy="1077218"/>
          </a:xfrm>
          <a:prstGeom prst="rect">
            <a:avLst/>
          </a:prstGeom>
          <a:noFill/>
        </p:spPr>
        <p:txBody>
          <a:bodyPr wrap="square" rtlCol="1">
            <a:spAutoFit/>
          </a:bodyPr>
          <a:lstStyle/>
          <a:p>
            <a:r>
              <a:rPr lang="he-IL" sz="3200" b="1" dirty="0">
                <a:solidFill>
                  <a:srgbClr val="002060"/>
                </a:solidFill>
              </a:rPr>
              <a:t>דוגמאות לפתרון בעיות במשימות אתגר </a:t>
            </a:r>
          </a:p>
          <a:p>
            <a:r>
              <a:rPr lang="he-IL" sz="3200" b="1" dirty="0">
                <a:solidFill>
                  <a:srgbClr val="002060"/>
                </a:solidFill>
              </a:rPr>
              <a:t>בספרי הלימוד הדיגיטליים</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484784"/>
            <a:ext cx="3851920" cy="45687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תיבת טקסט 1">
            <a:extLst>
              <a:ext uri="{FF2B5EF4-FFF2-40B4-BE49-F238E27FC236}">
                <a16:creationId xmlns:a16="http://schemas.microsoft.com/office/drawing/2014/main" id="{07C48E30-151B-450C-63A1-FA1DCF560B9E}"/>
              </a:ext>
            </a:extLst>
          </p:cNvPr>
          <p:cNvSpPr txBox="1"/>
          <p:nvPr/>
        </p:nvSpPr>
        <p:spPr>
          <a:xfrm>
            <a:off x="4860032" y="6150320"/>
            <a:ext cx="3851920" cy="523220"/>
          </a:xfrm>
          <a:prstGeom prst="rect">
            <a:avLst/>
          </a:prstGeom>
          <a:noFill/>
        </p:spPr>
        <p:txBody>
          <a:bodyPr wrap="square" rtlCol="1">
            <a:spAutoFit/>
          </a:bodyPr>
          <a:lstStyle/>
          <a:p>
            <a:pPr algn="ctr"/>
            <a:r>
              <a:rPr lang="he-IL" sz="1400" dirty="0"/>
              <a:t>מוצרים שיצר האדם – נושא משאבי טבע </a:t>
            </a:r>
          </a:p>
          <a:p>
            <a:pPr algn="ctr"/>
            <a:r>
              <a:rPr lang="he-IL" sz="1400" dirty="0"/>
              <a:t>מתוך ספר הלימוד: במבט חדש לכתה ה</a:t>
            </a:r>
          </a:p>
        </p:txBody>
      </p:sp>
      <p:sp>
        <p:nvSpPr>
          <p:cNvPr id="4" name="תיבת טקסט 3">
            <a:extLst>
              <a:ext uri="{FF2B5EF4-FFF2-40B4-BE49-F238E27FC236}">
                <a16:creationId xmlns:a16="http://schemas.microsoft.com/office/drawing/2014/main" id="{458FD993-AED9-2C55-32BB-E77AC21B07CB}"/>
              </a:ext>
            </a:extLst>
          </p:cNvPr>
          <p:cNvSpPr txBox="1"/>
          <p:nvPr/>
        </p:nvSpPr>
        <p:spPr>
          <a:xfrm>
            <a:off x="214604" y="6103603"/>
            <a:ext cx="3997357" cy="523220"/>
          </a:xfrm>
          <a:prstGeom prst="rect">
            <a:avLst/>
          </a:prstGeom>
          <a:noFill/>
        </p:spPr>
        <p:txBody>
          <a:bodyPr wrap="square" rtlCol="1">
            <a:spAutoFit/>
          </a:bodyPr>
          <a:lstStyle/>
          <a:p>
            <a:pPr algn="ctr"/>
            <a:r>
              <a:rPr lang="he-IL" sz="1400" dirty="0"/>
              <a:t>המצאת דוד שמש – נושא אנרגיה</a:t>
            </a:r>
          </a:p>
          <a:p>
            <a:pPr algn="ctr"/>
            <a:r>
              <a:rPr lang="he-IL" sz="1400" dirty="0"/>
              <a:t>מתוך ספר הלימוד: במבט חדש לכתה ו</a:t>
            </a:r>
          </a:p>
        </p:txBody>
      </p:sp>
      <p:pic>
        <p:nvPicPr>
          <p:cNvPr id="7" name="תמונה 6">
            <a:extLst>
              <a:ext uri="{FF2B5EF4-FFF2-40B4-BE49-F238E27FC236}">
                <a16:creationId xmlns:a16="http://schemas.microsoft.com/office/drawing/2014/main" id="{73E16BFE-02F1-EF40-6E6C-55930FFFA1D0}"/>
              </a:ext>
            </a:extLst>
          </p:cNvPr>
          <p:cNvPicPr>
            <a:picLocks noChangeAspect="1"/>
          </p:cNvPicPr>
          <p:nvPr/>
        </p:nvPicPr>
        <p:blipFill>
          <a:blip r:embed="rId3"/>
          <a:stretch>
            <a:fillRect/>
          </a:stretch>
        </p:blipFill>
        <p:spPr>
          <a:xfrm>
            <a:off x="373386" y="2204864"/>
            <a:ext cx="3838575" cy="3686175"/>
          </a:xfrm>
          <a:prstGeom prst="rect">
            <a:avLst/>
          </a:prstGeom>
        </p:spPr>
      </p:pic>
    </p:spTree>
    <p:extLst>
      <p:ext uri="{BB962C8B-B14F-4D97-AF65-F5344CB8AC3E}">
        <p14:creationId xmlns:p14="http://schemas.microsoft.com/office/powerpoint/2010/main" val="393986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69A223C2-1FB9-923E-5A5B-50DAAAD66439}"/>
              </a:ext>
            </a:extLst>
          </p:cNvPr>
          <p:cNvSpPr txBox="1"/>
          <p:nvPr/>
        </p:nvSpPr>
        <p:spPr>
          <a:xfrm>
            <a:off x="232288" y="436552"/>
            <a:ext cx="8679424" cy="584775"/>
          </a:xfrm>
          <a:prstGeom prst="rect">
            <a:avLst/>
          </a:prstGeom>
          <a:noFill/>
        </p:spPr>
        <p:txBody>
          <a:bodyPr wrap="square" rtlCol="1">
            <a:spAutoFit/>
          </a:bodyPr>
          <a:lstStyle/>
          <a:p>
            <a:pPr algn="r" rtl="1"/>
            <a:r>
              <a:rPr lang="he-IL" sz="3200" b="1" dirty="0">
                <a:solidFill>
                  <a:srgbClr val="002060"/>
                </a:solidFill>
                <a:latin typeface="Arial" panose="020B0604020202020204" pitchFamily="34" charset="0"/>
                <a:cs typeface="Arial" panose="020B0604020202020204" pitchFamily="34" charset="0"/>
              </a:rPr>
              <a:t>דוגמאות לפתרון בעיות ביחידות התוכן הדיגיטליות</a:t>
            </a:r>
          </a:p>
        </p:txBody>
      </p:sp>
      <p:sp>
        <p:nvSpPr>
          <p:cNvPr id="5" name="TextBox 6">
            <a:extLst>
              <a:ext uri="{FF2B5EF4-FFF2-40B4-BE49-F238E27FC236}">
                <a16:creationId xmlns:a16="http://schemas.microsoft.com/office/drawing/2014/main" id="{90513EB3-2937-3102-2651-F854AB5FDF22}"/>
              </a:ext>
            </a:extLst>
          </p:cNvPr>
          <p:cNvSpPr txBox="1"/>
          <p:nvPr/>
        </p:nvSpPr>
        <p:spPr>
          <a:xfrm>
            <a:off x="6292152" y="1962499"/>
            <a:ext cx="2337318" cy="338554"/>
          </a:xfrm>
          <a:prstGeom prst="rect">
            <a:avLst/>
          </a:prstGeom>
          <a:noFill/>
        </p:spPr>
        <p:txBody>
          <a:bodyPr wrap="square" rtlCol="1">
            <a:spAutoFit/>
          </a:bodyPr>
          <a:lstStyle/>
          <a:p>
            <a:pPr algn="ctr"/>
            <a:r>
              <a:rPr lang="he-IL" sz="1600" b="1" dirty="0">
                <a:solidFill>
                  <a:srgbClr val="000066"/>
                </a:solidFill>
                <a:latin typeface="Arial" panose="020B0604020202020204" pitchFamily="34" charset="0"/>
                <a:cs typeface="Arial" panose="020B0604020202020204" pitchFamily="34" charset="0"/>
              </a:rPr>
              <a:t>בעיה ופתרון טכנולוגי</a:t>
            </a:r>
          </a:p>
        </p:txBody>
      </p:sp>
      <p:sp>
        <p:nvSpPr>
          <p:cNvPr id="6" name="TextBox 15">
            <a:extLst>
              <a:ext uri="{FF2B5EF4-FFF2-40B4-BE49-F238E27FC236}">
                <a16:creationId xmlns:a16="http://schemas.microsoft.com/office/drawing/2014/main" id="{4385D4CB-A6F6-642B-75CD-492CE5964FB7}"/>
              </a:ext>
            </a:extLst>
          </p:cNvPr>
          <p:cNvSpPr txBox="1"/>
          <p:nvPr/>
        </p:nvSpPr>
        <p:spPr>
          <a:xfrm>
            <a:off x="2411760" y="2132856"/>
            <a:ext cx="1615214" cy="338554"/>
          </a:xfrm>
          <a:prstGeom prst="rect">
            <a:avLst/>
          </a:prstGeom>
          <a:noFill/>
        </p:spPr>
        <p:txBody>
          <a:bodyPr wrap="square" rtlCol="1">
            <a:spAutoFit/>
          </a:bodyPr>
          <a:lstStyle/>
          <a:p>
            <a:pPr algn="ctr"/>
            <a:r>
              <a:rPr lang="he-IL" sz="1600" b="1" dirty="0">
                <a:solidFill>
                  <a:srgbClr val="000066"/>
                </a:solidFill>
                <a:latin typeface="Arial" panose="020B0604020202020204" pitchFamily="34" charset="0"/>
                <a:cs typeface="Arial" panose="020B0604020202020204" pitchFamily="34" charset="0"/>
              </a:rPr>
              <a:t>תהליכי ייצור</a:t>
            </a:r>
          </a:p>
        </p:txBody>
      </p:sp>
      <p:sp>
        <p:nvSpPr>
          <p:cNvPr id="7" name="TextBox 8">
            <a:extLst>
              <a:ext uri="{FF2B5EF4-FFF2-40B4-BE49-F238E27FC236}">
                <a16:creationId xmlns:a16="http://schemas.microsoft.com/office/drawing/2014/main" id="{43CE93AC-130C-0A6C-C2F9-3008D807C05C}"/>
              </a:ext>
            </a:extLst>
          </p:cNvPr>
          <p:cNvSpPr txBox="1"/>
          <p:nvPr/>
        </p:nvSpPr>
        <p:spPr>
          <a:xfrm>
            <a:off x="323528" y="2996952"/>
            <a:ext cx="1828800" cy="338554"/>
          </a:xfrm>
          <a:prstGeom prst="rect">
            <a:avLst/>
          </a:prstGeom>
          <a:noFill/>
        </p:spPr>
        <p:txBody>
          <a:bodyPr wrap="square" rtlCol="1">
            <a:spAutoFit/>
          </a:bodyPr>
          <a:lstStyle/>
          <a:p>
            <a:pPr algn="ctr"/>
            <a:r>
              <a:rPr lang="he-IL" sz="1600" b="1" dirty="0">
                <a:solidFill>
                  <a:srgbClr val="000066"/>
                </a:solidFill>
                <a:latin typeface="Arial" panose="020B0604020202020204" pitchFamily="34" charset="0"/>
                <a:cs typeface="Arial" panose="020B0604020202020204" pitchFamily="34" charset="0"/>
              </a:rPr>
              <a:t>מיומנויות ביצוע</a:t>
            </a:r>
          </a:p>
        </p:txBody>
      </p:sp>
      <p:pic>
        <p:nvPicPr>
          <p:cNvPr id="8" name="Picture 2">
            <a:extLst>
              <a:ext uri="{FF2B5EF4-FFF2-40B4-BE49-F238E27FC236}">
                <a16:creationId xmlns:a16="http://schemas.microsoft.com/office/drawing/2014/main" id="{EC2701E9-BFEB-BA3C-84E8-D4B7DFD363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8772" y="2713970"/>
            <a:ext cx="2145167" cy="1927196"/>
          </a:xfrm>
          <a:prstGeom prst="rect">
            <a:avLst/>
          </a:prstGeom>
          <a:noFill/>
          <a:ln w="38100">
            <a:solidFill>
              <a:srgbClr val="3E7B97"/>
            </a:solidFill>
            <a:miter lim="800000"/>
            <a:headEnd/>
            <a:tailEnd/>
          </a:ln>
          <a:effectLst>
            <a:outerShdw blurRad="63500" dist="889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2">
            <a:extLst>
              <a:ext uri="{FF2B5EF4-FFF2-40B4-BE49-F238E27FC236}">
                <a16:creationId xmlns:a16="http://schemas.microsoft.com/office/drawing/2014/main" id="{7D4DC402-2627-2E44-745E-C45DB92F33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2" y="4805580"/>
            <a:ext cx="2165146" cy="1834133"/>
          </a:xfrm>
          <a:prstGeom prst="rect">
            <a:avLst/>
          </a:prstGeom>
          <a:noFill/>
          <a:ln w="38100">
            <a:solidFill>
              <a:srgbClr val="3E7B97"/>
            </a:solidFill>
            <a:miter lim="800000"/>
            <a:headEnd/>
            <a:tailEnd/>
          </a:ln>
          <a:effectLst>
            <a:outerShdw blurRad="63500" dist="889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2">
            <a:extLst>
              <a:ext uri="{FF2B5EF4-FFF2-40B4-BE49-F238E27FC236}">
                <a16:creationId xmlns:a16="http://schemas.microsoft.com/office/drawing/2014/main" id="{F54713A3-CA1D-554C-AA16-6C29626E3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658" y="2713971"/>
            <a:ext cx="2127922" cy="3132657"/>
          </a:xfrm>
          <a:prstGeom prst="rect">
            <a:avLst/>
          </a:prstGeom>
          <a:noFill/>
          <a:ln w="28575">
            <a:solidFill>
              <a:srgbClr val="3E7B97"/>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3">
            <a:extLst>
              <a:ext uri="{FF2B5EF4-FFF2-40B4-BE49-F238E27FC236}">
                <a16:creationId xmlns:a16="http://schemas.microsoft.com/office/drawing/2014/main" id="{2D8FB461-5D22-BC69-08C5-D3A0C57695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2708920"/>
            <a:ext cx="1542190" cy="2133726"/>
          </a:xfrm>
          <a:prstGeom prst="rect">
            <a:avLst/>
          </a:prstGeom>
          <a:noFill/>
          <a:ln w="28575">
            <a:solidFill>
              <a:srgbClr val="3E7B97"/>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4">
            <a:extLst>
              <a:ext uri="{FF2B5EF4-FFF2-40B4-BE49-F238E27FC236}">
                <a16:creationId xmlns:a16="http://schemas.microsoft.com/office/drawing/2014/main" id="{B0577EF8-80D8-8198-560A-0337DD8404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573016"/>
            <a:ext cx="2033353" cy="2562640"/>
          </a:xfrm>
          <a:prstGeom prst="rect">
            <a:avLst/>
          </a:prstGeom>
          <a:noFill/>
          <a:ln w="285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087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5375F8F-E569-5E92-E04E-6964A0C6105E}"/>
              </a:ext>
            </a:extLst>
          </p:cNvPr>
          <p:cNvSpPr txBox="1"/>
          <p:nvPr/>
        </p:nvSpPr>
        <p:spPr>
          <a:xfrm>
            <a:off x="1081543" y="188640"/>
            <a:ext cx="7845482" cy="707886"/>
          </a:xfrm>
          <a:prstGeom prst="rect">
            <a:avLst/>
          </a:prstGeom>
          <a:noFill/>
        </p:spPr>
        <p:txBody>
          <a:bodyPr wrap="square" rtlCol="1">
            <a:spAutoFit/>
          </a:bodyPr>
          <a:lstStyle/>
          <a:p>
            <a:r>
              <a:rPr lang="he-IL" sz="4000" b="1" dirty="0">
                <a:solidFill>
                  <a:srgbClr val="002060"/>
                </a:solidFill>
              </a:rPr>
              <a:t>אוריינות טכנולוגית – מהי? </a:t>
            </a:r>
            <a:endParaRPr lang="he-IL" sz="4000" dirty="0">
              <a:solidFill>
                <a:srgbClr val="002060"/>
              </a:solidFill>
            </a:endParaRPr>
          </a:p>
        </p:txBody>
      </p:sp>
      <p:sp>
        <p:nvSpPr>
          <p:cNvPr id="3" name="תיבת טקסט 2">
            <a:extLst>
              <a:ext uri="{FF2B5EF4-FFF2-40B4-BE49-F238E27FC236}">
                <a16:creationId xmlns:a16="http://schemas.microsoft.com/office/drawing/2014/main" id="{60FBCCF5-0595-BF2E-47BD-3CCDDD8370DE}"/>
              </a:ext>
            </a:extLst>
          </p:cNvPr>
          <p:cNvSpPr txBox="1"/>
          <p:nvPr/>
        </p:nvSpPr>
        <p:spPr>
          <a:xfrm>
            <a:off x="235549" y="1019293"/>
            <a:ext cx="8805521" cy="1881990"/>
          </a:xfrm>
          <a:prstGeom prst="rect">
            <a:avLst/>
          </a:prstGeom>
          <a:noFill/>
        </p:spPr>
        <p:txBody>
          <a:bodyPr wrap="square">
            <a:spAutoFit/>
          </a:bodyPr>
          <a:lstStyle/>
          <a:p>
            <a:pPr>
              <a:lnSpc>
                <a:spcPct val="150000"/>
              </a:lnSpc>
              <a:defRPr/>
            </a:pPr>
            <a:r>
              <a:rPr lang="he-IL" altLang="he-IL" sz="2000" b="1" dirty="0">
                <a:solidFill>
                  <a:srgbClr val="000066"/>
                </a:solidFill>
              </a:rPr>
              <a:t>מטרתו של החינוך הטכנולוגי היא פיתוח </a:t>
            </a:r>
            <a:r>
              <a:rPr lang="he-IL" altLang="he-IL" sz="2000" b="1" dirty="0">
                <a:solidFill>
                  <a:srgbClr val="4472C4"/>
                </a:solidFill>
              </a:rPr>
              <a:t>אוריינות טכנולוגית</a:t>
            </a:r>
            <a:r>
              <a:rPr lang="he-IL" altLang="he-IL" sz="2000" b="1" dirty="0">
                <a:solidFill>
                  <a:srgbClr val="000066"/>
                </a:solidFill>
              </a:rPr>
              <a:t>.</a:t>
            </a:r>
          </a:p>
          <a:p>
            <a:pPr>
              <a:lnSpc>
                <a:spcPct val="150000"/>
              </a:lnSpc>
              <a:defRPr/>
            </a:pPr>
            <a:r>
              <a:rPr lang="he-IL" altLang="he-IL" sz="2000" b="1" dirty="0">
                <a:solidFill>
                  <a:srgbClr val="FF0000"/>
                </a:solidFill>
              </a:rPr>
              <a:t>אוריינות טכנולוגית </a:t>
            </a:r>
            <a:r>
              <a:rPr lang="he-IL" altLang="he-IL" sz="2000" b="1" dirty="0">
                <a:solidFill>
                  <a:srgbClr val="000066"/>
                </a:solidFill>
              </a:rPr>
              <a:t>היא בסיס הידע והמיומנויות הנדרשים לעיצובה של השקפת עולם </a:t>
            </a:r>
            <a:r>
              <a:rPr lang="he-IL" altLang="he-IL" sz="2000" b="1" dirty="0">
                <a:solidFill>
                  <a:srgbClr val="000066"/>
                </a:solidFill>
                <a:highlight>
                  <a:srgbClr val="FFFF00"/>
                </a:highlight>
              </a:rPr>
              <a:t>וליכולת פתרון בעיות</a:t>
            </a:r>
            <a:r>
              <a:rPr lang="he-IL" altLang="he-IL" sz="2000" b="1" dirty="0">
                <a:solidFill>
                  <a:srgbClr val="000066"/>
                </a:solidFill>
              </a:rPr>
              <a:t>.</a:t>
            </a:r>
            <a:r>
              <a:rPr lang="en-US" altLang="he-IL" sz="2000" b="1" dirty="0">
                <a:solidFill>
                  <a:srgbClr val="000066"/>
                </a:solidFill>
              </a:rPr>
              <a:t> </a:t>
            </a:r>
            <a:r>
              <a:rPr lang="he-IL" sz="2000" b="1" dirty="0">
                <a:solidFill>
                  <a:srgbClr val="000066"/>
                </a:solidFill>
              </a:rPr>
              <a:t>אדם בעל </a:t>
            </a:r>
            <a:r>
              <a:rPr lang="he-IL" sz="2000" b="1" dirty="0">
                <a:solidFill>
                  <a:srgbClr val="4472C4"/>
                </a:solidFill>
              </a:rPr>
              <a:t>אוריינות טכנולוגית </a:t>
            </a:r>
            <a:r>
              <a:rPr lang="he-IL" sz="2000" b="1" dirty="0">
                <a:solidFill>
                  <a:srgbClr val="000066"/>
                </a:solidFill>
              </a:rPr>
              <a:t>הוא אדם המשלב ידע, יכולות ודרכי חשיבה ופעולה בתחום הטכנולוגיה וההנדסה. </a:t>
            </a:r>
            <a:endParaRPr lang="he-IL" altLang="he-IL" sz="2000" b="1" dirty="0">
              <a:solidFill>
                <a:srgbClr val="000066"/>
              </a:solidFill>
            </a:endParaRPr>
          </a:p>
        </p:txBody>
      </p:sp>
      <p:sp>
        <p:nvSpPr>
          <p:cNvPr id="4" name="כותרת משנה 2">
            <a:extLst>
              <a:ext uri="{FF2B5EF4-FFF2-40B4-BE49-F238E27FC236}">
                <a16:creationId xmlns:a16="http://schemas.microsoft.com/office/drawing/2014/main" id="{DC180DBC-F58C-9130-216E-B37CA3989B85}"/>
              </a:ext>
            </a:extLst>
          </p:cNvPr>
          <p:cNvSpPr txBox="1">
            <a:spLocks/>
          </p:cNvSpPr>
          <p:nvPr/>
        </p:nvSpPr>
        <p:spPr>
          <a:xfrm>
            <a:off x="5508104" y="3271820"/>
            <a:ext cx="3476913" cy="2297807"/>
          </a:xfrm>
          <a:prstGeom prst="rect">
            <a:avLst/>
          </a:prstGeom>
        </p:spPr>
        <p:txBody>
          <a:bodyPr>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Clr>
                <a:srgbClr val="4472C4"/>
              </a:buClr>
              <a:buSzPct val="101000"/>
              <a:buNone/>
            </a:pPr>
            <a:r>
              <a:rPr lang="he-IL" sz="2000" b="1" dirty="0">
                <a:solidFill>
                  <a:schemeClr val="accent1">
                    <a:lumMod val="50000"/>
                  </a:schemeClr>
                </a:solidFill>
              </a:rPr>
              <a:t>בתהליך פתרון בעיה בטכנולוגיה </a:t>
            </a:r>
          </a:p>
          <a:p>
            <a:pPr marL="0" indent="0">
              <a:lnSpc>
                <a:spcPct val="170000"/>
              </a:lnSpc>
              <a:spcBef>
                <a:spcPts val="0"/>
              </a:spcBef>
              <a:buClr>
                <a:srgbClr val="4472C4"/>
              </a:buClr>
              <a:buSzPct val="101000"/>
              <a:buNone/>
            </a:pPr>
            <a:r>
              <a:rPr lang="he-IL" sz="2000" b="1" dirty="0">
                <a:solidFill>
                  <a:schemeClr val="accent1">
                    <a:lumMod val="50000"/>
                  </a:schemeClr>
                </a:solidFill>
              </a:rPr>
              <a:t>באים לביטוי: </a:t>
            </a:r>
          </a:p>
          <a:p>
            <a:pPr>
              <a:lnSpc>
                <a:spcPct val="170000"/>
              </a:lnSpc>
              <a:spcBef>
                <a:spcPts val="0"/>
              </a:spcBef>
              <a:buClr>
                <a:srgbClr val="4472C4"/>
              </a:buClr>
              <a:buSzPct val="101000"/>
            </a:pPr>
            <a:r>
              <a:rPr lang="he-IL" altLang="he-IL" sz="2000" b="1" dirty="0">
                <a:solidFill>
                  <a:schemeClr val="accent1">
                    <a:lumMod val="50000"/>
                  </a:schemeClr>
                </a:solidFill>
              </a:rPr>
              <a:t>מיומנויות חשיבה ועשייה </a:t>
            </a:r>
          </a:p>
          <a:p>
            <a:pPr>
              <a:lnSpc>
                <a:spcPct val="170000"/>
              </a:lnSpc>
              <a:spcBef>
                <a:spcPts val="0"/>
              </a:spcBef>
              <a:buClr>
                <a:srgbClr val="4472C4"/>
              </a:buClr>
              <a:buSzPct val="101000"/>
            </a:pPr>
            <a:r>
              <a:rPr lang="he-IL" altLang="he-IL" sz="2000" b="1" dirty="0">
                <a:solidFill>
                  <a:schemeClr val="accent1">
                    <a:lumMod val="50000"/>
                  </a:schemeClr>
                </a:solidFill>
              </a:rPr>
              <a:t>יכולות קוגניטיביות גבוהות</a:t>
            </a:r>
          </a:p>
          <a:p>
            <a:pPr>
              <a:lnSpc>
                <a:spcPct val="170000"/>
              </a:lnSpc>
              <a:spcBef>
                <a:spcPts val="0"/>
              </a:spcBef>
              <a:buClr>
                <a:srgbClr val="4472C4"/>
              </a:buClr>
              <a:buSzPct val="101000"/>
            </a:pPr>
            <a:r>
              <a:rPr lang="he-IL" altLang="he-IL" sz="2000" b="1" dirty="0">
                <a:solidFill>
                  <a:schemeClr val="accent1">
                    <a:lumMod val="50000"/>
                  </a:schemeClr>
                </a:solidFill>
              </a:rPr>
              <a:t>חשיבה יצירתית ופתרון בעיות </a:t>
            </a:r>
            <a:endParaRPr lang="he-IL" sz="2000" b="1" dirty="0">
              <a:solidFill>
                <a:schemeClr val="accent1">
                  <a:lumMod val="50000"/>
                </a:schemeClr>
              </a:solidFill>
            </a:endParaRPr>
          </a:p>
          <a:p>
            <a:pPr>
              <a:buClr>
                <a:srgbClr val="4472C4"/>
              </a:buClr>
              <a:buSzPct val="101000"/>
            </a:pPr>
            <a:endParaRPr lang="he-IL" sz="2000" b="1" dirty="0">
              <a:solidFill>
                <a:schemeClr val="accent1">
                  <a:lumMod val="50000"/>
                </a:schemeClr>
              </a:solidFill>
            </a:endParaRPr>
          </a:p>
          <a:p>
            <a:pPr>
              <a:buClr>
                <a:srgbClr val="4472C4"/>
              </a:buClr>
              <a:buSzPct val="101000"/>
            </a:pPr>
            <a:endParaRPr lang="he-IL" sz="2000" b="1" dirty="0">
              <a:solidFill>
                <a:schemeClr val="accent1">
                  <a:lumMod val="50000"/>
                </a:schemeClr>
              </a:solidFill>
            </a:endParaRPr>
          </a:p>
        </p:txBody>
      </p:sp>
      <p:pic>
        <p:nvPicPr>
          <p:cNvPr id="5" name="Picture 2">
            <a:extLst>
              <a:ext uri="{FF2B5EF4-FFF2-40B4-BE49-F238E27FC236}">
                <a16:creationId xmlns:a16="http://schemas.microsoft.com/office/drawing/2014/main" id="{F0A181E1-380A-E91C-DB01-D1306C117D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349" y="2987369"/>
            <a:ext cx="1789982" cy="1929809"/>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6348A6E3-6320-5ECB-17CB-3D05CD1170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6814" y="3331955"/>
            <a:ext cx="1533263" cy="2135211"/>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EF16C540-78E1-3DE6-8B63-7CE2BDFDD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3560" y="3838135"/>
            <a:ext cx="1618467" cy="198326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1" name="TextBox 5">
            <a:extLst>
              <a:ext uri="{FF2B5EF4-FFF2-40B4-BE49-F238E27FC236}">
                <a16:creationId xmlns:a16="http://schemas.microsoft.com/office/drawing/2014/main" id="{3B6D9E20-B626-406D-0E08-FAB9C27611D2}"/>
              </a:ext>
            </a:extLst>
          </p:cNvPr>
          <p:cNvSpPr txBox="1"/>
          <p:nvPr/>
        </p:nvSpPr>
        <p:spPr>
          <a:xfrm>
            <a:off x="3742423" y="5951485"/>
            <a:ext cx="2071688" cy="738664"/>
          </a:xfrm>
          <a:prstGeom prst="rect">
            <a:avLst/>
          </a:prstGeom>
          <a:noFill/>
        </p:spPr>
        <p:txBody>
          <a:bodyPr wrap="square" rtlCol="1">
            <a:spAutoFit/>
          </a:bodyPr>
          <a:lstStyle/>
          <a:p>
            <a:pPr algn="ctr"/>
            <a:r>
              <a:rPr lang="he-IL" sz="1400" dirty="0">
                <a:solidFill>
                  <a:srgbClr val="1F2F4D"/>
                </a:solidFill>
              </a:rPr>
              <a:t>פתרון בעיות</a:t>
            </a:r>
          </a:p>
          <a:p>
            <a:pPr algn="ctr"/>
            <a:r>
              <a:rPr lang="he-IL" sz="1400" dirty="0">
                <a:solidFill>
                  <a:srgbClr val="1F2F4D"/>
                </a:solidFill>
              </a:rPr>
              <a:t>במבט חדש כתה ד </a:t>
            </a:r>
          </a:p>
          <a:p>
            <a:pPr algn="ctr"/>
            <a:r>
              <a:rPr lang="he-IL" sz="1400" dirty="0">
                <a:solidFill>
                  <a:srgbClr val="1F2F4D"/>
                </a:solidFill>
              </a:rPr>
              <a:t>נושא חומרים</a:t>
            </a:r>
          </a:p>
        </p:txBody>
      </p:sp>
      <p:sp>
        <p:nvSpPr>
          <p:cNvPr id="12" name="TextBox 3">
            <a:extLst>
              <a:ext uri="{FF2B5EF4-FFF2-40B4-BE49-F238E27FC236}">
                <a16:creationId xmlns:a16="http://schemas.microsoft.com/office/drawing/2014/main" id="{62B0E451-90D4-414D-6525-D90A7E69435A}"/>
              </a:ext>
            </a:extLst>
          </p:cNvPr>
          <p:cNvSpPr txBox="1"/>
          <p:nvPr/>
        </p:nvSpPr>
        <p:spPr>
          <a:xfrm>
            <a:off x="2013331" y="5569627"/>
            <a:ext cx="1828800" cy="523220"/>
          </a:xfrm>
          <a:prstGeom prst="rect">
            <a:avLst/>
          </a:prstGeom>
          <a:noFill/>
        </p:spPr>
        <p:txBody>
          <a:bodyPr wrap="square" rtlCol="1">
            <a:spAutoFit/>
          </a:bodyPr>
          <a:lstStyle/>
          <a:p>
            <a:pPr algn="ctr"/>
            <a:r>
              <a:rPr lang="he-IL" sz="1400" dirty="0">
                <a:solidFill>
                  <a:srgbClr val="1F2F4D"/>
                </a:solidFill>
              </a:rPr>
              <a:t>מיומנויות ביצוע </a:t>
            </a:r>
          </a:p>
          <a:p>
            <a:pPr algn="ctr"/>
            <a:r>
              <a:rPr lang="he-IL" sz="1400" dirty="0">
                <a:solidFill>
                  <a:srgbClr val="1F2F4D"/>
                </a:solidFill>
              </a:rPr>
              <a:t>במבט מקוון לכתה א</a:t>
            </a:r>
          </a:p>
        </p:txBody>
      </p:sp>
      <p:sp>
        <p:nvSpPr>
          <p:cNvPr id="15" name="TextBox 2">
            <a:extLst>
              <a:ext uri="{FF2B5EF4-FFF2-40B4-BE49-F238E27FC236}">
                <a16:creationId xmlns:a16="http://schemas.microsoft.com/office/drawing/2014/main" id="{2861C9FB-FA1B-841F-591F-3C99F0761F1D}"/>
              </a:ext>
            </a:extLst>
          </p:cNvPr>
          <p:cNvSpPr txBox="1"/>
          <p:nvPr/>
        </p:nvSpPr>
        <p:spPr>
          <a:xfrm>
            <a:off x="158983" y="5024937"/>
            <a:ext cx="1771650" cy="523220"/>
          </a:xfrm>
          <a:prstGeom prst="rect">
            <a:avLst/>
          </a:prstGeom>
          <a:noFill/>
        </p:spPr>
        <p:txBody>
          <a:bodyPr wrap="square" rtlCol="1">
            <a:spAutoFit/>
          </a:bodyPr>
          <a:lstStyle/>
          <a:p>
            <a:pPr algn="ctr"/>
            <a:r>
              <a:rPr lang="he-IL" sz="1400" dirty="0">
                <a:solidFill>
                  <a:srgbClr val="1F2F4D"/>
                </a:solidFill>
              </a:rPr>
              <a:t>בעיה ופתרון </a:t>
            </a:r>
          </a:p>
          <a:p>
            <a:pPr algn="ctr"/>
            <a:r>
              <a:rPr lang="he-IL" sz="1400" dirty="0">
                <a:solidFill>
                  <a:srgbClr val="1F2F4D"/>
                </a:solidFill>
              </a:rPr>
              <a:t>במבט מקוון לכתה א</a:t>
            </a:r>
          </a:p>
        </p:txBody>
      </p:sp>
    </p:spTree>
    <p:extLst>
      <p:ext uri="{BB962C8B-B14F-4D97-AF65-F5344CB8AC3E}">
        <p14:creationId xmlns:p14="http://schemas.microsoft.com/office/powerpoint/2010/main" val="137111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צורה חופשית: צורה 5">
            <a:extLst>
              <a:ext uri="{FF2B5EF4-FFF2-40B4-BE49-F238E27FC236}">
                <a16:creationId xmlns:a16="http://schemas.microsoft.com/office/drawing/2014/main" id="{43C1279E-27E2-BE21-29F7-DBEC8C58C1C9}"/>
              </a:ext>
            </a:extLst>
          </p:cNvPr>
          <p:cNvSpPr/>
          <p:nvPr/>
        </p:nvSpPr>
        <p:spPr>
          <a:xfrm>
            <a:off x="1409438" y="908720"/>
            <a:ext cx="2198689" cy="2720892"/>
          </a:xfrm>
          <a:custGeom>
            <a:avLst/>
            <a:gdLst>
              <a:gd name="connsiteX0" fmla="*/ 0 w 2198689"/>
              <a:gd name="connsiteY0" fmla="*/ 219869 h 2570421"/>
              <a:gd name="connsiteX1" fmla="*/ 219869 w 2198689"/>
              <a:gd name="connsiteY1" fmla="*/ 0 h 2570421"/>
              <a:gd name="connsiteX2" fmla="*/ 1978820 w 2198689"/>
              <a:gd name="connsiteY2" fmla="*/ 0 h 2570421"/>
              <a:gd name="connsiteX3" fmla="*/ 2198689 w 2198689"/>
              <a:gd name="connsiteY3" fmla="*/ 219869 h 2570421"/>
              <a:gd name="connsiteX4" fmla="*/ 2198689 w 2198689"/>
              <a:gd name="connsiteY4" fmla="*/ 2350552 h 2570421"/>
              <a:gd name="connsiteX5" fmla="*/ 1978820 w 2198689"/>
              <a:gd name="connsiteY5" fmla="*/ 2570421 h 2570421"/>
              <a:gd name="connsiteX6" fmla="*/ 219869 w 2198689"/>
              <a:gd name="connsiteY6" fmla="*/ 2570421 h 2570421"/>
              <a:gd name="connsiteX7" fmla="*/ 0 w 2198689"/>
              <a:gd name="connsiteY7" fmla="*/ 2350552 h 2570421"/>
              <a:gd name="connsiteX8" fmla="*/ 0 w 2198689"/>
              <a:gd name="connsiteY8" fmla="*/ 219869 h 257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89" h="2570421">
                <a:moveTo>
                  <a:pt x="0" y="219869"/>
                </a:moveTo>
                <a:cubicBezTo>
                  <a:pt x="0" y="98439"/>
                  <a:pt x="98439" y="0"/>
                  <a:pt x="219869" y="0"/>
                </a:cubicBezTo>
                <a:lnTo>
                  <a:pt x="1978820" y="0"/>
                </a:lnTo>
                <a:cubicBezTo>
                  <a:pt x="2100250" y="0"/>
                  <a:pt x="2198689" y="98439"/>
                  <a:pt x="2198689" y="219869"/>
                </a:cubicBezTo>
                <a:lnTo>
                  <a:pt x="2198689" y="2350552"/>
                </a:lnTo>
                <a:cubicBezTo>
                  <a:pt x="2198689" y="2471982"/>
                  <a:pt x="2100250" y="2570421"/>
                  <a:pt x="1978820" y="2570421"/>
                </a:cubicBezTo>
                <a:lnTo>
                  <a:pt x="219869" y="2570421"/>
                </a:lnTo>
                <a:cubicBezTo>
                  <a:pt x="98439" y="2570421"/>
                  <a:pt x="0" y="2471982"/>
                  <a:pt x="0" y="2350552"/>
                </a:cubicBezTo>
                <a:lnTo>
                  <a:pt x="0" y="21986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8016" tIns="1156184" rIns="128016" bIns="642101" numCol="1" spcCol="1270" anchor="ctr" anchorCtr="0">
            <a:noAutofit/>
          </a:bodyPr>
          <a:lstStyle/>
          <a:p>
            <a:pPr marL="0" lvl="0" indent="0" algn="ctr" defTabSz="800100" rtl="1">
              <a:lnSpc>
                <a:spcPct val="90000"/>
              </a:lnSpc>
              <a:spcBef>
                <a:spcPct val="0"/>
              </a:spcBef>
              <a:spcAft>
                <a:spcPct val="35000"/>
              </a:spcAft>
              <a:buNone/>
            </a:pPr>
            <a:r>
              <a:rPr lang="he-IL" altLang="he-IL" sz="1800" b="1" kern="1200" dirty="0">
                <a:solidFill>
                  <a:schemeClr val="bg1"/>
                </a:solidFill>
              </a:rPr>
              <a:t>מיומנויות</a:t>
            </a:r>
            <a:r>
              <a:rPr lang="he-IL" altLang="he-IL" sz="1800" kern="1200" dirty="0">
                <a:solidFill>
                  <a:schemeClr val="bg1"/>
                </a:solidFill>
              </a:rPr>
              <a:t> </a:t>
            </a:r>
          </a:p>
          <a:p>
            <a:pPr marL="0" lvl="0" indent="0" algn="ctr" defTabSz="800100" rtl="1">
              <a:lnSpc>
                <a:spcPct val="90000"/>
              </a:lnSpc>
              <a:spcBef>
                <a:spcPct val="0"/>
              </a:spcBef>
              <a:spcAft>
                <a:spcPct val="35000"/>
              </a:spcAft>
              <a:buNone/>
            </a:pPr>
            <a:r>
              <a:rPr lang="he-IL" altLang="he-IL" sz="1400" kern="1200" dirty="0">
                <a:solidFill>
                  <a:schemeClr val="bg1"/>
                </a:solidFill>
              </a:rPr>
              <a:t>שילוב של מיומנויות חשיבה ועשייה, יכולות קוגניטיביות גבוהות ביחד עם יכולות ביצוע ויצירתיות</a:t>
            </a:r>
            <a:endParaRPr lang="he-IL" sz="1400" kern="1200" dirty="0">
              <a:solidFill>
                <a:schemeClr val="bg1"/>
              </a:solidFill>
            </a:endParaRPr>
          </a:p>
        </p:txBody>
      </p:sp>
      <p:sp>
        <p:nvSpPr>
          <p:cNvPr id="9" name="אליפסה 8">
            <a:extLst>
              <a:ext uri="{FF2B5EF4-FFF2-40B4-BE49-F238E27FC236}">
                <a16:creationId xmlns:a16="http://schemas.microsoft.com/office/drawing/2014/main" id="{06987855-D405-952C-00C8-89DA81B5B4A3}"/>
              </a:ext>
            </a:extLst>
          </p:cNvPr>
          <p:cNvSpPr/>
          <p:nvPr/>
        </p:nvSpPr>
        <p:spPr>
          <a:xfrm>
            <a:off x="2046997" y="929896"/>
            <a:ext cx="855950" cy="855950"/>
          </a:xfrm>
          <a:prstGeom prst="ellipse">
            <a:avLst/>
          </a:prstGeom>
          <a:blipFill>
            <a:blip r:embed="rId2" cstate="print">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he-IL"/>
          </a:p>
        </p:txBody>
      </p:sp>
      <p:sp>
        <p:nvSpPr>
          <p:cNvPr id="13" name="צורה חופשית: צורה 12">
            <a:extLst>
              <a:ext uri="{FF2B5EF4-FFF2-40B4-BE49-F238E27FC236}">
                <a16:creationId xmlns:a16="http://schemas.microsoft.com/office/drawing/2014/main" id="{549FD8EF-66FC-57F0-CF91-57C65CCF94A8}"/>
              </a:ext>
            </a:extLst>
          </p:cNvPr>
          <p:cNvSpPr/>
          <p:nvPr/>
        </p:nvSpPr>
        <p:spPr>
          <a:xfrm>
            <a:off x="3703221" y="908720"/>
            <a:ext cx="2198689" cy="2720892"/>
          </a:xfrm>
          <a:custGeom>
            <a:avLst/>
            <a:gdLst>
              <a:gd name="connsiteX0" fmla="*/ 0 w 2198689"/>
              <a:gd name="connsiteY0" fmla="*/ 219869 h 2570421"/>
              <a:gd name="connsiteX1" fmla="*/ 219869 w 2198689"/>
              <a:gd name="connsiteY1" fmla="*/ 0 h 2570421"/>
              <a:gd name="connsiteX2" fmla="*/ 1978820 w 2198689"/>
              <a:gd name="connsiteY2" fmla="*/ 0 h 2570421"/>
              <a:gd name="connsiteX3" fmla="*/ 2198689 w 2198689"/>
              <a:gd name="connsiteY3" fmla="*/ 219869 h 2570421"/>
              <a:gd name="connsiteX4" fmla="*/ 2198689 w 2198689"/>
              <a:gd name="connsiteY4" fmla="*/ 2350552 h 2570421"/>
              <a:gd name="connsiteX5" fmla="*/ 1978820 w 2198689"/>
              <a:gd name="connsiteY5" fmla="*/ 2570421 h 2570421"/>
              <a:gd name="connsiteX6" fmla="*/ 219869 w 2198689"/>
              <a:gd name="connsiteY6" fmla="*/ 2570421 h 2570421"/>
              <a:gd name="connsiteX7" fmla="*/ 0 w 2198689"/>
              <a:gd name="connsiteY7" fmla="*/ 2350552 h 2570421"/>
              <a:gd name="connsiteX8" fmla="*/ 0 w 2198689"/>
              <a:gd name="connsiteY8" fmla="*/ 219869 h 257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89" h="2570421">
                <a:moveTo>
                  <a:pt x="0" y="219869"/>
                </a:moveTo>
                <a:cubicBezTo>
                  <a:pt x="0" y="98439"/>
                  <a:pt x="98439" y="0"/>
                  <a:pt x="219869" y="0"/>
                </a:cubicBezTo>
                <a:lnTo>
                  <a:pt x="1978820" y="0"/>
                </a:lnTo>
                <a:cubicBezTo>
                  <a:pt x="2100250" y="0"/>
                  <a:pt x="2198689" y="98439"/>
                  <a:pt x="2198689" y="219869"/>
                </a:cubicBezTo>
                <a:lnTo>
                  <a:pt x="2198689" y="2350552"/>
                </a:lnTo>
                <a:cubicBezTo>
                  <a:pt x="2198689" y="2471982"/>
                  <a:pt x="2100250" y="2570421"/>
                  <a:pt x="1978820" y="2570421"/>
                </a:cubicBezTo>
                <a:lnTo>
                  <a:pt x="219869" y="2570421"/>
                </a:lnTo>
                <a:cubicBezTo>
                  <a:pt x="98439" y="2570421"/>
                  <a:pt x="0" y="2471982"/>
                  <a:pt x="0" y="2350552"/>
                </a:cubicBezTo>
                <a:lnTo>
                  <a:pt x="0" y="219869"/>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28016" tIns="1156184" rIns="128016" bIns="642101" numCol="1" spcCol="1270" anchor="ctr" anchorCtr="0">
            <a:noAutofit/>
          </a:bodyPr>
          <a:lstStyle/>
          <a:p>
            <a:pPr marL="0" lvl="0" indent="0" algn="ctr" defTabSz="800100" rtl="1">
              <a:lnSpc>
                <a:spcPct val="90000"/>
              </a:lnSpc>
              <a:spcBef>
                <a:spcPct val="0"/>
              </a:spcBef>
              <a:spcAft>
                <a:spcPct val="35000"/>
              </a:spcAft>
              <a:buNone/>
            </a:pPr>
            <a:r>
              <a:rPr lang="he-IL" altLang="he-IL" sz="1800" b="1" kern="1200" dirty="0">
                <a:solidFill>
                  <a:schemeClr val="bg1"/>
                </a:solidFill>
              </a:rPr>
              <a:t>המתודולוגיה</a:t>
            </a:r>
            <a:r>
              <a:rPr lang="he-IL" altLang="he-IL" sz="1800" kern="1200" dirty="0">
                <a:solidFill>
                  <a:schemeClr val="bg1"/>
                </a:solidFill>
              </a:rPr>
              <a:t> </a:t>
            </a:r>
          </a:p>
          <a:p>
            <a:pPr marL="0" lvl="0" indent="0" algn="ctr" defTabSz="800100" rtl="1">
              <a:lnSpc>
                <a:spcPct val="90000"/>
              </a:lnSpc>
              <a:spcBef>
                <a:spcPct val="0"/>
              </a:spcBef>
              <a:spcAft>
                <a:spcPct val="35000"/>
              </a:spcAft>
              <a:buNone/>
            </a:pPr>
            <a:r>
              <a:rPr lang="he-IL" altLang="he-IL" sz="1300" kern="1200" dirty="0">
                <a:solidFill>
                  <a:schemeClr val="bg1"/>
                </a:solidFill>
              </a:rPr>
              <a:t>התהליך הטכנולוגי </a:t>
            </a:r>
          </a:p>
          <a:p>
            <a:pPr marL="0" lvl="0" indent="0" algn="ctr" defTabSz="800100" rtl="1">
              <a:lnSpc>
                <a:spcPct val="90000"/>
              </a:lnSpc>
              <a:spcBef>
                <a:spcPct val="0"/>
              </a:spcBef>
              <a:spcAft>
                <a:spcPct val="35000"/>
              </a:spcAft>
              <a:buNone/>
            </a:pPr>
            <a:r>
              <a:rPr lang="he-IL" altLang="he-IL" sz="1300" kern="1200" dirty="0">
                <a:solidFill>
                  <a:schemeClr val="bg1"/>
                </a:solidFill>
              </a:rPr>
              <a:t>(= תהליך התיכון </a:t>
            </a:r>
            <a:r>
              <a:rPr lang="en-US" altLang="he-IL" sz="1300" kern="1200" dirty="0">
                <a:solidFill>
                  <a:schemeClr val="bg1"/>
                </a:solidFill>
              </a:rPr>
              <a:t>design process</a:t>
            </a:r>
            <a:r>
              <a:rPr lang="he-IL" altLang="he-IL" sz="1300" kern="1200" dirty="0">
                <a:solidFill>
                  <a:schemeClr val="bg1"/>
                </a:solidFill>
              </a:rPr>
              <a:t>). </a:t>
            </a:r>
          </a:p>
          <a:p>
            <a:pPr marL="0" lvl="0" indent="0" algn="ctr" defTabSz="800100" rtl="1">
              <a:lnSpc>
                <a:spcPct val="90000"/>
              </a:lnSpc>
              <a:spcBef>
                <a:spcPct val="0"/>
              </a:spcBef>
              <a:spcAft>
                <a:spcPct val="35000"/>
              </a:spcAft>
              <a:buNone/>
            </a:pPr>
            <a:r>
              <a:rPr lang="he-IL" altLang="he-IL" sz="1300" kern="1200" dirty="0">
                <a:solidFill>
                  <a:schemeClr val="bg1"/>
                </a:solidFill>
              </a:rPr>
              <a:t>ביצוע התהליך הטכנולוגי כולל ידע מושגים טכנולוגיים בשילוב עם ידע רעיוני וידע תהליכי (</a:t>
            </a:r>
            <a:r>
              <a:rPr lang="en-US" altLang="he-IL" sz="1300" kern="1200" dirty="0">
                <a:solidFill>
                  <a:schemeClr val="bg1"/>
                </a:solidFill>
              </a:rPr>
              <a:t>McCormick, 1997</a:t>
            </a:r>
            <a:r>
              <a:rPr lang="he-IL" altLang="he-IL" sz="1300" kern="1200" dirty="0">
                <a:solidFill>
                  <a:schemeClr val="bg1"/>
                </a:solidFill>
              </a:rPr>
              <a:t>)</a:t>
            </a:r>
            <a:endParaRPr lang="he-IL" sz="1300" kern="1200" dirty="0">
              <a:solidFill>
                <a:schemeClr val="bg1"/>
              </a:solidFill>
            </a:endParaRPr>
          </a:p>
        </p:txBody>
      </p:sp>
      <p:sp>
        <p:nvSpPr>
          <p:cNvPr id="14" name="אליפסה 13">
            <a:extLst>
              <a:ext uri="{FF2B5EF4-FFF2-40B4-BE49-F238E27FC236}">
                <a16:creationId xmlns:a16="http://schemas.microsoft.com/office/drawing/2014/main" id="{D70AEE8E-EE4E-429D-F4B2-7FA45767787C}"/>
              </a:ext>
            </a:extLst>
          </p:cNvPr>
          <p:cNvSpPr/>
          <p:nvPr/>
        </p:nvSpPr>
        <p:spPr>
          <a:xfrm>
            <a:off x="4470628" y="1084977"/>
            <a:ext cx="594346" cy="545788"/>
          </a:xfrm>
          <a:prstGeom prst="ellipse">
            <a:avLst/>
          </a:prstGeom>
          <a:blipFill>
            <a:blip r:embed="rId3" cstate="print">
              <a:extLst>
                <a:ext uri="{28A0092B-C50C-407E-A947-70E740481C1C}">
                  <a14:useLocalDpi xmlns:a14="http://schemas.microsoft.com/office/drawing/2010/main" val="0"/>
                </a:ext>
              </a:extLst>
            </a:blip>
            <a:srcRect/>
            <a:stretch>
              <a:fillRect t="-20000" b="-20000"/>
            </a:stretch>
          </a:blipFill>
        </p:spPr>
        <p:style>
          <a:lnRef idx="2">
            <a:schemeClr val="lt1">
              <a:hueOff val="0"/>
              <a:satOff val="0"/>
              <a:lumOff val="0"/>
              <a:alphaOff val="0"/>
            </a:schemeClr>
          </a:lnRef>
          <a:fillRef idx="1">
            <a:scrgbClr r="0" g="0" b="0"/>
          </a:fillRef>
          <a:effectRef idx="0">
            <a:schemeClr val="accent4">
              <a:tint val="50000"/>
              <a:hueOff val="-1990641"/>
              <a:satOff val="11305"/>
              <a:lumOff val="897"/>
              <a:alphaOff val="0"/>
            </a:schemeClr>
          </a:effectRef>
          <a:fontRef idx="minor">
            <a:schemeClr val="lt1">
              <a:hueOff val="0"/>
              <a:satOff val="0"/>
              <a:lumOff val="0"/>
              <a:alphaOff val="0"/>
            </a:schemeClr>
          </a:fontRef>
        </p:style>
        <p:txBody>
          <a:bodyPr/>
          <a:lstStyle/>
          <a:p>
            <a:endParaRPr lang="he-IL"/>
          </a:p>
        </p:txBody>
      </p:sp>
      <p:sp>
        <p:nvSpPr>
          <p:cNvPr id="15" name="צורה חופשית: צורה 14">
            <a:extLst>
              <a:ext uri="{FF2B5EF4-FFF2-40B4-BE49-F238E27FC236}">
                <a16:creationId xmlns:a16="http://schemas.microsoft.com/office/drawing/2014/main" id="{79475A2B-F86A-4CF3-C0DC-94DF092C68AF}"/>
              </a:ext>
            </a:extLst>
          </p:cNvPr>
          <p:cNvSpPr/>
          <p:nvPr/>
        </p:nvSpPr>
        <p:spPr>
          <a:xfrm>
            <a:off x="5940152" y="908720"/>
            <a:ext cx="2198689" cy="2720892"/>
          </a:xfrm>
          <a:custGeom>
            <a:avLst/>
            <a:gdLst>
              <a:gd name="connsiteX0" fmla="*/ 0 w 2198689"/>
              <a:gd name="connsiteY0" fmla="*/ 219869 h 2570421"/>
              <a:gd name="connsiteX1" fmla="*/ 219869 w 2198689"/>
              <a:gd name="connsiteY1" fmla="*/ 0 h 2570421"/>
              <a:gd name="connsiteX2" fmla="*/ 1978820 w 2198689"/>
              <a:gd name="connsiteY2" fmla="*/ 0 h 2570421"/>
              <a:gd name="connsiteX3" fmla="*/ 2198689 w 2198689"/>
              <a:gd name="connsiteY3" fmla="*/ 219869 h 2570421"/>
              <a:gd name="connsiteX4" fmla="*/ 2198689 w 2198689"/>
              <a:gd name="connsiteY4" fmla="*/ 2350552 h 2570421"/>
              <a:gd name="connsiteX5" fmla="*/ 1978820 w 2198689"/>
              <a:gd name="connsiteY5" fmla="*/ 2570421 h 2570421"/>
              <a:gd name="connsiteX6" fmla="*/ 219869 w 2198689"/>
              <a:gd name="connsiteY6" fmla="*/ 2570421 h 2570421"/>
              <a:gd name="connsiteX7" fmla="*/ 0 w 2198689"/>
              <a:gd name="connsiteY7" fmla="*/ 2350552 h 2570421"/>
              <a:gd name="connsiteX8" fmla="*/ 0 w 2198689"/>
              <a:gd name="connsiteY8" fmla="*/ 219869 h 257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89" h="2570421">
                <a:moveTo>
                  <a:pt x="0" y="219869"/>
                </a:moveTo>
                <a:cubicBezTo>
                  <a:pt x="0" y="98439"/>
                  <a:pt x="98439" y="0"/>
                  <a:pt x="219869" y="0"/>
                </a:cubicBezTo>
                <a:lnTo>
                  <a:pt x="1978820" y="0"/>
                </a:lnTo>
                <a:cubicBezTo>
                  <a:pt x="2100250" y="0"/>
                  <a:pt x="2198689" y="98439"/>
                  <a:pt x="2198689" y="219869"/>
                </a:cubicBezTo>
                <a:lnTo>
                  <a:pt x="2198689" y="2350552"/>
                </a:lnTo>
                <a:cubicBezTo>
                  <a:pt x="2198689" y="2471982"/>
                  <a:pt x="2100250" y="2570421"/>
                  <a:pt x="1978820" y="2570421"/>
                </a:cubicBezTo>
                <a:lnTo>
                  <a:pt x="219869" y="2570421"/>
                </a:lnTo>
                <a:cubicBezTo>
                  <a:pt x="98439" y="2570421"/>
                  <a:pt x="0" y="2471982"/>
                  <a:pt x="0" y="2350552"/>
                </a:cubicBezTo>
                <a:lnTo>
                  <a:pt x="0" y="219869"/>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28016" tIns="1156184" rIns="128016" bIns="642101" numCol="1" spcCol="1270" anchor="ctr" anchorCtr="0">
            <a:noAutofit/>
          </a:bodyPr>
          <a:lstStyle/>
          <a:p>
            <a:pPr marL="0" lvl="0" indent="0" algn="ctr" defTabSz="800100" rtl="1">
              <a:lnSpc>
                <a:spcPct val="90000"/>
              </a:lnSpc>
              <a:spcBef>
                <a:spcPct val="0"/>
              </a:spcBef>
              <a:spcAft>
                <a:spcPct val="35000"/>
              </a:spcAft>
              <a:buNone/>
            </a:pPr>
            <a:r>
              <a:rPr lang="he-IL" altLang="he-IL" sz="1800" b="1" kern="1200" dirty="0">
                <a:solidFill>
                  <a:schemeClr val="bg1"/>
                </a:solidFill>
              </a:rPr>
              <a:t>ג</a:t>
            </a:r>
            <a:br>
              <a:rPr lang="en-US" altLang="he-IL" sz="1800" b="1" kern="1200" dirty="0">
                <a:solidFill>
                  <a:schemeClr val="bg1"/>
                </a:solidFill>
              </a:rPr>
            </a:br>
            <a:r>
              <a:rPr lang="he-IL" altLang="he-IL" sz="1800" b="1" kern="1200" dirty="0">
                <a:solidFill>
                  <a:schemeClr val="bg1"/>
                </a:solidFill>
              </a:rPr>
              <a:t>גופי הידע </a:t>
            </a:r>
          </a:p>
          <a:p>
            <a:pPr marL="0" lvl="0" indent="0" algn="ctr" defTabSz="800100" rtl="1">
              <a:lnSpc>
                <a:spcPct val="90000"/>
              </a:lnSpc>
              <a:spcBef>
                <a:spcPct val="0"/>
              </a:spcBef>
              <a:spcAft>
                <a:spcPct val="35000"/>
              </a:spcAft>
              <a:buNone/>
            </a:pPr>
            <a:r>
              <a:rPr lang="he-IL" sz="1300" kern="1200" dirty="0">
                <a:solidFill>
                  <a:schemeClr val="bg1"/>
                </a:solidFill>
              </a:rPr>
              <a:t>הידע הנדרש לאדם לצורך הגברת היכולת שלו לתפקוד בסביבה, לענות על צורכים אנושיים, להתאמתו לסביבה, להגברת יכולתו לפתור בעיות וליצור עולם חיצוני (חן, 1998; מיודוסר, 2001)</a:t>
            </a:r>
          </a:p>
        </p:txBody>
      </p:sp>
      <p:sp>
        <p:nvSpPr>
          <p:cNvPr id="16" name="אליפסה 15">
            <a:extLst>
              <a:ext uri="{FF2B5EF4-FFF2-40B4-BE49-F238E27FC236}">
                <a16:creationId xmlns:a16="http://schemas.microsoft.com/office/drawing/2014/main" id="{34D87EA3-3204-40B3-2687-E48D993BB8C8}"/>
              </a:ext>
            </a:extLst>
          </p:cNvPr>
          <p:cNvSpPr/>
          <p:nvPr/>
        </p:nvSpPr>
        <p:spPr>
          <a:xfrm>
            <a:off x="6549721" y="988874"/>
            <a:ext cx="855950" cy="855950"/>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4">
              <a:tint val="50000"/>
              <a:hueOff val="-3981281"/>
              <a:satOff val="22610"/>
              <a:lumOff val="1795"/>
              <a:alphaOff val="0"/>
            </a:schemeClr>
          </a:effectRef>
          <a:fontRef idx="minor">
            <a:schemeClr val="lt1">
              <a:hueOff val="0"/>
              <a:satOff val="0"/>
              <a:lumOff val="0"/>
              <a:alphaOff val="0"/>
            </a:schemeClr>
          </a:fontRef>
        </p:style>
        <p:txBody>
          <a:bodyPr/>
          <a:lstStyle/>
          <a:p>
            <a:endParaRPr lang="he-IL"/>
          </a:p>
        </p:txBody>
      </p:sp>
      <p:sp>
        <p:nvSpPr>
          <p:cNvPr id="3" name="TextBox 3">
            <a:extLst>
              <a:ext uri="{FF2B5EF4-FFF2-40B4-BE49-F238E27FC236}">
                <a16:creationId xmlns:a16="http://schemas.microsoft.com/office/drawing/2014/main" id="{B5375F8F-E569-5E92-E04E-6964A0C6105E}"/>
              </a:ext>
            </a:extLst>
          </p:cNvPr>
          <p:cNvSpPr txBox="1"/>
          <p:nvPr/>
        </p:nvSpPr>
        <p:spPr>
          <a:xfrm>
            <a:off x="1081543" y="188640"/>
            <a:ext cx="7845482" cy="707886"/>
          </a:xfrm>
          <a:prstGeom prst="rect">
            <a:avLst/>
          </a:prstGeom>
          <a:noFill/>
        </p:spPr>
        <p:txBody>
          <a:bodyPr wrap="square" rtlCol="1">
            <a:spAutoFit/>
          </a:bodyPr>
          <a:lstStyle/>
          <a:p>
            <a:r>
              <a:rPr lang="he-IL" sz="4000" b="1" dirty="0">
                <a:solidFill>
                  <a:srgbClr val="002060"/>
                </a:solidFill>
              </a:rPr>
              <a:t>אוריינות טכנולוגית – מהי? </a:t>
            </a:r>
            <a:endParaRPr lang="he-IL" sz="4000" dirty="0">
              <a:solidFill>
                <a:srgbClr val="002060"/>
              </a:solidFill>
            </a:endParaRPr>
          </a:p>
        </p:txBody>
      </p:sp>
      <p:pic>
        <p:nvPicPr>
          <p:cNvPr id="5" name="תמונה 4">
            <a:extLst>
              <a:ext uri="{FF2B5EF4-FFF2-40B4-BE49-F238E27FC236}">
                <a16:creationId xmlns:a16="http://schemas.microsoft.com/office/drawing/2014/main" id="{571A7386-7F64-00D2-A8B4-0AC0DB40FE9A}"/>
              </a:ext>
            </a:extLst>
          </p:cNvPr>
          <p:cNvPicPr>
            <a:picLocks noChangeAspect="1"/>
          </p:cNvPicPr>
          <p:nvPr/>
        </p:nvPicPr>
        <p:blipFill>
          <a:blip r:embed="rId5"/>
          <a:stretch>
            <a:fillRect/>
          </a:stretch>
        </p:blipFill>
        <p:spPr>
          <a:xfrm>
            <a:off x="1006423" y="3774487"/>
            <a:ext cx="3133529" cy="2767786"/>
          </a:xfrm>
          <a:prstGeom prst="rect">
            <a:avLst/>
          </a:prstGeom>
          <a:ln w="38100">
            <a:solidFill>
              <a:schemeClr val="accent1"/>
            </a:solidFill>
          </a:ln>
        </p:spPr>
      </p:pic>
      <p:pic>
        <p:nvPicPr>
          <p:cNvPr id="7" name="Picture 3">
            <a:extLst>
              <a:ext uri="{FF2B5EF4-FFF2-40B4-BE49-F238E27FC236}">
                <a16:creationId xmlns:a16="http://schemas.microsoft.com/office/drawing/2014/main" id="{ED8F8905-6DF5-7A2E-ABDD-5EA010887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6097" y="3893042"/>
            <a:ext cx="3596343" cy="2632301"/>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מלבן: פינות מעוגלות 31">
            <a:extLst>
              <a:ext uri="{FF2B5EF4-FFF2-40B4-BE49-F238E27FC236}">
                <a16:creationId xmlns:a16="http://schemas.microsoft.com/office/drawing/2014/main" id="{7E674E34-F568-3E57-4DB9-BCC0CDCE09DB}"/>
              </a:ext>
            </a:extLst>
          </p:cNvPr>
          <p:cNvSpPr/>
          <p:nvPr/>
        </p:nvSpPr>
        <p:spPr>
          <a:xfrm>
            <a:off x="7092280" y="4293096"/>
            <a:ext cx="1490128" cy="3499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מלבן: פינות מעוגלות 27">
            <a:extLst>
              <a:ext uri="{FF2B5EF4-FFF2-40B4-BE49-F238E27FC236}">
                <a16:creationId xmlns:a16="http://schemas.microsoft.com/office/drawing/2014/main" id="{50867D98-627B-F8B8-523E-963012DB78A0}"/>
              </a:ext>
            </a:extLst>
          </p:cNvPr>
          <p:cNvSpPr/>
          <p:nvPr/>
        </p:nvSpPr>
        <p:spPr>
          <a:xfrm>
            <a:off x="1979712" y="5805264"/>
            <a:ext cx="2105542" cy="3572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תיבת טקסט 10">
            <a:extLst>
              <a:ext uri="{FF2B5EF4-FFF2-40B4-BE49-F238E27FC236}">
                <a16:creationId xmlns:a16="http://schemas.microsoft.com/office/drawing/2014/main" id="{06EBEC67-36CF-545A-CF1C-4B6AFBD3DE22}"/>
              </a:ext>
            </a:extLst>
          </p:cNvPr>
          <p:cNvSpPr txBox="1"/>
          <p:nvPr/>
        </p:nvSpPr>
        <p:spPr>
          <a:xfrm>
            <a:off x="4902359" y="6515471"/>
            <a:ext cx="3866392" cy="307777"/>
          </a:xfrm>
          <a:prstGeom prst="rect">
            <a:avLst/>
          </a:prstGeom>
          <a:noFill/>
        </p:spPr>
        <p:txBody>
          <a:bodyPr wrap="square" rtlCol="1">
            <a:spAutoFit/>
          </a:bodyPr>
          <a:lstStyle/>
          <a:p>
            <a:pPr algn="ctr"/>
            <a:r>
              <a:rPr lang="he-IL" sz="1400" dirty="0"/>
              <a:t>מתוך ספר הלימוד במבט חדש – כתה ה</a:t>
            </a:r>
          </a:p>
        </p:txBody>
      </p:sp>
      <p:sp>
        <p:nvSpPr>
          <p:cNvPr id="12" name="תיבת טקסט 11">
            <a:extLst>
              <a:ext uri="{FF2B5EF4-FFF2-40B4-BE49-F238E27FC236}">
                <a16:creationId xmlns:a16="http://schemas.microsoft.com/office/drawing/2014/main" id="{EBC8720C-8D30-68C6-A843-5988CE548A00}"/>
              </a:ext>
            </a:extLst>
          </p:cNvPr>
          <p:cNvSpPr txBox="1"/>
          <p:nvPr/>
        </p:nvSpPr>
        <p:spPr>
          <a:xfrm>
            <a:off x="1295454" y="6550223"/>
            <a:ext cx="2736510" cy="307777"/>
          </a:xfrm>
          <a:prstGeom prst="rect">
            <a:avLst/>
          </a:prstGeom>
          <a:noFill/>
        </p:spPr>
        <p:txBody>
          <a:bodyPr wrap="square" rtlCol="1">
            <a:spAutoFit/>
          </a:bodyPr>
          <a:lstStyle/>
          <a:p>
            <a:r>
              <a:rPr lang="he-IL" sz="1400" dirty="0"/>
              <a:t>מתוך במבט מקוון לכתה ו - אנרגיה</a:t>
            </a:r>
          </a:p>
        </p:txBody>
      </p:sp>
    </p:spTree>
    <p:extLst>
      <p:ext uri="{BB962C8B-B14F-4D97-AF65-F5344CB8AC3E}">
        <p14:creationId xmlns:p14="http://schemas.microsoft.com/office/powerpoint/2010/main" val="10485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94A0C76-BD6C-9165-D315-E307B7C254DB}"/>
              </a:ext>
            </a:extLst>
          </p:cNvPr>
          <p:cNvSpPr txBox="1"/>
          <p:nvPr/>
        </p:nvSpPr>
        <p:spPr>
          <a:xfrm>
            <a:off x="797762" y="463605"/>
            <a:ext cx="7920880" cy="584775"/>
          </a:xfrm>
          <a:prstGeom prst="rect">
            <a:avLst/>
          </a:prstGeom>
          <a:noFill/>
        </p:spPr>
        <p:txBody>
          <a:bodyPr wrap="square" rtlCol="1">
            <a:spAutoFit/>
          </a:bodyPr>
          <a:lstStyle/>
          <a:p>
            <a:r>
              <a:rPr lang="he-IL" sz="3200" b="1" dirty="0">
                <a:solidFill>
                  <a:srgbClr val="002060"/>
                </a:solidFill>
              </a:rPr>
              <a:t>פתרון בעיות במסמך אבני דרך ויכולות ליבה </a:t>
            </a:r>
          </a:p>
        </p:txBody>
      </p:sp>
      <p:pic>
        <p:nvPicPr>
          <p:cNvPr id="4" name="תמונה 3">
            <a:extLst>
              <a:ext uri="{FF2B5EF4-FFF2-40B4-BE49-F238E27FC236}">
                <a16:creationId xmlns:a16="http://schemas.microsoft.com/office/drawing/2014/main" id="{9FE2247E-4592-F431-1FF5-90A6E13DBC3A}"/>
              </a:ext>
            </a:extLst>
          </p:cNvPr>
          <p:cNvPicPr>
            <a:picLocks noChangeAspect="1"/>
          </p:cNvPicPr>
          <p:nvPr/>
        </p:nvPicPr>
        <p:blipFill>
          <a:blip r:embed="rId2"/>
          <a:stretch>
            <a:fillRect/>
          </a:stretch>
        </p:blipFill>
        <p:spPr>
          <a:xfrm>
            <a:off x="1619672" y="2789639"/>
            <a:ext cx="6277062" cy="3312368"/>
          </a:xfrm>
          <a:prstGeom prst="rect">
            <a:avLst/>
          </a:prstGeom>
          <a:ln w="38100">
            <a:solidFill>
              <a:srgbClr val="0070C0"/>
            </a:solidFill>
          </a:ln>
        </p:spPr>
      </p:pic>
      <p:sp>
        <p:nvSpPr>
          <p:cNvPr id="5" name="תיבת טקסט 4">
            <a:extLst>
              <a:ext uri="{FF2B5EF4-FFF2-40B4-BE49-F238E27FC236}">
                <a16:creationId xmlns:a16="http://schemas.microsoft.com/office/drawing/2014/main" id="{F5EA0007-719D-F2E3-9194-F656DC297D7E}"/>
              </a:ext>
            </a:extLst>
          </p:cNvPr>
          <p:cNvSpPr txBox="1"/>
          <p:nvPr/>
        </p:nvSpPr>
        <p:spPr>
          <a:xfrm>
            <a:off x="6986534" y="1637511"/>
            <a:ext cx="1656184" cy="830997"/>
          </a:xfrm>
          <a:prstGeom prst="rect">
            <a:avLst/>
          </a:prstGeom>
          <a:noFill/>
        </p:spPr>
        <p:txBody>
          <a:bodyPr wrap="square">
            <a:spAutoFit/>
          </a:bodyPr>
          <a:lstStyle/>
          <a:p>
            <a:r>
              <a:rPr lang="he-IL" sz="2400" b="1" dirty="0">
                <a:solidFill>
                  <a:srgbClr val="002060"/>
                </a:solidFill>
              </a:rPr>
              <a:t>הסבר מדעי </a:t>
            </a:r>
          </a:p>
          <a:p>
            <a:r>
              <a:rPr lang="he-IL" sz="2400" b="1" dirty="0">
                <a:solidFill>
                  <a:srgbClr val="002060"/>
                </a:solidFill>
              </a:rPr>
              <a:t>של תופעות </a:t>
            </a:r>
          </a:p>
        </p:txBody>
      </p:sp>
      <p:sp>
        <p:nvSpPr>
          <p:cNvPr id="6" name="תיבת טקסט 5">
            <a:extLst>
              <a:ext uri="{FF2B5EF4-FFF2-40B4-BE49-F238E27FC236}">
                <a16:creationId xmlns:a16="http://schemas.microsoft.com/office/drawing/2014/main" id="{3BA0AE5E-EE25-D4F4-F3F0-38F015B2A751}"/>
              </a:ext>
            </a:extLst>
          </p:cNvPr>
          <p:cNvSpPr txBox="1"/>
          <p:nvPr/>
        </p:nvSpPr>
        <p:spPr>
          <a:xfrm>
            <a:off x="5004048" y="1663836"/>
            <a:ext cx="1630849" cy="830997"/>
          </a:xfrm>
          <a:prstGeom prst="rect">
            <a:avLst/>
          </a:prstGeom>
          <a:noFill/>
        </p:spPr>
        <p:txBody>
          <a:bodyPr wrap="square">
            <a:spAutoFit/>
          </a:bodyPr>
          <a:lstStyle/>
          <a:p>
            <a:r>
              <a:rPr lang="he-IL" sz="2400" b="1" dirty="0">
                <a:solidFill>
                  <a:srgbClr val="002060"/>
                </a:solidFill>
              </a:rPr>
              <a:t>התמצאות מדעית </a:t>
            </a:r>
            <a:endParaRPr lang="he-IL" sz="2400" dirty="0">
              <a:solidFill>
                <a:srgbClr val="002060"/>
              </a:solidFill>
            </a:endParaRPr>
          </a:p>
        </p:txBody>
      </p:sp>
      <p:sp>
        <p:nvSpPr>
          <p:cNvPr id="7" name="תיבת טקסט 6">
            <a:extLst>
              <a:ext uri="{FF2B5EF4-FFF2-40B4-BE49-F238E27FC236}">
                <a16:creationId xmlns:a16="http://schemas.microsoft.com/office/drawing/2014/main" id="{922F83BA-F35C-26DB-DAA9-8815473687E2}"/>
              </a:ext>
            </a:extLst>
          </p:cNvPr>
          <p:cNvSpPr txBox="1"/>
          <p:nvPr/>
        </p:nvSpPr>
        <p:spPr>
          <a:xfrm>
            <a:off x="2699791" y="1650381"/>
            <a:ext cx="2058411" cy="830997"/>
          </a:xfrm>
          <a:prstGeom prst="rect">
            <a:avLst/>
          </a:prstGeom>
          <a:noFill/>
        </p:spPr>
        <p:txBody>
          <a:bodyPr wrap="square">
            <a:spAutoFit/>
          </a:bodyPr>
          <a:lstStyle/>
          <a:p>
            <a:r>
              <a:rPr lang="he-IL" sz="2400" b="1" dirty="0">
                <a:solidFill>
                  <a:srgbClr val="002060"/>
                </a:solidFill>
              </a:rPr>
              <a:t>תכנון, ביצוע </a:t>
            </a:r>
          </a:p>
          <a:p>
            <a:r>
              <a:rPr lang="he-IL" sz="2400" b="1" dirty="0">
                <a:solidFill>
                  <a:srgbClr val="002060"/>
                </a:solidFill>
              </a:rPr>
              <a:t>והערכת מחקר</a:t>
            </a:r>
          </a:p>
        </p:txBody>
      </p:sp>
      <p:sp>
        <p:nvSpPr>
          <p:cNvPr id="9" name="תיבת טקסט 8">
            <a:extLst>
              <a:ext uri="{FF2B5EF4-FFF2-40B4-BE49-F238E27FC236}">
                <a16:creationId xmlns:a16="http://schemas.microsoft.com/office/drawing/2014/main" id="{E9813442-F224-7C1F-9F1C-5B1BCFEBD283}"/>
              </a:ext>
            </a:extLst>
          </p:cNvPr>
          <p:cNvSpPr txBox="1"/>
          <p:nvPr/>
        </p:nvSpPr>
        <p:spPr>
          <a:xfrm>
            <a:off x="107504" y="1663836"/>
            <a:ext cx="2359287" cy="830997"/>
          </a:xfrm>
          <a:prstGeom prst="rect">
            <a:avLst/>
          </a:prstGeom>
          <a:noFill/>
        </p:spPr>
        <p:txBody>
          <a:bodyPr wrap="square">
            <a:spAutoFit/>
          </a:bodyPr>
          <a:lstStyle/>
          <a:p>
            <a:r>
              <a:rPr lang="he-IL" sz="2400" b="1" dirty="0">
                <a:solidFill>
                  <a:srgbClr val="002060"/>
                </a:solidFill>
              </a:rPr>
              <a:t>פרשנות מדעית </a:t>
            </a:r>
          </a:p>
          <a:p>
            <a:r>
              <a:rPr lang="he-IL" sz="2400" b="1" dirty="0">
                <a:solidFill>
                  <a:srgbClr val="002060"/>
                </a:solidFill>
              </a:rPr>
              <a:t>של נתונים וראיות </a:t>
            </a:r>
          </a:p>
        </p:txBody>
      </p:sp>
      <p:sp>
        <p:nvSpPr>
          <p:cNvPr id="10" name="תיבת טקסט 9">
            <a:extLst>
              <a:ext uri="{FF2B5EF4-FFF2-40B4-BE49-F238E27FC236}">
                <a16:creationId xmlns:a16="http://schemas.microsoft.com/office/drawing/2014/main" id="{28194B3D-4240-979E-3616-F0631460802C}"/>
              </a:ext>
            </a:extLst>
          </p:cNvPr>
          <p:cNvSpPr txBox="1"/>
          <p:nvPr/>
        </p:nvSpPr>
        <p:spPr>
          <a:xfrm>
            <a:off x="75418" y="6309320"/>
            <a:ext cx="4424574" cy="369332"/>
          </a:xfrm>
          <a:prstGeom prst="rect">
            <a:avLst/>
          </a:prstGeom>
          <a:noFill/>
        </p:spPr>
        <p:txBody>
          <a:bodyPr wrap="square" rtlCol="0">
            <a:spAutoFit/>
          </a:bodyPr>
          <a:lstStyle/>
          <a:p>
            <a:r>
              <a:rPr lang="he-IL" dirty="0">
                <a:hlinkClick r:id="rId3"/>
              </a:rPr>
              <a:t>מתוך: דמות הבוגרת והבוגר - אוריינות מדעית </a:t>
            </a:r>
            <a:endParaRPr lang="x-none" dirty="0"/>
          </a:p>
        </p:txBody>
      </p:sp>
      <p:sp>
        <p:nvSpPr>
          <p:cNvPr id="11" name="מלבן: פינות מעוגלות 5">
            <a:extLst>
              <a:ext uri="{FF2B5EF4-FFF2-40B4-BE49-F238E27FC236}">
                <a16:creationId xmlns:a16="http://schemas.microsoft.com/office/drawing/2014/main" id="{EC6D3ECF-9BDE-1ECE-C260-FBC01A843CC7}"/>
              </a:ext>
            </a:extLst>
          </p:cNvPr>
          <p:cNvSpPr/>
          <p:nvPr/>
        </p:nvSpPr>
        <p:spPr>
          <a:xfrm>
            <a:off x="6822265" y="1663836"/>
            <a:ext cx="1984721" cy="9010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99343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030006-F11E-7B32-7DB4-3E9E3A0F2813}"/>
              </a:ext>
            </a:extLst>
          </p:cNvPr>
          <p:cNvSpPr txBox="1"/>
          <p:nvPr/>
        </p:nvSpPr>
        <p:spPr>
          <a:xfrm>
            <a:off x="172406" y="332656"/>
            <a:ext cx="8923766" cy="584775"/>
          </a:xfrm>
          <a:prstGeom prst="rect">
            <a:avLst/>
          </a:prstGeom>
          <a:noFill/>
        </p:spPr>
        <p:txBody>
          <a:bodyPr wrap="square" rtlCol="1">
            <a:spAutoFit/>
          </a:bodyPr>
          <a:lstStyle/>
          <a:p>
            <a:r>
              <a:rPr lang="he-IL" sz="3200" b="1" dirty="0">
                <a:solidFill>
                  <a:srgbClr val="002060"/>
                </a:solidFill>
              </a:rPr>
              <a:t>הסבר מדעי של תופעות – במסמך מפמ"ר</a:t>
            </a:r>
            <a:endParaRPr lang="he-IL" sz="3200" dirty="0">
              <a:solidFill>
                <a:srgbClr val="002060"/>
              </a:solidFill>
            </a:endParaRPr>
          </a:p>
        </p:txBody>
      </p:sp>
      <p:pic>
        <p:nvPicPr>
          <p:cNvPr id="5" name="תמונה 4">
            <a:extLst>
              <a:ext uri="{FF2B5EF4-FFF2-40B4-BE49-F238E27FC236}">
                <a16:creationId xmlns:a16="http://schemas.microsoft.com/office/drawing/2014/main" id="{8B77E531-54C1-D5F6-9B7E-BAFDFB7C3093}"/>
              </a:ext>
            </a:extLst>
          </p:cNvPr>
          <p:cNvPicPr>
            <a:picLocks noChangeAspect="1"/>
          </p:cNvPicPr>
          <p:nvPr/>
        </p:nvPicPr>
        <p:blipFill>
          <a:blip r:embed="rId2"/>
          <a:stretch>
            <a:fillRect/>
          </a:stretch>
        </p:blipFill>
        <p:spPr>
          <a:xfrm>
            <a:off x="0" y="1635296"/>
            <a:ext cx="9144000" cy="3824231"/>
          </a:xfrm>
          <a:prstGeom prst="rect">
            <a:avLst/>
          </a:prstGeom>
        </p:spPr>
      </p:pic>
      <p:sp>
        <p:nvSpPr>
          <p:cNvPr id="6" name="מלבן: פינות מעוגלות 5">
            <a:extLst>
              <a:ext uri="{FF2B5EF4-FFF2-40B4-BE49-F238E27FC236}">
                <a16:creationId xmlns:a16="http://schemas.microsoft.com/office/drawing/2014/main" id="{EC6D3ECF-9BDE-1ECE-C260-FBC01A843CC7}"/>
              </a:ext>
            </a:extLst>
          </p:cNvPr>
          <p:cNvSpPr/>
          <p:nvPr/>
        </p:nvSpPr>
        <p:spPr>
          <a:xfrm>
            <a:off x="181871" y="4598925"/>
            <a:ext cx="6374850" cy="6237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4171641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CCF1A5-331F-4E17-2BA3-028B1C9C5AD4}"/>
              </a:ext>
            </a:extLst>
          </p:cNvPr>
          <p:cNvSpPr txBox="1"/>
          <p:nvPr/>
        </p:nvSpPr>
        <p:spPr>
          <a:xfrm>
            <a:off x="395536" y="226924"/>
            <a:ext cx="8460939" cy="707886"/>
          </a:xfrm>
          <a:prstGeom prst="rect">
            <a:avLst/>
          </a:prstGeom>
          <a:noFill/>
        </p:spPr>
        <p:txBody>
          <a:bodyPr wrap="square" rtlCol="1">
            <a:spAutoFit/>
          </a:bodyPr>
          <a:lstStyle/>
          <a:p>
            <a:r>
              <a:rPr lang="he-IL" sz="4000" b="1" dirty="0">
                <a:solidFill>
                  <a:srgbClr val="002060"/>
                </a:solidFill>
              </a:rPr>
              <a:t>סוגי פתרונות לבעיות בטכנולוגיה </a:t>
            </a:r>
          </a:p>
        </p:txBody>
      </p:sp>
      <p:sp>
        <p:nvSpPr>
          <p:cNvPr id="5" name="תיבת טקסט 4">
            <a:extLst>
              <a:ext uri="{FF2B5EF4-FFF2-40B4-BE49-F238E27FC236}">
                <a16:creationId xmlns:a16="http://schemas.microsoft.com/office/drawing/2014/main" id="{0C7A015B-89DF-FE0A-556B-0428C76D75D0}"/>
              </a:ext>
            </a:extLst>
          </p:cNvPr>
          <p:cNvSpPr txBox="1"/>
          <p:nvPr/>
        </p:nvSpPr>
        <p:spPr>
          <a:xfrm>
            <a:off x="395029" y="1268760"/>
            <a:ext cx="8460939" cy="5183150"/>
          </a:xfrm>
          <a:prstGeom prst="rect">
            <a:avLst/>
          </a:prstGeom>
          <a:noFill/>
        </p:spPr>
        <p:txBody>
          <a:bodyPr wrap="square">
            <a:spAutoFit/>
          </a:bodyPr>
          <a:lstStyle/>
          <a:p>
            <a:pPr>
              <a:lnSpc>
                <a:spcPct val="150000"/>
              </a:lnSpc>
            </a:pPr>
            <a:r>
              <a:rPr lang="he-IL" sz="2800" b="1" dirty="0"/>
              <a:t>הפתרונות מתייחסים:</a:t>
            </a:r>
          </a:p>
          <a:p>
            <a:pPr marL="457200" indent="-457200">
              <a:lnSpc>
                <a:spcPct val="150000"/>
              </a:lnSpc>
              <a:buFont typeface="Arial" panose="020B0604020202020204" pitchFamily="34" charset="0"/>
              <a:buChar char="•"/>
            </a:pPr>
            <a:r>
              <a:rPr lang="he-IL" sz="2800" b="1" dirty="0"/>
              <a:t> </a:t>
            </a:r>
            <a:r>
              <a:rPr lang="he-IL" sz="2800" b="1" dirty="0">
                <a:solidFill>
                  <a:srgbClr val="FF0000"/>
                </a:solidFill>
              </a:rPr>
              <a:t>לתבניות</a:t>
            </a:r>
          </a:p>
          <a:p>
            <a:pPr marL="457200" indent="-457200">
              <a:lnSpc>
                <a:spcPct val="150000"/>
              </a:lnSpc>
              <a:buFont typeface="Arial" panose="020B0604020202020204" pitchFamily="34" charset="0"/>
              <a:buChar char="•"/>
            </a:pPr>
            <a:r>
              <a:rPr lang="he-IL" sz="2800" b="1" dirty="0">
                <a:solidFill>
                  <a:srgbClr val="FF0000"/>
                </a:solidFill>
              </a:rPr>
              <a:t>למודלים</a:t>
            </a:r>
          </a:p>
          <a:p>
            <a:pPr marL="457200" indent="-457200">
              <a:lnSpc>
                <a:spcPct val="150000"/>
              </a:lnSpc>
              <a:buFont typeface="Arial" panose="020B0604020202020204" pitchFamily="34" charset="0"/>
              <a:buChar char="•"/>
            </a:pPr>
            <a:r>
              <a:rPr lang="he-IL" sz="2800" b="1" dirty="0">
                <a:solidFill>
                  <a:srgbClr val="FF0000"/>
                </a:solidFill>
              </a:rPr>
              <a:t>למערכות</a:t>
            </a:r>
          </a:p>
          <a:p>
            <a:pPr marL="457200" indent="-457200">
              <a:lnSpc>
                <a:spcPct val="150000"/>
              </a:lnSpc>
              <a:buFont typeface="Arial" panose="020B0604020202020204" pitchFamily="34" charset="0"/>
              <a:buChar char="•"/>
            </a:pPr>
            <a:r>
              <a:rPr lang="he-IL" sz="2800" b="1" dirty="0">
                <a:solidFill>
                  <a:srgbClr val="FF0000"/>
                </a:solidFill>
              </a:rPr>
              <a:t>למבנה ולתפקוד</a:t>
            </a:r>
          </a:p>
          <a:p>
            <a:pPr marL="457200" indent="-457200">
              <a:lnSpc>
                <a:spcPct val="150000"/>
              </a:lnSpc>
              <a:buFont typeface="Arial" panose="020B0604020202020204" pitchFamily="34" charset="0"/>
              <a:buChar char="•"/>
            </a:pPr>
            <a:r>
              <a:rPr lang="he-IL" sz="2800" b="1" dirty="0">
                <a:solidFill>
                  <a:srgbClr val="FF0000"/>
                </a:solidFill>
              </a:rPr>
              <a:t>לגודל וליחס</a:t>
            </a:r>
          </a:p>
          <a:p>
            <a:pPr marL="457200" indent="-457200">
              <a:lnSpc>
                <a:spcPct val="150000"/>
              </a:lnSpc>
              <a:buFont typeface="Arial" panose="020B0604020202020204" pitchFamily="34" charset="0"/>
              <a:buChar char="•"/>
            </a:pPr>
            <a:r>
              <a:rPr lang="he-IL" sz="2800" b="1" dirty="0">
                <a:solidFill>
                  <a:srgbClr val="FF0000"/>
                </a:solidFill>
              </a:rPr>
              <a:t>לחומרים ואנרגיה </a:t>
            </a:r>
          </a:p>
          <a:p>
            <a:pPr marL="457200" indent="-457200">
              <a:lnSpc>
                <a:spcPct val="150000"/>
              </a:lnSpc>
              <a:buFont typeface="Arial" panose="020B0604020202020204" pitchFamily="34" charset="0"/>
              <a:buChar char="•"/>
            </a:pPr>
            <a:r>
              <a:rPr lang="he-IL" sz="2800" b="1" dirty="0">
                <a:solidFill>
                  <a:srgbClr val="FF0000"/>
                </a:solidFill>
              </a:rPr>
              <a:t>לכוחות</a:t>
            </a:r>
            <a:endParaRPr lang="he-IL" sz="2800" dirty="0">
              <a:solidFill>
                <a:srgbClr val="FF0000"/>
              </a:solidFill>
            </a:endParaRPr>
          </a:p>
        </p:txBody>
      </p:sp>
      <p:pic>
        <p:nvPicPr>
          <p:cNvPr id="23" name="תמונה 22">
            <a:extLst>
              <a:ext uri="{FF2B5EF4-FFF2-40B4-BE49-F238E27FC236}">
                <a16:creationId xmlns:a16="http://schemas.microsoft.com/office/drawing/2014/main" id="{7D3A6086-6543-4A50-F253-1DBD73961E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99592" y="2420888"/>
            <a:ext cx="3567071" cy="2708920"/>
          </a:xfrm>
          <a:prstGeom prst="rect">
            <a:avLst/>
          </a:prstGeom>
        </p:spPr>
      </p:pic>
    </p:spTree>
    <p:extLst>
      <p:ext uri="{BB962C8B-B14F-4D97-AF65-F5344CB8AC3E}">
        <p14:creationId xmlns:p14="http://schemas.microsoft.com/office/powerpoint/2010/main" val="5611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3B96221A-2303-A44A-2966-9E1AEDE147DE}"/>
              </a:ext>
            </a:extLst>
          </p:cNvPr>
          <p:cNvSpPr txBox="1"/>
          <p:nvPr/>
        </p:nvSpPr>
        <p:spPr>
          <a:xfrm>
            <a:off x="6553743" y="260648"/>
            <a:ext cx="2088232" cy="707886"/>
          </a:xfrm>
          <a:prstGeom prst="rect">
            <a:avLst/>
          </a:prstGeom>
          <a:noFill/>
        </p:spPr>
        <p:txBody>
          <a:bodyPr wrap="square" rtlCol="1">
            <a:spAutoFit/>
          </a:bodyPr>
          <a:lstStyle/>
          <a:p>
            <a:r>
              <a:rPr lang="he-IL" sz="4000" b="1" dirty="0">
                <a:solidFill>
                  <a:srgbClr val="002060"/>
                </a:solidFill>
              </a:rPr>
              <a:t>תוכן</a:t>
            </a:r>
          </a:p>
        </p:txBody>
      </p:sp>
      <p:sp>
        <p:nvSpPr>
          <p:cNvPr id="3" name="תיבת טקסט 2">
            <a:extLst>
              <a:ext uri="{FF2B5EF4-FFF2-40B4-BE49-F238E27FC236}">
                <a16:creationId xmlns:a16="http://schemas.microsoft.com/office/drawing/2014/main" id="{9B7040FD-A5A0-17CE-C089-233EDFC1BD3D}"/>
              </a:ext>
            </a:extLst>
          </p:cNvPr>
          <p:cNvSpPr txBox="1"/>
          <p:nvPr/>
        </p:nvSpPr>
        <p:spPr>
          <a:xfrm>
            <a:off x="251520" y="1219852"/>
            <a:ext cx="8388932" cy="5078313"/>
          </a:xfrm>
          <a:prstGeom prst="rect">
            <a:avLst/>
          </a:prstGeom>
          <a:noFill/>
        </p:spPr>
        <p:txBody>
          <a:bodyPr wrap="square" rtlCol="1">
            <a:spAutoFit/>
          </a:bodyPr>
          <a:lstStyle/>
          <a:p>
            <a:pPr marL="457200" indent="-457200">
              <a:lnSpc>
                <a:spcPct val="150000"/>
              </a:lnSpc>
              <a:buFont typeface="Wingdings" panose="05000000000000000000" pitchFamily="2" charset="2"/>
              <a:buChar char="v"/>
            </a:pPr>
            <a:r>
              <a:rPr lang="he-IL" sz="2400" dirty="0">
                <a:solidFill>
                  <a:srgbClr val="002060"/>
                </a:solidFill>
              </a:rPr>
              <a:t>כיצד מתחילים? </a:t>
            </a:r>
          </a:p>
          <a:p>
            <a:pPr marL="457200" indent="-457200">
              <a:lnSpc>
                <a:spcPct val="150000"/>
              </a:lnSpc>
              <a:buFont typeface="Wingdings" panose="05000000000000000000" pitchFamily="2" charset="2"/>
              <a:buChar char="v"/>
            </a:pPr>
            <a:r>
              <a:rPr lang="he-IL" sz="2400" dirty="0">
                <a:solidFill>
                  <a:srgbClr val="002060"/>
                </a:solidFill>
              </a:rPr>
              <a:t>תהליך התיכון</a:t>
            </a:r>
          </a:p>
          <a:p>
            <a:pPr marL="457200" indent="-457200">
              <a:lnSpc>
                <a:spcPct val="150000"/>
              </a:lnSpc>
              <a:buFont typeface="Wingdings" panose="05000000000000000000" pitchFamily="2" charset="2"/>
              <a:buChar char="v"/>
            </a:pPr>
            <a:r>
              <a:rPr lang="he-IL" sz="2400" dirty="0">
                <a:solidFill>
                  <a:srgbClr val="002060"/>
                </a:solidFill>
              </a:rPr>
              <a:t>אוריינות טכנולוגית ופתרון בעיות</a:t>
            </a:r>
          </a:p>
          <a:p>
            <a:pPr marL="457200" indent="-457200">
              <a:lnSpc>
                <a:spcPct val="150000"/>
              </a:lnSpc>
              <a:buFont typeface="Wingdings" panose="05000000000000000000" pitchFamily="2" charset="2"/>
              <a:buChar char="v"/>
            </a:pPr>
            <a:r>
              <a:rPr lang="he-IL" sz="2400" dirty="0">
                <a:solidFill>
                  <a:srgbClr val="002060"/>
                </a:solidFill>
              </a:rPr>
              <a:t>ניסוח שאלות לצורך פתרון בעיות</a:t>
            </a:r>
          </a:p>
          <a:p>
            <a:pPr marL="457200" indent="-457200">
              <a:lnSpc>
                <a:spcPct val="150000"/>
              </a:lnSpc>
              <a:buFont typeface="Wingdings" panose="05000000000000000000" pitchFamily="2" charset="2"/>
              <a:buChar char="v"/>
            </a:pPr>
            <a:r>
              <a:rPr lang="he-IL" sz="2400" dirty="0">
                <a:solidFill>
                  <a:srgbClr val="002060"/>
                </a:solidFill>
              </a:rPr>
              <a:t>סדנא של מורים – עיון בספר הלימוד ומציאת מצבים הדורשים פתרון</a:t>
            </a:r>
          </a:p>
          <a:p>
            <a:pPr marL="457200" indent="-457200">
              <a:lnSpc>
                <a:spcPct val="150000"/>
              </a:lnSpc>
              <a:buFont typeface="Wingdings" panose="05000000000000000000" pitchFamily="2" charset="2"/>
              <a:buChar char="v"/>
            </a:pPr>
            <a:r>
              <a:rPr lang="he-IL" sz="2400" dirty="0">
                <a:solidFill>
                  <a:srgbClr val="002060"/>
                </a:solidFill>
              </a:rPr>
              <a:t>דוגמאות לפתרון בעיות מתוך ספרי הלימוד</a:t>
            </a:r>
          </a:p>
          <a:p>
            <a:pPr marL="457200" indent="-457200">
              <a:lnSpc>
                <a:spcPct val="150000"/>
              </a:lnSpc>
              <a:buFont typeface="Wingdings" panose="05000000000000000000" pitchFamily="2" charset="2"/>
              <a:buChar char="v"/>
            </a:pPr>
            <a:r>
              <a:rPr lang="he-IL" sz="2400" dirty="0">
                <a:solidFill>
                  <a:srgbClr val="002060"/>
                </a:solidFill>
              </a:rPr>
              <a:t>דוגמאות לפתרון בעיות ביחידות התוכן של במבט מקוון</a:t>
            </a:r>
          </a:p>
          <a:p>
            <a:pPr marL="457200" indent="-457200">
              <a:lnSpc>
                <a:spcPct val="150000"/>
              </a:lnSpc>
              <a:buFont typeface="Wingdings" panose="05000000000000000000" pitchFamily="2" charset="2"/>
              <a:buChar char="v"/>
            </a:pPr>
            <a:r>
              <a:rPr lang="he-IL" sz="2400" dirty="0">
                <a:solidFill>
                  <a:srgbClr val="002060"/>
                </a:solidFill>
              </a:rPr>
              <a:t>סוגים של פתרון בעיות</a:t>
            </a:r>
          </a:p>
        </p:txBody>
      </p:sp>
    </p:spTree>
    <p:extLst>
      <p:ext uri="{BB962C8B-B14F-4D97-AF65-F5344CB8AC3E}">
        <p14:creationId xmlns:p14="http://schemas.microsoft.com/office/powerpoint/2010/main" val="1439067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226924"/>
            <a:ext cx="8460939" cy="707886"/>
          </a:xfrm>
          <a:prstGeom prst="rect">
            <a:avLst/>
          </a:prstGeom>
          <a:noFill/>
        </p:spPr>
        <p:txBody>
          <a:bodyPr wrap="square" rtlCol="1">
            <a:spAutoFit/>
          </a:bodyPr>
          <a:lstStyle/>
          <a:p>
            <a:r>
              <a:rPr lang="he-IL" sz="4000" b="1" dirty="0">
                <a:solidFill>
                  <a:srgbClr val="002060"/>
                </a:solidFill>
              </a:rPr>
              <a:t>סוגי פתרונות לבעיות בטכנולוגיה </a:t>
            </a:r>
          </a:p>
        </p:txBody>
      </p:sp>
      <p:sp>
        <p:nvSpPr>
          <p:cNvPr id="4" name="TextBox 3"/>
          <p:cNvSpPr txBox="1"/>
          <p:nvPr/>
        </p:nvSpPr>
        <p:spPr>
          <a:xfrm>
            <a:off x="629561" y="934810"/>
            <a:ext cx="7992887" cy="2540567"/>
          </a:xfrm>
          <a:prstGeom prst="rect">
            <a:avLst/>
          </a:prstGeom>
          <a:noFill/>
        </p:spPr>
        <p:txBody>
          <a:bodyPr wrap="square" rtlCol="1">
            <a:spAutoFit/>
          </a:bodyPr>
          <a:lstStyle/>
          <a:p>
            <a:pPr lvl="0">
              <a:lnSpc>
                <a:spcPct val="150000"/>
              </a:lnSpc>
            </a:pPr>
            <a:r>
              <a:rPr lang="he-IL" b="1" dirty="0">
                <a:solidFill>
                  <a:srgbClr val="FF0000"/>
                </a:solidFill>
              </a:rPr>
              <a:t>פתרונות המתייחסים לתבניות</a:t>
            </a:r>
            <a:r>
              <a:rPr lang="he-IL" dirty="0">
                <a:solidFill>
                  <a:srgbClr val="000066"/>
                </a:solidFill>
              </a:rPr>
              <a:t>: דפוסים ודגמים קיימים בעולם הטבעי כמו בעולם המלאכותי, במבנים, באירועים שחוזרים על עצמם וביחסי גומלין. לדוגמה: מבנה הפרח, מחזוריות מופעי הירח, מבנה הקשת בפתחי מבנים, תבנית עיצוב של תוכנה או של כלי מטבח.  אבחנה בתבניות היא לעיתים הצעד הראשון בארגון מידע שיוביל לשאילת שאלות. מדענים ישאלו מה ההסבר לתבניות נצפות בעולם הטבע. </a:t>
            </a:r>
            <a:r>
              <a:rPr lang="he-IL" b="1" dirty="0">
                <a:solidFill>
                  <a:srgbClr val="000066"/>
                </a:solidFill>
              </a:rPr>
              <a:t>טכנולוגים ומהנדסים יבחנו דפוסים של שימוש במוצרים כדי לתכנן כלים או מערכות שיענו על הצרכים.   </a:t>
            </a:r>
            <a:endParaRPr lang="en-US" b="1" dirty="0">
              <a:solidFill>
                <a:srgbClr val="000066"/>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4284" y="3801904"/>
            <a:ext cx="2395942" cy="282917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98029"/>
            <a:ext cx="3340947" cy="282878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תיבת טקסט 1">
            <a:extLst>
              <a:ext uri="{FF2B5EF4-FFF2-40B4-BE49-F238E27FC236}">
                <a16:creationId xmlns:a16="http://schemas.microsoft.com/office/drawing/2014/main" id="{3ED0A191-9738-BE2A-0AA1-301573C374A2}"/>
              </a:ext>
            </a:extLst>
          </p:cNvPr>
          <p:cNvSpPr txBox="1"/>
          <p:nvPr/>
        </p:nvSpPr>
        <p:spPr>
          <a:xfrm>
            <a:off x="4391979" y="3672570"/>
            <a:ext cx="1440160" cy="523220"/>
          </a:xfrm>
          <a:prstGeom prst="rect">
            <a:avLst/>
          </a:prstGeom>
          <a:noFill/>
        </p:spPr>
        <p:txBody>
          <a:bodyPr wrap="square" rtlCol="1">
            <a:spAutoFit/>
          </a:bodyPr>
          <a:lstStyle/>
          <a:p>
            <a:r>
              <a:rPr lang="he-IL" sz="1400" dirty="0"/>
              <a:t>מתוך במבט מקוון לכתה א</a:t>
            </a:r>
          </a:p>
        </p:txBody>
      </p:sp>
      <p:sp>
        <p:nvSpPr>
          <p:cNvPr id="7" name="תיבת טקסט 6">
            <a:extLst>
              <a:ext uri="{FF2B5EF4-FFF2-40B4-BE49-F238E27FC236}">
                <a16:creationId xmlns:a16="http://schemas.microsoft.com/office/drawing/2014/main" id="{CD2E5216-230E-A422-2725-805B3166ACA0}"/>
              </a:ext>
            </a:extLst>
          </p:cNvPr>
          <p:cNvSpPr txBox="1"/>
          <p:nvPr/>
        </p:nvSpPr>
        <p:spPr>
          <a:xfrm>
            <a:off x="3752258" y="6102396"/>
            <a:ext cx="1562033" cy="523220"/>
          </a:xfrm>
          <a:prstGeom prst="rect">
            <a:avLst/>
          </a:prstGeom>
          <a:noFill/>
        </p:spPr>
        <p:txBody>
          <a:bodyPr wrap="square" rtlCol="1">
            <a:spAutoFit/>
          </a:bodyPr>
          <a:lstStyle/>
          <a:p>
            <a:r>
              <a:rPr lang="he-IL" sz="1400" dirty="0"/>
              <a:t>מתוך ספר הלימוד במבט חדש לכתה ה</a:t>
            </a:r>
          </a:p>
        </p:txBody>
      </p:sp>
    </p:spTree>
    <p:extLst>
      <p:ext uri="{BB962C8B-B14F-4D97-AF65-F5344CB8AC3E}">
        <p14:creationId xmlns:p14="http://schemas.microsoft.com/office/powerpoint/2010/main" val="3359392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374" y="260648"/>
            <a:ext cx="8133252" cy="1709571"/>
          </a:xfrm>
          <a:prstGeom prst="rect">
            <a:avLst/>
          </a:prstGeom>
          <a:noFill/>
        </p:spPr>
        <p:txBody>
          <a:bodyPr wrap="square" rtlCol="1">
            <a:spAutoFit/>
          </a:bodyPr>
          <a:lstStyle/>
          <a:p>
            <a:pPr lvl="0">
              <a:lnSpc>
                <a:spcPct val="150000"/>
              </a:lnSpc>
            </a:pPr>
            <a:r>
              <a:rPr lang="he-IL" b="1" dirty="0">
                <a:solidFill>
                  <a:srgbClr val="FF0000"/>
                </a:solidFill>
              </a:rPr>
              <a:t>פתרונות המתייחסים למודלים</a:t>
            </a:r>
            <a:r>
              <a:rPr lang="he-IL" dirty="0">
                <a:solidFill>
                  <a:srgbClr val="FF0000"/>
                </a:solidFill>
              </a:rPr>
              <a:t>: </a:t>
            </a:r>
            <a:r>
              <a:rPr lang="he-IL" dirty="0">
                <a:solidFill>
                  <a:srgbClr val="000066"/>
                </a:solidFill>
              </a:rPr>
              <a:t>בתחומי המדע והטכנולוגיה רווח השימוש במודלים כאמצעי ללימוד ולחקירה. </a:t>
            </a:r>
            <a:r>
              <a:rPr lang="he-IL" b="1" dirty="0">
                <a:solidFill>
                  <a:srgbClr val="000066"/>
                </a:solidFill>
              </a:rPr>
              <a:t>מגדירים את המאפיינים של הנושא הנלמד או הנחקר ובונים מודל שלו. </a:t>
            </a:r>
            <a:r>
              <a:rPr lang="he-IL" dirty="0">
                <a:solidFill>
                  <a:srgbClr val="000066"/>
                </a:solidFill>
              </a:rPr>
              <a:t>המודל משמש להבנת הנושא הנלמד או הנחקר, לבחינת רעיונות ולביטוי שלהם. לדוגמה: מודל של מולקולה להבנת מבנה, </a:t>
            </a:r>
            <a:r>
              <a:rPr lang="he-IL" b="1" dirty="0">
                <a:solidFill>
                  <a:srgbClr val="000066"/>
                </a:solidFill>
              </a:rPr>
              <a:t>מודל של מוצר לבדיקת היתכנות של רעיון טכנולוגי.   </a:t>
            </a:r>
            <a:endParaRPr lang="en-US" b="1" dirty="0">
              <a:solidFill>
                <a:srgbClr val="000066"/>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92896"/>
            <a:ext cx="4182280" cy="3720820"/>
          </a:xfrm>
          <a:prstGeom prst="rect">
            <a:avLst/>
          </a:prstGeom>
          <a:noFill/>
          <a:ln w="38100">
            <a:solidFill>
              <a:srgbClr val="C0504D"/>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128" y="2515321"/>
            <a:ext cx="4181080" cy="3794000"/>
          </a:xfrm>
          <a:prstGeom prst="rect">
            <a:avLst/>
          </a:prstGeom>
          <a:noFill/>
          <a:ln w="38100">
            <a:solidFill>
              <a:srgbClr val="C0504D"/>
            </a:solidFill>
            <a:miter lim="800000"/>
            <a:headEnd/>
            <a:tailEnd/>
          </a:ln>
          <a:extLst>
            <a:ext uri="{909E8E84-426E-40DD-AFC4-6F175D3DCCD1}">
              <a14:hiddenFill xmlns:a14="http://schemas.microsoft.com/office/drawing/2010/main">
                <a:solidFill>
                  <a:schemeClr val="accent1"/>
                </a:solidFill>
              </a14:hiddenFill>
            </a:ext>
          </a:extLst>
        </p:spPr>
      </p:pic>
      <p:sp>
        <p:nvSpPr>
          <p:cNvPr id="2" name="תיבת טקסט 1">
            <a:extLst>
              <a:ext uri="{FF2B5EF4-FFF2-40B4-BE49-F238E27FC236}">
                <a16:creationId xmlns:a16="http://schemas.microsoft.com/office/drawing/2014/main" id="{CB4B46CC-550F-35F2-F029-AB8E33931AB0}"/>
              </a:ext>
            </a:extLst>
          </p:cNvPr>
          <p:cNvSpPr txBox="1"/>
          <p:nvPr/>
        </p:nvSpPr>
        <p:spPr>
          <a:xfrm>
            <a:off x="4860032" y="6453336"/>
            <a:ext cx="3888432" cy="307777"/>
          </a:xfrm>
          <a:prstGeom prst="rect">
            <a:avLst/>
          </a:prstGeom>
          <a:noFill/>
        </p:spPr>
        <p:txBody>
          <a:bodyPr wrap="square" rtlCol="1">
            <a:spAutoFit/>
          </a:bodyPr>
          <a:lstStyle/>
          <a:p>
            <a:pPr algn="ctr"/>
            <a:r>
              <a:rPr lang="he-IL" sz="1400" dirty="0"/>
              <a:t>מתוך: ספר הלימוד במבט חדש כתה ג</a:t>
            </a:r>
          </a:p>
        </p:txBody>
      </p:sp>
      <p:sp>
        <p:nvSpPr>
          <p:cNvPr id="6" name="תיבת טקסט 5">
            <a:extLst>
              <a:ext uri="{FF2B5EF4-FFF2-40B4-BE49-F238E27FC236}">
                <a16:creationId xmlns:a16="http://schemas.microsoft.com/office/drawing/2014/main" id="{308B367A-F98A-D52E-0ECC-10D301EF2F32}"/>
              </a:ext>
            </a:extLst>
          </p:cNvPr>
          <p:cNvSpPr txBox="1"/>
          <p:nvPr/>
        </p:nvSpPr>
        <p:spPr>
          <a:xfrm>
            <a:off x="179512" y="6343898"/>
            <a:ext cx="4032448" cy="307777"/>
          </a:xfrm>
          <a:prstGeom prst="rect">
            <a:avLst/>
          </a:prstGeom>
          <a:noFill/>
        </p:spPr>
        <p:txBody>
          <a:bodyPr wrap="square" rtlCol="1">
            <a:spAutoFit/>
          </a:bodyPr>
          <a:lstStyle/>
          <a:p>
            <a:pPr algn="ctr"/>
            <a:r>
              <a:rPr lang="he-IL" sz="1400" dirty="0"/>
              <a:t>מתוך: ספר הלימוד במבט חדש כתה ה</a:t>
            </a:r>
          </a:p>
        </p:txBody>
      </p:sp>
    </p:spTree>
    <p:extLst>
      <p:ext uri="{BB962C8B-B14F-4D97-AF65-F5344CB8AC3E}">
        <p14:creationId xmlns:p14="http://schemas.microsoft.com/office/powerpoint/2010/main" val="316588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268891"/>
            <a:ext cx="8260466" cy="2956066"/>
          </a:xfrm>
          <a:prstGeom prst="rect">
            <a:avLst/>
          </a:prstGeom>
          <a:noFill/>
        </p:spPr>
        <p:txBody>
          <a:bodyPr wrap="square" rtlCol="1">
            <a:spAutoFit/>
          </a:bodyPr>
          <a:lstStyle/>
          <a:p>
            <a:pPr lvl="0">
              <a:lnSpc>
                <a:spcPct val="150000"/>
              </a:lnSpc>
            </a:pPr>
            <a:r>
              <a:rPr lang="he-IL" b="1" dirty="0">
                <a:solidFill>
                  <a:srgbClr val="FF0000"/>
                </a:solidFill>
              </a:rPr>
              <a:t>פתרונות המתייחסים למערכות: </a:t>
            </a:r>
            <a:r>
              <a:rPr lang="he-IL" dirty="0">
                <a:solidFill>
                  <a:srgbClr val="000066"/>
                </a:solidFill>
              </a:rPr>
              <a:t>הן העולם הטבעי והן העולם המלאכותי מורכבים וגדולים מכדי לבחון ולהבין אותם. לכן </a:t>
            </a:r>
            <a:r>
              <a:rPr lang="he-IL" b="1" dirty="0">
                <a:solidFill>
                  <a:srgbClr val="000066"/>
                </a:solidFill>
              </a:rPr>
              <a:t>מדענים, טכנולוגים ומהנדסים קובעים ומגדירים גבולות של תחום נבדק של מערכת ואותו בוחנים</a:t>
            </a:r>
            <a:r>
              <a:rPr lang="he-IL" dirty="0">
                <a:solidFill>
                  <a:srgbClr val="000066"/>
                </a:solidFill>
              </a:rPr>
              <a:t>. מערכת היא קבוצה מאורגנת של פריטים הקשורים זה בזה ויוצרים שלמות. מערכות יכולות לכלול יצורים, מכונות, גלקסיות. </a:t>
            </a:r>
            <a:r>
              <a:rPr lang="he-IL" b="1" dirty="0">
                <a:solidFill>
                  <a:srgbClr val="000066"/>
                </a:solidFill>
              </a:rPr>
              <a:t>לכל מערכת גבולות, קלט ופלט. </a:t>
            </a:r>
            <a:r>
              <a:rPr lang="he-IL" dirty="0">
                <a:solidFill>
                  <a:srgbClr val="000066"/>
                </a:solidFill>
              </a:rPr>
              <a:t> למרות שכל מערכת נמצאת באינטראקציה עם מערכות אחרות יעיל לבודד מערכת אחת לצורך חקירה. כדי לעשות זאת </a:t>
            </a:r>
            <a:r>
              <a:rPr lang="he-IL" b="1" dirty="0">
                <a:solidFill>
                  <a:srgbClr val="000066"/>
                </a:solidFill>
              </a:rPr>
              <a:t>מדענים ומהנדסים מדמיינים גבולות מלאכותיים של המערכת הנחקרת ואז בוחנים אותה.   </a:t>
            </a:r>
            <a:endParaRPr lang="en-US" b="1" dirty="0">
              <a:solidFill>
                <a:srgbClr val="000066"/>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6"/>
          <a:stretch/>
        </p:blipFill>
        <p:spPr bwMode="auto">
          <a:xfrm>
            <a:off x="5940152" y="3429000"/>
            <a:ext cx="2768584" cy="3189429"/>
          </a:xfrm>
          <a:prstGeom prst="rect">
            <a:avLst/>
          </a:prstGeom>
          <a:solidFill>
            <a:srgbClr val="8064A2"/>
          </a:solidFill>
          <a:ln w="38100">
            <a:solidFill>
              <a:srgbClr val="8064A2"/>
            </a:solidFill>
            <a:miter lim="800000"/>
            <a:headEnd/>
            <a:tailEnd/>
          </a:ln>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3" y="4077072"/>
            <a:ext cx="3159691" cy="1368152"/>
          </a:xfrm>
          <a:prstGeom prst="rect">
            <a:avLst/>
          </a:prstGeom>
          <a:solidFill>
            <a:srgbClr val="8064A2"/>
          </a:solidFill>
          <a:ln w="38100">
            <a:solidFill>
              <a:srgbClr val="8064A2"/>
            </a:solidFill>
            <a:miter lim="800000"/>
            <a:headEnd/>
            <a:tailEnd/>
          </a:ln>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077072"/>
            <a:ext cx="2450345" cy="2514722"/>
          </a:xfrm>
          <a:prstGeom prst="rect">
            <a:avLst/>
          </a:prstGeom>
          <a:solidFill>
            <a:srgbClr val="8064A2"/>
          </a:solidFill>
          <a:ln w="38100">
            <a:solidFill>
              <a:srgbClr val="8064A2"/>
            </a:solidFill>
            <a:miter lim="800000"/>
            <a:headEnd/>
            <a:tailEnd/>
          </a:ln>
        </p:spPr>
      </p:pic>
      <p:sp>
        <p:nvSpPr>
          <p:cNvPr id="2" name="תיבת טקסט 1">
            <a:extLst>
              <a:ext uri="{FF2B5EF4-FFF2-40B4-BE49-F238E27FC236}">
                <a16:creationId xmlns:a16="http://schemas.microsoft.com/office/drawing/2014/main" id="{813023B5-00C3-E511-61E3-4DD3B8D5948A}"/>
              </a:ext>
            </a:extLst>
          </p:cNvPr>
          <p:cNvSpPr txBox="1"/>
          <p:nvPr/>
        </p:nvSpPr>
        <p:spPr>
          <a:xfrm>
            <a:off x="267071" y="6093296"/>
            <a:ext cx="2360713" cy="523220"/>
          </a:xfrm>
          <a:prstGeom prst="rect">
            <a:avLst/>
          </a:prstGeom>
          <a:noFill/>
        </p:spPr>
        <p:txBody>
          <a:bodyPr wrap="square" rtlCol="1">
            <a:spAutoFit/>
          </a:bodyPr>
          <a:lstStyle/>
          <a:p>
            <a:r>
              <a:rPr lang="he-IL" sz="1400" dirty="0"/>
              <a:t>מתוך: </a:t>
            </a:r>
          </a:p>
          <a:p>
            <a:r>
              <a:rPr lang="he-IL" sz="1400" dirty="0"/>
              <a:t>ספר הלימוד במבט חדש כתה ו</a:t>
            </a:r>
          </a:p>
        </p:txBody>
      </p:sp>
    </p:spTree>
    <p:extLst>
      <p:ext uri="{BB962C8B-B14F-4D97-AF65-F5344CB8AC3E}">
        <p14:creationId xmlns:p14="http://schemas.microsoft.com/office/powerpoint/2010/main" val="3474626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623" y="157759"/>
            <a:ext cx="8352929" cy="2540567"/>
          </a:xfrm>
          <a:prstGeom prst="rect">
            <a:avLst/>
          </a:prstGeom>
          <a:noFill/>
        </p:spPr>
        <p:txBody>
          <a:bodyPr wrap="square" rtlCol="1">
            <a:spAutoFit/>
          </a:bodyPr>
          <a:lstStyle/>
          <a:p>
            <a:pPr lvl="0">
              <a:lnSpc>
                <a:spcPct val="150000"/>
              </a:lnSpc>
            </a:pPr>
            <a:r>
              <a:rPr lang="he-IL" b="1" dirty="0">
                <a:solidFill>
                  <a:srgbClr val="FF0000"/>
                </a:solidFill>
              </a:rPr>
              <a:t>פתרונות המתייחסים למבנה ולתפקוד</a:t>
            </a:r>
            <a:r>
              <a:rPr lang="he-IL" dirty="0">
                <a:solidFill>
                  <a:srgbClr val="000066"/>
                </a:solidFill>
              </a:rPr>
              <a:t>: </a:t>
            </a:r>
            <a:r>
              <a:rPr lang="he-IL" b="1" dirty="0">
                <a:solidFill>
                  <a:srgbClr val="000066"/>
                </a:solidFill>
              </a:rPr>
              <a:t>האופן בו מוצר, מערכת טכנולוגית</a:t>
            </a:r>
            <a:r>
              <a:rPr lang="he-IL" dirty="0">
                <a:solidFill>
                  <a:srgbClr val="000066"/>
                </a:solidFill>
              </a:rPr>
              <a:t>, עצם, או יצור חי, בנויים - </a:t>
            </a:r>
            <a:r>
              <a:rPr lang="he-IL" b="1" dirty="0">
                <a:solidFill>
                  <a:srgbClr val="000066"/>
                </a:solidFill>
              </a:rPr>
              <a:t>קובעים את תכונותיו ואת תפקודו</a:t>
            </a:r>
            <a:r>
              <a:rPr lang="he-IL" dirty="0">
                <a:solidFill>
                  <a:srgbClr val="000066"/>
                </a:solidFill>
              </a:rPr>
              <a:t>. לדוגמה: הצורה ההידרודינמית של מטוס משפיעה על מהירות תנועתו בשמיים. </a:t>
            </a:r>
            <a:r>
              <a:rPr lang="he-IL" b="1" dirty="0">
                <a:solidFill>
                  <a:srgbClr val="000066"/>
                </a:solidFill>
              </a:rPr>
              <a:t>תפקודן של מערכות טבעיות ומלאכותיות תלוי בצורה וביחסים בין הרכיבים כמו גם בתכונות החומרים מהם הם בנויים</a:t>
            </a:r>
            <a:r>
              <a:rPr lang="he-IL" dirty="0">
                <a:solidFill>
                  <a:srgbClr val="000066"/>
                </a:solidFill>
              </a:rPr>
              <a:t>. בנוסף, חשובה התייחסות לרמה המקרוסקופית או המיקרוסקופית כדי לדעת אילו תכונות או אילו היבטים של צורה או חומר רלוונטיים בחקירת תופעה או בתכנון של מוצר מסוים.</a:t>
            </a:r>
            <a:endParaRPr lang="en-US" dirty="0">
              <a:solidFill>
                <a:srgbClr val="000066"/>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40968"/>
            <a:ext cx="4176464" cy="2646472"/>
          </a:xfrm>
          <a:prstGeom prst="rect">
            <a:avLst/>
          </a:prstGeom>
          <a:noFill/>
          <a:ln w="38100">
            <a:solidFill>
              <a:srgbClr val="9BBB59"/>
            </a:solidFill>
            <a:miter lim="800000"/>
            <a:headEnd/>
            <a:tailEnd/>
          </a:ln>
          <a:extLst>
            <a:ext uri="{909E8E84-426E-40DD-AFC4-6F175D3DCCD1}">
              <a14:hiddenFill xmlns:a14="http://schemas.microsoft.com/office/drawing/2010/main">
                <a:solidFill>
                  <a:schemeClr val="accent1"/>
                </a:solidFill>
              </a14:hiddenFill>
            </a:ext>
          </a:extLst>
        </p:spPr>
      </p:pic>
      <p:pic>
        <p:nvPicPr>
          <p:cNvPr id="7" name="תמונה 6">
            <a:extLst>
              <a:ext uri="{FF2B5EF4-FFF2-40B4-BE49-F238E27FC236}">
                <a16:creationId xmlns:a16="http://schemas.microsoft.com/office/drawing/2014/main" id="{6A3E9190-1C7A-618E-DF3B-79BFC4489944}"/>
              </a:ext>
            </a:extLst>
          </p:cNvPr>
          <p:cNvPicPr>
            <a:picLocks noChangeAspect="1"/>
          </p:cNvPicPr>
          <p:nvPr/>
        </p:nvPicPr>
        <p:blipFill>
          <a:blip r:embed="rId3"/>
          <a:stretch>
            <a:fillRect/>
          </a:stretch>
        </p:blipFill>
        <p:spPr>
          <a:xfrm>
            <a:off x="4592601" y="3140969"/>
            <a:ext cx="4372259" cy="2613386"/>
          </a:xfrm>
          <a:prstGeom prst="rect">
            <a:avLst/>
          </a:prstGeom>
          <a:ln w="38100">
            <a:solidFill>
              <a:srgbClr val="92D050"/>
            </a:solidFill>
          </a:ln>
        </p:spPr>
      </p:pic>
      <p:sp>
        <p:nvSpPr>
          <p:cNvPr id="8" name="תיבת טקסט 7">
            <a:extLst>
              <a:ext uri="{FF2B5EF4-FFF2-40B4-BE49-F238E27FC236}">
                <a16:creationId xmlns:a16="http://schemas.microsoft.com/office/drawing/2014/main" id="{E4548DE1-AFF3-9509-FDA5-6F26AC12F506}"/>
              </a:ext>
            </a:extLst>
          </p:cNvPr>
          <p:cNvSpPr txBox="1"/>
          <p:nvPr/>
        </p:nvSpPr>
        <p:spPr>
          <a:xfrm>
            <a:off x="4714429" y="6093296"/>
            <a:ext cx="4250431" cy="307777"/>
          </a:xfrm>
          <a:prstGeom prst="rect">
            <a:avLst/>
          </a:prstGeom>
          <a:noFill/>
        </p:spPr>
        <p:txBody>
          <a:bodyPr wrap="square" rtlCol="1">
            <a:spAutoFit/>
          </a:bodyPr>
          <a:lstStyle/>
          <a:p>
            <a:pPr algn="ctr"/>
            <a:r>
              <a:rPr lang="he-IL" sz="1400" dirty="0"/>
              <a:t>מתוך: ספר הלימוד במבט חדש טכנולוגיה כתה ד</a:t>
            </a:r>
          </a:p>
        </p:txBody>
      </p:sp>
      <p:sp>
        <p:nvSpPr>
          <p:cNvPr id="9" name="תיבת טקסט 8">
            <a:extLst>
              <a:ext uri="{FF2B5EF4-FFF2-40B4-BE49-F238E27FC236}">
                <a16:creationId xmlns:a16="http://schemas.microsoft.com/office/drawing/2014/main" id="{FCDEF550-9349-A50B-0F74-64A1A39BA048}"/>
              </a:ext>
            </a:extLst>
          </p:cNvPr>
          <p:cNvSpPr txBox="1"/>
          <p:nvPr/>
        </p:nvSpPr>
        <p:spPr>
          <a:xfrm>
            <a:off x="179139" y="6093296"/>
            <a:ext cx="4363948" cy="307777"/>
          </a:xfrm>
          <a:prstGeom prst="rect">
            <a:avLst/>
          </a:prstGeom>
          <a:noFill/>
        </p:spPr>
        <p:txBody>
          <a:bodyPr wrap="square" rtlCol="1">
            <a:spAutoFit/>
          </a:bodyPr>
          <a:lstStyle/>
          <a:p>
            <a:pPr algn="ctr"/>
            <a:r>
              <a:rPr lang="he-IL" sz="1400" dirty="0"/>
              <a:t>מתוך: במבט מקוון כתה ד</a:t>
            </a:r>
          </a:p>
        </p:txBody>
      </p:sp>
    </p:spTree>
    <p:extLst>
      <p:ext uri="{BB962C8B-B14F-4D97-AF65-F5344CB8AC3E}">
        <p14:creationId xmlns:p14="http://schemas.microsoft.com/office/powerpoint/2010/main" val="1313478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251521" y="177863"/>
            <a:ext cx="8352928" cy="3780522"/>
          </a:xfrm>
          <a:prstGeom prst="rect">
            <a:avLst/>
          </a:prstGeom>
        </p:spPr>
        <p:txBody>
          <a:bodyPr wrap="square">
            <a:spAutoFit/>
          </a:bodyPr>
          <a:lstStyle/>
          <a:p>
            <a:pPr lvl="0">
              <a:lnSpc>
                <a:spcPct val="150000"/>
              </a:lnSpc>
            </a:pPr>
            <a:r>
              <a:rPr lang="he-IL" b="1" dirty="0">
                <a:solidFill>
                  <a:srgbClr val="FF0000"/>
                </a:solidFill>
              </a:rPr>
              <a:t>פתרונות המתייחסים לגודל וליחס</a:t>
            </a:r>
            <a:r>
              <a:rPr lang="he-IL" dirty="0">
                <a:solidFill>
                  <a:srgbClr val="FF0000"/>
                </a:solidFill>
              </a:rPr>
              <a:t>: </a:t>
            </a:r>
            <a:r>
              <a:rPr lang="he-IL" dirty="0">
                <a:solidFill>
                  <a:srgbClr val="000066"/>
                </a:solidFill>
              </a:rPr>
              <a:t>תופעות, </a:t>
            </a:r>
            <a:r>
              <a:rPr lang="he-IL" b="1" dirty="0">
                <a:solidFill>
                  <a:srgbClr val="000066"/>
                </a:solidFill>
              </a:rPr>
              <a:t>מערכות ועצמים נבדלים בגודלם וביחסי הגודל שבין מרכיביהם.</a:t>
            </a:r>
            <a:r>
              <a:rPr lang="he-IL" dirty="0">
                <a:solidFill>
                  <a:srgbClr val="000066"/>
                </a:solidFill>
              </a:rPr>
              <a:t> לגודל וליחס בין הגדלים יש חשיבות לגבי האופן שבו תופעות, מערכות ועצמים מתנהגים.  מנקודת ראות אנושית ניתן להבחין בשלושה סוגי גדלים הנבדלים זה מזה: </a:t>
            </a:r>
            <a:endParaRPr lang="en-US" dirty="0">
              <a:solidFill>
                <a:srgbClr val="000066"/>
              </a:solidFill>
            </a:endParaRPr>
          </a:p>
          <a:p>
            <a:pPr marL="285750" lvl="0" indent="-285750">
              <a:lnSpc>
                <a:spcPct val="150000"/>
              </a:lnSpc>
              <a:buFont typeface="Arial" panose="020B0604020202020204" pitchFamily="34" charset="0"/>
              <a:buChar char="•"/>
            </a:pPr>
            <a:r>
              <a:rPr lang="he-IL" b="1" dirty="0">
                <a:solidFill>
                  <a:srgbClr val="C0504D"/>
                </a:solidFill>
              </a:rPr>
              <a:t>גדלים הניתנים לאבחנה ישירה </a:t>
            </a:r>
            <a:r>
              <a:rPr lang="he-IL" b="1" dirty="0">
                <a:solidFill>
                  <a:srgbClr val="000066"/>
                </a:solidFill>
              </a:rPr>
              <a:t>- </a:t>
            </a:r>
            <a:r>
              <a:rPr lang="he-IL" dirty="0">
                <a:solidFill>
                  <a:srgbClr val="000066"/>
                </a:solidFill>
              </a:rPr>
              <a:t>גדלים אלה ניתנים לאבחנה בחושי האדם, למשל על ידי ראיה, או מישוש. </a:t>
            </a:r>
            <a:endParaRPr lang="en-US" dirty="0">
              <a:solidFill>
                <a:srgbClr val="000066"/>
              </a:solidFill>
            </a:endParaRPr>
          </a:p>
          <a:p>
            <a:pPr marL="285750" lvl="0" indent="-285750">
              <a:lnSpc>
                <a:spcPct val="150000"/>
              </a:lnSpc>
              <a:buFont typeface="Arial" panose="020B0604020202020204" pitchFamily="34" charset="0"/>
              <a:buChar char="•"/>
            </a:pPr>
            <a:r>
              <a:rPr lang="he-IL" b="1" dirty="0">
                <a:solidFill>
                  <a:srgbClr val="C0504D"/>
                </a:solidFill>
              </a:rPr>
              <a:t>גדלים שהם קטנים או גדולים מדי לאבחנה ישירה </a:t>
            </a:r>
            <a:r>
              <a:rPr lang="he-IL" b="1" dirty="0">
                <a:solidFill>
                  <a:srgbClr val="000066"/>
                </a:solidFill>
              </a:rPr>
              <a:t>- </a:t>
            </a:r>
            <a:r>
              <a:rPr lang="he-IL" dirty="0">
                <a:solidFill>
                  <a:srgbClr val="000066"/>
                </a:solidFill>
              </a:rPr>
              <a:t>גדלים כאלה יכולים להתייחס למשל לממדים קטנים של עצם. </a:t>
            </a:r>
          </a:p>
          <a:p>
            <a:pPr marL="285750" lvl="0" indent="-285750">
              <a:lnSpc>
                <a:spcPct val="150000"/>
              </a:lnSpc>
              <a:buFont typeface="Arial" panose="020B0604020202020204" pitchFamily="34" charset="0"/>
              <a:buChar char="•"/>
            </a:pPr>
            <a:r>
              <a:rPr lang="he-IL" b="1" dirty="0">
                <a:solidFill>
                  <a:srgbClr val="C0504D"/>
                </a:solidFill>
              </a:rPr>
              <a:t>גדלים שהם מהירים או איטיים מדי לאבחנה ישירה </a:t>
            </a:r>
            <a:r>
              <a:rPr lang="he-IL" b="1" dirty="0">
                <a:solidFill>
                  <a:srgbClr val="000066"/>
                </a:solidFill>
              </a:rPr>
              <a:t>- </a:t>
            </a:r>
            <a:r>
              <a:rPr lang="he-IL" dirty="0">
                <a:solidFill>
                  <a:srgbClr val="000066"/>
                </a:solidFill>
              </a:rPr>
              <a:t>גדלים כאלה יכולים להתייחס למשל לגדלים העולים על היכולת שלנו לדמיין או לתפוס אותם.</a:t>
            </a:r>
            <a:endParaRPr lang="he-IL" dirty="0">
              <a:solidFill>
                <a:srgbClr val="FF0000"/>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4214336"/>
            <a:ext cx="2736304" cy="2479777"/>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4148332"/>
            <a:ext cx="2592288" cy="2565405"/>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563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409548" y="206878"/>
            <a:ext cx="8352928" cy="3371564"/>
          </a:xfrm>
          <a:prstGeom prst="rect">
            <a:avLst/>
          </a:prstGeom>
        </p:spPr>
        <p:txBody>
          <a:bodyPr wrap="square">
            <a:spAutoFit/>
          </a:bodyPr>
          <a:lstStyle/>
          <a:p>
            <a:pPr lvl="0">
              <a:lnSpc>
                <a:spcPct val="150000"/>
              </a:lnSpc>
            </a:pPr>
            <a:r>
              <a:rPr lang="he-IL" b="1" dirty="0">
                <a:solidFill>
                  <a:srgbClr val="FF0000"/>
                </a:solidFill>
              </a:rPr>
              <a:t>פתרונות המתייחסים לחומרים ואנרגיה</a:t>
            </a:r>
            <a:r>
              <a:rPr lang="he-IL" dirty="0">
                <a:solidFill>
                  <a:srgbClr val="000066"/>
                </a:solidFill>
              </a:rPr>
              <a:t>: העולם שמסביבנו עשוי מחומר. כל הגופים בטבע וכל המוצרים למיניהם עשויים מחומר. </a:t>
            </a:r>
            <a:r>
              <a:rPr lang="he-IL" b="1" dirty="0">
                <a:solidFill>
                  <a:srgbClr val="000066"/>
                </a:solidFill>
              </a:rPr>
              <a:t>האנרגיה הכרחית לפעולתן של מערכות טכנולוגיות</a:t>
            </a:r>
            <a:r>
              <a:rPr lang="he-IL" dirty="0">
                <a:solidFill>
                  <a:srgbClr val="000066"/>
                </a:solidFill>
              </a:rPr>
              <a:t>. הן במערכות טבעיות והן </a:t>
            </a:r>
            <a:r>
              <a:rPr lang="he-IL" b="1" dirty="0">
                <a:solidFill>
                  <a:srgbClr val="000066"/>
                </a:solidFill>
              </a:rPr>
              <a:t>במערכות מלאכותיות קיימת תנועה של חומרים ו/או של אנרגיה </a:t>
            </a:r>
            <a:r>
              <a:rPr lang="he-IL" dirty="0">
                <a:solidFill>
                  <a:srgbClr val="000066"/>
                </a:solidFill>
              </a:rPr>
              <a:t>לדוגמה – מחזור המים בטבע. כדי להבין בצורה מלאה את מחזור המים בטבע יש להתייחס לא רק למעברי החומר (מים) אלא גם למעברי האנרגיה.  </a:t>
            </a:r>
            <a:r>
              <a:rPr lang="he-IL" b="1" dirty="0">
                <a:solidFill>
                  <a:srgbClr val="000066"/>
                </a:solidFill>
              </a:rPr>
              <a:t>המטרה המרכזית של פיתוח מערכות טכנולוגיות היא להביא למקסימום את הפלט של סוגי אנרגיה רצויים ולמינימום פלט של סוגי אנרגיה לא רצויים</a:t>
            </a:r>
            <a:r>
              <a:rPr lang="he-IL" dirty="0">
                <a:solidFill>
                  <a:srgbClr val="000066"/>
                </a:solidFill>
              </a:rPr>
              <a:t>. הבנת האינטראקציות בין חומר לאנרגיה תומכת הן בפיתוח התפיסה של התפקוד שלהם בכל מערכת והן בהבנת התהליכים והתופעות בטבע ובמערכות טכנולוגיות. </a:t>
            </a:r>
            <a:endParaRPr lang="en-US" dirty="0">
              <a:solidFill>
                <a:srgbClr val="000066"/>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005064"/>
            <a:ext cx="2954710" cy="2634616"/>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3861048"/>
            <a:ext cx="2808329" cy="2768976"/>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589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363606" y="360280"/>
            <a:ext cx="8352928" cy="2540567"/>
          </a:xfrm>
          <a:prstGeom prst="rect">
            <a:avLst/>
          </a:prstGeom>
        </p:spPr>
        <p:txBody>
          <a:bodyPr wrap="square">
            <a:spAutoFit/>
          </a:bodyPr>
          <a:lstStyle/>
          <a:p>
            <a:pPr lvl="0">
              <a:lnSpc>
                <a:spcPct val="150000"/>
              </a:lnSpc>
            </a:pPr>
            <a:r>
              <a:rPr lang="he-IL" b="1" dirty="0">
                <a:solidFill>
                  <a:srgbClr val="FF0000"/>
                </a:solidFill>
              </a:rPr>
              <a:t>פתרונות המתייחסים לכוחות</a:t>
            </a:r>
            <a:r>
              <a:rPr lang="he-IL" dirty="0">
                <a:solidFill>
                  <a:srgbClr val="000066"/>
                </a:solidFill>
              </a:rPr>
              <a:t>: </a:t>
            </a:r>
            <a:r>
              <a:rPr lang="he-IL" b="1" dirty="0">
                <a:solidFill>
                  <a:srgbClr val="000066"/>
                </a:solidFill>
              </a:rPr>
              <a:t>כוחות מופיעים בתופעות טבע ובמערכות טכנולוגיות</a:t>
            </a:r>
            <a:r>
              <a:rPr lang="he-IL" dirty="0">
                <a:solidFill>
                  <a:srgbClr val="000066"/>
                </a:solidFill>
              </a:rPr>
              <a:t>. לדוגמה:  רוח מפעילה כוח על ענפי עצים והם מתכופפים, </a:t>
            </a:r>
            <a:r>
              <a:rPr lang="he-IL" b="1" dirty="0">
                <a:solidFill>
                  <a:srgbClr val="000066"/>
                </a:solidFill>
              </a:rPr>
              <a:t>ידי האדם מפעילות כוח המאפשר פעולות שונות כגון הרמת ספל או הקלדה על מקלדת מחשב. מנוע מכונית מפעיל כוח על הגלגלים ומניע אותם.</a:t>
            </a:r>
            <a:r>
              <a:rPr lang="he-IL" dirty="0">
                <a:solidFill>
                  <a:srgbClr val="000066"/>
                </a:solidFill>
              </a:rPr>
              <a:t> כוחות עשויים לגרום לשינוי צורתו של גוף ו/או לשינוי בתנועתו. הבנת הכוחות הפועלים על גופים ומערכות בטבע ובעולם המלאכותי מאפשרת הבנת תופעות ותהליכים בעולם הסובב אותנו. </a:t>
            </a:r>
            <a:endParaRPr lang="en-US" dirty="0">
              <a:solidFill>
                <a:srgbClr val="000066"/>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09840"/>
            <a:ext cx="3958948" cy="3796454"/>
          </a:xfrm>
          <a:prstGeom prst="rect">
            <a:avLst/>
          </a:prstGeom>
          <a:noFill/>
          <a:ln w="38100">
            <a:solidFill>
              <a:schemeClr val="accent3">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3" y="2909840"/>
            <a:ext cx="3894433" cy="3744416"/>
          </a:xfrm>
          <a:prstGeom prst="rect">
            <a:avLst/>
          </a:prstGeom>
          <a:noFill/>
          <a:ln w="38100">
            <a:solidFill>
              <a:schemeClr val="accent3">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32511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469" y="857251"/>
            <a:ext cx="8076197" cy="507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כותרת 1"/>
          <p:cNvSpPr txBox="1">
            <a:spLocks/>
          </p:cNvSpPr>
          <p:nvPr/>
        </p:nvSpPr>
        <p:spPr>
          <a:xfrm>
            <a:off x="1277541" y="983457"/>
            <a:ext cx="6642497" cy="884635"/>
          </a:xfrm>
          <a:prstGeom prst="rect">
            <a:avLst/>
          </a:prstGeom>
          <a:noFill/>
        </p:spPr>
        <p:txBody>
          <a:bodyPr rtlCol="1" anchor="ctr"/>
          <a:lstStyle>
            <a:lvl1pPr algn="ctr" defTabSz="914400" rtl="1" eaLnBrk="1" latinLnBrk="0" hangingPunct="1">
              <a:spcBef>
                <a:spcPct val="0"/>
              </a:spcBef>
              <a:buNone/>
              <a:defRPr sz="4400" kern="1200">
                <a:solidFill>
                  <a:schemeClr val="tx1"/>
                </a:solidFill>
                <a:latin typeface="+mj-lt"/>
                <a:ea typeface="+mj-ea"/>
                <a:cs typeface="+mj-cs"/>
              </a:defRPr>
            </a:lvl1pPr>
          </a:lstStyle>
          <a:p>
            <a:pPr>
              <a:defRPr/>
            </a:pPr>
            <a:r>
              <a:rPr lang="he-IL" sz="1800" b="1" dirty="0">
                <a:solidFill>
                  <a:schemeClr val="bg1"/>
                </a:solidFill>
                <a:cs typeface="+mn-cs"/>
              </a:rPr>
              <a:t>"לא נוכל לפתור בעיות באמצעות אותה צורת חשיבה </a:t>
            </a:r>
          </a:p>
          <a:p>
            <a:pPr>
              <a:defRPr/>
            </a:pPr>
            <a:r>
              <a:rPr lang="he-IL" sz="1800" b="1" dirty="0">
                <a:solidFill>
                  <a:schemeClr val="bg1"/>
                </a:solidFill>
                <a:cs typeface="+mn-cs"/>
              </a:rPr>
              <a:t>שהשתמשנו כשיצרנו אותם</a:t>
            </a:r>
            <a:r>
              <a:rPr lang="he-IL" sz="2400" b="1" dirty="0">
                <a:solidFill>
                  <a:schemeClr val="bg1"/>
                </a:solidFill>
                <a:cs typeface="+mn-cs"/>
              </a:rPr>
              <a:t>" </a:t>
            </a:r>
            <a:r>
              <a:rPr lang="he-IL" sz="1350" b="1" dirty="0">
                <a:solidFill>
                  <a:schemeClr val="bg1"/>
                </a:solidFill>
                <a:cs typeface="+mn-cs"/>
              </a:rPr>
              <a:t>(אלברט איינשטיין)</a:t>
            </a:r>
          </a:p>
        </p:txBody>
      </p:sp>
    </p:spTree>
    <p:extLst>
      <p:ext uri="{BB962C8B-B14F-4D97-AF65-F5344CB8AC3E}">
        <p14:creationId xmlns:p14="http://schemas.microsoft.com/office/powerpoint/2010/main" val="303536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3848" y="188640"/>
            <a:ext cx="5544616" cy="523220"/>
          </a:xfrm>
          <a:prstGeom prst="rect">
            <a:avLst/>
          </a:prstGeom>
          <a:noFill/>
        </p:spPr>
        <p:txBody>
          <a:bodyPr wrap="square" rtlCol="1">
            <a:spAutoFit/>
          </a:bodyPr>
          <a:lstStyle/>
          <a:p>
            <a:r>
              <a:rPr lang="he-IL" sz="2800" b="1" dirty="0">
                <a:solidFill>
                  <a:srgbClr val="002060"/>
                </a:solidFill>
              </a:rPr>
              <a:t>המלצה לסכום המפגש</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8" y="1556792"/>
            <a:ext cx="903649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511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666369"/>
            <a:ext cx="3663826"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31" y="907454"/>
            <a:ext cx="471805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56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FF318BFE-A460-646D-A0C6-EBEE1F71F6FC}"/>
              </a:ext>
            </a:extLst>
          </p:cNvPr>
          <p:cNvSpPr txBox="1"/>
          <p:nvPr/>
        </p:nvSpPr>
        <p:spPr>
          <a:xfrm>
            <a:off x="1547664" y="332656"/>
            <a:ext cx="6984776" cy="1617238"/>
          </a:xfrm>
          <a:prstGeom prst="rect">
            <a:avLst/>
          </a:prstGeom>
          <a:noFill/>
        </p:spPr>
        <p:txBody>
          <a:bodyPr wrap="square" rtlCol="1">
            <a:spAutoFit/>
          </a:bodyPr>
          <a:lstStyle/>
          <a:p>
            <a:pPr>
              <a:lnSpc>
                <a:spcPct val="150000"/>
              </a:lnSpc>
            </a:pPr>
            <a:r>
              <a:rPr lang="he-IL" sz="3200" b="1" dirty="0">
                <a:solidFill>
                  <a:srgbClr val="002060"/>
                </a:solidFill>
              </a:rPr>
              <a:t>כיצד מתחילים – אפשרות א:</a:t>
            </a:r>
          </a:p>
          <a:p>
            <a:pPr>
              <a:lnSpc>
                <a:spcPct val="150000"/>
              </a:lnSpc>
            </a:pPr>
            <a:r>
              <a:rPr lang="he-IL" b="1" dirty="0">
                <a:solidFill>
                  <a:srgbClr val="002060"/>
                </a:solidFill>
              </a:rPr>
              <a:t>מתכננים ובונים בית חכם </a:t>
            </a:r>
          </a:p>
          <a:p>
            <a:pPr>
              <a:lnSpc>
                <a:spcPct val="150000"/>
              </a:lnSpc>
            </a:pPr>
            <a:r>
              <a:rPr lang="he-IL" dirty="0">
                <a:solidFill>
                  <a:srgbClr val="002060"/>
                </a:solidFill>
              </a:rPr>
              <a:t>מתוך: ספר התלמיד כתה ו – שער ראשון: אנרגיה ומערכות טכנולוגיות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068960"/>
            <a:ext cx="3539604" cy="3375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39" y="3201593"/>
            <a:ext cx="4398101" cy="3110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737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888F-0A9B-DA8A-6556-E9392DBEF054}"/>
            </a:ext>
          </a:extLst>
        </p:cNvPr>
        <p:cNvGrpSpPr/>
        <p:nvPr/>
      </p:nvGrpSpPr>
      <p:grpSpPr>
        <a:xfrm>
          <a:off x="0" y="0"/>
          <a:ext cx="0" cy="0"/>
          <a:chOff x="0" y="0"/>
          <a:chExt cx="0" cy="0"/>
        </a:xfrm>
      </p:grpSpPr>
      <p:sp>
        <p:nvSpPr>
          <p:cNvPr id="2" name="תיבת טקסט 1">
            <a:extLst>
              <a:ext uri="{FF2B5EF4-FFF2-40B4-BE49-F238E27FC236}">
                <a16:creationId xmlns:a16="http://schemas.microsoft.com/office/drawing/2014/main" id="{5EB739F9-A93C-A6E8-27F6-0234E398BAB5}"/>
              </a:ext>
            </a:extLst>
          </p:cNvPr>
          <p:cNvSpPr txBox="1"/>
          <p:nvPr/>
        </p:nvSpPr>
        <p:spPr>
          <a:xfrm>
            <a:off x="323528" y="260648"/>
            <a:ext cx="8208912" cy="584775"/>
          </a:xfrm>
          <a:prstGeom prst="rect">
            <a:avLst/>
          </a:prstGeom>
          <a:noFill/>
        </p:spPr>
        <p:txBody>
          <a:bodyPr wrap="square" rtlCol="1">
            <a:spAutoFit/>
          </a:bodyPr>
          <a:lstStyle/>
          <a:p>
            <a:r>
              <a:rPr lang="he-IL" sz="3200" b="1" dirty="0">
                <a:solidFill>
                  <a:srgbClr val="002060"/>
                </a:solidFill>
              </a:rPr>
              <a:t>כיצד מתחילים – אפשרות ב – סיפור מהחיים :</a:t>
            </a:r>
          </a:p>
        </p:txBody>
      </p:sp>
      <p:sp>
        <p:nvSpPr>
          <p:cNvPr id="3" name="תיבת טקסט 2">
            <a:extLst>
              <a:ext uri="{FF2B5EF4-FFF2-40B4-BE49-F238E27FC236}">
                <a16:creationId xmlns:a16="http://schemas.microsoft.com/office/drawing/2014/main" id="{FF5AA044-E965-16C5-0954-7CCB007381CF}"/>
              </a:ext>
            </a:extLst>
          </p:cNvPr>
          <p:cNvSpPr txBox="1"/>
          <p:nvPr/>
        </p:nvSpPr>
        <p:spPr>
          <a:xfrm>
            <a:off x="0" y="881596"/>
            <a:ext cx="8736632" cy="3693319"/>
          </a:xfrm>
          <a:prstGeom prst="rect">
            <a:avLst/>
          </a:prstGeom>
          <a:noFill/>
        </p:spPr>
        <p:txBody>
          <a:bodyPr wrap="square" rtlCol="1">
            <a:spAutoFit/>
          </a:bodyPr>
          <a:lstStyle/>
          <a:p>
            <a:r>
              <a:rPr lang="he-IL" dirty="0">
                <a:solidFill>
                  <a:srgbClr val="002060"/>
                </a:solidFill>
                <a:latin typeface="Arial" panose="020B0604020202020204" pitchFamily="34" charset="0"/>
              </a:rPr>
              <a:t>נהגים מחויבים לשים משולש אזהרה על הכביש מאחורי הרכב לצורך סימון ותקלה במכונית ברכב החונה בצידי הדרך. </a:t>
            </a:r>
            <a:br>
              <a:rPr lang="he-IL" dirty="0">
                <a:solidFill>
                  <a:srgbClr val="002060"/>
                </a:solidFill>
              </a:rPr>
            </a:br>
            <a:endParaRPr lang="he-IL" dirty="0">
              <a:solidFill>
                <a:srgbClr val="002060"/>
              </a:solidFill>
              <a:latin typeface="Arial" panose="020B0604020202020204" pitchFamily="34" charset="0"/>
            </a:endParaRPr>
          </a:p>
          <a:p>
            <a:r>
              <a:rPr lang="he-IL" i="0" dirty="0">
                <a:solidFill>
                  <a:srgbClr val="FF0000"/>
                </a:solidFill>
                <a:effectLst/>
                <a:latin typeface="Arial" panose="020B0604020202020204" pitchFamily="34" charset="0"/>
              </a:rPr>
              <a:t>תיאור מצב</a:t>
            </a:r>
            <a:r>
              <a:rPr lang="he-IL" i="0" dirty="0">
                <a:solidFill>
                  <a:srgbClr val="002060"/>
                </a:solidFill>
                <a:effectLst/>
                <a:latin typeface="Arial" panose="020B0604020202020204" pitchFamily="34" charset="0"/>
              </a:rPr>
              <a:t>: רכב שעוצר בשולי הדרך חשוף תוך מספר דקות לרכבים החולפים בכביש במהירות. </a:t>
            </a:r>
          </a:p>
          <a:p>
            <a:r>
              <a:rPr lang="he-IL" i="0" dirty="0">
                <a:solidFill>
                  <a:srgbClr val="002060"/>
                </a:solidFill>
                <a:effectLst/>
                <a:latin typeface="Roboto" panose="02000000000000000000" pitchFamily="2" charset="0"/>
              </a:rPr>
              <a:t>כמו כן, משולש האזהרה אינו יציב ועלול ליפול מכל משב רוח או מזג אויר סוער.</a:t>
            </a:r>
          </a:p>
          <a:p>
            <a:r>
              <a:rPr lang="he-IL" i="0" dirty="0">
                <a:solidFill>
                  <a:srgbClr val="002060"/>
                </a:solidFill>
                <a:effectLst/>
                <a:latin typeface="Roboto" panose="02000000000000000000" pitchFamily="2" charset="0"/>
              </a:rPr>
              <a:t>את משולש האזהרה לא ניתן לראות מרחוק היות והוא מוצב נמוך מגובה עיני הנהגים, וכן לא ניתן לראותו מרחוק בתנאי ראות לא טובים.</a:t>
            </a:r>
          </a:p>
          <a:p>
            <a:endParaRPr lang="he-IL" i="0" dirty="0">
              <a:solidFill>
                <a:srgbClr val="002060"/>
              </a:solidFill>
              <a:effectLst/>
              <a:latin typeface="Arial" panose="020B0604020202020204" pitchFamily="34" charset="0"/>
            </a:endParaRPr>
          </a:p>
          <a:p>
            <a:r>
              <a:rPr lang="he-IL" b="0" i="0" dirty="0">
                <a:solidFill>
                  <a:srgbClr val="FF0000"/>
                </a:solidFill>
                <a:effectLst/>
                <a:latin typeface="Arial" panose="020B0604020202020204" pitchFamily="34" charset="0"/>
              </a:rPr>
              <a:t>הגדרת הבעיה</a:t>
            </a:r>
            <a:r>
              <a:rPr lang="he-IL" b="0" i="0" dirty="0">
                <a:solidFill>
                  <a:srgbClr val="002060"/>
                </a:solidFill>
                <a:effectLst/>
                <a:latin typeface="Arial" panose="020B0604020202020204" pitchFamily="34" charset="0"/>
              </a:rPr>
              <a:t>: איך לאפשר לנהג ברכב העוצר לסמן לנהגים החולפים שהנהג רוצה לצאת החוצה ולהימנע מפגיעה בנהג? </a:t>
            </a:r>
          </a:p>
          <a:p>
            <a:br>
              <a:rPr lang="he-IL" dirty="0">
                <a:solidFill>
                  <a:srgbClr val="002060"/>
                </a:solidFill>
              </a:rPr>
            </a:br>
            <a:r>
              <a:rPr lang="he-IL" b="0" i="0" dirty="0">
                <a:solidFill>
                  <a:srgbClr val="FF0000"/>
                </a:solidFill>
                <a:effectLst/>
                <a:latin typeface="Arial" panose="020B0604020202020204" pitchFamily="34" charset="0"/>
              </a:rPr>
              <a:t>חיפוש פתרונות אפשריים</a:t>
            </a:r>
            <a:r>
              <a:rPr lang="he-IL" b="0" i="0" dirty="0">
                <a:solidFill>
                  <a:srgbClr val="002060"/>
                </a:solidFill>
                <a:effectLst/>
                <a:latin typeface="Arial" panose="020B0604020202020204" pitchFamily="34" charset="0"/>
              </a:rPr>
              <a:t>: </a:t>
            </a:r>
            <a:r>
              <a:rPr lang="he-IL" dirty="0">
                <a:solidFill>
                  <a:srgbClr val="002060"/>
                </a:solidFill>
                <a:latin typeface="Arial" panose="020B0604020202020204" pitchFamily="34" charset="0"/>
              </a:rPr>
              <a:t>אילו אמצעי אזהרה לרכבים כבר קיימים ו</a:t>
            </a:r>
            <a:r>
              <a:rPr lang="he-IL" b="0" i="0" dirty="0">
                <a:solidFill>
                  <a:srgbClr val="002060"/>
                </a:solidFill>
                <a:effectLst/>
                <a:latin typeface="Arial" panose="020B0604020202020204" pitchFamily="34" charset="0"/>
              </a:rPr>
              <a:t>אילו פתרונות מאושרים לפי התקן של משרד התחבורה והמשטרה? </a:t>
            </a:r>
            <a:endParaRPr lang="he-IL" dirty="0">
              <a:solidFill>
                <a:srgbClr val="00206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653136"/>
            <a:ext cx="4170809" cy="202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תיבת טקסט 5">
            <a:extLst>
              <a:ext uri="{FF2B5EF4-FFF2-40B4-BE49-F238E27FC236}">
                <a16:creationId xmlns:a16="http://schemas.microsoft.com/office/drawing/2014/main" id="{098CEF52-B798-A937-BD66-B1E5A248C128}"/>
              </a:ext>
            </a:extLst>
          </p:cNvPr>
          <p:cNvSpPr txBox="1"/>
          <p:nvPr/>
        </p:nvSpPr>
        <p:spPr>
          <a:xfrm>
            <a:off x="5652120" y="4941168"/>
            <a:ext cx="2952328" cy="1283910"/>
          </a:xfrm>
          <a:prstGeom prst="leftArrow">
            <a:avLst/>
          </a:prstGeom>
          <a:noFill/>
          <a:ln>
            <a:solidFill>
              <a:schemeClr val="tx1"/>
            </a:solidFill>
          </a:ln>
        </p:spPr>
        <p:txBody>
          <a:bodyPr wrap="square" rtlCol="1">
            <a:spAutoFit/>
          </a:bodyPr>
          <a:lstStyle/>
          <a:p>
            <a:r>
              <a:rPr lang="he-IL" b="1" dirty="0"/>
              <a:t>הפתרון שפותח:</a:t>
            </a:r>
          </a:p>
          <a:p>
            <a:r>
              <a:rPr lang="he-IL" dirty="0">
                <a:solidFill>
                  <a:srgbClr val="002060"/>
                </a:solidFill>
              </a:rPr>
              <a:t>משולש </a:t>
            </a:r>
            <a:r>
              <a:rPr lang="en-US" dirty="0" err="1">
                <a:solidFill>
                  <a:srgbClr val="002060"/>
                </a:solidFill>
              </a:rPr>
              <a:t>smarttri</a:t>
            </a:r>
            <a:endParaRPr lang="he-IL" dirty="0">
              <a:solidFill>
                <a:srgbClr val="002060"/>
              </a:solidFill>
            </a:endParaRPr>
          </a:p>
        </p:txBody>
      </p:sp>
    </p:spTree>
    <p:extLst>
      <p:ext uri="{BB962C8B-B14F-4D97-AF65-F5344CB8AC3E}">
        <p14:creationId xmlns:p14="http://schemas.microsoft.com/office/powerpoint/2010/main" val="61832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996"/>
            <a:ext cx="9144000" cy="644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אליפסה 1">
            <a:extLst>
              <a:ext uri="{FF2B5EF4-FFF2-40B4-BE49-F238E27FC236}">
                <a16:creationId xmlns:a16="http://schemas.microsoft.com/office/drawing/2014/main" id="{307DF345-947C-5598-1027-1E262D2B6C78}"/>
              </a:ext>
            </a:extLst>
          </p:cNvPr>
          <p:cNvSpPr/>
          <p:nvPr/>
        </p:nvSpPr>
        <p:spPr>
          <a:xfrm>
            <a:off x="7254552" y="1556792"/>
            <a:ext cx="1853952" cy="18539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583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188640"/>
            <a:ext cx="6950765" cy="523220"/>
          </a:xfrm>
          <a:prstGeom prst="rect">
            <a:avLst/>
          </a:prstGeom>
          <a:noFill/>
        </p:spPr>
        <p:txBody>
          <a:bodyPr wrap="square" rtlCol="1">
            <a:spAutoFit/>
          </a:bodyPr>
          <a:lstStyle/>
          <a:p>
            <a:r>
              <a:rPr lang="he-IL" sz="2800" b="1" dirty="0">
                <a:solidFill>
                  <a:srgbClr val="002060"/>
                </a:solidFill>
              </a:rPr>
              <a:t>פירוט הפעולות בתהליך התיכון</a:t>
            </a:r>
          </a:p>
        </p:txBody>
      </p:sp>
      <p:pic>
        <p:nvPicPr>
          <p:cNvPr id="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4" y="692696"/>
            <a:ext cx="3600400" cy="301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573016"/>
            <a:ext cx="6474770" cy="170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5301208"/>
            <a:ext cx="6480720" cy="141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לבן: פינות מעוגלות 1">
            <a:extLst>
              <a:ext uri="{FF2B5EF4-FFF2-40B4-BE49-F238E27FC236}">
                <a16:creationId xmlns:a16="http://schemas.microsoft.com/office/drawing/2014/main" id="{66D51A50-1DEF-746A-BB09-475C78DEC3FF}"/>
              </a:ext>
            </a:extLst>
          </p:cNvPr>
          <p:cNvSpPr/>
          <p:nvPr/>
        </p:nvSpPr>
        <p:spPr>
          <a:xfrm>
            <a:off x="2267744" y="5229200"/>
            <a:ext cx="5726629" cy="43204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7388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1142" y="116632"/>
            <a:ext cx="7439330" cy="523220"/>
          </a:xfrm>
          <a:prstGeom prst="rect">
            <a:avLst/>
          </a:prstGeom>
          <a:noFill/>
        </p:spPr>
        <p:txBody>
          <a:bodyPr wrap="square" rtlCol="1">
            <a:spAutoFit/>
          </a:bodyPr>
          <a:lstStyle/>
          <a:p>
            <a:r>
              <a:rPr lang="he-IL" sz="2800" b="1" dirty="0">
                <a:solidFill>
                  <a:schemeClr val="bg1"/>
                </a:solidFill>
              </a:rPr>
              <a:t>תהליך התיכון בספרי הלימוד</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97310"/>
            <a:ext cx="4698479" cy="277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002" y="3804532"/>
            <a:ext cx="4698480" cy="297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תיבת טקסט 4">
            <a:extLst>
              <a:ext uri="{FF2B5EF4-FFF2-40B4-BE49-F238E27FC236}">
                <a16:creationId xmlns:a16="http://schemas.microsoft.com/office/drawing/2014/main" id="{45B4171A-42B1-45C4-B511-3AED89BB333E}"/>
              </a:ext>
            </a:extLst>
          </p:cNvPr>
          <p:cNvSpPr txBox="1"/>
          <p:nvPr/>
        </p:nvSpPr>
        <p:spPr>
          <a:xfrm>
            <a:off x="395536" y="1196752"/>
            <a:ext cx="2997792" cy="1899174"/>
          </a:xfrm>
          <a:prstGeom prst="rect">
            <a:avLst/>
          </a:prstGeom>
          <a:noFill/>
        </p:spPr>
        <p:txBody>
          <a:bodyPr wrap="square" rtlCol="0">
            <a:spAutoFit/>
          </a:bodyPr>
          <a:lstStyle/>
          <a:p>
            <a:pPr>
              <a:lnSpc>
                <a:spcPct val="150000"/>
              </a:lnSpc>
            </a:pPr>
            <a:r>
              <a:rPr lang="he-IL" sz="1600" b="1" dirty="0">
                <a:solidFill>
                  <a:srgbClr val="FF0000"/>
                </a:solidFill>
              </a:rPr>
              <a:t>הפתרון הטכנולוגי </a:t>
            </a:r>
            <a:r>
              <a:rPr lang="he-IL" sz="1600" dirty="0">
                <a:solidFill>
                  <a:srgbClr val="000066"/>
                </a:solidFill>
              </a:rPr>
              <a:t>כולל שילוב של שיקולים חברתיים, כלכליים, מדיניים, תרבותיים, דתיים, בטיחותיים, ערכיים, אסתטיים וסביבתיים.  </a:t>
            </a:r>
            <a:endParaRPr lang="en-US" sz="1600" dirty="0">
              <a:solidFill>
                <a:srgbClr val="000066"/>
              </a:solidFill>
            </a:endParaRPr>
          </a:p>
        </p:txBody>
      </p:sp>
      <p:sp>
        <p:nvSpPr>
          <p:cNvPr id="7" name="Rectangle 3"/>
          <p:cNvSpPr>
            <a:spLocks noChangeArrowheads="1"/>
          </p:cNvSpPr>
          <p:nvPr/>
        </p:nvSpPr>
        <p:spPr bwMode="auto">
          <a:xfrm rot="10800000" flipV="1">
            <a:off x="179512" y="3717032"/>
            <a:ext cx="3298878" cy="2632003"/>
          </a:xfrm>
          <a:prstGeom prst="rect">
            <a:avLst/>
          </a:prstGeom>
          <a:noFill/>
        </p:spPr>
        <p:txBody>
          <a:bodyPr wrap="square" rtlCol="0">
            <a:spAutoFit/>
          </a:bodyPr>
          <a:lstStyle/>
          <a:p>
            <a:pPr>
              <a:lnSpc>
                <a:spcPct val="150000"/>
              </a:lnSpc>
            </a:pPr>
            <a:r>
              <a:rPr lang="he-IL" altLang="he-IL" sz="1600" dirty="0">
                <a:solidFill>
                  <a:srgbClr val="000066"/>
                </a:solidFill>
              </a:rPr>
              <a:t>כל פתרון, שנתן מענה לצורך מוליד מעצם טבעו, דרישה חדשה או בעיה חדשה שלה יינתן פתרון חדש או שיכלול של פתרון קודם. ניתן להבחין במחזוריות אופיינית לפתרונות הטכנולוגיים: הרעיון והחזון, ההמצאה, הפיתוח, ההתיישנות וחוזר חלילה. </a:t>
            </a:r>
            <a:endParaRPr lang="en-US" altLang="he-IL" sz="1600" dirty="0">
              <a:solidFill>
                <a:srgbClr val="000066"/>
              </a:solidFill>
            </a:endParaRPr>
          </a:p>
        </p:txBody>
      </p:sp>
      <p:sp>
        <p:nvSpPr>
          <p:cNvPr id="8" name="TextBox 7"/>
          <p:cNvSpPr txBox="1"/>
          <p:nvPr/>
        </p:nvSpPr>
        <p:spPr>
          <a:xfrm>
            <a:off x="1530663" y="188640"/>
            <a:ext cx="7439330" cy="523220"/>
          </a:xfrm>
          <a:prstGeom prst="rect">
            <a:avLst/>
          </a:prstGeom>
          <a:noFill/>
        </p:spPr>
        <p:txBody>
          <a:bodyPr wrap="square" rtlCol="1">
            <a:spAutoFit/>
          </a:bodyPr>
          <a:lstStyle/>
          <a:p>
            <a:r>
              <a:rPr lang="he-IL" sz="2800" b="1" dirty="0">
                <a:solidFill>
                  <a:srgbClr val="002060"/>
                </a:solidFill>
              </a:rPr>
              <a:t>תהליך התיכון בספרי הלימוד</a:t>
            </a:r>
          </a:p>
        </p:txBody>
      </p:sp>
    </p:spTree>
    <p:extLst>
      <p:ext uri="{BB962C8B-B14F-4D97-AF65-F5344CB8AC3E}">
        <p14:creationId xmlns:p14="http://schemas.microsoft.com/office/powerpoint/2010/main" val="318025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79512" y="1196752"/>
            <a:ext cx="8784976" cy="5449056"/>
          </a:xfrm>
          <a:prstGeom prst="rect">
            <a:avLst/>
          </a:prstGeom>
        </p:spPr>
        <p:txBody>
          <a:bodyPr wrap="square">
            <a:spAutoFit/>
          </a:bodyPr>
          <a:lstStyle/>
          <a:p>
            <a:pPr marL="285750" lvl="0" indent="-285750">
              <a:lnSpc>
                <a:spcPct val="150000"/>
              </a:lnSpc>
              <a:buFont typeface="Arial" panose="020B0604020202020204" pitchFamily="34" charset="0"/>
              <a:buChar char="•"/>
            </a:pPr>
            <a:r>
              <a:rPr lang="he-IL" b="1" dirty="0"/>
              <a:t>איזה מבנה נוכל לתכנן/ לבנות שיתאים לערכי הדמוקרטיה? </a:t>
            </a:r>
            <a:endParaRPr lang="en-US" dirty="0"/>
          </a:p>
          <a:p>
            <a:pPr lvl="0">
              <a:lnSpc>
                <a:spcPct val="150000"/>
              </a:lnSpc>
            </a:pPr>
            <a:r>
              <a:rPr lang="he-IL" dirty="0"/>
              <a:t>שאלה המזמנת תכנון הנדסי טכנולוגי על פי ערכי דמוקרטיה</a:t>
            </a:r>
            <a:endParaRPr lang="en-US" dirty="0"/>
          </a:p>
          <a:p>
            <a:pPr marL="285750" lvl="0" indent="-285750">
              <a:lnSpc>
                <a:spcPct val="150000"/>
              </a:lnSpc>
              <a:buFont typeface="Arial" panose="020B0604020202020204" pitchFamily="34" charset="0"/>
              <a:buChar char="•"/>
            </a:pPr>
            <a:r>
              <a:rPr lang="he-IL" b="1" dirty="0"/>
              <a:t>כיצד בנו הרומאים את מבני ה _________ (מגורים/ מאסר, מבנים להובלת מים...) בתקופה הרומאית? </a:t>
            </a:r>
            <a:endParaRPr lang="en-US" dirty="0"/>
          </a:p>
          <a:p>
            <a:pPr lvl="0">
              <a:lnSpc>
                <a:spcPct val="150000"/>
              </a:lnSpc>
            </a:pPr>
            <a:r>
              <a:rPr lang="he-IL" dirty="0"/>
              <a:t>שאלה המזמנת בדיקת חומרים, שיטות חיבור ותהליכי בנייה, שיטות להובלת מים.....</a:t>
            </a:r>
            <a:endParaRPr lang="en-US" dirty="0"/>
          </a:p>
          <a:p>
            <a:pPr marL="285750" lvl="0" indent="-285750">
              <a:lnSpc>
                <a:spcPct val="150000"/>
              </a:lnSpc>
              <a:buFont typeface="Arial" panose="020B0604020202020204" pitchFamily="34" charset="0"/>
              <a:buChar char="•"/>
            </a:pPr>
            <a:r>
              <a:rPr lang="he-IL" b="1" dirty="0"/>
              <a:t>אילו אמצעים יאפשרו לציפורים לעמוד בבטחה ולשתות מים?</a:t>
            </a:r>
            <a:endParaRPr lang="en-US" dirty="0"/>
          </a:p>
          <a:p>
            <a:pPr lvl="0">
              <a:lnSpc>
                <a:spcPct val="150000"/>
              </a:lnSpc>
            </a:pPr>
            <a:r>
              <a:rPr lang="he-IL" dirty="0"/>
              <a:t>שאלה המזמנת חקר מתקנים עבור שתייה של הציפורים שקיימים כבר , מאילו חומרים ובאיזו צורה... </a:t>
            </a:r>
            <a:endParaRPr lang="en-US" dirty="0"/>
          </a:p>
          <a:p>
            <a:pPr marL="285750" lvl="0" indent="-285750">
              <a:lnSpc>
                <a:spcPct val="150000"/>
              </a:lnSpc>
              <a:buFont typeface="Arial" panose="020B0604020202020204" pitchFamily="34" charset="0"/>
              <a:buChar char="•"/>
            </a:pPr>
            <a:r>
              <a:rPr lang="he-IL" b="1" dirty="0"/>
              <a:t>אילו מתקנים נוכל לבנות כך שהציפורים יוכלו לשתות מהם מים?</a:t>
            </a:r>
            <a:endParaRPr lang="en-US" dirty="0"/>
          </a:p>
          <a:p>
            <a:pPr marL="285750" lvl="0" indent="-285750">
              <a:lnSpc>
                <a:spcPct val="150000"/>
              </a:lnSpc>
              <a:buFont typeface="Arial" panose="020B0604020202020204" pitchFamily="34" charset="0"/>
              <a:buChar char="•"/>
            </a:pPr>
            <a:r>
              <a:rPr lang="he-IL" b="1" dirty="0"/>
              <a:t>איזה מכשיר נוכל להכין/ לבנות שיאפשר לנו לאסוף צרכים של כלבים (כדי לא להשאיר בגינה הציבורית)? </a:t>
            </a:r>
            <a:endParaRPr lang="en-US" dirty="0"/>
          </a:p>
          <a:p>
            <a:pPr lvl="0">
              <a:lnSpc>
                <a:spcPct val="150000"/>
              </a:lnSpc>
            </a:pPr>
            <a:r>
              <a:rPr lang="he-IL" dirty="0"/>
              <a:t>שאלה שמזמנת חיפוש במקורות ותצפית של אמצעים טכנולוגיים שאותם יצרו בני אדם וכבר קיימים ולהמציא משהו משופר, משהו חדש...</a:t>
            </a:r>
            <a:endParaRPr lang="en-US" dirty="0"/>
          </a:p>
        </p:txBody>
      </p:sp>
      <p:sp>
        <p:nvSpPr>
          <p:cNvPr id="3" name="TextBox 2"/>
          <p:cNvSpPr txBox="1"/>
          <p:nvPr/>
        </p:nvSpPr>
        <p:spPr>
          <a:xfrm>
            <a:off x="179512" y="229162"/>
            <a:ext cx="8784976" cy="584775"/>
          </a:xfrm>
          <a:prstGeom prst="rect">
            <a:avLst/>
          </a:prstGeom>
          <a:noFill/>
        </p:spPr>
        <p:txBody>
          <a:bodyPr wrap="square" rtlCol="1">
            <a:spAutoFit/>
          </a:bodyPr>
          <a:lstStyle/>
          <a:p>
            <a:r>
              <a:rPr lang="he-IL" sz="3200" b="1" dirty="0">
                <a:solidFill>
                  <a:srgbClr val="002060"/>
                </a:solidFill>
              </a:rPr>
              <a:t>דוגמאות לניסוח שאלות מתום הטכנולוגיה וההנדסה </a:t>
            </a:r>
          </a:p>
        </p:txBody>
      </p:sp>
    </p:spTree>
    <p:extLst>
      <p:ext uri="{BB962C8B-B14F-4D97-AF65-F5344CB8AC3E}">
        <p14:creationId xmlns:p14="http://schemas.microsoft.com/office/powerpoint/2010/main" val="1441498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714" y="1412776"/>
            <a:ext cx="4985354"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912"/>
            <a:ext cx="3903448" cy="209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תיבת טקסט 3">
            <a:extLst>
              <a:ext uri="{FF2B5EF4-FFF2-40B4-BE49-F238E27FC236}">
                <a16:creationId xmlns:a16="http://schemas.microsoft.com/office/drawing/2014/main" id="{9A9360BB-4B04-7826-0E27-1FBB6BDD58F6}"/>
              </a:ext>
            </a:extLst>
          </p:cNvPr>
          <p:cNvSpPr txBox="1"/>
          <p:nvPr/>
        </p:nvSpPr>
        <p:spPr>
          <a:xfrm>
            <a:off x="467544" y="260648"/>
            <a:ext cx="8280920" cy="707886"/>
          </a:xfrm>
          <a:prstGeom prst="rect">
            <a:avLst/>
          </a:prstGeom>
          <a:noFill/>
        </p:spPr>
        <p:txBody>
          <a:bodyPr wrap="square" rtlCol="1">
            <a:spAutoFit/>
          </a:bodyPr>
          <a:lstStyle/>
          <a:p>
            <a:r>
              <a:rPr lang="he-IL" sz="4000" b="1" dirty="0">
                <a:solidFill>
                  <a:srgbClr val="002060"/>
                </a:solidFill>
              </a:rPr>
              <a:t>פתרון בעיות בטכנולוגיה בספרי הלימוד</a:t>
            </a:r>
          </a:p>
        </p:txBody>
      </p:sp>
    </p:spTree>
    <p:extLst>
      <p:ext uri="{BB962C8B-B14F-4D97-AF65-F5344CB8AC3E}">
        <p14:creationId xmlns:p14="http://schemas.microsoft.com/office/powerpoint/2010/main" val="154560419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1583</Words>
  <Application>Microsoft Office PowerPoint</Application>
  <PresentationFormat>‫הצגה על המסך (4:3)</PresentationFormat>
  <Paragraphs>135</Paragraphs>
  <Slides>29</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29</vt:i4>
      </vt:variant>
    </vt:vector>
  </HeadingPairs>
  <TitlesOfParts>
    <vt:vector size="34" baseType="lpstr">
      <vt:lpstr>Arial</vt:lpstr>
      <vt:lpstr>Calibri</vt:lpstr>
      <vt:lpstr>Roboto</vt:lpstr>
      <vt:lpstr>Wingdings</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Kilim</dc:creator>
  <cp:lastModifiedBy>דליה קילים</cp:lastModifiedBy>
  <cp:revision>38</cp:revision>
  <dcterms:created xsi:type="dcterms:W3CDTF">2024-11-21T05:31:14Z</dcterms:created>
  <dcterms:modified xsi:type="dcterms:W3CDTF">2024-12-04T14:35:51Z</dcterms:modified>
</cp:coreProperties>
</file>