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8"/>
  </p:notesMasterIdLst>
  <p:sldIdLst>
    <p:sldId id="346" r:id="rId2"/>
    <p:sldId id="301" r:id="rId3"/>
    <p:sldId id="345" r:id="rId4"/>
    <p:sldId id="320" r:id="rId5"/>
    <p:sldId id="321" r:id="rId6"/>
    <p:sldId id="327" r:id="rId7"/>
    <p:sldId id="328" r:id="rId8"/>
    <p:sldId id="333" r:id="rId9"/>
    <p:sldId id="332" r:id="rId10"/>
    <p:sldId id="331" r:id="rId11"/>
    <p:sldId id="330" r:id="rId12"/>
    <p:sldId id="329" r:id="rId13"/>
    <p:sldId id="334" r:id="rId14"/>
    <p:sldId id="335" r:id="rId15"/>
    <p:sldId id="265" r:id="rId16"/>
    <p:sldId id="336" r:id="rId17"/>
    <p:sldId id="266" r:id="rId18"/>
    <p:sldId id="341" r:id="rId19"/>
    <p:sldId id="343" r:id="rId20"/>
    <p:sldId id="337" r:id="rId21"/>
    <p:sldId id="338" r:id="rId22"/>
    <p:sldId id="339" r:id="rId23"/>
    <p:sldId id="340" r:id="rId24"/>
    <p:sldId id="267" r:id="rId25"/>
    <p:sldId id="310" r:id="rId26"/>
    <p:sldId id="342" r:id="rId27"/>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006" autoAdjust="0"/>
    <p:restoredTop sz="90941" autoAdjust="0"/>
  </p:normalViewPr>
  <p:slideViewPr>
    <p:cSldViewPr snapToGrid="0">
      <p:cViewPr varScale="1">
        <p:scale>
          <a:sx n="112" d="100"/>
          <a:sy n="112" d="100"/>
        </p:scale>
        <p:origin x="552"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98301C64-F8AB-4ACB-B4E4-6B8A609A7297}" type="datetimeFigureOut">
              <a:rPr lang="he-IL" smtClean="0"/>
              <a:t>ו'/תשרי/תשפ"ה</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096F0330-9C84-4D50-AE9F-3042E9EB935F}" type="slidenum">
              <a:rPr lang="he-IL" smtClean="0"/>
              <a:t>‹#›</a:t>
            </a:fld>
            <a:endParaRPr lang="he-IL"/>
          </a:p>
        </p:txBody>
      </p:sp>
    </p:spTree>
    <p:extLst>
      <p:ext uri="{BB962C8B-B14F-4D97-AF65-F5344CB8AC3E}">
        <p14:creationId xmlns:p14="http://schemas.microsoft.com/office/powerpoint/2010/main" val="31395371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המהות העיקרית של השער היא טכנולוגית. השער עוסק בצרכים אנושיים ובדרכים להשגתם באמצעות שימוש במשאבי טבע מחצביים (סלעים, קרקעות, עפרות מתכת ומלחים), ההיכרות עם תכונות החומרים נעשית</a:t>
            </a:r>
          </a:p>
          <a:p>
            <a:r>
              <a:rPr lang="he-IL" dirty="0"/>
              <a:t>באמצעות תהליכי חקר מדעיים, תוך הדגשת הקשר בין תכונות החומרים לבין הפתרונות הטכנולוגיים המתאימים לצרכים האנושיים ולאחריותו של האדם להשתמש בחומרים אלה בתבונה.</a:t>
            </a:r>
          </a:p>
          <a:p>
            <a:endParaRPr lang="he-IL" dirty="0"/>
          </a:p>
          <a:p>
            <a:r>
              <a:rPr lang="he-IL" dirty="0"/>
              <a:t>שימו לב!</a:t>
            </a:r>
          </a:p>
          <a:p>
            <a:r>
              <a:rPr lang="he-IL" dirty="0"/>
              <a:t>מומלץ וחשוב לפתוח את הנושא בעזרת </a:t>
            </a:r>
            <a:r>
              <a:rPr lang="he-IL" b="1" dirty="0"/>
              <a:t>מצגת הפתיחה לנושא משאבי טבע. </a:t>
            </a:r>
            <a:r>
              <a:rPr lang="he-IL" b="0" dirty="0"/>
              <a:t>במצגת  התנסות מעשית ופעילויות להבנת המושג משאבי טבע. </a:t>
            </a:r>
          </a:p>
          <a:p>
            <a:endParaRPr lang="he-IL"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1450FB9-0610-40EE-A65C-BD3E8061C370}"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058083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יציקה: תהליך שבו יוצקים חומר מותך (כגון: מתכת, שעווה) לתוך תבנית. החומר מתקרר ומתמצק (משתנה למצב צבירה מוצק). החומר שהתמצק מקבל את צורת התבנית.</a:t>
            </a:r>
          </a:p>
          <a:p>
            <a:endParaRPr lang="he-IL" dirty="0"/>
          </a:p>
          <a:p>
            <a:r>
              <a:rPr lang="he-IL" dirty="0"/>
              <a:t>תהליך היציקה כולל שתי פעולות: התכה (חימום)והתמצקות (קירור).</a:t>
            </a:r>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11</a:t>
            </a:fld>
            <a:endParaRPr lang="he-IL"/>
          </a:p>
        </p:txBody>
      </p:sp>
    </p:spTree>
    <p:extLst>
      <p:ext uri="{BB962C8B-B14F-4D97-AF65-F5344CB8AC3E}">
        <p14:creationId xmlns:p14="http://schemas.microsoft.com/office/powerpoint/2010/main" val="3184409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בסרטונים הבאים אפשר לצפות בשיטות שונות לעיבוד מתכות (יציקה, עיבוד שבבי, ערגול).</a:t>
            </a:r>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12</a:t>
            </a:fld>
            <a:endParaRPr lang="he-IL"/>
          </a:p>
        </p:txBody>
      </p:sp>
    </p:spTree>
    <p:extLst>
      <p:ext uri="{BB962C8B-B14F-4D97-AF65-F5344CB8AC3E}">
        <p14:creationId xmlns:p14="http://schemas.microsoft.com/office/powerpoint/2010/main" val="3529254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תת הפרק עוסק בהיבט סביבתי ־ חברתי הקשור בשימוש במתכות. הגידול באוכלוסיית העולם והעלייה ברמת החיים מביאים אתם צריכת מתכות מוגברת. המתכות הולכות ומתכלות ומחסור בהן עלול לגרום בעיות חברתיות. תת הפרק מציג את הבעיות הללו ודן בפתרונות</a:t>
            </a:r>
          </a:p>
          <a:p>
            <a:r>
              <a:rPr lang="he-IL" dirty="0"/>
              <a:t>האפשריים למניעה או להקטנת הפגיעה בסביבה ובחברה.</a:t>
            </a:r>
          </a:p>
          <a:p>
            <a:endParaRPr lang="he-IL" dirty="0"/>
          </a:p>
          <a:p>
            <a:r>
              <a:rPr lang="he-IL" dirty="0"/>
              <a:t>פעילות זו וגם הפעילות הבאה מזמנות הוראה מפורשת של קריאת נתונים מגרף קווי. חשוב לוודא שהתלמידים מכירים את מבנה הגרף ולתרגל איתם את המיומנות של קריאת תוצאות לפני שלב הסקת המסקנות.</a:t>
            </a:r>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13</a:t>
            </a:fld>
            <a:endParaRPr lang="he-IL"/>
          </a:p>
        </p:txBody>
      </p:sp>
    </p:spTree>
    <p:extLst>
      <p:ext uri="{BB962C8B-B14F-4D97-AF65-F5344CB8AC3E}">
        <p14:creationId xmlns:p14="http://schemas.microsoft.com/office/powerpoint/2010/main" val="4292692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עוסקת בעלייה בצריכת מתכות כתוצאה מגידול האוכלוסייה והעלייה ברמת החיים. הנזקים לסביבה נוצרו כתוצאה מהצורך שלנו לספק את צרכיה של אוכלוסיית העולם ההולכת וגדלה.</a:t>
            </a:r>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14</a:t>
            </a:fld>
            <a:endParaRPr lang="he-IL"/>
          </a:p>
        </p:txBody>
      </p:sp>
    </p:spTree>
    <p:extLst>
      <p:ext uri="{BB962C8B-B14F-4D97-AF65-F5344CB8AC3E}">
        <p14:creationId xmlns:p14="http://schemas.microsoft.com/office/powerpoint/2010/main" val="4290838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בספר הדיגיטלי</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צורכים מתכות, </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עמוד 75.</a:t>
            </a:r>
            <a:endParaRPr lang="he-IL" dirty="0"/>
          </a:p>
        </p:txBody>
      </p:sp>
      <p:sp>
        <p:nvSpPr>
          <p:cNvPr id="4" name="מציין מיקום של מספר שקופית 3"/>
          <p:cNvSpPr>
            <a:spLocks noGrp="1"/>
          </p:cNvSpPr>
          <p:nvPr>
            <p:ph type="sldNum" sz="quarter" idx="10"/>
          </p:nvPr>
        </p:nvSpPr>
        <p:spPr/>
        <p:txBody>
          <a:bodyPr/>
          <a:lstStyle/>
          <a:p>
            <a:fld id="{5C6A1645-0A66-4CC2-B83A-0F7F4CEB950E}" type="slidenum">
              <a:rPr lang="he-IL" smtClean="0"/>
              <a:t>15</a:t>
            </a:fld>
            <a:endParaRPr lang="he-IL"/>
          </a:p>
        </p:txBody>
      </p:sp>
    </p:spTree>
    <p:extLst>
      <p:ext uri="{BB962C8B-B14F-4D97-AF65-F5344CB8AC3E}">
        <p14:creationId xmlns:p14="http://schemas.microsoft.com/office/powerpoint/2010/main" val="3407686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האדם מנצל את עפרות מתכת לרווחתו, אך יחד עם זאת השימוש בהן יכול לגרום לפגיעה בסביבה. חשוב להאיר נקודה זו באמצעות הפעילויות שבספר הלימוד, תוך הדגשת האחריות שיש לאדם על שמירת משאבי הטבע והסביבה, למעננו ולמען הדורות הבאים.</a:t>
            </a:r>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16</a:t>
            </a:fld>
            <a:endParaRPr lang="he-IL"/>
          </a:p>
        </p:txBody>
      </p:sp>
    </p:spTree>
    <p:extLst>
      <p:ext uri="{BB962C8B-B14F-4D97-AF65-F5344CB8AC3E}">
        <p14:creationId xmlns:p14="http://schemas.microsoft.com/office/powerpoint/2010/main" val="1414816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בספר הדיגיטלי</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מה פוגע בפלמינגו?</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עמוד </a:t>
            </a:r>
            <a:r>
              <a:rPr lang="he-IL" dirty="0"/>
              <a:t>75</a:t>
            </a:r>
          </a:p>
        </p:txBody>
      </p:sp>
      <p:sp>
        <p:nvSpPr>
          <p:cNvPr id="4" name="מציין מיקום של מספר שקופית 3"/>
          <p:cNvSpPr>
            <a:spLocks noGrp="1"/>
          </p:cNvSpPr>
          <p:nvPr>
            <p:ph type="sldNum" sz="quarter" idx="10"/>
          </p:nvPr>
        </p:nvSpPr>
        <p:spPr/>
        <p:txBody>
          <a:bodyPr/>
          <a:lstStyle/>
          <a:p>
            <a:fld id="{5C6A1645-0A66-4CC2-B83A-0F7F4CEB950E}" type="slidenum">
              <a:rPr lang="he-IL" smtClean="0"/>
              <a:t>17</a:t>
            </a:fld>
            <a:endParaRPr lang="he-IL"/>
          </a:p>
        </p:txBody>
      </p:sp>
    </p:spTree>
    <p:extLst>
      <p:ext uri="{BB962C8B-B14F-4D97-AF65-F5344CB8AC3E}">
        <p14:creationId xmlns:p14="http://schemas.microsoft.com/office/powerpoint/2010/main" val="1670974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18</a:t>
            </a:fld>
            <a:endParaRPr lang="he-IL"/>
          </a:p>
        </p:txBody>
      </p:sp>
    </p:spTree>
    <p:extLst>
      <p:ext uri="{BB962C8B-B14F-4D97-AF65-F5344CB8AC3E}">
        <p14:creationId xmlns:p14="http://schemas.microsoft.com/office/powerpoint/2010/main" val="2679832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במבט מקוון, יחידת התוכן: משאבי טבע, משימה: ממחזרים פסולת אלקטרונית. המשימה עוסקת בהשפעת הפסולת האלקטרונית על הסביבה, באיסוף ובמחזור חומרים שמצויים בפסולת האלקטרונית.</a:t>
            </a:r>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19</a:t>
            </a:fld>
            <a:endParaRPr lang="he-IL"/>
          </a:p>
        </p:txBody>
      </p:sp>
    </p:spTree>
    <p:extLst>
      <p:ext uri="{BB962C8B-B14F-4D97-AF65-F5344CB8AC3E}">
        <p14:creationId xmlns:p14="http://schemas.microsoft.com/office/powerpoint/2010/main" val="191712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הפרק אפשר לבקש מהתלמידים להביא דוגמאות למשימות שבעזרתן אפשר לאמת את היגדי הסיכום.</a:t>
            </a:r>
          </a:p>
          <a:p>
            <a:r>
              <a:rPr lang="he-IL" dirty="0"/>
              <a:t>אפשר לבקש מהתלמידים לחבר שאלות להיגדי הסיכום.</a:t>
            </a:r>
          </a:p>
          <a:p>
            <a:r>
              <a:rPr lang="he-IL" dirty="0"/>
              <a:t>משלימים את המשפטים באמצעות מושגים.</a:t>
            </a:r>
          </a:p>
          <a:p>
            <a:endParaRPr lang="he-IL" dirty="0"/>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20</a:t>
            </a:fld>
            <a:endParaRPr lang="he-IL"/>
          </a:p>
        </p:txBody>
      </p:sp>
    </p:spTree>
    <p:extLst>
      <p:ext uri="{BB962C8B-B14F-4D97-AF65-F5344CB8AC3E}">
        <p14:creationId xmlns:p14="http://schemas.microsoft.com/office/powerpoint/2010/main" val="1079192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תת הפרק עוסק במשאבי הטבע שמהם מפיקים את המתכות - עפרות מתכת.</a:t>
            </a:r>
          </a:p>
          <a:p>
            <a:r>
              <a:rPr lang="he-IL" dirty="0"/>
              <a:t>מצגת זו היא המשך למצגת קודמת- מתכות רעיון מבריק.</a:t>
            </a:r>
          </a:p>
          <a:p>
            <a:r>
              <a:rPr lang="he-IL" dirty="0"/>
              <a:t>במצגת זו התלמידים פוגשים את </a:t>
            </a:r>
            <a:r>
              <a:rPr lang="he-IL" dirty="0" err="1"/>
              <a:t>עפרת</a:t>
            </a:r>
            <a:r>
              <a:rPr lang="he-IL" dirty="0"/>
              <a:t> המתכת שהיא המקור למתכות, </a:t>
            </a:r>
            <a:r>
              <a:rPr lang="he-IL" dirty="0" err="1"/>
              <a:t>מתודעים</a:t>
            </a:r>
            <a:r>
              <a:rPr lang="he-IL" dirty="0"/>
              <a:t> לתהליכי הפקת המתקת ועיבודה, צריכת מתכות וההשלכות הסביבתיות של הפקה, עיבוד ושימוש במתכות.</a:t>
            </a:r>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2</a:t>
            </a:fld>
            <a:endParaRPr lang="he-IL"/>
          </a:p>
        </p:txBody>
      </p:sp>
    </p:spTree>
    <p:extLst>
      <p:ext uri="{BB962C8B-B14F-4D97-AF65-F5344CB8AC3E}">
        <p14:creationId xmlns:p14="http://schemas.microsoft.com/office/powerpoint/2010/main" val="3198360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הפרק אפשר לבקש מהתלמידים להביא דוגמאות למשימות שבעזרתן אפשר לאמת את היגדי הסיכום.</a:t>
            </a:r>
          </a:p>
          <a:p>
            <a:r>
              <a:rPr lang="he-IL" dirty="0"/>
              <a:t>אפשר לבקש מהתלמידים לחבר שאלות להיגדי הסיכום.</a:t>
            </a:r>
          </a:p>
          <a:p>
            <a:r>
              <a:rPr lang="he-IL" dirty="0"/>
              <a:t>משלימים את המשפטים באמצעות מושגים.</a:t>
            </a:r>
          </a:p>
          <a:p>
            <a:endParaRPr lang="he-IL" dirty="0"/>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21</a:t>
            </a:fld>
            <a:endParaRPr lang="he-IL"/>
          </a:p>
        </p:txBody>
      </p:sp>
    </p:spTree>
    <p:extLst>
      <p:ext uri="{BB962C8B-B14F-4D97-AF65-F5344CB8AC3E}">
        <p14:creationId xmlns:p14="http://schemas.microsoft.com/office/powerpoint/2010/main" val="1602044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הפרק אפשר לבקש מהתלמידים להביא דוגמאות למשימות שבעזרתן אפשר לאמת את המיומנויות שהפעלנו.</a:t>
            </a:r>
          </a:p>
          <a:p>
            <a:r>
              <a:rPr lang="he-IL" dirty="0"/>
              <a:t>לדוגמה: באיזו משימה ערכנו ניסוי מבוקר?.</a:t>
            </a:r>
          </a:p>
          <a:p>
            <a:r>
              <a:rPr lang="he-IL" dirty="0"/>
              <a:t>תשובה: האם מתכות מוליכות חשמל באותה מידה?, עמודים 54-51.</a:t>
            </a:r>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22</a:t>
            </a:fld>
            <a:endParaRPr lang="he-IL"/>
          </a:p>
        </p:txBody>
      </p:sp>
    </p:spTree>
    <p:extLst>
      <p:ext uri="{BB962C8B-B14F-4D97-AF65-F5344CB8AC3E}">
        <p14:creationId xmlns:p14="http://schemas.microsoft.com/office/powerpoint/2010/main" val="7068690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השאלות/המשימות שמופיעות בתבנית זו מיועדות לבדיקת ביצועי הבנה ולפיכך יש להן פוטנציאל להערכה מעצבת.</a:t>
            </a:r>
          </a:p>
          <a:p>
            <a:r>
              <a:rPr lang="he-IL" dirty="0"/>
              <a:t>בניגוד להערכה מסכמת שהיא הערכה לצורך סיכום שלב הלמידה. הערכה מעצבת היא הערכה שבמסגרתה קיים משוב</a:t>
            </a:r>
          </a:p>
          <a:p>
            <a:r>
              <a:rPr lang="he-IL"/>
              <a:t>מתמיד ומתחולל תהליך למידה מתמשך.</a:t>
            </a:r>
          </a:p>
          <a:p>
            <a:endParaRPr lang="he-IL"/>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23</a:t>
            </a:fld>
            <a:endParaRPr lang="he-IL"/>
          </a:p>
        </p:txBody>
      </p:sp>
    </p:spTree>
    <p:extLst>
      <p:ext uri="{BB962C8B-B14F-4D97-AF65-F5344CB8AC3E}">
        <p14:creationId xmlns:p14="http://schemas.microsoft.com/office/powerpoint/2010/main" val="1915943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בספר הדיגיטלי</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משימת סיכום: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מתכות</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עמוד 80</a:t>
            </a:r>
            <a:endParaRPr lang="he-IL" dirty="0"/>
          </a:p>
        </p:txBody>
      </p:sp>
      <p:sp>
        <p:nvSpPr>
          <p:cNvPr id="4" name="מציין מיקום של מספר שקופית 3"/>
          <p:cNvSpPr>
            <a:spLocks noGrp="1"/>
          </p:cNvSpPr>
          <p:nvPr>
            <p:ph type="sldNum" sz="quarter" idx="10"/>
          </p:nvPr>
        </p:nvSpPr>
        <p:spPr/>
        <p:txBody>
          <a:bodyPr/>
          <a:lstStyle/>
          <a:p>
            <a:fld id="{5C6A1645-0A66-4CC2-B83A-0F7F4CEB950E}" type="slidenum">
              <a:rPr lang="he-IL" smtClean="0"/>
              <a:t>24</a:t>
            </a:fld>
            <a:endParaRPr lang="he-IL"/>
          </a:p>
        </p:txBody>
      </p:sp>
    </p:spTree>
    <p:extLst>
      <p:ext uri="{BB962C8B-B14F-4D97-AF65-F5344CB8AC3E}">
        <p14:creationId xmlns:p14="http://schemas.microsoft.com/office/powerpoint/2010/main" val="5252746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לכניסה למשימות הערכה באתר </a:t>
            </a:r>
            <a:r>
              <a:rPr lang="he-IL" b="1" dirty="0"/>
              <a:t>במבט חדש</a:t>
            </a:r>
          </a:p>
          <a:p>
            <a:r>
              <a:rPr lang="he-IL" dirty="0"/>
              <a:t>מדורים, משימות הערכה </a:t>
            </a:r>
          </a:p>
          <a:p>
            <a:r>
              <a:rPr lang="he-IL" dirty="0"/>
              <a:t>הסיסמה לכניסה </a:t>
            </a:r>
            <a:r>
              <a:rPr lang="en-US" dirty="0"/>
              <a:t>Tests</a:t>
            </a:r>
          </a:p>
          <a:p>
            <a:endParaRPr lang="he-IL" dirty="0"/>
          </a:p>
        </p:txBody>
      </p:sp>
      <p:sp>
        <p:nvSpPr>
          <p:cNvPr id="4" name="מציין מיקום של מספר שקופית 3"/>
          <p:cNvSpPr>
            <a:spLocks noGrp="1"/>
          </p:cNvSpPr>
          <p:nvPr>
            <p:ph type="sldNum" sz="quarter" idx="5"/>
          </p:nvPr>
        </p:nvSpPr>
        <p:spPr/>
        <p:txBody>
          <a:bodyPr/>
          <a:lstStyle/>
          <a:p>
            <a:fld id="{7317ADC5-5DA9-48CB-8706-F60CBC1C5B3E}" type="slidenum">
              <a:rPr lang="he-IL" smtClean="0"/>
              <a:t>25</a:t>
            </a:fld>
            <a:endParaRPr lang="he-IL"/>
          </a:p>
        </p:txBody>
      </p:sp>
    </p:spTree>
    <p:extLst>
      <p:ext uri="{BB962C8B-B14F-4D97-AF65-F5344CB8AC3E}">
        <p14:creationId xmlns:p14="http://schemas.microsoft.com/office/powerpoint/2010/main" val="1569887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משאב הטבע שמטופל בפרק זה הוא עפרת מתכת. עפרת המתכת היא סלע או קרקע שבתוכה נמצאים מינרלים של מתכות. את רוב המתכות (למעט זהב, פלטינה, כסף) מפיקים מעפרת המתכת. עפרת המתכת שונה בתכונותיה מתכונות המתכת. המתכת שהופקה מעפרת המתכת אינה נחשבת למשאב טבע.</a:t>
            </a:r>
          </a:p>
          <a:p>
            <a:r>
              <a:rPr lang="he-IL" dirty="0"/>
              <a:t>במשימה זו התלמידים משווים בין תכונות עפרת המתכת למתכת שהופקה ממנה. התכונות הנבדקות: צבע, ברק, מוליכות חשמלית וצליל.</a:t>
            </a:r>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4</a:t>
            </a:fld>
            <a:endParaRPr lang="he-IL"/>
          </a:p>
        </p:txBody>
      </p:sp>
    </p:spTree>
    <p:extLst>
      <p:ext uri="{BB962C8B-B14F-4D97-AF65-F5344CB8AC3E}">
        <p14:creationId xmlns:p14="http://schemas.microsoft.com/office/powerpoint/2010/main" val="173591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ClassicMF-Regular"/>
              </a:rPr>
              <a:t>במשימה התלמידים משווים בין תכונות של עפרת מתכת למתכת שהופקה ממנה: בין עפרת ברזל לברזל, בין עפרת נחושת</a:t>
            </a:r>
          </a:p>
          <a:p>
            <a:pPr algn="r"/>
            <a:r>
              <a:rPr lang="he-IL" sz="1800" b="0" i="0" u="none" strike="noStrike" baseline="0" dirty="0">
                <a:latin typeface="NarkisClassicMF-Regular"/>
              </a:rPr>
              <a:t>לנחושת ובין עפרת אלומיניום לאלומיניום. התכונות הנבדקות: צבע, ברק, מוליכות חשמלית וצליל.</a:t>
            </a:r>
            <a:endParaRPr lang="he-IL" dirty="0"/>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5</a:t>
            </a:fld>
            <a:endParaRPr lang="he-IL"/>
          </a:p>
        </p:txBody>
      </p:sp>
    </p:spTree>
    <p:extLst>
      <p:ext uri="{BB962C8B-B14F-4D97-AF65-F5344CB8AC3E}">
        <p14:creationId xmlns:p14="http://schemas.microsoft.com/office/powerpoint/2010/main" val="2113410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NarkisClassicMF-Regular"/>
              </a:rPr>
              <a:t>את תוצאות הבדיקות התלמידים מתבקשים לארגן בטבלה. זוהי דוגמה לטבלת השוואה שבה נרשמו מראש התכונות המשותפות למתכות בצד ימין. את עפרת המתכת ואת המתכת משווים לפי התכונות המשותפות למתכות.</a:t>
            </a:r>
          </a:p>
          <a:p>
            <a:pPr algn="r"/>
            <a:r>
              <a:rPr lang="he-IL" sz="1200" b="0" i="0" u="none" strike="noStrike" baseline="0" dirty="0">
                <a:latin typeface="NarkisClassicMF-Regular"/>
              </a:rPr>
              <a:t>ההשוואה מבהירה שעפרת המתכת אינה בעלת אותן תכונות כמו המתכות – דהיינו, היא חומר אחר.</a:t>
            </a:r>
          </a:p>
          <a:p>
            <a:pPr algn="r"/>
            <a:endParaRPr lang="he-IL" sz="1200" b="0" i="0" u="none" strike="noStrike" baseline="0" dirty="0">
              <a:latin typeface="NarkisClassicMF-Regular"/>
            </a:endParaRPr>
          </a:p>
          <a:p>
            <a:pPr algn="r"/>
            <a:r>
              <a:rPr lang="he-IL" dirty="0"/>
              <a:t>שׂימו לב: חשוב להבהיר שעפרת מתכת היא סוג של סלע. חשוב להבהיר לתלמידים שמתכות יכולות להימצא בסלעים שונים.</a:t>
            </a:r>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6</a:t>
            </a:fld>
            <a:endParaRPr lang="he-IL"/>
          </a:p>
        </p:txBody>
      </p:sp>
    </p:spTree>
    <p:extLst>
      <p:ext uri="{BB962C8B-B14F-4D97-AF65-F5344CB8AC3E}">
        <p14:creationId xmlns:p14="http://schemas.microsoft.com/office/powerpoint/2010/main" val="234496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NarkisClassicMF-Regular"/>
              </a:rPr>
              <a:t>את המתכות מפיקים מעפרות מתכת. אחת השיטות הנפוצות והעתיקות להפקת מתכות מעפרת מתכת היא </a:t>
            </a:r>
            <a:r>
              <a:rPr lang="he-IL" sz="1200" b="1" i="0" u="none" strike="noStrike" baseline="0" dirty="0">
                <a:latin typeface="NarkisClassicMF-Bold"/>
              </a:rPr>
              <a:t>צריפה</a:t>
            </a:r>
            <a:r>
              <a:rPr lang="he-IL" sz="1200" b="0" i="0" u="none" strike="noStrike" baseline="0" dirty="0">
                <a:latin typeface="NarkisClassicMF-Regular"/>
              </a:rPr>
              <a:t>. התהליך מבוסס על</a:t>
            </a:r>
          </a:p>
          <a:p>
            <a:pPr algn="r"/>
            <a:r>
              <a:rPr lang="he-IL" sz="1200" b="0" i="0" u="none" strike="noStrike" baseline="0" dirty="0">
                <a:latin typeface="NarkisClassicMF-Regular"/>
              </a:rPr>
              <a:t>חימום העפרה. בתהליך ההפקה שלבים אחדים: חציבת עפרת המתכת </a:t>
            </a:r>
            <a:r>
              <a:rPr lang="he-IL" sz="1200" b="0" i="0" u="none" strike="noStrike" baseline="0" dirty="0" err="1">
                <a:latin typeface="NarkisClassicMF-Regular"/>
              </a:rPr>
              <a:t>וטחינתה</a:t>
            </a:r>
            <a:r>
              <a:rPr lang="he-IL" sz="1200" b="0" i="0" u="none" strike="noStrike" baseline="0" dirty="0">
                <a:latin typeface="NarkisClassicMF-Regular"/>
              </a:rPr>
              <a:t>; חימום העפרה הטחונה עד להפקת מתכת במצב צבירה נוזל;</a:t>
            </a:r>
          </a:p>
          <a:p>
            <a:pPr algn="r"/>
            <a:r>
              <a:rPr lang="he-IL" sz="1200" b="0" i="0" u="none" strike="noStrike" baseline="0" dirty="0">
                <a:latin typeface="NarkisClassicMF-Regular"/>
              </a:rPr>
              <a:t>קירור המתכת.</a:t>
            </a:r>
          </a:p>
          <a:p>
            <a:pPr algn="r"/>
            <a:endParaRPr lang="he-IL" sz="1200" b="0" i="0" u="none" strike="noStrike" baseline="0" dirty="0">
              <a:latin typeface="NarkisClassicMF-Regular"/>
            </a:endParaRPr>
          </a:p>
          <a:p>
            <a:pPr algn="r"/>
            <a:r>
              <a:rPr lang="he-IL" dirty="0"/>
              <a:t>שיטת הצריפה איננה השיטה היחידה להפקת מתכות, אפשר להפיק מתכות גם באמצעות חשמל, למשל אלומיניום וטיטניום. הודות לאנרגיה החשמלית התרחב מאוד השימוש במתכות אלה בעשורים האחרונים.</a:t>
            </a:r>
          </a:p>
          <a:p>
            <a:pPr algn="l"/>
            <a:endParaRPr lang="he-IL" dirty="0"/>
          </a:p>
          <a:p>
            <a:pPr algn="r"/>
            <a:r>
              <a:rPr lang="he-IL" dirty="0"/>
              <a:t>את תהליך הפקת המתכת אפשר לתאר בתרשים זרימה. המלבנים בתרשים מתארים את התוצרים שמתקבלים בשלבי הביניים ובשלב הסופי. על </a:t>
            </a:r>
            <a:r>
              <a:rPr lang="he-IL" dirty="0" err="1"/>
              <a:t>החצים</a:t>
            </a:r>
            <a:r>
              <a:rPr lang="he-IL" dirty="0"/>
              <a:t> מתארים את פעולת העיבוד. בסוף התהליך מתקבלת המתכת ושאריות הפסולת (סיגים).</a:t>
            </a:r>
          </a:p>
          <a:p>
            <a:pPr algn="r"/>
            <a:endParaRPr lang="he-IL" dirty="0"/>
          </a:p>
          <a:p>
            <a:pPr algn="r"/>
            <a:r>
              <a:rPr lang="he-IL" dirty="0"/>
              <a:t>התרשים (מודל) מציג את האופן בו אירועים במערכת מסוימת גורמים לאירועים אחרים. המודלים הפשוטים ביותר מסוג זה מכילים סיבה אחת ותוצאה אחת מודלים מורכבים יותר של סיבה ותוצאה מציגים את ההשתלשלות הסיבתית של כמה אירועים (לדוגמה תהליך הפקת מתכת בשיטת הצריפה).</a:t>
            </a:r>
          </a:p>
          <a:p>
            <a:pPr algn="r"/>
            <a:endParaRPr lang="he-IL" dirty="0"/>
          </a:p>
          <a:p>
            <a:pPr algn="r"/>
            <a:r>
              <a:rPr lang="he-IL" dirty="0"/>
              <a:t>אחת ממטרות ההוראה היא לפתח חשיבה באמצעות מודלים.</a:t>
            </a:r>
          </a:p>
          <a:p>
            <a:pPr algn="r"/>
            <a:r>
              <a:rPr lang="he-IL" dirty="0"/>
              <a:t>לפתח מודלים כדי להדגים תופעה ולהסביר כיצד היא מתרחשת באופן שמתיישב עם הראיות הנתונות וכאמצעי לתקשר את הבנת התופעה הנדונה (לדוגמה מערכת השמש, מערכת הנשימה, ניצול מתכות, הפרדת מלחים). מתוך מיקוד הלמידה במדע וטכנולוגיה ביסודי - תשפ"ה</a:t>
            </a:r>
          </a:p>
          <a:p>
            <a:pPr algn="r"/>
            <a:r>
              <a:rPr lang="he-IL" dirty="0"/>
              <a:t>מתוך מיקוד הלמידה במדע וטכנולוגיה ביסודי - תשפ"ה</a:t>
            </a:r>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7</a:t>
            </a:fld>
            <a:endParaRPr lang="he-IL"/>
          </a:p>
        </p:txBody>
      </p:sp>
    </p:spTree>
    <p:extLst>
      <p:ext uri="{BB962C8B-B14F-4D97-AF65-F5344CB8AC3E}">
        <p14:creationId xmlns:p14="http://schemas.microsoft.com/office/powerpoint/2010/main" val="1924748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להפקת מתכות מסלעי כדור הארץ, יש השלכות רבות הנוגעות לדרך שבה משנה האדם את פניה של הסביבה הטבעית, השפעה שהיא לעתים</a:t>
            </a:r>
          </a:p>
          <a:p>
            <a:r>
              <a:rPr lang="he-IL" dirty="0"/>
              <a:t>בלתי הפיכה ואף הרסנית: פגיעה בבתי גידול, בעיית בטיחות במכרות (אסונות במכרות), זיהום סביבתי עקב הצטברות ״הרים״ של עפר, זיהום סביבתי של מים ושל קרקעות שנגרם מתהליכי הפקה (למשל, בגלל שימוש בחומצות חריפות) ועוד.</a:t>
            </a:r>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8</a:t>
            </a:fld>
            <a:endParaRPr lang="he-IL"/>
          </a:p>
        </p:txBody>
      </p:sp>
    </p:spTree>
    <p:extLst>
      <p:ext uri="{BB962C8B-B14F-4D97-AF65-F5344CB8AC3E}">
        <p14:creationId xmlns:p14="http://schemas.microsoft.com/office/powerpoint/2010/main" val="62956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בתת פרק זה התלמידים מתנסים בתהליכי עיבוד שונים של מתכות. הכרת שיטות עיבוד חומרים חשובה לפיתוח ידע טכנולוגי.</a:t>
            </a:r>
          </a:p>
          <a:p>
            <a:endParaRPr lang="he-IL" dirty="0"/>
          </a:p>
          <a:p>
            <a:r>
              <a:rPr lang="he-IL" dirty="0"/>
              <a:t>התרשים (מודל) מציג את האופן בו אירועים במערכת מסוימת גורמים לאירועים אחרים. המודלים הפשוטים ביותר מסוג זה מכילים סיבה אחת ותוצאה אחת מודלים מורכבים יותר של סיבה ותוצאה מציגים את ההשתלשלות הסיבתית של כמה אירועים (לדוגמה תהליך הפקת מתכת בשיטת הצריפה).</a:t>
            </a:r>
          </a:p>
          <a:p>
            <a:r>
              <a:rPr lang="he-IL" dirty="0"/>
              <a:t>אחת ממטרות ההוראה היא לפתח חשיבה באמצעות מודלים.</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לפתח מודלים כדי להדגים תופעה ולהסביר כיצד היא מתרחשת באופן שמתיישב עם הראיות הנתונות וכאמצעי לתקשר את הבנת התופעה הנדונה (לדוגמה מערכת השמש, מערכת הנשימה, ניצול מתכות, הפרדת מלחים). מתוך </a:t>
            </a:r>
            <a:r>
              <a:rPr lang="he-IL" sz="1800" b="1" dirty="0">
                <a:effectLst/>
                <a:latin typeface="Calibri" panose="020F0502020204030204" pitchFamily="34" charset="0"/>
                <a:ea typeface="Calibri" panose="020F0502020204030204" pitchFamily="34" charset="0"/>
                <a:cs typeface="David" panose="020E0502060401010101" pitchFamily="34" charset="-79"/>
              </a:rPr>
              <a:t>מיקוד הלמידה במדע וטכנולוגיה ביסודי - תשפ"ה</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9</a:t>
            </a:fld>
            <a:endParaRPr lang="he-IL"/>
          </a:p>
        </p:txBody>
      </p:sp>
    </p:spTree>
    <p:extLst>
      <p:ext uri="{BB962C8B-B14F-4D97-AF65-F5344CB8AC3E}">
        <p14:creationId xmlns:p14="http://schemas.microsoft.com/office/powerpoint/2010/main" val="2202877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בשפת היומיום רווח השימוש במושג נמס במשמעות של התכה. ילדים יכולים לומר הבדיל נמס, בעוד שהבדיל ניתך, כלומר, שינה את מצב הצבירה שלו ממוצק לנוזל. המסה היא תכונה אחרת. כאשר חומר מתמוסס הוא מתפזר באופן אחיד בתוך נוזל (ממס) ומתקבלת תמיסה.</a:t>
            </a:r>
          </a:p>
        </p:txBody>
      </p:sp>
      <p:sp>
        <p:nvSpPr>
          <p:cNvPr id="4" name="מציין מיקום של מספר שקופית 3"/>
          <p:cNvSpPr>
            <a:spLocks noGrp="1"/>
          </p:cNvSpPr>
          <p:nvPr>
            <p:ph type="sldNum" sz="quarter" idx="5"/>
          </p:nvPr>
        </p:nvSpPr>
        <p:spPr/>
        <p:txBody>
          <a:bodyPr/>
          <a:lstStyle/>
          <a:p>
            <a:fld id="{096F0330-9C84-4D50-AE9F-3042E9EB935F}" type="slidenum">
              <a:rPr lang="he-IL" smtClean="0"/>
              <a:t>10</a:t>
            </a:fld>
            <a:endParaRPr lang="he-IL"/>
          </a:p>
        </p:txBody>
      </p:sp>
    </p:spTree>
    <p:extLst>
      <p:ext uri="{BB962C8B-B14F-4D97-AF65-F5344CB8AC3E}">
        <p14:creationId xmlns:p14="http://schemas.microsoft.com/office/powerpoint/2010/main" val="4225407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518DF2B-9CC0-2184-8E30-C53EAED23550}"/>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F6E28C0A-290F-7B50-A411-6B56B9DFA9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8EE2C7E4-2EAC-E1F6-ADE9-E8F6C991E633}"/>
              </a:ext>
            </a:extLst>
          </p:cNvPr>
          <p:cNvSpPr>
            <a:spLocks noGrp="1"/>
          </p:cNvSpPr>
          <p:nvPr>
            <p:ph type="dt" sz="half" idx="10"/>
          </p:nvPr>
        </p:nvSpPr>
        <p:spPr/>
        <p:txBody>
          <a:bodyPr/>
          <a:lstStyle/>
          <a:p>
            <a:fld id="{C9F3B757-E1C8-4A9E-8F98-DD4F0B7321B7}" type="datetimeFigureOut">
              <a:rPr lang="he-IL" smtClean="0"/>
              <a:t>ו'/תשרי/תשפ"ה</a:t>
            </a:fld>
            <a:endParaRPr lang="he-IL"/>
          </a:p>
        </p:txBody>
      </p:sp>
      <p:sp>
        <p:nvSpPr>
          <p:cNvPr id="5" name="מציין מיקום של כותרת תחתונה 4">
            <a:extLst>
              <a:ext uri="{FF2B5EF4-FFF2-40B4-BE49-F238E27FC236}">
                <a16:creationId xmlns:a16="http://schemas.microsoft.com/office/drawing/2014/main" id="{92D990CB-054F-9294-B311-FBBF5352466C}"/>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F8A51B9-2B01-B3A9-B242-0F6F18F39A08}"/>
              </a:ext>
            </a:extLst>
          </p:cNvPr>
          <p:cNvSpPr>
            <a:spLocks noGrp="1"/>
          </p:cNvSpPr>
          <p:nvPr>
            <p:ph type="sldNum" sz="quarter" idx="12"/>
          </p:nvPr>
        </p:nvSpPr>
        <p:spPr/>
        <p:txBody>
          <a:bodyPr/>
          <a:lstStyle/>
          <a:p>
            <a:fld id="{ECD76404-390D-4A87-8060-955F7CC3A689}" type="slidenum">
              <a:rPr lang="he-IL" smtClean="0"/>
              <a:t>‹#›</a:t>
            </a:fld>
            <a:endParaRPr lang="he-IL"/>
          </a:p>
        </p:txBody>
      </p:sp>
    </p:spTree>
    <p:extLst>
      <p:ext uri="{BB962C8B-B14F-4D97-AF65-F5344CB8AC3E}">
        <p14:creationId xmlns:p14="http://schemas.microsoft.com/office/powerpoint/2010/main" val="957545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7491E69-FD84-8A75-AE20-BFA8341C1DD2}"/>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C3C4AED4-8D7F-E11B-3167-0D8D494E8861}"/>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D6A6FEE0-7B00-B7F5-267D-78FD656A7271}"/>
              </a:ext>
            </a:extLst>
          </p:cNvPr>
          <p:cNvSpPr>
            <a:spLocks noGrp="1"/>
          </p:cNvSpPr>
          <p:nvPr>
            <p:ph type="dt" sz="half" idx="10"/>
          </p:nvPr>
        </p:nvSpPr>
        <p:spPr/>
        <p:txBody>
          <a:bodyPr/>
          <a:lstStyle/>
          <a:p>
            <a:fld id="{C9F3B757-E1C8-4A9E-8F98-DD4F0B7321B7}" type="datetimeFigureOut">
              <a:rPr lang="he-IL" smtClean="0"/>
              <a:t>ו'/תשרי/תשפ"ה</a:t>
            </a:fld>
            <a:endParaRPr lang="he-IL"/>
          </a:p>
        </p:txBody>
      </p:sp>
      <p:sp>
        <p:nvSpPr>
          <p:cNvPr id="5" name="מציין מיקום של כותרת תחתונה 4">
            <a:extLst>
              <a:ext uri="{FF2B5EF4-FFF2-40B4-BE49-F238E27FC236}">
                <a16:creationId xmlns:a16="http://schemas.microsoft.com/office/drawing/2014/main" id="{B7B167ED-6FDD-48E2-B83E-D63BCABBFE7D}"/>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5E45119B-E4E4-3338-3B4C-32FB79374237}"/>
              </a:ext>
            </a:extLst>
          </p:cNvPr>
          <p:cNvSpPr>
            <a:spLocks noGrp="1"/>
          </p:cNvSpPr>
          <p:nvPr>
            <p:ph type="sldNum" sz="quarter" idx="12"/>
          </p:nvPr>
        </p:nvSpPr>
        <p:spPr/>
        <p:txBody>
          <a:bodyPr/>
          <a:lstStyle/>
          <a:p>
            <a:fld id="{ECD76404-390D-4A87-8060-955F7CC3A689}" type="slidenum">
              <a:rPr lang="he-IL" smtClean="0"/>
              <a:t>‹#›</a:t>
            </a:fld>
            <a:endParaRPr lang="he-IL"/>
          </a:p>
        </p:txBody>
      </p:sp>
    </p:spTree>
    <p:extLst>
      <p:ext uri="{BB962C8B-B14F-4D97-AF65-F5344CB8AC3E}">
        <p14:creationId xmlns:p14="http://schemas.microsoft.com/office/powerpoint/2010/main" val="3175270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C1683027-623B-3D79-8A0C-3DFBF4F3BFDD}"/>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D964E8A1-6DB8-1673-270A-FCF1A1A519E4}"/>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4854F03-5CE8-2FB3-8BAC-524ECF18F02A}"/>
              </a:ext>
            </a:extLst>
          </p:cNvPr>
          <p:cNvSpPr>
            <a:spLocks noGrp="1"/>
          </p:cNvSpPr>
          <p:nvPr>
            <p:ph type="dt" sz="half" idx="10"/>
          </p:nvPr>
        </p:nvSpPr>
        <p:spPr/>
        <p:txBody>
          <a:bodyPr/>
          <a:lstStyle/>
          <a:p>
            <a:fld id="{C9F3B757-E1C8-4A9E-8F98-DD4F0B7321B7}" type="datetimeFigureOut">
              <a:rPr lang="he-IL" smtClean="0"/>
              <a:t>ו'/תשרי/תשפ"ה</a:t>
            </a:fld>
            <a:endParaRPr lang="he-IL"/>
          </a:p>
        </p:txBody>
      </p:sp>
      <p:sp>
        <p:nvSpPr>
          <p:cNvPr id="5" name="מציין מיקום של כותרת תחתונה 4">
            <a:extLst>
              <a:ext uri="{FF2B5EF4-FFF2-40B4-BE49-F238E27FC236}">
                <a16:creationId xmlns:a16="http://schemas.microsoft.com/office/drawing/2014/main" id="{ADB21AB1-141E-02EB-3103-648323C296A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9065A922-8905-E1A7-2BB3-4D5890D4BFE1}"/>
              </a:ext>
            </a:extLst>
          </p:cNvPr>
          <p:cNvSpPr>
            <a:spLocks noGrp="1"/>
          </p:cNvSpPr>
          <p:nvPr>
            <p:ph type="sldNum" sz="quarter" idx="12"/>
          </p:nvPr>
        </p:nvSpPr>
        <p:spPr/>
        <p:txBody>
          <a:bodyPr/>
          <a:lstStyle/>
          <a:p>
            <a:fld id="{ECD76404-390D-4A87-8060-955F7CC3A689}" type="slidenum">
              <a:rPr lang="he-IL" smtClean="0"/>
              <a:t>‹#›</a:t>
            </a:fld>
            <a:endParaRPr lang="he-IL"/>
          </a:p>
        </p:txBody>
      </p:sp>
    </p:spTree>
    <p:extLst>
      <p:ext uri="{BB962C8B-B14F-4D97-AF65-F5344CB8AC3E}">
        <p14:creationId xmlns:p14="http://schemas.microsoft.com/office/powerpoint/2010/main" val="1838193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93B5C5E-A61B-A717-DEE6-7E60A5E22999}"/>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58C34745-19D4-2984-345D-89ABA00D886F}"/>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844182EC-C212-70A6-2C1C-7A44AF5ABFF9}"/>
              </a:ext>
            </a:extLst>
          </p:cNvPr>
          <p:cNvSpPr>
            <a:spLocks noGrp="1"/>
          </p:cNvSpPr>
          <p:nvPr>
            <p:ph type="dt" sz="half" idx="10"/>
          </p:nvPr>
        </p:nvSpPr>
        <p:spPr/>
        <p:txBody>
          <a:bodyPr/>
          <a:lstStyle/>
          <a:p>
            <a:fld id="{C9F3B757-E1C8-4A9E-8F98-DD4F0B7321B7}" type="datetimeFigureOut">
              <a:rPr lang="he-IL" smtClean="0"/>
              <a:t>ו'/תשרי/תשפ"ה</a:t>
            </a:fld>
            <a:endParaRPr lang="he-IL"/>
          </a:p>
        </p:txBody>
      </p:sp>
      <p:sp>
        <p:nvSpPr>
          <p:cNvPr id="5" name="מציין מיקום של כותרת תחתונה 4">
            <a:extLst>
              <a:ext uri="{FF2B5EF4-FFF2-40B4-BE49-F238E27FC236}">
                <a16:creationId xmlns:a16="http://schemas.microsoft.com/office/drawing/2014/main" id="{6F6ABCE7-278E-4377-22D0-52C587558225}"/>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DE5FDF20-9F5A-0CFB-2CF4-602962CC29EF}"/>
              </a:ext>
            </a:extLst>
          </p:cNvPr>
          <p:cNvSpPr>
            <a:spLocks noGrp="1"/>
          </p:cNvSpPr>
          <p:nvPr>
            <p:ph type="sldNum" sz="quarter" idx="12"/>
          </p:nvPr>
        </p:nvSpPr>
        <p:spPr/>
        <p:txBody>
          <a:bodyPr/>
          <a:lstStyle/>
          <a:p>
            <a:fld id="{ECD76404-390D-4A87-8060-955F7CC3A689}" type="slidenum">
              <a:rPr lang="he-IL" smtClean="0"/>
              <a:t>‹#›</a:t>
            </a:fld>
            <a:endParaRPr lang="he-IL"/>
          </a:p>
        </p:txBody>
      </p:sp>
    </p:spTree>
    <p:extLst>
      <p:ext uri="{BB962C8B-B14F-4D97-AF65-F5344CB8AC3E}">
        <p14:creationId xmlns:p14="http://schemas.microsoft.com/office/powerpoint/2010/main" val="2391139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EE0D77B-DA9D-00E4-000D-0E45294C744A}"/>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00886BA5-8583-7787-9EF9-09922A6C1B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58540602-D13F-4B3C-FDF0-87135FB652D8}"/>
              </a:ext>
            </a:extLst>
          </p:cNvPr>
          <p:cNvSpPr>
            <a:spLocks noGrp="1"/>
          </p:cNvSpPr>
          <p:nvPr>
            <p:ph type="dt" sz="half" idx="10"/>
          </p:nvPr>
        </p:nvSpPr>
        <p:spPr/>
        <p:txBody>
          <a:bodyPr/>
          <a:lstStyle/>
          <a:p>
            <a:fld id="{C9F3B757-E1C8-4A9E-8F98-DD4F0B7321B7}" type="datetimeFigureOut">
              <a:rPr lang="he-IL" smtClean="0"/>
              <a:t>ו'/תשרי/תשפ"ה</a:t>
            </a:fld>
            <a:endParaRPr lang="he-IL"/>
          </a:p>
        </p:txBody>
      </p:sp>
      <p:sp>
        <p:nvSpPr>
          <p:cNvPr id="5" name="מציין מיקום של כותרת תחתונה 4">
            <a:extLst>
              <a:ext uri="{FF2B5EF4-FFF2-40B4-BE49-F238E27FC236}">
                <a16:creationId xmlns:a16="http://schemas.microsoft.com/office/drawing/2014/main" id="{7B04BAD9-2D96-B05B-CC67-4CF863DF0C6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C7EEDF2-FFD8-8F62-33F7-17D4E0D6F34B}"/>
              </a:ext>
            </a:extLst>
          </p:cNvPr>
          <p:cNvSpPr>
            <a:spLocks noGrp="1"/>
          </p:cNvSpPr>
          <p:nvPr>
            <p:ph type="sldNum" sz="quarter" idx="12"/>
          </p:nvPr>
        </p:nvSpPr>
        <p:spPr/>
        <p:txBody>
          <a:bodyPr/>
          <a:lstStyle/>
          <a:p>
            <a:fld id="{ECD76404-390D-4A87-8060-955F7CC3A689}" type="slidenum">
              <a:rPr lang="he-IL" smtClean="0"/>
              <a:t>‹#›</a:t>
            </a:fld>
            <a:endParaRPr lang="he-IL"/>
          </a:p>
        </p:txBody>
      </p:sp>
    </p:spTree>
    <p:extLst>
      <p:ext uri="{BB962C8B-B14F-4D97-AF65-F5344CB8AC3E}">
        <p14:creationId xmlns:p14="http://schemas.microsoft.com/office/powerpoint/2010/main" val="3981340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038B0B8-0557-3D8C-7A3E-06FD2B2C587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F4A2B409-7752-6EA5-DE39-9EE1117B1125}"/>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E6D900B2-465C-7B07-9FA1-EDDF5A56431C}"/>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BDB1C545-F7F2-4252-B18B-0329BFA583B9}"/>
              </a:ext>
            </a:extLst>
          </p:cNvPr>
          <p:cNvSpPr>
            <a:spLocks noGrp="1"/>
          </p:cNvSpPr>
          <p:nvPr>
            <p:ph type="dt" sz="half" idx="10"/>
          </p:nvPr>
        </p:nvSpPr>
        <p:spPr/>
        <p:txBody>
          <a:bodyPr/>
          <a:lstStyle/>
          <a:p>
            <a:fld id="{C9F3B757-E1C8-4A9E-8F98-DD4F0B7321B7}" type="datetimeFigureOut">
              <a:rPr lang="he-IL" smtClean="0"/>
              <a:t>ו'/תשרי/תשפ"ה</a:t>
            </a:fld>
            <a:endParaRPr lang="he-IL"/>
          </a:p>
        </p:txBody>
      </p:sp>
      <p:sp>
        <p:nvSpPr>
          <p:cNvPr id="6" name="מציין מיקום של כותרת תחתונה 5">
            <a:extLst>
              <a:ext uri="{FF2B5EF4-FFF2-40B4-BE49-F238E27FC236}">
                <a16:creationId xmlns:a16="http://schemas.microsoft.com/office/drawing/2014/main" id="{FB32D03B-5A8B-5E27-078D-99FA8FF6BB9F}"/>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2FCA297B-3749-99CD-F473-DB162048836F}"/>
              </a:ext>
            </a:extLst>
          </p:cNvPr>
          <p:cNvSpPr>
            <a:spLocks noGrp="1"/>
          </p:cNvSpPr>
          <p:nvPr>
            <p:ph type="sldNum" sz="quarter" idx="12"/>
          </p:nvPr>
        </p:nvSpPr>
        <p:spPr/>
        <p:txBody>
          <a:bodyPr/>
          <a:lstStyle/>
          <a:p>
            <a:fld id="{ECD76404-390D-4A87-8060-955F7CC3A689}" type="slidenum">
              <a:rPr lang="he-IL" smtClean="0"/>
              <a:t>‹#›</a:t>
            </a:fld>
            <a:endParaRPr lang="he-IL"/>
          </a:p>
        </p:txBody>
      </p:sp>
    </p:spTree>
    <p:extLst>
      <p:ext uri="{BB962C8B-B14F-4D97-AF65-F5344CB8AC3E}">
        <p14:creationId xmlns:p14="http://schemas.microsoft.com/office/powerpoint/2010/main" val="1542440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A3025CF-CDDE-3D5D-CFA2-5EFD1F0E8014}"/>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1B6DBD72-C823-6F1A-8811-4155C42EB9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C918279B-CB66-8BE7-DCFC-1FC293BF8A8E}"/>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379286E1-D1F8-27E9-DEB4-4283C46F08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21844842-49B9-78F4-CEE3-A77A5553850C}"/>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20537F31-138C-C489-5A55-FFE20A8190A8}"/>
              </a:ext>
            </a:extLst>
          </p:cNvPr>
          <p:cNvSpPr>
            <a:spLocks noGrp="1"/>
          </p:cNvSpPr>
          <p:nvPr>
            <p:ph type="dt" sz="half" idx="10"/>
          </p:nvPr>
        </p:nvSpPr>
        <p:spPr/>
        <p:txBody>
          <a:bodyPr/>
          <a:lstStyle/>
          <a:p>
            <a:fld id="{C9F3B757-E1C8-4A9E-8F98-DD4F0B7321B7}" type="datetimeFigureOut">
              <a:rPr lang="he-IL" smtClean="0"/>
              <a:t>ו'/תשרי/תשפ"ה</a:t>
            </a:fld>
            <a:endParaRPr lang="he-IL"/>
          </a:p>
        </p:txBody>
      </p:sp>
      <p:sp>
        <p:nvSpPr>
          <p:cNvPr id="8" name="מציין מיקום של כותרת תחתונה 7">
            <a:extLst>
              <a:ext uri="{FF2B5EF4-FFF2-40B4-BE49-F238E27FC236}">
                <a16:creationId xmlns:a16="http://schemas.microsoft.com/office/drawing/2014/main" id="{77297F30-1544-04B6-2347-818223B6FC60}"/>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FDD1083C-202E-E415-51FB-544A3E796B89}"/>
              </a:ext>
            </a:extLst>
          </p:cNvPr>
          <p:cNvSpPr>
            <a:spLocks noGrp="1"/>
          </p:cNvSpPr>
          <p:nvPr>
            <p:ph type="sldNum" sz="quarter" idx="12"/>
          </p:nvPr>
        </p:nvSpPr>
        <p:spPr/>
        <p:txBody>
          <a:bodyPr/>
          <a:lstStyle/>
          <a:p>
            <a:fld id="{ECD76404-390D-4A87-8060-955F7CC3A689}" type="slidenum">
              <a:rPr lang="he-IL" smtClean="0"/>
              <a:t>‹#›</a:t>
            </a:fld>
            <a:endParaRPr lang="he-IL"/>
          </a:p>
        </p:txBody>
      </p:sp>
    </p:spTree>
    <p:extLst>
      <p:ext uri="{BB962C8B-B14F-4D97-AF65-F5344CB8AC3E}">
        <p14:creationId xmlns:p14="http://schemas.microsoft.com/office/powerpoint/2010/main" val="2902527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A6A120C-4869-7CB8-E9B7-718BE31DDF19}"/>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E535766A-0F66-889B-61B1-68F8B4071268}"/>
              </a:ext>
            </a:extLst>
          </p:cNvPr>
          <p:cNvSpPr>
            <a:spLocks noGrp="1"/>
          </p:cNvSpPr>
          <p:nvPr>
            <p:ph type="dt" sz="half" idx="10"/>
          </p:nvPr>
        </p:nvSpPr>
        <p:spPr/>
        <p:txBody>
          <a:bodyPr/>
          <a:lstStyle/>
          <a:p>
            <a:fld id="{C9F3B757-E1C8-4A9E-8F98-DD4F0B7321B7}" type="datetimeFigureOut">
              <a:rPr lang="he-IL" smtClean="0"/>
              <a:t>ו'/תשרי/תשפ"ה</a:t>
            </a:fld>
            <a:endParaRPr lang="he-IL"/>
          </a:p>
        </p:txBody>
      </p:sp>
      <p:sp>
        <p:nvSpPr>
          <p:cNvPr id="4" name="מציין מיקום של כותרת תחתונה 3">
            <a:extLst>
              <a:ext uri="{FF2B5EF4-FFF2-40B4-BE49-F238E27FC236}">
                <a16:creationId xmlns:a16="http://schemas.microsoft.com/office/drawing/2014/main" id="{17D258DC-B0AE-542B-67A6-732ADCE7DF11}"/>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5124CE0E-88D1-74D1-2A6A-6A9B097B4EAC}"/>
              </a:ext>
            </a:extLst>
          </p:cNvPr>
          <p:cNvSpPr>
            <a:spLocks noGrp="1"/>
          </p:cNvSpPr>
          <p:nvPr>
            <p:ph type="sldNum" sz="quarter" idx="12"/>
          </p:nvPr>
        </p:nvSpPr>
        <p:spPr/>
        <p:txBody>
          <a:bodyPr/>
          <a:lstStyle/>
          <a:p>
            <a:fld id="{ECD76404-390D-4A87-8060-955F7CC3A689}" type="slidenum">
              <a:rPr lang="he-IL" smtClean="0"/>
              <a:t>‹#›</a:t>
            </a:fld>
            <a:endParaRPr lang="he-IL"/>
          </a:p>
        </p:txBody>
      </p:sp>
    </p:spTree>
    <p:extLst>
      <p:ext uri="{BB962C8B-B14F-4D97-AF65-F5344CB8AC3E}">
        <p14:creationId xmlns:p14="http://schemas.microsoft.com/office/powerpoint/2010/main" val="2070405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9D3B629A-E5B1-1EF8-1412-D12C72A793A3}"/>
              </a:ext>
            </a:extLst>
          </p:cNvPr>
          <p:cNvSpPr>
            <a:spLocks noGrp="1"/>
          </p:cNvSpPr>
          <p:nvPr>
            <p:ph type="dt" sz="half" idx="10"/>
          </p:nvPr>
        </p:nvSpPr>
        <p:spPr/>
        <p:txBody>
          <a:bodyPr/>
          <a:lstStyle/>
          <a:p>
            <a:fld id="{C9F3B757-E1C8-4A9E-8F98-DD4F0B7321B7}" type="datetimeFigureOut">
              <a:rPr lang="he-IL" smtClean="0"/>
              <a:t>ו'/תשרי/תשפ"ה</a:t>
            </a:fld>
            <a:endParaRPr lang="he-IL"/>
          </a:p>
        </p:txBody>
      </p:sp>
      <p:sp>
        <p:nvSpPr>
          <p:cNvPr id="3" name="מציין מיקום של כותרת תחתונה 2">
            <a:extLst>
              <a:ext uri="{FF2B5EF4-FFF2-40B4-BE49-F238E27FC236}">
                <a16:creationId xmlns:a16="http://schemas.microsoft.com/office/drawing/2014/main" id="{8389CA4C-1C35-B1A2-DC83-8409E51D60F5}"/>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B931D026-49B9-8F21-BE49-6D7256040ABE}"/>
              </a:ext>
            </a:extLst>
          </p:cNvPr>
          <p:cNvSpPr>
            <a:spLocks noGrp="1"/>
          </p:cNvSpPr>
          <p:nvPr>
            <p:ph type="sldNum" sz="quarter" idx="12"/>
          </p:nvPr>
        </p:nvSpPr>
        <p:spPr/>
        <p:txBody>
          <a:bodyPr/>
          <a:lstStyle/>
          <a:p>
            <a:fld id="{ECD76404-390D-4A87-8060-955F7CC3A689}" type="slidenum">
              <a:rPr lang="he-IL" smtClean="0"/>
              <a:t>‹#›</a:t>
            </a:fld>
            <a:endParaRPr lang="he-IL"/>
          </a:p>
        </p:txBody>
      </p:sp>
    </p:spTree>
    <p:extLst>
      <p:ext uri="{BB962C8B-B14F-4D97-AF65-F5344CB8AC3E}">
        <p14:creationId xmlns:p14="http://schemas.microsoft.com/office/powerpoint/2010/main" val="3117852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A8925A1-6537-3138-54E9-2887247CF81B}"/>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FBE13BBF-D93A-F880-07C9-26CAA8AB83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DA553721-6E07-21F5-329B-09B83697A1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A42521DF-0BF4-56B9-F8C2-B96149F00B35}"/>
              </a:ext>
            </a:extLst>
          </p:cNvPr>
          <p:cNvSpPr>
            <a:spLocks noGrp="1"/>
          </p:cNvSpPr>
          <p:nvPr>
            <p:ph type="dt" sz="half" idx="10"/>
          </p:nvPr>
        </p:nvSpPr>
        <p:spPr/>
        <p:txBody>
          <a:bodyPr/>
          <a:lstStyle/>
          <a:p>
            <a:fld id="{C9F3B757-E1C8-4A9E-8F98-DD4F0B7321B7}" type="datetimeFigureOut">
              <a:rPr lang="he-IL" smtClean="0"/>
              <a:t>ו'/תשרי/תשפ"ה</a:t>
            </a:fld>
            <a:endParaRPr lang="he-IL"/>
          </a:p>
        </p:txBody>
      </p:sp>
      <p:sp>
        <p:nvSpPr>
          <p:cNvPr id="6" name="מציין מיקום של כותרת תחתונה 5">
            <a:extLst>
              <a:ext uri="{FF2B5EF4-FFF2-40B4-BE49-F238E27FC236}">
                <a16:creationId xmlns:a16="http://schemas.microsoft.com/office/drawing/2014/main" id="{7C341FB2-8B19-A857-BC10-8A5D1C636A7E}"/>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0FA95641-7E05-9CCF-F32F-FD6E7DF4CC88}"/>
              </a:ext>
            </a:extLst>
          </p:cNvPr>
          <p:cNvSpPr>
            <a:spLocks noGrp="1"/>
          </p:cNvSpPr>
          <p:nvPr>
            <p:ph type="sldNum" sz="quarter" idx="12"/>
          </p:nvPr>
        </p:nvSpPr>
        <p:spPr/>
        <p:txBody>
          <a:bodyPr/>
          <a:lstStyle/>
          <a:p>
            <a:fld id="{ECD76404-390D-4A87-8060-955F7CC3A689}" type="slidenum">
              <a:rPr lang="he-IL" smtClean="0"/>
              <a:t>‹#›</a:t>
            </a:fld>
            <a:endParaRPr lang="he-IL"/>
          </a:p>
        </p:txBody>
      </p:sp>
    </p:spTree>
    <p:extLst>
      <p:ext uri="{BB962C8B-B14F-4D97-AF65-F5344CB8AC3E}">
        <p14:creationId xmlns:p14="http://schemas.microsoft.com/office/powerpoint/2010/main" val="4197359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2358522-7A94-B7F9-5B07-D5FA6D5FDC00}"/>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3E2D158B-F55F-D663-A6FC-95D336618A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04588074-135E-8D35-0434-78BAD56727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E364589A-E966-BE90-0976-2EEEEADA3162}"/>
              </a:ext>
            </a:extLst>
          </p:cNvPr>
          <p:cNvSpPr>
            <a:spLocks noGrp="1"/>
          </p:cNvSpPr>
          <p:nvPr>
            <p:ph type="dt" sz="half" idx="10"/>
          </p:nvPr>
        </p:nvSpPr>
        <p:spPr/>
        <p:txBody>
          <a:bodyPr/>
          <a:lstStyle/>
          <a:p>
            <a:fld id="{C9F3B757-E1C8-4A9E-8F98-DD4F0B7321B7}" type="datetimeFigureOut">
              <a:rPr lang="he-IL" smtClean="0"/>
              <a:t>ו'/תשרי/תשפ"ה</a:t>
            </a:fld>
            <a:endParaRPr lang="he-IL"/>
          </a:p>
        </p:txBody>
      </p:sp>
      <p:sp>
        <p:nvSpPr>
          <p:cNvPr id="6" name="מציין מיקום של כותרת תחתונה 5">
            <a:extLst>
              <a:ext uri="{FF2B5EF4-FFF2-40B4-BE49-F238E27FC236}">
                <a16:creationId xmlns:a16="http://schemas.microsoft.com/office/drawing/2014/main" id="{49FBC35A-DC97-0851-5E02-BD044709FDEA}"/>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09DE7639-3378-3E1D-B6A3-461CA495E572}"/>
              </a:ext>
            </a:extLst>
          </p:cNvPr>
          <p:cNvSpPr>
            <a:spLocks noGrp="1"/>
          </p:cNvSpPr>
          <p:nvPr>
            <p:ph type="sldNum" sz="quarter" idx="12"/>
          </p:nvPr>
        </p:nvSpPr>
        <p:spPr/>
        <p:txBody>
          <a:bodyPr/>
          <a:lstStyle/>
          <a:p>
            <a:fld id="{ECD76404-390D-4A87-8060-955F7CC3A689}" type="slidenum">
              <a:rPr lang="he-IL" smtClean="0"/>
              <a:t>‹#›</a:t>
            </a:fld>
            <a:endParaRPr lang="he-IL"/>
          </a:p>
        </p:txBody>
      </p:sp>
    </p:spTree>
    <p:extLst>
      <p:ext uri="{BB962C8B-B14F-4D97-AF65-F5344CB8AC3E}">
        <p14:creationId xmlns:p14="http://schemas.microsoft.com/office/powerpoint/2010/main" val="1380281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79347A5E-4353-ABA7-12B8-2AFF57AE6BF1}"/>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DC2A796C-F1CA-F7BC-1CE1-7A099542E51B}"/>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87C40172-E203-8702-A949-D82EF5900B1B}"/>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C9F3B757-E1C8-4A9E-8F98-DD4F0B7321B7}" type="datetimeFigureOut">
              <a:rPr lang="he-IL" smtClean="0"/>
              <a:t>ו'/תשרי/תשפ"ה</a:t>
            </a:fld>
            <a:endParaRPr lang="he-IL"/>
          </a:p>
        </p:txBody>
      </p:sp>
      <p:sp>
        <p:nvSpPr>
          <p:cNvPr id="5" name="מציין מיקום של כותרת תחתונה 4">
            <a:extLst>
              <a:ext uri="{FF2B5EF4-FFF2-40B4-BE49-F238E27FC236}">
                <a16:creationId xmlns:a16="http://schemas.microsoft.com/office/drawing/2014/main" id="{A107072E-3AE2-7A71-ED50-6C57D10176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5F8CBD99-EBF3-3E20-DA57-090A226E1EC2}"/>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ECD76404-390D-4A87-8060-955F7CC3A689}" type="slidenum">
              <a:rPr lang="he-IL" smtClean="0"/>
              <a:t>‹#›</a:t>
            </a:fld>
            <a:endParaRPr lang="he-IL"/>
          </a:p>
        </p:txBody>
      </p:sp>
    </p:spTree>
    <p:extLst>
      <p:ext uri="{BB962C8B-B14F-4D97-AF65-F5344CB8AC3E}">
        <p14:creationId xmlns:p14="http://schemas.microsoft.com/office/powerpoint/2010/main" val="22876723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tm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40.tmp"/><Relationship Id="rId4" Type="http://schemas.openxmlformats.org/officeDocument/2006/relationships/image" Target="../media/image35.emf"/><Relationship Id="rId9" Type="http://schemas.openxmlformats.org/officeDocument/2006/relationships/image" Target="../media/image5.tmp"/></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video" Target="about:blank" TargetMode="External"/><Relationship Id="rId6" Type="http://schemas.openxmlformats.org/officeDocument/2006/relationships/image" Target="../media/image5.tmp"/><Relationship Id="rId5" Type="http://schemas.openxmlformats.org/officeDocument/2006/relationships/image" Target="../media/image41.jpe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video" Target="about:blank" TargetMode="External"/><Relationship Id="rId6" Type="http://schemas.openxmlformats.org/officeDocument/2006/relationships/image" Target="../media/image5.tmp"/><Relationship Id="rId5" Type="http://schemas.openxmlformats.org/officeDocument/2006/relationships/image" Target="../media/image42.jpe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46.tmp"/><Relationship Id="rId3" Type="http://schemas.openxmlformats.org/officeDocument/2006/relationships/image" Target="../media/image1.png"/><Relationship Id="rId7" Type="http://schemas.openxmlformats.org/officeDocument/2006/relationships/image" Target="../media/image45.tm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4.tmp"/><Relationship Id="rId5" Type="http://schemas.openxmlformats.org/officeDocument/2006/relationships/image" Target="../media/image43.tmp"/><Relationship Id="rId4" Type="http://schemas.openxmlformats.org/officeDocument/2006/relationships/image" Target="../media/image5.tmp"/><Relationship Id="rId9" Type="http://schemas.openxmlformats.org/officeDocument/2006/relationships/image" Target="../media/image47.tmp"/></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9.tmp"/><Relationship Id="rId5" Type="http://schemas.openxmlformats.org/officeDocument/2006/relationships/image" Target="../media/image48.tmp"/><Relationship Id="rId4" Type="http://schemas.openxmlformats.org/officeDocument/2006/relationships/image" Target="../media/image5.tmp"/></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0.tmp"/><Relationship Id="rId4" Type="http://schemas.openxmlformats.org/officeDocument/2006/relationships/image" Target="../media/image5.tmp"/></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3.tm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2.tmp"/><Relationship Id="rId5" Type="http://schemas.openxmlformats.org/officeDocument/2006/relationships/image" Target="../media/image51.tmp"/><Relationship Id="rId4" Type="http://schemas.openxmlformats.org/officeDocument/2006/relationships/image" Target="../media/image5.tmp"/></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4.tmp"/><Relationship Id="rId4" Type="http://schemas.openxmlformats.org/officeDocument/2006/relationships/image" Target="../media/image5.tmp"/></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5.tmp"/><Relationship Id="rId4" Type="http://schemas.openxmlformats.org/officeDocument/2006/relationships/image" Target="../media/image5.tmp"/></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6.tmp"/><Relationship Id="rId4" Type="http://schemas.openxmlformats.org/officeDocument/2006/relationships/image" Target="../media/image5.tm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tmp"/><Relationship Id="rId5" Type="http://schemas.openxmlformats.org/officeDocument/2006/relationships/image" Target="../media/image5.tm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8.tmp"/><Relationship Id="rId5" Type="http://schemas.openxmlformats.org/officeDocument/2006/relationships/image" Target="../media/image57.tmp"/><Relationship Id="rId4" Type="http://schemas.openxmlformats.org/officeDocument/2006/relationships/image" Target="../media/image5.tmp"/></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8.tmp"/><Relationship Id="rId5" Type="http://schemas.openxmlformats.org/officeDocument/2006/relationships/image" Target="../media/image59.tmp"/><Relationship Id="rId4" Type="http://schemas.openxmlformats.org/officeDocument/2006/relationships/image" Target="../media/image5.tmp"/></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1.tmp"/><Relationship Id="rId5" Type="http://schemas.openxmlformats.org/officeDocument/2006/relationships/image" Target="../media/image5.tmp"/><Relationship Id="rId4" Type="http://schemas.openxmlformats.org/officeDocument/2006/relationships/image" Target="../media/image60.emf"/></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2.tmp"/><Relationship Id="rId4" Type="http://schemas.openxmlformats.org/officeDocument/2006/relationships/image" Target="../media/image5.tmp"/></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63.tmp"/><Relationship Id="rId4" Type="http://schemas.openxmlformats.org/officeDocument/2006/relationships/image" Target="../media/image5.tmp"/></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tmp"/><Relationship Id="rId5" Type="http://schemas.openxmlformats.org/officeDocument/2006/relationships/image" Target="../media/image1.pn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6.tm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5.tmp"/></Relationships>
</file>

<file path=ppt/slides/_rels/slide4.xml.rels><?xml version="1.0" encoding="UTF-8" standalone="yes"?>
<Relationships xmlns="http://schemas.openxmlformats.org/package/2006/relationships"><Relationship Id="rId8" Type="http://schemas.openxmlformats.org/officeDocument/2006/relationships/image" Target="../media/image13.tmp"/><Relationship Id="rId3" Type="http://schemas.openxmlformats.org/officeDocument/2006/relationships/image" Target="../media/image1.png"/><Relationship Id="rId7" Type="http://schemas.openxmlformats.org/officeDocument/2006/relationships/image" Target="../media/image5.tm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emf"/><Relationship Id="rId10" Type="http://schemas.openxmlformats.org/officeDocument/2006/relationships/image" Target="../media/image15.tmp"/><Relationship Id="rId4" Type="http://schemas.openxmlformats.org/officeDocument/2006/relationships/image" Target="../media/image10.emf"/><Relationship Id="rId9" Type="http://schemas.openxmlformats.org/officeDocument/2006/relationships/image" Target="../media/image14.tmp"/></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tmp"/><Relationship Id="rId5" Type="http://schemas.openxmlformats.org/officeDocument/2006/relationships/image" Target="../media/image5.tmp"/><Relationship Id="rId4" Type="http://schemas.openxmlformats.org/officeDocument/2006/relationships/image" Target="../media/image16.emf"/></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0.tm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tmp"/><Relationship Id="rId5" Type="http://schemas.openxmlformats.org/officeDocument/2006/relationships/image" Target="../media/image18.tmp"/><Relationship Id="rId4" Type="http://schemas.openxmlformats.org/officeDocument/2006/relationships/image" Target="../media/image5.tmp"/></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tm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tmp"/><Relationship Id="rId5" Type="http://schemas.openxmlformats.org/officeDocument/2006/relationships/image" Target="../media/image21.tmp"/><Relationship Id="rId4" Type="http://schemas.openxmlformats.org/officeDocument/2006/relationships/image" Target="../media/image5.tmp"/></Relationships>
</file>

<file path=ppt/slides/_rels/slide8.xml.rels><?xml version="1.0" encoding="UTF-8" standalone="yes"?>
<Relationships xmlns="http://schemas.openxmlformats.org/package/2006/relationships"><Relationship Id="rId8" Type="http://schemas.openxmlformats.org/officeDocument/2006/relationships/image" Target="../media/image27.tmp"/><Relationship Id="rId3" Type="http://schemas.openxmlformats.org/officeDocument/2006/relationships/image" Target="../media/image1.png"/><Relationship Id="rId7" Type="http://schemas.openxmlformats.org/officeDocument/2006/relationships/image" Target="../media/image5.tmp"/><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6.emf"/><Relationship Id="rId5" Type="http://schemas.openxmlformats.org/officeDocument/2006/relationships/image" Target="../media/image25.emf"/><Relationship Id="rId10" Type="http://schemas.openxmlformats.org/officeDocument/2006/relationships/image" Target="../media/image29.tmp"/><Relationship Id="rId4" Type="http://schemas.openxmlformats.org/officeDocument/2006/relationships/image" Target="../media/image24.emf"/><Relationship Id="rId9" Type="http://schemas.openxmlformats.org/officeDocument/2006/relationships/image" Target="../media/image28.tmp"/></Relationships>
</file>

<file path=ppt/slides/_rels/slide9.xml.rels><?xml version="1.0" encoding="UTF-8" standalone="yes"?>
<Relationships xmlns="http://schemas.openxmlformats.org/package/2006/relationships"><Relationship Id="rId8" Type="http://schemas.openxmlformats.org/officeDocument/2006/relationships/image" Target="../media/image33.tmp"/><Relationship Id="rId3" Type="http://schemas.openxmlformats.org/officeDocument/2006/relationships/image" Target="../media/image1.png"/><Relationship Id="rId7" Type="http://schemas.openxmlformats.org/officeDocument/2006/relationships/image" Target="../media/image32.tm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1.tmp"/><Relationship Id="rId5" Type="http://schemas.openxmlformats.org/officeDocument/2006/relationships/image" Target="../media/image30.tmp"/><Relationship Id="rId4" Type="http://schemas.openxmlformats.org/officeDocument/2006/relationships/image" Target="../media/image5.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075B2182-4A5E-1388-B9F6-CB964E906D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3" name="תיבת טקסט 2">
            <a:extLst>
              <a:ext uri="{FF2B5EF4-FFF2-40B4-BE49-F238E27FC236}">
                <a16:creationId xmlns:a16="http://schemas.microsoft.com/office/drawing/2014/main" id="{E2D7C91E-99D7-97EC-46F4-82788121BC4D}"/>
              </a:ext>
            </a:extLst>
          </p:cNvPr>
          <p:cNvSpPr txBox="1"/>
          <p:nvPr/>
        </p:nvSpPr>
        <p:spPr>
          <a:xfrm>
            <a:off x="1677880" y="878889"/>
            <a:ext cx="9161755" cy="1200329"/>
          </a:xfrm>
          <a:prstGeom prst="rect">
            <a:avLst/>
          </a:prstGeom>
          <a:noFill/>
        </p:spPr>
        <p:txBody>
          <a:bodyPr wrap="square" rtlCol="1">
            <a:spAutoFit/>
          </a:bodyPr>
          <a:lstStyle/>
          <a:p>
            <a:pPr lvl="0">
              <a:defRPr/>
            </a:pPr>
            <a:r>
              <a:rPr lang="ar-SA" sz="5400" b="1">
                <a:solidFill>
                  <a:srgbClr val="ED7D31">
                    <a:lumMod val="50000"/>
                  </a:srgbClr>
                </a:solidFill>
                <a:cs typeface="Arial" panose="020B0604020202020204" pitchFamily="34" charset="0"/>
              </a:rPr>
              <a:t>الباب: موارد طبيعية من البلاد</a:t>
            </a:r>
            <a:endParaRPr lang="he-IL" dirty="0">
              <a:solidFill>
                <a:prstClr val="black"/>
              </a:solidFill>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 name="TextBox 4">
            <a:extLst>
              <a:ext uri="{FF2B5EF4-FFF2-40B4-BE49-F238E27FC236}">
                <a16:creationId xmlns:a16="http://schemas.microsoft.com/office/drawing/2014/main" id="{8400C9B6-636F-2FA0-DF5E-374CD2DE93E1}"/>
              </a:ext>
            </a:extLst>
          </p:cNvPr>
          <p:cNvSpPr txBox="1"/>
          <p:nvPr/>
        </p:nvSpPr>
        <p:spPr>
          <a:xfrm>
            <a:off x="226935" y="2414726"/>
            <a:ext cx="10879030" cy="707886"/>
          </a:xfrm>
          <a:prstGeom prst="rect">
            <a:avLst/>
          </a:prstGeom>
          <a:noFill/>
        </p:spPr>
        <p:txBody>
          <a:bodyPr wrap="square" rtlCol="0">
            <a:spAutoFit/>
          </a:bodyPr>
          <a:lstStyle/>
          <a:p>
            <a:pPr lvl="0">
              <a:defRPr/>
            </a:pPr>
            <a:r>
              <a:rPr lang="ar-SA" sz="4000" b="1" dirty="0">
                <a:solidFill>
                  <a:prstClr val="black"/>
                </a:solidFill>
                <a:cs typeface="Arial" panose="020B0604020202020204" pitchFamily="34" charset="0"/>
              </a:rPr>
              <a:t>عارضة مرافقة للفصل الاول «موارد طبيعية»</a:t>
            </a:r>
            <a:endParaRPr lang="en-US" sz="4000" b="1" dirty="0">
              <a:solidFill>
                <a:prstClr val="black"/>
              </a:solidFill>
            </a:endParaRPr>
          </a:p>
        </p:txBody>
      </p:sp>
      <p:pic>
        <p:nvPicPr>
          <p:cNvPr id="8" name="Picture 7">
            <a:extLst>
              <a:ext uri="{FF2B5EF4-FFF2-40B4-BE49-F238E27FC236}">
                <a16:creationId xmlns:a16="http://schemas.microsoft.com/office/drawing/2014/main" id="{5DFAEC85-B4CA-6062-A122-B1C94AC8D71B}"/>
              </a:ext>
            </a:extLst>
          </p:cNvPr>
          <p:cNvPicPr>
            <a:picLocks noChangeAspect="1"/>
          </p:cNvPicPr>
          <p:nvPr/>
        </p:nvPicPr>
        <p:blipFill>
          <a:blip r:embed="rId4"/>
          <a:stretch>
            <a:fillRect/>
          </a:stretch>
        </p:blipFill>
        <p:spPr>
          <a:xfrm>
            <a:off x="8101160" y="3337729"/>
            <a:ext cx="3371380" cy="2493480"/>
          </a:xfrm>
          <a:prstGeom prst="rect">
            <a:avLst/>
          </a:prstGeom>
          <a:ln w="12700">
            <a:solidFill>
              <a:srgbClr val="C00000"/>
            </a:solidFill>
          </a:ln>
        </p:spPr>
      </p:pic>
      <p:pic>
        <p:nvPicPr>
          <p:cNvPr id="9" name="Picture 8">
            <a:extLst>
              <a:ext uri="{FF2B5EF4-FFF2-40B4-BE49-F238E27FC236}">
                <a16:creationId xmlns:a16="http://schemas.microsoft.com/office/drawing/2014/main" id="{C2C5571E-3475-7341-0733-F0DE3EB38DEF}"/>
              </a:ext>
            </a:extLst>
          </p:cNvPr>
          <p:cNvPicPr>
            <a:picLocks noChangeAspect="1"/>
          </p:cNvPicPr>
          <p:nvPr/>
        </p:nvPicPr>
        <p:blipFill>
          <a:blip r:embed="rId5"/>
          <a:stretch>
            <a:fillRect/>
          </a:stretch>
        </p:blipFill>
        <p:spPr>
          <a:xfrm>
            <a:off x="4410310" y="3337729"/>
            <a:ext cx="3371380" cy="2493480"/>
          </a:xfrm>
          <a:prstGeom prst="rect">
            <a:avLst/>
          </a:prstGeom>
          <a:ln w="12700">
            <a:solidFill>
              <a:srgbClr val="C00000"/>
            </a:solidFill>
          </a:ln>
        </p:spPr>
      </p:pic>
      <p:pic>
        <p:nvPicPr>
          <p:cNvPr id="10" name="Picture 9">
            <a:extLst>
              <a:ext uri="{FF2B5EF4-FFF2-40B4-BE49-F238E27FC236}">
                <a16:creationId xmlns:a16="http://schemas.microsoft.com/office/drawing/2014/main" id="{9350E1D6-630A-7E94-2383-7D5396593A44}"/>
              </a:ext>
            </a:extLst>
          </p:cNvPr>
          <p:cNvPicPr>
            <a:picLocks noChangeAspect="1"/>
          </p:cNvPicPr>
          <p:nvPr/>
        </p:nvPicPr>
        <p:blipFill>
          <a:blip r:embed="rId6"/>
          <a:stretch>
            <a:fillRect/>
          </a:stretch>
        </p:blipFill>
        <p:spPr>
          <a:xfrm>
            <a:off x="658495" y="3337729"/>
            <a:ext cx="3432345" cy="2493480"/>
          </a:xfrm>
          <a:prstGeom prst="rect">
            <a:avLst/>
          </a:prstGeom>
          <a:ln w="12700">
            <a:solidFill>
              <a:srgbClr val="C00000"/>
            </a:solidFill>
          </a:ln>
        </p:spPr>
      </p:pic>
      <p:pic>
        <p:nvPicPr>
          <p:cNvPr id="12" name="תמונה 11"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1122" y="34532"/>
            <a:ext cx="1047306" cy="730678"/>
          </a:xfrm>
          <a:prstGeom prst="rect">
            <a:avLst/>
          </a:prstGeom>
        </p:spPr>
      </p:pic>
    </p:spTree>
    <p:extLst>
      <p:ext uri="{BB962C8B-B14F-4D97-AF65-F5344CB8AC3E}">
        <p14:creationId xmlns:p14="http://schemas.microsoft.com/office/powerpoint/2010/main" val="3193340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8888A7B-E554-C5F1-E721-E513452C69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60" y="107556"/>
            <a:ext cx="4469851" cy="576073"/>
          </a:xfrm>
          <a:prstGeom prst="rect">
            <a:avLst/>
          </a:prstGeom>
        </p:spPr>
      </p:pic>
      <p:pic>
        <p:nvPicPr>
          <p:cNvPr id="10" name="תמונה 9">
            <a:extLst>
              <a:ext uri="{FF2B5EF4-FFF2-40B4-BE49-F238E27FC236}">
                <a16:creationId xmlns:a16="http://schemas.microsoft.com/office/drawing/2014/main" id="{61A53F98-295B-BCD1-567D-BDF287607228}"/>
              </a:ext>
            </a:extLst>
          </p:cNvPr>
          <p:cNvPicPr>
            <a:picLocks noChangeAspect="1"/>
          </p:cNvPicPr>
          <p:nvPr/>
        </p:nvPicPr>
        <p:blipFill>
          <a:blip r:embed="rId4"/>
          <a:stretch>
            <a:fillRect/>
          </a:stretch>
        </p:blipFill>
        <p:spPr>
          <a:xfrm>
            <a:off x="275885" y="1181920"/>
            <a:ext cx="3695842" cy="2660904"/>
          </a:xfrm>
          <a:prstGeom prst="rect">
            <a:avLst/>
          </a:prstGeom>
          <a:ln w="12700">
            <a:solidFill>
              <a:srgbClr val="C00000"/>
            </a:solidFill>
          </a:ln>
        </p:spPr>
      </p:pic>
      <p:pic>
        <p:nvPicPr>
          <p:cNvPr id="3076" name="Picture 4" descr="תמונה ותמונה חינם להמסת קרח">
            <a:extLst>
              <a:ext uri="{FF2B5EF4-FFF2-40B4-BE49-F238E27FC236}">
                <a16:creationId xmlns:a16="http://schemas.microsoft.com/office/drawing/2014/main" id="{F2574F10-665E-8E62-3466-697E51CFCAA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934" y="4233672"/>
            <a:ext cx="3793744" cy="2584532"/>
          </a:xfrm>
          <a:prstGeom prst="rect">
            <a:avLst/>
          </a:prstGeom>
          <a:noFill/>
          <a:ln w="12700">
            <a:solidFill>
              <a:srgbClr val="C00000"/>
            </a:solidFill>
          </a:ln>
          <a:extLst>
            <a:ext uri="{909E8E84-426E-40DD-AFC4-6F175D3DCCD1}">
              <a14:hiddenFill xmlns:a14="http://schemas.microsoft.com/office/drawing/2010/main">
                <a:solidFill>
                  <a:srgbClr val="FFFFFF"/>
                </a:solidFill>
              </a14:hiddenFill>
            </a:ext>
          </a:extLst>
        </p:spPr>
      </p:pic>
      <p:pic>
        <p:nvPicPr>
          <p:cNvPr id="3078" name="Picture 6" descr="Free Salt Cooking Salt photo and picture">
            <a:extLst>
              <a:ext uri="{FF2B5EF4-FFF2-40B4-BE49-F238E27FC236}">
                <a16:creationId xmlns:a16="http://schemas.microsoft.com/office/drawing/2014/main" id="{EFEA59DD-A1CA-F975-E82A-EA3DDD066BD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6713" y="4947343"/>
            <a:ext cx="2441448" cy="1798822"/>
          </a:xfrm>
          <a:prstGeom prst="rect">
            <a:avLst/>
          </a:prstGeom>
          <a:noFill/>
          <a:ln w="12700">
            <a:solidFill>
              <a:srgbClr val="C00000"/>
            </a:solidFill>
          </a:ln>
          <a:extLst>
            <a:ext uri="{909E8E84-426E-40DD-AFC4-6F175D3DCCD1}">
              <a14:hiddenFill xmlns:a14="http://schemas.microsoft.com/office/drawing/2010/main">
                <a:solidFill>
                  <a:srgbClr val="FFFFFF"/>
                </a:solidFill>
              </a14:hiddenFill>
            </a:ext>
          </a:extLst>
        </p:spPr>
      </p:pic>
      <p:pic>
        <p:nvPicPr>
          <p:cNvPr id="3080" name="Picture 8" descr="טיפות מים בחינם תמונה ותמונה">
            <a:extLst>
              <a:ext uri="{FF2B5EF4-FFF2-40B4-BE49-F238E27FC236}">
                <a16:creationId xmlns:a16="http://schemas.microsoft.com/office/drawing/2014/main" id="{7D469B6F-D250-9531-E8B6-66478B560E0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61466" y="4959868"/>
            <a:ext cx="2343912" cy="1786297"/>
          </a:xfrm>
          <a:prstGeom prst="rect">
            <a:avLst/>
          </a:prstGeom>
          <a:noFill/>
          <a:ln w="12700">
            <a:solidFill>
              <a:srgbClr val="C00000"/>
            </a:solidFill>
          </a:ln>
          <a:extLst>
            <a:ext uri="{909E8E84-426E-40DD-AFC4-6F175D3DCCD1}">
              <a14:hiddenFill xmlns:a14="http://schemas.microsoft.com/office/drawing/2010/main">
                <a:solidFill>
                  <a:srgbClr val="FFFFFF"/>
                </a:solidFill>
              </a14:hiddenFill>
            </a:ext>
          </a:extLst>
        </p:spPr>
      </p:pic>
      <p:sp>
        <p:nvSpPr>
          <p:cNvPr id="12" name="תיבת טקסט 11">
            <a:extLst>
              <a:ext uri="{FF2B5EF4-FFF2-40B4-BE49-F238E27FC236}">
                <a16:creationId xmlns:a16="http://schemas.microsoft.com/office/drawing/2014/main" id="{D1417BFF-B515-963A-8FD3-4D1ED6A64078}"/>
              </a:ext>
            </a:extLst>
          </p:cNvPr>
          <p:cNvSpPr txBox="1"/>
          <p:nvPr/>
        </p:nvSpPr>
        <p:spPr>
          <a:xfrm>
            <a:off x="7653528" y="4614010"/>
            <a:ext cx="1481328" cy="400110"/>
          </a:xfrm>
          <a:prstGeom prst="rect">
            <a:avLst/>
          </a:prstGeom>
          <a:noFill/>
        </p:spPr>
        <p:txBody>
          <a:bodyPr wrap="square" rtlCol="1">
            <a:spAutoFit/>
          </a:bodyPr>
          <a:lstStyle/>
          <a:p>
            <a:r>
              <a:rPr lang="ar-SA" sz="2000" b="1" dirty="0">
                <a:solidFill>
                  <a:srgbClr val="C00000"/>
                </a:solidFill>
              </a:rPr>
              <a:t>إذابَة</a:t>
            </a:r>
            <a:endParaRPr lang="he-IL" sz="2000" b="1" dirty="0">
              <a:solidFill>
                <a:srgbClr val="C00000"/>
              </a:solidFill>
            </a:endParaRPr>
          </a:p>
        </p:txBody>
      </p:sp>
      <p:sp>
        <p:nvSpPr>
          <p:cNvPr id="13" name="תיבת טקסט 12">
            <a:extLst>
              <a:ext uri="{FF2B5EF4-FFF2-40B4-BE49-F238E27FC236}">
                <a16:creationId xmlns:a16="http://schemas.microsoft.com/office/drawing/2014/main" id="{FC11419B-0506-1732-48FF-4582EF5835C6}"/>
              </a:ext>
            </a:extLst>
          </p:cNvPr>
          <p:cNvSpPr txBox="1"/>
          <p:nvPr/>
        </p:nvSpPr>
        <p:spPr>
          <a:xfrm>
            <a:off x="1453063" y="3886200"/>
            <a:ext cx="1243584" cy="400110"/>
          </a:xfrm>
          <a:prstGeom prst="rect">
            <a:avLst/>
          </a:prstGeom>
          <a:noFill/>
        </p:spPr>
        <p:txBody>
          <a:bodyPr wrap="square" rtlCol="1">
            <a:spAutoFit/>
          </a:bodyPr>
          <a:lstStyle/>
          <a:p>
            <a:r>
              <a:rPr lang="ar-SA" sz="2000" b="1" dirty="0">
                <a:solidFill>
                  <a:srgbClr val="C00000"/>
                </a:solidFill>
              </a:rPr>
              <a:t>انصهار</a:t>
            </a:r>
            <a:endParaRPr lang="he-IL" sz="2000" b="1" dirty="0">
              <a:solidFill>
                <a:srgbClr val="C00000"/>
              </a:solidFill>
            </a:endParaRPr>
          </a:p>
        </p:txBody>
      </p:sp>
      <p:sp>
        <p:nvSpPr>
          <p:cNvPr id="14" name="תיבת טקסט 13">
            <a:extLst>
              <a:ext uri="{FF2B5EF4-FFF2-40B4-BE49-F238E27FC236}">
                <a16:creationId xmlns:a16="http://schemas.microsoft.com/office/drawing/2014/main" id="{64A2AA1A-998F-DA7D-55EB-31F400059319}"/>
              </a:ext>
            </a:extLst>
          </p:cNvPr>
          <p:cNvSpPr txBox="1"/>
          <p:nvPr/>
        </p:nvSpPr>
        <p:spPr>
          <a:xfrm>
            <a:off x="941832" y="786441"/>
            <a:ext cx="2507259" cy="400110"/>
          </a:xfrm>
          <a:prstGeom prst="rect">
            <a:avLst/>
          </a:prstGeom>
          <a:noFill/>
        </p:spPr>
        <p:txBody>
          <a:bodyPr wrap="square" rtlCol="1">
            <a:spAutoFit/>
          </a:bodyPr>
          <a:lstStyle/>
          <a:p>
            <a:r>
              <a:rPr lang="ar-SA" sz="2000" b="1" dirty="0">
                <a:solidFill>
                  <a:srgbClr val="C00000"/>
                </a:solidFill>
              </a:rPr>
              <a:t>الصَّهر والتَّجميد</a:t>
            </a:r>
            <a:endParaRPr lang="he-IL" sz="2000" b="1" dirty="0">
              <a:solidFill>
                <a:srgbClr val="C00000"/>
              </a:solidFill>
            </a:endParaRPr>
          </a:p>
        </p:txBody>
      </p:sp>
      <p:pic>
        <p:nvPicPr>
          <p:cNvPr id="1026" name="Picture 2" descr="מים בחינם תמונה ותמונה">
            <a:extLst>
              <a:ext uri="{FF2B5EF4-FFF2-40B4-BE49-F238E27FC236}">
                <a16:creationId xmlns:a16="http://schemas.microsoft.com/office/drawing/2014/main" id="{028E7C76-4983-A263-7832-94F22658D4E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49792" y="4947343"/>
            <a:ext cx="1774622" cy="1834841"/>
          </a:xfrm>
          <a:prstGeom prst="rect">
            <a:avLst/>
          </a:prstGeom>
          <a:noFill/>
          <a:ln w="12700">
            <a:solidFill>
              <a:srgbClr val="C00000"/>
            </a:solidFill>
          </a:ln>
          <a:extLst>
            <a:ext uri="{909E8E84-426E-40DD-AFC4-6F175D3DCCD1}">
              <a14:hiddenFill xmlns:a14="http://schemas.microsoft.com/office/drawing/2010/main">
                <a:solidFill>
                  <a:srgbClr val="FFFFFF"/>
                </a:solidFill>
              </a14:hiddenFill>
            </a:ext>
          </a:extLst>
        </p:spPr>
      </p:pic>
      <p:pic>
        <p:nvPicPr>
          <p:cNvPr id="15" name="תמונה 14" descr="גזירת מסך"/>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438" y="0"/>
            <a:ext cx="890876" cy="621541"/>
          </a:xfrm>
          <a:prstGeom prst="rect">
            <a:avLst/>
          </a:prstGeom>
        </p:spPr>
      </p:pic>
      <p:pic>
        <p:nvPicPr>
          <p:cNvPr id="2" name="תמונה 1" descr="גזירת מסך"/>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76176" y="561512"/>
            <a:ext cx="7329202" cy="3924464"/>
          </a:xfrm>
          <a:prstGeom prst="rect">
            <a:avLst/>
          </a:prstGeom>
        </p:spPr>
      </p:pic>
    </p:spTree>
    <p:extLst>
      <p:ext uri="{BB962C8B-B14F-4D97-AF65-F5344CB8AC3E}">
        <p14:creationId xmlns:p14="http://schemas.microsoft.com/office/powerpoint/2010/main" val="274840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8888A7B-E554-C5F1-E721-E513452C69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2" name="מדיה מקוונת 1" title="יציקות ברזל">
            <a:hlinkClick r:id="" action="ppaction://media"/>
            <a:extLst>
              <a:ext uri="{FF2B5EF4-FFF2-40B4-BE49-F238E27FC236}">
                <a16:creationId xmlns:a16="http://schemas.microsoft.com/office/drawing/2014/main" id="{29653241-D8B4-6156-56E3-A87B8217E19A}"/>
              </a:ext>
            </a:extLst>
          </p:cNvPr>
          <p:cNvPicPr>
            <a:picLocks noRot="1" noChangeAspect="1"/>
          </p:cNvPicPr>
          <p:nvPr>
            <a:videoFile r:link="rId1"/>
          </p:nvPr>
        </p:nvPicPr>
        <p:blipFill>
          <a:blip r:embed="rId5"/>
          <a:stretch>
            <a:fillRect/>
          </a:stretch>
        </p:blipFill>
        <p:spPr>
          <a:xfrm>
            <a:off x="2519082" y="1138229"/>
            <a:ext cx="7356438" cy="5517329"/>
          </a:xfrm>
          <a:prstGeom prst="rect">
            <a:avLst/>
          </a:prstGeom>
        </p:spPr>
      </p:pic>
      <p:pic>
        <p:nvPicPr>
          <p:cNvPr id="5" name="תמונה 4"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1122" y="0"/>
            <a:ext cx="1047306" cy="730678"/>
          </a:xfrm>
          <a:prstGeom prst="rect">
            <a:avLst/>
          </a:prstGeom>
        </p:spPr>
      </p:pic>
    </p:spTree>
    <p:extLst>
      <p:ext uri="{BB962C8B-B14F-4D97-AF65-F5344CB8AC3E}">
        <p14:creationId xmlns:p14="http://schemas.microsoft.com/office/powerpoint/2010/main" val="416029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8888A7B-E554-C5F1-E721-E513452C69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2" name="מדיה מקוונת 1" title="עיבוד מתכת">
            <a:hlinkClick r:id="" action="ppaction://media"/>
            <a:extLst>
              <a:ext uri="{FF2B5EF4-FFF2-40B4-BE49-F238E27FC236}">
                <a16:creationId xmlns:a16="http://schemas.microsoft.com/office/drawing/2014/main" id="{64A7F309-CEDA-5D13-FC6F-BD24D696B3E3}"/>
              </a:ext>
            </a:extLst>
          </p:cNvPr>
          <p:cNvPicPr>
            <a:picLocks noRot="1" noChangeAspect="1"/>
          </p:cNvPicPr>
          <p:nvPr>
            <a:videoFile r:link="rId1"/>
          </p:nvPr>
        </p:nvPicPr>
        <p:blipFill>
          <a:blip r:embed="rId5"/>
          <a:stretch>
            <a:fillRect/>
          </a:stretch>
        </p:blipFill>
        <p:spPr>
          <a:xfrm>
            <a:off x="2116918" y="1663337"/>
            <a:ext cx="8411745" cy="4333891"/>
          </a:xfrm>
          <a:prstGeom prst="rect">
            <a:avLst/>
          </a:prstGeom>
        </p:spPr>
      </p:pic>
      <p:pic>
        <p:nvPicPr>
          <p:cNvPr id="5" name="תמונה 4"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0094" y="89100"/>
            <a:ext cx="890876" cy="621541"/>
          </a:xfrm>
          <a:prstGeom prst="rect">
            <a:avLst/>
          </a:prstGeom>
        </p:spPr>
      </p:pic>
    </p:spTree>
    <p:extLst>
      <p:ext uri="{BB962C8B-B14F-4D97-AF65-F5344CB8AC3E}">
        <p14:creationId xmlns:p14="http://schemas.microsoft.com/office/powerpoint/2010/main" val="98058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05ACF526-8D92-FEEA-C4F3-7C6D19EE37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3" name="תיבת טקסט 12">
            <a:extLst>
              <a:ext uri="{FF2B5EF4-FFF2-40B4-BE49-F238E27FC236}">
                <a16:creationId xmlns:a16="http://schemas.microsoft.com/office/drawing/2014/main" id="{59C5A573-70F9-78E3-13FB-5265F1D0CA2A}"/>
              </a:ext>
            </a:extLst>
          </p:cNvPr>
          <p:cNvSpPr txBox="1"/>
          <p:nvPr/>
        </p:nvSpPr>
        <p:spPr>
          <a:xfrm>
            <a:off x="8744140" y="2339657"/>
            <a:ext cx="2931459" cy="2308324"/>
          </a:xfrm>
          <a:prstGeom prst="rect">
            <a:avLst/>
          </a:prstGeom>
          <a:noFill/>
        </p:spPr>
        <p:txBody>
          <a:bodyPr wrap="square" rtlCol="1">
            <a:spAutoFit/>
          </a:bodyPr>
          <a:lstStyle/>
          <a:p>
            <a:pPr>
              <a:lnSpc>
                <a:spcPct val="150000"/>
              </a:lnSpc>
            </a:pPr>
            <a:r>
              <a:rPr lang="ar-SA" sz="2400" dirty="0"/>
              <a:t>تَّمعَّنوا في الرسم البياني صفحة</a:t>
            </a:r>
            <a:r>
              <a:rPr lang="he-IL" sz="2400" dirty="0"/>
              <a:t> 72  </a:t>
            </a:r>
            <a:r>
              <a:rPr lang="ar-SA" sz="2400" b="1" dirty="0">
                <a:solidFill>
                  <a:srgbClr val="FF0000"/>
                </a:solidFill>
              </a:rPr>
              <a:t>استهلاك الفولاذ في العالم</a:t>
            </a:r>
            <a:r>
              <a:rPr lang="ar-SA" sz="2400" dirty="0"/>
              <a:t> وأجيبوا عن الأسئلة</a:t>
            </a:r>
            <a:r>
              <a:rPr lang="he-IL" sz="2400" dirty="0"/>
              <a:t>.</a:t>
            </a:r>
          </a:p>
        </p:txBody>
      </p:sp>
      <p:pic>
        <p:nvPicPr>
          <p:cNvPr id="9" name="תמונה 8"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3745" y="27599"/>
            <a:ext cx="937494" cy="654065"/>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2778" y="661369"/>
            <a:ext cx="4629796" cy="924054"/>
          </a:xfrm>
          <a:prstGeom prst="rect">
            <a:avLst/>
          </a:prstGeom>
        </p:spPr>
      </p:pic>
      <p:pic>
        <p:nvPicPr>
          <p:cNvPr id="3" name="תמונה 2"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60648" y="111835"/>
            <a:ext cx="2514951" cy="609685"/>
          </a:xfrm>
          <a:prstGeom prst="rect">
            <a:avLst/>
          </a:prstGeom>
        </p:spPr>
      </p:pic>
      <p:pic>
        <p:nvPicPr>
          <p:cNvPr id="5" name="תמונה 4"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10025" y="3395658"/>
            <a:ext cx="1971950" cy="66684"/>
          </a:xfrm>
          <a:prstGeom prst="rect">
            <a:avLst/>
          </a:prstGeom>
        </p:spPr>
      </p:pic>
      <p:pic>
        <p:nvPicPr>
          <p:cNvPr id="14" name="תמונה 13"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4400" y="1430242"/>
            <a:ext cx="7027691" cy="3469366"/>
          </a:xfrm>
          <a:prstGeom prst="rect">
            <a:avLst/>
          </a:prstGeom>
        </p:spPr>
      </p:pic>
      <p:pic>
        <p:nvPicPr>
          <p:cNvPr id="15" name="תמונה 14" descr="גזירת מסך"/>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10025" y="5303759"/>
            <a:ext cx="6787498" cy="1319461"/>
          </a:xfrm>
          <a:prstGeom prst="rect">
            <a:avLst/>
          </a:prstGeom>
        </p:spPr>
      </p:pic>
    </p:spTree>
    <p:extLst>
      <p:ext uri="{BB962C8B-B14F-4D97-AF65-F5344CB8AC3E}">
        <p14:creationId xmlns:p14="http://schemas.microsoft.com/office/powerpoint/2010/main" val="64037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05ACF526-8D92-FEEA-C4F3-7C6D19EE37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9" name="תיבת טקסט 8">
            <a:extLst>
              <a:ext uri="{FF2B5EF4-FFF2-40B4-BE49-F238E27FC236}">
                <a16:creationId xmlns:a16="http://schemas.microsoft.com/office/drawing/2014/main" id="{F286C112-379C-6EBB-6FBA-FA20E5C72EFB}"/>
              </a:ext>
            </a:extLst>
          </p:cNvPr>
          <p:cNvSpPr txBox="1"/>
          <p:nvPr/>
        </p:nvSpPr>
        <p:spPr>
          <a:xfrm>
            <a:off x="1362636" y="1158178"/>
            <a:ext cx="10004611" cy="830997"/>
          </a:xfrm>
          <a:prstGeom prst="rect">
            <a:avLst/>
          </a:prstGeom>
          <a:noFill/>
        </p:spPr>
        <p:txBody>
          <a:bodyPr wrap="square" rtlCol="1">
            <a:spAutoFit/>
          </a:bodyPr>
          <a:lstStyle/>
          <a:p>
            <a:r>
              <a:rPr lang="ar-SA" sz="2400" dirty="0"/>
              <a:t>اقرؤوا قطع المعلومات ، تمعنوا في الرسم البياني «</a:t>
            </a:r>
            <a:r>
              <a:rPr lang="he-IL" sz="2400" dirty="0"/>
              <a:t> </a:t>
            </a:r>
            <a:r>
              <a:rPr lang="ar-SA" sz="2400" dirty="0"/>
              <a:t>ازدياد عدد سكان العالم من عام 1750 حتى 2150»، في الصفحات </a:t>
            </a:r>
            <a:r>
              <a:rPr lang="he-IL" sz="2400" dirty="0"/>
              <a:t>75-73 </a:t>
            </a:r>
            <a:r>
              <a:rPr lang="ar-SA" sz="2400" dirty="0"/>
              <a:t>وأجيبوا عن الأسئلة صفحة</a:t>
            </a:r>
            <a:r>
              <a:rPr lang="he-IL" sz="2400" dirty="0"/>
              <a:t> 75. </a:t>
            </a:r>
          </a:p>
        </p:txBody>
      </p:sp>
      <p:pic>
        <p:nvPicPr>
          <p:cNvPr id="6" name="תמונה 5"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1122" y="-42770"/>
            <a:ext cx="1047306" cy="730678"/>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4941" y="167440"/>
            <a:ext cx="5144218" cy="990738"/>
          </a:xfrm>
          <a:prstGeom prst="rect">
            <a:avLst/>
          </a:prstGeom>
        </p:spPr>
      </p:pic>
      <p:pic>
        <p:nvPicPr>
          <p:cNvPr id="7" name="תמונה 6"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8876" y="2110181"/>
            <a:ext cx="5812482" cy="4747820"/>
          </a:xfrm>
          <a:prstGeom prst="rect">
            <a:avLst/>
          </a:prstGeom>
        </p:spPr>
      </p:pic>
    </p:spTree>
    <p:extLst>
      <p:ext uri="{BB962C8B-B14F-4D97-AF65-F5344CB8AC3E}">
        <p14:creationId xmlns:p14="http://schemas.microsoft.com/office/powerpoint/2010/main" val="3632663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1136FEBF-4A56-7322-8301-0D26DB9B27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0876" y="138400"/>
            <a:ext cx="890876" cy="621541"/>
          </a:xfrm>
          <a:prstGeom prst="rect">
            <a:avLst/>
          </a:prstGeom>
        </p:spPr>
      </p:pic>
      <p:pic>
        <p:nvPicPr>
          <p:cNvPr id="5" name="תמונה 4"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7626" y="950621"/>
            <a:ext cx="5039429" cy="5401429"/>
          </a:xfrm>
          <a:prstGeom prst="rect">
            <a:avLst/>
          </a:prstGeom>
          <a:ln w="38100">
            <a:solidFill>
              <a:srgbClr val="FF0000"/>
            </a:solidFill>
          </a:ln>
        </p:spPr>
      </p:pic>
    </p:spTree>
    <p:extLst>
      <p:ext uri="{BB962C8B-B14F-4D97-AF65-F5344CB8AC3E}">
        <p14:creationId xmlns:p14="http://schemas.microsoft.com/office/powerpoint/2010/main" val="2579540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05ACF526-8D92-FEEA-C4F3-7C6D19EE37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1" name="תיבת טקסט 10">
            <a:extLst>
              <a:ext uri="{FF2B5EF4-FFF2-40B4-BE49-F238E27FC236}">
                <a16:creationId xmlns:a16="http://schemas.microsoft.com/office/drawing/2014/main" id="{6D3FE05C-6BDB-5C52-B90F-D848454B8C49}"/>
              </a:ext>
            </a:extLst>
          </p:cNvPr>
          <p:cNvSpPr txBox="1"/>
          <p:nvPr/>
        </p:nvSpPr>
        <p:spPr>
          <a:xfrm>
            <a:off x="8973671" y="2241176"/>
            <a:ext cx="2501153" cy="2793842"/>
          </a:xfrm>
          <a:prstGeom prst="rect">
            <a:avLst/>
          </a:prstGeom>
          <a:noFill/>
        </p:spPr>
        <p:txBody>
          <a:bodyPr wrap="square" rtlCol="1">
            <a:spAutoFit/>
          </a:bodyPr>
          <a:lstStyle/>
          <a:p>
            <a:pPr>
              <a:lnSpc>
                <a:spcPct val="150000"/>
              </a:lnSpc>
            </a:pPr>
            <a:r>
              <a:rPr lang="ar-SA" sz="2400" dirty="0"/>
              <a:t>اقرؤوا قطعة المعلومات </a:t>
            </a:r>
            <a:r>
              <a:rPr lang="ar-SA" sz="2400" b="1" dirty="0">
                <a:solidFill>
                  <a:srgbClr val="C00000"/>
                </a:solidFill>
              </a:rPr>
              <a:t>لماذا تُعْتَبَر اعادة التدوير</a:t>
            </a:r>
            <a:r>
              <a:rPr lang="he-IL" sz="2400" b="1" dirty="0">
                <a:solidFill>
                  <a:srgbClr val="C00000"/>
                </a:solidFill>
              </a:rPr>
              <a:t> </a:t>
            </a:r>
            <a:r>
              <a:rPr lang="ar-SA" sz="2400" b="1" dirty="0">
                <a:solidFill>
                  <a:srgbClr val="C00000"/>
                </a:solidFill>
              </a:rPr>
              <a:t>مُهِمَّة</a:t>
            </a:r>
            <a:r>
              <a:rPr lang="ar-SA" sz="2400" b="1" dirty="0">
                <a:solidFill>
                  <a:srgbClr val="FF0000"/>
                </a:solidFill>
              </a:rPr>
              <a:t>،</a:t>
            </a:r>
            <a:r>
              <a:rPr lang="he-IL" sz="2400" b="1" dirty="0">
                <a:solidFill>
                  <a:srgbClr val="C00000"/>
                </a:solidFill>
              </a:rPr>
              <a:t> </a:t>
            </a:r>
            <a:r>
              <a:rPr lang="ar-SA" sz="2400" dirty="0"/>
              <a:t>صفحة</a:t>
            </a:r>
            <a:r>
              <a:rPr lang="ar-SA" sz="2400" b="1" dirty="0">
                <a:solidFill>
                  <a:srgbClr val="C00000"/>
                </a:solidFill>
              </a:rPr>
              <a:t> </a:t>
            </a:r>
            <a:r>
              <a:rPr lang="he-IL" sz="2400" dirty="0"/>
              <a:t> 77 </a:t>
            </a:r>
            <a:r>
              <a:rPr lang="ar-SA" sz="2400" dirty="0"/>
              <a:t>وأجيبوا عن الأسئلة صفحة</a:t>
            </a:r>
            <a:r>
              <a:rPr lang="he-IL" sz="2400" dirty="0"/>
              <a:t> 78.</a:t>
            </a:r>
          </a:p>
        </p:txBody>
      </p:sp>
      <p:pic>
        <p:nvPicPr>
          <p:cNvPr id="7" name="תמונה 6"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2696" y="89100"/>
            <a:ext cx="890876" cy="621541"/>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4516" y="0"/>
            <a:ext cx="6687484" cy="876422"/>
          </a:xfrm>
          <a:prstGeom prst="rect">
            <a:avLst/>
          </a:prstGeom>
        </p:spPr>
      </p:pic>
      <p:pic>
        <p:nvPicPr>
          <p:cNvPr id="3" name="תמונה 2"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3021" y="1649930"/>
            <a:ext cx="6925642" cy="4867955"/>
          </a:xfrm>
          <a:prstGeom prst="rect">
            <a:avLst/>
          </a:prstGeom>
        </p:spPr>
      </p:pic>
      <p:pic>
        <p:nvPicPr>
          <p:cNvPr id="9" name="תמונה 8"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3387" y="1037817"/>
            <a:ext cx="4836443" cy="408075"/>
          </a:xfrm>
          <a:prstGeom prst="rect">
            <a:avLst/>
          </a:prstGeom>
        </p:spPr>
      </p:pic>
    </p:spTree>
    <p:extLst>
      <p:ext uri="{BB962C8B-B14F-4D97-AF65-F5344CB8AC3E}">
        <p14:creationId xmlns:p14="http://schemas.microsoft.com/office/powerpoint/2010/main" val="336935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6E63200F-AA59-1780-AF69-4227471C58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0876" y="44624"/>
            <a:ext cx="890876" cy="621541"/>
          </a:xfrm>
          <a:prstGeom prst="rect">
            <a:avLst/>
          </a:prstGeom>
        </p:spPr>
      </p:pic>
      <p:pic>
        <p:nvPicPr>
          <p:cNvPr id="5" name="תמונה 4"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6314" y="1235801"/>
            <a:ext cx="7038147" cy="5029076"/>
          </a:xfrm>
          <a:prstGeom prst="rect">
            <a:avLst/>
          </a:prstGeom>
          <a:ln w="38100">
            <a:solidFill>
              <a:srgbClr val="FF0000"/>
            </a:solidFill>
          </a:ln>
        </p:spPr>
      </p:pic>
    </p:spTree>
    <p:extLst>
      <p:ext uri="{BB962C8B-B14F-4D97-AF65-F5344CB8AC3E}">
        <p14:creationId xmlns:p14="http://schemas.microsoft.com/office/powerpoint/2010/main" val="545067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05ACF526-8D92-FEEA-C4F3-7C6D19EE37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2" name="תיבת טקסט 1">
            <a:extLst>
              <a:ext uri="{FF2B5EF4-FFF2-40B4-BE49-F238E27FC236}">
                <a16:creationId xmlns:a16="http://schemas.microsoft.com/office/drawing/2014/main" id="{33078B02-766A-B580-3892-35F487AC2594}"/>
              </a:ext>
            </a:extLst>
          </p:cNvPr>
          <p:cNvSpPr txBox="1"/>
          <p:nvPr/>
        </p:nvSpPr>
        <p:spPr>
          <a:xfrm>
            <a:off x="74835" y="6418217"/>
            <a:ext cx="1311663" cy="369332"/>
          </a:xfrm>
          <a:prstGeom prst="rect">
            <a:avLst/>
          </a:prstGeom>
          <a:noFill/>
        </p:spPr>
        <p:txBody>
          <a:bodyPr wrap="square" rtlCol="1">
            <a:spAutoFit/>
          </a:bodyPr>
          <a:lstStyle/>
          <a:p>
            <a:r>
              <a:rPr lang="ar-SA" b="1" dirty="0"/>
              <a:t>صفحة</a:t>
            </a:r>
            <a:r>
              <a:rPr lang="he-IL" b="1" dirty="0"/>
              <a:t> 75</a:t>
            </a:r>
          </a:p>
        </p:txBody>
      </p:sp>
      <p:pic>
        <p:nvPicPr>
          <p:cNvPr id="6" name="תמונה 5"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7737" y="66367"/>
            <a:ext cx="890876" cy="621541"/>
          </a:xfrm>
          <a:prstGeom prst="rect">
            <a:avLst/>
          </a:prstGeom>
        </p:spPr>
      </p:pic>
      <p:pic>
        <p:nvPicPr>
          <p:cNvPr id="8" name="תמונה 7"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6650" y="952153"/>
            <a:ext cx="10459101" cy="5466063"/>
          </a:xfrm>
          <a:prstGeom prst="rect">
            <a:avLst/>
          </a:prstGeom>
        </p:spPr>
      </p:pic>
    </p:spTree>
    <p:extLst>
      <p:ext uri="{BB962C8B-B14F-4D97-AF65-F5344CB8AC3E}">
        <p14:creationId xmlns:p14="http://schemas.microsoft.com/office/powerpoint/2010/main" val="2184870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8888A7B-E554-C5F1-E721-E513452C69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9" name="תיבת טקסט 8">
            <a:extLst>
              <a:ext uri="{FF2B5EF4-FFF2-40B4-BE49-F238E27FC236}">
                <a16:creationId xmlns:a16="http://schemas.microsoft.com/office/drawing/2014/main" id="{B7D690F7-36A2-6CB6-8038-4D1F34A6DCA5}"/>
              </a:ext>
            </a:extLst>
          </p:cNvPr>
          <p:cNvSpPr txBox="1"/>
          <p:nvPr/>
        </p:nvSpPr>
        <p:spPr>
          <a:xfrm>
            <a:off x="6826624" y="511654"/>
            <a:ext cx="4598894" cy="584775"/>
          </a:xfrm>
          <a:prstGeom prst="rect">
            <a:avLst/>
          </a:prstGeom>
          <a:noFill/>
          <a:ln>
            <a:noFill/>
          </a:ln>
        </p:spPr>
        <p:txBody>
          <a:bodyPr wrap="square" rtlCol="1">
            <a:spAutoFit/>
          </a:bodyPr>
          <a:lstStyle/>
          <a:p>
            <a:r>
              <a:rPr lang="ar-SA" sz="3200" b="1" dirty="0">
                <a:solidFill>
                  <a:srgbClr val="C00000"/>
                </a:solidFill>
              </a:rPr>
              <a:t>مهمة محوسبة</a:t>
            </a:r>
            <a:endParaRPr lang="he-IL" sz="3200" b="1" dirty="0">
              <a:solidFill>
                <a:srgbClr val="C00000"/>
              </a:solidFill>
            </a:endParaRPr>
          </a:p>
        </p:txBody>
      </p:sp>
      <p:pic>
        <p:nvPicPr>
          <p:cNvPr id="5" name="תמונה 4"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8191" y="111835"/>
            <a:ext cx="890876" cy="621541"/>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3116" y="1500880"/>
            <a:ext cx="4438443" cy="4924634"/>
          </a:xfrm>
          <a:prstGeom prst="rect">
            <a:avLst/>
          </a:prstGeom>
        </p:spPr>
      </p:pic>
    </p:spTree>
    <p:extLst>
      <p:ext uri="{BB962C8B-B14F-4D97-AF65-F5344CB8AC3E}">
        <p14:creationId xmlns:p14="http://schemas.microsoft.com/office/powerpoint/2010/main" val="2029488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237BA8D0-9AFC-E6C3-F3B0-669418B5B9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3" name="תיבת טקסט 2">
            <a:extLst>
              <a:ext uri="{FF2B5EF4-FFF2-40B4-BE49-F238E27FC236}">
                <a16:creationId xmlns:a16="http://schemas.microsoft.com/office/drawing/2014/main" id="{25938098-C6F0-911B-1171-95F5408A874C}"/>
              </a:ext>
            </a:extLst>
          </p:cNvPr>
          <p:cNvSpPr txBox="1"/>
          <p:nvPr/>
        </p:nvSpPr>
        <p:spPr>
          <a:xfrm>
            <a:off x="3696770" y="0"/>
            <a:ext cx="7523387" cy="1384995"/>
          </a:xfrm>
          <a:prstGeom prst="rect">
            <a:avLst/>
          </a:prstGeom>
          <a:noFill/>
        </p:spPr>
        <p:txBody>
          <a:bodyPr wrap="square" rtlCol="1">
            <a:spAutoFit/>
          </a:bodyPr>
          <a:lstStyle/>
          <a:p>
            <a:r>
              <a:rPr lang="ar-SA" sz="4000" dirty="0"/>
              <a:t>الفصل الثالث</a:t>
            </a:r>
            <a:r>
              <a:rPr lang="he-IL" sz="4000" dirty="0"/>
              <a:t>:</a:t>
            </a:r>
          </a:p>
          <a:p>
            <a:r>
              <a:rPr lang="he-IL" sz="4400" b="1" dirty="0">
                <a:solidFill>
                  <a:schemeClr val="accent5">
                    <a:lumMod val="50000"/>
                  </a:schemeClr>
                </a:solidFill>
              </a:rPr>
              <a:t>        </a:t>
            </a:r>
            <a:r>
              <a:rPr lang="ar-SA" sz="4400" b="1" dirty="0">
                <a:solidFill>
                  <a:schemeClr val="accent5">
                    <a:lumMod val="50000"/>
                  </a:schemeClr>
                </a:solidFill>
              </a:rPr>
              <a:t>المعادن فكرة لامعة... تتمة</a:t>
            </a:r>
            <a:endParaRPr lang="he-IL" sz="1600" b="1" dirty="0">
              <a:solidFill>
                <a:srgbClr val="FF0000"/>
              </a:solidFill>
            </a:endParaRPr>
          </a:p>
        </p:txBody>
      </p:sp>
      <p:pic>
        <p:nvPicPr>
          <p:cNvPr id="6" name="תמונה 5">
            <a:extLst>
              <a:ext uri="{FF2B5EF4-FFF2-40B4-BE49-F238E27FC236}">
                <a16:creationId xmlns:a16="http://schemas.microsoft.com/office/drawing/2014/main" id="{16337389-6D3C-4F57-CDF7-639BAE51ED21}"/>
              </a:ext>
            </a:extLst>
          </p:cNvPr>
          <p:cNvPicPr>
            <a:picLocks noChangeAspect="1"/>
          </p:cNvPicPr>
          <p:nvPr/>
        </p:nvPicPr>
        <p:blipFill>
          <a:blip r:embed="rId4"/>
          <a:stretch>
            <a:fillRect/>
          </a:stretch>
        </p:blipFill>
        <p:spPr>
          <a:xfrm>
            <a:off x="1855694" y="1559858"/>
            <a:ext cx="9063318" cy="5298142"/>
          </a:xfrm>
          <a:prstGeom prst="rect">
            <a:avLst/>
          </a:prstGeom>
          <a:ln w="12700">
            <a:solidFill>
              <a:srgbClr val="C00000"/>
            </a:solidFill>
          </a:ln>
        </p:spPr>
      </p:pic>
      <p:pic>
        <p:nvPicPr>
          <p:cNvPr id="7" name="תמונה 6"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1122" y="90585"/>
            <a:ext cx="1047306" cy="730678"/>
          </a:xfrm>
          <a:prstGeom prst="rect">
            <a:avLst/>
          </a:prstGeom>
        </p:spPr>
      </p:pic>
      <p:pic>
        <p:nvPicPr>
          <p:cNvPr id="8" name="תמונה 7"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1103" y="2341641"/>
            <a:ext cx="5832389" cy="451684"/>
          </a:xfrm>
          <a:prstGeom prst="rect">
            <a:avLst/>
          </a:prstGeom>
        </p:spPr>
      </p:pic>
    </p:spTree>
    <p:extLst>
      <p:ext uri="{BB962C8B-B14F-4D97-AF65-F5344CB8AC3E}">
        <p14:creationId xmlns:p14="http://schemas.microsoft.com/office/powerpoint/2010/main" val="1278933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05ACF526-8D92-FEEA-C4F3-7C6D19EE37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5" name="תמונה 4"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0547" y="86149"/>
            <a:ext cx="890876" cy="621541"/>
          </a:xfrm>
          <a:prstGeom prst="rect">
            <a:avLst/>
          </a:prstGeom>
        </p:spPr>
      </p:pic>
      <p:pic>
        <p:nvPicPr>
          <p:cNvPr id="8" name="תמונה 7"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530" y="1660946"/>
            <a:ext cx="11046940" cy="4690225"/>
          </a:xfrm>
          <a:prstGeom prst="rect">
            <a:avLst/>
          </a:prstGeom>
        </p:spPr>
      </p:pic>
      <p:pic>
        <p:nvPicPr>
          <p:cNvPr id="10" name="תמונה 9"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5813" y="1186249"/>
            <a:ext cx="3974737" cy="603495"/>
          </a:xfrm>
          <a:prstGeom prst="rect">
            <a:avLst/>
          </a:prstGeom>
        </p:spPr>
      </p:pic>
    </p:spTree>
    <p:extLst>
      <p:ext uri="{BB962C8B-B14F-4D97-AF65-F5344CB8AC3E}">
        <p14:creationId xmlns:p14="http://schemas.microsoft.com/office/powerpoint/2010/main" val="660301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05ACF526-8D92-FEEA-C4F3-7C6D19EE37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5" name="תמונה 4"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9766" y="111835"/>
            <a:ext cx="890876" cy="621541"/>
          </a:xfrm>
          <a:prstGeom prst="rect">
            <a:avLst/>
          </a:prstGeom>
        </p:spPr>
      </p:pic>
      <p:pic>
        <p:nvPicPr>
          <p:cNvPr id="7" name="תמונה 6"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447" y="2166001"/>
            <a:ext cx="10510155" cy="4012378"/>
          </a:xfrm>
          <a:prstGeom prst="rect">
            <a:avLst/>
          </a:prstGeom>
        </p:spPr>
      </p:pic>
      <p:pic>
        <p:nvPicPr>
          <p:cNvPr id="8" name="תמונה 7"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1542" y="1186249"/>
            <a:ext cx="3974737" cy="603495"/>
          </a:xfrm>
          <a:prstGeom prst="rect">
            <a:avLst/>
          </a:prstGeom>
        </p:spPr>
      </p:pic>
    </p:spTree>
    <p:extLst>
      <p:ext uri="{BB962C8B-B14F-4D97-AF65-F5344CB8AC3E}">
        <p14:creationId xmlns:p14="http://schemas.microsoft.com/office/powerpoint/2010/main" val="3612981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05ACF526-8D92-FEEA-C4F3-7C6D19EE37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32478"/>
            <a:ext cx="4995682" cy="576073"/>
          </a:xfrm>
          <a:prstGeom prst="rect">
            <a:avLst/>
          </a:prstGeom>
        </p:spPr>
      </p:pic>
      <p:pic>
        <p:nvPicPr>
          <p:cNvPr id="6" name="תמונה 5">
            <a:extLst>
              <a:ext uri="{FF2B5EF4-FFF2-40B4-BE49-F238E27FC236}">
                <a16:creationId xmlns:a16="http://schemas.microsoft.com/office/drawing/2014/main" id="{C27F2AFF-894C-B7B4-47E8-E54B32369A69}"/>
              </a:ext>
            </a:extLst>
          </p:cNvPr>
          <p:cNvPicPr>
            <a:picLocks noChangeAspect="1"/>
          </p:cNvPicPr>
          <p:nvPr/>
        </p:nvPicPr>
        <p:blipFill>
          <a:blip r:embed="rId4"/>
          <a:stretch>
            <a:fillRect/>
          </a:stretch>
        </p:blipFill>
        <p:spPr>
          <a:xfrm>
            <a:off x="2113005" y="2553984"/>
            <a:ext cx="3462499" cy="4902262"/>
          </a:xfrm>
          <a:prstGeom prst="rect">
            <a:avLst/>
          </a:prstGeom>
        </p:spPr>
      </p:pic>
      <p:pic>
        <p:nvPicPr>
          <p:cNvPr id="5" name="תמונה 4"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3576" y="132478"/>
            <a:ext cx="890876" cy="621541"/>
          </a:xfrm>
          <a:prstGeom prst="rect">
            <a:avLst/>
          </a:prstGeom>
        </p:spPr>
      </p:pic>
      <p:pic>
        <p:nvPicPr>
          <p:cNvPr id="2" name="תמונה 1"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8534" y="1005670"/>
            <a:ext cx="6780958" cy="4582500"/>
          </a:xfrm>
          <a:prstGeom prst="rect">
            <a:avLst/>
          </a:prstGeom>
        </p:spPr>
      </p:pic>
    </p:spTree>
    <p:extLst>
      <p:ext uri="{BB962C8B-B14F-4D97-AF65-F5344CB8AC3E}">
        <p14:creationId xmlns:p14="http://schemas.microsoft.com/office/powerpoint/2010/main" val="1702526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05ACF526-8D92-FEEA-C4F3-7C6D19EE37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2" name="תיבת טקסט 8">
            <a:extLst>
              <a:ext uri="{FF2B5EF4-FFF2-40B4-BE49-F238E27FC236}">
                <a16:creationId xmlns:a16="http://schemas.microsoft.com/office/drawing/2014/main" id="{1CE1AB6F-9AED-638E-5298-ECF0EDC29782}"/>
              </a:ext>
            </a:extLst>
          </p:cNvPr>
          <p:cNvSpPr txBox="1"/>
          <p:nvPr/>
        </p:nvSpPr>
        <p:spPr>
          <a:xfrm>
            <a:off x="4383741" y="5767155"/>
            <a:ext cx="6295353" cy="461665"/>
          </a:xfrm>
          <a:prstGeom prst="rect">
            <a:avLst/>
          </a:prstGeom>
          <a:noFill/>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ar-SA" sz="2400" dirty="0"/>
              <a:t>أجيبوا عن الأسئلة</a:t>
            </a:r>
            <a:r>
              <a:rPr lang="he-IL" sz="2400" dirty="0"/>
              <a:t> 7-1 </a:t>
            </a:r>
            <a:r>
              <a:rPr lang="ar-SA" sz="2400" dirty="0"/>
              <a:t>في الصفحات </a:t>
            </a:r>
            <a:r>
              <a:rPr lang="he-IL" sz="2400" dirty="0"/>
              <a:t>81-80.</a:t>
            </a:r>
          </a:p>
        </p:txBody>
      </p:sp>
      <p:pic>
        <p:nvPicPr>
          <p:cNvPr id="5" name="תמונה 4"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9336" y="42579"/>
            <a:ext cx="1019917" cy="711569"/>
          </a:xfrm>
          <a:prstGeom prst="rect">
            <a:avLst/>
          </a:prstGeom>
        </p:spPr>
      </p:pic>
      <p:pic>
        <p:nvPicPr>
          <p:cNvPr id="6" name="תמונה 5"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0234" y="1594022"/>
            <a:ext cx="10623513" cy="3558745"/>
          </a:xfrm>
          <a:prstGeom prst="rect">
            <a:avLst/>
          </a:prstGeom>
        </p:spPr>
      </p:pic>
    </p:spTree>
    <p:extLst>
      <p:ext uri="{BB962C8B-B14F-4D97-AF65-F5344CB8AC3E}">
        <p14:creationId xmlns:p14="http://schemas.microsoft.com/office/powerpoint/2010/main" val="4199313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3257D31E-7545-4298-0C1C-32B5DF2FFA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0662" y="91576"/>
            <a:ext cx="950395" cy="663066"/>
          </a:xfrm>
          <a:prstGeom prst="rect">
            <a:avLst/>
          </a:prstGeom>
        </p:spPr>
      </p:pic>
      <p:pic>
        <p:nvPicPr>
          <p:cNvPr id="5" name="תמונה 4"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6714" y="754642"/>
            <a:ext cx="4985746" cy="5719989"/>
          </a:xfrm>
          <a:prstGeom prst="rect">
            <a:avLst/>
          </a:prstGeom>
          <a:ln w="38100">
            <a:solidFill>
              <a:srgbClr val="FF0000"/>
            </a:solidFill>
          </a:ln>
        </p:spPr>
      </p:pic>
    </p:spTree>
    <p:extLst>
      <p:ext uri="{BB962C8B-B14F-4D97-AF65-F5344CB8AC3E}">
        <p14:creationId xmlns:p14="http://schemas.microsoft.com/office/powerpoint/2010/main" val="37399932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7E7AB5E2-2987-A3FD-F72D-1C330763C250}"/>
              </a:ext>
            </a:extLst>
          </p:cNvPr>
          <p:cNvPicPr>
            <a:picLocks noChangeAspect="1"/>
          </p:cNvPicPr>
          <p:nvPr/>
        </p:nvPicPr>
        <p:blipFill>
          <a:blip r:embed="rId3"/>
          <a:stretch>
            <a:fillRect/>
          </a:stretch>
        </p:blipFill>
        <p:spPr>
          <a:xfrm>
            <a:off x="1288869" y="2240471"/>
            <a:ext cx="10328366" cy="1297196"/>
          </a:xfrm>
          <a:prstGeom prst="rect">
            <a:avLst/>
          </a:prstGeom>
        </p:spPr>
      </p:pic>
      <p:pic>
        <p:nvPicPr>
          <p:cNvPr id="8" name="תמונה 7">
            <a:extLst>
              <a:ext uri="{FF2B5EF4-FFF2-40B4-BE49-F238E27FC236}">
                <a16:creationId xmlns:a16="http://schemas.microsoft.com/office/drawing/2014/main" id="{D5C281BB-62C3-1633-179E-EC4B919195ED}"/>
              </a:ext>
            </a:extLst>
          </p:cNvPr>
          <p:cNvPicPr>
            <a:picLocks noChangeAspect="1"/>
          </p:cNvPicPr>
          <p:nvPr/>
        </p:nvPicPr>
        <p:blipFill>
          <a:blip r:embed="rId4"/>
          <a:stretch>
            <a:fillRect/>
          </a:stretch>
        </p:blipFill>
        <p:spPr>
          <a:xfrm>
            <a:off x="2073047" y="3289472"/>
            <a:ext cx="7610475" cy="3200400"/>
          </a:xfrm>
          <a:prstGeom prst="rect">
            <a:avLst/>
          </a:prstGeom>
        </p:spPr>
      </p:pic>
      <p:sp>
        <p:nvSpPr>
          <p:cNvPr id="10" name="אליפסה 9">
            <a:extLst>
              <a:ext uri="{FF2B5EF4-FFF2-40B4-BE49-F238E27FC236}">
                <a16:creationId xmlns:a16="http://schemas.microsoft.com/office/drawing/2014/main" id="{6B5E0B8E-79B4-7C1A-A677-7CAAE669CDA4}"/>
              </a:ext>
            </a:extLst>
          </p:cNvPr>
          <p:cNvSpPr/>
          <p:nvPr/>
        </p:nvSpPr>
        <p:spPr>
          <a:xfrm>
            <a:off x="1193074" y="2107474"/>
            <a:ext cx="1036320" cy="879566"/>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1" name="תמונה 10">
            <a:extLst>
              <a:ext uri="{FF2B5EF4-FFF2-40B4-BE49-F238E27FC236}">
                <a16:creationId xmlns:a16="http://schemas.microsoft.com/office/drawing/2014/main" id="{BCFA280E-D288-4BA6-B0CA-BF5CE75367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80" y="80091"/>
            <a:ext cx="4995682" cy="576073"/>
          </a:xfrm>
          <a:prstGeom prst="rect">
            <a:avLst/>
          </a:prstGeom>
        </p:spPr>
      </p:pic>
      <p:pic>
        <p:nvPicPr>
          <p:cNvPr id="7" name="תמונה 6"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3632" y="80091"/>
            <a:ext cx="890876" cy="621541"/>
          </a:xfrm>
          <a:prstGeom prst="rect">
            <a:avLst/>
          </a:prstGeom>
        </p:spPr>
      </p:pic>
    </p:spTree>
    <p:extLst>
      <p:ext uri="{BB962C8B-B14F-4D97-AF65-F5344CB8AC3E}">
        <p14:creationId xmlns:p14="http://schemas.microsoft.com/office/powerpoint/2010/main" val="2009286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05ACF526-8D92-FEEA-C4F3-7C6D19EE37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6" name="תיבת טקסט 5">
            <a:extLst>
              <a:ext uri="{FF2B5EF4-FFF2-40B4-BE49-F238E27FC236}">
                <a16:creationId xmlns:a16="http://schemas.microsoft.com/office/drawing/2014/main" id="{E58E6290-6473-AD97-868E-AF766A19B79D}"/>
              </a:ext>
            </a:extLst>
          </p:cNvPr>
          <p:cNvSpPr txBox="1"/>
          <p:nvPr/>
        </p:nvSpPr>
        <p:spPr>
          <a:xfrm>
            <a:off x="6445623" y="867202"/>
            <a:ext cx="3845859" cy="584775"/>
          </a:xfrm>
          <a:prstGeom prst="rect">
            <a:avLst/>
          </a:prstGeom>
          <a:noFill/>
        </p:spPr>
        <p:txBody>
          <a:bodyPr wrap="square" rtlCol="1">
            <a:spAutoFit/>
          </a:bodyPr>
          <a:lstStyle/>
          <a:p>
            <a:r>
              <a:rPr lang="ar-SA" sz="3200" b="1" dirty="0"/>
              <a:t>ننتقل للباب القادم</a:t>
            </a:r>
            <a:r>
              <a:rPr lang="he-IL" sz="3200" b="1" dirty="0"/>
              <a:t>: </a:t>
            </a:r>
          </a:p>
        </p:txBody>
      </p:sp>
      <p:pic>
        <p:nvPicPr>
          <p:cNvPr id="7" name="תמונה 6" descr="גזירת מסך"/>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656" y="-12416"/>
            <a:ext cx="1036382" cy="723057"/>
          </a:xfrm>
          <a:prstGeom prst="rect">
            <a:avLst/>
          </a:prstGeom>
        </p:spPr>
      </p:pic>
      <p:pic>
        <p:nvPicPr>
          <p:cNvPr id="2" name="תמונה 1"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4366" y="1882491"/>
            <a:ext cx="8397116" cy="4431811"/>
          </a:xfrm>
          <a:prstGeom prst="rect">
            <a:avLst/>
          </a:prstGeom>
        </p:spPr>
      </p:pic>
    </p:spTree>
    <p:extLst>
      <p:ext uri="{BB962C8B-B14F-4D97-AF65-F5344CB8AC3E}">
        <p14:creationId xmlns:p14="http://schemas.microsoft.com/office/powerpoint/2010/main" val="1215481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4DCD3-AACF-FB56-56CB-2B611E09E0B6}"/>
              </a:ext>
            </a:extLst>
          </p:cNvPr>
          <p:cNvSpPr>
            <a:spLocks noGrp="1"/>
          </p:cNvSpPr>
          <p:nvPr>
            <p:ph type="title"/>
          </p:nvPr>
        </p:nvSpPr>
        <p:spPr/>
        <p:txBody>
          <a:bodyPr/>
          <a:lstStyle/>
          <a:p>
            <a:r>
              <a:rPr lang="ar-SA" b="1" dirty="0">
                <a:solidFill>
                  <a:srgbClr val="FF0000"/>
                </a:solidFill>
                <a:cs typeface="+mn-cs"/>
              </a:rPr>
              <a:t>من أين تصلنا المعادن؟</a:t>
            </a:r>
            <a:endParaRPr lang="en-US" b="1" dirty="0">
              <a:solidFill>
                <a:srgbClr val="FF0000"/>
              </a:solidFill>
              <a:cs typeface="+mn-cs"/>
            </a:endParaRPr>
          </a:p>
        </p:txBody>
      </p:sp>
      <p:sp>
        <p:nvSpPr>
          <p:cNvPr id="3" name="Content Placeholder 2">
            <a:extLst>
              <a:ext uri="{FF2B5EF4-FFF2-40B4-BE49-F238E27FC236}">
                <a16:creationId xmlns:a16="http://schemas.microsoft.com/office/drawing/2014/main" id="{4FAAAF89-6ECA-2315-BB76-E7D59CCA970C}"/>
              </a:ext>
            </a:extLst>
          </p:cNvPr>
          <p:cNvSpPr>
            <a:spLocks noGrp="1"/>
          </p:cNvSpPr>
          <p:nvPr>
            <p:ph idx="1"/>
          </p:nvPr>
        </p:nvSpPr>
        <p:spPr>
          <a:xfrm>
            <a:off x="838200" y="1690688"/>
            <a:ext cx="10515600" cy="4486275"/>
          </a:xfrm>
        </p:spPr>
        <p:txBody>
          <a:bodyPr>
            <a:normAutofit fontScale="77500" lnSpcReduction="20000"/>
          </a:bodyPr>
          <a:lstStyle/>
          <a:p>
            <a:pPr marL="0" indent="0">
              <a:buNone/>
            </a:pPr>
            <a:r>
              <a:rPr lang="ar-SA" dirty="0"/>
              <a:t>تعرَّفنا على أنواع معادن.</a:t>
            </a:r>
            <a:endParaRPr lang="he-IL" dirty="0"/>
          </a:p>
          <a:p>
            <a:pPr marL="0" indent="0">
              <a:buNone/>
            </a:pPr>
            <a:r>
              <a:rPr lang="ar-SA" dirty="0"/>
              <a:t>تعرَّفنا على صفاتها</a:t>
            </a:r>
            <a:r>
              <a:rPr lang="he-IL" dirty="0"/>
              <a:t>.</a:t>
            </a:r>
          </a:p>
          <a:p>
            <a:pPr marL="0" indent="0">
              <a:buNone/>
            </a:pPr>
            <a:r>
              <a:rPr lang="ar-SA" dirty="0"/>
              <a:t>وتعرَّفنا على استعمالاتها</a:t>
            </a:r>
            <a:r>
              <a:rPr lang="he-IL" dirty="0"/>
              <a:t>.</a:t>
            </a:r>
          </a:p>
          <a:p>
            <a:pPr marL="0" indent="0">
              <a:buNone/>
            </a:pPr>
            <a:endParaRPr lang="he-IL" dirty="0"/>
          </a:p>
          <a:p>
            <a:pPr marL="0" indent="0">
              <a:buNone/>
            </a:pPr>
            <a:r>
              <a:rPr lang="ar-SA" dirty="0"/>
              <a:t>هل المعادن نفسها هي مورد طبيعي؟</a:t>
            </a:r>
            <a:endParaRPr lang="he-IL" dirty="0"/>
          </a:p>
          <a:p>
            <a:pPr marL="0" indent="0">
              <a:buNone/>
            </a:pPr>
            <a:r>
              <a:rPr lang="ar-SA" dirty="0"/>
              <a:t>هناك معادن نجدها في الطبيعة مثل الذهب </a:t>
            </a:r>
            <a:r>
              <a:rPr lang="he-IL" dirty="0"/>
              <a:t>.</a:t>
            </a:r>
          </a:p>
          <a:p>
            <a:pPr marL="0" indent="0">
              <a:buNone/>
            </a:pPr>
            <a:r>
              <a:rPr lang="ar-SA" dirty="0"/>
              <a:t>ولكن أين نجد الحديد في الطبيعة؟</a:t>
            </a:r>
            <a:endParaRPr lang="he-IL" dirty="0"/>
          </a:p>
          <a:p>
            <a:pPr marL="0" indent="0">
              <a:buNone/>
            </a:pPr>
            <a:r>
              <a:rPr lang="ar-SA" dirty="0"/>
              <a:t>هذه المعادن نجدها في الصُّخور</a:t>
            </a:r>
            <a:r>
              <a:rPr lang="he-IL" dirty="0"/>
              <a:t>.</a:t>
            </a:r>
          </a:p>
          <a:p>
            <a:pPr marL="0" indent="0">
              <a:buNone/>
            </a:pPr>
            <a:r>
              <a:rPr lang="ar-SA" dirty="0"/>
              <a:t>الصُّخور التي تحتوي على معادن تُدعى </a:t>
            </a:r>
            <a:r>
              <a:rPr lang="ar-SA" b="1" dirty="0">
                <a:solidFill>
                  <a:srgbClr val="C00000"/>
                </a:solidFill>
              </a:rPr>
              <a:t>تربة معدَن</a:t>
            </a:r>
            <a:r>
              <a:rPr lang="he-IL" dirty="0"/>
              <a:t>.</a:t>
            </a:r>
          </a:p>
          <a:p>
            <a:pPr marL="0" indent="0">
              <a:buNone/>
            </a:pPr>
            <a:endParaRPr lang="he-IL" dirty="0"/>
          </a:p>
          <a:p>
            <a:pPr marL="0" indent="0">
              <a:buNone/>
            </a:pPr>
            <a:r>
              <a:rPr lang="ar-SA" sz="4600" b="1" dirty="0"/>
              <a:t>هل لتربة المعدن صفات المعدن نفسه؟</a:t>
            </a:r>
            <a:endParaRPr lang="he-IL" sz="4600" b="1" dirty="0"/>
          </a:p>
          <a:p>
            <a:pPr marL="0" indent="0">
              <a:buNone/>
            </a:pPr>
            <a:r>
              <a:rPr lang="he-IL" dirty="0"/>
              <a:t> </a:t>
            </a:r>
            <a:endParaRPr lang="en-US" dirty="0"/>
          </a:p>
        </p:txBody>
      </p:sp>
      <p:pic>
        <p:nvPicPr>
          <p:cNvPr id="4" name="Picture 3">
            <a:extLst>
              <a:ext uri="{FF2B5EF4-FFF2-40B4-BE49-F238E27FC236}">
                <a16:creationId xmlns:a16="http://schemas.microsoft.com/office/drawing/2014/main" id="{BC6632F0-40CB-8261-FEF5-626E175A7402}"/>
              </a:ext>
            </a:extLst>
          </p:cNvPr>
          <p:cNvPicPr>
            <a:picLocks noChangeAspect="1"/>
          </p:cNvPicPr>
          <p:nvPr/>
        </p:nvPicPr>
        <p:blipFill>
          <a:blip r:embed="rId2"/>
          <a:stretch>
            <a:fillRect/>
          </a:stretch>
        </p:blipFill>
        <p:spPr>
          <a:xfrm>
            <a:off x="1017909" y="1925820"/>
            <a:ext cx="3583986" cy="3760878"/>
          </a:xfrm>
          <a:prstGeom prst="rect">
            <a:avLst/>
          </a:prstGeom>
        </p:spPr>
      </p:pic>
      <p:pic>
        <p:nvPicPr>
          <p:cNvPr id="5" name="Picture 4">
            <a:extLst>
              <a:ext uri="{FF2B5EF4-FFF2-40B4-BE49-F238E27FC236}">
                <a16:creationId xmlns:a16="http://schemas.microsoft.com/office/drawing/2014/main" id="{9968B48E-B1F9-5031-2159-C005226DFAE2}"/>
              </a:ext>
            </a:extLst>
          </p:cNvPr>
          <p:cNvPicPr>
            <a:picLocks noChangeAspect="1"/>
          </p:cNvPicPr>
          <p:nvPr/>
        </p:nvPicPr>
        <p:blipFill>
          <a:blip r:embed="rId3"/>
          <a:stretch>
            <a:fillRect/>
          </a:stretch>
        </p:blipFill>
        <p:spPr>
          <a:xfrm>
            <a:off x="121703" y="168296"/>
            <a:ext cx="4999153" cy="573074"/>
          </a:xfrm>
          <a:prstGeom prst="rect">
            <a:avLst/>
          </a:prstGeom>
        </p:spPr>
      </p:pic>
      <p:pic>
        <p:nvPicPr>
          <p:cNvPr id="6" name="תמונה 5"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7626" y="0"/>
            <a:ext cx="1047306" cy="730678"/>
          </a:xfrm>
          <a:prstGeom prst="rect">
            <a:avLst/>
          </a:prstGeom>
        </p:spPr>
      </p:pic>
    </p:spTree>
    <p:extLst>
      <p:ext uri="{BB962C8B-B14F-4D97-AF65-F5344CB8AC3E}">
        <p14:creationId xmlns:p14="http://schemas.microsoft.com/office/powerpoint/2010/main" val="2904903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8888A7B-E554-C5F1-E721-E513452C69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3" y="71396"/>
            <a:ext cx="4995682" cy="576073"/>
          </a:xfrm>
          <a:prstGeom prst="rect">
            <a:avLst/>
          </a:prstGeom>
        </p:spPr>
      </p:pic>
      <p:pic>
        <p:nvPicPr>
          <p:cNvPr id="12" name="תמונה 11">
            <a:extLst>
              <a:ext uri="{FF2B5EF4-FFF2-40B4-BE49-F238E27FC236}">
                <a16:creationId xmlns:a16="http://schemas.microsoft.com/office/drawing/2014/main" id="{A9BBB9BF-2A99-99FA-357F-77649C89BB4A}"/>
              </a:ext>
            </a:extLst>
          </p:cNvPr>
          <p:cNvPicPr>
            <a:picLocks noChangeAspect="1"/>
          </p:cNvPicPr>
          <p:nvPr/>
        </p:nvPicPr>
        <p:blipFill>
          <a:blip r:embed="rId4"/>
          <a:stretch>
            <a:fillRect/>
          </a:stretch>
        </p:blipFill>
        <p:spPr>
          <a:xfrm>
            <a:off x="8630038" y="3470872"/>
            <a:ext cx="2807855" cy="2946400"/>
          </a:xfrm>
          <a:prstGeom prst="rect">
            <a:avLst/>
          </a:prstGeom>
          <a:ln w="12700">
            <a:solidFill>
              <a:srgbClr val="C00000"/>
            </a:solidFill>
          </a:ln>
        </p:spPr>
      </p:pic>
      <p:pic>
        <p:nvPicPr>
          <p:cNvPr id="14" name="תמונה 13">
            <a:extLst>
              <a:ext uri="{FF2B5EF4-FFF2-40B4-BE49-F238E27FC236}">
                <a16:creationId xmlns:a16="http://schemas.microsoft.com/office/drawing/2014/main" id="{6D811D18-2E95-4659-7F8E-3AFE33C31246}"/>
              </a:ext>
            </a:extLst>
          </p:cNvPr>
          <p:cNvPicPr>
            <a:picLocks noChangeAspect="1"/>
          </p:cNvPicPr>
          <p:nvPr/>
        </p:nvPicPr>
        <p:blipFill>
          <a:blip r:embed="rId5"/>
          <a:stretch>
            <a:fillRect/>
          </a:stretch>
        </p:blipFill>
        <p:spPr>
          <a:xfrm>
            <a:off x="4930084" y="3470872"/>
            <a:ext cx="2807855" cy="2946400"/>
          </a:xfrm>
          <a:prstGeom prst="rect">
            <a:avLst/>
          </a:prstGeom>
          <a:ln w="12700">
            <a:solidFill>
              <a:srgbClr val="C00000"/>
            </a:solidFill>
          </a:ln>
        </p:spPr>
      </p:pic>
      <p:pic>
        <p:nvPicPr>
          <p:cNvPr id="16" name="תמונה 15">
            <a:extLst>
              <a:ext uri="{FF2B5EF4-FFF2-40B4-BE49-F238E27FC236}">
                <a16:creationId xmlns:a16="http://schemas.microsoft.com/office/drawing/2014/main" id="{B278690B-33D6-2843-91DF-8438E86FBA1A}"/>
              </a:ext>
            </a:extLst>
          </p:cNvPr>
          <p:cNvPicPr>
            <a:picLocks noChangeAspect="1"/>
          </p:cNvPicPr>
          <p:nvPr/>
        </p:nvPicPr>
        <p:blipFill>
          <a:blip r:embed="rId6"/>
          <a:stretch>
            <a:fillRect/>
          </a:stretch>
        </p:blipFill>
        <p:spPr>
          <a:xfrm>
            <a:off x="997663" y="3350875"/>
            <a:ext cx="2807855" cy="2946400"/>
          </a:xfrm>
          <a:prstGeom prst="rect">
            <a:avLst/>
          </a:prstGeom>
          <a:ln w="12700">
            <a:solidFill>
              <a:srgbClr val="C00000"/>
            </a:solidFill>
          </a:ln>
        </p:spPr>
      </p:pic>
      <p:sp>
        <p:nvSpPr>
          <p:cNvPr id="17" name="תיבת טקסט 16">
            <a:extLst>
              <a:ext uri="{FF2B5EF4-FFF2-40B4-BE49-F238E27FC236}">
                <a16:creationId xmlns:a16="http://schemas.microsoft.com/office/drawing/2014/main" id="{E04A02B0-A946-CE25-5298-C067376C9241}"/>
              </a:ext>
            </a:extLst>
          </p:cNvPr>
          <p:cNvSpPr txBox="1"/>
          <p:nvPr/>
        </p:nvSpPr>
        <p:spPr>
          <a:xfrm>
            <a:off x="2017060" y="2680010"/>
            <a:ext cx="9359152" cy="461665"/>
          </a:xfrm>
          <a:prstGeom prst="rect">
            <a:avLst/>
          </a:prstGeom>
          <a:noFill/>
        </p:spPr>
        <p:txBody>
          <a:bodyPr wrap="square" rtlCol="1">
            <a:spAutoFit/>
          </a:bodyPr>
          <a:lstStyle/>
          <a:p>
            <a:r>
              <a:rPr lang="he-IL" sz="2400" dirty="0"/>
              <a:t> </a:t>
            </a:r>
            <a:r>
              <a:rPr lang="ar-SA" sz="2400" dirty="0"/>
              <a:t>أجروا التجربة في الصفحات </a:t>
            </a:r>
            <a:r>
              <a:rPr lang="he-IL" sz="2400" dirty="0"/>
              <a:t>59-58</a:t>
            </a:r>
            <a:r>
              <a:rPr lang="ar-SA" sz="2400" dirty="0"/>
              <a:t>، اعملوا حسب التعليمات وأجيبوا عن البنود</a:t>
            </a:r>
            <a:r>
              <a:rPr lang="he-IL" sz="2400" dirty="0"/>
              <a:t>.</a:t>
            </a:r>
          </a:p>
        </p:txBody>
      </p:sp>
      <p:sp>
        <p:nvSpPr>
          <p:cNvPr id="18" name="תיבת טקסט 17">
            <a:extLst>
              <a:ext uri="{FF2B5EF4-FFF2-40B4-BE49-F238E27FC236}">
                <a16:creationId xmlns:a16="http://schemas.microsoft.com/office/drawing/2014/main" id="{55A18590-8E21-F861-F4B6-358ED912402E}"/>
              </a:ext>
            </a:extLst>
          </p:cNvPr>
          <p:cNvSpPr txBox="1"/>
          <p:nvPr/>
        </p:nvSpPr>
        <p:spPr>
          <a:xfrm>
            <a:off x="9224682" y="6417272"/>
            <a:ext cx="1878554" cy="369332"/>
          </a:xfrm>
          <a:prstGeom prst="rect">
            <a:avLst/>
          </a:prstGeom>
          <a:noFill/>
        </p:spPr>
        <p:txBody>
          <a:bodyPr wrap="square" rtlCol="1">
            <a:spAutoFit/>
          </a:bodyPr>
          <a:lstStyle/>
          <a:p>
            <a:pPr algn="ctr"/>
            <a:r>
              <a:rPr lang="ar-SA" b="1" dirty="0"/>
              <a:t>تربة الومنيوم</a:t>
            </a:r>
            <a:endParaRPr lang="he-IL" b="1" dirty="0"/>
          </a:p>
        </p:txBody>
      </p:sp>
      <p:sp>
        <p:nvSpPr>
          <p:cNvPr id="19" name="תיבת טקסט 18">
            <a:extLst>
              <a:ext uri="{FF2B5EF4-FFF2-40B4-BE49-F238E27FC236}">
                <a16:creationId xmlns:a16="http://schemas.microsoft.com/office/drawing/2014/main" id="{36D18C5D-0982-266E-AA08-BBE0A6CEA437}"/>
              </a:ext>
            </a:extLst>
          </p:cNvPr>
          <p:cNvSpPr txBox="1"/>
          <p:nvPr/>
        </p:nvSpPr>
        <p:spPr>
          <a:xfrm>
            <a:off x="5796130" y="6465193"/>
            <a:ext cx="1604682" cy="369332"/>
          </a:xfrm>
          <a:prstGeom prst="rect">
            <a:avLst/>
          </a:prstGeom>
          <a:noFill/>
        </p:spPr>
        <p:txBody>
          <a:bodyPr wrap="square" rtlCol="1">
            <a:spAutoFit/>
          </a:bodyPr>
          <a:lstStyle/>
          <a:p>
            <a:pPr algn="ctr"/>
            <a:r>
              <a:rPr lang="ar-SA" b="1" dirty="0"/>
              <a:t>تربة نحاس</a:t>
            </a:r>
            <a:endParaRPr lang="he-IL" b="1" dirty="0"/>
          </a:p>
        </p:txBody>
      </p:sp>
      <p:sp>
        <p:nvSpPr>
          <p:cNvPr id="20" name="תיבת טקסט 19">
            <a:extLst>
              <a:ext uri="{FF2B5EF4-FFF2-40B4-BE49-F238E27FC236}">
                <a16:creationId xmlns:a16="http://schemas.microsoft.com/office/drawing/2014/main" id="{2A229E68-52E9-8736-FC7E-6DC9590B7151}"/>
              </a:ext>
            </a:extLst>
          </p:cNvPr>
          <p:cNvSpPr txBox="1"/>
          <p:nvPr/>
        </p:nvSpPr>
        <p:spPr>
          <a:xfrm>
            <a:off x="1674577" y="6417272"/>
            <a:ext cx="1604682" cy="369332"/>
          </a:xfrm>
          <a:prstGeom prst="rect">
            <a:avLst/>
          </a:prstGeom>
          <a:noFill/>
        </p:spPr>
        <p:txBody>
          <a:bodyPr wrap="square" rtlCol="1">
            <a:spAutoFit/>
          </a:bodyPr>
          <a:lstStyle/>
          <a:p>
            <a:pPr algn="ctr"/>
            <a:r>
              <a:rPr lang="ar-SA" b="1" dirty="0"/>
              <a:t>تربة حديد</a:t>
            </a:r>
            <a:endParaRPr lang="he-IL" b="1" dirty="0"/>
          </a:p>
        </p:txBody>
      </p:sp>
      <p:pic>
        <p:nvPicPr>
          <p:cNvPr id="13" name="תמונה 12"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2381" y="34532"/>
            <a:ext cx="1047306" cy="730678"/>
          </a:xfrm>
          <a:prstGeom prst="rect">
            <a:avLst/>
          </a:prstGeom>
        </p:spPr>
      </p:pic>
      <p:pic>
        <p:nvPicPr>
          <p:cNvPr id="5" name="תמונה 4"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96636" y="134114"/>
            <a:ext cx="4406600" cy="631097"/>
          </a:xfrm>
          <a:prstGeom prst="rect">
            <a:avLst/>
          </a:prstGeom>
        </p:spPr>
      </p:pic>
      <p:pic>
        <p:nvPicPr>
          <p:cNvPr id="7" name="תמונה 6" descr="גזירת מסך"/>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5999" y="1039918"/>
            <a:ext cx="5185719" cy="827294"/>
          </a:xfrm>
          <a:prstGeom prst="rect">
            <a:avLst/>
          </a:prstGeom>
        </p:spPr>
      </p:pic>
      <p:pic>
        <p:nvPicPr>
          <p:cNvPr id="9" name="תמונה 8" descr="גזירת מסך"/>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95119" y="2063578"/>
            <a:ext cx="3696646" cy="471385"/>
          </a:xfrm>
          <a:prstGeom prst="rect">
            <a:avLst/>
          </a:prstGeom>
        </p:spPr>
      </p:pic>
    </p:spTree>
    <p:extLst>
      <p:ext uri="{BB962C8B-B14F-4D97-AF65-F5344CB8AC3E}">
        <p14:creationId xmlns:p14="http://schemas.microsoft.com/office/powerpoint/2010/main" val="96283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8888A7B-E554-C5F1-E721-E513452C69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5" name="תמונה 4">
            <a:extLst>
              <a:ext uri="{FF2B5EF4-FFF2-40B4-BE49-F238E27FC236}">
                <a16:creationId xmlns:a16="http://schemas.microsoft.com/office/drawing/2014/main" id="{72CA58ED-8377-06C5-47BF-BF083F5BFDB4}"/>
              </a:ext>
            </a:extLst>
          </p:cNvPr>
          <p:cNvPicPr>
            <a:picLocks noChangeAspect="1"/>
          </p:cNvPicPr>
          <p:nvPr/>
        </p:nvPicPr>
        <p:blipFill>
          <a:blip r:embed="rId4"/>
          <a:stretch>
            <a:fillRect/>
          </a:stretch>
        </p:blipFill>
        <p:spPr>
          <a:xfrm>
            <a:off x="3908051" y="1502738"/>
            <a:ext cx="6176682" cy="4491453"/>
          </a:xfrm>
          <a:prstGeom prst="rect">
            <a:avLst/>
          </a:prstGeom>
        </p:spPr>
      </p:pic>
      <p:pic>
        <p:nvPicPr>
          <p:cNvPr id="6" name="תמונה 5"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5354" y="34532"/>
            <a:ext cx="1047306" cy="730678"/>
          </a:xfrm>
          <a:prstGeom prst="rect">
            <a:avLst/>
          </a:prstGeom>
        </p:spPr>
      </p:pic>
      <p:pic>
        <p:nvPicPr>
          <p:cNvPr id="3" name="תמונה 2"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3806" y="283538"/>
            <a:ext cx="3974867" cy="808740"/>
          </a:xfrm>
          <a:prstGeom prst="rect">
            <a:avLst/>
          </a:prstGeom>
        </p:spPr>
      </p:pic>
    </p:spTree>
    <p:extLst>
      <p:ext uri="{BB962C8B-B14F-4D97-AF65-F5344CB8AC3E}">
        <p14:creationId xmlns:p14="http://schemas.microsoft.com/office/powerpoint/2010/main" val="1933041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8888A7B-E554-C5F1-E721-E513452C69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7" name="תמונה 6"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1122" y="-42770"/>
            <a:ext cx="1047306" cy="730678"/>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9832" y="536438"/>
            <a:ext cx="8065147" cy="4839089"/>
          </a:xfrm>
          <a:prstGeom prst="rect">
            <a:avLst/>
          </a:prstGeom>
        </p:spPr>
      </p:pic>
      <p:pic>
        <p:nvPicPr>
          <p:cNvPr id="5" name="תמונה 4"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0680" y="5375527"/>
            <a:ext cx="3298243" cy="549707"/>
          </a:xfrm>
          <a:prstGeom prst="rect">
            <a:avLst/>
          </a:prstGeom>
        </p:spPr>
      </p:pic>
      <p:pic>
        <p:nvPicPr>
          <p:cNvPr id="9" name="תמונה 8"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66353" y="6190736"/>
            <a:ext cx="2652570" cy="486946"/>
          </a:xfrm>
          <a:prstGeom prst="rect">
            <a:avLst/>
          </a:prstGeom>
        </p:spPr>
      </p:pic>
    </p:spTree>
    <p:extLst>
      <p:ext uri="{BB962C8B-B14F-4D97-AF65-F5344CB8AC3E}">
        <p14:creationId xmlns:p14="http://schemas.microsoft.com/office/powerpoint/2010/main" val="944045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8888A7B-E554-C5F1-E721-E513452C69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9" name="תיבת טקסט 8">
            <a:extLst>
              <a:ext uri="{FF2B5EF4-FFF2-40B4-BE49-F238E27FC236}">
                <a16:creationId xmlns:a16="http://schemas.microsoft.com/office/drawing/2014/main" id="{04AA306D-0B43-FD06-D687-EF862C1F8C33}"/>
              </a:ext>
            </a:extLst>
          </p:cNvPr>
          <p:cNvSpPr txBox="1"/>
          <p:nvPr/>
        </p:nvSpPr>
        <p:spPr>
          <a:xfrm>
            <a:off x="830076" y="1226941"/>
            <a:ext cx="11066089" cy="461665"/>
          </a:xfrm>
          <a:prstGeom prst="rect">
            <a:avLst/>
          </a:prstGeom>
          <a:noFill/>
        </p:spPr>
        <p:txBody>
          <a:bodyPr wrap="square" rtlCol="1">
            <a:spAutoFit/>
          </a:bodyPr>
          <a:lstStyle/>
          <a:p>
            <a:r>
              <a:rPr lang="ar-SA" sz="2400" dirty="0"/>
              <a:t>اقرؤوا قطعة المعلومات </a:t>
            </a:r>
            <a:r>
              <a:rPr lang="he-IL" sz="2400" dirty="0"/>
              <a:t>" </a:t>
            </a:r>
            <a:r>
              <a:rPr lang="ar-SA" sz="2400" dirty="0"/>
              <a:t>من التربة الى المعدن</a:t>
            </a:r>
            <a:r>
              <a:rPr lang="he-IL" sz="2400" dirty="0"/>
              <a:t>"</a:t>
            </a:r>
            <a:r>
              <a:rPr lang="ar-SA" sz="2400" dirty="0"/>
              <a:t> في الصفحات</a:t>
            </a:r>
            <a:r>
              <a:rPr lang="he-IL" sz="2400" dirty="0"/>
              <a:t> 61-60 </a:t>
            </a:r>
            <a:r>
              <a:rPr lang="ar-SA" sz="2400" dirty="0"/>
              <a:t>وأجيبوا عن الأسئلة صفحة</a:t>
            </a:r>
            <a:r>
              <a:rPr lang="he-IL" sz="2400" dirty="0"/>
              <a:t> 61.</a:t>
            </a:r>
          </a:p>
        </p:txBody>
      </p:sp>
      <p:sp>
        <p:nvSpPr>
          <p:cNvPr id="10" name="תיבת טקסט 9">
            <a:extLst>
              <a:ext uri="{FF2B5EF4-FFF2-40B4-BE49-F238E27FC236}">
                <a16:creationId xmlns:a16="http://schemas.microsoft.com/office/drawing/2014/main" id="{E7685994-5732-D37F-2446-B0D18D7A4B2E}"/>
              </a:ext>
            </a:extLst>
          </p:cNvPr>
          <p:cNvSpPr txBox="1"/>
          <p:nvPr/>
        </p:nvSpPr>
        <p:spPr>
          <a:xfrm>
            <a:off x="3836894" y="5016115"/>
            <a:ext cx="7082118" cy="400110"/>
          </a:xfrm>
          <a:prstGeom prst="rect">
            <a:avLst/>
          </a:prstGeom>
          <a:noFill/>
        </p:spPr>
        <p:txBody>
          <a:bodyPr wrap="square" rtlCol="1">
            <a:spAutoFit/>
          </a:bodyPr>
          <a:lstStyle/>
          <a:p>
            <a:r>
              <a:rPr lang="ar-SA" sz="2000" b="1" dirty="0">
                <a:solidFill>
                  <a:srgbClr val="C00000"/>
                </a:solidFill>
              </a:rPr>
              <a:t>مراحل استخراج المعدن بطريقة التكرير</a:t>
            </a:r>
            <a:r>
              <a:rPr lang="he-IL" sz="2000" b="1" dirty="0">
                <a:solidFill>
                  <a:srgbClr val="C00000"/>
                </a:solidFill>
              </a:rPr>
              <a:t>– </a:t>
            </a:r>
            <a:r>
              <a:rPr lang="ar-SA" sz="2000" b="1" dirty="0">
                <a:solidFill>
                  <a:srgbClr val="C00000"/>
                </a:solidFill>
              </a:rPr>
              <a:t>    نموذج سبب - نتيجة</a:t>
            </a:r>
            <a:endParaRPr lang="he-IL" sz="2000" b="1" dirty="0">
              <a:solidFill>
                <a:srgbClr val="C00000"/>
              </a:solidFill>
            </a:endParaRPr>
          </a:p>
        </p:txBody>
      </p:sp>
      <p:pic>
        <p:nvPicPr>
          <p:cNvPr id="11" name="תמונה 10"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1122" y="-42770"/>
            <a:ext cx="1047306" cy="730678"/>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4317" y="111835"/>
            <a:ext cx="6095877" cy="1005612"/>
          </a:xfrm>
          <a:prstGeom prst="rect">
            <a:avLst/>
          </a:prstGeom>
        </p:spPr>
      </p:pic>
      <p:pic>
        <p:nvPicPr>
          <p:cNvPr id="5" name="תמונה 4"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8257" y="1840965"/>
            <a:ext cx="9129894" cy="3175150"/>
          </a:xfrm>
          <a:prstGeom prst="rect">
            <a:avLst/>
          </a:prstGeom>
        </p:spPr>
      </p:pic>
      <p:pic>
        <p:nvPicPr>
          <p:cNvPr id="13" name="תמונה 12"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5079" y="5416225"/>
            <a:ext cx="7096526" cy="1318724"/>
          </a:xfrm>
          <a:prstGeom prst="rect">
            <a:avLst/>
          </a:prstGeom>
        </p:spPr>
      </p:pic>
    </p:spTree>
    <p:extLst>
      <p:ext uri="{BB962C8B-B14F-4D97-AF65-F5344CB8AC3E}">
        <p14:creationId xmlns:p14="http://schemas.microsoft.com/office/powerpoint/2010/main" val="6578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8888A7B-E554-C5F1-E721-E513452C69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7" name="תיבת טקסט 6">
            <a:extLst>
              <a:ext uri="{FF2B5EF4-FFF2-40B4-BE49-F238E27FC236}">
                <a16:creationId xmlns:a16="http://schemas.microsoft.com/office/drawing/2014/main" id="{1D7F22CF-5E95-8B2D-4693-3CB310EF466F}"/>
              </a:ext>
            </a:extLst>
          </p:cNvPr>
          <p:cNvSpPr txBox="1"/>
          <p:nvPr/>
        </p:nvSpPr>
        <p:spPr>
          <a:xfrm>
            <a:off x="1067227" y="1899754"/>
            <a:ext cx="10838329" cy="738664"/>
          </a:xfrm>
          <a:prstGeom prst="rect">
            <a:avLst/>
          </a:prstGeom>
          <a:noFill/>
        </p:spPr>
        <p:txBody>
          <a:bodyPr wrap="square" rtlCol="1">
            <a:spAutoFit/>
          </a:bodyPr>
          <a:lstStyle/>
          <a:p>
            <a:r>
              <a:rPr lang="ar-SA" sz="2400" dirty="0"/>
              <a:t>اقرؤوا قطعة المعلومات في الصفحات</a:t>
            </a:r>
            <a:r>
              <a:rPr lang="he-IL" sz="2400" dirty="0"/>
              <a:t> 63-62</a:t>
            </a:r>
            <a:r>
              <a:rPr lang="ar-SA" sz="2400" dirty="0"/>
              <a:t>، وأجيبوا عن الأسئلة وعن الأسئلة </a:t>
            </a:r>
            <a:r>
              <a:rPr lang="ar-SA" sz="2400" dirty="0" err="1"/>
              <a:t>التلخيصية</a:t>
            </a:r>
            <a:r>
              <a:rPr lang="ar-SA" sz="2400" dirty="0"/>
              <a:t> صفحة</a:t>
            </a:r>
            <a:r>
              <a:rPr lang="he-IL" sz="2400" dirty="0"/>
              <a:t> 64.</a:t>
            </a:r>
          </a:p>
          <a:p>
            <a:endParaRPr lang="he-IL" dirty="0"/>
          </a:p>
        </p:txBody>
      </p:sp>
      <p:pic>
        <p:nvPicPr>
          <p:cNvPr id="14" name="תמונה 13">
            <a:extLst>
              <a:ext uri="{FF2B5EF4-FFF2-40B4-BE49-F238E27FC236}">
                <a16:creationId xmlns:a16="http://schemas.microsoft.com/office/drawing/2014/main" id="{B78DA067-D84F-1E76-4F78-52FB562138FE}"/>
              </a:ext>
            </a:extLst>
          </p:cNvPr>
          <p:cNvPicPr>
            <a:picLocks noChangeAspect="1"/>
          </p:cNvPicPr>
          <p:nvPr/>
        </p:nvPicPr>
        <p:blipFill>
          <a:blip r:embed="rId4"/>
          <a:stretch>
            <a:fillRect/>
          </a:stretch>
        </p:blipFill>
        <p:spPr>
          <a:xfrm>
            <a:off x="8713369" y="3696798"/>
            <a:ext cx="3377216" cy="3035696"/>
          </a:xfrm>
          <a:prstGeom prst="rect">
            <a:avLst/>
          </a:prstGeom>
          <a:ln w="12700">
            <a:solidFill>
              <a:srgbClr val="C00000"/>
            </a:solidFill>
          </a:ln>
        </p:spPr>
      </p:pic>
      <p:pic>
        <p:nvPicPr>
          <p:cNvPr id="16" name="תמונה 15">
            <a:extLst>
              <a:ext uri="{FF2B5EF4-FFF2-40B4-BE49-F238E27FC236}">
                <a16:creationId xmlns:a16="http://schemas.microsoft.com/office/drawing/2014/main" id="{ECBC3997-521B-E3AB-23C9-5CEA178B8ED9}"/>
              </a:ext>
            </a:extLst>
          </p:cNvPr>
          <p:cNvPicPr>
            <a:picLocks noChangeAspect="1"/>
          </p:cNvPicPr>
          <p:nvPr/>
        </p:nvPicPr>
        <p:blipFill>
          <a:blip r:embed="rId5"/>
          <a:stretch>
            <a:fillRect/>
          </a:stretch>
        </p:blipFill>
        <p:spPr>
          <a:xfrm>
            <a:off x="4890992" y="3696798"/>
            <a:ext cx="3671428" cy="3035696"/>
          </a:xfrm>
          <a:prstGeom prst="rect">
            <a:avLst/>
          </a:prstGeom>
          <a:ln w="12700">
            <a:solidFill>
              <a:srgbClr val="C00000"/>
            </a:solidFill>
          </a:ln>
        </p:spPr>
      </p:pic>
      <p:pic>
        <p:nvPicPr>
          <p:cNvPr id="18" name="תמונה 17">
            <a:extLst>
              <a:ext uri="{FF2B5EF4-FFF2-40B4-BE49-F238E27FC236}">
                <a16:creationId xmlns:a16="http://schemas.microsoft.com/office/drawing/2014/main" id="{D44BD827-F387-6D97-C243-573882516ABA}"/>
              </a:ext>
            </a:extLst>
          </p:cNvPr>
          <p:cNvPicPr>
            <a:picLocks noChangeAspect="1"/>
          </p:cNvPicPr>
          <p:nvPr/>
        </p:nvPicPr>
        <p:blipFill>
          <a:blip r:embed="rId6"/>
          <a:stretch>
            <a:fillRect/>
          </a:stretch>
        </p:blipFill>
        <p:spPr>
          <a:xfrm>
            <a:off x="226934" y="3696797"/>
            <a:ext cx="4484504" cy="3049367"/>
          </a:xfrm>
          <a:prstGeom prst="rect">
            <a:avLst/>
          </a:prstGeom>
          <a:ln w="12700">
            <a:solidFill>
              <a:srgbClr val="C00000"/>
            </a:solidFill>
          </a:ln>
        </p:spPr>
      </p:pic>
      <p:sp>
        <p:nvSpPr>
          <p:cNvPr id="19" name="תיבת טקסט 18">
            <a:extLst>
              <a:ext uri="{FF2B5EF4-FFF2-40B4-BE49-F238E27FC236}">
                <a16:creationId xmlns:a16="http://schemas.microsoft.com/office/drawing/2014/main" id="{4E89BC8F-F556-69B7-62DB-64CA49D17E3A}"/>
              </a:ext>
            </a:extLst>
          </p:cNvPr>
          <p:cNvSpPr txBox="1"/>
          <p:nvPr/>
        </p:nvSpPr>
        <p:spPr>
          <a:xfrm>
            <a:off x="9281093" y="3696797"/>
            <a:ext cx="1479176" cy="369332"/>
          </a:xfrm>
          <a:prstGeom prst="rect">
            <a:avLst/>
          </a:prstGeom>
          <a:noFill/>
        </p:spPr>
        <p:txBody>
          <a:bodyPr wrap="square" rtlCol="1">
            <a:spAutoFit/>
          </a:bodyPr>
          <a:lstStyle/>
          <a:p>
            <a:r>
              <a:rPr lang="ar-SA" b="1" dirty="0">
                <a:solidFill>
                  <a:srgbClr val="C00000"/>
                </a:solidFill>
              </a:rPr>
              <a:t>غرس الأشجار</a:t>
            </a:r>
            <a:endParaRPr lang="he-IL" b="1" dirty="0">
              <a:solidFill>
                <a:srgbClr val="C00000"/>
              </a:solidFill>
            </a:endParaRPr>
          </a:p>
        </p:txBody>
      </p:sp>
      <p:sp>
        <p:nvSpPr>
          <p:cNvPr id="20" name="תיבת טקסט 19">
            <a:extLst>
              <a:ext uri="{FF2B5EF4-FFF2-40B4-BE49-F238E27FC236}">
                <a16:creationId xmlns:a16="http://schemas.microsoft.com/office/drawing/2014/main" id="{0EBDBC87-B746-6829-BC2F-F4990FD9DDA3}"/>
              </a:ext>
            </a:extLst>
          </p:cNvPr>
          <p:cNvSpPr txBox="1"/>
          <p:nvPr/>
        </p:nvSpPr>
        <p:spPr>
          <a:xfrm>
            <a:off x="5335985" y="3714164"/>
            <a:ext cx="1640541" cy="369332"/>
          </a:xfrm>
          <a:prstGeom prst="rect">
            <a:avLst/>
          </a:prstGeom>
          <a:noFill/>
        </p:spPr>
        <p:txBody>
          <a:bodyPr wrap="square" rtlCol="1">
            <a:spAutoFit/>
          </a:bodyPr>
          <a:lstStyle/>
          <a:p>
            <a:r>
              <a:rPr lang="ar-SA" b="1" dirty="0">
                <a:solidFill>
                  <a:srgbClr val="C00000"/>
                </a:solidFill>
              </a:rPr>
              <a:t>استحداث المنتجات</a:t>
            </a:r>
            <a:endParaRPr lang="he-IL" b="1" dirty="0">
              <a:solidFill>
                <a:srgbClr val="C00000"/>
              </a:solidFill>
            </a:endParaRPr>
          </a:p>
        </p:txBody>
      </p:sp>
      <p:sp>
        <p:nvSpPr>
          <p:cNvPr id="21" name="תיבת טקסט 20">
            <a:extLst>
              <a:ext uri="{FF2B5EF4-FFF2-40B4-BE49-F238E27FC236}">
                <a16:creationId xmlns:a16="http://schemas.microsoft.com/office/drawing/2014/main" id="{06D10994-2F25-7100-D980-B3D54C873AA7}"/>
              </a:ext>
            </a:extLst>
          </p:cNvPr>
          <p:cNvSpPr txBox="1"/>
          <p:nvPr/>
        </p:nvSpPr>
        <p:spPr>
          <a:xfrm>
            <a:off x="226934" y="3793523"/>
            <a:ext cx="3366182" cy="369332"/>
          </a:xfrm>
          <a:prstGeom prst="rect">
            <a:avLst/>
          </a:prstGeom>
          <a:noFill/>
        </p:spPr>
        <p:txBody>
          <a:bodyPr wrap="square" rtlCol="1">
            <a:spAutoFit/>
          </a:bodyPr>
          <a:lstStyle/>
          <a:p>
            <a:r>
              <a:rPr lang="ar-SA" b="1" dirty="0">
                <a:solidFill>
                  <a:srgbClr val="C00000"/>
                </a:solidFill>
              </a:rPr>
              <a:t>استخدام طاقة خضراء </a:t>
            </a:r>
            <a:r>
              <a:rPr lang="ar-SA" b="1" dirty="0" err="1">
                <a:solidFill>
                  <a:srgbClr val="C00000"/>
                </a:solidFill>
              </a:rPr>
              <a:t>لانتاج</a:t>
            </a:r>
            <a:r>
              <a:rPr lang="ar-SA" b="1" dirty="0">
                <a:solidFill>
                  <a:srgbClr val="C00000"/>
                </a:solidFill>
              </a:rPr>
              <a:t> الكهرباء</a:t>
            </a:r>
            <a:endParaRPr lang="he-IL" b="1" dirty="0">
              <a:solidFill>
                <a:srgbClr val="C00000"/>
              </a:solidFill>
            </a:endParaRPr>
          </a:p>
        </p:txBody>
      </p:sp>
      <p:pic>
        <p:nvPicPr>
          <p:cNvPr id="13" name="תמונה 12"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1122" y="-42770"/>
            <a:ext cx="1047306" cy="730678"/>
          </a:xfrm>
          <a:prstGeom prst="rect">
            <a:avLst/>
          </a:prstGeom>
        </p:spPr>
      </p:pic>
      <p:pic>
        <p:nvPicPr>
          <p:cNvPr id="2" name="תמונה 1"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03128" y="322569"/>
            <a:ext cx="5873934" cy="1001356"/>
          </a:xfrm>
          <a:prstGeom prst="rect">
            <a:avLst/>
          </a:prstGeom>
        </p:spPr>
      </p:pic>
      <p:pic>
        <p:nvPicPr>
          <p:cNvPr id="3" name="תמונה 2" descr="גזירת מסך"/>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7616" y="2981012"/>
            <a:ext cx="5992969" cy="441587"/>
          </a:xfrm>
          <a:prstGeom prst="rect">
            <a:avLst/>
          </a:prstGeom>
        </p:spPr>
      </p:pic>
      <p:pic>
        <p:nvPicPr>
          <p:cNvPr id="5" name="תמונה 4" descr="גזירת מסך"/>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9592" y="2981012"/>
            <a:ext cx="5878024" cy="435409"/>
          </a:xfrm>
          <a:prstGeom prst="rect">
            <a:avLst/>
          </a:prstGeom>
        </p:spPr>
      </p:pic>
    </p:spTree>
    <p:extLst>
      <p:ext uri="{BB962C8B-B14F-4D97-AF65-F5344CB8AC3E}">
        <p14:creationId xmlns:p14="http://schemas.microsoft.com/office/powerpoint/2010/main" val="1847586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8888A7B-E554-C5F1-E721-E513452C69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5" name="תיבת טקסט 4">
            <a:extLst>
              <a:ext uri="{FF2B5EF4-FFF2-40B4-BE49-F238E27FC236}">
                <a16:creationId xmlns:a16="http://schemas.microsoft.com/office/drawing/2014/main" id="{2FAF25D4-C7F6-DAB5-700A-1A57FC6F7684}"/>
              </a:ext>
            </a:extLst>
          </p:cNvPr>
          <p:cNvSpPr txBox="1"/>
          <p:nvPr/>
        </p:nvSpPr>
        <p:spPr>
          <a:xfrm>
            <a:off x="4297680" y="1135761"/>
            <a:ext cx="6898151" cy="461665"/>
          </a:xfrm>
          <a:prstGeom prst="rect">
            <a:avLst/>
          </a:prstGeom>
          <a:noFill/>
        </p:spPr>
        <p:txBody>
          <a:bodyPr wrap="square" rtlCol="1">
            <a:spAutoFit/>
          </a:bodyPr>
          <a:lstStyle/>
          <a:p>
            <a:r>
              <a:rPr lang="ar-SA" sz="2400" dirty="0"/>
              <a:t>اقرؤوا المجلة العلمية في الصفحات </a:t>
            </a:r>
            <a:r>
              <a:rPr lang="he-IL" sz="2400" dirty="0"/>
              <a:t>68-66 </a:t>
            </a:r>
            <a:r>
              <a:rPr lang="ar-SA" sz="2400" dirty="0"/>
              <a:t>وأجيبوا عن الأسئلة</a:t>
            </a:r>
            <a:r>
              <a:rPr lang="he-IL" sz="2400" dirty="0"/>
              <a:t>. </a:t>
            </a:r>
          </a:p>
        </p:txBody>
      </p:sp>
      <p:sp>
        <p:nvSpPr>
          <p:cNvPr id="10" name="תיבת טקסט 9">
            <a:extLst>
              <a:ext uri="{FF2B5EF4-FFF2-40B4-BE49-F238E27FC236}">
                <a16:creationId xmlns:a16="http://schemas.microsoft.com/office/drawing/2014/main" id="{0C38E6C3-103B-3CF7-4BD2-12AE9695C341}"/>
              </a:ext>
            </a:extLst>
          </p:cNvPr>
          <p:cNvSpPr txBox="1"/>
          <p:nvPr/>
        </p:nvSpPr>
        <p:spPr>
          <a:xfrm>
            <a:off x="121921" y="1935296"/>
            <a:ext cx="5904092" cy="400110"/>
          </a:xfrm>
          <a:prstGeom prst="rect">
            <a:avLst/>
          </a:prstGeom>
          <a:noFill/>
        </p:spPr>
        <p:txBody>
          <a:bodyPr wrap="square" rtlCol="1">
            <a:spAutoFit/>
          </a:bodyPr>
          <a:lstStyle/>
          <a:p>
            <a:r>
              <a:rPr lang="ar-SA" sz="2000" b="1" dirty="0">
                <a:solidFill>
                  <a:srgbClr val="C00000"/>
                </a:solidFill>
              </a:rPr>
              <a:t>انصهار وتصلُّب المعادن</a:t>
            </a:r>
            <a:r>
              <a:rPr lang="he-IL" sz="2000" b="1" dirty="0">
                <a:solidFill>
                  <a:srgbClr val="C00000"/>
                </a:solidFill>
              </a:rPr>
              <a:t> – </a:t>
            </a:r>
            <a:r>
              <a:rPr lang="ar-SA" sz="2000" b="1" dirty="0">
                <a:solidFill>
                  <a:srgbClr val="C00000"/>
                </a:solidFill>
              </a:rPr>
              <a:t>نموذج سبب - نتيجة</a:t>
            </a:r>
            <a:endParaRPr lang="he-IL" sz="2000" b="1" dirty="0">
              <a:solidFill>
                <a:srgbClr val="C00000"/>
              </a:solidFill>
            </a:endParaRPr>
          </a:p>
        </p:txBody>
      </p:sp>
      <p:sp>
        <p:nvSpPr>
          <p:cNvPr id="13" name="תיבת טקסט 12">
            <a:extLst>
              <a:ext uri="{FF2B5EF4-FFF2-40B4-BE49-F238E27FC236}">
                <a16:creationId xmlns:a16="http://schemas.microsoft.com/office/drawing/2014/main" id="{06B86155-4C29-ACCF-5B56-24F4986CBAF3}"/>
              </a:ext>
            </a:extLst>
          </p:cNvPr>
          <p:cNvSpPr txBox="1"/>
          <p:nvPr/>
        </p:nvSpPr>
        <p:spPr>
          <a:xfrm>
            <a:off x="661209" y="4384031"/>
            <a:ext cx="5364804" cy="400110"/>
          </a:xfrm>
          <a:prstGeom prst="rect">
            <a:avLst/>
          </a:prstGeom>
          <a:noFill/>
        </p:spPr>
        <p:txBody>
          <a:bodyPr wrap="square" rtlCol="1">
            <a:spAutoFit/>
          </a:bodyPr>
          <a:lstStyle/>
          <a:p>
            <a:r>
              <a:rPr lang="ar-SA" sz="2000" b="1" dirty="0">
                <a:solidFill>
                  <a:srgbClr val="C00000"/>
                </a:solidFill>
              </a:rPr>
              <a:t>تحضير منتج بطريقة الصَّب</a:t>
            </a:r>
            <a:r>
              <a:rPr lang="he-IL" sz="2000" b="1" dirty="0">
                <a:solidFill>
                  <a:srgbClr val="C00000"/>
                </a:solidFill>
              </a:rPr>
              <a:t> –    </a:t>
            </a:r>
            <a:r>
              <a:rPr lang="ar-SA" sz="2000" b="1" dirty="0">
                <a:solidFill>
                  <a:srgbClr val="C00000"/>
                </a:solidFill>
              </a:rPr>
              <a:t>نموذج سبب </a:t>
            </a:r>
            <a:r>
              <a:rPr lang="he-IL" sz="2000" b="1" dirty="0">
                <a:solidFill>
                  <a:srgbClr val="C00000"/>
                </a:solidFill>
              </a:rPr>
              <a:t>- </a:t>
            </a:r>
            <a:r>
              <a:rPr lang="ar-SA" sz="2000" b="1" dirty="0">
                <a:solidFill>
                  <a:srgbClr val="C00000"/>
                </a:solidFill>
              </a:rPr>
              <a:t>نتيجة</a:t>
            </a:r>
            <a:endParaRPr lang="he-IL" sz="2000" b="1" dirty="0">
              <a:solidFill>
                <a:srgbClr val="C00000"/>
              </a:solidFill>
            </a:endParaRPr>
          </a:p>
        </p:txBody>
      </p:sp>
      <p:pic>
        <p:nvPicPr>
          <p:cNvPr id="11" name="תמונה 10"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1059" y="68173"/>
            <a:ext cx="888287" cy="619735"/>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5768" y="111835"/>
            <a:ext cx="5433723" cy="653681"/>
          </a:xfrm>
          <a:prstGeom prst="rect">
            <a:avLst/>
          </a:prstGeom>
        </p:spPr>
      </p:pic>
      <p:pic>
        <p:nvPicPr>
          <p:cNvPr id="6" name="תמונה 5"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8666" y="1935295"/>
            <a:ext cx="4737731" cy="3538747"/>
          </a:xfrm>
          <a:prstGeom prst="rect">
            <a:avLst/>
          </a:prstGeom>
        </p:spPr>
      </p:pic>
      <p:pic>
        <p:nvPicPr>
          <p:cNvPr id="8" name="תמונה 7"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2746" y="2682355"/>
            <a:ext cx="4469029" cy="1558431"/>
          </a:xfrm>
          <a:prstGeom prst="rect">
            <a:avLst/>
          </a:prstGeom>
        </p:spPr>
      </p:pic>
      <p:pic>
        <p:nvPicPr>
          <p:cNvPr id="14" name="תמונה 13"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1209" y="4882995"/>
            <a:ext cx="6449326" cy="1486108"/>
          </a:xfrm>
          <a:prstGeom prst="rect">
            <a:avLst/>
          </a:prstGeom>
        </p:spPr>
      </p:pic>
    </p:spTree>
    <p:extLst>
      <p:ext uri="{BB962C8B-B14F-4D97-AF65-F5344CB8AC3E}">
        <p14:creationId xmlns:p14="http://schemas.microsoft.com/office/powerpoint/2010/main" val="3810628263"/>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5928</TotalTime>
  <Words>1489</Words>
  <Application>Microsoft Office PowerPoint</Application>
  <PresentationFormat>מסך רחב</PresentationFormat>
  <Paragraphs>130</Paragraphs>
  <Slides>26</Slides>
  <Notes>24</Notes>
  <HiddenSlides>0</HiddenSlides>
  <MMClips>2</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26</vt:i4>
      </vt:variant>
    </vt:vector>
  </HeadingPairs>
  <TitlesOfParts>
    <vt:vector size="32" baseType="lpstr">
      <vt:lpstr>Arial</vt:lpstr>
      <vt:lpstr>Calibri</vt:lpstr>
      <vt:lpstr>Calibri Light</vt:lpstr>
      <vt:lpstr>NarkisClassicMF-Bold</vt:lpstr>
      <vt:lpstr>NarkisClassicMF-Regular</vt:lpstr>
      <vt:lpstr>ערכת נושא Office</vt:lpstr>
      <vt:lpstr>מצגת של PowerPoint‏</vt:lpstr>
      <vt:lpstr>מצגת של PowerPoint‏</vt:lpstr>
      <vt:lpstr>من أين تصلنا المعادن؟</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noga mishan</dc:creator>
  <cp:lastModifiedBy>noga mishan</cp:lastModifiedBy>
  <cp:revision>42</cp:revision>
  <dcterms:created xsi:type="dcterms:W3CDTF">2024-07-27T04:00:21Z</dcterms:created>
  <dcterms:modified xsi:type="dcterms:W3CDTF">2024-10-08T08:44:07Z</dcterms:modified>
</cp:coreProperties>
</file>