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0"/>
  </p:notesMasterIdLst>
  <p:sldIdLst>
    <p:sldId id="256" r:id="rId2"/>
    <p:sldId id="313" r:id="rId3"/>
    <p:sldId id="257" r:id="rId4"/>
    <p:sldId id="309" r:id="rId5"/>
    <p:sldId id="310" r:id="rId6"/>
    <p:sldId id="272" r:id="rId7"/>
    <p:sldId id="259" r:id="rId8"/>
    <p:sldId id="258" r:id="rId9"/>
    <p:sldId id="261" r:id="rId10"/>
    <p:sldId id="262" r:id="rId11"/>
    <p:sldId id="279" r:id="rId12"/>
    <p:sldId id="264" r:id="rId13"/>
    <p:sldId id="265" r:id="rId14"/>
    <p:sldId id="266" r:id="rId15"/>
    <p:sldId id="306" r:id="rId16"/>
    <p:sldId id="267" r:id="rId17"/>
    <p:sldId id="268" r:id="rId18"/>
    <p:sldId id="304" r:id="rId19"/>
    <p:sldId id="269" r:id="rId20"/>
    <p:sldId id="273" r:id="rId21"/>
    <p:sldId id="274" r:id="rId22"/>
    <p:sldId id="275" r:id="rId23"/>
    <p:sldId id="276" r:id="rId24"/>
    <p:sldId id="277" r:id="rId25"/>
    <p:sldId id="278" r:id="rId26"/>
    <p:sldId id="301" r:id="rId27"/>
    <p:sldId id="303" r:id="rId28"/>
    <p:sldId id="308" r:id="rId29"/>
    <p:sldId id="270" r:id="rId30"/>
    <p:sldId id="281" r:id="rId31"/>
    <p:sldId id="271" r:id="rId32"/>
    <p:sldId id="282" r:id="rId33"/>
    <p:sldId id="283" r:id="rId34"/>
    <p:sldId id="280" r:id="rId35"/>
    <p:sldId id="305" r:id="rId36"/>
    <p:sldId id="284" r:id="rId37"/>
    <p:sldId id="285" r:id="rId38"/>
    <p:sldId id="286" r:id="rId39"/>
    <p:sldId id="287" r:id="rId40"/>
    <p:sldId id="290" r:id="rId41"/>
    <p:sldId id="291" r:id="rId42"/>
    <p:sldId id="293" r:id="rId43"/>
    <p:sldId id="297" r:id="rId44"/>
    <p:sldId id="311" r:id="rId45"/>
    <p:sldId id="294" r:id="rId46"/>
    <p:sldId id="312" r:id="rId47"/>
    <p:sldId id="298" r:id="rId48"/>
    <p:sldId id="300" r:id="rId4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38" clrIdx="0">
    <p:extLst>
      <p:ext uri="{19B8F6BF-5375-455C-9EA6-DF929625EA0E}">
        <p15:presenceInfo xmlns:p15="http://schemas.microsoft.com/office/powerpoint/2012/main" userId="1621ad8585f3c8db" providerId="Windows Live"/>
      </p:ext>
    </p:extLst>
  </p:cmAuthor>
  <p:cmAuthor id="2" name="noga mishan" initials="nm" lastIdx="15" clrIdx="1">
    <p:extLst>
      <p:ext uri="{19B8F6BF-5375-455C-9EA6-DF929625EA0E}">
        <p15:presenceInfo xmlns:p15="http://schemas.microsoft.com/office/powerpoint/2012/main" userId="802d01ca9850f5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19" autoAdjust="0"/>
    <p:restoredTop sz="93995" autoAdjust="0"/>
  </p:normalViewPr>
  <p:slideViewPr>
    <p:cSldViewPr snapToGrid="0">
      <p:cViewPr varScale="1">
        <p:scale>
          <a:sx n="101" d="100"/>
          <a:sy n="101" d="100"/>
        </p:scale>
        <p:origin x="144" y="5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BD6F2358-9091-4937-8524-8A9D0C76CED7}"/>
    <pc:docChg chg="modSld sldOrd">
      <pc:chgData name="noga mishan" userId="802d01ca9850f5a0" providerId="LiveId" clId="{BD6F2358-9091-4937-8524-8A9D0C76CED7}" dt="2024-10-07T04:45:45.809" v="19"/>
      <pc:docMkLst>
        <pc:docMk/>
      </pc:docMkLst>
      <pc:sldChg chg="modNotesTx">
        <pc:chgData name="noga mishan" userId="802d01ca9850f5a0" providerId="LiveId" clId="{BD6F2358-9091-4937-8524-8A9D0C76CED7}" dt="2024-08-18T08:24:24.553" v="13" actId="20577"/>
        <pc:sldMkLst>
          <pc:docMk/>
          <pc:sldMk cId="956176864" sldId="256"/>
        </pc:sldMkLst>
      </pc:sldChg>
      <pc:sldChg chg="ord">
        <pc:chgData name="noga mishan" userId="802d01ca9850f5a0" providerId="LiveId" clId="{BD6F2358-9091-4937-8524-8A9D0C76CED7}" dt="2024-10-07T04:45:45.809" v="19"/>
        <pc:sldMkLst>
          <pc:docMk/>
          <pc:sldMk cId="361722751" sldId="277"/>
        </pc:sldMkLst>
      </pc:sldChg>
      <pc:sldChg chg="ord">
        <pc:chgData name="noga mishan" userId="802d01ca9850f5a0" providerId="LiveId" clId="{BD6F2358-9091-4937-8524-8A9D0C76CED7}" dt="2024-10-07T04:45:40.243" v="17"/>
        <pc:sldMkLst>
          <pc:docMk/>
          <pc:sldMk cId="1268304390" sldId="278"/>
        </pc:sldMkLst>
      </pc:sldChg>
      <pc:sldChg chg="modNotesTx">
        <pc:chgData name="noga mishan" userId="802d01ca9850f5a0" providerId="LiveId" clId="{BD6F2358-9091-4937-8524-8A9D0C76CED7}" dt="2024-09-26T11:11:16.926" v="15"/>
        <pc:sldMkLst>
          <pc:docMk/>
          <pc:sldMk cId="374237690" sldId="290"/>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4-06-30T19:14:45.199" idx="38">
    <p:pos x="7670" y="10"/>
    <p:text>להוריד את פרק ב</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89BB9D2A-7499-417D-BFCF-7BCEC527E019}" type="datetimeFigureOut">
              <a:rPr lang="he-IL" smtClean="0"/>
              <a:t>ז'/תשרי/תשפ"ה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7149DFD-C0BB-42FF-B5AF-A9A2C0D08B44}" type="slidenum">
              <a:rPr lang="he-IL" smtClean="0"/>
              <a:t>‹#›</a:t>
            </a:fld>
            <a:endParaRPr lang="he-IL"/>
          </a:p>
        </p:txBody>
      </p:sp>
    </p:spTree>
    <p:extLst>
      <p:ext uri="{BB962C8B-B14F-4D97-AF65-F5344CB8AC3E}">
        <p14:creationId xmlns:p14="http://schemas.microsoft.com/office/powerpoint/2010/main" val="213309353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חומרים בסביבה. השער עוסק בחומרים, טבעיים ומלאכותיים, ובהכרת תכונותיהם באמצעות החושים ובאמצעות שימוש בכלים ובמכשירים. כמו כן, השער עוסק בתועלת ובמחיר הסביבתי של שימוש בחומרים ומציג פתרונות טכנולוגיים שבאמצעותם אפשר להקטין את הפגיעה בסביבה.</a:t>
            </a:r>
          </a:p>
          <a:p>
            <a:r>
              <a:rPr lang="he-IL" dirty="0"/>
              <a:t>שימו לב!</a:t>
            </a:r>
          </a:p>
          <a:p>
            <a:r>
              <a:rPr lang="he-IL" dirty="0"/>
              <a:t>מומלץ וחשוב לפתוח את הנושא בעזרת </a:t>
            </a:r>
            <a:r>
              <a:rPr lang="he-IL" b="1" dirty="0"/>
              <a:t>מצגת הפתיחה לנושא חומרים. </a:t>
            </a:r>
            <a:r>
              <a:rPr lang="he-IL" b="0" dirty="0"/>
              <a:t>במצגת  התנסות מעשית ופעילויות להבנת המושג חומרים.</a:t>
            </a:r>
          </a:p>
          <a:p>
            <a:endParaRPr lang="he-IL" dirty="0"/>
          </a:p>
          <a:p>
            <a:r>
              <a:rPr lang="he-IL" dirty="0"/>
              <a:t>השער כולל שני פרקים. מספר שעות הוראה המומלץ לשער הוא כ– 20-15 שעות.</a:t>
            </a:r>
          </a:p>
          <a:p>
            <a:r>
              <a:rPr lang="he-IL" dirty="0"/>
              <a:t>כל אחד משני הפרקים עוסק בהיבט אחר של עולם החומרים. החוט המקשר בין שני הפרקים הוא הרעיון שהכרת תכונות החומרים מסייעת לנו להשתמש בצורה מושכלת ויעילה במגוון רחב מאוד של חומרים, טבעיים ומלאכותיים כאחד.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dirty="0"/>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לסייע בהבניית משמעות למושגי המפתח שמופיעים במשימה הקודמת. במשימה משולב קטע מידע שמחולק לשלוש פסקאות. כל פסקה עוסקת ברעיון מרכזי אחר ("מהם החומרים?", "מה עשוי מחומרים?" ו"מה עושים בחומרים?). השאלות שבשולי הטקסט מתייחסות באופן ישיר למידע שבכל פסקה ואילו שאלות הסיכום מתייחסות אל כל הטקסט בראייה מכלילה.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dirty="0"/>
          </a:p>
        </p:txBody>
      </p:sp>
    </p:spTree>
    <p:extLst>
      <p:ext uri="{BB962C8B-B14F-4D97-AF65-F5344CB8AC3E}">
        <p14:creationId xmlns:p14="http://schemas.microsoft.com/office/powerpoint/2010/main" val="2702451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חומרים מאפיינים באמצעות מכלול תכונות. בתת פרק זה יחקרו הלומדים באמצעות תצפיות וניסויים שלוש תכונות של חומרים: מוליכוּת חום, מסיסוּת ומגנטיוּת. </a:t>
            </a:r>
          </a:p>
          <a:p>
            <a:r>
              <a:rPr lang="he-IL" dirty="0"/>
              <a:t>כל אחת מהתכונות מטופלת באמצעות משימות אחדות שמשלימות זו את זו: משימת חקר (גילוי התכונה), משימת אוריינות (המשגת התכונה וניצולה), משימה טכנולוגית (ניצול התכונה לבניית מוצרים) ומשימה מתוקשבת.</a:t>
            </a:r>
          </a:p>
          <a:p>
            <a:endParaRPr lang="he-IL" dirty="0"/>
          </a:p>
          <a:p>
            <a:r>
              <a:rPr lang="he-IL" dirty="0"/>
              <a:t>משימה זו עוסקת בתכונה מוליכות חום. לפני המשימה מוצגת חידה שפתרונה קשור בהכרת התכונה מוליכות</a:t>
            </a:r>
          </a:p>
          <a:p>
            <a:r>
              <a:rPr lang="he-IL" dirty="0"/>
              <a:t>חום. במשימה התלמידים מתבקשים לשער השערות בנוגע למוליכות חום של חומרים שונים, מתכננים ועורכים ניסוי, בודקים תוצאות ומסיקים מסקנות.</a:t>
            </a:r>
          </a:p>
          <a:p>
            <a:r>
              <a:rPr lang="he-IL" dirty="0"/>
              <a:t>חשוב להביא את הלומדים למודעות למיומנויות החשיבה המופעלות במשימה: תוצאות (מה קבלנו?) ומסקנות (מה למדנו מהתוצאות?). מבנה זה של המשימה חוזר גם במשימות העוקבות שעוסקות בחקר תכונות חומרים.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dirty="0"/>
          </a:p>
        </p:txBody>
      </p:sp>
    </p:spTree>
    <p:extLst>
      <p:ext uri="{BB962C8B-B14F-4D97-AF65-F5344CB8AC3E}">
        <p14:creationId xmlns:p14="http://schemas.microsoft.com/office/powerpoint/2010/main" val="3914919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בתכונה מוליכות חום. לפני המשימה מוצגת חידה שפתרונה קשור בהכרת התכונה מוליכות</a:t>
            </a:r>
          </a:p>
          <a:p>
            <a:r>
              <a:rPr lang="he-IL" dirty="0"/>
              <a:t>חום. במשימה התלמידים מתבקשים לשער השערות בנוגע למוליכות חום של חומרים שונים, מתכננים ועורכים ניסוי, בודקים תוצאות ומסיקים מסקנות.</a:t>
            </a:r>
          </a:p>
          <a:p>
            <a:r>
              <a:rPr lang="he-IL" dirty="0"/>
              <a:t>חשוב להביא את הלומדים למודעות למיומנויות החשיבה המופעלות במשימה: תוצאות (מה קבלנו?) ומסקנות (מה למדנו מהתוצאות?). מבנה זה של המשימה חוזר גם במשימות העוקבות שעוסקות בחקר תכונות חומרים.</a:t>
            </a:r>
          </a:p>
          <a:p>
            <a:endParaRPr lang="he-IL" dirty="0"/>
          </a:p>
          <a:p>
            <a:pPr algn="r"/>
            <a:r>
              <a:rPr lang="he-IL" sz="1800" b="1" i="0" u="none" strike="noStrike" baseline="0" dirty="0">
                <a:latin typeface="NarkisimMFOBold"/>
              </a:rPr>
              <a:t>השערה</a:t>
            </a:r>
            <a:r>
              <a:rPr lang="he-IL" sz="1800" b="0" i="0" u="none" strike="noStrike" baseline="0" dirty="0">
                <a:latin typeface="NarkisimMFO"/>
              </a:rPr>
              <a:t>: הסבר אפשרי לתופעה שטרם ניתן לה אישוש מספק. השערות מדעיות נשענות על עובדות ותיאוריות מדעיות. אישוש או הפרכה של ההשערה נעשה באמצעות תצפיות וניסויים.</a:t>
            </a: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dirty="0"/>
          </a:p>
        </p:txBody>
      </p:sp>
    </p:spTree>
    <p:extLst>
      <p:ext uri="{BB962C8B-B14F-4D97-AF65-F5344CB8AC3E}">
        <p14:creationId xmlns:p14="http://schemas.microsoft.com/office/powerpoint/2010/main" val="155979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להציג ללומדים את מערכת הניסוי (ראו להלן), לבקש מהם לזהות את החומרים מהם עשויים המוטות ולשער על בסיס ידע</a:t>
            </a:r>
          </a:p>
          <a:p>
            <a:r>
              <a:rPr lang="he-IL" dirty="0"/>
              <a:t>קודם איזה מבין החומרים מוליכים חום.</a:t>
            </a:r>
          </a:p>
          <a:p>
            <a:r>
              <a:rPr lang="he-IL" dirty="0"/>
              <a:t>מערכת הניסוי כוללת מוטות מחומרים שונים (ראו ברשימת הציוד), כוס ומכסה לכוס. על המוטות להיות זהים באורך ובעובי. מנקבים במכסה חורים שאפשר להשחיל דרכם את המוטות וממלאים את הכוס במים חמים (30 מעלות צלזיוס).</a:t>
            </a:r>
          </a:p>
          <a:p>
            <a:r>
              <a:rPr lang="he-IL" dirty="0"/>
              <a:t>שימו לב!!! יש להקפיד לא למלא את הכוס עד שפתה. כמו כן יש להזהיר את התלמידים הן מנגיעה בכוס המים החמים והן מנגיעה</a:t>
            </a:r>
          </a:p>
          <a:p>
            <a:r>
              <a:rPr lang="he-IL" dirty="0"/>
              <a:t>ממושכת בקצות המוטות.</a:t>
            </a:r>
          </a:p>
          <a:p>
            <a:endParaRPr lang="he-IL" dirty="0"/>
          </a:p>
          <a:p>
            <a:r>
              <a:rPr lang="he-IL" dirty="0"/>
              <a:t>שימו לב! יש להפנות את תשומת לב התלמידים לחשיבות השמירה על הוראות הבטיחות.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dirty="0"/>
          </a:p>
        </p:txBody>
      </p:sp>
    </p:spTree>
    <p:extLst>
      <p:ext uri="{BB962C8B-B14F-4D97-AF65-F5344CB8AC3E}">
        <p14:creationId xmlns:p14="http://schemas.microsoft.com/office/powerpoint/2010/main" val="302374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בטרם טובלים את המוטות בתוך המים החמים יש לבקש מהלומדים לשרטט במחברת טבלה (תוצאות ניסוי: מוליכות חום של</a:t>
            </a:r>
          </a:p>
          <a:p>
            <a:r>
              <a:rPr lang="he-IL" dirty="0"/>
              <a:t>חומרים). מאחר ותחושת החום היא סובייקטיבית יש להקפיד שהנגיעה בקצות המוטות תיעשה על ידי אותו תלמיד/ה.</a:t>
            </a:r>
          </a:p>
          <a:p>
            <a:r>
              <a:rPr lang="he-IL" dirty="0"/>
              <a:t>חשוב לטפל בהבדל בין תוצאות ומסקנות. בתוצאות מתארים מה קרה (מה ראינו? מה חשנו? מה שמענו?).</a:t>
            </a:r>
          </a:p>
          <a:p>
            <a:r>
              <a:rPr lang="he-IL" dirty="0"/>
              <a:t>המסקנות הן ההבנה שנוצרת מהתוצאות שהתקבלו (מה למדנו מהתוצאות?).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dirty="0"/>
          </a:p>
        </p:txBody>
      </p:sp>
    </p:spTree>
    <p:extLst>
      <p:ext uri="{BB962C8B-B14F-4D97-AF65-F5344CB8AC3E}">
        <p14:creationId xmlns:p14="http://schemas.microsoft.com/office/powerpoint/2010/main" val="1270907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בספר הדיגיטלי בעמוד 14.</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dirty="0"/>
          </a:p>
        </p:txBody>
      </p:sp>
    </p:spTree>
    <p:extLst>
      <p:ext uri="{BB962C8B-B14F-4D97-AF65-F5344CB8AC3E}">
        <p14:creationId xmlns:p14="http://schemas.microsoft.com/office/powerpoint/2010/main" val="1579070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חושבים מדע נועדה להביא את הלומדים לחשיבה המדעית שהופעלה במשימה בידוד משתנים.</a:t>
            </a:r>
          </a:p>
          <a:p>
            <a:r>
              <a:rPr lang="he-IL" dirty="0"/>
              <a:t>חשוב לסייע לתלמידים להגיע להבנה של הגורמים הקבועים שהיו בניסוי (טמפרטורת המים, אורך המוטות ועוביים, וכן זהות הבודק/ת) ולגורם השונה שנבדק (סוג החומר) כדי לחדד את ההבנה הזו מוצע לשאול שאלות כגון: מה היה קורה אילו השתמשנו במוטות בעלי אורך ועובי שונים? מה היה קורה אילו בכל בדיקה היה)הייתה( לומד)ת (אחר)ת (מדווח)ת)? וכדומה.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dirty="0"/>
          </a:p>
        </p:txBody>
      </p:sp>
    </p:spTree>
    <p:extLst>
      <p:ext uri="{BB962C8B-B14F-4D97-AF65-F5344CB8AC3E}">
        <p14:creationId xmlns:p14="http://schemas.microsoft.com/office/powerpoint/2010/main" val="2491301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חומר המאפשר לחום לעבור דרכו במהירות מוגדר כמוליך חום טוב, ואילו חומר שאינו מאפשר את מעבר החום במהירות מוגדר כמוליך חום גרוע או מְבַדד. התכונה נקראת מוליכוּת חום.</a:t>
            </a:r>
          </a:p>
          <a:p>
            <a:r>
              <a:rPr lang="he-IL" dirty="0"/>
              <a:t>לחומרים שונים, בעיקר למתכות, יש מוליכוּת חום טובה. תכונה זו מנוצלת למגוון שימושים: בישול, עיבוד חומרים, רפואה ועוד. </a:t>
            </a:r>
          </a:p>
          <a:p>
            <a:r>
              <a:rPr lang="he-IL" dirty="0"/>
              <a:t>גם לחומרים בעלי מוליכוּת חום גרועה יש שימושים רבים, החל בהכנת בגדים וחומרי בנייה מְבַדדים ועד להכנת לבני בידוד לתנורי יציקה ולחלליות.</a:t>
            </a:r>
          </a:p>
          <a:p>
            <a:r>
              <a:rPr lang="he-IL" dirty="0"/>
              <a:t>המשימה נועדה להמשגה של התכונה מוליכוּת חום (היבט מדעי) ולהדגמת ניצולה על ידי האדם בחיי היומיום (היבט טכנולוגי).</a:t>
            </a:r>
          </a:p>
          <a:p>
            <a:r>
              <a:rPr lang="he-IL" dirty="0"/>
              <a:t>בקטע המידע שני חלקים: מגלים תכונה של חומר ומנצלים תכונה של חומר. השאלות מכוונות את הלומדים לזיהוי התכונה שהתגלתה</a:t>
            </a:r>
          </a:p>
          <a:p>
            <a:r>
              <a:rPr lang="he-IL" dirty="0"/>
              <a:t>בניסוי, לאפיון חומרים על ידי התכונה ולהבאת דוּגמאות לשימושים בתכונה על ידי האדם. שאלות הסיכום מתייחסות לרובד של פרשנות</a:t>
            </a:r>
          </a:p>
          <a:p>
            <a:r>
              <a:rPr lang="he-IL" dirty="0"/>
              <a:t>והיסק, כגון: מֶה עלול לקרות אם ידיות סירי הבישול יהיו עשויות ממתכת?.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dirty="0"/>
          </a:p>
        </p:txBody>
      </p:sp>
    </p:spTree>
    <p:extLst>
      <p:ext uri="{BB962C8B-B14F-4D97-AF65-F5344CB8AC3E}">
        <p14:creationId xmlns:p14="http://schemas.microsoft.com/office/powerpoint/2010/main" val="3363877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 </a:t>
            </a:r>
            <a:r>
              <a:rPr lang="he-IL" b="0" i="0" dirty="0">
                <a:effectLst/>
                <a:highlight>
                  <a:srgbClr val="FFFFFF"/>
                </a:highlight>
                <a:latin typeface="Almoni Neue DL 4.0 AAA"/>
              </a:rPr>
              <a:t>ביחידת התוכן חומרים, משימה מתוקשבת: </a:t>
            </a:r>
            <a:r>
              <a:rPr lang="he-IL" b="1" i="0" dirty="0">
                <a:effectLst/>
                <a:highlight>
                  <a:srgbClr val="FFFFFF"/>
                </a:highlight>
                <a:latin typeface="Almoni Neue DL 4.0 AAA"/>
              </a:rPr>
              <a:t>כף לאופה</a:t>
            </a:r>
            <a:r>
              <a:rPr lang="he-IL" b="0" i="0" dirty="0">
                <a:effectLst/>
                <a:highlight>
                  <a:srgbClr val="FFFFFF"/>
                </a:highlight>
                <a:latin typeface="Almoni Neue DL 4.0 AAA"/>
              </a:rPr>
              <a:t>. מפיקים מיץ טבעי צלול. המשימה מתמקדת בתכונת מוליכות החום של חומרים (מוליכים טובים ומוליכים גרועים) וכן בהתאמת תכונות מוליכות החום למוצרים.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dirty="0"/>
          </a:p>
        </p:txBody>
      </p:sp>
    </p:spTree>
    <p:extLst>
      <p:ext uri="{BB962C8B-B14F-4D97-AF65-F5344CB8AC3E}">
        <p14:creationId xmlns:p14="http://schemas.microsoft.com/office/powerpoint/2010/main" val="2108726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הפעילות נועדה להבנות אצל הלומדים עיקרון טכנולוגי חשוב: האדם מנצל תכונות של חומרים ומתאים אותן לתכונות של המוצרים שהוא מייצר. התלמידים מתבקשים להציג הצעות לחומרים מוליכי חום טובים ו/או חומרים מוליכי חום גרועים (מְבַדדי</a:t>
            </a:r>
          </a:p>
          <a:p>
            <a:r>
              <a:rPr lang="he-IL" dirty="0"/>
              <a:t>חום) לבניית מוצרים )התאמת תכונות החומרים לתכונות המוצר(.</a:t>
            </a:r>
          </a:p>
          <a:p>
            <a:r>
              <a:rPr lang="he-IL" dirty="0"/>
              <a:t>מומלץ להקים תערוכה קטנה שבה יוצגו התוצרים של הלומדים.</a:t>
            </a:r>
          </a:p>
          <a:p>
            <a:r>
              <a:rPr lang="he-IL" dirty="0"/>
              <a:t>חשוב ללוות את תהליך התכנון בשאלות רפלקטיביות, כגון:</a:t>
            </a:r>
          </a:p>
          <a:p>
            <a:r>
              <a:rPr lang="he-IL" dirty="0"/>
              <a:t>מדוע בחרתם דווקא בחומרים אלה? </a:t>
            </a:r>
          </a:p>
          <a:p>
            <a:r>
              <a:rPr lang="he-IL" dirty="0"/>
              <a:t>האם החומרים שמהם עשויים המוצר ורכיביו עונים על מטרות המוצר? </a:t>
            </a:r>
          </a:p>
          <a:p>
            <a:r>
              <a:rPr lang="he-IL" dirty="0"/>
              <a:t>שאלות אלה ודומות להן חשובות ביותר להבניית החשיבה הטכנולוגית.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dirty="0"/>
          </a:p>
        </p:txBody>
      </p:sp>
    </p:spTree>
    <p:extLst>
      <p:ext uri="{BB962C8B-B14F-4D97-AF65-F5344CB8AC3E}">
        <p14:creationId xmlns:p14="http://schemas.microsoft.com/office/powerpoint/2010/main" val="79783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dirty="0"/>
              <a:t>המטרה של מצגת הפתיחה היא לעורר עניין ללמוד את נושא החומרים. כל מה שנמצא סביב לנו עשוי מחומרים – כל הגופים (עצמים) כולל הגוף שלנו עשוי מחומרים.</a:t>
            </a:r>
            <a:endParaRPr lang="en-US" dirty="0"/>
          </a:p>
        </p:txBody>
      </p:sp>
      <p:sp>
        <p:nvSpPr>
          <p:cNvPr id="4" name="Slide Number Placeholder 3"/>
          <p:cNvSpPr>
            <a:spLocks noGrp="1"/>
          </p:cNvSpPr>
          <p:nvPr>
            <p:ph type="sldNum" sz="quarter" idx="5"/>
          </p:nvPr>
        </p:nvSpPr>
        <p:spPr/>
        <p:txBody>
          <a:bodyPr/>
          <a:lstStyle/>
          <a:p>
            <a:fld id="{C1B0E496-97EA-409F-A21E-91F73087EE6C}" type="slidenum">
              <a:rPr lang="he-IL" smtClean="0"/>
              <a:t>2</a:t>
            </a:fld>
            <a:endParaRPr lang="he-IL"/>
          </a:p>
        </p:txBody>
      </p:sp>
    </p:spTree>
    <p:extLst>
      <p:ext uri="{BB962C8B-B14F-4D97-AF65-F5344CB8AC3E}">
        <p14:creationId xmlns:p14="http://schemas.microsoft.com/office/powerpoint/2010/main" val="4104901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במשימה זו הלומדים מביאים דוגמאות לכלים או חלקים בכלים שתכונת מוליכות החום טובה מאפשרת לו למלא את תפקידו בחימום המזון וחלקים בכלים שהם בעלי מוליכות חום גרועה שנועדה למנוע העברת חום. </a:t>
            </a:r>
          </a:p>
          <a:p>
            <a:pPr algn="r"/>
            <a:r>
              <a:rPr lang="he-IL" sz="1800" b="0" i="0" u="none" strike="noStrike" baseline="0" dirty="0">
                <a:latin typeface="NarkisimMFO"/>
              </a:rPr>
              <a:t>את תכונת מוליכות החום.</a:t>
            </a:r>
          </a:p>
          <a:p>
            <a:pPr algn="r"/>
            <a:r>
              <a:rPr lang="he-IL" sz="1800" b="0" i="0" u="none" strike="noStrike" baseline="0" dirty="0">
                <a:latin typeface="NarkisimMFO"/>
              </a:rPr>
              <a:t>הפעילות נועדה לתמוך בפעילות המעבדתית בכיתה.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20</a:t>
            </a:fld>
            <a:endParaRPr lang="he-IL" dirty="0"/>
          </a:p>
        </p:txBody>
      </p:sp>
    </p:spTree>
    <p:extLst>
      <p:ext uri="{BB962C8B-B14F-4D97-AF65-F5344CB8AC3E}">
        <p14:creationId xmlns:p14="http://schemas.microsoft.com/office/powerpoint/2010/main" val="2704734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החידה נועדה לגרום לגירוי ולקיום דיון לקראת המשימה שעוסקת בתכונת המסיסות של חומר.</a:t>
            </a:r>
          </a:p>
          <a:p>
            <a:endParaRPr lang="he-IL" dirty="0"/>
          </a:p>
          <a:p>
            <a:r>
              <a:rPr lang="he-IL" dirty="0"/>
              <a:t>התמוססות של חומר בנוזל היא תכונה של חומר. חומר נקרא מסיס אם הוא מתפרק לחלקיקים (מולקולות או יונים) בחומר אחר (הממס) ומתפזר באופן אחיד בין חלקיקי הממס. לחומר שהתפרק בממס קוראים מומס. הממס והמומס יוצרי יחד תמיסה. התמיסות הן הומוגניות למראה וצלולות. התהליך נקרא המסה. תכונת המסיסות תלויה בסוג המומס בסוג הממס. כך למשל, מלח (מומס) מתמוסס היטב במים (הממס) ואינו מתמוסס בשמן.</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dirty="0"/>
          </a:p>
        </p:txBody>
      </p:sp>
    </p:spTree>
    <p:extLst>
      <p:ext uri="{BB962C8B-B14F-4D97-AF65-F5344CB8AC3E}">
        <p14:creationId xmlns:p14="http://schemas.microsoft.com/office/powerpoint/2010/main" val="3007379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הלומדים חוקרים את תכונת המסיסות של חומרים שונים במים.</a:t>
            </a:r>
          </a:p>
          <a:p>
            <a:r>
              <a:rPr lang="he-IL" dirty="0"/>
              <a:t>בחלק א התלמידים מגלים את מאפייני התכונה באמצעות המסת מלח במים (המלח לא נראה והתמיסה צלולה).</a:t>
            </a:r>
          </a:p>
          <a:p>
            <a:r>
              <a:rPr lang="he-IL" dirty="0"/>
              <a:t>בחלק ב בודקים לאילו חומרים יש את תכונת המסיסות במים.</a:t>
            </a:r>
          </a:p>
          <a:p>
            <a:endParaRPr lang="he-IL" dirty="0"/>
          </a:p>
          <a:p>
            <a:r>
              <a:rPr lang="he-IL" dirty="0"/>
              <a:t>בחלק ב התלמידים מתבקשים לשער על סמך ניסיונם האישי אילו מבין החומרים שלפניהם מתמוססים במים. </a:t>
            </a:r>
          </a:p>
          <a:p>
            <a:r>
              <a:rPr lang="he-IL" dirty="0"/>
              <a:t>חשוב לשאול את התלמידים לפי אילו סימנים אפשר לדעת האם חומר מתמוסס במים (החומר לא נראה במים, מראה התמיסה אחיד והתמיסה צלולה).</a:t>
            </a:r>
          </a:p>
          <a:p>
            <a:r>
              <a:rPr lang="he-IL" dirty="0"/>
              <a:t>התשובה לשאלה זו מזמנת המשגה של התכונה: מסיסות במים.</a:t>
            </a:r>
          </a:p>
          <a:p>
            <a:r>
              <a:rPr lang="he-IL" dirty="0"/>
              <a:t>בעזרת מאפייני התכונה (המלח לא נראה במים, מראה התמיסה אחיד והתמיסה צלולה) התלמידים ישערו ויגלו בחלק ב של המשימה אילו</a:t>
            </a:r>
          </a:p>
          <a:p>
            <a:r>
              <a:rPr lang="he-IL" dirty="0"/>
              <a:t>חומרים מתמוססים במים.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dirty="0"/>
          </a:p>
        </p:txBody>
      </p:sp>
    </p:spTree>
    <p:extLst>
      <p:ext uri="{BB962C8B-B14F-4D97-AF65-F5344CB8AC3E}">
        <p14:creationId xmlns:p14="http://schemas.microsoft.com/office/powerpoint/2010/main" val="3558155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 הניסוי מבקשים מהלומדים לשרטט במחברת טבלה לארגון התוצאות ולדון בתרומתה להבניית חשיבה מדעית מאורגנת. התלמידים מתבקשים לתאר מה קרה לכל אחד מהחומרים שהוכנסו למים לפי ארבעה היבטים: האם החומר נראה במים? האם צף? האם שקע או ריחף במים?.</a:t>
            </a:r>
          </a:p>
          <a:p>
            <a:endParaRPr lang="he-IL" dirty="0"/>
          </a:p>
          <a:p>
            <a:r>
              <a:rPr lang="he-IL" dirty="0"/>
              <a:t>בידוד משתנים. חשוב לסייע לתלמידים להגיע להבנה שכל הגורמים בניסוי היו קבועים (הנוזל הממס - מים, כמות המים בכוס, כמות החומרים שהוכנסה לכוס), ורק החומר הנבדק היה שונה בכל פעם(סוג החומר). </a:t>
            </a:r>
          </a:p>
          <a:p>
            <a:r>
              <a:rPr lang="he-IL" dirty="0"/>
              <a:t>כדי לחדד את ההבנה הזו מוצע לשאול שאלות כגון: מה היה קורה אילו היינו מכניסים כמויות שונות של חומרים למים? מה היה קורה אילו בכל בדיקה היה (הייתה) לומד(ת) אחר(ת) מדווח(ת)? וכדומה.</a:t>
            </a:r>
          </a:p>
          <a:p>
            <a:endParaRPr lang="he-IL" dirty="0"/>
          </a:p>
          <a:p>
            <a:r>
              <a:rPr lang="he-IL" dirty="0"/>
              <a:t>לאחר רישום התוצאות אפשר לשאול אותם מה לדעתם קרה למלח: האם הוא "נעלם"? האם הוא נמצא בתוך המים? אם כן, איך אפשר לדעת שהסוכר/הכוהל/המלח נמצאים בתוך המים אף שהמים נראים צלולים? (במקרה של הסוכר והמלח אפשר להיווכח בכך על ידי טעימה; המלח והסוכר שומרים על תכונות הטעם גם בתמיסה).</a:t>
            </a:r>
          </a:p>
          <a:p>
            <a:r>
              <a:rPr lang="he-IL" dirty="0"/>
              <a:t>שימו לב: אסור לתלמידים ולמורה לטעום את החומרים!</a:t>
            </a:r>
          </a:p>
          <a:p>
            <a:endParaRPr lang="he-IL" dirty="0"/>
          </a:p>
          <a:p>
            <a:r>
              <a:rPr lang="he-IL" dirty="0"/>
              <a:t>מבין החומרים שאינם מתמוססים במים - אחד צף על המים (שמן), שניים שוקעים (חול, ברזל) ואחד מרחף בתוך המים</a:t>
            </a:r>
          </a:p>
          <a:p>
            <a:r>
              <a:rPr lang="he-IL" dirty="0"/>
              <a:t>ומעכיר אותם (קמח). מומלץ לחזור ולהשתמש בפעלים המתארים את מה שקורה, כדי להעשיר את שפת התלמידים ולהרגילם</a:t>
            </a:r>
          </a:p>
          <a:p>
            <a:r>
              <a:rPr lang="he-IL" dirty="0"/>
              <a:t>להשתמש במונחים מדעיים מדויקים.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dirty="0"/>
          </a:p>
        </p:txBody>
      </p:sp>
    </p:spTree>
    <p:extLst>
      <p:ext uri="{BB962C8B-B14F-4D97-AF65-F5344CB8AC3E}">
        <p14:creationId xmlns:p14="http://schemas.microsoft.com/office/powerpoint/2010/main" val="1277356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a:t>
            </a:r>
            <a:r>
              <a:rPr lang="he-IL" b="1" dirty="0"/>
              <a:t>חושבים מדע </a:t>
            </a:r>
            <a:r>
              <a:rPr lang="he-IL" dirty="0"/>
              <a:t>נועדה להביא את הלומדים למודעות לחשיבה המדעית שהופעלה במשימה: להבדל בין תוצאות למסקנות.</a:t>
            </a:r>
          </a:p>
          <a:p>
            <a:r>
              <a:rPr lang="he-IL" dirty="0"/>
              <a:t>בתוצאות מתארים מה התקבל בעוד שבמסקנות מציגים הבנה "מה למדנו מהתוצאות?".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dirty="0"/>
          </a:p>
        </p:txBody>
      </p:sp>
    </p:spTree>
    <p:extLst>
      <p:ext uri="{BB962C8B-B14F-4D97-AF65-F5344CB8AC3E}">
        <p14:creationId xmlns:p14="http://schemas.microsoft.com/office/powerpoint/2010/main" val="274943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לסייע בהמשגת תכונה מסיסוּת )היבט מדעי( ולהדגים את ניצולה על ידי האדם בחיי היומיום (היבט טכנולוגי). </a:t>
            </a:r>
          </a:p>
          <a:p>
            <a:r>
              <a:rPr lang="he-IL" dirty="0"/>
              <a:t>המסה היא פעולה שמשתתפים בה לפחות שני חומרים: מֵמֵס - הנוזל שבו ממיסים את החומר (לא רק מים!) ומומס - החומר שאותו </a:t>
            </a:r>
          </a:p>
          <a:p>
            <a:r>
              <a:rPr lang="he-IL" dirty="0"/>
              <a:t>מבקשים להמֵס בנוזל.</a:t>
            </a:r>
          </a:p>
          <a:p>
            <a:endParaRPr lang="he-IL" dirty="0"/>
          </a:p>
          <a:p>
            <a:r>
              <a:rPr lang="he-IL" dirty="0"/>
              <a:t>בקטע המידע שני חלקים: מגלים תכונה של חומר ומנצלים תכונה של חומר. השאלות מכוונות את הלומדים להמשגה של התכונה</a:t>
            </a:r>
          </a:p>
          <a:p>
            <a:r>
              <a:rPr lang="he-IL" dirty="0"/>
              <a:t>שהתגלתה בהתנסות, לאפיון חומרים על ידי התכונה ולהבאת דוּגמאות לניצול התכונה על ידי האדם.</a:t>
            </a:r>
          </a:p>
          <a:p>
            <a:r>
              <a:rPr lang="he-IL" dirty="0"/>
              <a:t>חשוב לטפל בתפיסה חלופית לפיה החומרים נעלמים בנוזל. החומר אינו "הולך לאיבוד" בתוך הנוזל, אלא נשאר בו, לאחר</a:t>
            </a:r>
          </a:p>
          <a:p>
            <a:r>
              <a:rPr lang="he-IL" dirty="0"/>
              <a:t>שהתפרק לחלקיקים קטנים שאי אפשר לראותם.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dirty="0"/>
          </a:p>
        </p:txBody>
      </p:sp>
    </p:spTree>
    <p:extLst>
      <p:ext uri="{BB962C8B-B14F-4D97-AF65-F5344CB8AC3E}">
        <p14:creationId xmlns:p14="http://schemas.microsoft.com/office/powerpoint/2010/main" val="543299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a:t>
            </a:r>
            <a:r>
              <a:rPr lang="he-IL" b="1" i="0" dirty="0">
                <a:effectLst/>
                <a:highlight>
                  <a:srgbClr val="FFFFFF"/>
                </a:highlight>
                <a:latin typeface="Almoni Neue DL 4.0 AAA"/>
              </a:rPr>
              <a:t>איתמר מר מרק</a:t>
            </a:r>
            <a:r>
              <a:rPr lang="he-IL" b="0" i="0" dirty="0">
                <a:effectLst/>
                <a:highlight>
                  <a:srgbClr val="FFFFFF"/>
                </a:highlight>
                <a:latin typeface="Almoni Neue DL 4.0 AAA"/>
              </a:rPr>
              <a:t>. המשימה עוסקת בתופעת ההתמוססות בדרך התנסותית תוך התייחסות למאפייני התמיסה ולמושגים ממס ומומס.</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26</a:t>
            </a:fld>
            <a:endParaRPr lang="he-IL" dirty="0"/>
          </a:p>
        </p:txBody>
      </p:sp>
    </p:spTree>
    <p:extLst>
      <p:ext uri="{BB962C8B-B14F-4D97-AF65-F5344CB8AC3E}">
        <p14:creationId xmlns:p14="http://schemas.microsoft.com/office/powerpoint/2010/main" val="2322708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a:t>
            </a:r>
            <a:r>
              <a:rPr lang="he-IL" b="1" i="0" dirty="0">
                <a:effectLst/>
                <a:highlight>
                  <a:srgbClr val="FFFFFF"/>
                </a:highlight>
                <a:latin typeface="Almoni Neue DL 4.0 AAA"/>
              </a:rPr>
              <a:t>מפיקים מיץ טבעי צלול</a:t>
            </a:r>
            <a:r>
              <a:rPr lang="he-IL" b="0" i="0" dirty="0">
                <a:effectLst/>
                <a:highlight>
                  <a:srgbClr val="FFFFFF"/>
                </a:highlight>
                <a:latin typeface="Almoni Neue DL 4.0 AAA"/>
              </a:rPr>
              <a:t>. המשימה עוסקת בהפרדת תערובות באמצעות תכונה מבדילה ומתנסים בשיטות להפרדת תערובות.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27</a:t>
            </a:fld>
            <a:endParaRPr lang="he-IL" dirty="0"/>
          </a:p>
        </p:txBody>
      </p:sp>
    </p:spTree>
    <p:extLst>
      <p:ext uri="{BB962C8B-B14F-4D97-AF65-F5344CB8AC3E}">
        <p14:creationId xmlns:p14="http://schemas.microsoft.com/office/powerpoint/2010/main" val="3038132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חידה שלישית נועדה למקד את התלמידים בתכונת המגנטיות היא משמשת לגירוי ולקיום דיון לפני המשימה.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28</a:t>
            </a:fld>
            <a:endParaRPr lang="he-IL" dirty="0"/>
          </a:p>
        </p:txBody>
      </p:sp>
    </p:spTree>
    <p:extLst>
      <p:ext uri="{BB962C8B-B14F-4D97-AF65-F5344CB8AC3E}">
        <p14:creationId xmlns:p14="http://schemas.microsoft.com/office/powerpoint/2010/main" val="4154587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מגנטיוּת היא תכונה המתגלה כאשר מקרבים מגנט אל חומרים בעלי התכונה (לדוגמה: ברזל וניקל). התכונה היא הדדית: מגנט</a:t>
            </a:r>
          </a:p>
          <a:p>
            <a:r>
              <a:rPr lang="he-IL" dirty="0"/>
              <a:t>נמשך לחומרים בעלי תכונת מגנטיות ואלה נמשכים אליו.</a:t>
            </a:r>
          </a:p>
          <a:p>
            <a:r>
              <a:rPr lang="he-IL" dirty="0"/>
              <a:t>בניגוד לתפיסה הרווחת בין ילדים, המגנטיוּת היא תכונה המאפיינת שלוש מתכות בלבד: ברזל, קובַּלְט וניקל. כל יתר המתכות אינן נמשכות למגנט.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פלדה רגילה, שהיא מֶסֶג של ברזל עם פחמן, נמשכת אף היא למגנט (לא כן פלדת אל-חלד, שהיא מסג המכיל, מלבד ברזל ופחמן,</a:t>
            </a:r>
          </a:p>
          <a:p>
            <a:r>
              <a:rPr lang="he-IL" dirty="0"/>
              <a:t>גם כרום וניקל). הברזל (כפלדה) הוא המתכת הנפוצה ביותר בשימוש היומיומי והתעשייתי. </a:t>
            </a:r>
          </a:p>
          <a:p>
            <a:r>
              <a:rPr lang="he-IL" dirty="0"/>
              <a:t>קיים שימוש נרחב בתכונת המגנטיוּת, החל בתעשיית הפלדה וכלה בתעשיית הטלפונים והמחשבים.</a:t>
            </a:r>
          </a:p>
          <a:p>
            <a:endParaRPr lang="he-IL" dirty="0"/>
          </a:p>
          <a:p>
            <a:r>
              <a:rPr lang="he-IL" dirty="0"/>
              <a:t>במשימה הלומדים מוזמנים לשער ולגלות בעצמם חפצים שנמשכים למגנט. ההשערות נשענות על ידע קודם )למשל, מגנטים על המקרר). המסקנה שעולה היא שתכונת המגנטיות ייחודית לחומרים מסוימים שמשתייכים לקבוצת המתכות - לדוגמה: ברזל וניקל. שימו לב: בכיתה ג עדיין לא נערכת הבניה למושג המכליל מתכת. אחת התפיסות הרווחות בקרב לומדים היא שכל המתכות</a:t>
            </a:r>
          </a:p>
          <a:p>
            <a:r>
              <a:rPr lang="he-IL" dirty="0"/>
              <a:t>הן "ברזלים". ייתכן ויהיו תלמידים שישערו שכל מה שעשוי ממתכת יימשך למגנט. </a:t>
            </a:r>
          </a:p>
          <a:p>
            <a:r>
              <a:rPr lang="he-IL" dirty="0"/>
              <a:t>לצורך טיפול בתפיסה חשוב לוודא שהתלמידים בודקים מגוון חפצים/גופים שעשויים ממתכות.</a:t>
            </a:r>
          </a:p>
          <a:p>
            <a:endParaRPr lang="he-IL" dirty="0"/>
          </a:p>
          <a:p>
            <a:r>
              <a:rPr lang="he-IL" dirty="0"/>
              <a:t>גם במשימה זו חשוב להביא את הלומדים למודעות אודות מיומנויות החשיבה שמופעלות במשימה.</a:t>
            </a:r>
          </a:p>
          <a:p>
            <a:r>
              <a:rPr lang="he-IL" dirty="0"/>
              <a:t>השערות הן הסברים אפשריים לתופעות. את ההשערה צריך לבדוק באמצעות ניסויים או תצפיות. השערות לרוב נשענות על ידע</a:t>
            </a:r>
          </a:p>
          <a:p>
            <a:r>
              <a:rPr lang="he-IL" dirty="0"/>
              <a:t>מוקדם או על נתונים שאוספים. תוצאות מתייחסות לנתונים שמתקבלים (מה קרה? מה התקבל? מה התרחש?). </a:t>
            </a:r>
          </a:p>
          <a:p>
            <a:r>
              <a:rPr lang="he-IL" dirty="0"/>
              <a:t>מסקנות הן ההבנות שנוצרו בעקבות התוצאות 0מה אפשר ללמוד מהתוצאות?).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29</a:t>
            </a:fld>
            <a:endParaRPr lang="he-IL" dirty="0"/>
          </a:p>
        </p:txBody>
      </p:sp>
    </p:spTree>
    <p:extLst>
      <p:ext uri="{BB962C8B-B14F-4D97-AF65-F5344CB8AC3E}">
        <p14:creationId xmlns:p14="http://schemas.microsoft.com/office/powerpoint/2010/main" val="212014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לקרוא עם התלמידים את כללי ההתנהגות במעבדה ולהסביר אותם  על מנת לשמור על בטיחותם.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dirty="0"/>
          </a:p>
        </p:txBody>
      </p:sp>
    </p:spTree>
    <p:extLst>
      <p:ext uri="{BB962C8B-B14F-4D97-AF65-F5344CB8AC3E}">
        <p14:creationId xmlns:p14="http://schemas.microsoft.com/office/powerpoint/2010/main" val="720671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בתבנית חושבים מדע מעלים את מודעות התלמידים למיומנות הסקת מסקנות. בשלב זה התלמידים מיישמים את ההבנות שלהם ביחס למיומנות החשיבה הסקת מסקנות.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30</a:t>
            </a:fld>
            <a:endParaRPr lang="he-IL" dirty="0"/>
          </a:p>
        </p:txBody>
      </p:sp>
    </p:spTree>
    <p:extLst>
      <p:ext uri="{BB962C8B-B14F-4D97-AF65-F5344CB8AC3E}">
        <p14:creationId xmlns:p14="http://schemas.microsoft.com/office/powerpoint/2010/main" val="3495313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מיישמים התלמידים את מה שלמדו בהתנסות עם המגנט.</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31</a:t>
            </a:fld>
            <a:endParaRPr lang="he-IL" dirty="0"/>
          </a:p>
        </p:txBody>
      </p:sp>
    </p:spTree>
    <p:extLst>
      <p:ext uri="{BB962C8B-B14F-4D97-AF65-F5344CB8AC3E}">
        <p14:creationId xmlns:p14="http://schemas.microsoft.com/office/powerpoint/2010/main" val="3419336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להמשגת תכונת המגנטיוּת )היבט מדעי( ולהצגת ניצולה בחיי היומיום על ידי האדם )היבט טכנולוגי(. </a:t>
            </a:r>
          </a:p>
          <a:p>
            <a:r>
              <a:rPr lang="he-IL" dirty="0"/>
              <a:t>השאלות מכוונות את הלומדים לתת שם לתכונה שהתגלתה, לאפיין חומרים על ידי התכונה ולהביא דוּגמאות לניצול התכונה על ידי האדם. מוצע לשאול שאלות כגון: לאילו שימושים אפשר לנצל את תכונת המגנטיוּת? האם כל מה שנמשך למגנט הוא ברזל? וכדומה.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32</a:t>
            </a:fld>
            <a:endParaRPr lang="he-IL" dirty="0"/>
          </a:p>
        </p:txBody>
      </p:sp>
    </p:spTree>
    <p:extLst>
      <p:ext uri="{BB962C8B-B14F-4D97-AF65-F5344CB8AC3E}">
        <p14:creationId xmlns:p14="http://schemas.microsoft.com/office/powerpoint/2010/main" val="38319701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התבנית </a:t>
            </a:r>
            <a:r>
              <a:rPr lang="he-IL" b="1" dirty="0"/>
              <a:t>חושבים ועושים טכנולוגיה </a:t>
            </a:r>
            <a:r>
              <a:rPr lang="he-IL" dirty="0"/>
              <a:t>עוסקת בהבניית העיקרון הטכנולוגי: האדם מנצל תכונות חומרים ומתאים אותן לתכונות המוצרים שהוא מייצר. </a:t>
            </a:r>
          </a:p>
          <a:p>
            <a:r>
              <a:rPr lang="he-IL" dirty="0"/>
              <a:t>נוסף על כך, התבנית מאירה את קשרי הגומלין שבין המדע והטכנולוגיה: האדם מנצל ידע מדעי לשיפור איכות חייו.</a:t>
            </a:r>
          </a:p>
          <a:p>
            <a:r>
              <a:rPr lang="he-IL" dirty="0"/>
              <a:t>בתבנית שלוש משימות טכנולוגיות שבהן נעשה שימוש בתכונת המגנטיוּת. חשוב ללוות את תהליכי התכנון והבנייה בשאלות רפלקטיביות, כגון: אילו תכונות של חומרים ניצלתם בתכנון הסימנייה והמשחק? איזה תפקיד יש למגנט בשתי המשימות? האם אפשר להחליף את המגנט בחומר אחר? שאלות אלה ודומות להן חשובות ביותר לפיתוח חשיבה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33</a:t>
            </a:fld>
            <a:endParaRPr lang="he-IL" dirty="0"/>
          </a:p>
        </p:txBody>
      </p:sp>
    </p:spTree>
    <p:extLst>
      <p:ext uri="{BB962C8B-B14F-4D97-AF65-F5344CB8AC3E}">
        <p14:creationId xmlns:p14="http://schemas.microsoft.com/office/powerpoint/2010/main" val="290654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משימה בספר הדיגיטלי בעמוד 17</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34</a:t>
            </a:fld>
            <a:endParaRPr lang="he-IL" dirty="0"/>
          </a:p>
        </p:txBody>
      </p:sp>
    </p:spTree>
    <p:extLst>
      <p:ext uri="{BB962C8B-B14F-4D97-AF65-F5344CB8AC3E}">
        <p14:creationId xmlns:p14="http://schemas.microsoft.com/office/powerpoint/2010/main" val="42559777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ביחידת התוכן חומרים, משימה: </a:t>
            </a:r>
            <a:r>
              <a:rPr lang="he-IL" b="1" i="0" dirty="0">
                <a:effectLst/>
                <a:highlight>
                  <a:srgbClr val="FFFFFF"/>
                </a:highlight>
                <a:latin typeface="Almoni Neue DL 4.0 AAA"/>
              </a:rPr>
              <a:t>חוקרים את נפלאות המגנט</a:t>
            </a:r>
            <a:r>
              <a:rPr lang="he-IL" b="0" i="0" dirty="0">
                <a:effectLst/>
                <a:highlight>
                  <a:srgbClr val="FFFFFF"/>
                </a:highlight>
                <a:latin typeface="Almoni Neue DL 4.0 AAA"/>
              </a:rPr>
              <a:t>. במשימה זו התלמידים מתנסים בחקר תכונות המגנט וביישום תכונותיו לשימושים בחיי היומיום.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35</a:t>
            </a:fld>
            <a:endParaRPr lang="he-IL" dirty="0"/>
          </a:p>
        </p:txBody>
      </p:sp>
    </p:spTree>
    <p:extLst>
      <p:ext uri="{BB962C8B-B14F-4D97-AF65-F5344CB8AC3E}">
        <p14:creationId xmlns:p14="http://schemas.microsoft.com/office/powerpoint/2010/main" val="2838976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זוהי משימת סיכום לשלוש תכונות החומרים שנלמדו בפרק. המשימה מזמנת הכללה של העיקרון הטכנולוגי אודות הקשר בין תכונות חומרים לשימושים שהאדם עושה בהן. </a:t>
            </a:r>
          </a:p>
          <a:p>
            <a:r>
              <a:rPr lang="he-IL" dirty="0"/>
              <a:t>בשלב ראשון התלמידים מארגנים מידע בטבלה אודות התכונה, חומרים בעלי התכונה ושימושים שהאדם עושה בתכונה. המידע </a:t>
            </a:r>
            <a:r>
              <a:rPr lang="he-IL" dirty="0" err="1"/>
              <a:t>מאפשרלתלמידים</a:t>
            </a:r>
            <a:r>
              <a:rPr lang="he-IL" dirty="0"/>
              <a:t> לנסח הכללה אודות הקשר בין תכונות החומרים לשימושים שהאדם עושה בהם.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36</a:t>
            </a:fld>
            <a:endParaRPr lang="he-IL" dirty="0"/>
          </a:p>
        </p:txBody>
      </p:sp>
    </p:spTree>
    <p:extLst>
      <p:ext uri="{BB962C8B-B14F-4D97-AF65-F5344CB8AC3E}">
        <p14:creationId xmlns:p14="http://schemas.microsoft.com/office/powerpoint/2010/main" val="12950877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תערובת מורכבת לפחות משני חומרים שונים, השומרים על רוב תכונותיהם ואשר אין ביניהם יחסים כמותיים קבועים או מדויקים. </a:t>
            </a:r>
          </a:p>
          <a:p>
            <a:r>
              <a:rPr lang="he-IL" dirty="0"/>
              <a:t>מקובל להבחין בין שני סוגי תערובת: תערובת שניתן להבחין במרכיבים השונים בה נקראת תערובת הטרוגנית. בתערובת הטרוגנית אין הכרח שפיזור המרכיבים יהיה אחיד. תערובת הומוגנית היא תערובת שאי אפשר להבחין בחומרים המרכיבים אותה. גם היא מכילה לפחות שני מרכיבים, אך הפיזור של כל מרכיב הוא אחיד, כך שגם במדגם זעיר מן התערובת ההומוגנית נמצא אותם יחסי כמויות בין המרכיבים </a:t>
            </a:r>
          </a:p>
          <a:p>
            <a:r>
              <a:rPr lang="he-IL" dirty="0"/>
              <a:t>השונים כמו בתערובת כולה. תמיסות למיניהן ומסגים של מתכות הן דוּגמות לתערובות הומוגניות.</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37</a:t>
            </a:fld>
            <a:endParaRPr lang="he-IL" dirty="0"/>
          </a:p>
        </p:txBody>
      </p:sp>
    </p:spTree>
    <p:extLst>
      <p:ext uri="{BB962C8B-B14F-4D97-AF65-F5344CB8AC3E}">
        <p14:creationId xmlns:p14="http://schemas.microsoft.com/office/powerpoint/2010/main" val="32556539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לפני ביצוע המשימה חשוב להבהיר לתלמידים את משמעות המושג תערובת: שני חומרים או יותר בערבוביה.</a:t>
            </a:r>
          </a:p>
          <a:p>
            <a:endParaRPr lang="he-IL" dirty="0"/>
          </a:p>
          <a:p>
            <a:r>
              <a:rPr lang="he-IL" dirty="0"/>
              <a:t>במשימה זו שלושה חלקים. השאלות בכל חלק זהות והן מזמנות לתלמידים יישום של הידע הקודם שלהם אודות תכונות של</a:t>
            </a:r>
          </a:p>
          <a:p>
            <a:r>
              <a:rPr lang="he-IL" dirty="0"/>
              <a:t>חומרים.</a:t>
            </a:r>
          </a:p>
          <a:p>
            <a:endParaRPr lang="he-IL" dirty="0"/>
          </a:p>
          <a:p>
            <a:r>
              <a:rPr lang="he-IL" dirty="0"/>
              <a:t>בחלק א: תכונות מבדילות בין חול לאבקת ברזל יכולות להיות: מגנטיות (הפרדת אבקת הברזל בעזרת מגנט) וגודל חלקיקים</a:t>
            </a:r>
          </a:p>
          <a:p>
            <a:r>
              <a:rPr lang="he-IL" dirty="0"/>
              <a:t>(הפרדה בין שני החומרים בעזרת נפה מתאימה).</a:t>
            </a:r>
          </a:p>
          <a:p>
            <a:r>
              <a:rPr lang="he-IL" dirty="0"/>
              <a:t>שימו לב: יש להנחות את התלמידים להיזהר משאיפת אבקת ברזל. יש להרכיב משקפי מגן וללבוש כפפות במהלך</a:t>
            </a:r>
          </a:p>
          <a:p>
            <a:r>
              <a:rPr lang="he-IL" dirty="0"/>
              <a:t>ההתנסות עם אבקת הברזל.</a:t>
            </a:r>
          </a:p>
          <a:p>
            <a:endParaRPr lang="he-IL" dirty="0"/>
          </a:p>
          <a:p>
            <a:pPr algn="r"/>
            <a:r>
              <a:rPr lang="he-IL" dirty="0"/>
              <a:t>בחלק ב: תכונה מבדילה </a:t>
            </a:r>
            <a:r>
              <a:rPr lang="he-IL" sz="1800" b="0" i="0" u="none" strike="noStrike" baseline="0" dirty="0">
                <a:latin typeface="NarkisimMFO"/>
              </a:rPr>
              <a:t>בין חול לחצץ הוא גודל הגרגיר (הפרדה בין שני החומרים בעזרת נפה מתאימה).</a:t>
            </a:r>
          </a:p>
          <a:p>
            <a:pPr algn="r"/>
            <a:endParaRPr lang="he-IL" sz="1800" b="0" i="0" u="none" strike="noStrike" baseline="0" dirty="0">
              <a:latin typeface="NarkisimMFO"/>
            </a:endParaRPr>
          </a:p>
          <a:p>
            <a:pPr algn="r"/>
            <a:r>
              <a:rPr lang="he-IL" sz="1800" b="0" i="0" u="none" strike="noStrike" baseline="0" dirty="0">
                <a:latin typeface="NarkisimMFO"/>
              </a:rPr>
              <a:t>בחלק ג: לשבבי העץ והחול יש שתי תכונות מבדילות: ציפה במים (שבבי העץ צפים על פני המים וגרגירי החול</a:t>
            </a:r>
          </a:p>
          <a:p>
            <a:pPr algn="r"/>
            <a:r>
              <a:rPr lang="he-IL" sz="1800" b="0" i="0" u="none" strike="noStrike" baseline="0" dirty="0">
                <a:latin typeface="NarkisimMFO"/>
              </a:rPr>
              <a:t>שוקעים); גודל גרגיר (אפשר להפריד ביניהם באמצעות נפה).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38</a:t>
            </a:fld>
            <a:endParaRPr lang="he-IL" dirty="0"/>
          </a:p>
        </p:txBody>
      </p:sp>
    </p:spTree>
    <p:extLst>
      <p:ext uri="{BB962C8B-B14F-4D97-AF65-F5344CB8AC3E}">
        <p14:creationId xmlns:p14="http://schemas.microsoft.com/office/powerpoint/2010/main" val="1331787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להמשיג שלושה מושגים מרכזיים: תערובת, הפרדת תערובת ותכונה מבדילה. קטע המידע כולל שלוש</a:t>
            </a:r>
          </a:p>
          <a:p>
            <a:r>
              <a:rPr lang="he-IL" dirty="0"/>
              <a:t>פסקות.</a:t>
            </a:r>
          </a:p>
          <a:p>
            <a:r>
              <a:rPr lang="he-IL" dirty="0"/>
              <a:t>הפסקה הראשונה מתייחסת למושג תערובת. חשוב להסב את תשומת הלב של הלומדים לקשר הלשוני שבין המילה תערובת</a:t>
            </a:r>
          </a:p>
          <a:p>
            <a:r>
              <a:rPr lang="he-IL" dirty="0"/>
              <a:t>למילה ערבוב - תערובת היא ערבוב של שני חומרים או יותר. בתערובת כל חומר שומר על תכונותיו.</a:t>
            </a:r>
          </a:p>
          <a:p>
            <a:endParaRPr lang="he-IL" dirty="0"/>
          </a:p>
          <a:p>
            <a:r>
              <a:rPr lang="he-IL" dirty="0"/>
              <a:t>הפסקה השנייה עוסקת במושג תכונה מבדילה - תכונה שנמצאת בחומר אחד וחסרה באחר לפיכך אפשר לנצלה להפרדה של חומרים מתערובת. לצורך המחשה מוצע להביא דוגמה של תערובת חרוזים (אותו גודל וסוג) בצבעים שונים. אפשר להפרידם על פי התכונה המבדילה של צבע.</a:t>
            </a:r>
          </a:p>
          <a:p>
            <a:endParaRPr lang="he-IL" dirty="0"/>
          </a:p>
          <a:p>
            <a:pPr algn="r"/>
            <a:r>
              <a:rPr lang="he-IL" sz="1200" b="0" i="0" u="none" strike="noStrike" baseline="0" dirty="0">
                <a:latin typeface="NarkisimMFO"/>
              </a:rPr>
              <a:t>הפסקה השלישית מציגה ארבע דוגמאות של תכונות מבדילות: </a:t>
            </a:r>
            <a:r>
              <a:rPr lang="he-IL" sz="1200" b="1" i="0" u="none" strike="noStrike" baseline="0" dirty="0">
                <a:latin typeface="NarkisimMFOBold"/>
              </a:rPr>
              <a:t>מסיסוּת, גודל גרגיר, ציפה במים, מגנטיות</a:t>
            </a:r>
            <a:r>
              <a:rPr lang="he-IL" sz="1200" b="0" i="0" u="none" strike="noStrike" baseline="0" dirty="0">
                <a:latin typeface="NarkisimMFO"/>
              </a:rPr>
              <a:t>.</a:t>
            </a:r>
          </a:p>
          <a:p>
            <a:pPr algn="r"/>
            <a:r>
              <a:rPr lang="he-IL" sz="1200" b="0" i="0" u="none" strike="noStrike" baseline="0" dirty="0">
                <a:latin typeface="NarkisimMFO"/>
              </a:rPr>
              <a:t>לכל אחת מהתכונות ניתנות דוגמאות של תערובות שניתן להפרידן באמצעות אחת התכונות.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39</a:t>
            </a:fld>
            <a:endParaRPr lang="he-IL" dirty="0"/>
          </a:p>
        </p:txBody>
      </p:sp>
    </p:spTree>
    <p:extLst>
      <p:ext uri="{BB962C8B-B14F-4D97-AF65-F5344CB8AC3E}">
        <p14:creationId xmlns:p14="http://schemas.microsoft.com/office/powerpoint/2010/main" val="1929766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לקרוא עם התלמידים את כללי ההתנהגות במעבדה על מנת לשמור על בטיחותם.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dirty="0"/>
          </a:p>
        </p:txBody>
      </p:sp>
    </p:spTree>
    <p:extLst>
      <p:ext uri="{BB962C8B-B14F-4D97-AF65-F5344CB8AC3E}">
        <p14:creationId xmlns:p14="http://schemas.microsoft.com/office/powerpoint/2010/main" val="38671512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התרשים מציג שיטה של הפרדת תערובת לשני חומרים באמצעות תכונה מבדילה.</a:t>
            </a:r>
          </a:p>
          <a:p>
            <a:r>
              <a:rPr lang="he-IL" dirty="0"/>
              <a:t>מומלץ להראות לתלמידים בהוראה מפורשת באמצעות דוגמה כיצד משלימים את המידע בתרשים (מה תפקיד המלבנים ומה תפקיד החיצים?) ולהסביר להם את מטרת התרשים (ייצוג מידע אודות שיטה להפרדת תערובות).</a:t>
            </a:r>
          </a:p>
          <a:p>
            <a:endParaRPr lang="he-IL" dirty="0"/>
          </a:p>
          <a:p>
            <a:r>
              <a:rPr lang="he-IL" dirty="0"/>
              <a:t>תרשים הוא דוגמה למודל. בכיתה ג יש להורות את מיומנות ייצוג ידע באמצעות מודלים בהוראה מפורשת.</a:t>
            </a:r>
          </a:p>
          <a:p>
            <a:r>
              <a:rPr lang="he-IL" sz="1800" dirty="0">
                <a:solidFill>
                  <a:srgbClr val="000000"/>
                </a:solidFill>
                <a:effectLst/>
                <a:ea typeface="Arial" panose="020B0604020202020204" pitchFamily="34" charset="0"/>
                <a:cs typeface="David" panose="020E0502060401010101" pitchFamily="34" charset="-79"/>
              </a:rPr>
              <a:t>מתוך מסמך המיקוד: להשתמש בסוגים שונים של מודלים (לדוגמה מבניים, התפתחותיים, תהליכיים, קנה מידה)</a:t>
            </a:r>
          </a:p>
          <a:p>
            <a:r>
              <a:rPr lang="he-IL" sz="1800" dirty="0">
                <a:solidFill>
                  <a:srgbClr val="000000"/>
                </a:solidFill>
                <a:effectLst/>
                <a:ea typeface="Arial" panose="020B0604020202020204" pitchFamily="34" charset="0"/>
                <a:cs typeface="David" panose="020E0502060401010101" pitchFamily="34" charset="-79"/>
              </a:rPr>
              <a:t>להשתמש בסוגים שונים של מודלים (לדוגמה מבניים, התפתחותיים, תהליכיים, קנה מידה)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40</a:t>
            </a:fld>
            <a:endParaRPr lang="he-IL" dirty="0"/>
          </a:p>
        </p:txBody>
      </p:sp>
    </p:spTree>
    <p:extLst>
      <p:ext uri="{BB962C8B-B14F-4D97-AF65-F5344CB8AC3E}">
        <p14:creationId xmlns:p14="http://schemas.microsoft.com/office/powerpoint/2010/main" val="2067862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ההדגמה מבקשים מהתלמידים לבצע את סעיף ב של השאלה עמוד. </a:t>
            </a:r>
          </a:p>
          <a:p>
            <a:r>
              <a:rPr lang="he-IL" dirty="0"/>
              <a:t>לסיכום מקיימים שיח על דברי הילדים. יתרונות וחסרונות של כל אמצעי ייצוג.</a:t>
            </a:r>
          </a:p>
          <a:p>
            <a:endParaRPr lang="he-IL" dirty="0"/>
          </a:p>
          <a:p>
            <a:r>
              <a:rPr lang="he-IL" dirty="0"/>
              <a:t>שימו לב תרשים הוא סוג של מודל ויזואלי.</a:t>
            </a:r>
          </a:p>
          <a:p>
            <a:r>
              <a:rPr lang="he-IL" dirty="0"/>
              <a:t>אפשר לקיים עם התלמידים דיון על יתרונות התרשים לייצוג מידע חזותי באופן מהיר מדויק וקצר.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41</a:t>
            </a:fld>
            <a:endParaRPr lang="he-IL" dirty="0"/>
          </a:p>
        </p:txBody>
      </p:sp>
    </p:spTree>
    <p:extLst>
      <p:ext uri="{BB962C8B-B14F-4D97-AF65-F5344CB8AC3E}">
        <p14:creationId xmlns:p14="http://schemas.microsoft.com/office/powerpoint/2010/main" val="25417644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מציבה אתגר ללומדים: להציע שיטה להפרדת מלח שהתערבב בחול. ההפרדה נעשית בשלבים: מפרידים את החול מן המלח באמצעות המסה ואחר כך סינון החול מתמיסת המלח. בשלב הבא מפרידים את המלח מן התמיסה באמצעות אידוי המים.</a:t>
            </a:r>
          </a:p>
          <a:p>
            <a:endParaRPr lang="he-IL" dirty="0"/>
          </a:p>
          <a:p>
            <a:r>
              <a:rPr lang="he-IL" dirty="0"/>
              <a:t>מטעמי בטיחות אידוי המים מהתמיסה יבוצע על ידי המורה בלבד. יוצקים את תמיסת המלח לכוס כימית </a:t>
            </a:r>
            <a:r>
              <a:rPr lang="he-IL" dirty="0" err="1"/>
              <a:t>חסינת</a:t>
            </a:r>
            <a:r>
              <a:rPr lang="he-IL" dirty="0"/>
              <a:t> אש ומחממים בזהירות עד לאידוי כל המים. התכונה המבדילה בפעולה זו היא נקודת הרתיחה של המים: מים מתאדים בטמפרטורה נמוכה יחסית (מים טהורים ב- 100מעלות צלזיוס), ואילו מלח בישול רותח ומתחיל להתאדות רק בטמפרטורה גבוהה מאוד (1,465מעלות צלזיוס).  מומלץ מאוד לוודא שהתלמידים משתמשים בשמות הפעולות (המסה, סינון, אידוי) ומבינים מה הם עושים בכל שלב ושלב.</a:t>
            </a:r>
          </a:p>
          <a:p>
            <a:endParaRPr lang="he-IL" dirty="0"/>
          </a:p>
          <a:p>
            <a:r>
              <a:rPr lang="he-IL" dirty="0"/>
              <a:t>הפרדת החול מתמיסת המלח היא פעולה מורכבת הדורשת הכנת מערכת לסינון כמתואר להלן:</a:t>
            </a:r>
          </a:p>
          <a:p>
            <a:r>
              <a:rPr lang="he-IL" dirty="0"/>
              <a:t>- הכנת נייר לסינון: מקפלים ריבוע של נייר סינון לשני חלקים שווים, ואז מקפלים אותו שוב לשני חלקים שווים. מתקבל ריבוע קטן ובו "כיסים". פותחים קפל אחד ומקבלים מעין כובע קטן.</a:t>
            </a:r>
          </a:p>
          <a:p>
            <a:r>
              <a:rPr lang="he-IL" dirty="0"/>
              <a:t>- מרטיבים את דפנות המשפך במעט מים ומצמידים אל חלקו הפנימי את נייר הסינון.</a:t>
            </a:r>
          </a:p>
          <a:p>
            <a:pPr marL="171450" indent="-171450">
              <a:buFontTx/>
              <a:buChar char="-"/>
            </a:pPr>
            <a:r>
              <a:rPr lang="he-IL" dirty="0"/>
              <a:t>מניחים את המשפך בתוך כוס. </a:t>
            </a:r>
          </a:p>
          <a:p>
            <a:pPr marL="171450" indent="-171450">
              <a:buFontTx/>
              <a:buChar char="-"/>
            </a:pPr>
            <a:r>
              <a:rPr lang="he-IL" dirty="0"/>
              <a:t>שופכים בזהירות את התערובת לתוך הנייר שבמשפך. התמיסה המסוננת צריכה להיות צלולה.</a:t>
            </a:r>
          </a:p>
          <a:p>
            <a:r>
              <a:rPr lang="he-IL" dirty="0"/>
              <a:t>- התמיסה המתקבלת בסוף הסינון נקרא תסנין. חשוב לוודא כי ברור לתלמידים שהמלח מצוי בשלב זה בתסנין, בעוד החול נשאר על נייר הסינון.</a:t>
            </a:r>
          </a:p>
          <a:p>
            <a:endParaRPr lang="he-IL" dirty="0"/>
          </a:p>
          <a:p>
            <a:r>
              <a:rPr lang="he-IL" dirty="0"/>
              <a:t>בסיכום המשימה התלמידים מתבקשים להציג בתרשים את שלוש הפעולות שביצעו בתהליך ההפרדה של מלח וחול:</a:t>
            </a:r>
          </a:p>
          <a:p>
            <a:r>
              <a:rPr lang="he-IL" dirty="0"/>
              <a:t>שלב א: המסה במים (רק המלח התמוסס); </a:t>
            </a:r>
          </a:p>
          <a:p>
            <a:r>
              <a:rPr lang="he-IL" dirty="0"/>
              <a:t>שלב ב: סינון (רק התמיסה הסתננה); </a:t>
            </a:r>
          </a:p>
          <a:p>
            <a:r>
              <a:rPr lang="he-IL" dirty="0"/>
              <a:t>שלב ג: אידוי התסנין (רק המים התאדו).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42</a:t>
            </a:fld>
            <a:endParaRPr lang="he-IL"/>
          </a:p>
        </p:txBody>
      </p:sp>
    </p:spTree>
    <p:extLst>
      <p:ext uri="{BB962C8B-B14F-4D97-AF65-F5344CB8AC3E}">
        <p14:creationId xmlns:p14="http://schemas.microsoft.com/office/powerpoint/2010/main" val="54187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הפרדת חומרים מתערובות היא חלק מתהליכי הפקה וייצור של חומרים רבים. תהליך הפרדת חומרים הוא תהליך טכנולוגי ביסודו ובמהותו - למשל: הפרדת השמן ממוהל פרי הזית (ציפה), הפרדת השומן מן החלב (ציפה), הפרדה בין גרגירים של חול על</a:t>
            </a:r>
          </a:p>
          <a:p>
            <a:r>
              <a:rPr lang="he-IL" dirty="0"/>
              <a:t>פי גודלם (בעזרת נפה/מסננת), הפרדת המלח מתמיסת מי הים (איוד המים) ועוד.</a:t>
            </a:r>
          </a:p>
          <a:p>
            <a:r>
              <a:rPr lang="he-IL" dirty="0"/>
              <a:t>הפעילות מזמנת ללומדים ליישם את העיקרון של הפרדת חומרים מתערובת בדוגמאות </a:t>
            </a:r>
            <a:r>
              <a:rPr lang="he-IL" dirty="0" err="1"/>
              <a:t>מחיי</a:t>
            </a:r>
            <a:r>
              <a:rPr lang="he-IL" dirty="0"/>
              <a:t> היומיום.</a:t>
            </a:r>
          </a:p>
          <a:p>
            <a:endParaRPr lang="he-IL" dirty="0"/>
          </a:p>
          <a:p>
            <a:r>
              <a:rPr lang="he-IL" dirty="0"/>
              <a:t>שיטת ההפרדה באמצעות אידוי מתרחשת בארצנו במפעלים להפקת מלח בעתלית, בים המלח ובאילת. מומלץ לערוך השוואה בין מערכת ההפרדה שהופעלה בכיתה לבין מערכת ההפרדה המתקיימת במציאות. למשל, מי הים שמוזרמים לבריכות האידוי מקבילים לתמיסה שהייתה בכלי. בשני המקרים דרושה אנרגיה לפעולת האידוי. בכיתה נעשה שימוש באנרגיה חשמלית או באנרגיה שבחומרי דלק ואילו בבריכות האידוי מנצלים את אנרגיית השמש לאידוי המים מהתמיסה.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43</a:t>
            </a:fld>
            <a:endParaRPr lang="he-IL"/>
          </a:p>
        </p:txBody>
      </p:sp>
    </p:spTree>
    <p:extLst>
      <p:ext uri="{BB962C8B-B14F-4D97-AF65-F5344CB8AC3E}">
        <p14:creationId xmlns:p14="http://schemas.microsoft.com/office/powerpoint/2010/main" val="1413246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הפרדת חומרים מתערובות היא חלק מתהליכי הפקה וייצור של חומרים רבים. תהליך הפרדת חומרים הוא תהליך טכנולוגי ביסודו ובמהותו - למשל: הפרדת השמן ממוהל פרי הזית (ציפה), הפרדת השומן מן החלב (ציפה), הפרדה בין גרגירים של חול על</a:t>
            </a:r>
          </a:p>
          <a:p>
            <a:r>
              <a:rPr lang="he-IL" dirty="0"/>
              <a:t>פי גודלם (בעזרת נפה/מסננת), הפרדת המלח מתמיסת מי הים (איוד המים) ועוד.</a:t>
            </a:r>
          </a:p>
          <a:p>
            <a:r>
              <a:rPr lang="he-IL" dirty="0"/>
              <a:t>הפעילות מזמנת ללומדים ליישם את העיקרון של הפרדת חומרים מתערובת בדוגמאות </a:t>
            </a:r>
            <a:r>
              <a:rPr lang="he-IL" dirty="0" err="1"/>
              <a:t>מחיי</a:t>
            </a:r>
            <a:r>
              <a:rPr lang="he-IL" dirty="0"/>
              <a:t> היומיום.</a:t>
            </a:r>
          </a:p>
          <a:p>
            <a:endParaRPr lang="he-IL" dirty="0"/>
          </a:p>
          <a:p>
            <a:r>
              <a:rPr lang="he-IL" dirty="0"/>
              <a:t>שיטת ההפרדה באמצעות אידוי מתרחשת בארצנו במפעלים להפקת מלח בעתלית, בים המלח ובאילת. מומלץ לערוך השוואה בין מערכת ההפרדה שהופעלה בכיתה לבין מערכת ההפרדה המתקיימת במציאות. למשל, מי הים שמוזרמים לבריכות האידוי מקבילים לתמיסה שהייתה בכלי. בשני המקרים דרושה אנרגיה לפעולת האידוי. בכיתה נעשה שימוש באנרגיה חשמלית או באנרגיה שבחומרי דלק ואילו בבריכות האידוי מנצלים את אנרגיית השמש לאידוי המים מהתמיסה.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44</a:t>
            </a:fld>
            <a:endParaRPr lang="he-IL"/>
          </a:p>
        </p:txBody>
      </p:sp>
    </p:spTree>
    <p:extLst>
      <p:ext uri="{BB962C8B-B14F-4D97-AF65-F5344CB8AC3E}">
        <p14:creationId xmlns:p14="http://schemas.microsoft.com/office/powerpoint/2010/main" val="22724498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 ואת המיומנויות שהפעלנו.</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45</a:t>
            </a:fld>
            <a:endParaRPr lang="he-IL"/>
          </a:p>
        </p:txBody>
      </p:sp>
    </p:spTree>
    <p:extLst>
      <p:ext uri="{BB962C8B-B14F-4D97-AF65-F5344CB8AC3E}">
        <p14:creationId xmlns:p14="http://schemas.microsoft.com/office/powerpoint/2010/main" val="999749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46</a:t>
            </a:fld>
            <a:endParaRPr lang="he-IL"/>
          </a:p>
        </p:txBody>
      </p:sp>
    </p:spTree>
    <p:extLst>
      <p:ext uri="{BB962C8B-B14F-4D97-AF65-F5344CB8AC3E}">
        <p14:creationId xmlns:p14="http://schemas.microsoft.com/office/powerpoint/2010/main" val="27002986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47</a:t>
            </a:fld>
            <a:endParaRPr lang="he-IL"/>
          </a:p>
        </p:txBody>
      </p:sp>
    </p:spTree>
    <p:extLst>
      <p:ext uri="{BB962C8B-B14F-4D97-AF65-F5344CB8AC3E}">
        <p14:creationId xmlns:p14="http://schemas.microsoft.com/office/powerpoint/2010/main" val="325922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48</a:t>
            </a:fld>
            <a:endParaRPr lang="he-IL"/>
          </a:p>
        </p:txBody>
      </p:sp>
    </p:spTree>
    <p:extLst>
      <p:ext uri="{BB962C8B-B14F-4D97-AF65-F5344CB8AC3E}">
        <p14:creationId xmlns:p14="http://schemas.microsoft.com/office/powerpoint/2010/main" val="3113964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לקרוא עם התלמידים את כללי ההתנהגות במעבדה על מנת לשמור על בטיחותם.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dirty="0"/>
          </a:p>
        </p:txBody>
      </p:sp>
    </p:spTree>
    <p:extLst>
      <p:ext uri="{BB962C8B-B14F-4D97-AF65-F5344CB8AC3E}">
        <p14:creationId xmlns:p14="http://schemas.microsoft.com/office/powerpoint/2010/main" val="339301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במליאה את קטע הפתיחה לספר כולו ומנהלים דיון בעזרת השאלה: מה הקשר בין התכונות של החומרים לבין השימושים שבני אדם עושים בהם?</a:t>
            </a:r>
          </a:p>
          <a:p>
            <a:endParaRPr lang="he-IL" dirty="0"/>
          </a:p>
          <a:p>
            <a:r>
              <a:rPr lang="he-IL" dirty="0"/>
              <a:t> אנו חיים בעולם של חומרים טבעיים ומלאכותיים וכל קיומנו הפיזי תלוי בהם: החל באוויר שאנו נושמים, במים שאנו שותים ובמזון שאנו אוכלים, בלבוש ובמחסה וכלה בחומרים שאנו מנצלים למטרות נוי והנאה — חפצי אומנות, תכשיטים, אביזרי ספורט וכיוצא בהם. ההיכרות שלנו עם החומרים נעשית באמצעות תכונותיהם.</a:t>
            </a:r>
          </a:p>
          <a:p>
            <a:r>
              <a:rPr lang="he-IL" dirty="0"/>
              <a:t>הצירוף המיוחד של מכלול התכונות המאפיינות חומר מסוים הוא המקנה לחומר את זהותו, ממש כפי שצירוף התכונות הבלעדי של כל אדם מייחד אותו מזולתו.</a:t>
            </a:r>
          </a:p>
          <a:p>
            <a:endParaRPr lang="he-IL" dirty="0"/>
          </a:p>
          <a:p>
            <a:r>
              <a:rPr lang="he-IL" dirty="0"/>
              <a:t>מאז ומעולם חקרו בני האדם את החומרים שבסביבתם, למדו להכיר את תכונותיהם השונות וניצלו תכונות אלה לתועלתם — להכנת מזון, לבוש, מחסה, כלי עבודה, כלי נשק ואפילו תכשיטים. הטקסט נועד לעורר שאילת שאלות במטרה ליצור אצל הלומדים עניין והֲניעה לחקור את עולם החומרים שסביבנו. הפתיחה נועדה ליצור הקשר רעיוני לנושאים שמטופלים בשער וכן כדי לזמן שיח שבאמצעותו אפשר לחשוף ידע מוקדם ולפתח מודעות אודות מטרות הלמידה בשער זה.</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dirty="0"/>
          </a:p>
        </p:txBody>
      </p:sp>
    </p:spTree>
    <p:extLst>
      <p:ext uri="{BB962C8B-B14F-4D97-AF65-F5344CB8AC3E}">
        <p14:creationId xmlns:p14="http://schemas.microsoft.com/office/powerpoint/2010/main" val="2870788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הסיפור (עמוד 6) קוראים את השיח בין הילדים ודנים: </a:t>
            </a:r>
            <a:r>
              <a:rPr lang="he-IL" sz="1800" b="0" i="0" u="none" strike="noStrike" baseline="0" dirty="0">
                <a:solidFill>
                  <a:srgbClr val="DA0000"/>
                </a:solidFill>
                <a:latin typeface="Bnarkisim"/>
              </a:rPr>
              <a:t>על אילו חומרים הילדים מדברים? והיכן הם נמצאים בבית? </a:t>
            </a:r>
          </a:p>
          <a:p>
            <a:endParaRPr lang="he-IL" sz="1800" b="0" i="0" u="none" strike="noStrike" baseline="0" dirty="0">
              <a:solidFill>
                <a:srgbClr val="DA0000"/>
              </a:solidFill>
              <a:latin typeface="Bnarkisim"/>
            </a:endParaRPr>
          </a:p>
          <a:p>
            <a:r>
              <a:rPr lang="he-IL" dirty="0"/>
              <a:t>פרק ראשון: חומרים על סף ביתנו. הפרק עוסק בחקירת תכונות החומרים מוליכוּת חום, מסיסוּת ומגנטיוּת, וביישומים הטכנולוגיים של תכונות אלה בחיי היומיום. הפרק עוסק גם בתערובות ובהפרדתן, תוך הדגשת העובדה שהכרת תכונותיהם של החומרים בתערובת מסייעת בבחירת שיטות ההפרדה היעילות ביותר.</a:t>
            </a:r>
          </a:p>
          <a:p>
            <a:endParaRPr lang="he-IL" dirty="0"/>
          </a:p>
          <a:p>
            <a:r>
              <a:rPr lang="he-IL" dirty="0"/>
              <a:t>הקטע הפותח את הפרק הראשון מתאר מפגש עם מוצר מוכר (מקרר) שהתבוננות בו מקרוב מגלה שהוא בנוי ממגוון חומרים.</a:t>
            </a:r>
          </a:p>
          <a:p>
            <a:r>
              <a:rPr lang="he-IL" dirty="0"/>
              <a:t>מומלץ להשתמש בקטע לבירור ידע קודם של הלומדים (הערכה מקדימה) ביחס לשאלות כגון: מה הם חומרים? אילו חומרים אתם</a:t>
            </a:r>
          </a:p>
          <a:p>
            <a:r>
              <a:rPr lang="he-IL" dirty="0"/>
              <a:t>מכירים? כיצד אתם יודעים להבחין בין חומרים? האם יש חומרים רק בטבע? האם אפשר לעשות משהו מהחומרים? ועוד.</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dirty="0"/>
          </a:p>
        </p:txBody>
      </p:sp>
    </p:spTree>
    <p:extLst>
      <p:ext uri="{BB962C8B-B14F-4D97-AF65-F5344CB8AC3E}">
        <p14:creationId xmlns:p14="http://schemas.microsoft.com/office/powerpoint/2010/main" val="182136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 לאחר פתיחת החבילה מגלים את המקרר.  </a:t>
            </a:r>
          </a:p>
          <a:p>
            <a:r>
              <a:rPr lang="he-IL" dirty="0"/>
              <a:t> מאילו חומרים עשוי המקרר?</a:t>
            </a:r>
          </a:p>
          <a:p>
            <a:r>
              <a:rPr lang="he-IL" dirty="0"/>
              <a:t>אפשר להתייחס גם למה שיש בתוכו.</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dirty="0"/>
          </a:p>
        </p:txBody>
      </p:sp>
    </p:spTree>
    <p:extLst>
      <p:ext uri="{BB962C8B-B14F-4D97-AF65-F5344CB8AC3E}">
        <p14:creationId xmlns:p14="http://schemas.microsoft.com/office/powerpoint/2010/main" val="3115303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נועדה לבירור ידע קודם אודות הקשר בין חומרים ומוצרים. הלומדים מתבקשים לאסוף עשרה מוצרים ולנתח אותם באמצעות שלושה היבטים: שיום המוצר, זיהוי החומר/החומרים ממנו עשוי המוצר והעלאת השערה ביחס לסיבה שבגללה ייצרו את המוצרים מחומרים האלה. מאחר ותלמידים צעירים מתקשים לפעמים להבחין בין חומר לבין מוצר, כדאי להדגיש שחומר מזוהה על ידי התכונות שלו, ואילו מוצר מזוהה על ידי המבנה, הצורה והשימוש שעושים בו.</a:t>
            </a:r>
          </a:p>
          <a:p>
            <a:endParaRPr lang="he-IL" dirty="0"/>
          </a:p>
          <a:p>
            <a:r>
              <a:rPr lang="he-IL" dirty="0"/>
              <a:t>שימו לב: ההבחנה בין חומר לבין המוצר המיוצר ממנו אינה פשוטה. הנייר, למשל, הוא חומר גלם למוצרי נייר, כגון מחברות וספרים, אך הוא גם מוצר, המיוצר מחומר הגלם עץ.</a:t>
            </a:r>
          </a:p>
          <a:p>
            <a:endParaRPr lang="he-IL" dirty="0"/>
          </a:p>
          <a:p>
            <a:r>
              <a:rPr lang="he-IL" dirty="0"/>
              <a:t>חשוב להסביר לתלמידים את משמעות האייקונים שמופיעים לצד המשימות( משימת חקר, משימת אוריינות שפתית, בטיחות, עבודת צוות, משימה מתוקשבת, משימה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dirty="0"/>
          </a:p>
        </p:txBody>
      </p:sp>
    </p:spTree>
    <p:extLst>
      <p:ext uri="{BB962C8B-B14F-4D97-AF65-F5344CB8AC3E}">
        <p14:creationId xmlns:p14="http://schemas.microsoft.com/office/powerpoint/2010/main" val="45500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F85B779-E860-5107-96BE-B0D12AFB564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337925D-27E9-EA2B-565F-DF546EC08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898E243-4AF3-068A-D31C-32F642821035}"/>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6C0C45FD-4AF6-EB6B-1EAD-ADC7D4FF104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05DC74E-DB0B-52AC-641A-724C1E51EBF2}"/>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6420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9D98AAC-B3D6-9395-B475-6B65443C115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8B625EA9-B43B-36E1-A9B2-9C3DB6D5D817}"/>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2A414A6C-75FB-E99F-8B3A-D96A821D50F3}"/>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82CA77F4-9783-3C6F-EE60-345985C2F07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F91D4C0-149A-7DA5-E3CD-DAFC88A170A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18879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C01FB28-99C9-E7F0-AC17-3DDDE44000AB}"/>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BE39E2E-8ED1-638D-CD81-E7FBE815961F}"/>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366C806-7535-3694-FACD-E84F76B2B09B}"/>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AC9EB6B1-4FF7-60DF-C6FE-C967912CBC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8D5E42A-7278-036D-D125-3F6DFC6C3F49}"/>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73557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3A4EB5C-F7F3-3DBB-516B-67536E84412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9598151-9E0F-8B7B-9EA8-10878ACFA729}"/>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6206970-BA96-54C3-8297-BB0DBA2D32CD}"/>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81C6E8E6-ADB9-D814-4337-2212FCC8058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9366D52-0BD1-3231-AF7F-C91EA60CA3E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664559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9FCC903-97E4-8585-61B5-1205C298C117}"/>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150C3FA-E448-6F56-99B7-E68F96D2C9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E23316C-94EA-3D80-AB17-BA666F9F54E1}"/>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67E602EA-BFCA-31C5-091D-5B7BFA6F947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C789801-6BEC-783C-6EF3-E697BEF6E120}"/>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50676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B8E8E8B-FC38-73E1-7F17-8BD873559A6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37BA71D-3CBE-68B9-DB51-9805F6028F45}"/>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454D9F7-5072-6560-2FA0-45669423F656}"/>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1E54788-8E97-3EAB-97E7-341E3CA5ED2C}"/>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6" name="מציין מיקום של כותרת תחתונה 5">
            <a:extLst>
              <a:ext uri="{FF2B5EF4-FFF2-40B4-BE49-F238E27FC236}">
                <a16:creationId xmlns:a16="http://schemas.microsoft.com/office/drawing/2014/main" id="{A927423B-D198-F257-BB9A-6EB2F16E4C5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75A35DB4-53F9-6B73-D7EE-50D49B17684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691782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0F7DCAD-B704-55D1-F96F-31E11DD3C69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6362E2A-7AD5-8E47-3FD5-7DF5A108A7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BA405AC7-46B2-4135-5DDC-50A517625DC0}"/>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4248CC84-C289-05BD-7E1E-8D6431A3B1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2674469A-2D3B-4EAF-EA10-52A79FFA0E9A}"/>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B94D177-866B-3762-E061-925CD0714B4F}"/>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8" name="מציין מיקום של כותרת תחתונה 7">
            <a:extLst>
              <a:ext uri="{FF2B5EF4-FFF2-40B4-BE49-F238E27FC236}">
                <a16:creationId xmlns:a16="http://schemas.microsoft.com/office/drawing/2014/main" id="{DFFAEF29-5A55-6B8B-AB27-C5CA6BFEEB6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F46A237D-5C23-9F72-0EF7-456FFB5A1636}"/>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262439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17BFDAA-63C6-81D2-2780-0348F2AADD7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63D5C91B-BE55-43FF-D36C-320BA5A1530C}"/>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4" name="מציין מיקום של כותרת תחתונה 3">
            <a:extLst>
              <a:ext uri="{FF2B5EF4-FFF2-40B4-BE49-F238E27FC236}">
                <a16:creationId xmlns:a16="http://schemas.microsoft.com/office/drawing/2014/main" id="{E187CFAE-1C7C-CF07-AF19-0F05505DE7D7}"/>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0D8CC7D-F2C4-E58A-3490-C94698ED3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70135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4D616C1-3996-6E4A-A5FA-817B299676CB}"/>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3" name="מציין מיקום של כותרת תחתונה 2">
            <a:extLst>
              <a:ext uri="{FF2B5EF4-FFF2-40B4-BE49-F238E27FC236}">
                <a16:creationId xmlns:a16="http://schemas.microsoft.com/office/drawing/2014/main" id="{1F1931CF-5B9C-739E-978B-662E454A9F7A}"/>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0B6280F2-A7F1-4889-9450-448DDFCB6E64}"/>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39880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5F93648-EF34-333A-FC08-50434D7DDE54}"/>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D350458-FF0C-BCD4-C727-231DED6EB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028A2325-96D5-7058-3707-C3F6B07900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7FB8AA85-1B4C-148F-31A9-89B469FDC716}"/>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6" name="מציין מיקום של כותרת תחתונה 5">
            <a:extLst>
              <a:ext uri="{FF2B5EF4-FFF2-40B4-BE49-F238E27FC236}">
                <a16:creationId xmlns:a16="http://schemas.microsoft.com/office/drawing/2014/main" id="{068CEF10-4FA1-83D9-C791-5997EC532497}"/>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38A94DC-761A-D5D8-3103-AB6E575284FB}"/>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975409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5A41D11-4A48-3E6E-C370-354363A24E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8F1EC6A-197B-5DCB-EB36-A746608195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4ECD0B98-31E2-5D08-BD76-76A09BEDE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D19E6C8-6CEF-92F6-6B73-09812F043F42}"/>
              </a:ext>
            </a:extLst>
          </p:cNvPr>
          <p:cNvSpPr>
            <a:spLocks noGrp="1"/>
          </p:cNvSpPr>
          <p:nvPr>
            <p:ph type="dt" sz="half" idx="10"/>
          </p:nvPr>
        </p:nvSpPr>
        <p:spPr/>
        <p:txBody>
          <a:bodyPr/>
          <a:lstStyle/>
          <a:p>
            <a:fld id="{083CCD2A-2FCD-428B-AD56-5F4331747EC5}" type="datetimeFigureOut">
              <a:rPr lang="he-IL" smtClean="0"/>
              <a:t>ז'/תשרי/תשפ"ה</a:t>
            </a:fld>
            <a:endParaRPr lang="he-IL"/>
          </a:p>
        </p:txBody>
      </p:sp>
      <p:sp>
        <p:nvSpPr>
          <p:cNvPr id="6" name="מציין מיקום של כותרת תחתונה 5">
            <a:extLst>
              <a:ext uri="{FF2B5EF4-FFF2-40B4-BE49-F238E27FC236}">
                <a16:creationId xmlns:a16="http://schemas.microsoft.com/office/drawing/2014/main" id="{B131841A-282C-1F1B-ACE9-A92F2146267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4769A38E-2D5B-45D0-5226-58C521EB014D}"/>
              </a:ext>
            </a:extLst>
          </p:cNvPr>
          <p:cNvSpPr>
            <a:spLocks noGrp="1"/>
          </p:cNvSpPr>
          <p:nvPr>
            <p:ph type="sldNum" sz="quarter" idx="12"/>
          </p:nvPr>
        </p:nvSpPr>
        <p:spPr/>
        <p:txBody>
          <a:bodyPr/>
          <a:lstStyle/>
          <a:p>
            <a:fld id="{9613FD3D-7F8E-45E4-B3CB-DED4E6309C8F}" type="slidenum">
              <a:rPr lang="he-IL" smtClean="0"/>
              <a:t>‹#›</a:t>
            </a:fld>
            <a:endParaRPr lang="he-IL"/>
          </a:p>
        </p:txBody>
      </p:sp>
    </p:spTree>
    <p:extLst>
      <p:ext uri="{BB962C8B-B14F-4D97-AF65-F5344CB8AC3E}">
        <p14:creationId xmlns:p14="http://schemas.microsoft.com/office/powerpoint/2010/main" val="1377709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C675A0D9-3669-A085-D148-19F3CE076186}"/>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5E73A1C-B144-DFE8-8165-B57D662B560D}"/>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A3F3451-C538-EE49-7B18-B77636FC6C46}"/>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83CCD2A-2FCD-428B-AD56-5F4331747EC5}" type="datetimeFigureOut">
              <a:rPr lang="he-IL" smtClean="0"/>
              <a:t>ז'/תשרי/תשפ"ה</a:t>
            </a:fld>
            <a:endParaRPr lang="he-IL"/>
          </a:p>
        </p:txBody>
      </p:sp>
      <p:sp>
        <p:nvSpPr>
          <p:cNvPr id="5" name="מציין מיקום של כותרת תחתונה 4">
            <a:extLst>
              <a:ext uri="{FF2B5EF4-FFF2-40B4-BE49-F238E27FC236}">
                <a16:creationId xmlns:a16="http://schemas.microsoft.com/office/drawing/2014/main" id="{C8C86C96-F668-40A6-0113-EF2BE08F8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C51E8AB3-0D0A-F661-E325-18F8554DF4B7}"/>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613FD3D-7F8E-45E4-B3CB-DED4E6309C8F}" type="slidenum">
              <a:rPr lang="he-IL" smtClean="0"/>
              <a:t>‹#›</a:t>
            </a:fld>
            <a:endParaRPr lang="he-IL"/>
          </a:p>
        </p:txBody>
      </p:sp>
    </p:spTree>
    <p:extLst>
      <p:ext uri="{BB962C8B-B14F-4D97-AF65-F5344CB8AC3E}">
        <p14:creationId xmlns:p14="http://schemas.microsoft.com/office/powerpoint/2010/main" val="10176223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1.emf"/><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7.emf"/><Relationship Id="rId4" Type="http://schemas.openxmlformats.org/officeDocument/2006/relationships/image" Target="../media/image66.emf"/></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2.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37.emf"/><Relationship Id="rId7"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48.emf"/><Relationship Id="rId7"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emf"/><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4.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emf"/><Relationship Id="rId5" Type="http://schemas.openxmlformats.org/officeDocument/2006/relationships/image" Target="../media/image17.emf"/><Relationship Id="rId10" Type="http://schemas.openxmlformats.org/officeDocument/2006/relationships/image" Target="../media/image21.png"/><Relationship Id="rId4" Type="http://schemas.openxmlformats.org/officeDocument/2006/relationships/image" Target="../media/image16.emf"/><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423430" y="1538669"/>
            <a:ext cx="8394893" cy="3068878"/>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ג</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b="1" dirty="0">
                <a:solidFill>
                  <a:srgbClr val="C00000"/>
                </a:solidFill>
                <a:cs typeface="+mn-cs"/>
              </a:rPr>
              <a:t>חומרים בסביבה</a:t>
            </a:r>
            <a:endParaRPr lang="he-IL" b="1" dirty="0">
              <a:solidFill>
                <a:schemeClr val="accent1">
                  <a:lumMod val="75000"/>
                </a:schemeClr>
              </a:solidFill>
              <a:cs typeface="+mn-cs"/>
            </a:endParaRPr>
          </a:p>
        </p:txBody>
      </p:sp>
      <p:pic>
        <p:nvPicPr>
          <p:cNvPr id="5" name="תמונה 4">
            <a:extLst>
              <a:ext uri="{FF2B5EF4-FFF2-40B4-BE49-F238E27FC236}">
                <a16:creationId xmlns:a16="http://schemas.microsoft.com/office/drawing/2014/main" id="{E326A4CA-60E7-961B-03ED-4744BD832154}"/>
              </a:ext>
            </a:extLst>
          </p:cNvPr>
          <p:cNvPicPr>
            <a:picLocks noChangeAspect="1"/>
          </p:cNvPicPr>
          <p:nvPr/>
        </p:nvPicPr>
        <p:blipFill>
          <a:blip r:embed="rId3"/>
          <a:stretch>
            <a:fillRect/>
          </a:stretch>
        </p:blipFill>
        <p:spPr>
          <a:xfrm rot="5400000">
            <a:off x="7234236" y="1826350"/>
            <a:ext cx="6996547" cy="3066757"/>
          </a:xfrm>
          <a:prstGeom prst="rect">
            <a:avLst/>
          </a:prstGeom>
        </p:spPr>
      </p:pic>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23802FB4-DC24-1C0D-A598-40D138FC37AF}"/>
              </a:ext>
            </a:extLst>
          </p:cNvPr>
          <p:cNvSpPr txBox="1"/>
          <p:nvPr/>
        </p:nvSpPr>
        <p:spPr>
          <a:xfrm>
            <a:off x="710852" y="5319331"/>
            <a:ext cx="7706638" cy="769441"/>
          </a:xfrm>
          <a:prstGeom prst="rect">
            <a:avLst/>
          </a:prstGeom>
          <a:noFill/>
        </p:spPr>
        <p:txBody>
          <a:bodyPr wrap="square">
            <a:spAutoFit/>
          </a:bodyPr>
          <a:lstStyle/>
          <a:p>
            <a:r>
              <a:rPr lang="he-IL" sz="4400" b="1" dirty="0">
                <a:cs typeface="+mn-cs"/>
              </a:rPr>
              <a:t>פרק ראשון: </a:t>
            </a:r>
            <a:r>
              <a:rPr lang="he-IL" sz="4400" b="1" dirty="0">
                <a:solidFill>
                  <a:schemeClr val="accent1">
                    <a:lumMod val="75000"/>
                  </a:schemeClr>
                </a:solidFill>
                <a:cs typeface="+mn-cs"/>
              </a:rPr>
              <a:t>חומרים על סף ביתנו</a:t>
            </a:r>
            <a:endParaRPr lang="he-IL" sz="4400" dirty="0"/>
          </a:p>
        </p:txBody>
      </p:sp>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5CF1AEBC-0F80-3F58-5E97-3738BC5DAD4D}"/>
              </a:ext>
            </a:extLst>
          </p:cNvPr>
          <p:cNvPicPr>
            <a:picLocks noChangeAspect="1"/>
          </p:cNvPicPr>
          <p:nvPr/>
        </p:nvPicPr>
        <p:blipFill>
          <a:blip r:embed="rId3"/>
          <a:stretch>
            <a:fillRect/>
          </a:stretch>
        </p:blipFill>
        <p:spPr>
          <a:xfrm>
            <a:off x="9837786" y="1418186"/>
            <a:ext cx="1625058" cy="1294028"/>
          </a:xfrm>
          <a:prstGeom prst="rect">
            <a:avLst/>
          </a:prstGeom>
        </p:spPr>
      </p:pic>
      <p:sp>
        <p:nvSpPr>
          <p:cNvPr id="5" name="תיבת טקסט 4">
            <a:extLst>
              <a:ext uri="{FF2B5EF4-FFF2-40B4-BE49-F238E27FC236}">
                <a16:creationId xmlns:a16="http://schemas.microsoft.com/office/drawing/2014/main" id="{EE4B948D-4F54-87B2-E144-1B6B097DF676}"/>
              </a:ext>
            </a:extLst>
          </p:cNvPr>
          <p:cNvSpPr txBox="1"/>
          <p:nvPr/>
        </p:nvSpPr>
        <p:spPr>
          <a:xfrm>
            <a:off x="3047999" y="965656"/>
            <a:ext cx="6096000" cy="646331"/>
          </a:xfrm>
          <a:prstGeom prst="rect">
            <a:avLst/>
          </a:prstGeom>
          <a:noFill/>
        </p:spPr>
        <p:txBody>
          <a:bodyPr wrap="square">
            <a:spAutoFit/>
          </a:bodyPr>
          <a:lstStyle/>
          <a:p>
            <a:r>
              <a:rPr lang="he-IL" sz="3600" b="1" dirty="0">
                <a:solidFill>
                  <a:srgbClr val="C00000"/>
                </a:solidFill>
              </a:rPr>
              <a:t>המשגה:</a:t>
            </a:r>
            <a:r>
              <a:rPr lang="en-US" sz="3600" b="1" dirty="0">
                <a:solidFill>
                  <a:srgbClr val="C00000"/>
                </a:solidFill>
              </a:rPr>
              <a:t> </a:t>
            </a:r>
            <a:r>
              <a:rPr lang="he-IL" sz="3600" b="1" dirty="0">
                <a:solidFill>
                  <a:srgbClr val="C00000"/>
                </a:solidFill>
              </a:rPr>
              <a:t>חומרים סביב</a:t>
            </a:r>
          </a:p>
        </p:txBody>
      </p:sp>
      <p:sp>
        <p:nvSpPr>
          <p:cNvPr id="10" name="תיבת טקסט 9">
            <a:extLst>
              <a:ext uri="{FF2B5EF4-FFF2-40B4-BE49-F238E27FC236}">
                <a16:creationId xmlns:a16="http://schemas.microsoft.com/office/drawing/2014/main" id="{9036E49F-AD2B-5CBE-0734-0679E85BB3A0}"/>
              </a:ext>
            </a:extLst>
          </p:cNvPr>
          <p:cNvSpPr txBox="1"/>
          <p:nvPr/>
        </p:nvSpPr>
        <p:spPr>
          <a:xfrm>
            <a:off x="2392218" y="1881217"/>
            <a:ext cx="7059365" cy="830997"/>
          </a:xfrm>
          <a:prstGeom prst="rect">
            <a:avLst/>
          </a:prstGeom>
          <a:noFill/>
        </p:spPr>
        <p:txBody>
          <a:bodyPr wrap="square">
            <a:spAutoFit/>
          </a:bodyPr>
          <a:lstStyle/>
          <a:p>
            <a:r>
              <a:rPr lang="he-IL" sz="2400" b="0" i="0" u="none" strike="noStrike" baseline="0" dirty="0">
                <a:latin typeface="Narkisim" panose="020E0502050101010101" pitchFamily="34" charset="-79"/>
              </a:rPr>
              <a:t>המשיכו לקרוא את קטע המידע הבא והשיבו על השאלות שבשוליים ועל שאלות הסיכום שב</a:t>
            </a:r>
            <a:r>
              <a:rPr lang="he-IL" sz="2400" dirty="0">
                <a:latin typeface="Narkisim" panose="020E0502050101010101" pitchFamily="34" charset="-79"/>
              </a:rPr>
              <a:t>עמודים 9-8</a:t>
            </a:r>
            <a:endParaRPr lang="he-IL" sz="2400" dirty="0"/>
          </a:p>
        </p:txBody>
      </p:sp>
      <p:pic>
        <p:nvPicPr>
          <p:cNvPr id="12" name="תמונה 11">
            <a:extLst>
              <a:ext uri="{FF2B5EF4-FFF2-40B4-BE49-F238E27FC236}">
                <a16:creationId xmlns:a16="http://schemas.microsoft.com/office/drawing/2014/main" id="{4CC5BCF3-B37A-3097-9D15-6E9EA628E44C}"/>
              </a:ext>
            </a:extLst>
          </p:cNvPr>
          <p:cNvPicPr>
            <a:picLocks noChangeAspect="1"/>
          </p:cNvPicPr>
          <p:nvPr/>
        </p:nvPicPr>
        <p:blipFill>
          <a:blip r:embed="rId4"/>
          <a:stretch>
            <a:fillRect/>
          </a:stretch>
        </p:blipFill>
        <p:spPr>
          <a:xfrm>
            <a:off x="776287" y="3037321"/>
            <a:ext cx="10639425" cy="3295650"/>
          </a:xfrm>
          <a:prstGeom prst="rect">
            <a:avLst/>
          </a:prstGeom>
        </p:spPr>
      </p:pic>
      <p:pic>
        <p:nvPicPr>
          <p:cNvPr id="2" name="תמונה 1">
            <a:extLst>
              <a:ext uri="{FF2B5EF4-FFF2-40B4-BE49-F238E27FC236}">
                <a16:creationId xmlns:a16="http://schemas.microsoft.com/office/drawing/2014/main" id="{0D08002F-CD5A-9A3A-4112-8296474C0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2988515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0B04F675-096A-D765-BE6C-E6236930ED59}"/>
              </a:ext>
            </a:extLst>
          </p:cNvPr>
          <p:cNvPicPr>
            <a:picLocks noChangeAspect="1"/>
          </p:cNvPicPr>
          <p:nvPr/>
        </p:nvPicPr>
        <p:blipFill>
          <a:blip r:embed="rId3"/>
          <a:stretch>
            <a:fillRect/>
          </a:stretch>
        </p:blipFill>
        <p:spPr>
          <a:xfrm>
            <a:off x="1787411" y="2163368"/>
            <a:ext cx="8820150" cy="1171575"/>
          </a:xfrm>
          <a:prstGeom prst="rect">
            <a:avLst/>
          </a:prstGeom>
        </p:spPr>
      </p:pic>
      <p:pic>
        <p:nvPicPr>
          <p:cNvPr id="2" name="תמונה 1">
            <a:extLst>
              <a:ext uri="{FF2B5EF4-FFF2-40B4-BE49-F238E27FC236}">
                <a16:creationId xmlns:a16="http://schemas.microsoft.com/office/drawing/2014/main" id="{4264A580-9B1E-9576-B40E-BA4F7FB80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2404F423-0C77-506A-0E89-0C083FEC8145}"/>
              </a:ext>
            </a:extLst>
          </p:cNvPr>
          <p:cNvSpPr txBox="1"/>
          <p:nvPr/>
        </p:nvSpPr>
        <p:spPr>
          <a:xfrm>
            <a:off x="1248514" y="5872865"/>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10</a:t>
            </a:r>
          </a:p>
        </p:txBody>
      </p:sp>
      <p:pic>
        <p:nvPicPr>
          <p:cNvPr id="6" name="תמונה 5">
            <a:extLst>
              <a:ext uri="{FF2B5EF4-FFF2-40B4-BE49-F238E27FC236}">
                <a16:creationId xmlns:a16="http://schemas.microsoft.com/office/drawing/2014/main" id="{ACE756ED-2BA0-C40C-445C-B7AAF13A6EEB}"/>
              </a:ext>
            </a:extLst>
          </p:cNvPr>
          <p:cNvPicPr>
            <a:picLocks noChangeAspect="1"/>
          </p:cNvPicPr>
          <p:nvPr/>
        </p:nvPicPr>
        <p:blipFill>
          <a:blip r:embed="rId5"/>
          <a:stretch>
            <a:fillRect/>
          </a:stretch>
        </p:blipFill>
        <p:spPr>
          <a:xfrm>
            <a:off x="2549411" y="3557392"/>
            <a:ext cx="8058150" cy="3389190"/>
          </a:xfrm>
          <a:prstGeom prst="rect">
            <a:avLst/>
          </a:prstGeom>
        </p:spPr>
      </p:pic>
      <p:sp>
        <p:nvSpPr>
          <p:cNvPr id="5" name="תיבת טקסט 4">
            <a:extLst>
              <a:ext uri="{FF2B5EF4-FFF2-40B4-BE49-F238E27FC236}">
                <a16:creationId xmlns:a16="http://schemas.microsoft.com/office/drawing/2014/main" id="{5020E5DD-BE73-AA02-0252-D5F88AA9D4B3}"/>
              </a:ext>
            </a:extLst>
          </p:cNvPr>
          <p:cNvSpPr txBox="1"/>
          <p:nvPr/>
        </p:nvSpPr>
        <p:spPr>
          <a:xfrm>
            <a:off x="3496966" y="1152643"/>
            <a:ext cx="4995682" cy="646331"/>
          </a:xfrm>
          <a:prstGeom prst="rect">
            <a:avLst/>
          </a:prstGeom>
          <a:noFill/>
        </p:spPr>
        <p:txBody>
          <a:bodyPr wrap="square" rtlCol="1">
            <a:spAutoFit/>
          </a:bodyPr>
          <a:lstStyle/>
          <a:p>
            <a:r>
              <a:rPr lang="he-IL" sz="3600" b="1" dirty="0">
                <a:solidFill>
                  <a:srgbClr val="C00000"/>
                </a:solidFill>
              </a:rPr>
              <a:t>מכירים תכונה של חומר</a:t>
            </a:r>
          </a:p>
        </p:txBody>
      </p:sp>
      <p:pic>
        <p:nvPicPr>
          <p:cNvPr id="8" name="תמונה 7">
            <a:extLst>
              <a:ext uri="{FF2B5EF4-FFF2-40B4-BE49-F238E27FC236}">
                <a16:creationId xmlns:a16="http://schemas.microsoft.com/office/drawing/2014/main" id="{5AEEE2FC-4770-C750-B1A0-B21A17EA0733}"/>
              </a:ext>
            </a:extLst>
          </p:cNvPr>
          <p:cNvPicPr>
            <a:picLocks noChangeAspect="1"/>
          </p:cNvPicPr>
          <p:nvPr/>
        </p:nvPicPr>
        <p:blipFill>
          <a:blip r:embed="rId6"/>
          <a:stretch>
            <a:fillRect/>
          </a:stretch>
        </p:blipFill>
        <p:spPr>
          <a:xfrm>
            <a:off x="5632146" y="111835"/>
            <a:ext cx="3867150" cy="838200"/>
          </a:xfrm>
          <a:prstGeom prst="rect">
            <a:avLst/>
          </a:prstGeom>
        </p:spPr>
      </p:pic>
    </p:spTree>
    <p:extLst>
      <p:ext uri="{BB962C8B-B14F-4D97-AF65-F5344CB8AC3E}">
        <p14:creationId xmlns:p14="http://schemas.microsoft.com/office/powerpoint/2010/main" val="3557105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14D3FBF-9B4D-FF53-AE67-A10CAFA7D235}"/>
              </a:ext>
            </a:extLst>
          </p:cNvPr>
          <p:cNvSpPr txBox="1"/>
          <p:nvPr/>
        </p:nvSpPr>
        <p:spPr>
          <a:xfrm>
            <a:off x="226934" y="1718099"/>
            <a:ext cx="9380529" cy="584775"/>
          </a:xfrm>
          <a:prstGeom prst="rect">
            <a:avLst/>
          </a:prstGeom>
          <a:noFill/>
        </p:spPr>
        <p:txBody>
          <a:bodyPr wrap="square">
            <a:spAutoFit/>
          </a:bodyPr>
          <a:lstStyle/>
          <a:p>
            <a:r>
              <a:rPr lang="he-IL" sz="3200" b="1" i="0" u="none" strike="noStrike" baseline="0" dirty="0">
                <a:solidFill>
                  <a:srgbClr val="DA0000"/>
                </a:solidFill>
                <a:latin typeface="Bnarkisim"/>
              </a:rPr>
              <a:t>ניסוי: איזו תכונה של חומר אפשר לגלות בעזרת חימום?</a:t>
            </a:r>
            <a:endParaRPr lang="he-IL" sz="3200" b="1" dirty="0"/>
          </a:p>
        </p:txBody>
      </p:sp>
      <p:pic>
        <p:nvPicPr>
          <p:cNvPr id="5" name="תמונה 4">
            <a:extLst>
              <a:ext uri="{FF2B5EF4-FFF2-40B4-BE49-F238E27FC236}">
                <a16:creationId xmlns:a16="http://schemas.microsoft.com/office/drawing/2014/main" id="{F564DA41-3542-780D-310B-365B11517DE5}"/>
              </a:ext>
            </a:extLst>
          </p:cNvPr>
          <p:cNvPicPr>
            <a:picLocks noChangeAspect="1"/>
          </p:cNvPicPr>
          <p:nvPr/>
        </p:nvPicPr>
        <p:blipFill>
          <a:blip r:embed="rId3"/>
          <a:stretch>
            <a:fillRect/>
          </a:stretch>
        </p:blipFill>
        <p:spPr>
          <a:xfrm>
            <a:off x="923794" y="2628901"/>
            <a:ext cx="9220200" cy="2787269"/>
          </a:xfrm>
          <a:prstGeom prst="rect">
            <a:avLst/>
          </a:prstGeom>
        </p:spPr>
      </p:pic>
      <p:pic>
        <p:nvPicPr>
          <p:cNvPr id="10" name="תמונה 9">
            <a:extLst>
              <a:ext uri="{FF2B5EF4-FFF2-40B4-BE49-F238E27FC236}">
                <a16:creationId xmlns:a16="http://schemas.microsoft.com/office/drawing/2014/main" id="{CF510826-EE7D-58C3-7ACD-A2659D80693F}"/>
              </a:ext>
            </a:extLst>
          </p:cNvPr>
          <p:cNvPicPr>
            <a:picLocks noChangeAspect="1"/>
          </p:cNvPicPr>
          <p:nvPr/>
        </p:nvPicPr>
        <p:blipFill>
          <a:blip r:embed="rId4"/>
          <a:stretch>
            <a:fillRect/>
          </a:stretch>
        </p:blipFill>
        <p:spPr>
          <a:xfrm>
            <a:off x="9607463" y="741217"/>
            <a:ext cx="2178137" cy="1829635"/>
          </a:xfrm>
          <a:prstGeom prst="rect">
            <a:avLst/>
          </a:prstGeom>
        </p:spPr>
      </p:pic>
      <p:pic>
        <p:nvPicPr>
          <p:cNvPr id="2" name="תמונה 1">
            <a:extLst>
              <a:ext uri="{FF2B5EF4-FFF2-40B4-BE49-F238E27FC236}">
                <a16:creationId xmlns:a16="http://schemas.microsoft.com/office/drawing/2014/main" id="{83EEE95A-94CF-0968-E735-A5C501946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4BBBFE25-B4A2-5868-D179-63DEFDA8892A}"/>
              </a:ext>
            </a:extLst>
          </p:cNvPr>
          <p:cNvSpPr txBox="1"/>
          <p:nvPr/>
        </p:nvSpPr>
        <p:spPr>
          <a:xfrm>
            <a:off x="10390910" y="6116783"/>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10</a:t>
            </a:r>
          </a:p>
        </p:txBody>
      </p:sp>
    </p:spTree>
    <p:extLst>
      <p:ext uri="{BB962C8B-B14F-4D97-AF65-F5344CB8AC3E}">
        <p14:creationId xmlns:p14="http://schemas.microsoft.com/office/powerpoint/2010/main" val="4180027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CC70045-8822-DB18-DB18-92C42E801A30}"/>
              </a:ext>
            </a:extLst>
          </p:cNvPr>
          <p:cNvSpPr txBox="1"/>
          <p:nvPr/>
        </p:nvSpPr>
        <p:spPr>
          <a:xfrm>
            <a:off x="4858326" y="920966"/>
            <a:ext cx="6096000" cy="523220"/>
          </a:xfrm>
          <a:prstGeom prst="rect">
            <a:avLst/>
          </a:prstGeom>
          <a:noFill/>
        </p:spPr>
        <p:txBody>
          <a:bodyPr wrap="square">
            <a:spAutoFit/>
          </a:bodyPr>
          <a:lstStyle/>
          <a:p>
            <a:r>
              <a:rPr lang="he-IL" sz="2800" b="1" i="0" u="none" strike="noStrike" baseline="0" dirty="0">
                <a:solidFill>
                  <a:srgbClr val="C00000"/>
                </a:solidFill>
                <a:latin typeface="Bnarkisim"/>
              </a:rPr>
              <a:t>מתכננים ועורכים ניסוי</a:t>
            </a:r>
            <a:endParaRPr lang="he-IL" sz="2800" b="1" dirty="0">
              <a:solidFill>
                <a:srgbClr val="C00000"/>
              </a:solidFill>
            </a:endParaRPr>
          </a:p>
        </p:txBody>
      </p:sp>
      <p:pic>
        <p:nvPicPr>
          <p:cNvPr id="10" name="תמונה 9">
            <a:extLst>
              <a:ext uri="{FF2B5EF4-FFF2-40B4-BE49-F238E27FC236}">
                <a16:creationId xmlns:a16="http://schemas.microsoft.com/office/drawing/2014/main" id="{B8F168DE-31CF-4746-36BE-DAFCB0E8E741}"/>
              </a:ext>
            </a:extLst>
          </p:cNvPr>
          <p:cNvPicPr>
            <a:picLocks noChangeAspect="1"/>
          </p:cNvPicPr>
          <p:nvPr/>
        </p:nvPicPr>
        <p:blipFill>
          <a:blip r:embed="rId3"/>
          <a:stretch>
            <a:fillRect/>
          </a:stretch>
        </p:blipFill>
        <p:spPr>
          <a:xfrm>
            <a:off x="823384" y="2457011"/>
            <a:ext cx="10353675" cy="3048000"/>
          </a:xfrm>
          <a:prstGeom prst="rect">
            <a:avLst/>
          </a:prstGeom>
        </p:spPr>
      </p:pic>
      <p:sp>
        <p:nvSpPr>
          <p:cNvPr id="11" name="תיבת טקסט 10">
            <a:extLst>
              <a:ext uri="{FF2B5EF4-FFF2-40B4-BE49-F238E27FC236}">
                <a16:creationId xmlns:a16="http://schemas.microsoft.com/office/drawing/2014/main" id="{C6AD336C-A206-705F-23FA-1E2EBC0795F3}"/>
              </a:ext>
            </a:extLst>
          </p:cNvPr>
          <p:cNvSpPr txBox="1"/>
          <p:nvPr/>
        </p:nvSpPr>
        <p:spPr>
          <a:xfrm>
            <a:off x="3255869" y="1488933"/>
            <a:ext cx="7795490" cy="461665"/>
          </a:xfrm>
          <a:prstGeom prst="rect">
            <a:avLst/>
          </a:prstGeom>
          <a:noFill/>
        </p:spPr>
        <p:txBody>
          <a:bodyPr wrap="square" rtlCol="1">
            <a:spAutoFit/>
          </a:bodyPr>
          <a:lstStyle/>
          <a:p>
            <a:r>
              <a:rPr lang="he-IL" sz="2400" dirty="0"/>
              <a:t>קראו את ההנחיות והעזרו בתמונות לעריכת הניסוי (עמוד 11).</a:t>
            </a:r>
          </a:p>
        </p:txBody>
      </p:sp>
      <p:pic>
        <p:nvPicPr>
          <p:cNvPr id="13" name="תמונה 12">
            <a:extLst>
              <a:ext uri="{FF2B5EF4-FFF2-40B4-BE49-F238E27FC236}">
                <a16:creationId xmlns:a16="http://schemas.microsoft.com/office/drawing/2014/main" id="{D1DAE4CE-EBBD-31B3-0AE4-5C4EDC19A808}"/>
              </a:ext>
            </a:extLst>
          </p:cNvPr>
          <p:cNvPicPr>
            <a:picLocks noChangeAspect="1"/>
          </p:cNvPicPr>
          <p:nvPr/>
        </p:nvPicPr>
        <p:blipFill>
          <a:blip r:embed="rId4"/>
          <a:stretch>
            <a:fillRect/>
          </a:stretch>
        </p:blipFill>
        <p:spPr>
          <a:xfrm>
            <a:off x="4071071" y="5738069"/>
            <a:ext cx="5324475" cy="857250"/>
          </a:xfrm>
          <a:prstGeom prst="rect">
            <a:avLst/>
          </a:prstGeom>
        </p:spPr>
      </p:pic>
      <p:pic>
        <p:nvPicPr>
          <p:cNvPr id="15" name="תמונה 14">
            <a:extLst>
              <a:ext uri="{FF2B5EF4-FFF2-40B4-BE49-F238E27FC236}">
                <a16:creationId xmlns:a16="http://schemas.microsoft.com/office/drawing/2014/main" id="{1DD29E4C-EA57-CBDA-E1EA-9256C476C57B}"/>
              </a:ext>
            </a:extLst>
          </p:cNvPr>
          <p:cNvPicPr>
            <a:picLocks noChangeAspect="1"/>
          </p:cNvPicPr>
          <p:nvPr/>
        </p:nvPicPr>
        <p:blipFill>
          <a:blip r:embed="rId5"/>
          <a:stretch>
            <a:fillRect/>
          </a:stretch>
        </p:blipFill>
        <p:spPr>
          <a:xfrm>
            <a:off x="9596581" y="5495335"/>
            <a:ext cx="1357745" cy="1362665"/>
          </a:xfrm>
          <a:prstGeom prst="rect">
            <a:avLst/>
          </a:prstGeom>
        </p:spPr>
      </p:pic>
      <p:pic>
        <p:nvPicPr>
          <p:cNvPr id="2" name="תמונה 1">
            <a:extLst>
              <a:ext uri="{FF2B5EF4-FFF2-40B4-BE49-F238E27FC236}">
                <a16:creationId xmlns:a16="http://schemas.microsoft.com/office/drawing/2014/main" id="{3EB4BD9F-CE3D-4984-EDD1-D44A593064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3142712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49874749-5058-CB48-F475-E6320650375D}"/>
              </a:ext>
            </a:extLst>
          </p:cNvPr>
          <p:cNvPicPr>
            <a:picLocks noChangeAspect="1"/>
          </p:cNvPicPr>
          <p:nvPr/>
        </p:nvPicPr>
        <p:blipFill>
          <a:blip r:embed="rId3"/>
          <a:stretch>
            <a:fillRect/>
          </a:stretch>
        </p:blipFill>
        <p:spPr>
          <a:xfrm>
            <a:off x="1929534" y="925223"/>
            <a:ext cx="8591550" cy="3083358"/>
          </a:xfrm>
          <a:prstGeom prst="rect">
            <a:avLst/>
          </a:prstGeom>
        </p:spPr>
      </p:pic>
      <p:pic>
        <p:nvPicPr>
          <p:cNvPr id="15" name="תמונה 14">
            <a:extLst>
              <a:ext uri="{FF2B5EF4-FFF2-40B4-BE49-F238E27FC236}">
                <a16:creationId xmlns:a16="http://schemas.microsoft.com/office/drawing/2014/main" id="{3A20382D-4C0A-939B-8A55-106D0A82D372}"/>
              </a:ext>
            </a:extLst>
          </p:cNvPr>
          <p:cNvPicPr>
            <a:picLocks noChangeAspect="1"/>
          </p:cNvPicPr>
          <p:nvPr/>
        </p:nvPicPr>
        <p:blipFill>
          <a:blip r:embed="rId4"/>
          <a:stretch>
            <a:fillRect/>
          </a:stretch>
        </p:blipFill>
        <p:spPr>
          <a:xfrm>
            <a:off x="3011776" y="4507345"/>
            <a:ext cx="7222116" cy="2059276"/>
          </a:xfrm>
          <a:prstGeom prst="rect">
            <a:avLst/>
          </a:prstGeom>
        </p:spPr>
      </p:pic>
      <p:pic>
        <p:nvPicPr>
          <p:cNvPr id="2" name="תמונה 1">
            <a:extLst>
              <a:ext uri="{FF2B5EF4-FFF2-40B4-BE49-F238E27FC236}">
                <a16:creationId xmlns:a16="http://schemas.microsoft.com/office/drawing/2014/main" id="{6B9291C9-9CD8-22C2-EAD9-B31A656C81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3F0E978B-89B7-1DA9-2D3E-61D6C71CD739}"/>
              </a:ext>
            </a:extLst>
          </p:cNvPr>
          <p:cNvSpPr txBox="1"/>
          <p:nvPr/>
        </p:nvSpPr>
        <p:spPr>
          <a:xfrm>
            <a:off x="10705032" y="5784171"/>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11</a:t>
            </a:r>
          </a:p>
        </p:txBody>
      </p:sp>
    </p:spTree>
    <p:extLst>
      <p:ext uri="{BB962C8B-B14F-4D97-AF65-F5344CB8AC3E}">
        <p14:creationId xmlns:p14="http://schemas.microsoft.com/office/powerpoint/2010/main" val="767485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FE8731B-B8F6-2311-5A79-519E27696624}"/>
              </a:ext>
            </a:extLst>
          </p:cNvPr>
          <p:cNvPicPr>
            <a:picLocks noChangeAspect="1"/>
          </p:cNvPicPr>
          <p:nvPr/>
        </p:nvPicPr>
        <p:blipFill>
          <a:blip r:embed="rId3"/>
          <a:stretch>
            <a:fillRect/>
          </a:stretch>
        </p:blipFill>
        <p:spPr>
          <a:xfrm>
            <a:off x="2805112" y="576262"/>
            <a:ext cx="6581775" cy="5705475"/>
          </a:xfrm>
          <a:prstGeom prst="rect">
            <a:avLst/>
          </a:prstGeom>
        </p:spPr>
      </p:pic>
      <p:pic>
        <p:nvPicPr>
          <p:cNvPr id="2" name="תמונה 1">
            <a:extLst>
              <a:ext uri="{FF2B5EF4-FFF2-40B4-BE49-F238E27FC236}">
                <a16:creationId xmlns:a16="http://schemas.microsoft.com/office/drawing/2014/main" id="{6C5CD865-C097-2778-FDB0-B30964B4B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TextBox 4">
            <a:extLst>
              <a:ext uri="{FF2B5EF4-FFF2-40B4-BE49-F238E27FC236}">
                <a16:creationId xmlns:a16="http://schemas.microsoft.com/office/drawing/2014/main" id="{6156DCE2-2C96-C81B-225C-D444733ABCFC}"/>
              </a:ext>
            </a:extLst>
          </p:cNvPr>
          <p:cNvSpPr txBox="1"/>
          <p:nvPr/>
        </p:nvSpPr>
        <p:spPr>
          <a:xfrm>
            <a:off x="7160217" y="433953"/>
            <a:ext cx="4804848" cy="769441"/>
          </a:xfrm>
          <a:prstGeom prst="rect">
            <a:avLst/>
          </a:prstGeom>
          <a:noFill/>
        </p:spPr>
        <p:txBody>
          <a:bodyPr wrap="square" rtlCol="0">
            <a:spAutoFit/>
          </a:bodyPr>
          <a:lstStyle/>
          <a:p>
            <a:r>
              <a:rPr lang="he-IL" dirty="0"/>
              <a:t>  </a:t>
            </a:r>
            <a:r>
              <a:rPr lang="he-IL" sz="4400" b="1" dirty="0">
                <a:solidFill>
                  <a:srgbClr val="C00000"/>
                </a:solidFill>
              </a:rPr>
              <a:t>משימה מתוקשבת</a:t>
            </a:r>
            <a:endParaRPr lang="en-US" sz="4400" b="1" dirty="0">
              <a:solidFill>
                <a:srgbClr val="C00000"/>
              </a:solidFill>
            </a:endParaRPr>
          </a:p>
        </p:txBody>
      </p:sp>
    </p:spTree>
    <p:extLst>
      <p:ext uri="{BB962C8B-B14F-4D97-AF65-F5344CB8AC3E}">
        <p14:creationId xmlns:p14="http://schemas.microsoft.com/office/powerpoint/2010/main" val="470426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05BDCBEC-BD61-D1B2-D9D4-080BFBD3BF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2109" y="3595254"/>
            <a:ext cx="4174836" cy="2770909"/>
          </a:xfrm>
          <a:prstGeom prst="rect">
            <a:avLst/>
          </a:prstGeom>
        </p:spPr>
      </p:pic>
      <p:pic>
        <p:nvPicPr>
          <p:cNvPr id="2" name="תמונה 1">
            <a:extLst>
              <a:ext uri="{FF2B5EF4-FFF2-40B4-BE49-F238E27FC236}">
                <a16:creationId xmlns:a16="http://schemas.microsoft.com/office/drawing/2014/main" id="{DDDF27AF-F7E4-BD16-BEE1-F04E052AC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413BB496-426F-06F9-A78F-39BBC24AF44A}"/>
              </a:ext>
            </a:extLst>
          </p:cNvPr>
          <p:cNvSpPr txBox="1"/>
          <p:nvPr/>
        </p:nvSpPr>
        <p:spPr>
          <a:xfrm>
            <a:off x="9311860" y="5235556"/>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11</a:t>
            </a:r>
          </a:p>
        </p:txBody>
      </p:sp>
      <p:pic>
        <p:nvPicPr>
          <p:cNvPr id="7" name="Picture 6">
            <a:extLst>
              <a:ext uri="{FF2B5EF4-FFF2-40B4-BE49-F238E27FC236}">
                <a16:creationId xmlns:a16="http://schemas.microsoft.com/office/drawing/2014/main" id="{A4D1F40D-C0AD-82B4-D21D-3051E55C27BF}"/>
              </a:ext>
            </a:extLst>
          </p:cNvPr>
          <p:cNvPicPr>
            <a:picLocks noChangeAspect="1"/>
          </p:cNvPicPr>
          <p:nvPr/>
        </p:nvPicPr>
        <p:blipFill>
          <a:blip r:embed="rId5"/>
          <a:stretch>
            <a:fillRect/>
          </a:stretch>
        </p:blipFill>
        <p:spPr>
          <a:xfrm>
            <a:off x="1518834" y="1088094"/>
            <a:ext cx="9560705" cy="2727612"/>
          </a:xfrm>
          <a:prstGeom prst="rect">
            <a:avLst/>
          </a:prstGeom>
        </p:spPr>
      </p:pic>
    </p:spTree>
    <p:extLst>
      <p:ext uri="{BB962C8B-B14F-4D97-AF65-F5344CB8AC3E}">
        <p14:creationId xmlns:p14="http://schemas.microsoft.com/office/powerpoint/2010/main" val="225075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906B56FB-6F02-C7BA-8721-18511664F1D4}"/>
              </a:ext>
            </a:extLst>
          </p:cNvPr>
          <p:cNvSpPr txBox="1"/>
          <p:nvPr/>
        </p:nvSpPr>
        <p:spPr>
          <a:xfrm>
            <a:off x="3011218" y="5729129"/>
            <a:ext cx="8026400" cy="954107"/>
          </a:xfrm>
          <a:prstGeom prst="rect">
            <a:avLst/>
          </a:prstGeom>
          <a:noFill/>
        </p:spPr>
        <p:txBody>
          <a:bodyPr wrap="square" rtlCol="1">
            <a:spAutoFit/>
          </a:bodyPr>
          <a:lstStyle/>
          <a:p>
            <a:r>
              <a:rPr lang="he-IL" sz="2800" dirty="0"/>
              <a:t>קראו את קטע המידע שבעמודים 12-11 והשיבו על השאלות שבשוליים ושאלות הסיכום.</a:t>
            </a:r>
          </a:p>
        </p:txBody>
      </p:sp>
      <p:pic>
        <p:nvPicPr>
          <p:cNvPr id="9" name="תמונה 8">
            <a:extLst>
              <a:ext uri="{FF2B5EF4-FFF2-40B4-BE49-F238E27FC236}">
                <a16:creationId xmlns:a16="http://schemas.microsoft.com/office/drawing/2014/main" id="{5BF3D19C-799A-959A-E0E6-B2CD3F4ECCCE}"/>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798388" y="489315"/>
            <a:ext cx="1580477" cy="1222988"/>
          </a:xfrm>
          <a:prstGeom prst="rect">
            <a:avLst/>
          </a:prstGeom>
        </p:spPr>
      </p:pic>
      <p:pic>
        <p:nvPicPr>
          <p:cNvPr id="2" name="תמונה 1">
            <a:extLst>
              <a:ext uri="{FF2B5EF4-FFF2-40B4-BE49-F238E27FC236}">
                <a16:creationId xmlns:a16="http://schemas.microsoft.com/office/drawing/2014/main" id="{6C8B6143-0D1F-7416-D79B-DC091203E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C065D18B-E268-9F0C-FF24-90F226AD720E}"/>
              </a:ext>
            </a:extLst>
          </p:cNvPr>
          <p:cNvSpPr txBox="1"/>
          <p:nvPr/>
        </p:nvSpPr>
        <p:spPr>
          <a:xfrm>
            <a:off x="3011218" y="1171403"/>
            <a:ext cx="5482669" cy="646331"/>
          </a:xfrm>
          <a:prstGeom prst="rect">
            <a:avLst/>
          </a:prstGeom>
          <a:noFill/>
        </p:spPr>
        <p:txBody>
          <a:bodyPr wrap="square" rtlCol="1">
            <a:spAutoFit/>
          </a:bodyPr>
          <a:lstStyle/>
          <a:p>
            <a:r>
              <a:rPr lang="he-IL" sz="3600" b="1" dirty="0">
                <a:solidFill>
                  <a:srgbClr val="C00000"/>
                </a:solidFill>
              </a:rPr>
              <a:t>המשגה: מהי מוליכות חום?</a:t>
            </a:r>
          </a:p>
        </p:txBody>
      </p:sp>
      <p:pic>
        <p:nvPicPr>
          <p:cNvPr id="2050" name="Picture 2" descr="חינם נחושת ת'ראש מתכת תמונה ותמונה">
            <a:extLst>
              <a:ext uri="{FF2B5EF4-FFF2-40B4-BE49-F238E27FC236}">
                <a16:creationId xmlns:a16="http://schemas.microsoft.com/office/drawing/2014/main" id="{9703C05A-FC16-DEDB-A47C-E32C3EFE8D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34" y="2122895"/>
            <a:ext cx="3929199" cy="26122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אמנות מתכת חופשית גרפיקה תמונה ותמונה">
            <a:extLst>
              <a:ext uri="{FF2B5EF4-FFF2-40B4-BE49-F238E27FC236}">
                <a16:creationId xmlns:a16="http://schemas.microsoft.com/office/drawing/2014/main" id="{F7834EDA-AF07-DFA4-0E4D-3A07EB58F1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0547" y="2220023"/>
            <a:ext cx="3160673" cy="25023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כבלי תיל בחינם תמונה ותמונה">
            <a:extLst>
              <a:ext uri="{FF2B5EF4-FFF2-40B4-BE49-F238E27FC236}">
                <a16:creationId xmlns:a16="http://schemas.microsoft.com/office/drawing/2014/main" id="{AAE9B04E-D15E-6FB6-F45C-0D1A167745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929" y="2180328"/>
            <a:ext cx="3750350" cy="2505259"/>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389748CF-AF56-24CA-8125-D771BB75A485}"/>
              </a:ext>
            </a:extLst>
          </p:cNvPr>
          <p:cNvSpPr txBox="1"/>
          <p:nvPr/>
        </p:nvSpPr>
        <p:spPr>
          <a:xfrm>
            <a:off x="1453441" y="4722419"/>
            <a:ext cx="1413745" cy="523220"/>
          </a:xfrm>
          <a:prstGeom prst="rect">
            <a:avLst/>
          </a:prstGeom>
          <a:noFill/>
        </p:spPr>
        <p:txBody>
          <a:bodyPr wrap="square" rtlCol="1">
            <a:spAutoFit/>
          </a:bodyPr>
          <a:lstStyle/>
          <a:p>
            <a:r>
              <a:rPr lang="he-IL" sz="2800" b="1" dirty="0"/>
              <a:t>נחושת</a:t>
            </a:r>
          </a:p>
        </p:txBody>
      </p:sp>
      <p:sp>
        <p:nvSpPr>
          <p:cNvPr id="7" name="תיבת טקסט 6">
            <a:extLst>
              <a:ext uri="{FF2B5EF4-FFF2-40B4-BE49-F238E27FC236}">
                <a16:creationId xmlns:a16="http://schemas.microsoft.com/office/drawing/2014/main" id="{69BF874E-26E8-1196-9E9A-C4B924D14702}"/>
              </a:ext>
            </a:extLst>
          </p:cNvPr>
          <p:cNvSpPr txBox="1"/>
          <p:nvPr/>
        </p:nvSpPr>
        <p:spPr>
          <a:xfrm>
            <a:off x="5730023" y="4722419"/>
            <a:ext cx="1297805" cy="523220"/>
          </a:xfrm>
          <a:prstGeom prst="rect">
            <a:avLst/>
          </a:prstGeom>
          <a:noFill/>
        </p:spPr>
        <p:txBody>
          <a:bodyPr wrap="square" rtlCol="1">
            <a:spAutoFit/>
          </a:bodyPr>
          <a:lstStyle/>
          <a:p>
            <a:r>
              <a:rPr lang="he-IL" sz="2800" b="1" dirty="0"/>
              <a:t>ברזל</a:t>
            </a:r>
          </a:p>
        </p:txBody>
      </p:sp>
      <p:sp>
        <p:nvSpPr>
          <p:cNvPr id="8" name="תיבת טקסט 7">
            <a:extLst>
              <a:ext uri="{FF2B5EF4-FFF2-40B4-BE49-F238E27FC236}">
                <a16:creationId xmlns:a16="http://schemas.microsoft.com/office/drawing/2014/main" id="{197D4732-CE8F-E8D4-7F59-C7ECCE05962F}"/>
              </a:ext>
            </a:extLst>
          </p:cNvPr>
          <p:cNvSpPr txBox="1"/>
          <p:nvPr/>
        </p:nvSpPr>
        <p:spPr>
          <a:xfrm>
            <a:off x="9061830" y="4722419"/>
            <a:ext cx="1676729" cy="523220"/>
          </a:xfrm>
          <a:prstGeom prst="rect">
            <a:avLst/>
          </a:prstGeom>
          <a:noFill/>
        </p:spPr>
        <p:txBody>
          <a:bodyPr wrap="square" rtlCol="1">
            <a:spAutoFit/>
          </a:bodyPr>
          <a:lstStyle/>
          <a:p>
            <a:r>
              <a:rPr lang="he-IL" sz="2800" b="1" dirty="0"/>
              <a:t>אלומיניום</a:t>
            </a:r>
          </a:p>
        </p:txBody>
      </p:sp>
    </p:spTree>
    <p:extLst>
      <p:ext uri="{BB962C8B-B14F-4D97-AF65-F5344CB8AC3E}">
        <p14:creationId xmlns:p14="http://schemas.microsoft.com/office/powerpoint/2010/main" val="331379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094D7C4B-4FEF-34EB-4616-8896EBFDBA83}"/>
              </a:ext>
            </a:extLst>
          </p:cNvPr>
          <p:cNvPicPr>
            <a:picLocks noGrp="1" noChangeAspect="1"/>
          </p:cNvPicPr>
          <p:nvPr>
            <p:ph idx="1"/>
          </p:nvPr>
        </p:nvPicPr>
        <p:blipFill>
          <a:blip r:embed="rId3"/>
          <a:stretch>
            <a:fillRect/>
          </a:stretch>
        </p:blipFill>
        <p:spPr>
          <a:xfrm>
            <a:off x="3658623" y="1348352"/>
            <a:ext cx="4874754" cy="5227331"/>
          </a:xfrm>
        </p:spPr>
      </p:pic>
      <p:pic>
        <p:nvPicPr>
          <p:cNvPr id="2" name="תמונה 1">
            <a:extLst>
              <a:ext uri="{FF2B5EF4-FFF2-40B4-BE49-F238E27FC236}">
                <a16:creationId xmlns:a16="http://schemas.microsoft.com/office/drawing/2014/main" id="{9FDDB31C-254B-5A07-73D5-C29A4A7E0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D91C2295-B2B8-DA0C-61D5-93FE77F7297E}"/>
              </a:ext>
            </a:extLst>
          </p:cNvPr>
          <p:cNvSpPr txBox="1"/>
          <p:nvPr/>
        </p:nvSpPr>
        <p:spPr>
          <a:xfrm>
            <a:off x="7299702" y="418454"/>
            <a:ext cx="4308529" cy="769441"/>
          </a:xfrm>
          <a:prstGeom prst="rect">
            <a:avLst/>
          </a:prstGeom>
          <a:noFill/>
        </p:spPr>
        <p:txBody>
          <a:bodyPr wrap="square" rtlCol="0">
            <a:spAutoFit/>
          </a:bodyPr>
          <a:lstStyle/>
          <a:p>
            <a:r>
              <a:rPr kumimoji="0" lang="he-IL" sz="4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משימה מתוקשבת</a:t>
            </a:r>
            <a:endParaRPr lang="en-US" dirty="0">
              <a:solidFill>
                <a:srgbClr val="C00000"/>
              </a:solidFill>
            </a:endParaRPr>
          </a:p>
        </p:txBody>
      </p:sp>
    </p:spTree>
    <p:extLst>
      <p:ext uri="{BB962C8B-B14F-4D97-AF65-F5344CB8AC3E}">
        <p14:creationId xmlns:p14="http://schemas.microsoft.com/office/powerpoint/2010/main" val="3309187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902AA541-7D1E-8F06-A9CF-CA294E2E7027}"/>
              </a:ext>
            </a:extLst>
          </p:cNvPr>
          <p:cNvSpPr txBox="1"/>
          <p:nvPr/>
        </p:nvSpPr>
        <p:spPr>
          <a:xfrm>
            <a:off x="4712318" y="489222"/>
            <a:ext cx="6096000" cy="707886"/>
          </a:xfrm>
          <a:prstGeom prst="rect">
            <a:avLst/>
          </a:prstGeom>
          <a:noFill/>
        </p:spPr>
        <p:txBody>
          <a:bodyPr wrap="square">
            <a:spAutoFit/>
          </a:bodyPr>
          <a:lstStyle/>
          <a:p>
            <a:r>
              <a:rPr lang="he-IL" sz="4000" b="1" i="0" u="none" strike="noStrike" baseline="0" dirty="0">
                <a:solidFill>
                  <a:srgbClr val="C00000"/>
                </a:solidFill>
                <a:latin typeface="Bnarkisim"/>
              </a:rPr>
              <a:t>חושבים ועושים טכנולוגיה</a:t>
            </a:r>
            <a:endParaRPr lang="he-IL" sz="4000" b="1" dirty="0">
              <a:solidFill>
                <a:srgbClr val="C00000"/>
              </a:solidFill>
            </a:endParaRPr>
          </a:p>
        </p:txBody>
      </p:sp>
      <p:sp>
        <p:nvSpPr>
          <p:cNvPr id="12" name="תיבת טקסט 11">
            <a:extLst>
              <a:ext uri="{FF2B5EF4-FFF2-40B4-BE49-F238E27FC236}">
                <a16:creationId xmlns:a16="http://schemas.microsoft.com/office/drawing/2014/main" id="{606CDF7D-23DF-EA1C-EC2C-BC62AE4BDD28}"/>
              </a:ext>
            </a:extLst>
          </p:cNvPr>
          <p:cNvSpPr txBox="1"/>
          <p:nvPr/>
        </p:nvSpPr>
        <p:spPr>
          <a:xfrm>
            <a:off x="2174616" y="6122586"/>
            <a:ext cx="6096000" cy="584775"/>
          </a:xfrm>
          <a:prstGeom prst="rect">
            <a:avLst/>
          </a:prstGeom>
          <a:noFill/>
        </p:spPr>
        <p:txBody>
          <a:bodyPr wrap="square">
            <a:spAutoFit/>
          </a:bodyPr>
          <a:lstStyle/>
          <a:p>
            <a:r>
              <a:rPr lang="he-IL" sz="3200" dirty="0"/>
              <a:t>השיבו על שאלות 4-1 שבעמוד 14</a:t>
            </a:r>
            <a:endParaRPr lang="he-IL" sz="2400" dirty="0"/>
          </a:p>
        </p:txBody>
      </p:sp>
      <p:pic>
        <p:nvPicPr>
          <p:cNvPr id="2" name="תמונה 1">
            <a:extLst>
              <a:ext uri="{FF2B5EF4-FFF2-40B4-BE49-F238E27FC236}">
                <a16:creationId xmlns:a16="http://schemas.microsoft.com/office/drawing/2014/main" id="{FDCE123F-DE26-625D-03EE-4BE9F9A25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id="{FB9262A2-45EB-AA8F-537C-CFF950AF8EC4}"/>
              </a:ext>
            </a:extLst>
          </p:cNvPr>
          <p:cNvSpPr txBox="1"/>
          <p:nvPr/>
        </p:nvSpPr>
        <p:spPr>
          <a:xfrm>
            <a:off x="2724775" y="1289466"/>
            <a:ext cx="6093912" cy="646331"/>
          </a:xfrm>
          <a:prstGeom prst="rect">
            <a:avLst/>
          </a:prstGeom>
          <a:noFill/>
        </p:spPr>
        <p:txBody>
          <a:bodyPr wrap="square">
            <a:spAutoFit/>
          </a:bodyPr>
          <a:lstStyle/>
          <a:p>
            <a:r>
              <a:rPr lang="he-IL" sz="3600" b="1" i="0" u="none" strike="noStrike" baseline="0" dirty="0">
                <a:latin typeface="Bnarkisim"/>
              </a:rPr>
              <a:t>באילו חומרים נשתמש?</a:t>
            </a:r>
            <a:endParaRPr lang="he-IL" sz="3600" b="1" dirty="0"/>
          </a:p>
        </p:txBody>
      </p:sp>
      <p:pic>
        <p:nvPicPr>
          <p:cNvPr id="3076" name="Picture 4" descr="Dinner is grilled meat on a shichirin grill">
            <a:extLst>
              <a:ext uri="{FF2B5EF4-FFF2-40B4-BE49-F238E27FC236}">
                <a16:creationId xmlns:a16="http://schemas.microsoft.com/office/drawing/2014/main" id="{3F111EE9-BD82-6A98-74AC-77CA6D382B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180" y="2315585"/>
            <a:ext cx="3842959" cy="29578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ands of friends roasting marshmallows over the fire in a grill closeup">
            <a:extLst>
              <a:ext uri="{FF2B5EF4-FFF2-40B4-BE49-F238E27FC236}">
                <a16:creationId xmlns:a16="http://schemas.microsoft.com/office/drawing/2014/main" id="{DA969501-E015-8BF2-7DBB-8796AD6BA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163" y="2269479"/>
            <a:ext cx="4155745" cy="3050088"/>
          </a:xfrm>
          <a:prstGeom prst="rect">
            <a:avLst/>
          </a:prstGeom>
          <a:noFill/>
          <a:extLst>
            <a:ext uri="{909E8E84-426E-40DD-AFC4-6F175D3DCCD1}">
              <a14:hiddenFill xmlns:a14="http://schemas.microsoft.com/office/drawing/2010/main">
                <a:solidFill>
                  <a:srgbClr val="FFFFFF"/>
                </a:solidFill>
              </a14:hiddenFill>
            </a:ext>
          </a:extLst>
        </p:spPr>
      </p:pic>
      <p:pic>
        <p:nvPicPr>
          <p:cNvPr id="13" name="תמונה 12">
            <a:extLst>
              <a:ext uri="{FF2B5EF4-FFF2-40B4-BE49-F238E27FC236}">
                <a16:creationId xmlns:a16="http://schemas.microsoft.com/office/drawing/2014/main" id="{7F8E5D0E-96F7-478E-CF84-1AF93AF3B9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0640" y="2315585"/>
            <a:ext cx="3234425" cy="2957876"/>
          </a:xfrm>
          <a:prstGeom prst="rect">
            <a:avLst/>
          </a:prstGeom>
        </p:spPr>
      </p:pic>
      <p:sp>
        <p:nvSpPr>
          <p:cNvPr id="14" name="תיבת טקסט 13">
            <a:extLst>
              <a:ext uri="{FF2B5EF4-FFF2-40B4-BE49-F238E27FC236}">
                <a16:creationId xmlns:a16="http://schemas.microsoft.com/office/drawing/2014/main" id="{998C1CC1-620C-4237-D4C4-E98D09553ADC}"/>
              </a:ext>
            </a:extLst>
          </p:cNvPr>
          <p:cNvSpPr txBox="1"/>
          <p:nvPr/>
        </p:nvSpPr>
        <p:spPr>
          <a:xfrm>
            <a:off x="9432098" y="5445428"/>
            <a:ext cx="2054268" cy="830997"/>
          </a:xfrm>
          <a:prstGeom prst="rect">
            <a:avLst/>
          </a:prstGeom>
          <a:noFill/>
        </p:spPr>
        <p:txBody>
          <a:bodyPr wrap="square" rtlCol="1">
            <a:spAutoFit/>
          </a:bodyPr>
          <a:lstStyle/>
          <a:p>
            <a:r>
              <a:rPr lang="he-IL" sz="2400" b="1" dirty="0"/>
              <a:t>קשים לשתייה חמה או קרה</a:t>
            </a:r>
          </a:p>
        </p:txBody>
      </p:sp>
      <p:sp>
        <p:nvSpPr>
          <p:cNvPr id="15" name="תיבת טקסט 14">
            <a:extLst>
              <a:ext uri="{FF2B5EF4-FFF2-40B4-BE49-F238E27FC236}">
                <a16:creationId xmlns:a16="http://schemas.microsoft.com/office/drawing/2014/main" id="{941F1965-1985-3493-C3A8-7108C7837CF3}"/>
              </a:ext>
            </a:extLst>
          </p:cNvPr>
          <p:cNvSpPr txBox="1"/>
          <p:nvPr/>
        </p:nvSpPr>
        <p:spPr>
          <a:xfrm>
            <a:off x="5222616" y="5467191"/>
            <a:ext cx="2603383" cy="461665"/>
          </a:xfrm>
          <a:prstGeom prst="rect">
            <a:avLst/>
          </a:prstGeom>
          <a:noFill/>
        </p:spPr>
        <p:txBody>
          <a:bodyPr wrap="square" rtlCol="1">
            <a:spAutoFit/>
          </a:bodyPr>
          <a:lstStyle/>
          <a:p>
            <a:r>
              <a:rPr lang="he-IL" sz="2400" b="1" dirty="0"/>
              <a:t>רשת לצליית בשר</a:t>
            </a:r>
          </a:p>
        </p:txBody>
      </p:sp>
      <p:sp>
        <p:nvSpPr>
          <p:cNvPr id="16" name="תיבת טקסט 15">
            <a:extLst>
              <a:ext uri="{FF2B5EF4-FFF2-40B4-BE49-F238E27FC236}">
                <a16:creationId xmlns:a16="http://schemas.microsoft.com/office/drawing/2014/main" id="{1750C9BD-D75C-6C0A-A1B0-4B1BF0C8C402}"/>
              </a:ext>
            </a:extLst>
          </p:cNvPr>
          <p:cNvSpPr txBox="1"/>
          <p:nvPr/>
        </p:nvSpPr>
        <p:spPr>
          <a:xfrm>
            <a:off x="705634" y="5468583"/>
            <a:ext cx="3046275" cy="461665"/>
          </a:xfrm>
          <a:prstGeom prst="rect">
            <a:avLst/>
          </a:prstGeom>
          <a:noFill/>
        </p:spPr>
        <p:txBody>
          <a:bodyPr wrap="square" rtlCol="1">
            <a:spAutoFit/>
          </a:bodyPr>
          <a:lstStyle/>
          <a:p>
            <a:r>
              <a:rPr lang="he-IL" sz="2400" b="1" dirty="0"/>
              <a:t>כלי לצליית מרשמלו</a:t>
            </a:r>
          </a:p>
        </p:txBody>
      </p:sp>
    </p:spTree>
    <p:extLst>
      <p:ext uri="{BB962C8B-B14F-4D97-AF65-F5344CB8AC3E}">
        <p14:creationId xmlns:p14="http://schemas.microsoft.com/office/powerpoint/2010/main" val="1679809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AE73A-D67C-D227-20E2-DD1EE6F36ADD}"/>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7ED03978-FBFC-9890-D1EC-DD623DEB251A}"/>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9F58561A-CB2D-E828-38D5-2070A0EC2145}"/>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AE64C6C-6663-A3AA-C6D8-97910C7E7745}"/>
              </a:ext>
            </a:extLst>
          </p:cNvPr>
          <p:cNvSpPr txBox="1"/>
          <p:nvPr/>
        </p:nvSpPr>
        <p:spPr>
          <a:xfrm>
            <a:off x="478971" y="1045029"/>
            <a:ext cx="2455818" cy="1754326"/>
          </a:xfrm>
          <a:prstGeom prst="rect">
            <a:avLst/>
          </a:prstGeom>
          <a:noFill/>
        </p:spPr>
        <p:txBody>
          <a:bodyPr wrap="square" rtlCol="0">
            <a:spAutoFit/>
          </a:bodyPr>
          <a:lstStyle/>
          <a:p>
            <a:r>
              <a:rPr lang="he-IL" sz="5400" b="1" dirty="0">
                <a:latin typeface="Arial" panose="020B0604020202020204" pitchFamily="34" charset="0"/>
                <a:cs typeface="Arial" panose="020B0604020202020204" pitchFamily="34" charset="0"/>
              </a:rPr>
              <a:t>פעילות פתיחה</a:t>
            </a:r>
            <a:endParaRPr lang="en-US" sz="54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2ABD566C-9296-EA6D-9FF2-9B24E8AC1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287"/>
            <a:ext cx="4136571" cy="426268"/>
          </a:xfrm>
          <a:prstGeom prst="rect">
            <a:avLst/>
          </a:prstGeom>
        </p:spPr>
      </p:pic>
    </p:spTree>
    <p:extLst>
      <p:ext uri="{BB962C8B-B14F-4D97-AF65-F5344CB8AC3E}">
        <p14:creationId xmlns:p14="http://schemas.microsoft.com/office/powerpoint/2010/main" val="1909200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4DB75251-AD79-6BDF-A1E0-05171E166333}"/>
              </a:ext>
            </a:extLst>
          </p:cNvPr>
          <p:cNvPicPr>
            <a:picLocks noChangeAspect="1"/>
          </p:cNvPicPr>
          <p:nvPr/>
        </p:nvPicPr>
        <p:blipFill>
          <a:blip r:embed="rId3"/>
          <a:stretch>
            <a:fillRect/>
          </a:stretch>
        </p:blipFill>
        <p:spPr>
          <a:xfrm>
            <a:off x="1284375" y="743728"/>
            <a:ext cx="9466118" cy="5776568"/>
          </a:xfrm>
          <a:prstGeom prst="rect">
            <a:avLst/>
          </a:prstGeom>
        </p:spPr>
      </p:pic>
      <p:pic>
        <p:nvPicPr>
          <p:cNvPr id="2" name="תמונה 1">
            <a:extLst>
              <a:ext uri="{FF2B5EF4-FFF2-40B4-BE49-F238E27FC236}">
                <a16:creationId xmlns:a16="http://schemas.microsoft.com/office/drawing/2014/main" id="{F8599220-98BA-38FC-555E-F931856B6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E802C02B-A1D3-CF5B-51C0-F7F098CF6FAA}"/>
              </a:ext>
            </a:extLst>
          </p:cNvPr>
          <p:cNvSpPr txBox="1"/>
          <p:nvPr/>
        </p:nvSpPr>
        <p:spPr>
          <a:xfrm>
            <a:off x="10750493" y="5997076"/>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14</a:t>
            </a:r>
          </a:p>
        </p:txBody>
      </p:sp>
    </p:spTree>
    <p:extLst>
      <p:ext uri="{BB962C8B-B14F-4D97-AF65-F5344CB8AC3E}">
        <p14:creationId xmlns:p14="http://schemas.microsoft.com/office/powerpoint/2010/main" val="1096042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74E795A-2E46-422F-4B80-16C96961FCFF}"/>
              </a:ext>
            </a:extLst>
          </p:cNvPr>
          <p:cNvPicPr>
            <a:picLocks noChangeAspect="1"/>
          </p:cNvPicPr>
          <p:nvPr/>
        </p:nvPicPr>
        <p:blipFill>
          <a:blip r:embed="rId3"/>
          <a:stretch>
            <a:fillRect/>
          </a:stretch>
        </p:blipFill>
        <p:spPr>
          <a:xfrm>
            <a:off x="2015734" y="1748785"/>
            <a:ext cx="8572500" cy="1990725"/>
          </a:xfrm>
          <a:prstGeom prst="rect">
            <a:avLst/>
          </a:prstGeom>
        </p:spPr>
      </p:pic>
      <p:pic>
        <p:nvPicPr>
          <p:cNvPr id="2" name="תמונה 1">
            <a:extLst>
              <a:ext uri="{FF2B5EF4-FFF2-40B4-BE49-F238E27FC236}">
                <a16:creationId xmlns:a16="http://schemas.microsoft.com/office/drawing/2014/main" id="{6F506601-36CD-0370-4929-118CA6DFD5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2050" name="Picture 2" descr="צנצנת אוכל חינם איור סתיו">
            <a:extLst>
              <a:ext uri="{FF2B5EF4-FFF2-40B4-BE49-F238E27FC236}">
                <a16:creationId xmlns:a16="http://schemas.microsoft.com/office/drawing/2014/main" id="{C9BF9400-E74F-DC21-D94B-A4381C6FBE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087" y="4001234"/>
            <a:ext cx="4478626" cy="2798127"/>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EB154DE2-7C1E-0C99-1D3D-07095012AA93}"/>
              </a:ext>
            </a:extLst>
          </p:cNvPr>
          <p:cNvSpPr txBox="1"/>
          <p:nvPr/>
        </p:nvSpPr>
        <p:spPr>
          <a:xfrm>
            <a:off x="9736732" y="5401810"/>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15</a:t>
            </a:r>
          </a:p>
        </p:txBody>
      </p:sp>
      <p:sp>
        <p:nvSpPr>
          <p:cNvPr id="5" name="תיבת טקסט 4">
            <a:extLst>
              <a:ext uri="{FF2B5EF4-FFF2-40B4-BE49-F238E27FC236}">
                <a16:creationId xmlns:a16="http://schemas.microsoft.com/office/drawing/2014/main" id="{5BEAA315-AA26-E703-5C64-793468852CC9}"/>
              </a:ext>
            </a:extLst>
          </p:cNvPr>
          <p:cNvSpPr txBox="1"/>
          <p:nvPr/>
        </p:nvSpPr>
        <p:spPr>
          <a:xfrm>
            <a:off x="3354562" y="902286"/>
            <a:ext cx="5894844" cy="646331"/>
          </a:xfrm>
          <a:prstGeom prst="rect">
            <a:avLst/>
          </a:prstGeom>
          <a:noFill/>
        </p:spPr>
        <p:txBody>
          <a:bodyPr wrap="square" rtlCol="1">
            <a:spAutoFit/>
          </a:bodyPr>
          <a:lstStyle/>
          <a:p>
            <a:r>
              <a:rPr lang="he-IL" sz="3600" b="1" dirty="0">
                <a:solidFill>
                  <a:srgbClr val="C00000"/>
                </a:solidFill>
              </a:rPr>
              <a:t>מכירים תכונה נוספת של חומר</a:t>
            </a:r>
          </a:p>
        </p:txBody>
      </p:sp>
    </p:spTree>
    <p:extLst>
      <p:ext uri="{BB962C8B-B14F-4D97-AF65-F5344CB8AC3E}">
        <p14:creationId xmlns:p14="http://schemas.microsoft.com/office/powerpoint/2010/main" val="3084436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4C2A14E-BBF7-1BC4-5AEB-89769D234EA7}"/>
              </a:ext>
            </a:extLst>
          </p:cNvPr>
          <p:cNvSpPr txBox="1"/>
          <p:nvPr/>
        </p:nvSpPr>
        <p:spPr>
          <a:xfrm>
            <a:off x="2652735" y="709285"/>
            <a:ext cx="7608865" cy="1077218"/>
          </a:xfrm>
          <a:prstGeom prst="rect">
            <a:avLst/>
          </a:prstGeom>
          <a:noFill/>
        </p:spPr>
        <p:txBody>
          <a:bodyPr wrap="square">
            <a:spAutoFit/>
          </a:bodyPr>
          <a:lstStyle/>
          <a:p>
            <a:r>
              <a:rPr lang="he-IL" sz="3200" b="1" i="0" u="none" strike="noStrike" baseline="0" dirty="0">
                <a:solidFill>
                  <a:srgbClr val="C00000"/>
                </a:solidFill>
                <a:latin typeface="Bnarkisim"/>
              </a:rPr>
              <a:t>ניסוי: איזו תכונה של חומר אפשר לגלות</a:t>
            </a:r>
          </a:p>
          <a:p>
            <a:r>
              <a:rPr lang="he-IL" sz="3200" b="1" i="0" u="none" strike="noStrike" baseline="0" dirty="0">
                <a:solidFill>
                  <a:srgbClr val="C00000"/>
                </a:solidFill>
                <a:latin typeface="Bnarkisim"/>
              </a:rPr>
              <a:t>כאשר מערבבים אותו במים?</a:t>
            </a:r>
            <a:endParaRPr lang="he-IL" sz="3200" b="1" dirty="0">
              <a:solidFill>
                <a:srgbClr val="C00000"/>
              </a:solidFill>
            </a:endParaRPr>
          </a:p>
        </p:txBody>
      </p:sp>
      <p:pic>
        <p:nvPicPr>
          <p:cNvPr id="5" name="תמונה 4">
            <a:extLst>
              <a:ext uri="{FF2B5EF4-FFF2-40B4-BE49-F238E27FC236}">
                <a16:creationId xmlns:a16="http://schemas.microsoft.com/office/drawing/2014/main" id="{A8074B31-8643-73FB-AC26-C91F7B388A70}"/>
              </a:ext>
            </a:extLst>
          </p:cNvPr>
          <p:cNvPicPr>
            <a:picLocks noChangeAspect="1"/>
          </p:cNvPicPr>
          <p:nvPr/>
        </p:nvPicPr>
        <p:blipFill>
          <a:blip r:embed="rId3"/>
          <a:stretch>
            <a:fillRect/>
          </a:stretch>
        </p:blipFill>
        <p:spPr>
          <a:xfrm>
            <a:off x="10664646" y="1163561"/>
            <a:ext cx="1579418" cy="1156020"/>
          </a:xfrm>
          <a:prstGeom prst="rect">
            <a:avLst/>
          </a:prstGeom>
        </p:spPr>
      </p:pic>
      <p:pic>
        <p:nvPicPr>
          <p:cNvPr id="12" name="תמונה 11">
            <a:extLst>
              <a:ext uri="{FF2B5EF4-FFF2-40B4-BE49-F238E27FC236}">
                <a16:creationId xmlns:a16="http://schemas.microsoft.com/office/drawing/2014/main" id="{15D69F6E-A597-B61F-4157-AB4CF0A8731A}"/>
              </a:ext>
            </a:extLst>
          </p:cNvPr>
          <p:cNvPicPr>
            <a:picLocks noChangeAspect="1"/>
          </p:cNvPicPr>
          <p:nvPr/>
        </p:nvPicPr>
        <p:blipFill>
          <a:blip r:embed="rId4"/>
          <a:stretch>
            <a:fillRect/>
          </a:stretch>
        </p:blipFill>
        <p:spPr>
          <a:xfrm>
            <a:off x="118809" y="1991262"/>
            <a:ext cx="2773809" cy="2457450"/>
          </a:xfrm>
          <a:prstGeom prst="rect">
            <a:avLst/>
          </a:prstGeom>
        </p:spPr>
      </p:pic>
      <p:pic>
        <p:nvPicPr>
          <p:cNvPr id="14" name="תמונה 13">
            <a:extLst>
              <a:ext uri="{FF2B5EF4-FFF2-40B4-BE49-F238E27FC236}">
                <a16:creationId xmlns:a16="http://schemas.microsoft.com/office/drawing/2014/main" id="{464E4CE5-92C7-8588-E5E0-D5E99E4CCDF3}"/>
              </a:ext>
            </a:extLst>
          </p:cNvPr>
          <p:cNvPicPr>
            <a:picLocks noChangeAspect="1"/>
          </p:cNvPicPr>
          <p:nvPr/>
        </p:nvPicPr>
        <p:blipFill>
          <a:blip r:embed="rId5"/>
          <a:stretch>
            <a:fillRect/>
          </a:stretch>
        </p:blipFill>
        <p:spPr>
          <a:xfrm>
            <a:off x="2809491" y="1991263"/>
            <a:ext cx="8210550" cy="3910774"/>
          </a:xfrm>
          <a:prstGeom prst="rect">
            <a:avLst/>
          </a:prstGeom>
        </p:spPr>
      </p:pic>
      <p:sp>
        <p:nvSpPr>
          <p:cNvPr id="15" name="תיבת טקסט 14">
            <a:extLst>
              <a:ext uri="{FF2B5EF4-FFF2-40B4-BE49-F238E27FC236}">
                <a16:creationId xmlns:a16="http://schemas.microsoft.com/office/drawing/2014/main" id="{B6B894D8-5FE3-694D-5DB1-C88F827D661E}"/>
              </a:ext>
            </a:extLst>
          </p:cNvPr>
          <p:cNvSpPr txBox="1"/>
          <p:nvPr/>
        </p:nvSpPr>
        <p:spPr>
          <a:xfrm>
            <a:off x="4082473" y="6193942"/>
            <a:ext cx="6179127" cy="461665"/>
          </a:xfrm>
          <a:prstGeom prst="rect">
            <a:avLst/>
          </a:prstGeom>
          <a:noFill/>
        </p:spPr>
        <p:txBody>
          <a:bodyPr wrap="square" rtlCol="1">
            <a:spAutoFit/>
          </a:bodyPr>
          <a:lstStyle/>
          <a:p>
            <a:r>
              <a:rPr lang="he-IL" sz="2400" dirty="0"/>
              <a:t>ערכו חלק ב של הניסוי שבעמודים 15-14</a:t>
            </a:r>
          </a:p>
        </p:txBody>
      </p:sp>
      <p:pic>
        <p:nvPicPr>
          <p:cNvPr id="2" name="תמונה 1">
            <a:extLst>
              <a:ext uri="{FF2B5EF4-FFF2-40B4-BE49-F238E27FC236}">
                <a16:creationId xmlns:a16="http://schemas.microsoft.com/office/drawing/2014/main" id="{788E5BA9-8463-6799-A401-A19548D2B8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2567444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51DFD091-972F-5BFB-0F33-854E12A46E0A}"/>
              </a:ext>
            </a:extLst>
          </p:cNvPr>
          <p:cNvSpPr txBox="1"/>
          <p:nvPr/>
        </p:nvSpPr>
        <p:spPr>
          <a:xfrm>
            <a:off x="4830807" y="581833"/>
            <a:ext cx="5680364" cy="800219"/>
          </a:xfrm>
          <a:prstGeom prst="rect">
            <a:avLst/>
          </a:prstGeom>
          <a:noFill/>
        </p:spPr>
        <p:txBody>
          <a:bodyPr wrap="square" rtlCol="1">
            <a:spAutoFit/>
          </a:bodyPr>
          <a:lstStyle/>
          <a:p>
            <a:r>
              <a:rPr lang="he-IL" sz="2800" b="1" dirty="0">
                <a:solidFill>
                  <a:srgbClr val="C00000"/>
                </a:solidFill>
              </a:rPr>
              <a:t>מארגנים תוצאות (עמוד 16)</a:t>
            </a:r>
          </a:p>
          <a:p>
            <a:endParaRPr lang="he-IL" dirty="0"/>
          </a:p>
        </p:txBody>
      </p:sp>
      <p:sp>
        <p:nvSpPr>
          <p:cNvPr id="9" name="תיבת טקסט 8">
            <a:extLst>
              <a:ext uri="{FF2B5EF4-FFF2-40B4-BE49-F238E27FC236}">
                <a16:creationId xmlns:a16="http://schemas.microsoft.com/office/drawing/2014/main" id="{FDA12F63-CAFC-5AF7-F627-31E58AA62B1E}"/>
              </a:ext>
            </a:extLst>
          </p:cNvPr>
          <p:cNvSpPr txBox="1"/>
          <p:nvPr/>
        </p:nvSpPr>
        <p:spPr>
          <a:xfrm>
            <a:off x="3064881" y="6132124"/>
            <a:ext cx="7897090" cy="523220"/>
          </a:xfrm>
          <a:prstGeom prst="rect">
            <a:avLst/>
          </a:prstGeom>
          <a:noFill/>
        </p:spPr>
        <p:txBody>
          <a:bodyPr wrap="square" rtlCol="1">
            <a:spAutoFit/>
          </a:bodyPr>
          <a:lstStyle/>
          <a:p>
            <a:r>
              <a:rPr lang="he-IL" sz="2800" b="1" dirty="0"/>
              <a:t>מסיקים מסקנות </a:t>
            </a:r>
            <a:r>
              <a:rPr lang="he-IL" sz="2400" dirty="0"/>
              <a:t>(עמוד 17) השיבו על שאלות 4-1 בחלק זה.</a:t>
            </a:r>
            <a:endParaRPr lang="he-IL" dirty="0"/>
          </a:p>
        </p:txBody>
      </p:sp>
      <p:pic>
        <p:nvPicPr>
          <p:cNvPr id="3" name="תמונה 2">
            <a:extLst>
              <a:ext uri="{FF2B5EF4-FFF2-40B4-BE49-F238E27FC236}">
                <a16:creationId xmlns:a16="http://schemas.microsoft.com/office/drawing/2014/main" id="{00A22676-2E38-7E6A-67B5-F0C03BE1D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FE51951D-D1E4-7EC1-EAC9-6576E0C1A1DC}"/>
              </a:ext>
            </a:extLst>
          </p:cNvPr>
          <p:cNvPicPr>
            <a:picLocks noChangeAspect="1"/>
          </p:cNvPicPr>
          <p:nvPr/>
        </p:nvPicPr>
        <p:blipFill>
          <a:blip r:embed="rId4"/>
          <a:stretch>
            <a:fillRect/>
          </a:stretch>
        </p:blipFill>
        <p:spPr>
          <a:xfrm>
            <a:off x="2475347" y="1157906"/>
            <a:ext cx="8486624" cy="4659755"/>
          </a:xfrm>
          <a:prstGeom prst="rect">
            <a:avLst/>
          </a:prstGeom>
        </p:spPr>
      </p:pic>
    </p:spTree>
    <p:extLst>
      <p:ext uri="{BB962C8B-B14F-4D97-AF65-F5344CB8AC3E}">
        <p14:creationId xmlns:p14="http://schemas.microsoft.com/office/powerpoint/2010/main" val="2624558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769565AF-724F-3BEB-5409-6C960DF00EFD}"/>
              </a:ext>
            </a:extLst>
          </p:cNvPr>
          <p:cNvPicPr>
            <a:picLocks noChangeAspect="1"/>
          </p:cNvPicPr>
          <p:nvPr/>
        </p:nvPicPr>
        <p:blipFill>
          <a:blip r:embed="rId3"/>
          <a:stretch>
            <a:fillRect/>
          </a:stretch>
        </p:blipFill>
        <p:spPr>
          <a:xfrm>
            <a:off x="1727721" y="1481090"/>
            <a:ext cx="9121093" cy="4162328"/>
          </a:xfrm>
          <a:prstGeom prst="rect">
            <a:avLst/>
          </a:prstGeom>
        </p:spPr>
      </p:pic>
      <p:sp>
        <p:nvSpPr>
          <p:cNvPr id="4" name="תיבת טקסט 3">
            <a:extLst>
              <a:ext uri="{FF2B5EF4-FFF2-40B4-BE49-F238E27FC236}">
                <a16:creationId xmlns:a16="http://schemas.microsoft.com/office/drawing/2014/main" id="{73ADAC64-02C6-27D3-57E4-D43C699B4839}"/>
              </a:ext>
            </a:extLst>
          </p:cNvPr>
          <p:cNvSpPr txBox="1"/>
          <p:nvPr/>
        </p:nvSpPr>
        <p:spPr>
          <a:xfrm>
            <a:off x="2715491" y="5643418"/>
            <a:ext cx="7490691" cy="523220"/>
          </a:xfrm>
          <a:prstGeom prst="rect">
            <a:avLst/>
          </a:prstGeom>
          <a:noFill/>
        </p:spPr>
        <p:txBody>
          <a:bodyPr wrap="square" rtlCol="1">
            <a:spAutoFit/>
          </a:bodyPr>
          <a:lstStyle/>
          <a:p>
            <a:r>
              <a:rPr lang="he-IL" sz="2400" dirty="0"/>
              <a:t>השיבו על המשימה </a:t>
            </a:r>
            <a:r>
              <a:rPr lang="he-IL" sz="2800" b="1" dirty="0"/>
              <a:t>מדע וטכנולוגיה בבית </a:t>
            </a:r>
            <a:r>
              <a:rPr lang="he-IL" sz="2400" dirty="0"/>
              <a:t>עמוד 17.</a:t>
            </a:r>
          </a:p>
        </p:txBody>
      </p:sp>
      <p:pic>
        <p:nvPicPr>
          <p:cNvPr id="2" name="תמונה 1">
            <a:extLst>
              <a:ext uri="{FF2B5EF4-FFF2-40B4-BE49-F238E27FC236}">
                <a16:creationId xmlns:a16="http://schemas.microsoft.com/office/drawing/2014/main" id="{C24DD102-236C-C16D-AD2B-AC07CAC47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CF00BA34-5A3F-D8A9-2CAD-20782775785E}"/>
              </a:ext>
            </a:extLst>
          </p:cNvPr>
          <p:cNvSpPr txBox="1"/>
          <p:nvPr/>
        </p:nvSpPr>
        <p:spPr>
          <a:xfrm>
            <a:off x="0" y="1081757"/>
            <a:ext cx="1906292"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17</a:t>
            </a:r>
          </a:p>
        </p:txBody>
      </p:sp>
    </p:spTree>
    <p:extLst>
      <p:ext uri="{BB962C8B-B14F-4D97-AF65-F5344CB8AC3E}">
        <p14:creationId xmlns:p14="http://schemas.microsoft.com/office/powerpoint/2010/main" val="361722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A40C9182-398C-6613-8305-74FFB183A820}"/>
              </a:ext>
            </a:extLst>
          </p:cNvPr>
          <p:cNvSpPr txBox="1"/>
          <p:nvPr/>
        </p:nvSpPr>
        <p:spPr>
          <a:xfrm>
            <a:off x="476510" y="6047841"/>
            <a:ext cx="11464445" cy="523220"/>
          </a:xfrm>
          <a:prstGeom prst="rect">
            <a:avLst/>
          </a:prstGeom>
          <a:noFill/>
        </p:spPr>
        <p:txBody>
          <a:bodyPr wrap="square" rtlCol="1">
            <a:spAutoFit/>
          </a:bodyPr>
          <a:lstStyle/>
          <a:p>
            <a:r>
              <a:rPr lang="he-IL" sz="2800" dirty="0"/>
              <a:t>קראו את קטע המידע שבעמוד 18 והשיבו על השאלות שבשוליים ושאלות הסיכום.</a:t>
            </a:r>
          </a:p>
        </p:txBody>
      </p:sp>
      <p:pic>
        <p:nvPicPr>
          <p:cNvPr id="2" name="תמונה 1">
            <a:extLst>
              <a:ext uri="{FF2B5EF4-FFF2-40B4-BE49-F238E27FC236}">
                <a16:creationId xmlns:a16="http://schemas.microsoft.com/office/drawing/2014/main" id="{64B3453E-0DA9-ACA4-14C0-71BD41396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77FF075B-220F-2149-A9E9-B2A117FD964D}"/>
              </a:ext>
            </a:extLst>
          </p:cNvPr>
          <p:cNvSpPr txBox="1"/>
          <p:nvPr/>
        </p:nvSpPr>
        <p:spPr>
          <a:xfrm>
            <a:off x="2820692" y="687908"/>
            <a:ext cx="6028840" cy="707886"/>
          </a:xfrm>
          <a:prstGeom prst="rect">
            <a:avLst/>
          </a:prstGeom>
          <a:noFill/>
        </p:spPr>
        <p:txBody>
          <a:bodyPr wrap="square" rtlCol="1">
            <a:spAutoFit/>
          </a:bodyPr>
          <a:lstStyle/>
          <a:p>
            <a:r>
              <a:rPr lang="he-IL" sz="4000" b="1" dirty="0">
                <a:solidFill>
                  <a:srgbClr val="C00000"/>
                </a:solidFill>
              </a:rPr>
              <a:t>המשגה: מהי מסיסות?</a:t>
            </a:r>
          </a:p>
        </p:txBody>
      </p:sp>
      <p:pic>
        <p:nvPicPr>
          <p:cNvPr id="7" name="תמונה 6">
            <a:extLst>
              <a:ext uri="{FF2B5EF4-FFF2-40B4-BE49-F238E27FC236}">
                <a16:creationId xmlns:a16="http://schemas.microsoft.com/office/drawing/2014/main" id="{06DE1914-A6A3-7F55-5C58-F256AC126D9B}"/>
              </a:ext>
            </a:extLst>
          </p:cNvPr>
          <p:cNvPicPr>
            <a:picLocks noChangeAspect="1"/>
          </p:cNvPicPr>
          <p:nvPr/>
        </p:nvPicPr>
        <p:blipFill>
          <a:blip r:embed="rId4"/>
          <a:stretch>
            <a:fillRect/>
          </a:stretch>
        </p:blipFill>
        <p:spPr>
          <a:xfrm>
            <a:off x="1963153" y="1545824"/>
            <a:ext cx="8891993" cy="4537914"/>
          </a:xfrm>
          <a:prstGeom prst="rect">
            <a:avLst/>
          </a:prstGeom>
        </p:spPr>
      </p:pic>
    </p:spTree>
    <p:extLst>
      <p:ext uri="{BB962C8B-B14F-4D97-AF65-F5344CB8AC3E}">
        <p14:creationId xmlns:p14="http://schemas.microsoft.com/office/powerpoint/2010/main" val="1268304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133AB3FC-BE37-77C4-CB31-A5AADC7BFA6E}"/>
              </a:ext>
            </a:extLst>
          </p:cNvPr>
          <p:cNvPicPr>
            <a:picLocks noGrp="1" noChangeAspect="1"/>
          </p:cNvPicPr>
          <p:nvPr>
            <p:ph idx="1"/>
          </p:nvPr>
        </p:nvPicPr>
        <p:blipFill>
          <a:blip r:embed="rId3"/>
          <a:stretch>
            <a:fillRect/>
          </a:stretch>
        </p:blipFill>
        <p:spPr>
          <a:xfrm>
            <a:off x="3441366" y="1643968"/>
            <a:ext cx="4889606" cy="5102197"/>
          </a:xfrm>
        </p:spPr>
      </p:pic>
      <p:pic>
        <p:nvPicPr>
          <p:cNvPr id="2" name="תמונה 1">
            <a:extLst>
              <a:ext uri="{FF2B5EF4-FFF2-40B4-BE49-F238E27FC236}">
                <a16:creationId xmlns:a16="http://schemas.microsoft.com/office/drawing/2014/main" id="{7176C78D-8C30-9D46-CBD1-3E1D5D60E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ECD66908-07D5-8F3F-B1A0-24E70AC024C9}"/>
              </a:ext>
            </a:extLst>
          </p:cNvPr>
          <p:cNvSpPr txBox="1"/>
          <p:nvPr/>
        </p:nvSpPr>
        <p:spPr>
          <a:xfrm>
            <a:off x="7377193" y="337653"/>
            <a:ext cx="4370523" cy="769441"/>
          </a:xfrm>
          <a:prstGeom prst="rect">
            <a:avLst/>
          </a:prstGeom>
          <a:noFill/>
        </p:spPr>
        <p:txBody>
          <a:bodyPr wrap="square" rtlCol="0">
            <a:spAutoFit/>
          </a:bodyPr>
          <a:lstStyle/>
          <a:p>
            <a:r>
              <a:rPr kumimoji="0" lang="he-IL" sz="4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משימה מתוקשבת</a:t>
            </a:r>
            <a:endParaRPr lang="en-US" dirty="0">
              <a:solidFill>
                <a:srgbClr val="C00000"/>
              </a:solidFill>
            </a:endParaRPr>
          </a:p>
        </p:txBody>
      </p:sp>
    </p:spTree>
    <p:extLst>
      <p:ext uri="{BB962C8B-B14F-4D97-AF65-F5344CB8AC3E}">
        <p14:creationId xmlns:p14="http://schemas.microsoft.com/office/powerpoint/2010/main" val="170744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תמונה 11">
            <a:extLst>
              <a:ext uri="{FF2B5EF4-FFF2-40B4-BE49-F238E27FC236}">
                <a16:creationId xmlns:a16="http://schemas.microsoft.com/office/drawing/2014/main" id="{6A8F1979-533F-C721-B526-46899F7AB8BD}"/>
              </a:ext>
            </a:extLst>
          </p:cNvPr>
          <p:cNvPicPr>
            <a:picLocks noChangeAspect="1"/>
          </p:cNvPicPr>
          <p:nvPr/>
        </p:nvPicPr>
        <p:blipFill>
          <a:blip r:embed="rId3"/>
          <a:stretch>
            <a:fillRect/>
          </a:stretch>
        </p:blipFill>
        <p:spPr>
          <a:xfrm>
            <a:off x="2192305" y="1627491"/>
            <a:ext cx="6060621" cy="5230509"/>
          </a:xfrm>
          <a:prstGeom prst="rect">
            <a:avLst/>
          </a:prstGeom>
        </p:spPr>
      </p:pic>
      <p:pic>
        <p:nvPicPr>
          <p:cNvPr id="3" name="תמונה 2">
            <a:extLst>
              <a:ext uri="{FF2B5EF4-FFF2-40B4-BE49-F238E27FC236}">
                <a16:creationId xmlns:a16="http://schemas.microsoft.com/office/drawing/2014/main" id="{8D8DCAFF-CEEC-6C00-C5E5-244E9D9FCF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2" name="TextBox 1">
            <a:extLst>
              <a:ext uri="{FF2B5EF4-FFF2-40B4-BE49-F238E27FC236}">
                <a16:creationId xmlns:a16="http://schemas.microsoft.com/office/drawing/2014/main" id="{6DF03DDB-0AF1-2450-533B-2E8B35D532DC}"/>
              </a:ext>
            </a:extLst>
          </p:cNvPr>
          <p:cNvSpPr txBox="1"/>
          <p:nvPr/>
        </p:nvSpPr>
        <p:spPr>
          <a:xfrm>
            <a:off x="7857642" y="399871"/>
            <a:ext cx="3890074"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E1AB4622-3F2D-53E9-37F1-29960E0E2F9E}"/>
              </a:ext>
            </a:extLst>
          </p:cNvPr>
          <p:cNvSpPr txBox="1"/>
          <p:nvPr/>
        </p:nvSpPr>
        <p:spPr>
          <a:xfrm>
            <a:off x="6695268" y="399872"/>
            <a:ext cx="5269798" cy="769442"/>
          </a:xfrm>
          <a:prstGeom prst="rect">
            <a:avLst/>
          </a:prstGeom>
          <a:noFill/>
        </p:spPr>
        <p:txBody>
          <a:bodyPr wrap="square">
            <a:spAutoFit/>
          </a:bodyPr>
          <a:lstStyle/>
          <a:p>
            <a:r>
              <a:rPr kumimoji="0" lang="he-IL" sz="4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משימה מתוקשבת</a:t>
            </a:r>
            <a:endParaRPr lang="en-US" dirty="0">
              <a:solidFill>
                <a:srgbClr val="C00000"/>
              </a:solidFill>
            </a:endParaRPr>
          </a:p>
        </p:txBody>
      </p:sp>
    </p:spTree>
    <p:extLst>
      <p:ext uri="{BB962C8B-B14F-4D97-AF65-F5344CB8AC3E}">
        <p14:creationId xmlns:p14="http://schemas.microsoft.com/office/powerpoint/2010/main" val="3399539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C966645D-A8DE-F2F3-E9B5-8B0D8D6162B4}"/>
              </a:ext>
            </a:extLst>
          </p:cNvPr>
          <p:cNvPicPr>
            <a:picLocks noChangeAspect="1"/>
          </p:cNvPicPr>
          <p:nvPr/>
        </p:nvPicPr>
        <p:blipFill>
          <a:blip r:embed="rId3">
            <a:clrChange>
              <a:clrFrom>
                <a:srgbClr val="F3FAFD"/>
              </a:clrFrom>
              <a:clrTo>
                <a:srgbClr val="F3FAFD">
                  <a:alpha val="0"/>
                </a:srgbClr>
              </a:clrTo>
            </a:clrChange>
          </a:blip>
          <a:stretch>
            <a:fillRect/>
          </a:stretch>
        </p:blipFill>
        <p:spPr>
          <a:xfrm>
            <a:off x="0" y="2455146"/>
            <a:ext cx="3934691" cy="4265270"/>
          </a:xfrm>
          <a:prstGeom prst="rect">
            <a:avLst/>
          </a:prstGeom>
        </p:spPr>
      </p:pic>
      <p:pic>
        <p:nvPicPr>
          <p:cNvPr id="2" name="תמונה 1">
            <a:extLst>
              <a:ext uri="{FF2B5EF4-FFF2-40B4-BE49-F238E27FC236}">
                <a16:creationId xmlns:a16="http://schemas.microsoft.com/office/drawing/2014/main" id="{DA1A62C8-6F4E-3E9B-BF9A-DECD528DB8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C50EFE99-41A9-4BED-5435-F0AFF1B89089}"/>
              </a:ext>
            </a:extLst>
          </p:cNvPr>
          <p:cNvSpPr txBox="1"/>
          <p:nvPr/>
        </p:nvSpPr>
        <p:spPr>
          <a:xfrm>
            <a:off x="10442785" y="6222945"/>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19</a:t>
            </a:r>
          </a:p>
        </p:txBody>
      </p:sp>
      <p:sp>
        <p:nvSpPr>
          <p:cNvPr id="7" name="תיבת טקסט 6">
            <a:extLst>
              <a:ext uri="{FF2B5EF4-FFF2-40B4-BE49-F238E27FC236}">
                <a16:creationId xmlns:a16="http://schemas.microsoft.com/office/drawing/2014/main" id="{A6FE654F-794A-EAE6-8520-515EBABC548A}"/>
              </a:ext>
            </a:extLst>
          </p:cNvPr>
          <p:cNvSpPr txBox="1"/>
          <p:nvPr/>
        </p:nvSpPr>
        <p:spPr>
          <a:xfrm>
            <a:off x="3662314" y="950886"/>
            <a:ext cx="6093912" cy="646331"/>
          </a:xfrm>
          <a:prstGeom prst="rect">
            <a:avLst/>
          </a:prstGeom>
          <a:noFill/>
        </p:spPr>
        <p:txBody>
          <a:bodyPr wrap="square">
            <a:spAutoFit/>
          </a:bodyPr>
          <a:lstStyle/>
          <a:p>
            <a:r>
              <a:rPr lang="he-IL" sz="3600" b="1" dirty="0">
                <a:solidFill>
                  <a:srgbClr val="C00000"/>
                </a:solidFill>
              </a:rPr>
              <a:t>מכירים תכונה נוספת של חומר</a:t>
            </a:r>
          </a:p>
        </p:txBody>
      </p:sp>
      <p:pic>
        <p:nvPicPr>
          <p:cNvPr id="6" name="Picture 5">
            <a:extLst>
              <a:ext uri="{FF2B5EF4-FFF2-40B4-BE49-F238E27FC236}">
                <a16:creationId xmlns:a16="http://schemas.microsoft.com/office/drawing/2014/main" id="{F4F7E186-891A-D411-7FB0-FE18B1E1AB26}"/>
              </a:ext>
            </a:extLst>
          </p:cNvPr>
          <p:cNvPicPr>
            <a:picLocks noChangeAspect="1"/>
          </p:cNvPicPr>
          <p:nvPr/>
        </p:nvPicPr>
        <p:blipFill>
          <a:blip r:embed="rId5"/>
          <a:stretch>
            <a:fillRect/>
          </a:stretch>
        </p:blipFill>
        <p:spPr>
          <a:xfrm>
            <a:off x="2742465" y="2028620"/>
            <a:ext cx="8822648" cy="1628980"/>
          </a:xfrm>
          <a:prstGeom prst="rect">
            <a:avLst/>
          </a:prstGeom>
        </p:spPr>
      </p:pic>
    </p:spTree>
    <p:extLst>
      <p:ext uri="{BB962C8B-B14F-4D97-AF65-F5344CB8AC3E}">
        <p14:creationId xmlns:p14="http://schemas.microsoft.com/office/powerpoint/2010/main" val="251701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9E57BE8E-39BB-F7F5-0E74-72F1060AAB1B}"/>
              </a:ext>
            </a:extLst>
          </p:cNvPr>
          <p:cNvSpPr txBox="1"/>
          <p:nvPr/>
        </p:nvSpPr>
        <p:spPr>
          <a:xfrm>
            <a:off x="3209635" y="971219"/>
            <a:ext cx="6714837" cy="1077218"/>
          </a:xfrm>
          <a:prstGeom prst="rect">
            <a:avLst/>
          </a:prstGeom>
          <a:noFill/>
        </p:spPr>
        <p:txBody>
          <a:bodyPr wrap="square" rtlCol="1">
            <a:spAutoFit/>
          </a:bodyPr>
          <a:lstStyle/>
          <a:p>
            <a:r>
              <a:rPr lang="he-IL" sz="3200" b="1" dirty="0">
                <a:solidFill>
                  <a:srgbClr val="C00000"/>
                </a:solidFill>
              </a:rPr>
              <a:t>ניסוי: איזו תכונה של חומר אפשר לגלות כאשר מקרבים אליו מגנט? </a:t>
            </a:r>
            <a:r>
              <a:rPr lang="he-IL" sz="2400" dirty="0"/>
              <a:t>(עמודים 20-19)</a:t>
            </a:r>
            <a:endParaRPr lang="he-IL" sz="3200" dirty="0"/>
          </a:p>
        </p:txBody>
      </p:sp>
      <p:pic>
        <p:nvPicPr>
          <p:cNvPr id="3" name="תמונה 2">
            <a:extLst>
              <a:ext uri="{FF2B5EF4-FFF2-40B4-BE49-F238E27FC236}">
                <a16:creationId xmlns:a16="http://schemas.microsoft.com/office/drawing/2014/main" id="{AFF838E2-30A2-0310-174B-53C6872CB7F4}"/>
              </a:ext>
            </a:extLst>
          </p:cNvPr>
          <p:cNvPicPr>
            <a:picLocks noChangeAspect="1"/>
          </p:cNvPicPr>
          <p:nvPr/>
        </p:nvPicPr>
        <p:blipFill>
          <a:blip r:embed="rId3"/>
          <a:stretch>
            <a:fillRect/>
          </a:stretch>
        </p:blipFill>
        <p:spPr>
          <a:xfrm>
            <a:off x="10041018" y="1044804"/>
            <a:ext cx="1758292" cy="1286943"/>
          </a:xfrm>
          <a:prstGeom prst="rect">
            <a:avLst/>
          </a:prstGeom>
        </p:spPr>
      </p:pic>
      <p:pic>
        <p:nvPicPr>
          <p:cNvPr id="5" name="תמונה 4">
            <a:extLst>
              <a:ext uri="{FF2B5EF4-FFF2-40B4-BE49-F238E27FC236}">
                <a16:creationId xmlns:a16="http://schemas.microsoft.com/office/drawing/2014/main" id="{C2FBC6E3-1BEF-2487-6E53-3AB87794F832}"/>
              </a:ext>
            </a:extLst>
          </p:cNvPr>
          <p:cNvPicPr>
            <a:picLocks noChangeAspect="1"/>
          </p:cNvPicPr>
          <p:nvPr/>
        </p:nvPicPr>
        <p:blipFill>
          <a:blip r:embed="rId4"/>
          <a:stretch>
            <a:fillRect/>
          </a:stretch>
        </p:blipFill>
        <p:spPr>
          <a:xfrm>
            <a:off x="2914217" y="2331748"/>
            <a:ext cx="7305675" cy="3228975"/>
          </a:xfrm>
          <a:prstGeom prst="rect">
            <a:avLst/>
          </a:prstGeom>
        </p:spPr>
      </p:pic>
      <p:sp>
        <p:nvSpPr>
          <p:cNvPr id="10" name="תיבת טקסט 9">
            <a:extLst>
              <a:ext uri="{FF2B5EF4-FFF2-40B4-BE49-F238E27FC236}">
                <a16:creationId xmlns:a16="http://schemas.microsoft.com/office/drawing/2014/main" id="{F0A09809-6593-53BF-DF18-D098763D95D7}"/>
              </a:ext>
            </a:extLst>
          </p:cNvPr>
          <p:cNvSpPr txBox="1"/>
          <p:nvPr/>
        </p:nvSpPr>
        <p:spPr>
          <a:xfrm>
            <a:off x="1465547" y="6062786"/>
            <a:ext cx="8917080" cy="523220"/>
          </a:xfrm>
          <a:prstGeom prst="rect">
            <a:avLst/>
          </a:prstGeom>
          <a:noFill/>
        </p:spPr>
        <p:txBody>
          <a:bodyPr wrap="square">
            <a:spAutoFit/>
          </a:bodyPr>
          <a:lstStyle/>
          <a:p>
            <a:r>
              <a:rPr lang="he-IL" sz="2800" dirty="0"/>
              <a:t>סיימו לערוך ולענות על חלק ב של הניסוי שבעמוד 20</a:t>
            </a:r>
          </a:p>
        </p:txBody>
      </p:sp>
      <p:pic>
        <p:nvPicPr>
          <p:cNvPr id="4" name="תמונה 3">
            <a:extLst>
              <a:ext uri="{FF2B5EF4-FFF2-40B4-BE49-F238E27FC236}">
                <a16:creationId xmlns:a16="http://schemas.microsoft.com/office/drawing/2014/main" id="{00252224-1A4C-246D-2301-897955BCE7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תמונה 6">
            <a:extLst>
              <a:ext uri="{FF2B5EF4-FFF2-40B4-BE49-F238E27FC236}">
                <a16:creationId xmlns:a16="http://schemas.microsoft.com/office/drawing/2014/main" id="{4D993438-D759-EB40-751D-D0B24787E07E}"/>
              </a:ext>
            </a:extLst>
          </p:cNvPr>
          <p:cNvPicPr>
            <a:picLocks noChangeAspect="1"/>
          </p:cNvPicPr>
          <p:nvPr/>
        </p:nvPicPr>
        <p:blipFill>
          <a:blip r:embed="rId6"/>
          <a:stretch>
            <a:fillRect/>
          </a:stretch>
        </p:blipFill>
        <p:spPr>
          <a:xfrm>
            <a:off x="622877" y="4048745"/>
            <a:ext cx="3288145" cy="1838036"/>
          </a:xfrm>
          <a:prstGeom prst="rect">
            <a:avLst/>
          </a:prstGeom>
        </p:spPr>
      </p:pic>
    </p:spTree>
    <p:extLst>
      <p:ext uri="{BB962C8B-B14F-4D97-AF65-F5344CB8AC3E}">
        <p14:creationId xmlns:p14="http://schemas.microsoft.com/office/powerpoint/2010/main" val="3818335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9784638-2E10-46E7-469C-241F38F7A2FD}"/>
              </a:ext>
            </a:extLst>
          </p:cNvPr>
          <p:cNvSpPr txBox="1"/>
          <p:nvPr/>
        </p:nvSpPr>
        <p:spPr>
          <a:xfrm>
            <a:off x="10594322" y="5738233"/>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a:t>
            </a:r>
          </a:p>
        </p:txBody>
      </p:sp>
      <p:pic>
        <p:nvPicPr>
          <p:cNvPr id="7" name="תמונה 6">
            <a:extLst>
              <a:ext uri="{FF2B5EF4-FFF2-40B4-BE49-F238E27FC236}">
                <a16:creationId xmlns:a16="http://schemas.microsoft.com/office/drawing/2014/main" id="{B95ED352-7535-E736-F874-93D8E68E6E2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7570" y="687908"/>
            <a:ext cx="10858500" cy="4735862"/>
          </a:xfrm>
          <a:prstGeom prst="rect">
            <a:avLst/>
          </a:prstGeom>
        </p:spPr>
      </p:pic>
      <p:pic>
        <p:nvPicPr>
          <p:cNvPr id="8" name="תמונה 7">
            <a:extLst>
              <a:ext uri="{FF2B5EF4-FFF2-40B4-BE49-F238E27FC236}">
                <a16:creationId xmlns:a16="http://schemas.microsoft.com/office/drawing/2014/main" id="{4CDFE795-E347-4649-88F6-28B2E37AB979}"/>
              </a:ext>
            </a:extLst>
          </p:cNvPr>
          <p:cNvPicPr>
            <a:picLocks noChangeAspect="1"/>
          </p:cNvPicPr>
          <p:nvPr/>
        </p:nvPicPr>
        <p:blipFill>
          <a:blip r:embed="rId5"/>
          <a:stretch>
            <a:fillRect/>
          </a:stretch>
        </p:blipFill>
        <p:spPr>
          <a:xfrm>
            <a:off x="654811" y="4576114"/>
            <a:ext cx="2314575" cy="2009775"/>
          </a:xfrm>
          <a:prstGeom prst="rect">
            <a:avLst/>
          </a:prstGeom>
        </p:spPr>
      </p:pic>
    </p:spTree>
    <p:extLst>
      <p:ext uri="{BB962C8B-B14F-4D97-AF65-F5344CB8AC3E}">
        <p14:creationId xmlns:p14="http://schemas.microsoft.com/office/powerpoint/2010/main" val="1146289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2628CDF-557D-660C-BCBB-CA32B6B07D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1B714520-0C85-D378-50A5-F38DA938C826}"/>
              </a:ext>
            </a:extLst>
          </p:cNvPr>
          <p:cNvSpPr txBox="1"/>
          <p:nvPr/>
        </p:nvSpPr>
        <p:spPr>
          <a:xfrm>
            <a:off x="9493581" y="4928460"/>
            <a:ext cx="199126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20</a:t>
            </a:r>
          </a:p>
        </p:txBody>
      </p:sp>
      <p:pic>
        <p:nvPicPr>
          <p:cNvPr id="6" name="Picture 5">
            <a:extLst>
              <a:ext uri="{FF2B5EF4-FFF2-40B4-BE49-F238E27FC236}">
                <a16:creationId xmlns:a16="http://schemas.microsoft.com/office/drawing/2014/main" id="{F3C0C63B-8C19-C027-685B-0353674B34DA}"/>
              </a:ext>
            </a:extLst>
          </p:cNvPr>
          <p:cNvPicPr>
            <a:picLocks noChangeAspect="1"/>
          </p:cNvPicPr>
          <p:nvPr/>
        </p:nvPicPr>
        <p:blipFill>
          <a:blip r:embed="rId4"/>
          <a:stretch>
            <a:fillRect/>
          </a:stretch>
        </p:blipFill>
        <p:spPr>
          <a:xfrm>
            <a:off x="356460" y="1596325"/>
            <a:ext cx="11309821" cy="3130657"/>
          </a:xfrm>
          <a:prstGeom prst="rect">
            <a:avLst/>
          </a:prstGeom>
        </p:spPr>
      </p:pic>
    </p:spTree>
    <p:extLst>
      <p:ext uri="{BB962C8B-B14F-4D97-AF65-F5344CB8AC3E}">
        <p14:creationId xmlns:p14="http://schemas.microsoft.com/office/powerpoint/2010/main" val="4109323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9555A369-8DFB-3FC0-71E8-6AABBB781439}"/>
              </a:ext>
            </a:extLst>
          </p:cNvPr>
          <p:cNvPicPr>
            <a:picLocks noChangeAspect="1"/>
          </p:cNvPicPr>
          <p:nvPr/>
        </p:nvPicPr>
        <p:blipFill>
          <a:blip r:embed="rId3"/>
          <a:stretch>
            <a:fillRect/>
          </a:stretch>
        </p:blipFill>
        <p:spPr>
          <a:xfrm>
            <a:off x="833437" y="795337"/>
            <a:ext cx="10525125" cy="5267325"/>
          </a:xfrm>
          <a:prstGeom prst="rect">
            <a:avLst/>
          </a:prstGeom>
        </p:spPr>
      </p:pic>
      <p:sp>
        <p:nvSpPr>
          <p:cNvPr id="4" name="תיבת טקסט 3">
            <a:extLst>
              <a:ext uri="{FF2B5EF4-FFF2-40B4-BE49-F238E27FC236}">
                <a16:creationId xmlns:a16="http://schemas.microsoft.com/office/drawing/2014/main" id="{EEFBDC8F-2E16-2883-98DB-2B7A8093106F}"/>
              </a:ext>
            </a:extLst>
          </p:cNvPr>
          <p:cNvSpPr txBox="1"/>
          <p:nvPr/>
        </p:nvSpPr>
        <p:spPr>
          <a:xfrm>
            <a:off x="9747400" y="6170091"/>
            <a:ext cx="2133600" cy="461665"/>
          </a:xfrm>
          <a:prstGeom prst="rect">
            <a:avLst/>
          </a:prstGeom>
          <a:noFill/>
        </p:spPr>
        <p:txBody>
          <a:bodyPr wrap="square" rtlCol="1">
            <a:spAutoFit/>
          </a:bodyPr>
          <a:lstStyle/>
          <a:p>
            <a:r>
              <a:rPr lang="he-IL" sz="2400" b="1" dirty="0"/>
              <a:t>עמוד 20</a:t>
            </a:r>
          </a:p>
        </p:txBody>
      </p:sp>
      <p:pic>
        <p:nvPicPr>
          <p:cNvPr id="2" name="תמונה 1">
            <a:extLst>
              <a:ext uri="{FF2B5EF4-FFF2-40B4-BE49-F238E27FC236}">
                <a16:creationId xmlns:a16="http://schemas.microsoft.com/office/drawing/2014/main" id="{F177BDE7-6CF3-FA7D-7861-1EB7B2A319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14542213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53E79233-FABB-C05F-07AF-E5E0B62E5BA8}"/>
              </a:ext>
            </a:extLst>
          </p:cNvPr>
          <p:cNvSpPr txBox="1"/>
          <p:nvPr/>
        </p:nvSpPr>
        <p:spPr>
          <a:xfrm>
            <a:off x="491958" y="6165018"/>
            <a:ext cx="11484901" cy="523220"/>
          </a:xfrm>
          <a:prstGeom prst="rect">
            <a:avLst/>
          </a:prstGeom>
          <a:noFill/>
        </p:spPr>
        <p:txBody>
          <a:bodyPr wrap="square">
            <a:spAutoFit/>
          </a:bodyPr>
          <a:lstStyle/>
          <a:p>
            <a:r>
              <a:rPr lang="he-IL" sz="2800" dirty="0"/>
              <a:t>קראו את קטע המידע שבעמוד 21 והשיבו על השאלות שבשוליים ושאלות הסיכום.</a:t>
            </a:r>
          </a:p>
        </p:txBody>
      </p:sp>
      <p:pic>
        <p:nvPicPr>
          <p:cNvPr id="9" name="תמונה 8">
            <a:extLst>
              <a:ext uri="{FF2B5EF4-FFF2-40B4-BE49-F238E27FC236}">
                <a16:creationId xmlns:a16="http://schemas.microsoft.com/office/drawing/2014/main" id="{A118F6E1-017F-5C4E-E491-276340F06E31}"/>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9257516" y="431372"/>
            <a:ext cx="2226507" cy="1722892"/>
          </a:xfrm>
          <a:prstGeom prst="rect">
            <a:avLst/>
          </a:prstGeom>
        </p:spPr>
      </p:pic>
      <p:pic>
        <p:nvPicPr>
          <p:cNvPr id="2" name="תמונה 1">
            <a:extLst>
              <a:ext uri="{FF2B5EF4-FFF2-40B4-BE49-F238E27FC236}">
                <a16:creationId xmlns:a16="http://schemas.microsoft.com/office/drawing/2014/main" id="{6F62BC6E-4005-0937-7397-14C15092CD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BE9A43AC-1301-D6B1-8C78-401B81AF9350}"/>
              </a:ext>
            </a:extLst>
          </p:cNvPr>
          <p:cNvSpPr txBox="1"/>
          <p:nvPr/>
        </p:nvSpPr>
        <p:spPr>
          <a:xfrm>
            <a:off x="2580362" y="1993449"/>
            <a:ext cx="6346661" cy="646331"/>
          </a:xfrm>
          <a:prstGeom prst="rect">
            <a:avLst/>
          </a:prstGeom>
          <a:noFill/>
        </p:spPr>
        <p:txBody>
          <a:bodyPr wrap="square" rtlCol="1">
            <a:spAutoFit/>
          </a:bodyPr>
          <a:lstStyle/>
          <a:p>
            <a:r>
              <a:rPr lang="he-IL" sz="3600" b="1" dirty="0">
                <a:solidFill>
                  <a:srgbClr val="C00000"/>
                </a:solidFill>
              </a:rPr>
              <a:t>המשגה: מהי מגנטיות?</a:t>
            </a:r>
          </a:p>
        </p:txBody>
      </p:sp>
      <p:pic>
        <p:nvPicPr>
          <p:cNvPr id="4098" name="Picture 2" descr="חינם ת'ראש מתכת Loacker תמונה ותמונה">
            <a:extLst>
              <a:ext uri="{FF2B5EF4-FFF2-40B4-BE49-F238E27FC236}">
                <a16:creationId xmlns:a16="http://schemas.microsoft.com/office/drawing/2014/main" id="{BE0E71AE-C78E-5F81-285E-FD67C461E3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06" y="1822816"/>
            <a:ext cx="3241304" cy="39143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מגנטים בחינם תמונה ותמונה שחורה">
            <a:extLst>
              <a:ext uri="{FF2B5EF4-FFF2-40B4-BE49-F238E27FC236}">
                <a16:creationId xmlns:a16="http://schemas.microsoft.com/office/drawing/2014/main" id="{F03F9B10-A52B-D0B6-C36E-B2607056E6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6345" y="2891153"/>
            <a:ext cx="4110514" cy="305326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מכתבי לוח חינם תמונה ותמונה">
            <a:extLst>
              <a:ext uri="{FF2B5EF4-FFF2-40B4-BE49-F238E27FC236}">
                <a16:creationId xmlns:a16="http://schemas.microsoft.com/office/drawing/2014/main" id="{5CF863ED-8321-D0D9-D9F1-CAA2DDE6C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9999" y="3067598"/>
            <a:ext cx="3870992" cy="2736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770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88D5FD58-6996-1B7A-0686-DD496B5ECAB5}"/>
              </a:ext>
            </a:extLst>
          </p:cNvPr>
          <p:cNvPicPr>
            <a:picLocks noChangeAspect="1"/>
          </p:cNvPicPr>
          <p:nvPr/>
        </p:nvPicPr>
        <p:blipFill>
          <a:blip r:embed="rId3"/>
          <a:stretch>
            <a:fillRect/>
          </a:stretch>
        </p:blipFill>
        <p:spPr>
          <a:xfrm>
            <a:off x="8428951" y="2959683"/>
            <a:ext cx="3326538" cy="3160498"/>
          </a:xfrm>
          <a:prstGeom prst="rect">
            <a:avLst/>
          </a:prstGeom>
        </p:spPr>
      </p:pic>
      <p:sp>
        <p:nvSpPr>
          <p:cNvPr id="4" name="תיבת טקסט 3">
            <a:extLst>
              <a:ext uri="{FF2B5EF4-FFF2-40B4-BE49-F238E27FC236}">
                <a16:creationId xmlns:a16="http://schemas.microsoft.com/office/drawing/2014/main" id="{D55020C3-BC1E-C558-80B4-CF36852C83D3}"/>
              </a:ext>
            </a:extLst>
          </p:cNvPr>
          <p:cNvSpPr txBox="1"/>
          <p:nvPr/>
        </p:nvSpPr>
        <p:spPr>
          <a:xfrm>
            <a:off x="3046266" y="887452"/>
            <a:ext cx="7045954" cy="646331"/>
          </a:xfrm>
          <a:prstGeom prst="rect">
            <a:avLst/>
          </a:prstGeom>
          <a:noFill/>
        </p:spPr>
        <p:txBody>
          <a:bodyPr wrap="square">
            <a:spAutoFit/>
          </a:bodyPr>
          <a:lstStyle/>
          <a:p>
            <a:r>
              <a:rPr lang="he-IL" sz="3600" b="1" i="0" u="none" strike="noStrike" baseline="0" dirty="0">
                <a:solidFill>
                  <a:srgbClr val="C00000"/>
                </a:solidFill>
                <a:latin typeface="Bnarkisim"/>
              </a:rPr>
              <a:t>חושבים ועושים טכנולוגיה</a:t>
            </a:r>
            <a:endParaRPr lang="he-IL" sz="3600" b="1" dirty="0">
              <a:solidFill>
                <a:srgbClr val="C00000"/>
              </a:solidFill>
            </a:endParaRPr>
          </a:p>
        </p:txBody>
      </p:sp>
      <p:pic>
        <p:nvPicPr>
          <p:cNvPr id="9" name="תמונה 8">
            <a:extLst>
              <a:ext uri="{FF2B5EF4-FFF2-40B4-BE49-F238E27FC236}">
                <a16:creationId xmlns:a16="http://schemas.microsoft.com/office/drawing/2014/main" id="{F6EB3D5B-AA11-07A0-B15D-BD7AA0DF1CB6}"/>
              </a:ext>
            </a:extLst>
          </p:cNvPr>
          <p:cNvPicPr>
            <a:picLocks noChangeAspect="1"/>
          </p:cNvPicPr>
          <p:nvPr/>
        </p:nvPicPr>
        <p:blipFill>
          <a:blip r:embed="rId4"/>
          <a:stretch>
            <a:fillRect/>
          </a:stretch>
        </p:blipFill>
        <p:spPr>
          <a:xfrm>
            <a:off x="5145437" y="2894188"/>
            <a:ext cx="2767145" cy="3116879"/>
          </a:xfrm>
          <a:prstGeom prst="rect">
            <a:avLst/>
          </a:prstGeom>
        </p:spPr>
      </p:pic>
      <p:pic>
        <p:nvPicPr>
          <p:cNvPr id="11" name="תמונה 10">
            <a:extLst>
              <a:ext uri="{FF2B5EF4-FFF2-40B4-BE49-F238E27FC236}">
                <a16:creationId xmlns:a16="http://schemas.microsoft.com/office/drawing/2014/main" id="{2FB1ACFF-ADDF-52BD-5F5F-0C782F3C961F}"/>
              </a:ext>
            </a:extLst>
          </p:cNvPr>
          <p:cNvPicPr>
            <a:picLocks noChangeAspect="1"/>
          </p:cNvPicPr>
          <p:nvPr/>
        </p:nvPicPr>
        <p:blipFill>
          <a:blip r:embed="rId5"/>
          <a:stretch>
            <a:fillRect/>
          </a:stretch>
        </p:blipFill>
        <p:spPr>
          <a:xfrm>
            <a:off x="790053" y="2915999"/>
            <a:ext cx="3744370" cy="3116878"/>
          </a:xfrm>
          <a:prstGeom prst="rect">
            <a:avLst/>
          </a:prstGeom>
        </p:spPr>
      </p:pic>
      <p:sp>
        <p:nvSpPr>
          <p:cNvPr id="14" name="תיבת טקסט 13">
            <a:extLst>
              <a:ext uri="{FF2B5EF4-FFF2-40B4-BE49-F238E27FC236}">
                <a16:creationId xmlns:a16="http://schemas.microsoft.com/office/drawing/2014/main" id="{F7418AA2-BEBE-79DF-E520-5BAD5989B64F}"/>
              </a:ext>
            </a:extLst>
          </p:cNvPr>
          <p:cNvSpPr txBox="1"/>
          <p:nvPr/>
        </p:nvSpPr>
        <p:spPr>
          <a:xfrm>
            <a:off x="1813112" y="6269765"/>
            <a:ext cx="8796819" cy="523220"/>
          </a:xfrm>
          <a:prstGeom prst="rect">
            <a:avLst/>
          </a:prstGeom>
          <a:noFill/>
        </p:spPr>
        <p:txBody>
          <a:bodyPr wrap="square" rtlCol="1">
            <a:spAutoFit/>
          </a:bodyPr>
          <a:lstStyle/>
          <a:p>
            <a:r>
              <a:rPr lang="he-IL" sz="2800" dirty="0"/>
              <a:t>בוחרים במשימה אחת בעמודים 24-22 ובונים מוצר.</a:t>
            </a:r>
          </a:p>
        </p:txBody>
      </p:sp>
      <p:sp>
        <p:nvSpPr>
          <p:cNvPr id="16" name="תיבת טקסט 15">
            <a:extLst>
              <a:ext uri="{FF2B5EF4-FFF2-40B4-BE49-F238E27FC236}">
                <a16:creationId xmlns:a16="http://schemas.microsoft.com/office/drawing/2014/main" id="{DB4DBCA6-C530-2167-35E9-9497AD0769FC}"/>
              </a:ext>
            </a:extLst>
          </p:cNvPr>
          <p:cNvSpPr txBox="1"/>
          <p:nvPr/>
        </p:nvSpPr>
        <p:spPr>
          <a:xfrm>
            <a:off x="8965977" y="1979103"/>
            <a:ext cx="1948999" cy="830997"/>
          </a:xfrm>
          <a:prstGeom prst="rect">
            <a:avLst/>
          </a:prstGeom>
          <a:noFill/>
        </p:spPr>
        <p:txBody>
          <a:bodyPr wrap="square">
            <a:spAutoFit/>
          </a:bodyPr>
          <a:lstStyle/>
          <a:p>
            <a:r>
              <a:rPr lang="he-IL" sz="2400" b="1" i="0" u="none" strike="noStrike" baseline="0" dirty="0">
                <a:latin typeface="Narkisim" panose="020E0502050101010101" pitchFamily="34" charset="-79"/>
              </a:rPr>
              <a:t>משימה 1</a:t>
            </a:r>
            <a:r>
              <a:rPr lang="he-IL" sz="2400" b="0" i="0" u="none" strike="noStrike" baseline="0" dirty="0">
                <a:latin typeface="Narkisim" panose="020E0502050101010101" pitchFamily="34" charset="-79"/>
              </a:rPr>
              <a:t>: סימניה לספר</a:t>
            </a:r>
            <a:endParaRPr lang="he-IL" sz="2400" dirty="0"/>
          </a:p>
        </p:txBody>
      </p:sp>
      <p:sp>
        <p:nvSpPr>
          <p:cNvPr id="17" name="תיבת טקסט 16">
            <a:extLst>
              <a:ext uri="{FF2B5EF4-FFF2-40B4-BE49-F238E27FC236}">
                <a16:creationId xmlns:a16="http://schemas.microsoft.com/office/drawing/2014/main" id="{8ACCB05B-4BBA-5D99-2E1E-0FA1AB1D4BB7}"/>
              </a:ext>
            </a:extLst>
          </p:cNvPr>
          <p:cNvSpPr txBox="1"/>
          <p:nvPr/>
        </p:nvSpPr>
        <p:spPr>
          <a:xfrm>
            <a:off x="5452587" y="1958179"/>
            <a:ext cx="2233311" cy="830997"/>
          </a:xfrm>
          <a:prstGeom prst="rect">
            <a:avLst/>
          </a:prstGeom>
          <a:noFill/>
        </p:spPr>
        <p:txBody>
          <a:bodyPr wrap="square">
            <a:spAutoFit/>
          </a:bodyPr>
          <a:lstStyle/>
          <a:p>
            <a:r>
              <a:rPr lang="he-IL" sz="2400" b="1" i="0" u="none" strike="noStrike" baseline="0" dirty="0">
                <a:latin typeface="Narkisim" panose="020E0502050101010101" pitchFamily="34" charset="-79"/>
              </a:rPr>
              <a:t>משימה 2</a:t>
            </a:r>
            <a:r>
              <a:rPr lang="he-IL" sz="2400" b="0" i="0" u="none" strike="noStrike" baseline="0" dirty="0">
                <a:latin typeface="Narkisim" panose="020E0502050101010101" pitchFamily="34" charset="-79"/>
              </a:rPr>
              <a:t>: מגנטים מרחפים</a:t>
            </a:r>
            <a:endParaRPr lang="he-IL" sz="2400" dirty="0"/>
          </a:p>
        </p:txBody>
      </p:sp>
      <p:sp>
        <p:nvSpPr>
          <p:cNvPr id="18" name="תיבת טקסט 17">
            <a:extLst>
              <a:ext uri="{FF2B5EF4-FFF2-40B4-BE49-F238E27FC236}">
                <a16:creationId xmlns:a16="http://schemas.microsoft.com/office/drawing/2014/main" id="{C311AEAA-57E1-7C30-0E3B-B62140204894}"/>
              </a:ext>
            </a:extLst>
          </p:cNvPr>
          <p:cNvSpPr txBox="1"/>
          <p:nvPr/>
        </p:nvSpPr>
        <p:spPr>
          <a:xfrm>
            <a:off x="1456841" y="1958180"/>
            <a:ext cx="2882683" cy="830997"/>
          </a:xfrm>
          <a:prstGeom prst="rect">
            <a:avLst/>
          </a:prstGeom>
          <a:noFill/>
        </p:spPr>
        <p:txBody>
          <a:bodyPr wrap="square">
            <a:spAutoFit/>
          </a:bodyPr>
          <a:lstStyle/>
          <a:p>
            <a:r>
              <a:rPr lang="he-IL" sz="2400" b="1" i="0" u="none" strike="noStrike" baseline="0" dirty="0">
                <a:latin typeface="Narkisim" panose="020E0502050101010101" pitchFamily="34" charset="-79"/>
              </a:rPr>
              <a:t>משימה 3</a:t>
            </a:r>
            <a:r>
              <a:rPr lang="he-IL" sz="2400" b="0" i="0" u="none" strike="noStrike" baseline="0" dirty="0">
                <a:latin typeface="Narkisim" panose="020E0502050101010101" pitchFamily="34" charset="-79"/>
              </a:rPr>
              <a:t>:</a:t>
            </a:r>
          </a:p>
          <a:p>
            <a:r>
              <a:rPr lang="he-IL" sz="2400" b="0" i="0" u="none" strike="noStrike" baseline="0" dirty="0">
                <a:latin typeface="Narkisim" panose="020E0502050101010101" pitchFamily="34" charset="-79"/>
              </a:rPr>
              <a:t> רכבת ריחוף מגנטי</a:t>
            </a:r>
            <a:endParaRPr lang="he-IL" sz="2400" dirty="0"/>
          </a:p>
        </p:txBody>
      </p:sp>
      <p:pic>
        <p:nvPicPr>
          <p:cNvPr id="2" name="תמונה 1">
            <a:extLst>
              <a:ext uri="{FF2B5EF4-FFF2-40B4-BE49-F238E27FC236}">
                <a16:creationId xmlns:a16="http://schemas.microsoft.com/office/drawing/2014/main" id="{E5BC67F9-7E5D-38C1-639C-51391774F3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023" y="326625"/>
            <a:ext cx="4995682" cy="576073"/>
          </a:xfrm>
          <a:prstGeom prst="rect">
            <a:avLst/>
          </a:prstGeom>
        </p:spPr>
      </p:pic>
    </p:spTree>
    <p:extLst>
      <p:ext uri="{BB962C8B-B14F-4D97-AF65-F5344CB8AC3E}">
        <p14:creationId xmlns:p14="http://schemas.microsoft.com/office/powerpoint/2010/main" val="979255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DCCE1B3A-C557-8066-C58A-2F5B200D92BC}"/>
              </a:ext>
            </a:extLst>
          </p:cNvPr>
          <p:cNvPicPr>
            <a:picLocks noChangeAspect="1"/>
          </p:cNvPicPr>
          <p:nvPr/>
        </p:nvPicPr>
        <p:blipFill>
          <a:blip r:embed="rId3"/>
          <a:stretch>
            <a:fillRect/>
          </a:stretch>
        </p:blipFill>
        <p:spPr>
          <a:xfrm>
            <a:off x="3109912" y="572448"/>
            <a:ext cx="5972175" cy="6075802"/>
          </a:xfrm>
          <a:prstGeom prst="rect">
            <a:avLst/>
          </a:prstGeom>
        </p:spPr>
      </p:pic>
      <p:pic>
        <p:nvPicPr>
          <p:cNvPr id="2" name="תמונה 1">
            <a:extLst>
              <a:ext uri="{FF2B5EF4-FFF2-40B4-BE49-F238E27FC236}">
                <a16:creationId xmlns:a16="http://schemas.microsoft.com/office/drawing/2014/main" id="{2840EC73-8C5C-C8AA-21C5-E0660C479F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TextBox 4">
            <a:extLst>
              <a:ext uri="{FF2B5EF4-FFF2-40B4-BE49-F238E27FC236}">
                <a16:creationId xmlns:a16="http://schemas.microsoft.com/office/drawing/2014/main" id="{88FD5457-7F05-D323-8303-AF5C6D3FECF6}"/>
              </a:ext>
            </a:extLst>
          </p:cNvPr>
          <p:cNvSpPr txBox="1"/>
          <p:nvPr/>
        </p:nvSpPr>
        <p:spPr>
          <a:xfrm>
            <a:off x="7747000" y="687908"/>
            <a:ext cx="4218065" cy="707886"/>
          </a:xfrm>
          <a:prstGeom prst="rect">
            <a:avLst/>
          </a:prstGeom>
          <a:noFill/>
        </p:spPr>
        <p:txBody>
          <a:bodyPr wrap="square" rtlCol="0">
            <a:spAutoFit/>
          </a:bodyPr>
          <a:lstStyle/>
          <a:p>
            <a:r>
              <a:rPr kumimoji="0" lang="he-IL" sz="4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משימה מתוקשבת</a:t>
            </a:r>
            <a:endParaRPr lang="en-US" sz="4000" dirty="0">
              <a:solidFill>
                <a:srgbClr val="C00000"/>
              </a:solidFill>
            </a:endParaRPr>
          </a:p>
        </p:txBody>
      </p:sp>
    </p:spTree>
    <p:extLst>
      <p:ext uri="{BB962C8B-B14F-4D97-AF65-F5344CB8AC3E}">
        <p14:creationId xmlns:p14="http://schemas.microsoft.com/office/powerpoint/2010/main" val="904387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ציין מיקום תוכן 4">
            <a:extLst>
              <a:ext uri="{FF2B5EF4-FFF2-40B4-BE49-F238E27FC236}">
                <a16:creationId xmlns:a16="http://schemas.microsoft.com/office/drawing/2014/main" id="{4D07A0A4-6101-D2C1-4CB0-5A99B99F0FB4}"/>
              </a:ext>
            </a:extLst>
          </p:cNvPr>
          <p:cNvPicPr>
            <a:picLocks noGrp="1" noChangeAspect="1"/>
          </p:cNvPicPr>
          <p:nvPr>
            <p:ph idx="1"/>
          </p:nvPr>
        </p:nvPicPr>
        <p:blipFill>
          <a:blip r:embed="rId3"/>
          <a:stretch>
            <a:fillRect/>
          </a:stretch>
        </p:blipFill>
        <p:spPr>
          <a:xfrm>
            <a:off x="3156106" y="1520114"/>
            <a:ext cx="5879788" cy="5226051"/>
          </a:xfrm>
        </p:spPr>
      </p:pic>
      <p:pic>
        <p:nvPicPr>
          <p:cNvPr id="2" name="תמונה 1">
            <a:extLst>
              <a:ext uri="{FF2B5EF4-FFF2-40B4-BE49-F238E27FC236}">
                <a16:creationId xmlns:a16="http://schemas.microsoft.com/office/drawing/2014/main" id="{F86F742B-96A1-F396-2B29-B016A368EC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3DEE0077-0A4C-D71A-1696-F17C5CC63BA5}"/>
              </a:ext>
            </a:extLst>
          </p:cNvPr>
          <p:cNvSpPr txBox="1"/>
          <p:nvPr/>
        </p:nvSpPr>
        <p:spPr>
          <a:xfrm>
            <a:off x="6096000" y="602490"/>
            <a:ext cx="5388244" cy="769441"/>
          </a:xfrm>
          <a:prstGeom prst="rect">
            <a:avLst/>
          </a:prstGeom>
          <a:noFill/>
        </p:spPr>
        <p:txBody>
          <a:bodyPr wrap="square" rtlCol="0">
            <a:spAutoFit/>
          </a:bodyPr>
          <a:lstStyle/>
          <a:p>
            <a:r>
              <a:rPr kumimoji="0" lang="he-IL" sz="4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משימה מתוקשבת</a:t>
            </a:r>
            <a:endParaRPr lang="en-US" sz="4400" dirty="0">
              <a:solidFill>
                <a:srgbClr val="C00000"/>
              </a:solidFill>
            </a:endParaRPr>
          </a:p>
        </p:txBody>
      </p:sp>
    </p:spTree>
    <p:extLst>
      <p:ext uri="{BB962C8B-B14F-4D97-AF65-F5344CB8AC3E}">
        <p14:creationId xmlns:p14="http://schemas.microsoft.com/office/powerpoint/2010/main" val="2119250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CF8A35CA-9AED-2F6C-C082-7B228555922E}"/>
              </a:ext>
            </a:extLst>
          </p:cNvPr>
          <p:cNvSpPr txBox="1"/>
          <p:nvPr/>
        </p:nvSpPr>
        <p:spPr>
          <a:xfrm>
            <a:off x="2724774" y="687909"/>
            <a:ext cx="7816225" cy="646331"/>
          </a:xfrm>
          <a:prstGeom prst="rect">
            <a:avLst/>
          </a:prstGeom>
          <a:noFill/>
        </p:spPr>
        <p:txBody>
          <a:bodyPr wrap="square" rtlCol="1">
            <a:spAutoFit/>
          </a:bodyPr>
          <a:lstStyle/>
          <a:p>
            <a:r>
              <a:rPr lang="he-IL" sz="3600" b="1" dirty="0">
                <a:solidFill>
                  <a:srgbClr val="C00000"/>
                </a:solidFill>
              </a:rPr>
              <a:t>משימת סיכום: חומרים, תכונות ושימושים</a:t>
            </a:r>
            <a:endParaRPr lang="he-IL" dirty="0"/>
          </a:p>
        </p:txBody>
      </p:sp>
      <p:pic>
        <p:nvPicPr>
          <p:cNvPr id="2" name="תמונה 1">
            <a:extLst>
              <a:ext uri="{FF2B5EF4-FFF2-40B4-BE49-F238E27FC236}">
                <a16:creationId xmlns:a16="http://schemas.microsoft.com/office/drawing/2014/main" id="{EFEFE9B9-3CF4-C1BA-D00A-4EB8C752E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B820D5B-9C9C-213F-3738-2AA95CFF6E39}"/>
              </a:ext>
            </a:extLst>
          </p:cNvPr>
          <p:cNvPicPr>
            <a:picLocks noChangeAspect="1"/>
          </p:cNvPicPr>
          <p:nvPr/>
        </p:nvPicPr>
        <p:blipFill>
          <a:blip r:embed="rId4"/>
          <a:stretch>
            <a:fillRect/>
          </a:stretch>
        </p:blipFill>
        <p:spPr>
          <a:xfrm>
            <a:off x="457200" y="1334240"/>
            <a:ext cx="11277600" cy="4267200"/>
          </a:xfrm>
          <a:prstGeom prst="rect">
            <a:avLst/>
          </a:prstGeom>
        </p:spPr>
      </p:pic>
      <p:sp>
        <p:nvSpPr>
          <p:cNvPr id="8" name="תיבת טקסט 7">
            <a:extLst>
              <a:ext uri="{FF2B5EF4-FFF2-40B4-BE49-F238E27FC236}">
                <a16:creationId xmlns:a16="http://schemas.microsoft.com/office/drawing/2014/main" id="{7577EA49-9D7D-40AC-B7C0-A16F1E33B3BB}"/>
              </a:ext>
            </a:extLst>
          </p:cNvPr>
          <p:cNvSpPr txBox="1"/>
          <p:nvPr/>
        </p:nvSpPr>
        <p:spPr>
          <a:xfrm>
            <a:off x="5640888" y="6170092"/>
            <a:ext cx="6093912" cy="523220"/>
          </a:xfrm>
          <a:prstGeom prst="rect">
            <a:avLst/>
          </a:prstGeom>
          <a:noFill/>
        </p:spPr>
        <p:txBody>
          <a:bodyPr wrap="square">
            <a:spAutoFit/>
          </a:bodyPr>
          <a:lstStyle/>
          <a:p>
            <a:r>
              <a:rPr lang="he-IL" sz="2800" b="1" dirty="0"/>
              <a:t>עמוד 25</a:t>
            </a:r>
          </a:p>
        </p:txBody>
      </p:sp>
    </p:spTree>
    <p:extLst>
      <p:ext uri="{BB962C8B-B14F-4D97-AF65-F5344CB8AC3E}">
        <p14:creationId xmlns:p14="http://schemas.microsoft.com/office/powerpoint/2010/main" val="27651188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FD943EE5-167E-4BCE-EF75-450FACD183A5}"/>
              </a:ext>
            </a:extLst>
          </p:cNvPr>
          <p:cNvPicPr>
            <a:picLocks noChangeAspect="1"/>
          </p:cNvPicPr>
          <p:nvPr/>
        </p:nvPicPr>
        <p:blipFill>
          <a:blip r:embed="rId3"/>
          <a:stretch>
            <a:fillRect/>
          </a:stretch>
        </p:blipFill>
        <p:spPr>
          <a:xfrm>
            <a:off x="1535940" y="331138"/>
            <a:ext cx="10306050" cy="2592437"/>
          </a:xfrm>
          <a:prstGeom prst="rect">
            <a:avLst/>
          </a:prstGeom>
        </p:spPr>
      </p:pic>
      <p:pic>
        <p:nvPicPr>
          <p:cNvPr id="2" name="תמונה 1">
            <a:extLst>
              <a:ext uri="{FF2B5EF4-FFF2-40B4-BE49-F238E27FC236}">
                <a16:creationId xmlns:a16="http://schemas.microsoft.com/office/drawing/2014/main" id="{A1117EE6-CE7F-48CE-F5EA-3B862E382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102"/>
            <a:ext cx="4995682" cy="576073"/>
          </a:xfrm>
          <a:prstGeom prst="rect">
            <a:avLst/>
          </a:prstGeom>
        </p:spPr>
      </p:pic>
      <p:sp>
        <p:nvSpPr>
          <p:cNvPr id="4" name="תיבת טקסט 3">
            <a:extLst>
              <a:ext uri="{FF2B5EF4-FFF2-40B4-BE49-F238E27FC236}">
                <a16:creationId xmlns:a16="http://schemas.microsoft.com/office/drawing/2014/main" id="{24E6FC09-8BE1-3D0C-5D14-67E1224815D1}"/>
              </a:ext>
            </a:extLst>
          </p:cNvPr>
          <p:cNvSpPr txBox="1"/>
          <p:nvPr/>
        </p:nvSpPr>
        <p:spPr>
          <a:xfrm>
            <a:off x="10234357" y="6222945"/>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26</a:t>
            </a:r>
          </a:p>
        </p:txBody>
      </p:sp>
      <p:pic>
        <p:nvPicPr>
          <p:cNvPr id="6146" name="Picture 2" descr="plate of salad with fresh vegetables isolated on white background, top view">
            <a:extLst>
              <a:ext uri="{FF2B5EF4-FFF2-40B4-BE49-F238E27FC236}">
                <a16:creationId xmlns:a16="http://schemas.microsoft.com/office/drawing/2014/main" id="{811852FF-EDC1-FFEB-FE93-7B5E96B395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814" y="3255258"/>
            <a:ext cx="4910749" cy="3810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363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AE0ACAF-E2B8-F513-81AE-49326E15DE6B}"/>
              </a:ext>
            </a:extLst>
          </p:cNvPr>
          <p:cNvSpPr txBox="1"/>
          <p:nvPr/>
        </p:nvSpPr>
        <p:spPr>
          <a:xfrm>
            <a:off x="3048000" y="966178"/>
            <a:ext cx="6096000" cy="646331"/>
          </a:xfrm>
          <a:prstGeom prst="rect">
            <a:avLst/>
          </a:prstGeom>
          <a:noFill/>
        </p:spPr>
        <p:txBody>
          <a:bodyPr wrap="square">
            <a:spAutoFit/>
          </a:bodyPr>
          <a:lstStyle/>
          <a:p>
            <a:r>
              <a:rPr lang="he-IL" sz="3600" b="1" i="0" u="none" strike="noStrike" baseline="0" dirty="0">
                <a:solidFill>
                  <a:srgbClr val="C00000"/>
                </a:solidFill>
                <a:latin typeface="Bnarkisim"/>
              </a:rPr>
              <a:t>ניסוי: מפרידים תערובות</a:t>
            </a:r>
            <a:endParaRPr lang="he-IL" sz="3600" dirty="0">
              <a:solidFill>
                <a:srgbClr val="C00000"/>
              </a:solidFill>
            </a:endParaRPr>
          </a:p>
        </p:txBody>
      </p:sp>
      <p:pic>
        <p:nvPicPr>
          <p:cNvPr id="4" name="תמונה 3">
            <a:extLst>
              <a:ext uri="{FF2B5EF4-FFF2-40B4-BE49-F238E27FC236}">
                <a16:creationId xmlns:a16="http://schemas.microsoft.com/office/drawing/2014/main" id="{56BE9131-DB4F-1527-5978-F288C63F0493}"/>
              </a:ext>
            </a:extLst>
          </p:cNvPr>
          <p:cNvPicPr>
            <a:picLocks noChangeAspect="1"/>
          </p:cNvPicPr>
          <p:nvPr/>
        </p:nvPicPr>
        <p:blipFill>
          <a:blip r:embed="rId3"/>
          <a:stretch>
            <a:fillRect/>
          </a:stretch>
        </p:blipFill>
        <p:spPr>
          <a:xfrm>
            <a:off x="10612582" y="842197"/>
            <a:ext cx="1579418" cy="1156020"/>
          </a:xfrm>
          <a:prstGeom prst="rect">
            <a:avLst/>
          </a:prstGeom>
        </p:spPr>
      </p:pic>
      <p:pic>
        <p:nvPicPr>
          <p:cNvPr id="9" name="תמונה 8">
            <a:extLst>
              <a:ext uri="{FF2B5EF4-FFF2-40B4-BE49-F238E27FC236}">
                <a16:creationId xmlns:a16="http://schemas.microsoft.com/office/drawing/2014/main" id="{1AB327C0-2122-045F-5811-4E95AF8F677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96396" y="1754634"/>
            <a:ext cx="9715500" cy="3105150"/>
          </a:xfrm>
          <a:prstGeom prst="rect">
            <a:avLst/>
          </a:prstGeom>
        </p:spPr>
      </p:pic>
      <p:sp>
        <p:nvSpPr>
          <p:cNvPr id="10" name="תיבת טקסט 9">
            <a:extLst>
              <a:ext uri="{FF2B5EF4-FFF2-40B4-BE49-F238E27FC236}">
                <a16:creationId xmlns:a16="http://schemas.microsoft.com/office/drawing/2014/main" id="{6811A2C7-5BBA-8DF8-E1F1-CA67F9212529}"/>
              </a:ext>
            </a:extLst>
          </p:cNvPr>
          <p:cNvSpPr txBox="1"/>
          <p:nvPr/>
        </p:nvSpPr>
        <p:spPr>
          <a:xfrm>
            <a:off x="1284373" y="5372739"/>
            <a:ext cx="6650181" cy="461665"/>
          </a:xfrm>
          <a:prstGeom prst="rect">
            <a:avLst/>
          </a:prstGeom>
          <a:noFill/>
        </p:spPr>
        <p:txBody>
          <a:bodyPr wrap="square" rtlCol="1">
            <a:spAutoFit/>
          </a:bodyPr>
          <a:lstStyle/>
          <a:p>
            <a:r>
              <a:rPr lang="he-IL" sz="2400" b="1" i="0" u="none" strike="noStrike" baseline="0" dirty="0">
                <a:solidFill>
                  <a:srgbClr val="000000"/>
                </a:solidFill>
                <a:latin typeface="Bnarkisim"/>
              </a:rPr>
              <a:t>חלק ב: </a:t>
            </a:r>
            <a:r>
              <a:rPr lang="he-IL" sz="2400" b="1" i="0" u="none" strike="noStrike" baseline="0" dirty="0">
                <a:solidFill>
                  <a:srgbClr val="DA0000"/>
                </a:solidFill>
                <a:latin typeface="Bnarkisim"/>
              </a:rPr>
              <a:t>מפרידים תערובת של חול וחצץ</a:t>
            </a:r>
            <a:endParaRPr lang="he-IL" sz="2400" b="1" dirty="0"/>
          </a:p>
        </p:txBody>
      </p:sp>
      <p:sp>
        <p:nvSpPr>
          <p:cNvPr id="12" name="תיבת טקסט 11">
            <a:extLst>
              <a:ext uri="{FF2B5EF4-FFF2-40B4-BE49-F238E27FC236}">
                <a16:creationId xmlns:a16="http://schemas.microsoft.com/office/drawing/2014/main" id="{D7CD414B-E521-0407-39A0-339C4C8E3887}"/>
              </a:ext>
            </a:extLst>
          </p:cNvPr>
          <p:cNvSpPr txBox="1"/>
          <p:nvPr/>
        </p:nvSpPr>
        <p:spPr>
          <a:xfrm>
            <a:off x="1284373" y="6084903"/>
            <a:ext cx="6650181" cy="461665"/>
          </a:xfrm>
          <a:prstGeom prst="rect">
            <a:avLst/>
          </a:prstGeom>
          <a:noFill/>
        </p:spPr>
        <p:txBody>
          <a:bodyPr wrap="square" rtlCol="1">
            <a:spAutoFit/>
          </a:bodyPr>
          <a:lstStyle/>
          <a:p>
            <a:r>
              <a:rPr lang="he-IL" sz="2400" b="1" i="0" u="none" strike="noStrike" baseline="0" dirty="0">
                <a:solidFill>
                  <a:srgbClr val="000000"/>
                </a:solidFill>
                <a:latin typeface="Bnarkisim"/>
              </a:rPr>
              <a:t>חלק ג: </a:t>
            </a:r>
            <a:r>
              <a:rPr lang="he-IL" sz="2400" b="1" i="0" u="none" strike="noStrike" baseline="0" dirty="0">
                <a:solidFill>
                  <a:srgbClr val="DA0000"/>
                </a:solidFill>
                <a:latin typeface="Bnarkisim"/>
              </a:rPr>
              <a:t>מפרידים תערובת של שבבי עץ וחול</a:t>
            </a:r>
            <a:endParaRPr lang="he-IL" sz="2400" b="1" dirty="0"/>
          </a:p>
        </p:txBody>
      </p:sp>
      <p:sp>
        <p:nvSpPr>
          <p:cNvPr id="14" name="תיבת טקסט 13">
            <a:extLst>
              <a:ext uri="{FF2B5EF4-FFF2-40B4-BE49-F238E27FC236}">
                <a16:creationId xmlns:a16="http://schemas.microsoft.com/office/drawing/2014/main" id="{0455B99C-EC72-C368-867A-312E99B8610C}"/>
              </a:ext>
            </a:extLst>
          </p:cNvPr>
          <p:cNvSpPr txBox="1"/>
          <p:nvPr/>
        </p:nvSpPr>
        <p:spPr>
          <a:xfrm>
            <a:off x="6613236" y="4792958"/>
            <a:ext cx="4489932" cy="523220"/>
          </a:xfrm>
          <a:prstGeom prst="rect">
            <a:avLst/>
          </a:prstGeom>
          <a:noFill/>
        </p:spPr>
        <p:txBody>
          <a:bodyPr wrap="square" rtlCol="1">
            <a:spAutoFit/>
          </a:bodyPr>
          <a:lstStyle/>
          <a:p>
            <a:r>
              <a:rPr lang="he-IL" sz="2800" dirty="0"/>
              <a:t>עברו לעמוד 26 והשיבו על:</a:t>
            </a:r>
          </a:p>
        </p:txBody>
      </p:sp>
      <p:pic>
        <p:nvPicPr>
          <p:cNvPr id="2" name="תמונה 1">
            <a:extLst>
              <a:ext uri="{FF2B5EF4-FFF2-40B4-BE49-F238E27FC236}">
                <a16:creationId xmlns:a16="http://schemas.microsoft.com/office/drawing/2014/main" id="{D2663C2E-F642-B590-BBCF-7B35E75779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Tree>
    <p:extLst>
      <p:ext uri="{BB962C8B-B14F-4D97-AF65-F5344CB8AC3E}">
        <p14:creationId xmlns:p14="http://schemas.microsoft.com/office/powerpoint/2010/main" val="2494145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44F6968-ABA1-CA85-C57B-6CFBC567DC77}"/>
              </a:ext>
            </a:extLst>
          </p:cNvPr>
          <p:cNvSpPr txBox="1"/>
          <p:nvPr/>
        </p:nvSpPr>
        <p:spPr>
          <a:xfrm>
            <a:off x="2820948" y="1142657"/>
            <a:ext cx="6932651" cy="645310"/>
          </a:xfrm>
          <a:prstGeom prst="rect">
            <a:avLst/>
          </a:prstGeom>
          <a:noFill/>
        </p:spPr>
        <p:txBody>
          <a:bodyPr wrap="square">
            <a:spAutoFit/>
          </a:bodyPr>
          <a:lstStyle/>
          <a:p>
            <a:r>
              <a:rPr lang="he-IL" sz="3600" b="1" i="0" u="none" strike="noStrike" baseline="0" dirty="0">
                <a:solidFill>
                  <a:srgbClr val="DA0000"/>
                </a:solidFill>
                <a:latin typeface="Bnarkisim"/>
              </a:rPr>
              <a:t>המשגה: חומרים בערבוביה</a:t>
            </a:r>
            <a:endParaRPr lang="he-IL" sz="3600" b="1" dirty="0"/>
          </a:p>
        </p:txBody>
      </p:sp>
      <p:pic>
        <p:nvPicPr>
          <p:cNvPr id="4" name="תמונה 3">
            <a:extLst>
              <a:ext uri="{FF2B5EF4-FFF2-40B4-BE49-F238E27FC236}">
                <a16:creationId xmlns:a16="http://schemas.microsoft.com/office/drawing/2014/main" id="{EA5FD773-A25D-D219-829E-C7530AFE18A7}"/>
              </a:ext>
            </a:extLst>
          </p:cNvPr>
          <p:cNvPicPr>
            <a:picLocks noChangeAspect="1"/>
          </p:cNvPicPr>
          <p:nvPr/>
        </p:nvPicPr>
        <p:blipFill>
          <a:blip r:embed="rId3">
            <a:clrChange>
              <a:clrFrom>
                <a:srgbClr val="FEFEFE"/>
              </a:clrFrom>
              <a:clrTo>
                <a:srgbClr val="FEFEFE">
                  <a:alpha val="0"/>
                </a:srgbClr>
              </a:clrTo>
            </a:clrChange>
          </a:blip>
          <a:stretch>
            <a:fillRect/>
          </a:stretch>
        </p:blipFill>
        <p:spPr>
          <a:xfrm>
            <a:off x="10733815" y="1176473"/>
            <a:ext cx="1580477" cy="1222988"/>
          </a:xfrm>
          <a:prstGeom prst="rect">
            <a:avLst/>
          </a:prstGeom>
        </p:spPr>
      </p:pic>
      <p:sp>
        <p:nvSpPr>
          <p:cNvPr id="11" name="תיבת טקסט 10">
            <a:extLst>
              <a:ext uri="{FF2B5EF4-FFF2-40B4-BE49-F238E27FC236}">
                <a16:creationId xmlns:a16="http://schemas.microsoft.com/office/drawing/2014/main" id="{8BDBC2ED-E01E-5143-B5A2-28592A92BE30}"/>
              </a:ext>
            </a:extLst>
          </p:cNvPr>
          <p:cNvSpPr txBox="1"/>
          <p:nvPr/>
        </p:nvSpPr>
        <p:spPr>
          <a:xfrm>
            <a:off x="3741613" y="5784193"/>
            <a:ext cx="7646129" cy="830997"/>
          </a:xfrm>
          <a:prstGeom prst="rect">
            <a:avLst/>
          </a:prstGeom>
          <a:noFill/>
        </p:spPr>
        <p:txBody>
          <a:bodyPr wrap="square">
            <a:spAutoFit/>
          </a:bodyPr>
          <a:lstStyle/>
          <a:p>
            <a:r>
              <a:rPr lang="he-IL" sz="2400" dirty="0"/>
              <a:t>קראו את קטע המידע שבעמודים 29-27 והשיבו על השאלות שבשוליים ושאלות הסיכום (עמודים 29-27)</a:t>
            </a:r>
          </a:p>
        </p:txBody>
      </p:sp>
      <p:pic>
        <p:nvPicPr>
          <p:cNvPr id="2" name="תמונה 1">
            <a:extLst>
              <a:ext uri="{FF2B5EF4-FFF2-40B4-BE49-F238E27FC236}">
                <a16:creationId xmlns:a16="http://schemas.microsoft.com/office/drawing/2014/main" id="{43EC118E-45A8-A1B2-77F3-ADD56D3F3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172" name="Picture 4" descr="תמונה ותמונה מאבן טבעית בחינם">
            <a:extLst>
              <a:ext uri="{FF2B5EF4-FFF2-40B4-BE49-F238E27FC236}">
                <a16:creationId xmlns:a16="http://schemas.microsoft.com/office/drawing/2014/main" id="{3D834997-0FF9-A16B-788D-180C93B231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5494" y="3116193"/>
            <a:ext cx="3362873" cy="259915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תמונה ותמונה של מי דיו בחינם">
            <a:extLst>
              <a:ext uri="{FF2B5EF4-FFF2-40B4-BE49-F238E27FC236}">
                <a16:creationId xmlns:a16="http://schemas.microsoft.com/office/drawing/2014/main" id="{297D589A-21C5-7F5D-D798-B0A2A03F4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1142" y="4531549"/>
            <a:ext cx="2937355" cy="208364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תמונה ותמונה של תערובת דובי גומי בחינם">
            <a:extLst>
              <a:ext uri="{FF2B5EF4-FFF2-40B4-BE49-F238E27FC236}">
                <a16:creationId xmlns:a16="http://schemas.microsoft.com/office/drawing/2014/main" id="{41B3AEBE-E2A5-FF53-FA47-6BA6096675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6733" y="2453771"/>
            <a:ext cx="3210015" cy="2418854"/>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זרעים חינם זרעים תמונה ותמונה">
            <a:extLst>
              <a:ext uri="{FF2B5EF4-FFF2-40B4-BE49-F238E27FC236}">
                <a16:creationId xmlns:a16="http://schemas.microsoft.com/office/drawing/2014/main" id="{E20FE4A0-7688-68CE-86B8-89BFA6B0C4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107" y="1565831"/>
            <a:ext cx="4053426" cy="270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65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9784638-2E10-46E7-469C-241F38F7A2FD}"/>
              </a:ext>
            </a:extLst>
          </p:cNvPr>
          <p:cNvSpPr txBox="1"/>
          <p:nvPr/>
        </p:nvSpPr>
        <p:spPr>
          <a:xfrm>
            <a:off x="10581796" y="6019193"/>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a:t>
            </a:r>
          </a:p>
        </p:txBody>
      </p:sp>
      <p:pic>
        <p:nvPicPr>
          <p:cNvPr id="5" name="תמונה 4">
            <a:extLst>
              <a:ext uri="{FF2B5EF4-FFF2-40B4-BE49-F238E27FC236}">
                <a16:creationId xmlns:a16="http://schemas.microsoft.com/office/drawing/2014/main" id="{4F01F986-D9CC-05A1-0171-36FD8EB5C926}"/>
              </a:ext>
            </a:extLst>
          </p:cNvPr>
          <p:cNvPicPr>
            <a:picLocks noChangeAspect="1"/>
          </p:cNvPicPr>
          <p:nvPr/>
        </p:nvPicPr>
        <p:blipFill>
          <a:blip r:embed="rId4"/>
          <a:stretch>
            <a:fillRect/>
          </a:stretch>
        </p:blipFill>
        <p:spPr>
          <a:xfrm>
            <a:off x="996123" y="1140563"/>
            <a:ext cx="9087329" cy="5336088"/>
          </a:xfrm>
          <a:prstGeom prst="rect">
            <a:avLst/>
          </a:prstGeom>
        </p:spPr>
      </p:pic>
      <p:pic>
        <p:nvPicPr>
          <p:cNvPr id="6" name="תמונה 5">
            <a:extLst>
              <a:ext uri="{FF2B5EF4-FFF2-40B4-BE49-F238E27FC236}">
                <a16:creationId xmlns:a16="http://schemas.microsoft.com/office/drawing/2014/main" id="{366B36FA-EB9D-6E90-999E-85E6589205A6}"/>
              </a:ext>
            </a:extLst>
          </p:cNvPr>
          <p:cNvPicPr>
            <a:picLocks noChangeAspect="1"/>
          </p:cNvPicPr>
          <p:nvPr/>
        </p:nvPicPr>
        <p:blipFill>
          <a:blip r:embed="rId5"/>
          <a:stretch>
            <a:fillRect/>
          </a:stretch>
        </p:blipFill>
        <p:spPr>
          <a:xfrm>
            <a:off x="9863225" y="0"/>
            <a:ext cx="2314575" cy="2009775"/>
          </a:xfrm>
          <a:prstGeom prst="rect">
            <a:avLst/>
          </a:prstGeom>
        </p:spPr>
      </p:pic>
    </p:spTree>
    <p:extLst>
      <p:ext uri="{BB962C8B-B14F-4D97-AF65-F5344CB8AC3E}">
        <p14:creationId xmlns:p14="http://schemas.microsoft.com/office/powerpoint/2010/main" val="37803291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8CCD1A7-CF55-FB30-0B5F-7564BD284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C86F6428-7E05-BF02-A7B2-F2079AD5DF0A}"/>
              </a:ext>
            </a:extLst>
          </p:cNvPr>
          <p:cNvSpPr txBox="1"/>
          <p:nvPr/>
        </p:nvSpPr>
        <p:spPr>
          <a:xfrm>
            <a:off x="8708488" y="5575221"/>
            <a:ext cx="3215480"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שאלה 2:ב</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28</a:t>
            </a:r>
          </a:p>
        </p:txBody>
      </p:sp>
      <p:pic>
        <p:nvPicPr>
          <p:cNvPr id="6" name="תמונה 5">
            <a:extLst>
              <a:ext uri="{FF2B5EF4-FFF2-40B4-BE49-F238E27FC236}">
                <a16:creationId xmlns:a16="http://schemas.microsoft.com/office/drawing/2014/main" id="{0E02D0FC-16FC-0A98-7E9F-408FF6534226}"/>
              </a:ext>
            </a:extLst>
          </p:cNvPr>
          <p:cNvPicPr>
            <a:picLocks noChangeAspect="1"/>
          </p:cNvPicPr>
          <p:nvPr/>
        </p:nvPicPr>
        <p:blipFill>
          <a:blip r:embed="rId4"/>
          <a:stretch>
            <a:fillRect/>
          </a:stretch>
        </p:blipFill>
        <p:spPr>
          <a:xfrm>
            <a:off x="2830881" y="1845290"/>
            <a:ext cx="7027101" cy="4900875"/>
          </a:xfrm>
          <a:prstGeom prst="rect">
            <a:avLst/>
          </a:prstGeom>
        </p:spPr>
      </p:pic>
      <p:sp>
        <p:nvSpPr>
          <p:cNvPr id="7" name="תיבת טקסט 6">
            <a:extLst>
              <a:ext uri="{FF2B5EF4-FFF2-40B4-BE49-F238E27FC236}">
                <a16:creationId xmlns:a16="http://schemas.microsoft.com/office/drawing/2014/main" id="{A3EC2588-AA81-4190-3FE3-660F2EF1F38D}"/>
              </a:ext>
            </a:extLst>
          </p:cNvPr>
          <p:cNvSpPr txBox="1"/>
          <p:nvPr/>
        </p:nvSpPr>
        <p:spPr>
          <a:xfrm>
            <a:off x="3398845" y="974211"/>
            <a:ext cx="4995682" cy="584775"/>
          </a:xfrm>
          <a:prstGeom prst="rect">
            <a:avLst/>
          </a:prstGeom>
          <a:noFill/>
        </p:spPr>
        <p:txBody>
          <a:bodyPr wrap="square" rtlCol="1">
            <a:spAutoFit/>
          </a:bodyPr>
          <a:lstStyle/>
          <a:p>
            <a:r>
              <a:rPr lang="he-IL" sz="3200" b="1" dirty="0">
                <a:solidFill>
                  <a:srgbClr val="C00000"/>
                </a:solidFill>
              </a:rPr>
              <a:t>הפרדת חומרים בתערובת </a:t>
            </a:r>
          </a:p>
        </p:txBody>
      </p:sp>
      <p:sp>
        <p:nvSpPr>
          <p:cNvPr id="8" name="תיבת טקסט 7">
            <a:extLst>
              <a:ext uri="{FF2B5EF4-FFF2-40B4-BE49-F238E27FC236}">
                <a16:creationId xmlns:a16="http://schemas.microsoft.com/office/drawing/2014/main" id="{70C2F7B0-DF9F-F703-F65B-C57CDBB93EC2}"/>
              </a:ext>
            </a:extLst>
          </p:cNvPr>
          <p:cNvSpPr txBox="1"/>
          <p:nvPr/>
        </p:nvSpPr>
        <p:spPr>
          <a:xfrm>
            <a:off x="8895568" y="489298"/>
            <a:ext cx="2841320" cy="646331"/>
          </a:xfrm>
          <a:prstGeom prst="rect">
            <a:avLst/>
          </a:prstGeom>
          <a:noFill/>
        </p:spPr>
        <p:txBody>
          <a:bodyPr wrap="square" rtlCol="1">
            <a:spAutoFit/>
          </a:bodyPr>
          <a:lstStyle/>
          <a:p>
            <a:r>
              <a:rPr lang="he-IL" sz="3600" b="1" dirty="0">
                <a:solidFill>
                  <a:srgbClr val="C00000"/>
                </a:solidFill>
              </a:rPr>
              <a:t>מודל (תרשים)</a:t>
            </a:r>
          </a:p>
        </p:txBody>
      </p:sp>
    </p:spTree>
    <p:extLst>
      <p:ext uri="{BB962C8B-B14F-4D97-AF65-F5344CB8AC3E}">
        <p14:creationId xmlns:p14="http://schemas.microsoft.com/office/powerpoint/2010/main" val="374237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F97AA3F-796E-1B82-7E33-411CD6F23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C0A553B1-1989-BA01-9155-51595D64FE4D}"/>
              </a:ext>
            </a:extLst>
          </p:cNvPr>
          <p:cNvPicPr>
            <a:picLocks noChangeAspect="1"/>
          </p:cNvPicPr>
          <p:nvPr/>
        </p:nvPicPr>
        <p:blipFill>
          <a:blip r:embed="rId4"/>
          <a:stretch>
            <a:fillRect/>
          </a:stretch>
        </p:blipFill>
        <p:spPr>
          <a:xfrm>
            <a:off x="453872" y="1555640"/>
            <a:ext cx="11534775" cy="4448175"/>
          </a:xfrm>
          <a:prstGeom prst="rect">
            <a:avLst/>
          </a:prstGeom>
        </p:spPr>
      </p:pic>
      <p:sp>
        <p:nvSpPr>
          <p:cNvPr id="6" name="תיבת טקסט 5">
            <a:extLst>
              <a:ext uri="{FF2B5EF4-FFF2-40B4-BE49-F238E27FC236}">
                <a16:creationId xmlns:a16="http://schemas.microsoft.com/office/drawing/2014/main" id="{59DE84A3-055D-AAAD-CCA7-899B9D1CD9F0}"/>
              </a:ext>
            </a:extLst>
          </p:cNvPr>
          <p:cNvSpPr txBox="1"/>
          <p:nvPr/>
        </p:nvSpPr>
        <p:spPr>
          <a:xfrm>
            <a:off x="8116866" y="6112701"/>
            <a:ext cx="3871781" cy="523220"/>
          </a:xfrm>
          <a:prstGeom prst="rect">
            <a:avLst/>
          </a:prstGeom>
          <a:noFill/>
        </p:spPr>
        <p:txBody>
          <a:bodyPr wrap="square" rtlCol="1">
            <a:spAutoFit/>
          </a:bodyPr>
          <a:lstStyle/>
          <a:p>
            <a:r>
              <a:rPr lang="he-IL" sz="2800" b="1" dirty="0"/>
              <a:t>שאלה 3: עמוד 29</a:t>
            </a:r>
          </a:p>
        </p:txBody>
      </p:sp>
    </p:spTree>
    <p:extLst>
      <p:ext uri="{BB962C8B-B14F-4D97-AF65-F5344CB8AC3E}">
        <p14:creationId xmlns:p14="http://schemas.microsoft.com/office/powerpoint/2010/main" val="179158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DDD174BE-DE68-8CBB-C442-30F65788D8D1}"/>
              </a:ext>
            </a:extLst>
          </p:cNvPr>
          <p:cNvSpPr txBox="1"/>
          <p:nvPr/>
        </p:nvSpPr>
        <p:spPr>
          <a:xfrm>
            <a:off x="2040986" y="624104"/>
            <a:ext cx="8110027" cy="646331"/>
          </a:xfrm>
          <a:prstGeom prst="rect">
            <a:avLst/>
          </a:prstGeom>
          <a:noFill/>
        </p:spPr>
        <p:txBody>
          <a:bodyPr wrap="square">
            <a:spAutoFit/>
          </a:bodyPr>
          <a:lstStyle/>
          <a:p>
            <a:r>
              <a:rPr lang="he-IL" sz="3600" b="1" i="0" u="none" strike="noStrike" baseline="0" dirty="0">
                <a:solidFill>
                  <a:srgbClr val="DA0000"/>
                </a:solidFill>
                <a:latin typeface="Bnarkisim"/>
              </a:rPr>
              <a:t>ניסוי: מפרידים תערובת של חול ומלח</a:t>
            </a:r>
            <a:endParaRPr lang="he-IL" sz="3600" dirty="0"/>
          </a:p>
        </p:txBody>
      </p:sp>
      <p:pic>
        <p:nvPicPr>
          <p:cNvPr id="4" name="תמונה 3">
            <a:extLst>
              <a:ext uri="{FF2B5EF4-FFF2-40B4-BE49-F238E27FC236}">
                <a16:creationId xmlns:a16="http://schemas.microsoft.com/office/drawing/2014/main" id="{A14637ED-F2B0-48C9-2A1A-25BFE4C61004}"/>
              </a:ext>
            </a:extLst>
          </p:cNvPr>
          <p:cNvPicPr>
            <a:picLocks noChangeAspect="1"/>
          </p:cNvPicPr>
          <p:nvPr/>
        </p:nvPicPr>
        <p:blipFill>
          <a:blip r:embed="rId3"/>
          <a:stretch>
            <a:fillRect/>
          </a:stretch>
        </p:blipFill>
        <p:spPr>
          <a:xfrm>
            <a:off x="10612582" y="651442"/>
            <a:ext cx="1579418" cy="1156020"/>
          </a:xfrm>
          <a:prstGeom prst="rect">
            <a:avLst/>
          </a:prstGeom>
        </p:spPr>
      </p:pic>
      <p:pic>
        <p:nvPicPr>
          <p:cNvPr id="9" name="תמונה 8">
            <a:extLst>
              <a:ext uri="{FF2B5EF4-FFF2-40B4-BE49-F238E27FC236}">
                <a16:creationId xmlns:a16="http://schemas.microsoft.com/office/drawing/2014/main" id="{CEEEFFD8-A81B-0E61-D999-AFF0E0E4836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41561" y="1373670"/>
            <a:ext cx="6381750" cy="4595730"/>
          </a:xfrm>
          <a:prstGeom prst="rect">
            <a:avLst/>
          </a:prstGeom>
        </p:spPr>
      </p:pic>
      <p:pic>
        <p:nvPicPr>
          <p:cNvPr id="11" name="תמונה 10">
            <a:extLst>
              <a:ext uri="{FF2B5EF4-FFF2-40B4-BE49-F238E27FC236}">
                <a16:creationId xmlns:a16="http://schemas.microsoft.com/office/drawing/2014/main" id="{DFFFA6BD-380B-8CE5-706E-B9419AAC19A8}"/>
              </a:ext>
            </a:extLst>
          </p:cNvPr>
          <p:cNvPicPr>
            <a:picLocks noChangeAspect="1"/>
          </p:cNvPicPr>
          <p:nvPr/>
        </p:nvPicPr>
        <p:blipFill>
          <a:blip r:embed="rId5"/>
          <a:stretch>
            <a:fillRect/>
          </a:stretch>
        </p:blipFill>
        <p:spPr>
          <a:xfrm>
            <a:off x="281997" y="2747566"/>
            <a:ext cx="4359564" cy="2826327"/>
          </a:xfrm>
          <a:prstGeom prst="rect">
            <a:avLst/>
          </a:prstGeom>
        </p:spPr>
      </p:pic>
      <p:pic>
        <p:nvPicPr>
          <p:cNvPr id="13" name="תמונה 12">
            <a:extLst>
              <a:ext uri="{FF2B5EF4-FFF2-40B4-BE49-F238E27FC236}">
                <a16:creationId xmlns:a16="http://schemas.microsoft.com/office/drawing/2014/main" id="{46975CD2-4A93-7B1B-E4DC-919DC37AA461}"/>
              </a:ext>
            </a:extLst>
          </p:cNvPr>
          <p:cNvPicPr>
            <a:picLocks noChangeAspect="1"/>
          </p:cNvPicPr>
          <p:nvPr/>
        </p:nvPicPr>
        <p:blipFill>
          <a:blip r:embed="rId6"/>
          <a:stretch>
            <a:fillRect/>
          </a:stretch>
        </p:blipFill>
        <p:spPr>
          <a:xfrm>
            <a:off x="623454" y="1373670"/>
            <a:ext cx="3043382" cy="1174777"/>
          </a:xfrm>
          <a:prstGeom prst="rect">
            <a:avLst/>
          </a:prstGeom>
        </p:spPr>
      </p:pic>
      <p:pic>
        <p:nvPicPr>
          <p:cNvPr id="2" name="תמונה 1">
            <a:extLst>
              <a:ext uri="{FF2B5EF4-FFF2-40B4-BE49-F238E27FC236}">
                <a16:creationId xmlns:a16="http://schemas.microsoft.com/office/drawing/2014/main" id="{C93BDF50-D727-C53F-2F08-8A8795CFE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A4BB9023-9D3B-6310-D3A7-98235706D763}"/>
              </a:ext>
            </a:extLst>
          </p:cNvPr>
          <p:cNvSpPr txBox="1"/>
          <p:nvPr/>
        </p:nvSpPr>
        <p:spPr>
          <a:xfrm>
            <a:off x="7821365" y="6146717"/>
            <a:ext cx="3820439" cy="523220"/>
          </a:xfrm>
          <a:prstGeom prst="rect">
            <a:avLst/>
          </a:prstGeom>
          <a:noFill/>
        </p:spPr>
        <p:txBody>
          <a:bodyPr wrap="square" rtlCol="1">
            <a:spAutoFit/>
          </a:bodyPr>
          <a:lstStyle/>
          <a:p>
            <a:r>
              <a:rPr lang="he-IL" sz="2800" b="1" dirty="0"/>
              <a:t>עמודים 30-29</a:t>
            </a:r>
          </a:p>
        </p:txBody>
      </p:sp>
    </p:spTree>
    <p:extLst>
      <p:ext uri="{BB962C8B-B14F-4D97-AF65-F5344CB8AC3E}">
        <p14:creationId xmlns:p14="http://schemas.microsoft.com/office/powerpoint/2010/main" val="1613399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3ECD570-4931-5E5C-8179-0AD728494720}"/>
              </a:ext>
            </a:extLst>
          </p:cNvPr>
          <p:cNvSpPr txBox="1"/>
          <p:nvPr/>
        </p:nvSpPr>
        <p:spPr>
          <a:xfrm>
            <a:off x="3429000" y="753828"/>
            <a:ext cx="6096000" cy="646331"/>
          </a:xfrm>
          <a:prstGeom prst="rect">
            <a:avLst/>
          </a:prstGeom>
          <a:noFill/>
        </p:spPr>
        <p:txBody>
          <a:bodyPr wrap="square">
            <a:spAutoFit/>
          </a:bodyPr>
          <a:lstStyle/>
          <a:p>
            <a:r>
              <a:rPr lang="he-IL" sz="3600" b="1" i="0" u="none" strike="noStrike" baseline="0" dirty="0">
                <a:solidFill>
                  <a:srgbClr val="C00000"/>
                </a:solidFill>
                <a:latin typeface="Bnarkisim"/>
              </a:rPr>
              <a:t>חושבים ועושים טכנולוגיה</a:t>
            </a:r>
            <a:endParaRPr lang="he-IL" sz="3600" b="1" dirty="0">
              <a:solidFill>
                <a:srgbClr val="C00000"/>
              </a:solidFill>
            </a:endParaRPr>
          </a:p>
        </p:txBody>
      </p:sp>
      <p:pic>
        <p:nvPicPr>
          <p:cNvPr id="5" name="תמונה 4">
            <a:extLst>
              <a:ext uri="{FF2B5EF4-FFF2-40B4-BE49-F238E27FC236}">
                <a16:creationId xmlns:a16="http://schemas.microsoft.com/office/drawing/2014/main" id="{9AD56A15-C770-7FE2-2CB0-85F8306F6529}"/>
              </a:ext>
            </a:extLst>
          </p:cNvPr>
          <p:cNvPicPr>
            <a:picLocks noChangeAspect="1"/>
          </p:cNvPicPr>
          <p:nvPr/>
        </p:nvPicPr>
        <p:blipFill>
          <a:blip r:embed="rId3"/>
          <a:stretch>
            <a:fillRect/>
          </a:stretch>
        </p:blipFill>
        <p:spPr>
          <a:xfrm>
            <a:off x="3048000" y="1647403"/>
            <a:ext cx="8096250" cy="3917137"/>
          </a:xfrm>
          <a:prstGeom prst="rect">
            <a:avLst/>
          </a:prstGeom>
        </p:spPr>
      </p:pic>
      <p:sp>
        <p:nvSpPr>
          <p:cNvPr id="10" name="תיבת טקסט 9">
            <a:extLst>
              <a:ext uri="{FF2B5EF4-FFF2-40B4-BE49-F238E27FC236}">
                <a16:creationId xmlns:a16="http://schemas.microsoft.com/office/drawing/2014/main" id="{B2E88D7B-EFB5-A1B7-8FAA-B01F86510734}"/>
              </a:ext>
            </a:extLst>
          </p:cNvPr>
          <p:cNvSpPr txBox="1"/>
          <p:nvPr/>
        </p:nvSpPr>
        <p:spPr>
          <a:xfrm>
            <a:off x="5429250" y="5811784"/>
            <a:ext cx="6096000" cy="584775"/>
          </a:xfrm>
          <a:prstGeom prst="rect">
            <a:avLst/>
          </a:prstGeom>
          <a:noFill/>
        </p:spPr>
        <p:txBody>
          <a:bodyPr wrap="square">
            <a:spAutoFit/>
          </a:bodyPr>
          <a:lstStyle/>
          <a:p>
            <a:r>
              <a:rPr lang="he-IL" sz="3200" dirty="0"/>
              <a:t>השיבו על שאלות 3-2 שבעמוד 31</a:t>
            </a:r>
            <a:endParaRPr lang="he-IL" dirty="0"/>
          </a:p>
        </p:txBody>
      </p:sp>
      <p:pic>
        <p:nvPicPr>
          <p:cNvPr id="2" name="תמונה 1">
            <a:extLst>
              <a:ext uri="{FF2B5EF4-FFF2-40B4-BE49-F238E27FC236}">
                <a16:creationId xmlns:a16="http://schemas.microsoft.com/office/drawing/2014/main" id="{9A6367C1-054D-3A9F-F098-724A7986B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30" name="Picture 6" descr="זכוכית חינם קריסטל זכוכית תמונה ותמונה">
            <a:extLst>
              <a:ext uri="{FF2B5EF4-FFF2-40B4-BE49-F238E27FC236}">
                <a16:creationId xmlns:a16="http://schemas.microsoft.com/office/drawing/2014/main" id="{7910FFCC-C713-DF78-609F-7203ECADA7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934" y="3981450"/>
            <a:ext cx="2211466" cy="2764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7552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A3ECD570-4931-5E5C-8179-0AD728494720}"/>
              </a:ext>
            </a:extLst>
          </p:cNvPr>
          <p:cNvSpPr txBox="1"/>
          <p:nvPr/>
        </p:nvSpPr>
        <p:spPr>
          <a:xfrm>
            <a:off x="3311046" y="959231"/>
            <a:ext cx="7102953" cy="707886"/>
          </a:xfrm>
          <a:prstGeom prst="rect">
            <a:avLst/>
          </a:prstGeom>
          <a:noFill/>
        </p:spPr>
        <p:txBody>
          <a:bodyPr wrap="square">
            <a:spAutoFit/>
          </a:bodyPr>
          <a:lstStyle/>
          <a:p>
            <a:r>
              <a:rPr kumimoji="0" lang="he-IL" sz="40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היודעים אתם ש... מלח מן הים</a:t>
            </a:r>
            <a:endParaRPr lang="he-IL" sz="4000" b="1" dirty="0">
              <a:solidFill>
                <a:srgbClr val="C00000"/>
              </a:solidFill>
            </a:endParaRPr>
          </a:p>
        </p:txBody>
      </p:sp>
      <p:sp>
        <p:nvSpPr>
          <p:cNvPr id="10" name="תיבת טקסט 9">
            <a:extLst>
              <a:ext uri="{FF2B5EF4-FFF2-40B4-BE49-F238E27FC236}">
                <a16:creationId xmlns:a16="http://schemas.microsoft.com/office/drawing/2014/main" id="{B2E88D7B-EFB5-A1B7-8FAA-B01F86510734}"/>
              </a:ext>
            </a:extLst>
          </p:cNvPr>
          <p:cNvSpPr txBox="1"/>
          <p:nvPr/>
        </p:nvSpPr>
        <p:spPr>
          <a:xfrm>
            <a:off x="438409" y="6273225"/>
            <a:ext cx="1627569" cy="523220"/>
          </a:xfrm>
          <a:prstGeom prst="rect">
            <a:avLst/>
          </a:prstGeom>
          <a:noFill/>
        </p:spPr>
        <p:txBody>
          <a:bodyPr wrap="square">
            <a:spAutoFit/>
          </a:bodyPr>
          <a:lstStyle/>
          <a:p>
            <a:r>
              <a:rPr lang="he-IL" sz="2800" b="1" dirty="0"/>
              <a:t>עמוד 31</a:t>
            </a:r>
            <a:endParaRPr lang="he-IL" sz="1600" b="1" dirty="0"/>
          </a:p>
        </p:txBody>
      </p:sp>
      <p:pic>
        <p:nvPicPr>
          <p:cNvPr id="2" name="תמונה 1">
            <a:extLst>
              <a:ext uri="{FF2B5EF4-FFF2-40B4-BE49-F238E27FC236}">
                <a16:creationId xmlns:a16="http://schemas.microsoft.com/office/drawing/2014/main" id="{9A6367C1-054D-3A9F-F098-724A7986B7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8CE7F7F5-4DAC-B20D-73E5-B8C855EF6F80}"/>
              </a:ext>
            </a:extLst>
          </p:cNvPr>
          <p:cNvSpPr txBox="1"/>
          <p:nvPr/>
        </p:nvSpPr>
        <p:spPr>
          <a:xfrm>
            <a:off x="317500" y="2507906"/>
            <a:ext cx="11391900" cy="1824923"/>
          </a:xfrm>
          <a:prstGeom prst="rect">
            <a:avLst/>
          </a:prstGeom>
          <a:noFill/>
        </p:spPr>
        <p:txBody>
          <a:bodyPr wrap="square" rtlCol="1">
            <a:spAutoFit/>
          </a:bodyPr>
          <a:lstStyle/>
          <a:p>
            <a:pPr>
              <a:lnSpc>
                <a:spcPct val="150000"/>
              </a:lnSpc>
            </a:pPr>
            <a:r>
              <a:rPr lang="he-IL" sz="4000" b="1" dirty="0"/>
              <a:t>באיזו תכונה של חומר נעזרים</a:t>
            </a:r>
          </a:p>
          <a:p>
            <a:pPr>
              <a:lnSpc>
                <a:spcPct val="150000"/>
              </a:lnSpc>
            </a:pPr>
            <a:r>
              <a:rPr lang="he-IL" sz="4000" b="1" dirty="0"/>
              <a:t> כדי להפריד את המלח מהים?</a:t>
            </a:r>
          </a:p>
        </p:txBody>
      </p:sp>
      <p:pic>
        <p:nvPicPr>
          <p:cNvPr id="6" name="Picture 5">
            <a:extLst>
              <a:ext uri="{FF2B5EF4-FFF2-40B4-BE49-F238E27FC236}">
                <a16:creationId xmlns:a16="http://schemas.microsoft.com/office/drawing/2014/main" id="{78C5D3F9-1A63-DAEB-3DD8-B88CF4F168F6}"/>
              </a:ext>
            </a:extLst>
          </p:cNvPr>
          <p:cNvPicPr>
            <a:picLocks noChangeAspect="1"/>
          </p:cNvPicPr>
          <p:nvPr/>
        </p:nvPicPr>
        <p:blipFill>
          <a:blip r:embed="rId4"/>
          <a:stretch>
            <a:fillRect/>
          </a:stretch>
        </p:blipFill>
        <p:spPr>
          <a:xfrm>
            <a:off x="1361168" y="1732562"/>
            <a:ext cx="3210832" cy="3876762"/>
          </a:xfrm>
          <a:prstGeom prst="rect">
            <a:avLst/>
          </a:prstGeom>
        </p:spPr>
      </p:pic>
    </p:spTree>
    <p:extLst>
      <p:ext uri="{BB962C8B-B14F-4D97-AF65-F5344CB8AC3E}">
        <p14:creationId xmlns:p14="http://schemas.microsoft.com/office/powerpoint/2010/main" val="1780413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276D8345-9D3F-557E-9F49-604636A4C634}"/>
              </a:ext>
            </a:extLst>
          </p:cNvPr>
          <p:cNvSpPr txBox="1"/>
          <p:nvPr/>
        </p:nvSpPr>
        <p:spPr>
          <a:xfrm>
            <a:off x="9688244" y="5986729"/>
            <a:ext cx="1774773" cy="523220"/>
          </a:xfrm>
          <a:prstGeom prst="rect">
            <a:avLst/>
          </a:prstGeom>
          <a:noFill/>
        </p:spPr>
        <p:txBody>
          <a:bodyPr wrap="square" rtlCol="1">
            <a:spAutoFit/>
          </a:bodyPr>
          <a:lstStyle/>
          <a:p>
            <a:r>
              <a:rPr lang="he-IL" sz="2800" b="1" dirty="0"/>
              <a:t>עמוד 32</a:t>
            </a:r>
            <a:endParaRPr lang="he-IL" sz="2400" dirty="0"/>
          </a:p>
        </p:txBody>
      </p:sp>
      <p:pic>
        <p:nvPicPr>
          <p:cNvPr id="2" name="תמונה 1">
            <a:extLst>
              <a:ext uri="{FF2B5EF4-FFF2-40B4-BE49-F238E27FC236}">
                <a16:creationId xmlns:a16="http://schemas.microsoft.com/office/drawing/2014/main" id="{6A3D6A30-309E-0065-A8B0-DAF6DF48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1D92D0FD-6A8E-C7A7-8727-9116CEC06CB0}"/>
              </a:ext>
            </a:extLst>
          </p:cNvPr>
          <p:cNvPicPr>
            <a:picLocks noChangeAspect="1"/>
          </p:cNvPicPr>
          <p:nvPr/>
        </p:nvPicPr>
        <p:blipFill>
          <a:blip r:embed="rId4"/>
          <a:stretch>
            <a:fillRect/>
          </a:stretch>
        </p:blipFill>
        <p:spPr>
          <a:xfrm>
            <a:off x="1223962" y="687908"/>
            <a:ext cx="9744075" cy="4962525"/>
          </a:xfrm>
          <a:prstGeom prst="rect">
            <a:avLst/>
          </a:prstGeom>
        </p:spPr>
      </p:pic>
    </p:spTree>
    <p:extLst>
      <p:ext uri="{BB962C8B-B14F-4D97-AF65-F5344CB8AC3E}">
        <p14:creationId xmlns:p14="http://schemas.microsoft.com/office/powerpoint/2010/main" val="323733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276D8345-9D3F-557E-9F49-604636A4C634}"/>
              </a:ext>
            </a:extLst>
          </p:cNvPr>
          <p:cNvSpPr txBox="1"/>
          <p:nvPr/>
        </p:nvSpPr>
        <p:spPr>
          <a:xfrm>
            <a:off x="10089077" y="6149381"/>
            <a:ext cx="1774773" cy="523220"/>
          </a:xfrm>
          <a:prstGeom prst="rect">
            <a:avLst/>
          </a:prstGeom>
          <a:noFill/>
        </p:spPr>
        <p:txBody>
          <a:bodyPr wrap="square" rtlCol="1">
            <a:spAutoFit/>
          </a:bodyPr>
          <a:lstStyle/>
          <a:p>
            <a:r>
              <a:rPr lang="he-IL" sz="2800" b="1" dirty="0"/>
              <a:t>עמוד 32</a:t>
            </a:r>
          </a:p>
        </p:txBody>
      </p:sp>
      <p:pic>
        <p:nvPicPr>
          <p:cNvPr id="2" name="תמונה 1">
            <a:extLst>
              <a:ext uri="{FF2B5EF4-FFF2-40B4-BE49-F238E27FC236}">
                <a16:creationId xmlns:a16="http://schemas.microsoft.com/office/drawing/2014/main" id="{6A3D6A30-309E-0065-A8B0-DAF6DF483E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B74B6406-6749-A4D6-D57B-D4656D72CA76}"/>
              </a:ext>
            </a:extLst>
          </p:cNvPr>
          <p:cNvPicPr>
            <a:picLocks noChangeAspect="1"/>
          </p:cNvPicPr>
          <p:nvPr/>
        </p:nvPicPr>
        <p:blipFill>
          <a:blip r:embed="rId4"/>
          <a:stretch>
            <a:fillRect/>
          </a:stretch>
        </p:blipFill>
        <p:spPr>
          <a:xfrm>
            <a:off x="1292268" y="914401"/>
            <a:ext cx="10116721" cy="4261350"/>
          </a:xfrm>
          <a:prstGeom prst="rect">
            <a:avLst/>
          </a:prstGeom>
        </p:spPr>
      </p:pic>
    </p:spTree>
    <p:extLst>
      <p:ext uri="{BB962C8B-B14F-4D97-AF65-F5344CB8AC3E}">
        <p14:creationId xmlns:p14="http://schemas.microsoft.com/office/powerpoint/2010/main" val="3194798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10AB38CF-4B1C-BA6D-3121-5B75E846F172}"/>
              </a:ext>
            </a:extLst>
          </p:cNvPr>
          <p:cNvSpPr txBox="1"/>
          <p:nvPr/>
        </p:nvSpPr>
        <p:spPr>
          <a:xfrm>
            <a:off x="6640946" y="6334780"/>
            <a:ext cx="5551054" cy="523220"/>
          </a:xfrm>
          <a:prstGeom prst="rect">
            <a:avLst/>
          </a:prstGeom>
          <a:noFill/>
        </p:spPr>
        <p:txBody>
          <a:bodyPr wrap="square" rtlCol="1">
            <a:spAutoFit/>
          </a:bodyPr>
          <a:lstStyle/>
          <a:p>
            <a:r>
              <a:rPr lang="he-IL" sz="2800" dirty="0"/>
              <a:t>ענו על שאלות 5-1 בעמוד 33</a:t>
            </a:r>
            <a:r>
              <a:rPr lang="he-IL" sz="2400" dirty="0"/>
              <a:t>.</a:t>
            </a:r>
          </a:p>
        </p:txBody>
      </p:sp>
      <p:pic>
        <p:nvPicPr>
          <p:cNvPr id="6" name="תמונה 5">
            <a:extLst>
              <a:ext uri="{FF2B5EF4-FFF2-40B4-BE49-F238E27FC236}">
                <a16:creationId xmlns:a16="http://schemas.microsoft.com/office/drawing/2014/main" id="{BC9B5276-D18A-B256-ED18-79270B9EB088}"/>
              </a:ext>
            </a:extLst>
          </p:cNvPr>
          <p:cNvPicPr>
            <a:picLocks noChangeAspect="1"/>
          </p:cNvPicPr>
          <p:nvPr/>
        </p:nvPicPr>
        <p:blipFill>
          <a:blip r:embed="rId3"/>
          <a:stretch>
            <a:fillRect/>
          </a:stretch>
        </p:blipFill>
        <p:spPr>
          <a:xfrm>
            <a:off x="2238375" y="149218"/>
            <a:ext cx="9953625" cy="3210513"/>
          </a:xfrm>
          <a:prstGeom prst="rect">
            <a:avLst/>
          </a:prstGeom>
        </p:spPr>
      </p:pic>
      <p:pic>
        <p:nvPicPr>
          <p:cNvPr id="9218" name="Picture 2" descr="מחשב נייד וינטאג 'חינם תמונה ותמונה וינטאג '">
            <a:extLst>
              <a:ext uri="{FF2B5EF4-FFF2-40B4-BE49-F238E27FC236}">
                <a16:creationId xmlns:a16="http://schemas.microsoft.com/office/drawing/2014/main" id="{8BFE8F8F-5041-EE9E-76E0-626C1DC03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3483502"/>
            <a:ext cx="2616474" cy="221219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נעליים חינם נעלי ספורט תמונה ותמונה">
            <a:extLst>
              <a:ext uri="{FF2B5EF4-FFF2-40B4-BE49-F238E27FC236}">
                <a16:creationId xmlns:a16="http://schemas.microsoft.com/office/drawing/2014/main" id="{DCF391A7-4A36-9700-0949-BFF3CC5104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2643" y="3483502"/>
            <a:ext cx="3303586" cy="247769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חינם גרביים צמר תמונה ותמונה">
            <a:extLst>
              <a:ext uri="{FF2B5EF4-FFF2-40B4-BE49-F238E27FC236}">
                <a16:creationId xmlns:a16="http://schemas.microsoft.com/office/drawing/2014/main" id="{D5279D3A-7764-3E1B-03CD-DCFA03B55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6070" y="3622490"/>
            <a:ext cx="3111246" cy="20732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9B1AFB-C4AD-D0AA-D68B-EA8A25746987}"/>
              </a:ext>
            </a:extLst>
          </p:cNvPr>
          <p:cNvPicPr>
            <a:picLocks noChangeAspect="1"/>
          </p:cNvPicPr>
          <p:nvPr/>
        </p:nvPicPr>
        <p:blipFill>
          <a:blip r:embed="rId7"/>
          <a:stretch>
            <a:fillRect/>
          </a:stretch>
        </p:blipFill>
        <p:spPr>
          <a:xfrm>
            <a:off x="427577" y="122392"/>
            <a:ext cx="4999153" cy="579170"/>
          </a:xfrm>
          <a:prstGeom prst="rect">
            <a:avLst/>
          </a:prstGeom>
        </p:spPr>
      </p:pic>
    </p:spTree>
    <p:extLst>
      <p:ext uri="{BB962C8B-B14F-4D97-AF65-F5344CB8AC3E}">
        <p14:creationId xmlns:p14="http://schemas.microsoft.com/office/powerpoint/2010/main" val="1982063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B166332D-5873-92D9-6999-4993D0C7B73F}"/>
              </a:ext>
            </a:extLst>
          </p:cNvPr>
          <p:cNvSpPr txBox="1"/>
          <p:nvPr/>
        </p:nvSpPr>
        <p:spPr>
          <a:xfrm>
            <a:off x="5118100" y="1968500"/>
            <a:ext cx="6400800" cy="144655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a:ln>
                  <a:noFill/>
                </a:ln>
                <a:solidFill>
                  <a:srgbClr val="C00000"/>
                </a:solidFill>
                <a:effectLst/>
                <a:uLnTx/>
                <a:uFillTx/>
                <a:latin typeface="Calibri" panose="020F0502020204030204"/>
                <a:ea typeface="+mn-ea"/>
                <a:cs typeface="Arial" panose="020B0604020202020204" pitchFamily="34" charset="0"/>
              </a:rPr>
              <a:t>עוברים לפרק </a:t>
            </a:r>
            <a:r>
              <a:rPr kumimoji="0" lang="he-IL" sz="4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השני:</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Arial" panose="020B0604020202020204" pitchFamily="34" charset="0"/>
              </a:rPr>
              <a:t>חומרים בשימוש האדם</a:t>
            </a:r>
            <a:endParaRPr kumimoji="0" lang="he-IL" sz="4400" b="1" i="0" u="none" strike="noStrike" kern="1200" cap="none" spc="0" normalizeH="0" baseline="0" noProof="0" dirty="0">
              <a:ln>
                <a:noFill/>
              </a:ln>
              <a:solidFill>
                <a:srgbClr val="C00000"/>
              </a:solidFill>
              <a:effectLst/>
              <a:uLnTx/>
              <a:uFillTx/>
              <a:latin typeface="Calibri Light" panose="020F0302020204030204"/>
              <a:ea typeface="+mn-ea"/>
              <a:cs typeface="Arial" panose="020B0604020202020204" pitchFamily="34" charset="0"/>
            </a:endParaRPr>
          </a:p>
        </p:txBody>
      </p:sp>
      <p:pic>
        <p:nvPicPr>
          <p:cNvPr id="9" name="תמונה 8">
            <a:extLst>
              <a:ext uri="{FF2B5EF4-FFF2-40B4-BE49-F238E27FC236}">
                <a16:creationId xmlns:a16="http://schemas.microsoft.com/office/drawing/2014/main" id="{0611C9A8-9CBA-1F1D-D6DF-1A51F2D13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7" name="Picture 6">
            <a:extLst>
              <a:ext uri="{FF2B5EF4-FFF2-40B4-BE49-F238E27FC236}">
                <a16:creationId xmlns:a16="http://schemas.microsoft.com/office/drawing/2014/main" id="{59C8C88D-7C1B-FBC6-0AE7-57D37BDF15D9}"/>
              </a:ext>
            </a:extLst>
          </p:cNvPr>
          <p:cNvPicPr>
            <a:picLocks noChangeAspect="1"/>
          </p:cNvPicPr>
          <p:nvPr/>
        </p:nvPicPr>
        <p:blipFill>
          <a:blip r:embed="rId4"/>
          <a:stretch>
            <a:fillRect/>
          </a:stretch>
        </p:blipFill>
        <p:spPr>
          <a:xfrm>
            <a:off x="673100" y="1079500"/>
            <a:ext cx="5233335" cy="4179796"/>
          </a:xfrm>
          <a:prstGeom prst="rect">
            <a:avLst/>
          </a:prstGeom>
        </p:spPr>
      </p:pic>
    </p:spTree>
    <p:extLst>
      <p:ext uri="{BB962C8B-B14F-4D97-AF65-F5344CB8AC3E}">
        <p14:creationId xmlns:p14="http://schemas.microsoft.com/office/powerpoint/2010/main" val="126459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6AD30ADB-9348-DC45-E8B2-5C8257560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9784638-2E10-46E7-469C-241F38F7A2FD}"/>
              </a:ext>
            </a:extLst>
          </p:cNvPr>
          <p:cNvSpPr txBox="1"/>
          <p:nvPr/>
        </p:nvSpPr>
        <p:spPr>
          <a:xfrm>
            <a:off x="10581796" y="5893933"/>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1</a:t>
            </a:r>
          </a:p>
        </p:txBody>
      </p:sp>
      <p:pic>
        <p:nvPicPr>
          <p:cNvPr id="8" name="תמונה 7">
            <a:extLst>
              <a:ext uri="{FF2B5EF4-FFF2-40B4-BE49-F238E27FC236}">
                <a16:creationId xmlns:a16="http://schemas.microsoft.com/office/drawing/2014/main" id="{E9F54679-DBD8-7EA3-2D1B-F7B05A9AFB45}"/>
              </a:ext>
            </a:extLst>
          </p:cNvPr>
          <p:cNvPicPr>
            <a:picLocks noChangeAspect="1"/>
          </p:cNvPicPr>
          <p:nvPr/>
        </p:nvPicPr>
        <p:blipFill>
          <a:blip r:embed="rId4"/>
          <a:stretch>
            <a:fillRect/>
          </a:stretch>
        </p:blipFill>
        <p:spPr>
          <a:xfrm>
            <a:off x="475270" y="2542783"/>
            <a:ext cx="10559442" cy="2968668"/>
          </a:xfrm>
          <a:prstGeom prst="rect">
            <a:avLst/>
          </a:prstGeom>
        </p:spPr>
      </p:pic>
      <p:pic>
        <p:nvPicPr>
          <p:cNvPr id="10" name="תמונה 9">
            <a:extLst>
              <a:ext uri="{FF2B5EF4-FFF2-40B4-BE49-F238E27FC236}">
                <a16:creationId xmlns:a16="http://schemas.microsoft.com/office/drawing/2014/main" id="{C660345D-23E0-E2E4-D9E2-853EEC811D1C}"/>
              </a:ext>
            </a:extLst>
          </p:cNvPr>
          <p:cNvPicPr>
            <a:picLocks noChangeAspect="1"/>
          </p:cNvPicPr>
          <p:nvPr/>
        </p:nvPicPr>
        <p:blipFill>
          <a:blip r:embed="rId5"/>
          <a:stretch>
            <a:fillRect/>
          </a:stretch>
        </p:blipFill>
        <p:spPr>
          <a:xfrm>
            <a:off x="9877425" y="399871"/>
            <a:ext cx="2314575" cy="2009775"/>
          </a:xfrm>
          <a:prstGeom prst="rect">
            <a:avLst/>
          </a:prstGeom>
        </p:spPr>
      </p:pic>
    </p:spTree>
    <p:extLst>
      <p:ext uri="{BB962C8B-B14F-4D97-AF65-F5344CB8AC3E}">
        <p14:creationId xmlns:p14="http://schemas.microsoft.com/office/powerpoint/2010/main" val="2198433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03BEAD0C-5F8C-F37D-BB6A-C7A496A49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0DFC93DE-B30E-2B34-8F37-ADA58F7E2811}"/>
              </a:ext>
            </a:extLst>
          </p:cNvPr>
          <p:cNvSpPr txBox="1"/>
          <p:nvPr/>
        </p:nvSpPr>
        <p:spPr>
          <a:xfrm>
            <a:off x="0" y="6093779"/>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5</a:t>
            </a:r>
          </a:p>
        </p:txBody>
      </p:sp>
      <p:sp>
        <p:nvSpPr>
          <p:cNvPr id="4" name="תיבת טקסט 3">
            <a:extLst>
              <a:ext uri="{FF2B5EF4-FFF2-40B4-BE49-F238E27FC236}">
                <a16:creationId xmlns:a16="http://schemas.microsoft.com/office/drawing/2014/main" id="{A012DB92-F344-01B9-5E81-A6C3DDC6C93A}"/>
              </a:ext>
            </a:extLst>
          </p:cNvPr>
          <p:cNvSpPr txBox="1"/>
          <p:nvPr/>
        </p:nvSpPr>
        <p:spPr>
          <a:xfrm>
            <a:off x="3690634" y="805091"/>
            <a:ext cx="4485055" cy="923330"/>
          </a:xfrm>
          <a:prstGeom prst="rect">
            <a:avLst/>
          </a:prstGeom>
          <a:noFill/>
        </p:spPr>
        <p:txBody>
          <a:bodyPr wrap="square" rtlCol="1">
            <a:spAutoFit/>
          </a:bodyPr>
          <a:lstStyle/>
          <a:p>
            <a:r>
              <a:rPr lang="he-IL" sz="5400" b="1" dirty="0">
                <a:solidFill>
                  <a:srgbClr val="C00000"/>
                </a:solidFill>
              </a:rPr>
              <a:t>חומרים</a:t>
            </a:r>
            <a:r>
              <a:rPr lang="he-IL" sz="5400" b="1" dirty="0">
                <a:solidFill>
                  <a:schemeClr val="accent4">
                    <a:lumMod val="50000"/>
                  </a:schemeClr>
                </a:solidFill>
              </a:rPr>
              <a:t> </a:t>
            </a:r>
            <a:r>
              <a:rPr lang="he-IL" sz="5400" b="1" dirty="0">
                <a:solidFill>
                  <a:srgbClr val="C00000"/>
                </a:solidFill>
              </a:rPr>
              <a:t>סביב</a:t>
            </a:r>
          </a:p>
        </p:txBody>
      </p:sp>
      <p:pic>
        <p:nvPicPr>
          <p:cNvPr id="6" name="Picture 5">
            <a:extLst>
              <a:ext uri="{FF2B5EF4-FFF2-40B4-BE49-F238E27FC236}">
                <a16:creationId xmlns:a16="http://schemas.microsoft.com/office/drawing/2014/main" id="{97805DCB-9D7F-CD8A-E3BB-2DABE7BC4A4C}"/>
              </a:ext>
            </a:extLst>
          </p:cNvPr>
          <p:cNvPicPr>
            <a:picLocks noChangeAspect="1"/>
          </p:cNvPicPr>
          <p:nvPr/>
        </p:nvPicPr>
        <p:blipFill>
          <a:blip r:embed="rId4"/>
          <a:stretch>
            <a:fillRect/>
          </a:stretch>
        </p:blipFill>
        <p:spPr>
          <a:xfrm>
            <a:off x="6679764" y="2002817"/>
            <a:ext cx="2528147" cy="1684773"/>
          </a:xfrm>
          <a:prstGeom prst="rect">
            <a:avLst/>
          </a:prstGeom>
        </p:spPr>
      </p:pic>
      <p:sp>
        <p:nvSpPr>
          <p:cNvPr id="7" name="תיבת טקסט 6">
            <a:extLst>
              <a:ext uri="{FF2B5EF4-FFF2-40B4-BE49-F238E27FC236}">
                <a16:creationId xmlns:a16="http://schemas.microsoft.com/office/drawing/2014/main" id="{0E365030-FDD4-080E-15B4-077A88AF853C}"/>
              </a:ext>
            </a:extLst>
          </p:cNvPr>
          <p:cNvSpPr txBox="1"/>
          <p:nvPr/>
        </p:nvSpPr>
        <p:spPr>
          <a:xfrm>
            <a:off x="7631995" y="3775018"/>
            <a:ext cx="1087387" cy="523220"/>
          </a:xfrm>
          <a:prstGeom prst="rect">
            <a:avLst/>
          </a:prstGeom>
          <a:noFill/>
        </p:spPr>
        <p:txBody>
          <a:bodyPr wrap="square" rtlCol="1">
            <a:spAutoFit/>
          </a:bodyPr>
          <a:lstStyle/>
          <a:p>
            <a:pPr algn="ctr"/>
            <a:r>
              <a:rPr lang="he-IL" sz="2800" b="1" dirty="0"/>
              <a:t>עץ</a:t>
            </a:r>
          </a:p>
        </p:txBody>
      </p:sp>
      <p:sp>
        <p:nvSpPr>
          <p:cNvPr id="8" name="תיבת טקסט 7">
            <a:extLst>
              <a:ext uri="{FF2B5EF4-FFF2-40B4-BE49-F238E27FC236}">
                <a16:creationId xmlns:a16="http://schemas.microsoft.com/office/drawing/2014/main" id="{0D5058AB-5AEA-93D7-BC6C-DD41C5F4C491}"/>
              </a:ext>
            </a:extLst>
          </p:cNvPr>
          <p:cNvSpPr txBox="1"/>
          <p:nvPr/>
        </p:nvSpPr>
        <p:spPr>
          <a:xfrm>
            <a:off x="10323531" y="4321180"/>
            <a:ext cx="1315233" cy="523220"/>
          </a:xfrm>
          <a:prstGeom prst="rect">
            <a:avLst/>
          </a:prstGeom>
          <a:noFill/>
        </p:spPr>
        <p:txBody>
          <a:bodyPr wrap="square" rtlCol="1">
            <a:spAutoFit/>
          </a:bodyPr>
          <a:lstStyle/>
          <a:p>
            <a:pPr algn="ctr"/>
            <a:r>
              <a:rPr lang="he-IL" sz="2800" b="1" dirty="0"/>
              <a:t>אבן</a:t>
            </a:r>
          </a:p>
        </p:txBody>
      </p:sp>
      <p:pic>
        <p:nvPicPr>
          <p:cNvPr id="11" name="תמונה 10">
            <a:extLst>
              <a:ext uri="{FF2B5EF4-FFF2-40B4-BE49-F238E27FC236}">
                <a16:creationId xmlns:a16="http://schemas.microsoft.com/office/drawing/2014/main" id="{DA738535-0ED2-55CB-A2BE-1B56D0E7B383}"/>
              </a:ext>
            </a:extLst>
          </p:cNvPr>
          <p:cNvPicPr>
            <a:picLocks noChangeAspect="1"/>
          </p:cNvPicPr>
          <p:nvPr/>
        </p:nvPicPr>
        <p:blipFill>
          <a:blip r:embed="rId5"/>
          <a:stretch>
            <a:fillRect/>
          </a:stretch>
        </p:blipFill>
        <p:spPr>
          <a:xfrm>
            <a:off x="3688045" y="2768934"/>
            <a:ext cx="2399601" cy="1873373"/>
          </a:xfrm>
          <a:prstGeom prst="rect">
            <a:avLst/>
          </a:prstGeom>
        </p:spPr>
      </p:pic>
      <p:pic>
        <p:nvPicPr>
          <p:cNvPr id="13" name="תמונה 12">
            <a:extLst>
              <a:ext uri="{FF2B5EF4-FFF2-40B4-BE49-F238E27FC236}">
                <a16:creationId xmlns:a16="http://schemas.microsoft.com/office/drawing/2014/main" id="{F24F0389-9151-E573-35F8-868E16B00A98}"/>
              </a:ext>
            </a:extLst>
          </p:cNvPr>
          <p:cNvPicPr>
            <a:picLocks noChangeAspect="1"/>
          </p:cNvPicPr>
          <p:nvPr/>
        </p:nvPicPr>
        <p:blipFill>
          <a:blip r:embed="rId6"/>
          <a:stretch>
            <a:fillRect/>
          </a:stretch>
        </p:blipFill>
        <p:spPr>
          <a:xfrm>
            <a:off x="9277219" y="1728421"/>
            <a:ext cx="2725276" cy="2437395"/>
          </a:xfrm>
          <a:prstGeom prst="rect">
            <a:avLst/>
          </a:prstGeom>
        </p:spPr>
      </p:pic>
      <p:pic>
        <p:nvPicPr>
          <p:cNvPr id="15" name="תמונה 14">
            <a:extLst>
              <a:ext uri="{FF2B5EF4-FFF2-40B4-BE49-F238E27FC236}">
                <a16:creationId xmlns:a16="http://schemas.microsoft.com/office/drawing/2014/main" id="{D2F20B05-3D58-C652-3947-1EEE6539AA2B}"/>
              </a:ext>
            </a:extLst>
          </p:cNvPr>
          <p:cNvPicPr>
            <a:picLocks noChangeAspect="1"/>
          </p:cNvPicPr>
          <p:nvPr/>
        </p:nvPicPr>
        <p:blipFill>
          <a:blip r:embed="rId7"/>
          <a:stretch>
            <a:fillRect/>
          </a:stretch>
        </p:blipFill>
        <p:spPr>
          <a:xfrm>
            <a:off x="71876" y="1068646"/>
            <a:ext cx="3568562" cy="2194551"/>
          </a:xfrm>
          <a:prstGeom prst="rect">
            <a:avLst/>
          </a:prstGeom>
        </p:spPr>
      </p:pic>
      <p:sp>
        <p:nvSpPr>
          <p:cNvPr id="17" name="תיבת טקסט 16">
            <a:extLst>
              <a:ext uri="{FF2B5EF4-FFF2-40B4-BE49-F238E27FC236}">
                <a16:creationId xmlns:a16="http://schemas.microsoft.com/office/drawing/2014/main" id="{27AF365C-CD8B-EF2F-AC04-84274C3C337C}"/>
              </a:ext>
            </a:extLst>
          </p:cNvPr>
          <p:cNvSpPr txBox="1"/>
          <p:nvPr/>
        </p:nvSpPr>
        <p:spPr>
          <a:xfrm>
            <a:off x="1626895" y="5206329"/>
            <a:ext cx="10105738" cy="1651671"/>
          </a:xfrm>
          <a:prstGeom prst="rect">
            <a:avLst/>
          </a:prstGeom>
          <a:noFill/>
        </p:spPr>
        <p:txBody>
          <a:bodyPr wrap="square">
            <a:spAutoFit/>
          </a:bodyPr>
          <a:lstStyle/>
          <a:p>
            <a:pPr>
              <a:lnSpc>
                <a:spcPct val="150000"/>
              </a:lnSpc>
            </a:pPr>
            <a:r>
              <a:rPr lang="he-IL" sz="3600" b="1" dirty="0">
                <a:solidFill>
                  <a:srgbClr val="C00000"/>
                </a:solidFill>
              </a:rPr>
              <a:t>מה הקשר בין התכונות של החומרים לבין השימושים שבני אדם עושים בהם?</a:t>
            </a:r>
          </a:p>
        </p:txBody>
      </p:sp>
      <p:sp>
        <p:nvSpPr>
          <p:cNvPr id="18" name="תיבת טקסט 17">
            <a:extLst>
              <a:ext uri="{FF2B5EF4-FFF2-40B4-BE49-F238E27FC236}">
                <a16:creationId xmlns:a16="http://schemas.microsoft.com/office/drawing/2014/main" id="{FB51476E-872A-6BDD-E73A-3691AB7EA2BD}"/>
              </a:ext>
            </a:extLst>
          </p:cNvPr>
          <p:cNvSpPr txBox="1"/>
          <p:nvPr/>
        </p:nvSpPr>
        <p:spPr>
          <a:xfrm>
            <a:off x="4565000" y="4632949"/>
            <a:ext cx="1315232" cy="523220"/>
          </a:xfrm>
          <a:prstGeom prst="rect">
            <a:avLst/>
          </a:prstGeom>
          <a:noFill/>
        </p:spPr>
        <p:txBody>
          <a:bodyPr wrap="square" rtlCol="1">
            <a:spAutoFit/>
          </a:bodyPr>
          <a:lstStyle/>
          <a:p>
            <a:r>
              <a:rPr lang="he-IL" sz="2800" b="1" dirty="0"/>
              <a:t>כותנה</a:t>
            </a:r>
          </a:p>
        </p:txBody>
      </p:sp>
      <p:sp>
        <p:nvSpPr>
          <p:cNvPr id="19" name="תיבת טקסט 18">
            <a:extLst>
              <a:ext uri="{FF2B5EF4-FFF2-40B4-BE49-F238E27FC236}">
                <a16:creationId xmlns:a16="http://schemas.microsoft.com/office/drawing/2014/main" id="{573B2FB6-0D24-2B59-928D-1659B19B4089}"/>
              </a:ext>
            </a:extLst>
          </p:cNvPr>
          <p:cNvSpPr txBox="1"/>
          <p:nvPr/>
        </p:nvSpPr>
        <p:spPr>
          <a:xfrm>
            <a:off x="969450" y="3164370"/>
            <a:ext cx="1394689" cy="523220"/>
          </a:xfrm>
          <a:prstGeom prst="rect">
            <a:avLst/>
          </a:prstGeom>
          <a:noFill/>
        </p:spPr>
        <p:txBody>
          <a:bodyPr wrap="square" rtlCol="1">
            <a:spAutoFit/>
          </a:bodyPr>
          <a:lstStyle/>
          <a:p>
            <a:r>
              <a:rPr lang="he-IL" sz="2800" b="1" dirty="0"/>
              <a:t>קרקע</a:t>
            </a:r>
          </a:p>
        </p:txBody>
      </p:sp>
    </p:spTree>
    <p:extLst>
      <p:ext uri="{BB962C8B-B14F-4D97-AF65-F5344CB8AC3E}">
        <p14:creationId xmlns:p14="http://schemas.microsoft.com/office/powerpoint/2010/main" val="3068072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תיבת טקסט 9">
            <a:extLst>
              <a:ext uri="{FF2B5EF4-FFF2-40B4-BE49-F238E27FC236}">
                <a16:creationId xmlns:a16="http://schemas.microsoft.com/office/drawing/2014/main" id="{EF8D16FA-0938-EFE8-CE80-D0F3E12AFCD3}"/>
              </a:ext>
            </a:extLst>
          </p:cNvPr>
          <p:cNvSpPr txBox="1"/>
          <p:nvPr/>
        </p:nvSpPr>
        <p:spPr>
          <a:xfrm>
            <a:off x="1788018" y="6222945"/>
            <a:ext cx="9065026" cy="523220"/>
          </a:xfrm>
          <a:prstGeom prst="rect">
            <a:avLst/>
          </a:prstGeom>
          <a:noFill/>
        </p:spPr>
        <p:txBody>
          <a:bodyPr wrap="square">
            <a:spAutoFit/>
          </a:bodyPr>
          <a:lstStyle/>
          <a:p>
            <a:r>
              <a:rPr lang="he-IL" sz="2800" b="1" i="0" u="none" strike="noStrike" baseline="0" dirty="0">
                <a:solidFill>
                  <a:srgbClr val="DA0000"/>
                </a:solidFill>
                <a:latin typeface="Bnarkisim"/>
              </a:rPr>
              <a:t>על אילו חומרים הם מדברים? והיכן הם נמצאים בבית?</a:t>
            </a:r>
            <a:endParaRPr lang="he-IL" sz="2800" b="1" dirty="0"/>
          </a:p>
        </p:txBody>
      </p:sp>
      <p:pic>
        <p:nvPicPr>
          <p:cNvPr id="2" name="תמונה 1">
            <a:extLst>
              <a:ext uri="{FF2B5EF4-FFF2-40B4-BE49-F238E27FC236}">
                <a16:creationId xmlns:a16="http://schemas.microsoft.com/office/drawing/2014/main" id="{926BBCE7-A58E-2F09-94A9-8D34F855C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6" name="תיבת טקסט 5">
            <a:extLst>
              <a:ext uri="{FF2B5EF4-FFF2-40B4-BE49-F238E27FC236}">
                <a16:creationId xmlns:a16="http://schemas.microsoft.com/office/drawing/2014/main" id="{2426DD39-9123-2765-838A-FC535A6FA850}"/>
              </a:ext>
            </a:extLst>
          </p:cNvPr>
          <p:cNvSpPr txBox="1"/>
          <p:nvPr/>
        </p:nvSpPr>
        <p:spPr>
          <a:xfrm>
            <a:off x="388969" y="2115821"/>
            <a:ext cx="1238353"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6</a:t>
            </a:r>
          </a:p>
        </p:txBody>
      </p:sp>
      <p:pic>
        <p:nvPicPr>
          <p:cNvPr id="8" name="Picture 7">
            <a:extLst>
              <a:ext uri="{FF2B5EF4-FFF2-40B4-BE49-F238E27FC236}">
                <a16:creationId xmlns:a16="http://schemas.microsoft.com/office/drawing/2014/main" id="{B58FB78C-5B5E-BB47-AE8D-22B8A31D3852}"/>
              </a:ext>
            </a:extLst>
          </p:cNvPr>
          <p:cNvPicPr>
            <a:picLocks noChangeAspect="1"/>
          </p:cNvPicPr>
          <p:nvPr/>
        </p:nvPicPr>
        <p:blipFill>
          <a:blip r:embed="rId4"/>
          <a:stretch>
            <a:fillRect/>
          </a:stretch>
        </p:blipFill>
        <p:spPr>
          <a:xfrm>
            <a:off x="3479664" y="1320376"/>
            <a:ext cx="6361759" cy="4902569"/>
          </a:xfrm>
          <a:prstGeom prst="rect">
            <a:avLst/>
          </a:prstGeom>
        </p:spPr>
      </p:pic>
      <p:sp>
        <p:nvSpPr>
          <p:cNvPr id="9" name="TextBox 8">
            <a:extLst>
              <a:ext uri="{FF2B5EF4-FFF2-40B4-BE49-F238E27FC236}">
                <a16:creationId xmlns:a16="http://schemas.microsoft.com/office/drawing/2014/main" id="{713960CD-E29C-908F-0350-81A31DF43687}"/>
              </a:ext>
            </a:extLst>
          </p:cNvPr>
          <p:cNvSpPr txBox="1"/>
          <p:nvPr/>
        </p:nvSpPr>
        <p:spPr>
          <a:xfrm>
            <a:off x="7764650" y="210009"/>
            <a:ext cx="3905574" cy="646331"/>
          </a:xfrm>
          <a:prstGeom prst="rect">
            <a:avLst/>
          </a:prstGeom>
          <a:noFill/>
        </p:spPr>
        <p:txBody>
          <a:bodyPr wrap="square" rtlCol="0">
            <a:spAutoFit/>
          </a:bodyPr>
          <a:lstStyle/>
          <a:p>
            <a:r>
              <a:rPr lang="he-IL" sz="3600" b="1" dirty="0">
                <a:solidFill>
                  <a:srgbClr val="C00000"/>
                </a:solidFill>
              </a:rPr>
              <a:t>חבילה הגיעה</a:t>
            </a:r>
            <a:endParaRPr lang="en-US" sz="3600" b="1" dirty="0">
              <a:solidFill>
                <a:srgbClr val="C00000"/>
              </a:solidFill>
            </a:endParaRPr>
          </a:p>
        </p:txBody>
      </p:sp>
    </p:spTree>
    <p:extLst>
      <p:ext uri="{BB962C8B-B14F-4D97-AF65-F5344CB8AC3E}">
        <p14:creationId xmlns:p14="http://schemas.microsoft.com/office/powerpoint/2010/main" val="4203246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679A8EF-1AD9-5543-B7AA-1AFAEE53F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E4EAE1D7-3432-A5D5-D7B4-7F80EC2F8FBB}"/>
              </a:ext>
            </a:extLst>
          </p:cNvPr>
          <p:cNvSpPr txBox="1"/>
          <p:nvPr/>
        </p:nvSpPr>
        <p:spPr>
          <a:xfrm>
            <a:off x="10225481" y="164688"/>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6</a:t>
            </a:r>
          </a:p>
        </p:txBody>
      </p:sp>
      <p:pic>
        <p:nvPicPr>
          <p:cNvPr id="1038" name="Picture 14" descr="מקרר חינם מכשיר מטבח וקטור">
            <a:extLst>
              <a:ext uri="{FF2B5EF4-FFF2-40B4-BE49-F238E27FC236}">
                <a16:creationId xmlns:a16="http://schemas.microsoft.com/office/drawing/2014/main" id="{FBE6201E-FBDF-1559-B76C-0906BE20A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9529" y="1733403"/>
            <a:ext cx="5085998" cy="429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2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C282E929-8D84-A88C-FD51-C0E389ECB456}"/>
              </a:ext>
            </a:extLst>
          </p:cNvPr>
          <p:cNvPicPr>
            <a:picLocks noChangeAspect="1"/>
          </p:cNvPicPr>
          <p:nvPr/>
        </p:nvPicPr>
        <p:blipFill>
          <a:blip r:embed="rId3"/>
          <a:stretch>
            <a:fillRect/>
          </a:stretch>
        </p:blipFill>
        <p:spPr>
          <a:xfrm>
            <a:off x="9917271" y="1150942"/>
            <a:ext cx="1728787" cy="1327447"/>
          </a:xfrm>
          <a:prstGeom prst="rect">
            <a:avLst/>
          </a:prstGeom>
        </p:spPr>
      </p:pic>
      <p:sp>
        <p:nvSpPr>
          <p:cNvPr id="5" name="תיבת טקסט 4">
            <a:extLst>
              <a:ext uri="{FF2B5EF4-FFF2-40B4-BE49-F238E27FC236}">
                <a16:creationId xmlns:a16="http://schemas.microsoft.com/office/drawing/2014/main" id="{A8EBED3A-CE25-58F8-7AE8-A12E3D3F93F5}"/>
              </a:ext>
            </a:extLst>
          </p:cNvPr>
          <p:cNvSpPr txBox="1"/>
          <p:nvPr/>
        </p:nvSpPr>
        <p:spPr>
          <a:xfrm>
            <a:off x="3241174" y="1921860"/>
            <a:ext cx="6096000" cy="523220"/>
          </a:xfrm>
          <a:prstGeom prst="rect">
            <a:avLst/>
          </a:prstGeom>
          <a:noFill/>
        </p:spPr>
        <p:txBody>
          <a:bodyPr wrap="square">
            <a:spAutoFit/>
          </a:bodyPr>
          <a:lstStyle/>
          <a:p>
            <a:r>
              <a:rPr lang="he-IL" sz="2800" b="1" i="0" u="none" strike="noStrike" baseline="0" dirty="0">
                <a:solidFill>
                  <a:srgbClr val="DA0000"/>
                </a:solidFill>
                <a:latin typeface="Bnarkisim"/>
              </a:rPr>
              <a:t>מאילו חומרים עשויים מוצרים?</a:t>
            </a:r>
            <a:endParaRPr lang="he-IL" sz="2800" b="1" dirty="0"/>
          </a:p>
        </p:txBody>
      </p:sp>
      <p:pic>
        <p:nvPicPr>
          <p:cNvPr id="12" name="תמונה 11">
            <a:extLst>
              <a:ext uri="{FF2B5EF4-FFF2-40B4-BE49-F238E27FC236}">
                <a16:creationId xmlns:a16="http://schemas.microsoft.com/office/drawing/2014/main" id="{FDABBBBB-4BF7-F18E-CFDA-42739FE20532}"/>
              </a:ext>
            </a:extLst>
          </p:cNvPr>
          <p:cNvPicPr>
            <a:picLocks noChangeAspect="1"/>
          </p:cNvPicPr>
          <p:nvPr/>
        </p:nvPicPr>
        <p:blipFill>
          <a:blip r:embed="rId4"/>
          <a:stretch>
            <a:fillRect/>
          </a:stretch>
        </p:blipFill>
        <p:spPr>
          <a:xfrm>
            <a:off x="220382" y="772082"/>
            <a:ext cx="2355562" cy="1429681"/>
          </a:xfrm>
          <a:prstGeom prst="rect">
            <a:avLst/>
          </a:prstGeom>
        </p:spPr>
      </p:pic>
      <p:pic>
        <p:nvPicPr>
          <p:cNvPr id="14" name="תמונה 13">
            <a:extLst>
              <a:ext uri="{FF2B5EF4-FFF2-40B4-BE49-F238E27FC236}">
                <a16:creationId xmlns:a16="http://schemas.microsoft.com/office/drawing/2014/main" id="{0760505D-80A8-D9C1-81B4-A16756F4C30E}"/>
              </a:ext>
            </a:extLst>
          </p:cNvPr>
          <p:cNvPicPr>
            <a:picLocks noChangeAspect="1"/>
          </p:cNvPicPr>
          <p:nvPr/>
        </p:nvPicPr>
        <p:blipFill>
          <a:blip r:embed="rId5"/>
          <a:stretch>
            <a:fillRect/>
          </a:stretch>
        </p:blipFill>
        <p:spPr>
          <a:xfrm>
            <a:off x="305514" y="2098697"/>
            <a:ext cx="2355563" cy="1429682"/>
          </a:xfrm>
          <a:prstGeom prst="rect">
            <a:avLst/>
          </a:prstGeom>
        </p:spPr>
      </p:pic>
      <p:pic>
        <p:nvPicPr>
          <p:cNvPr id="16" name="תמונה 15">
            <a:extLst>
              <a:ext uri="{FF2B5EF4-FFF2-40B4-BE49-F238E27FC236}">
                <a16:creationId xmlns:a16="http://schemas.microsoft.com/office/drawing/2014/main" id="{F0F871EB-0A89-E33E-0CB3-0A6E8E63B271}"/>
              </a:ext>
            </a:extLst>
          </p:cNvPr>
          <p:cNvPicPr>
            <a:picLocks noChangeAspect="1"/>
          </p:cNvPicPr>
          <p:nvPr/>
        </p:nvPicPr>
        <p:blipFill>
          <a:blip r:embed="rId6"/>
          <a:stretch>
            <a:fillRect/>
          </a:stretch>
        </p:blipFill>
        <p:spPr>
          <a:xfrm rot="16200000">
            <a:off x="683323" y="3252679"/>
            <a:ext cx="1429682" cy="2355563"/>
          </a:xfrm>
          <a:prstGeom prst="rect">
            <a:avLst/>
          </a:prstGeom>
        </p:spPr>
      </p:pic>
      <p:pic>
        <p:nvPicPr>
          <p:cNvPr id="18" name="תמונה 17">
            <a:extLst>
              <a:ext uri="{FF2B5EF4-FFF2-40B4-BE49-F238E27FC236}">
                <a16:creationId xmlns:a16="http://schemas.microsoft.com/office/drawing/2014/main" id="{9B3A61A2-2544-DB03-502A-3BAE83619849}"/>
              </a:ext>
            </a:extLst>
          </p:cNvPr>
          <p:cNvPicPr>
            <a:picLocks noChangeAspect="1"/>
          </p:cNvPicPr>
          <p:nvPr/>
        </p:nvPicPr>
        <p:blipFill>
          <a:blip r:embed="rId7"/>
          <a:stretch>
            <a:fillRect/>
          </a:stretch>
        </p:blipFill>
        <p:spPr>
          <a:xfrm>
            <a:off x="106593" y="5284251"/>
            <a:ext cx="2355564" cy="1323336"/>
          </a:xfrm>
          <a:prstGeom prst="rect">
            <a:avLst/>
          </a:prstGeom>
        </p:spPr>
      </p:pic>
      <p:pic>
        <p:nvPicPr>
          <p:cNvPr id="2" name="תמונה 1">
            <a:extLst>
              <a:ext uri="{FF2B5EF4-FFF2-40B4-BE49-F238E27FC236}">
                <a16:creationId xmlns:a16="http://schemas.microsoft.com/office/drawing/2014/main" id="{EBCA1746-DA21-3052-08BA-26EA4923C2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CE35DF36-E7EE-04F2-81FE-D1744944C4EA}"/>
              </a:ext>
            </a:extLst>
          </p:cNvPr>
          <p:cNvSpPr txBox="1"/>
          <p:nvPr/>
        </p:nvSpPr>
        <p:spPr>
          <a:xfrm>
            <a:off x="10507754" y="6084367"/>
            <a:ext cx="1394690" cy="523220"/>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עמוד 8</a:t>
            </a:r>
          </a:p>
        </p:txBody>
      </p:sp>
      <p:pic>
        <p:nvPicPr>
          <p:cNvPr id="7" name="תמונה 6">
            <a:extLst>
              <a:ext uri="{FF2B5EF4-FFF2-40B4-BE49-F238E27FC236}">
                <a16:creationId xmlns:a16="http://schemas.microsoft.com/office/drawing/2014/main" id="{2B3F11C4-5534-CE02-2BAD-5064C7E71896}"/>
              </a:ext>
            </a:extLst>
          </p:cNvPr>
          <p:cNvPicPr>
            <a:picLocks noChangeAspect="1"/>
          </p:cNvPicPr>
          <p:nvPr/>
        </p:nvPicPr>
        <p:blipFill>
          <a:blip r:embed="rId9"/>
          <a:stretch>
            <a:fillRect/>
          </a:stretch>
        </p:blipFill>
        <p:spPr>
          <a:xfrm>
            <a:off x="3249652" y="2511699"/>
            <a:ext cx="6968054" cy="4095888"/>
          </a:xfrm>
          <a:prstGeom prst="rect">
            <a:avLst/>
          </a:prstGeom>
        </p:spPr>
      </p:pic>
      <p:pic>
        <p:nvPicPr>
          <p:cNvPr id="9" name="תמונה 8">
            <a:extLst>
              <a:ext uri="{FF2B5EF4-FFF2-40B4-BE49-F238E27FC236}">
                <a16:creationId xmlns:a16="http://schemas.microsoft.com/office/drawing/2014/main" id="{DFED170D-B7EC-A4D6-DA0B-E0D0D421A737}"/>
              </a:ext>
            </a:extLst>
          </p:cNvPr>
          <p:cNvPicPr>
            <a:picLocks noChangeAspect="1"/>
          </p:cNvPicPr>
          <p:nvPr/>
        </p:nvPicPr>
        <p:blipFill>
          <a:blip r:embed="rId10"/>
          <a:stretch>
            <a:fillRect/>
          </a:stretch>
        </p:blipFill>
        <p:spPr>
          <a:xfrm>
            <a:off x="5507276" y="742053"/>
            <a:ext cx="3657600" cy="885825"/>
          </a:xfrm>
          <a:prstGeom prst="rect">
            <a:avLst/>
          </a:prstGeom>
        </p:spPr>
      </p:pic>
    </p:spTree>
    <p:extLst>
      <p:ext uri="{BB962C8B-B14F-4D97-AF65-F5344CB8AC3E}">
        <p14:creationId xmlns:p14="http://schemas.microsoft.com/office/powerpoint/2010/main" val="94409725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13409</TotalTime>
  <Words>4556</Words>
  <Application>Microsoft Office PowerPoint</Application>
  <PresentationFormat>מסך רחב</PresentationFormat>
  <Paragraphs>353</Paragraphs>
  <Slides>48</Slides>
  <Notes>48</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48</vt:i4>
      </vt:variant>
    </vt:vector>
  </HeadingPairs>
  <TitlesOfParts>
    <vt:vector size="57" baseType="lpstr">
      <vt:lpstr>Almoni Neue DL 4.0 AAA</vt:lpstr>
      <vt:lpstr>Arial</vt:lpstr>
      <vt:lpstr>Bnarkisim</vt:lpstr>
      <vt:lpstr>Calibri</vt:lpstr>
      <vt:lpstr>Calibri Light</vt:lpstr>
      <vt:lpstr>Narkisim</vt:lpstr>
      <vt:lpstr>NarkisimMFO</vt:lpstr>
      <vt:lpstr>NarkisimMFOBold</vt:lpstr>
      <vt:lpstr>ערכת נושא Office</vt:lpstr>
      <vt:lpstr> מצגת מלווה לשעורים        מדע וטכנולוגיה כיתה ג מצגת מלווה לשער חומרים בסביבה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שער ראשון חומרים בסביבה פרק ראשון: חומרים על סף ביתנו</dc:title>
  <dc:creator>noga mishan</dc:creator>
  <cp:lastModifiedBy>noga mishan</cp:lastModifiedBy>
  <cp:revision>14</cp:revision>
  <dcterms:created xsi:type="dcterms:W3CDTF">2024-06-03T03:26:26Z</dcterms:created>
  <dcterms:modified xsi:type="dcterms:W3CDTF">2024-10-09T15:59:20Z</dcterms:modified>
</cp:coreProperties>
</file>