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4"/>
  </p:notesMasterIdLst>
  <p:sldIdLst>
    <p:sldId id="331" r:id="rId2"/>
    <p:sldId id="301" r:id="rId3"/>
    <p:sldId id="256" r:id="rId4"/>
    <p:sldId id="302" r:id="rId5"/>
    <p:sldId id="303" r:id="rId6"/>
    <p:sldId id="304" r:id="rId7"/>
    <p:sldId id="305" r:id="rId8"/>
    <p:sldId id="306" r:id="rId9"/>
    <p:sldId id="308" r:id="rId10"/>
    <p:sldId id="324" r:id="rId11"/>
    <p:sldId id="309" r:id="rId12"/>
    <p:sldId id="322" r:id="rId13"/>
    <p:sldId id="310" r:id="rId14"/>
    <p:sldId id="330" r:id="rId15"/>
    <p:sldId id="257" r:id="rId16"/>
    <p:sldId id="311" r:id="rId17"/>
    <p:sldId id="258" r:id="rId18"/>
    <p:sldId id="332" r:id="rId19"/>
    <p:sldId id="312" r:id="rId20"/>
    <p:sldId id="313" r:id="rId21"/>
    <p:sldId id="315" r:id="rId22"/>
    <p:sldId id="316" r:id="rId23"/>
    <p:sldId id="259" r:id="rId24"/>
    <p:sldId id="317" r:id="rId25"/>
    <p:sldId id="318" r:id="rId26"/>
    <p:sldId id="260" r:id="rId27"/>
    <p:sldId id="319" r:id="rId28"/>
    <p:sldId id="325" r:id="rId29"/>
    <p:sldId id="261" r:id="rId30"/>
    <p:sldId id="262" r:id="rId31"/>
    <p:sldId id="326" r:id="rId32"/>
    <p:sldId id="327" r:id="rId3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6" autoAdjust="0"/>
    <p:restoredTop sz="89357" autoAdjust="0"/>
  </p:normalViewPr>
  <p:slideViewPr>
    <p:cSldViewPr snapToGrid="0">
      <p:cViewPr varScale="1">
        <p:scale>
          <a:sx n="113" d="100"/>
          <a:sy n="113" d="100"/>
        </p:scale>
        <p:origin x="51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8301C64-F8AB-4ACB-B4E4-6B8A609A7297}" type="datetimeFigureOut">
              <a:rPr lang="he-IL" smtClean="0"/>
              <a:t>ו'/תשרי/תשפ"ה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96F0330-9C84-4D50-AE9F-3042E9EB935F}" type="slidenum">
              <a:rPr lang="he-IL" smtClean="0"/>
              <a:t>‹#›</a:t>
            </a:fld>
            <a:endParaRPr lang="he-IL"/>
          </a:p>
        </p:txBody>
      </p:sp>
    </p:spTree>
    <p:extLst>
      <p:ext uri="{BB962C8B-B14F-4D97-AF65-F5344CB8AC3E}">
        <p14:creationId xmlns:p14="http://schemas.microsoft.com/office/powerpoint/2010/main" val="31395371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הפרק עוסק בקבוצת חומרים בעלת חשיבות רבה בחיינו — המתכות.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את רוב סוגי המתכות מפיקים </a:t>
            </a:r>
            <a:r>
              <a:rPr kumimoji="0" lang="he-IL"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מעפרות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מתכת שנמצאות בסלעי כדור הארץ. הפרק מזמן היכרות עם תכונות המתכות, השימושים בהן, תהליכי הפקה וייצור, המחיר הסביבתי העלול להיגרם כתוצאה מתהליכי הפקה וייצור, ופתרונות טכנולוגיים והתנהגותיים להקטנת המחיר הסביבתי.</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NarkisimMFO"/>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Arial" panose="020B0604020202020204" pitchFamily="34" charset="0"/>
              </a:rPr>
              <a:t>נקודת המוצא של הפרק היא </a:t>
            </a:r>
            <a:r>
              <a:rPr kumimoji="0" lang="he-IL" sz="1800" b="1" i="0" u="none" strike="noStrike" kern="1200" cap="none" spc="0" normalizeH="0" baseline="0" noProof="0" dirty="0">
                <a:ln>
                  <a:noFill/>
                </a:ln>
                <a:solidFill>
                  <a:prstClr val="black"/>
                </a:solidFill>
                <a:effectLst/>
                <a:uLnTx/>
                <a:uFillTx/>
                <a:latin typeface="NarkisimMFOBold"/>
                <a:ea typeface="+mn-ea"/>
                <a:cs typeface="Arial" panose="020B0604020202020204" pitchFamily="34" charset="0"/>
              </a:rPr>
              <a:t>טכנולוגית </a:t>
            </a:r>
            <a:r>
              <a:rPr kumimoji="0" lang="he-IL" sz="1800" b="0" i="0" u="none" strike="noStrike" kern="1200" cap="none" spc="0" normalizeH="0" baseline="0" noProof="0" dirty="0">
                <a:ln>
                  <a:noFill/>
                </a:ln>
                <a:solidFill>
                  <a:prstClr val="black"/>
                </a:solidFill>
                <a:effectLst/>
                <a:uLnTx/>
                <a:uFillTx/>
                <a:latin typeface="NarkisimMFO"/>
                <a:ea typeface="+mn-ea"/>
                <a:cs typeface="Arial" panose="020B0604020202020204" pitchFamily="34" charset="0"/>
              </a:rPr>
              <a:t>— שימוש במתכות לרווחת האדם. ההיכרות עם תכונות המתכות</a:t>
            </a:r>
            <a:r>
              <a:rPr kumimoji="0" lang="he-IL" sz="1800" b="0" i="0" u="none" strike="noStrike" kern="1200" cap="none" spc="0" normalizeH="0" baseline="0" noProof="0" dirty="0">
                <a:ln>
                  <a:noFill/>
                </a:ln>
                <a:solidFill>
                  <a:prstClr val="black"/>
                </a:solidFill>
                <a:effectLst/>
                <a:uLnTx/>
                <a:uFillTx/>
                <a:latin typeface="Wingdings2"/>
                <a:ea typeface="+mn-ea"/>
                <a:cs typeface="Arial" panose="020B0604020202020204" pitchFamily="34" charset="0"/>
              </a:rPr>
              <a:t> </a:t>
            </a:r>
            <a:r>
              <a:rPr kumimoji="0" lang="he-IL" sz="1800" b="0" i="0" u="none" strike="noStrike" kern="1200" cap="none" spc="0" normalizeH="0" baseline="0" noProof="0" dirty="0">
                <a:ln>
                  <a:noFill/>
                </a:ln>
                <a:solidFill>
                  <a:prstClr val="black"/>
                </a:solidFill>
                <a:effectLst/>
                <a:uLnTx/>
                <a:uFillTx/>
                <a:latin typeface="NarkisimMFO"/>
                <a:ea typeface="+mn-ea"/>
                <a:cs typeface="Arial" panose="020B0604020202020204" pitchFamily="34" charset="0"/>
              </a:rPr>
              <a:t>נעשית באמצעות שימוש במיומנויות חקר (תצפיות וניסויים). האדם מנצל את תכונות המתכות למגוון שימושים. לשימושים אלה יש השלכות חיוביות על איכות החיים של האדם אך גם שליליות על הסביבה.</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NarkisimMFO"/>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Arial" panose="020B0604020202020204" pitchFamily="34" charset="0"/>
              </a:rPr>
              <a:t>חשוב להמחיש לתלמידים את קשרי הגומלין בין מדע לבין טכנולוגיה מן ההיבט של ניצול משאבי הטבע לרווחת האדם מחד גיסא, ומן ההיבט של בעיות סביבתיות ודרכים לפתרונן מאידך גיסא.</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NarkisimMFO"/>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Arial" panose="020B0604020202020204" pitchFamily="34" charset="0"/>
              </a:rPr>
              <a:t>פותחים את השיעור עם סיפור הבהלה לזהב. לפני הקראת הסיפור אפשר להקרין בכיתה את הסרטון הבהלה לזהב שבקופית 2.</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Arial" panose="020B0604020202020204" pitchFamily="34" charset="0"/>
              </a:rPr>
              <a:t>לאחר צפייה בסרטון וקריאת הסיפור שבעמוד 42 עורכים דיון בשאלה אילו מתכות נוספות מסתתרות בסלעים מתחת לרגלנו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Arial" panose="020B0604020202020204" pitchFamily="34" charset="0"/>
              </a:rPr>
              <a:t>פתיחה חווייתית זו הדיון בשאלה נועדו לבדוק ידע מוקדם של התלמידים בנושא מתכות וגירוי והניעה ללמידה.</a:t>
            </a: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1450FB9-0610-40EE-A65C-BD3E8061C370}"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58083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צליל:</a:t>
            </a:r>
            <a:r>
              <a:rPr lang="he-IL" dirty="0"/>
              <a:t> לצליל הנשמע בעקבות ההתנגשות של המוט המתכתי ברצפה קוראים צליל מתכתי.</a:t>
            </a:r>
          </a:p>
          <a:p>
            <a:endParaRPr lang="he-IL" dirty="0"/>
          </a:p>
          <a:p>
            <a:r>
              <a:rPr lang="he-IL" b="1" dirty="0"/>
              <a:t>כיפוף:</a:t>
            </a:r>
            <a:r>
              <a:rPr lang="he-IL" dirty="0"/>
              <a:t> הקלות שבה מכופפים חוט מתכת תלויה בעובי החוט ולא רק בסוג המתכת.</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10</a:t>
            </a:fld>
            <a:endParaRPr lang="he-IL"/>
          </a:p>
        </p:txBody>
      </p:sp>
    </p:spTree>
    <p:extLst>
      <p:ext uri="{BB962C8B-B14F-4D97-AF65-F5344CB8AC3E}">
        <p14:creationId xmlns:p14="http://schemas.microsoft.com/office/powerpoint/2010/main" val="3365019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מי כבד יותר? </a:t>
            </a:r>
            <a:r>
              <a:rPr lang="he-IL" dirty="0"/>
              <a:t>– כובד של גוף תלוי במסה הסגולית שלו (מסה סגולית היא כמות החומר בסמ"ק אחד) ובנפחו. אפשר להסתפק בהשוואת גופים בעלי נפח זהה. לפיכך, חשוב להקפיד לבדוק מוטות של מתכת בעלי אותו נפח (אורך ועובי). חשוב להדגיש שבבדיקה ללא מאזניים</a:t>
            </a:r>
          </a:p>
          <a:p>
            <a:r>
              <a:rPr lang="he-IL" dirty="0"/>
              <a:t>אנו מסתמכים על החושים (קל/ כבד). אם יש ברשותכם מאזניים, אפשר לבדוק באיזה מוט מתכת כמות החומר (מסה) גדולה יותר.</a:t>
            </a:r>
          </a:p>
          <a:p>
            <a:endParaRPr lang="he-IL" dirty="0"/>
          </a:p>
          <a:p>
            <a:r>
              <a:rPr lang="he-IL" b="1" dirty="0"/>
              <a:t>ריקוע:</a:t>
            </a:r>
            <a:r>
              <a:rPr lang="he-IL" dirty="0"/>
              <a:t> ניתנות לשינוי צורה כאשר מפעילים עליהן לחץ.</a:t>
            </a:r>
          </a:p>
          <a:p>
            <a:endParaRPr lang="he-IL" dirty="0"/>
          </a:p>
          <a:p>
            <a:pPr algn="r"/>
            <a:r>
              <a:rPr lang="he-IL" sz="1800" b="1" i="0" u="none" strike="noStrike" baseline="0" dirty="0">
                <a:latin typeface="NarkisClassicMF-Bold"/>
              </a:rPr>
              <a:t>מוליכות חשמל: </a:t>
            </a:r>
            <a:r>
              <a:rPr lang="he-IL" sz="1800" b="0" i="0" u="none" strike="noStrike" baseline="0" dirty="0">
                <a:latin typeface="NarkisClassicMF-Regular"/>
              </a:rPr>
              <a:t>תכונה זו נלמדה בכיתה ג. חשוב לערוך אזכור למושגים מוליכים ומבדדים. מתכות שייכות לקבוצת מוליכי החשמל.</a:t>
            </a:r>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11</a:t>
            </a:fld>
            <a:endParaRPr lang="he-IL"/>
          </a:p>
        </p:txBody>
      </p:sp>
    </p:spTree>
    <p:extLst>
      <p:ext uri="{BB962C8B-B14F-4D97-AF65-F5344CB8AC3E}">
        <p14:creationId xmlns:p14="http://schemas.microsoft.com/office/powerpoint/2010/main" val="1634491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מוליכות חום</a:t>
            </a:r>
            <a:r>
              <a:rPr lang="he-IL" dirty="0"/>
              <a:t>: תכונה זו נלמדה בכיתה ג. חשוב לערוך אזכור למושגים מוליכי חום גרועים ומוליכי חום טובים.</a:t>
            </a:r>
          </a:p>
          <a:p>
            <a:r>
              <a:rPr lang="he-IL" dirty="0"/>
              <a:t>מתכות שייכות לקבוצת מוליכי החום הטובים.</a:t>
            </a:r>
          </a:p>
          <a:p>
            <a:endParaRPr lang="he-IL" dirty="0"/>
          </a:p>
          <a:p>
            <a:pPr algn="r"/>
            <a:r>
              <a:rPr lang="he-IL" sz="1800" b="1" i="0" u="none" strike="noStrike" baseline="0" dirty="0">
                <a:latin typeface="NarkisClassicMF-Bold"/>
              </a:rPr>
              <a:t>מגנטיות: </a:t>
            </a:r>
            <a:r>
              <a:rPr lang="he-IL" sz="1800" b="0" i="0" u="none" strike="noStrike" baseline="0" dirty="0">
                <a:latin typeface="NarkisClassicMF-Regular"/>
              </a:rPr>
              <a:t>תכונה זו נלמדה בכיתה ג. חשוב לערוך אזכור למושג מגנטיות. תכונה זו ייחודית לברזל ולניקל.</a:t>
            </a:r>
          </a:p>
          <a:p>
            <a:pPr algn="r"/>
            <a:endParaRPr lang="he-IL" sz="1800" b="0" i="0" u="none" strike="noStrike" baseline="0" dirty="0">
              <a:latin typeface="NarkisClassicMF-Regular"/>
            </a:endParaRPr>
          </a:p>
          <a:p>
            <a:pPr algn="r"/>
            <a:r>
              <a:rPr lang="he-IL" dirty="0"/>
              <a:t>הבניית משמעות למושג הכולל </a:t>
            </a:r>
            <a:r>
              <a:rPr lang="he-IL" b="1" dirty="0"/>
              <a:t>מתכת </a:t>
            </a:r>
            <a:r>
              <a:rPr lang="he-IL" dirty="0"/>
              <a:t>נעשית באמצעות הסקת מסקנות בדרך של אינדוקציה (הכללה).</a:t>
            </a:r>
          </a:p>
          <a:p>
            <a:pPr algn="r"/>
            <a:r>
              <a:rPr lang="he-IL" dirty="0"/>
              <a:t>התוצר של ההכללה הוא הכלל אודות מאפייני המתכות.</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12</a:t>
            </a:fld>
            <a:endParaRPr lang="he-IL"/>
          </a:p>
        </p:txBody>
      </p:sp>
    </p:spTree>
    <p:extLst>
      <p:ext uri="{BB962C8B-B14F-4D97-AF65-F5344CB8AC3E}">
        <p14:creationId xmlns:p14="http://schemas.microsoft.com/office/powerpoint/2010/main" val="2195304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התבנית חושבים מדע נועדה לערוך רפלקציה על תהליך הלמידה וחשיבה על תהליכי החשיבה שהתלמידים הפעילו.</a:t>
            </a:r>
          </a:p>
          <a:p>
            <a:r>
              <a:rPr lang="he-IL" dirty="0"/>
              <a:t>שימו לב!</a:t>
            </a:r>
          </a:p>
          <a:p>
            <a:r>
              <a:rPr lang="he-IL" dirty="0"/>
              <a:t>תיאורים מדעיים הם תיאורים אובייקטיביים המתייחסים למה שנאסף בתצפית או בניסוי בלי לנקוט עמדה שיפוטית ולערב דעות אישיות או רגשות. לכן מבין</a:t>
            </a:r>
          </a:p>
          <a:p>
            <a:r>
              <a:rPr lang="he-IL" dirty="0"/>
              <a:t>המשפטים המתוארים רק המשפטים "המתכת נחושת מוליכה חשמל" ו"המתכת ברזל מוליכה חום" מבטאים תיאור מדעי.</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13</a:t>
            </a:fld>
            <a:endParaRPr lang="he-IL"/>
          </a:p>
        </p:txBody>
      </p:sp>
    </p:spTree>
    <p:extLst>
      <p:ext uri="{BB962C8B-B14F-4D97-AF65-F5344CB8AC3E}">
        <p14:creationId xmlns:p14="http://schemas.microsoft.com/office/powerpoint/2010/main" val="540665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a:t>
            </a:r>
            <a:r>
              <a:rPr lang="he-IL" b="1" dirty="0"/>
              <a:t>בספר הדיגיטלי</a:t>
            </a:r>
            <a:r>
              <a:rPr lang="he-IL" dirty="0"/>
              <a:t>, משימה: </a:t>
            </a:r>
            <a:r>
              <a:rPr lang="he-IL" b="1" dirty="0"/>
              <a:t>אילו תכונות מאפיינות את המתכות?</a:t>
            </a:r>
            <a:r>
              <a:rPr lang="he-IL" dirty="0"/>
              <a:t>, עמוד 45.</a:t>
            </a:r>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5C6A1645-0A66-4CC2-B83A-0F7F4CEB950E}"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07463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a:t>
            </a:r>
            <a:r>
              <a:rPr lang="he-IL" b="1" dirty="0"/>
              <a:t>בספר הדיגיטלי</a:t>
            </a:r>
            <a:r>
              <a:rPr lang="he-IL" dirty="0"/>
              <a:t>, משימה: </a:t>
            </a:r>
            <a:r>
              <a:rPr lang="he-IL" b="1" dirty="0"/>
              <a:t>מאפיינים תכונות של מתכות</a:t>
            </a:r>
            <a:r>
              <a:rPr lang="he-IL" dirty="0"/>
              <a:t>, עמוד 49</a:t>
            </a:r>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15</a:t>
            </a:fld>
            <a:endParaRPr lang="he-IL"/>
          </a:p>
        </p:txBody>
      </p:sp>
    </p:spTree>
    <p:extLst>
      <p:ext uri="{BB962C8B-B14F-4D97-AF65-F5344CB8AC3E}">
        <p14:creationId xmlns:p14="http://schemas.microsoft.com/office/powerpoint/2010/main" val="4040343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במשותף לסוגי המתכות. לרוב למתכות יש תכונות משותפות שאנו מנצלים. למשל מנצלים את תכונת מוליכות חום לייצור סירים מאלומיניום, מנחושת ופלדה (נירוסטה). מנצלים את תכונת המוליכות החשמלית ומייצרים חוטי חשמל מאלומיניום ומנחושת.</a:t>
            </a:r>
          </a:p>
          <a:p>
            <a:endParaRPr lang="he-IL" dirty="0"/>
          </a:p>
          <a:p>
            <a:r>
              <a:rPr lang="he-IL" dirty="0"/>
              <a:t>ההתנסות במשימה זו נועדה לתרגל את עקרון של התאמת תכונות חומרים לדרישות מן המוצר. התכונות המשותפות והייחודיות מנוצלות בהתאם לדרישות מן המוצר.</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16</a:t>
            </a:fld>
            <a:endParaRPr lang="he-IL"/>
          </a:p>
        </p:txBody>
      </p:sp>
    </p:spTree>
    <p:extLst>
      <p:ext uri="{BB962C8B-B14F-4D97-AF65-F5344CB8AC3E}">
        <p14:creationId xmlns:p14="http://schemas.microsoft.com/office/powerpoint/2010/main" val="415397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a:t>
            </a:r>
            <a:r>
              <a:rPr lang="he-IL" b="1" dirty="0"/>
              <a:t>בספר הדיגיטלי</a:t>
            </a:r>
            <a:r>
              <a:rPr lang="he-IL" dirty="0"/>
              <a:t>, משימה: </a:t>
            </a:r>
            <a:r>
              <a:rPr lang="he-IL" b="1" dirty="0"/>
              <a:t>בונים מוצרים ממתכת</a:t>
            </a:r>
            <a:r>
              <a:rPr lang="he-IL" dirty="0"/>
              <a:t>, עמוד 50.</a:t>
            </a:r>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17</a:t>
            </a:fld>
            <a:endParaRPr lang="he-IL"/>
          </a:p>
        </p:txBody>
      </p:sp>
    </p:spTree>
    <p:extLst>
      <p:ext uri="{BB962C8B-B14F-4D97-AF65-F5344CB8AC3E}">
        <p14:creationId xmlns:p14="http://schemas.microsoft.com/office/powerpoint/2010/main" val="1896843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ביצוע המשימה המתוקשבת מסייע לתרגול תכונות המתכות וכן להבנת הקשר שבין תכונות המתכת לשימוש בה. </a:t>
            </a:r>
            <a:endParaRPr lang="en-US" dirty="0"/>
          </a:p>
        </p:txBody>
      </p:sp>
      <p:sp>
        <p:nvSpPr>
          <p:cNvPr id="4" name="Slide Number Placeholder 3"/>
          <p:cNvSpPr>
            <a:spLocks noGrp="1"/>
          </p:cNvSpPr>
          <p:nvPr>
            <p:ph type="sldNum" sz="quarter" idx="5"/>
          </p:nvPr>
        </p:nvSpPr>
        <p:spPr/>
        <p:txBody>
          <a:bodyPr/>
          <a:lstStyle/>
          <a:p>
            <a:fld id="{096F0330-9C84-4D50-AE9F-3042E9EB935F}" type="slidenum">
              <a:rPr lang="he-IL" smtClean="0"/>
              <a:t>18</a:t>
            </a:fld>
            <a:endParaRPr lang="he-IL"/>
          </a:p>
        </p:txBody>
      </p:sp>
    </p:spTree>
    <p:extLst>
      <p:ext uri="{BB962C8B-B14F-4D97-AF65-F5344CB8AC3E}">
        <p14:creationId xmlns:p14="http://schemas.microsoft.com/office/powerpoint/2010/main" val="1420399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בהבניה מפורשת של תכנון ניסוי מדעי מבוקר לשאלת חקר נתונה. התלמידים מתחקים אחר דרכי החשיבה</a:t>
            </a:r>
          </a:p>
          <a:p>
            <a:r>
              <a:rPr lang="he-IL" dirty="0"/>
              <a:t>והעשייה של שתי הדמויות שמוצגות בסיפור, מפעילים חשיבה ביקורתית ומבצעים ניסוי לפי הכללים של ניסוי מבוקר.</a:t>
            </a:r>
          </a:p>
          <a:p>
            <a:endParaRPr lang="he-IL" dirty="0"/>
          </a:p>
          <a:p>
            <a:r>
              <a:rPr lang="he-IL" dirty="0"/>
              <a:t>מומלץ לדובב את התלמידים להתייחס לשיח שמתקיים בין תמר והדר ולעודד אותם לנסח שאלות חקר.</a:t>
            </a:r>
          </a:p>
          <a:p>
            <a:endParaRPr lang="he-IL" dirty="0"/>
          </a:p>
          <a:p>
            <a:pPr algn="r"/>
            <a:r>
              <a:rPr lang="he-IL" sz="1800" b="0" i="0" u="none" strike="noStrike" baseline="0" dirty="0">
                <a:latin typeface="NarkisClassicMF-Regular"/>
              </a:rPr>
              <a:t>השערות הן הסברים אפשריים לתופעות. ההשערות לרוב מבוססות על ידע או על מידע.</a:t>
            </a:r>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19</a:t>
            </a:fld>
            <a:endParaRPr lang="he-IL"/>
          </a:p>
        </p:txBody>
      </p:sp>
    </p:spTree>
    <p:extLst>
      <p:ext uri="{BB962C8B-B14F-4D97-AF65-F5344CB8AC3E}">
        <p14:creationId xmlns:p14="http://schemas.microsoft.com/office/powerpoint/2010/main" val="189701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800" b="0" i="0" u="none" strike="noStrike" baseline="0" dirty="0">
                <a:latin typeface="NarkisimMFO"/>
              </a:rPr>
              <a:t>הפרק מתחיל בסיפור ההיסטורי המרתק של הבהלה לזהב.  נהירה של אנשים לחיפוש המתכת היקרה והנדירה בקרקעות וסלעים. </a:t>
            </a:r>
          </a:p>
          <a:p>
            <a:r>
              <a:rPr lang="he-IL" sz="1800" b="0" i="0" u="none" strike="noStrike" baseline="0" dirty="0">
                <a:latin typeface="NarkisimMFO"/>
              </a:rPr>
              <a:t>מומלץ להקרין את הסרטון וגם לקרוא את הטקסט שבעמוד 42. הסיפור משמש כגשר ללימוד נושא המתכות: היכן נמצאות המתכות ומדוע הן חשובות כל כך לאדם. הסרטון משולב גם במשימה המתוקשבת "זהב בזבל" שבאתר במבט מקוון (ראו בהמשך). </a:t>
            </a:r>
          </a:p>
          <a:p>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a:t>
            </a:fld>
            <a:endParaRPr lang="he-IL"/>
          </a:p>
        </p:txBody>
      </p:sp>
    </p:spTree>
    <p:extLst>
      <p:ext uri="{BB962C8B-B14F-4D97-AF65-F5344CB8AC3E}">
        <p14:creationId xmlns:p14="http://schemas.microsoft.com/office/powerpoint/2010/main" val="3198360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הילדים קוראים את השיח בין הבנות ומנסים לענות על השאלה: מה לא הוגן בניסוי?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שימו לב: בניסוי מדעי יש להקפיד שרק גורם אחד יהיה שונה (אורך התיל, העובי או סוג המתכת) וכל שאר הגורמים יהיו זהים.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המיומנות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בידוד משתנים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נלמדה בפרק סלעים וקרקעות. מטרת הפעילות היא לבסס ולחזק את המיומנות.</a:t>
            </a:r>
          </a:p>
          <a:p>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20</a:t>
            </a:fld>
            <a:endParaRPr lang="he-IL"/>
          </a:p>
        </p:txBody>
      </p:sp>
    </p:spTree>
    <p:extLst>
      <p:ext uri="{BB962C8B-B14F-4D97-AF65-F5344CB8AC3E}">
        <p14:creationId xmlns:p14="http://schemas.microsoft.com/office/powerpoint/2010/main" val="3101600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התבנית </a:t>
            </a:r>
            <a:r>
              <a:rPr lang="he-IL" b="1" dirty="0"/>
              <a:t>חושבים מדע </a:t>
            </a:r>
            <a:r>
              <a:rPr lang="he-IL" dirty="0"/>
              <a:t>נועדה להמשגה של פעולת החשיבה בידוד משתנים. חשוב לעודד את התלמידים</a:t>
            </a:r>
          </a:p>
          <a:p>
            <a:r>
              <a:rPr lang="he-IL" dirty="0"/>
              <a:t>להשתמש במיומנות זו בתכנון הניסוי.</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22</a:t>
            </a:fld>
            <a:endParaRPr lang="he-IL"/>
          </a:p>
        </p:txBody>
      </p:sp>
    </p:spTree>
    <p:extLst>
      <p:ext uri="{BB962C8B-B14F-4D97-AF65-F5344CB8AC3E}">
        <p14:creationId xmlns:p14="http://schemas.microsoft.com/office/powerpoint/2010/main" val="1810655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a:t>
            </a:r>
            <a:r>
              <a:rPr lang="he-IL" b="1" dirty="0"/>
              <a:t>בספר הדיגיטלי</a:t>
            </a:r>
            <a:r>
              <a:rPr lang="he-IL" dirty="0"/>
              <a:t>, משימה: </a:t>
            </a:r>
            <a:r>
              <a:rPr lang="he-IL" b="1" dirty="0"/>
              <a:t>האם מתכות מוליכות חשמל באותה מידה?, </a:t>
            </a:r>
            <a:r>
              <a:rPr lang="he-IL" dirty="0"/>
              <a:t>עמוד 52</a:t>
            </a:r>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23</a:t>
            </a:fld>
            <a:endParaRPr lang="he-IL"/>
          </a:p>
        </p:txBody>
      </p:sp>
    </p:spTree>
    <p:extLst>
      <p:ext uri="{BB962C8B-B14F-4D97-AF65-F5344CB8AC3E}">
        <p14:creationId xmlns:p14="http://schemas.microsoft.com/office/powerpoint/2010/main" val="773232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זה נערכת הוראה מפורשת של עריכת ניסוי מבוקר (בהתאם לתכנון), ארגון התוצאות בטבלה והסקת מסקנות.</a:t>
            </a:r>
          </a:p>
          <a:p>
            <a:r>
              <a:rPr lang="he-IL" dirty="0"/>
              <a:t>חשוב להביא את הלומדים למודעות אודות המטרות של כל אחד משלבי הביצוע.</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24</a:t>
            </a:fld>
            <a:endParaRPr lang="he-IL"/>
          </a:p>
        </p:txBody>
      </p:sp>
    </p:spTree>
    <p:extLst>
      <p:ext uri="{BB962C8B-B14F-4D97-AF65-F5344CB8AC3E}">
        <p14:creationId xmlns:p14="http://schemas.microsoft.com/office/powerpoint/2010/main" val="3547890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מטרת התבנית </a:t>
            </a:r>
            <a:r>
              <a:rPr lang="he-IL" sz="1200" b="1" i="0" u="none" strike="noStrike" baseline="0" dirty="0">
                <a:latin typeface="NarkisClassicMF-Bold"/>
              </a:rPr>
              <a:t>חושבים מדע </a:t>
            </a:r>
            <a:r>
              <a:rPr lang="he-IL" sz="1200" b="0" i="0" u="none" strike="noStrike" baseline="0" dirty="0">
                <a:latin typeface="NarkisClassicMF-Regular"/>
              </a:rPr>
              <a:t>היא להביא את הלומדים למודעות אודות מיומנויות החקר שהופעלו.</a:t>
            </a:r>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25</a:t>
            </a:fld>
            <a:endParaRPr lang="he-IL"/>
          </a:p>
        </p:txBody>
      </p:sp>
    </p:spTree>
    <p:extLst>
      <p:ext uri="{BB962C8B-B14F-4D97-AF65-F5344CB8AC3E}">
        <p14:creationId xmlns:p14="http://schemas.microsoft.com/office/powerpoint/2010/main" val="2556498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a:t>
            </a:r>
            <a:r>
              <a:rPr lang="he-IL" b="1" dirty="0"/>
              <a:t>בספר הדיגיטלי</a:t>
            </a:r>
            <a:r>
              <a:rPr lang="he-IL" dirty="0"/>
              <a:t>, משימה: </a:t>
            </a:r>
            <a:r>
              <a:rPr lang="he-IL" b="1" dirty="0"/>
              <a:t>חושבים מדע- מוליכות חשמלית של מתכות, </a:t>
            </a:r>
            <a:r>
              <a:rPr lang="he-IL" dirty="0"/>
              <a:t>עמוד 53.</a:t>
            </a:r>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26</a:t>
            </a:fld>
            <a:endParaRPr lang="he-IL"/>
          </a:p>
        </p:txBody>
      </p:sp>
    </p:spTree>
    <p:extLst>
      <p:ext uri="{BB962C8B-B14F-4D97-AF65-F5344CB8AC3E}">
        <p14:creationId xmlns:p14="http://schemas.microsoft.com/office/powerpoint/2010/main" val="3803979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מתכות מוליכות חשמל ומוליכות חום משותפת לכל המתכות אך מידת הולכת החום והחשמל משתנה ממתכת למתכת.</a:t>
            </a:r>
          </a:p>
          <a:p>
            <a:endParaRPr lang="he-IL" dirty="0"/>
          </a:p>
          <a:p>
            <a:r>
              <a:rPr lang="he-IL" dirty="0"/>
              <a:t>העקרון הנלמד בקטעי המידע התאמת תכונות המתכת לדרישות מהמוצר.</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27</a:t>
            </a:fld>
            <a:endParaRPr lang="he-IL"/>
          </a:p>
        </p:txBody>
      </p:sp>
    </p:spTree>
    <p:extLst>
      <p:ext uri="{BB962C8B-B14F-4D97-AF65-F5344CB8AC3E}">
        <p14:creationId xmlns:p14="http://schemas.microsoft.com/office/powerpoint/2010/main" val="2230828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הצגת ידע בתרשים מסייעת ללמידה. הצגת ידע במגוון אפשרויות ייצוג פונה לשונות בין לומדים ושונות בין סגנונות למידה.</a:t>
            </a:r>
          </a:p>
          <a:p>
            <a:r>
              <a:rPr lang="he-IL" dirty="0"/>
              <a:t>חשוב להסב את תשומת לב הלומדים למבנה תרשים הזרימה.</a:t>
            </a:r>
          </a:p>
          <a:p>
            <a:r>
              <a:rPr lang="he-IL" dirty="0"/>
              <a:t>במלבן העליון רושמים את התכונות המשותפות (הכללה). במלבנים התחתונים רושמים את התכונות הייחודיות של סוגי המתכות. חשוב להצביע על יחסי הכלה שבין המושג מתכת לסוג המתכת.</a:t>
            </a:r>
          </a:p>
          <a:p>
            <a:endParaRPr lang="he-IL" dirty="0"/>
          </a:p>
          <a:p>
            <a:r>
              <a:rPr lang="he-IL" b="1" dirty="0"/>
              <a:t>מודל של מיון והכלה</a:t>
            </a:r>
          </a:p>
          <a:p>
            <a:pPr algn="r"/>
            <a:r>
              <a:rPr lang="he-IL" dirty="0"/>
              <a:t>מטרה: </a:t>
            </a:r>
            <a:r>
              <a:rPr lang="he-IL" sz="1800" b="0" i="0" u="none" strike="noStrike" baseline="0" dirty="0">
                <a:latin typeface="Tolia-Light"/>
              </a:rPr>
              <a:t>למיין ולארגן מרכיבים בסביבה הטבעית והמלאכותית במערך היררכי שמבטא יחסי הכלה (יחסים בין מושגים כוללים לפרטיים).</a:t>
            </a:r>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28</a:t>
            </a:fld>
            <a:endParaRPr lang="he-IL"/>
          </a:p>
        </p:txBody>
      </p:sp>
    </p:spTree>
    <p:extLst>
      <p:ext uri="{BB962C8B-B14F-4D97-AF65-F5344CB8AC3E}">
        <p14:creationId xmlns:p14="http://schemas.microsoft.com/office/powerpoint/2010/main" val="347826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a:t>
            </a:r>
            <a:r>
              <a:rPr lang="he-IL" b="1" dirty="0"/>
              <a:t>בספר הדיגיטלי</a:t>
            </a:r>
            <a:r>
              <a:rPr lang="he-IL" dirty="0"/>
              <a:t>, משימה: </a:t>
            </a:r>
            <a:r>
              <a:rPr lang="he-IL" b="1" dirty="0"/>
              <a:t>תכונות של מתכות</a:t>
            </a:r>
            <a:r>
              <a:rPr lang="he-IL" dirty="0"/>
              <a:t>, עמוד 55.</a:t>
            </a:r>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29</a:t>
            </a:fld>
            <a:endParaRPr lang="he-IL"/>
          </a:p>
        </p:txBody>
      </p:sp>
    </p:spTree>
    <p:extLst>
      <p:ext uri="{BB962C8B-B14F-4D97-AF65-F5344CB8AC3E}">
        <p14:creationId xmlns:p14="http://schemas.microsoft.com/office/powerpoint/2010/main" val="3515140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a:t>
            </a:r>
            <a:r>
              <a:rPr lang="he-IL" b="1" dirty="0"/>
              <a:t>בספר הדיגיטלי</a:t>
            </a:r>
            <a:r>
              <a:rPr lang="he-IL" dirty="0"/>
              <a:t>, משימה: </a:t>
            </a:r>
            <a:r>
              <a:rPr lang="he-IL" b="1" dirty="0"/>
              <a:t>תכונות של מתכות-המשך</a:t>
            </a:r>
            <a:r>
              <a:rPr lang="he-IL" dirty="0"/>
              <a:t>, עמוד 56.</a:t>
            </a:r>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30</a:t>
            </a:fld>
            <a:endParaRPr lang="he-IL"/>
          </a:p>
        </p:txBody>
      </p:sp>
    </p:spTree>
    <p:extLst>
      <p:ext uri="{BB962C8B-B14F-4D97-AF65-F5344CB8AC3E}">
        <p14:creationId xmlns:p14="http://schemas.microsoft.com/office/powerpoint/2010/main" val="31672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לאפשר צפייה עד 03:26 דקות.</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3</a:t>
            </a:fld>
            <a:endParaRPr lang="he-IL"/>
          </a:p>
        </p:txBody>
      </p:sp>
    </p:spTree>
    <p:extLst>
      <p:ext uri="{BB962C8B-B14F-4D97-AF65-F5344CB8AC3E}">
        <p14:creationId xmlns:p14="http://schemas.microsoft.com/office/powerpoint/2010/main" val="1473918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יישום הבנה. התלמידים מציגים את העקרון של התאמת תכונת המתכת לדרישות מן המוצר וכן את השונה בין מתכות למרות שלכולן צליל מתכתי אופייני הן נבדלות באיכות הליל, גובהו ועוצמתו.</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31</a:t>
            </a:fld>
            <a:endParaRPr lang="he-IL"/>
          </a:p>
        </p:txBody>
      </p:sp>
    </p:spTree>
    <p:extLst>
      <p:ext uri="{BB962C8B-B14F-4D97-AF65-F5344CB8AC3E}">
        <p14:creationId xmlns:p14="http://schemas.microsoft.com/office/powerpoint/2010/main" val="2795216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התוכן: משאבי טבע, משימה: סיפורים מרתקים על מתכות, המשימה מציגה ארבעה סיפורים (אחד לבחירה) על מתכות. באמצעות הסיפורים התלמידים מאפיינים את תכונות המתכות, שיטות העיבוד שלהן ואת התאמתן לשימוש בהן. </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32</a:t>
            </a:fld>
            <a:endParaRPr lang="he-IL"/>
          </a:p>
        </p:txBody>
      </p:sp>
    </p:spTree>
    <p:extLst>
      <p:ext uri="{BB962C8B-B14F-4D97-AF65-F5344CB8AC3E}">
        <p14:creationId xmlns:p14="http://schemas.microsoft.com/office/powerpoint/2010/main" val="468895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פרק זה מתמקד בהיכרות עם תכונות המתכות, המשותפות והייחודיות לכל אחת וכן בביסוס העקרון של התאמת תכונות חומר לדרישות מהמוצר.</a:t>
            </a:r>
          </a:p>
          <a:p>
            <a:r>
              <a:rPr lang="he-IL" dirty="0"/>
              <a:t>הפרק מזמן התנסות מדעית והתנסות טכנולוגית שמזמנת יישום של ידע מדעי בפתרון הטכנולוגי.</a:t>
            </a:r>
          </a:p>
          <a:p>
            <a:endParaRPr lang="he-IL" dirty="0"/>
          </a:p>
          <a:p>
            <a:r>
              <a:rPr lang="he-IL" dirty="0"/>
              <a:t>השיח בין הילדים מזמן דיון בשאלה: אילו תכונות יש למתכות שמאפשרות לעשות בהן מגוון שימושים?</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4</a:t>
            </a:fld>
            <a:endParaRPr lang="he-IL"/>
          </a:p>
        </p:txBody>
      </p:sp>
    </p:spTree>
    <p:extLst>
      <p:ext uri="{BB962C8B-B14F-4D97-AF65-F5344CB8AC3E}">
        <p14:creationId xmlns:p14="http://schemas.microsoft.com/office/powerpoint/2010/main" val="2964471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עבור רובנו השימוש במתכות מובן מאיליו אבל הבניינים שבהם אנו גרים לא היו עומדים ללא מתכות, כל המכשירים שאנו משתמשים בהם לא היו קיימים ללא המתכות. גם מוצרים שאינם בנויים ממתכות תלויים במתכות בתהליך ייצורם: ללא מתכות לא היינו יכולים לנסר עצים או לחתוך אבנים, לייצר בגדים, או לנוע ממקום למקום במהירות ובקלות.</a:t>
            </a:r>
          </a:p>
          <a:p>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5</a:t>
            </a:fld>
            <a:endParaRPr lang="he-IL"/>
          </a:p>
        </p:txBody>
      </p:sp>
    </p:spTree>
    <p:extLst>
      <p:ext uri="{BB962C8B-B14F-4D97-AF65-F5344CB8AC3E}">
        <p14:creationId xmlns:p14="http://schemas.microsoft.com/office/powerpoint/2010/main" val="2831756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א של המשימה מומלץ לתת כעבודת הכנה בבית לקראת הביצוע של חלק ב של המשימה. בפעילות זו התלמידים מתבקשים לזהות מוצרי מתכת שנמצאים בסביבתם (בבית, בחצר, ברחוב) על בסיס ידע אישי. תוצרי המשימה עתידים לספק מידע אודות הידע המוקדם של התלמידים כמו גם על תפיסות חלופיות (לדוגמה: מתכות הן ברזלים). </a:t>
            </a:r>
          </a:p>
          <a:p>
            <a:r>
              <a:rPr lang="he-IL" dirty="0"/>
              <a:t>מטרה נוספת של הפעילות היא לעורר את המובן מאליו: אנחנו עושים שימוש רב במתכות ובלעדיהן לא נוכל לתפקד בחיי היומיום.</a:t>
            </a:r>
          </a:p>
          <a:p>
            <a:endParaRPr lang="he-IL" dirty="0"/>
          </a:p>
          <a:p>
            <a:r>
              <a:rPr lang="he-IL" dirty="0"/>
              <a:t>שימו לב כהכנה להתנסות יש לסמן מראש את שם המתכת שממנה עשוי כל חוט מתכת ומוט מתכת.</a:t>
            </a:r>
          </a:p>
          <a:p>
            <a:r>
              <a:rPr lang="he-IL" dirty="0"/>
              <a:t>חשוב לדאוג שיהיו על המגש לפחות ארבע מתכות שונות. (ברזל, אלומיניום, בדיל, נחושת)</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6</a:t>
            </a:fld>
            <a:endParaRPr lang="he-IL"/>
          </a:p>
        </p:txBody>
      </p:sp>
    </p:spTree>
    <p:extLst>
      <p:ext uri="{BB962C8B-B14F-4D97-AF65-F5344CB8AC3E}">
        <p14:creationId xmlns:p14="http://schemas.microsoft.com/office/powerpoint/2010/main" val="4097262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אחת התפיסות החלופיות השכיחות ביחס למושג מתכות היא תפיסה המעניקה לברזל את המשמעות של המושג הכולל מתכת. </a:t>
            </a:r>
          </a:p>
          <a:p>
            <a:r>
              <a:rPr lang="he-IL" dirty="0"/>
              <a:t>לפי תפיסה זו, נחושת, אלומיניום וזהב הם סוגים של "ברזלים". הטיפול בתפיסה נעשה באמצעות הבניית המושג מתכת בתהליך חשיבה אינדוקטיבי, שבו חוקרים מגוון מתכות ומַבנים הכללה אודות התכונות המשותפות והתכונות הייחודיות. להכרת אסטרטגיה לטיפול בתפיסה חלופית זו.</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7</a:t>
            </a:fld>
            <a:endParaRPr lang="he-IL"/>
          </a:p>
        </p:txBody>
      </p:sp>
    </p:spTree>
    <p:extLst>
      <p:ext uri="{BB962C8B-B14F-4D97-AF65-F5344CB8AC3E}">
        <p14:creationId xmlns:p14="http://schemas.microsoft.com/office/powerpoint/2010/main" val="604759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מארגנים את תוצאות הבדיקה של תכונות המתכות בטבלה. ומסיקים מסקנות על הדומה והשונה. למתכות תכונות משותפות: מוליכות חשמל, מוליכות חום, מוצקות בטמפרטורת החדר בעלות צליל אופייני וברק, ניתנות לכיפוף, ניתנות לריקוע.</a:t>
            </a:r>
          </a:p>
          <a:p>
            <a:r>
              <a:rPr lang="he-IL" dirty="0"/>
              <a:t>המתכות נבדלות בצבען, בכובדן, משיכה למגנט</a:t>
            </a:r>
          </a:p>
          <a:p>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8</a:t>
            </a:fld>
            <a:endParaRPr lang="he-IL"/>
          </a:p>
        </p:txBody>
      </p:sp>
    </p:spTree>
    <p:extLst>
      <p:ext uri="{BB962C8B-B14F-4D97-AF65-F5344CB8AC3E}">
        <p14:creationId xmlns:p14="http://schemas.microsoft.com/office/powerpoint/2010/main" val="2408868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המתכות הן מוצקות (פרט לכספית) והן ניתנות להעברה </a:t>
            </a:r>
            <a:r>
              <a:rPr lang="he-IL" b="1" dirty="0"/>
              <a:t>ממצב צבירה </a:t>
            </a:r>
            <a:r>
              <a:rPr lang="he-IL" dirty="0"/>
              <a:t>מוצק למצב צבירה נוזל (וההיפך). </a:t>
            </a:r>
          </a:p>
          <a:p>
            <a:r>
              <a:rPr lang="he-IL" dirty="0"/>
              <a:t>חשוב לברר את הידע הקודם של התלמידים ביחס למושגים מוצק, נוזל, העברה ממצב למצב, התכה, טמפרטורת היתוך, התמצקות/הקפאה ולהשתמש בשפה המדעית המתאימה.</a:t>
            </a:r>
          </a:p>
          <a:p>
            <a:endParaRPr lang="he-IL" dirty="0"/>
          </a:p>
          <a:p>
            <a:r>
              <a:rPr lang="he-IL" dirty="0"/>
              <a:t>קשה להגדיר את </a:t>
            </a:r>
            <a:r>
              <a:rPr lang="he-IL" b="1" dirty="0"/>
              <a:t>צבען </a:t>
            </a:r>
            <a:r>
              <a:rPr lang="he-IL" dirty="0"/>
              <a:t>של המתכות. תשובות כמו "צבע כסף" הן תשובות מספקות.</a:t>
            </a:r>
          </a:p>
          <a:p>
            <a:endParaRPr lang="he-IL" dirty="0"/>
          </a:p>
          <a:p>
            <a:r>
              <a:rPr lang="he-IL" b="1" dirty="0"/>
              <a:t>ברק</a:t>
            </a:r>
            <a:r>
              <a:rPr lang="he-IL" dirty="0"/>
              <a:t> הוא תכונה אופיינית למתכות. החזרת אור מפני המתכת היא כמעט שלמה, לפיכך המתכות מבריקות (יש להן ברק מתכתי).</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9</a:t>
            </a:fld>
            <a:endParaRPr lang="he-IL"/>
          </a:p>
        </p:txBody>
      </p:sp>
    </p:spTree>
    <p:extLst>
      <p:ext uri="{BB962C8B-B14F-4D97-AF65-F5344CB8AC3E}">
        <p14:creationId xmlns:p14="http://schemas.microsoft.com/office/powerpoint/2010/main" val="123014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18DF2B-9CC0-2184-8E30-C53EAED2355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F6E28C0A-290F-7B50-A411-6B56B9DFA9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EE2C7E4-2EAC-E1F6-ADE9-E8F6C991E633}"/>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5" name="מציין מיקום של כותרת תחתונה 4">
            <a:extLst>
              <a:ext uri="{FF2B5EF4-FFF2-40B4-BE49-F238E27FC236}">
                <a16:creationId xmlns:a16="http://schemas.microsoft.com/office/drawing/2014/main" id="{92D990CB-054F-9294-B311-FBBF5352466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8A51B9-2B01-B3A9-B242-0F6F18F39A08}"/>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95754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7491E69-FD84-8A75-AE20-BFA8341C1DD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3C4AED4-8D7F-E11B-3167-0D8D494E886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6A6FEE0-7B00-B7F5-267D-78FD656A7271}"/>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5" name="מציין מיקום של כותרת תחתונה 4">
            <a:extLst>
              <a:ext uri="{FF2B5EF4-FFF2-40B4-BE49-F238E27FC236}">
                <a16:creationId xmlns:a16="http://schemas.microsoft.com/office/drawing/2014/main" id="{B7B167ED-6FDD-48E2-B83E-D63BCABBFE7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E45119B-E4E4-3338-3B4C-32FB79374237}"/>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317527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1683027-623B-3D79-8A0C-3DFBF4F3BFDD}"/>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964E8A1-6DB8-1673-270A-FCF1A1A519E4}"/>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4854F03-5CE8-2FB3-8BAC-524ECF18F02A}"/>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5" name="מציין מיקום של כותרת תחתונה 4">
            <a:extLst>
              <a:ext uri="{FF2B5EF4-FFF2-40B4-BE49-F238E27FC236}">
                <a16:creationId xmlns:a16="http://schemas.microsoft.com/office/drawing/2014/main" id="{ADB21AB1-141E-02EB-3103-648323C296A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065A922-8905-E1A7-2BB3-4D5890D4BFE1}"/>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1838193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3B5C5E-A61B-A717-DEE6-7E60A5E2299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8C34745-19D4-2984-345D-89ABA00D886F}"/>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44182EC-C212-70A6-2C1C-7A44AF5ABFF9}"/>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5" name="מציין מיקום של כותרת תחתונה 4">
            <a:extLst>
              <a:ext uri="{FF2B5EF4-FFF2-40B4-BE49-F238E27FC236}">
                <a16:creationId xmlns:a16="http://schemas.microsoft.com/office/drawing/2014/main" id="{6F6ABCE7-278E-4377-22D0-52C58755822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E5FDF20-9F5A-0CFB-2CF4-602962CC29EF}"/>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239113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EE0D77B-DA9D-00E4-000D-0E45294C744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0886BA5-8583-7787-9EF9-09922A6C1B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8540602-D13F-4B3C-FDF0-87135FB652D8}"/>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5" name="מציין מיקום של כותרת תחתונה 4">
            <a:extLst>
              <a:ext uri="{FF2B5EF4-FFF2-40B4-BE49-F238E27FC236}">
                <a16:creationId xmlns:a16="http://schemas.microsoft.com/office/drawing/2014/main" id="{7B04BAD9-2D96-B05B-CC67-4CF863DF0C6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C7EEDF2-FFD8-8F62-33F7-17D4E0D6F34B}"/>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398134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38B0B8-0557-3D8C-7A3E-06FD2B2C587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4A2B409-7752-6EA5-DE39-9EE1117B112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6D900B2-465C-7B07-9FA1-EDDF5A56431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BDB1C545-F7F2-4252-B18B-0329BFA583B9}"/>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6" name="מציין מיקום של כותרת תחתונה 5">
            <a:extLst>
              <a:ext uri="{FF2B5EF4-FFF2-40B4-BE49-F238E27FC236}">
                <a16:creationId xmlns:a16="http://schemas.microsoft.com/office/drawing/2014/main" id="{FB32D03B-5A8B-5E27-078D-99FA8FF6BB9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FCA297B-3749-99CD-F473-DB162048836F}"/>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154244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3025CF-CDDE-3D5D-CFA2-5EFD1F0E801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B6DBD72-C823-6F1A-8811-4155C42EB9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918279B-CB66-8BE7-DCFC-1FC293BF8A8E}"/>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379286E1-D1F8-27E9-DEB4-4283C46F08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21844842-49B9-78F4-CEE3-A77A5553850C}"/>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20537F31-138C-C489-5A55-FFE20A8190A8}"/>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8" name="מציין מיקום של כותרת תחתונה 7">
            <a:extLst>
              <a:ext uri="{FF2B5EF4-FFF2-40B4-BE49-F238E27FC236}">
                <a16:creationId xmlns:a16="http://schemas.microsoft.com/office/drawing/2014/main" id="{77297F30-1544-04B6-2347-818223B6FC60}"/>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FDD1083C-202E-E415-51FB-544A3E796B89}"/>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2902527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A6A120C-4869-7CB8-E9B7-718BE31DDF1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E535766A-0F66-889B-61B1-68F8B4071268}"/>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4" name="מציין מיקום של כותרת תחתונה 3">
            <a:extLst>
              <a:ext uri="{FF2B5EF4-FFF2-40B4-BE49-F238E27FC236}">
                <a16:creationId xmlns:a16="http://schemas.microsoft.com/office/drawing/2014/main" id="{17D258DC-B0AE-542B-67A6-732ADCE7DF1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124CE0E-88D1-74D1-2A6A-6A9B097B4EAC}"/>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207040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9D3B629A-E5B1-1EF8-1412-D12C72A793A3}"/>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3" name="מציין מיקום של כותרת תחתונה 2">
            <a:extLst>
              <a:ext uri="{FF2B5EF4-FFF2-40B4-BE49-F238E27FC236}">
                <a16:creationId xmlns:a16="http://schemas.microsoft.com/office/drawing/2014/main" id="{8389CA4C-1C35-B1A2-DC83-8409E51D60F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B931D026-49B9-8F21-BE49-6D7256040ABE}"/>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3117852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A8925A1-6537-3138-54E9-2887247CF81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BE13BBF-D93A-F880-07C9-26CAA8AB8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DA553721-6E07-21F5-329B-09B83697A1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42521DF-0BF4-56B9-F8C2-B96149F00B35}"/>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6" name="מציין מיקום של כותרת תחתונה 5">
            <a:extLst>
              <a:ext uri="{FF2B5EF4-FFF2-40B4-BE49-F238E27FC236}">
                <a16:creationId xmlns:a16="http://schemas.microsoft.com/office/drawing/2014/main" id="{7C341FB2-8B19-A857-BC10-8A5D1C636A7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FA95641-7E05-9CCF-F32F-FD6E7DF4CC88}"/>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419735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358522-7A94-B7F9-5B07-D5FA6D5FDC00}"/>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3E2D158B-F55F-D663-A6FC-95D336618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04588074-135E-8D35-0434-78BAD5672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364589A-E966-BE90-0976-2EEEEADA3162}"/>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6" name="מציין מיקום של כותרת תחתונה 5">
            <a:extLst>
              <a:ext uri="{FF2B5EF4-FFF2-40B4-BE49-F238E27FC236}">
                <a16:creationId xmlns:a16="http://schemas.microsoft.com/office/drawing/2014/main" id="{49FBC35A-DC97-0851-5E02-BD044709FDE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9DE7639-3378-3E1D-B6A3-461CA495E572}"/>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1380281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79347A5E-4353-ABA7-12B8-2AFF57AE6BF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C2A796C-F1CA-F7BC-1CE1-7A099542E51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7C40172-E203-8702-A949-D82EF5900B1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9F3B757-E1C8-4A9E-8F98-DD4F0B7321B7}" type="datetimeFigureOut">
              <a:rPr lang="he-IL" smtClean="0"/>
              <a:t>ו'/תשרי/תשפ"ה</a:t>
            </a:fld>
            <a:endParaRPr lang="he-IL"/>
          </a:p>
        </p:txBody>
      </p:sp>
      <p:sp>
        <p:nvSpPr>
          <p:cNvPr id="5" name="מציין מיקום של כותרת תחתונה 4">
            <a:extLst>
              <a:ext uri="{FF2B5EF4-FFF2-40B4-BE49-F238E27FC236}">
                <a16:creationId xmlns:a16="http://schemas.microsoft.com/office/drawing/2014/main" id="{A107072E-3AE2-7A71-ED50-6C57D1017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5F8CBD99-EBF3-3E20-DA57-090A226E1EC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CD76404-390D-4A87-8060-955F7CC3A689}" type="slidenum">
              <a:rPr lang="he-IL" smtClean="0"/>
              <a:t>‹#›</a:t>
            </a:fld>
            <a:endParaRPr lang="he-IL"/>
          </a:p>
        </p:txBody>
      </p:sp>
    </p:spTree>
    <p:extLst>
      <p:ext uri="{BB962C8B-B14F-4D97-AF65-F5344CB8AC3E}">
        <p14:creationId xmlns:p14="http://schemas.microsoft.com/office/powerpoint/2010/main" val="2287672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m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5.tmp"/><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emf"/><Relationship Id="rId11" Type="http://schemas.openxmlformats.org/officeDocument/2006/relationships/image" Target="../media/image29.tmp"/><Relationship Id="rId5" Type="http://schemas.openxmlformats.org/officeDocument/2006/relationships/image" Target="../media/image1.png"/><Relationship Id="rId10" Type="http://schemas.openxmlformats.org/officeDocument/2006/relationships/image" Target="../media/image37.tmp"/><Relationship Id="rId4" Type="http://schemas.openxmlformats.org/officeDocument/2006/relationships/notesSlide" Target="../notesSlides/notesSlide10.xml"/><Relationship Id="rId9" Type="http://schemas.openxmlformats.org/officeDocument/2006/relationships/image" Target="../media/image36.tmp"/></Relationships>
</file>

<file path=ppt/slides/_rels/slide11.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image" Target="../media/image1.png"/><Relationship Id="rId7" Type="http://schemas.openxmlformats.org/officeDocument/2006/relationships/image" Target="../media/image39.tm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tmp"/><Relationship Id="rId5" Type="http://schemas.openxmlformats.org/officeDocument/2006/relationships/image" Target="../media/image5.tmp"/><Relationship Id="rId10" Type="http://schemas.openxmlformats.org/officeDocument/2006/relationships/image" Target="../media/image42.tmp"/><Relationship Id="rId4" Type="http://schemas.openxmlformats.org/officeDocument/2006/relationships/image" Target="../media/image38.png"/><Relationship Id="rId9" Type="http://schemas.openxmlformats.org/officeDocument/2006/relationships/image" Target="../media/image41.tmp"/></Relationships>
</file>

<file path=ppt/slides/_rels/slide12.xml.rels><?xml version="1.0" encoding="UTF-8" standalone="yes"?>
<Relationships xmlns="http://schemas.openxmlformats.org/package/2006/relationships"><Relationship Id="rId8" Type="http://schemas.openxmlformats.org/officeDocument/2006/relationships/image" Target="../media/image45.tmp"/><Relationship Id="rId3" Type="http://schemas.openxmlformats.org/officeDocument/2006/relationships/image" Target="../media/image1.png"/><Relationship Id="rId7" Type="http://schemas.openxmlformats.org/officeDocument/2006/relationships/image" Target="../media/image29.tm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tmp"/><Relationship Id="rId5" Type="http://schemas.openxmlformats.org/officeDocument/2006/relationships/image" Target="../media/image44.png"/><Relationship Id="rId10" Type="http://schemas.openxmlformats.org/officeDocument/2006/relationships/image" Target="../media/image47.tmp"/><Relationship Id="rId4" Type="http://schemas.openxmlformats.org/officeDocument/2006/relationships/image" Target="../media/image43.emf"/><Relationship Id="rId9" Type="http://schemas.openxmlformats.org/officeDocument/2006/relationships/image" Target="../media/image46.tm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8.tmp"/><Relationship Id="rId4" Type="http://schemas.openxmlformats.org/officeDocument/2006/relationships/image" Target="../media/image5.tm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9.tmp"/><Relationship Id="rId4" Type="http://schemas.openxmlformats.org/officeDocument/2006/relationships/image" Target="../media/image5.tm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0.tmp"/><Relationship Id="rId4" Type="http://schemas.openxmlformats.org/officeDocument/2006/relationships/image" Target="../media/image5.tm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2.tmp"/><Relationship Id="rId5" Type="http://schemas.openxmlformats.org/officeDocument/2006/relationships/image" Target="../media/image5.tmp"/><Relationship Id="rId4" Type="http://schemas.openxmlformats.org/officeDocument/2006/relationships/image" Target="../media/image51.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3.tmp"/><Relationship Id="rId4" Type="http://schemas.openxmlformats.org/officeDocument/2006/relationships/image" Target="../media/image5.tmp"/></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5.tmp"/><Relationship Id="rId4" Type="http://schemas.openxmlformats.org/officeDocument/2006/relationships/image" Target="../media/image5.tmp"/></Relationships>
</file>

<file path=ppt/slides/_rels/slide19.xml.rels><?xml version="1.0" encoding="UTF-8" standalone="yes"?>
<Relationships xmlns="http://schemas.openxmlformats.org/package/2006/relationships"><Relationship Id="rId8" Type="http://schemas.openxmlformats.org/officeDocument/2006/relationships/image" Target="../media/image59.tmp"/><Relationship Id="rId3" Type="http://schemas.openxmlformats.org/officeDocument/2006/relationships/image" Target="../media/image1.png"/><Relationship Id="rId7" Type="http://schemas.openxmlformats.org/officeDocument/2006/relationships/image" Target="../media/image58.tm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tmp"/><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0.tmp"/></Relationships>
</file>

<file path=ppt/slides/_rels/slide2.xml.rels><?xml version="1.0" encoding="UTF-8" standalone="yes"?>
<Relationships xmlns="http://schemas.openxmlformats.org/package/2006/relationships"><Relationship Id="rId8" Type="http://schemas.openxmlformats.org/officeDocument/2006/relationships/image" Target="../media/image8.tmp"/><Relationship Id="rId3" Type="http://schemas.openxmlformats.org/officeDocument/2006/relationships/notesSlide" Target="../notesSlides/notesSlide2.xml"/><Relationship Id="rId7" Type="http://schemas.openxmlformats.org/officeDocument/2006/relationships/image" Target="../media/image5.tmp"/><Relationship Id="rId2" Type="http://schemas.openxmlformats.org/officeDocument/2006/relationships/slideLayout" Target="../slideLayouts/slideLayout1.xml"/><Relationship Id="rId1" Type="http://schemas.openxmlformats.org/officeDocument/2006/relationships/video" Target="about:blank" TargetMode="Externa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2.tmp"/><Relationship Id="rId5" Type="http://schemas.openxmlformats.org/officeDocument/2006/relationships/image" Target="../media/image61.tmp"/><Relationship Id="rId4" Type="http://schemas.openxmlformats.org/officeDocument/2006/relationships/image" Target="../media/image5.tmp"/></Relationships>
</file>

<file path=ppt/slides/_rels/slide21.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3.tmp"/></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4.tmp"/><Relationship Id="rId5" Type="http://schemas.openxmlformats.org/officeDocument/2006/relationships/image" Target="../media/image5.tmp"/><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6.tmp"/><Relationship Id="rId5" Type="http://schemas.openxmlformats.org/officeDocument/2006/relationships/image" Target="../media/image5.tmp"/><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7.tmp"/><Relationship Id="rId4" Type="http://schemas.openxmlformats.org/officeDocument/2006/relationships/image" Target="../media/image5.tm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8.tmp"/><Relationship Id="rId4" Type="http://schemas.openxmlformats.org/officeDocument/2006/relationships/image" Target="../media/image5.tm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9.tmp"/><Relationship Id="rId4" Type="http://schemas.openxmlformats.org/officeDocument/2006/relationships/image" Target="../media/image5.tm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1.tmp"/><Relationship Id="rId5" Type="http://schemas.openxmlformats.org/officeDocument/2006/relationships/image" Target="../media/image70.tmp"/><Relationship Id="rId4" Type="http://schemas.openxmlformats.org/officeDocument/2006/relationships/image" Target="../media/image5.tm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2.tmp"/><Relationship Id="rId4" Type="http://schemas.openxmlformats.org/officeDocument/2006/relationships/image" Target="../media/image5.tmp"/></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3.tmp"/><Relationship Id="rId4" Type="http://schemas.openxmlformats.org/officeDocument/2006/relationships/image" Target="../media/image5.tm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tmp"/><Relationship Id="rId2" Type="http://schemas.openxmlformats.org/officeDocument/2006/relationships/slideLayout" Target="../slideLayouts/slideLayout1.xml"/><Relationship Id="rId1" Type="http://schemas.openxmlformats.org/officeDocument/2006/relationships/video" Target="about:blank" TargetMode="External"/><Relationship Id="rId6" Type="http://schemas.openxmlformats.org/officeDocument/2006/relationships/hyperlink" Target="about:blank" TargetMode="External"/><Relationship Id="rId5" Type="http://schemas.openxmlformats.org/officeDocument/2006/relationships/image" Target="../media/image1.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4.tmp"/><Relationship Id="rId4" Type="http://schemas.openxmlformats.org/officeDocument/2006/relationships/image" Target="../media/image5.tmp"/></Relationships>
</file>

<file path=ppt/slides/_rels/slide31.xml.rels><?xml version="1.0" encoding="UTF-8" standalone="yes"?>
<Relationships xmlns="http://schemas.openxmlformats.org/package/2006/relationships"><Relationship Id="rId8" Type="http://schemas.openxmlformats.org/officeDocument/2006/relationships/image" Target="../media/image5.tmp"/><Relationship Id="rId3" Type="http://schemas.openxmlformats.org/officeDocument/2006/relationships/image" Target="../media/image1.png"/><Relationship Id="rId7" Type="http://schemas.openxmlformats.org/officeDocument/2006/relationships/image" Target="../media/image78.em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tmp"/></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81.tmp"/><Relationship Id="rId4" Type="http://schemas.openxmlformats.org/officeDocument/2006/relationships/image" Target="../media/image5.tmp"/></Relationships>
</file>

<file path=ppt/slides/_rels/slide4.xml.rels><?xml version="1.0" encoding="UTF-8" standalone="yes"?>
<Relationships xmlns="http://schemas.openxmlformats.org/package/2006/relationships"><Relationship Id="rId8" Type="http://schemas.openxmlformats.org/officeDocument/2006/relationships/image" Target="../media/image13.tmp"/><Relationship Id="rId3" Type="http://schemas.openxmlformats.org/officeDocument/2006/relationships/image" Target="../media/image1.png"/><Relationship Id="rId7" Type="http://schemas.openxmlformats.org/officeDocument/2006/relationships/image" Target="../media/image12.tm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tmp"/><Relationship Id="rId5" Type="http://schemas.openxmlformats.org/officeDocument/2006/relationships/image" Target="../media/image10.tmp"/><Relationship Id="rId4" Type="http://schemas.openxmlformats.org/officeDocument/2006/relationships/image" Target="../media/image5.tmp"/><Relationship Id="rId9" Type="http://schemas.openxmlformats.org/officeDocument/2006/relationships/image" Target="../media/image14.tm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tmp"/><Relationship Id="rId4" Type="http://schemas.openxmlformats.org/officeDocument/2006/relationships/image" Target="../media/image5.tmp"/></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19.jpeg"/><Relationship Id="rId12" Type="http://schemas.openxmlformats.org/officeDocument/2006/relationships/image" Target="../media/image23.tm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2.tmp"/><Relationship Id="rId5" Type="http://schemas.openxmlformats.org/officeDocument/2006/relationships/image" Target="../media/image17.jpeg"/><Relationship Id="rId10" Type="http://schemas.openxmlformats.org/officeDocument/2006/relationships/image" Target="../media/image21.tmp"/><Relationship Id="rId4" Type="http://schemas.openxmlformats.org/officeDocument/2006/relationships/image" Target="../media/image16.jpeg"/><Relationship Id="rId9" Type="http://schemas.openxmlformats.org/officeDocument/2006/relationships/image" Target="../media/image5.tm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tm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tmp"/><Relationship Id="rId5" Type="http://schemas.openxmlformats.org/officeDocument/2006/relationships/image" Target="../media/image5.tmp"/><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tmp"/><Relationship Id="rId4" Type="http://schemas.openxmlformats.org/officeDocument/2006/relationships/image" Target="../media/image5.tmp"/></Relationships>
</file>

<file path=ppt/slides/_rels/slide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1.png"/><Relationship Id="rId7" Type="http://schemas.openxmlformats.org/officeDocument/2006/relationships/image" Target="../media/image31.tm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5.tmp"/><Relationship Id="rId9" Type="http://schemas.openxmlformats.org/officeDocument/2006/relationships/image" Target="../media/image3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75B2182-4A5E-1388-B9F6-CB964E906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E2D7C91E-99D7-97EC-46F4-82788121BC4D}"/>
              </a:ext>
            </a:extLst>
          </p:cNvPr>
          <p:cNvSpPr txBox="1"/>
          <p:nvPr/>
        </p:nvSpPr>
        <p:spPr>
          <a:xfrm>
            <a:off x="1704006" y="1229125"/>
            <a:ext cx="9161755" cy="92333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5400" b="1" i="0" u="none" strike="noStrike" kern="1200" cap="none" spc="0" normalizeH="0" baseline="0" noProof="0" dirty="0">
                <a:ln>
                  <a:noFill/>
                </a:ln>
                <a:solidFill>
                  <a:srgbClr val="ED7D31">
                    <a:lumMod val="50000"/>
                  </a:srgbClr>
                </a:solidFill>
                <a:effectLst/>
                <a:uLnTx/>
                <a:uFillTx/>
                <a:latin typeface="Calibri" panose="020F0502020204030204"/>
                <a:ea typeface="+mn-ea"/>
                <a:cs typeface="Arial" panose="020B0604020202020204" pitchFamily="34" charset="0"/>
              </a:rPr>
              <a:t>الباب:</a:t>
            </a:r>
            <a:r>
              <a:rPr kumimoji="0" lang="ar-SA" sz="5400" b="1" i="0" u="none" strike="noStrike" kern="1200" cap="none" spc="0" normalizeH="0" noProof="0" dirty="0">
                <a:ln>
                  <a:noFill/>
                </a:ln>
                <a:solidFill>
                  <a:srgbClr val="ED7D31">
                    <a:lumMod val="50000"/>
                  </a:srgbClr>
                </a:solidFill>
                <a:effectLst/>
                <a:uLnTx/>
                <a:uFillTx/>
                <a:latin typeface="Calibri" panose="020F0502020204030204"/>
                <a:ea typeface="+mn-ea"/>
                <a:cs typeface="Arial" panose="020B0604020202020204" pitchFamily="34" charset="0"/>
              </a:rPr>
              <a:t> موارد طبيعية من البلاد</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a:extLst>
              <a:ext uri="{FF2B5EF4-FFF2-40B4-BE49-F238E27FC236}">
                <a16:creationId xmlns:a16="http://schemas.microsoft.com/office/drawing/2014/main" id="{8400C9B6-636F-2FA0-DF5E-374CD2DE93E1}"/>
              </a:ext>
            </a:extLst>
          </p:cNvPr>
          <p:cNvSpPr txBox="1"/>
          <p:nvPr/>
        </p:nvSpPr>
        <p:spPr>
          <a:xfrm>
            <a:off x="462066" y="2510520"/>
            <a:ext cx="10879030" cy="70788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عارضة</a:t>
            </a:r>
            <a:r>
              <a:rPr kumimoji="0" lang="ar-SA" sz="40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مرافقة لموضوع</a:t>
            </a:r>
            <a:r>
              <a:rPr kumimoji="0" lang="he-IL" sz="40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a:t>
            </a:r>
            <a:r>
              <a:rPr kumimoji="0" lang="he-IL"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ar-SA"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المعادن</a:t>
            </a:r>
            <a:r>
              <a:rPr kumimoji="0" lang="he-IL"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a:t>
            </a:r>
            <a:r>
              <a:rPr kumimoji="0" lang="ar-SA"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الفصل</a:t>
            </a:r>
            <a:r>
              <a:rPr kumimoji="0" lang="ar-SA" sz="40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الثالث</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תמונה 5">
            <a:extLst>
              <a:ext uri="{FF2B5EF4-FFF2-40B4-BE49-F238E27FC236}">
                <a16:creationId xmlns:a16="http://schemas.microsoft.com/office/drawing/2014/main" id="{551D5916-1CC2-875A-B555-BA4A6B2029ED}"/>
              </a:ext>
            </a:extLst>
          </p:cNvPr>
          <p:cNvPicPr>
            <a:picLocks noChangeAspect="1"/>
          </p:cNvPicPr>
          <p:nvPr/>
        </p:nvPicPr>
        <p:blipFill>
          <a:blip r:embed="rId4"/>
          <a:stretch>
            <a:fillRect/>
          </a:stretch>
        </p:blipFill>
        <p:spPr>
          <a:xfrm>
            <a:off x="160325" y="3218406"/>
            <a:ext cx="2490281" cy="3082636"/>
          </a:xfrm>
          <a:prstGeom prst="rect">
            <a:avLst/>
          </a:prstGeom>
        </p:spPr>
      </p:pic>
      <p:pic>
        <p:nvPicPr>
          <p:cNvPr id="8" name="תמונה 7">
            <a:extLst>
              <a:ext uri="{FF2B5EF4-FFF2-40B4-BE49-F238E27FC236}">
                <a16:creationId xmlns:a16="http://schemas.microsoft.com/office/drawing/2014/main" id="{1767D2C5-690E-83A2-6C27-965FD6CACC81}"/>
              </a:ext>
            </a:extLst>
          </p:cNvPr>
          <p:cNvPicPr>
            <a:picLocks noChangeAspect="1"/>
          </p:cNvPicPr>
          <p:nvPr/>
        </p:nvPicPr>
        <p:blipFill>
          <a:blip r:embed="rId5"/>
          <a:stretch>
            <a:fillRect/>
          </a:stretch>
        </p:blipFill>
        <p:spPr>
          <a:xfrm>
            <a:off x="7759344" y="4535618"/>
            <a:ext cx="4207117" cy="2162191"/>
          </a:xfrm>
          <a:prstGeom prst="rect">
            <a:avLst/>
          </a:prstGeom>
        </p:spPr>
      </p:pic>
      <p:pic>
        <p:nvPicPr>
          <p:cNvPr id="10" name="תמונה 9">
            <a:extLst>
              <a:ext uri="{FF2B5EF4-FFF2-40B4-BE49-F238E27FC236}">
                <a16:creationId xmlns:a16="http://schemas.microsoft.com/office/drawing/2014/main" id="{27E23C1E-5E58-7465-97AC-B003E7812195}"/>
              </a:ext>
            </a:extLst>
          </p:cNvPr>
          <p:cNvPicPr>
            <a:picLocks noChangeAspect="1"/>
          </p:cNvPicPr>
          <p:nvPr/>
        </p:nvPicPr>
        <p:blipFill>
          <a:blip r:embed="rId6"/>
          <a:stretch>
            <a:fillRect/>
          </a:stretch>
        </p:blipFill>
        <p:spPr>
          <a:xfrm>
            <a:off x="3034222" y="4009684"/>
            <a:ext cx="4376787" cy="2736481"/>
          </a:xfrm>
          <a:prstGeom prst="rect">
            <a:avLst/>
          </a:prstGeom>
        </p:spPr>
      </p:pic>
      <p:pic>
        <p:nvPicPr>
          <p:cNvPr id="11" name="תמונה 10"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1122" y="0"/>
            <a:ext cx="1047306" cy="730678"/>
          </a:xfrm>
          <a:prstGeom prst="rect">
            <a:avLst/>
          </a:prstGeom>
        </p:spPr>
      </p:pic>
    </p:spTree>
    <p:extLst>
      <p:ext uri="{BB962C8B-B14F-4D97-AF65-F5344CB8AC3E}">
        <p14:creationId xmlns:p14="http://schemas.microsoft.com/office/powerpoint/2010/main" val="3112902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3" name="תמונה 22">
            <a:extLst>
              <a:ext uri="{FF2B5EF4-FFF2-40B4-BE49-F238E27FC236}">
                <a16:creationId xmlns:a16="http://schemas.microsoft.com/office/drawing/2014/main" id="{7A11AF59-7410-565E-1B18-ED46716A2086}"/>
              </a:ext>
            </a:extLst>
          </p:cNvPr>
          <p:cNvPicPr>
            <a:picLocks noChangeAspect="1"/>
          </p:cNvPicPr>
          <p:nvPr/>
        </p:nvPicPr>
        <p:blipFill>
          <a:blip r:embed="rId6"/>
          <a:stretch>
            <a:fillRect/>
          </a:stretch>
        </p:blipFill>
        <p:spPr>
          <a:xfrm>
            <a:off x="833994" y="2990084"/>
            <a:ext cx="4306843" cy="2847499"/>
          </a:xfrm>
          <a:prstGeom prst="rect">
            <a:avLst/>
          </a:prstGeom>
        </p:spPr>
      </p:pic>
      <p:pic>
        <p:nvPicPr>
          <p:cNvPr id="3" name="paft-drunk__question-mark-213624">
            <a:hlinkClick r:id="" action="ppaction://media"/>
            <a:extLst>
              <a:ext uri="{FF2B5EF4-FFF2-40B4-BE49-F238E27FC236}">
                <a16:creationId xmlns:a16="http://schemas.microsoft.com/office/drawing/2014/main" id="{DD6481C0-B224-2D7E-4545-56CA1FD5D5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81016" y="1870985"/>
            <a:ext cx="406400" cy="406400"/>
          </a:xfrm>
          <a:prstGeom prst="rect">
            <a:avLst/>
          </a:prstGeom>
        </p:spPr>
      </p:pic>
      <p:sp>
        <p:nvSpPr>
          <p:cNvPr id="2" name="תיבת טקסט 1">
            <a:extLst>
              <a:ext uri="{FF2B5EF4-FFF2-40B4-BE49-F238E27FC236}">
                <a16:creationId xmlns:a16="http://schemas.microsoft.com/office/drawing/2014/main" id="{CBEC1549-338C-964B-0EAD-CCBE692A902A}"/>
              </a:ext>
            </a:extLst>
          </p:cNvPr>
          <p:cNvSpPr txBox="1"/>
          <p:nvPr/>
        </p:nvSpPr>
        <p:spPr>
          <a:xfrm>
            <a:off x="226934" y="6408764"/>
            <a:ext cx="1176357" cy="369332"/>
          </a:xfrm>
          <a:prstGeom prst="rect">
            <a:avLst/>
          </a:prstGeom>
          <a:noFill/>
        </p:spPr>
        <p:txBody>
          <a:bodyPr wrap="square" rtlCol="1">
            <a:spAutoFit/>
          </a:bodyPr>
          <a:lstStyle/>
          <a:p>
            <a:r>
              <a:rPr lang="he-IL" b="1" dirty="0"/>
              <a:t> </a:t>
            </a:r>
            <a:r>
              <a:rPr lang="ar-SA" b="1" dirty="0"/>
              <a:t>صفحة 47</a:t>
            </a:r>
            <a:endParaRPr lang="he-IL" b="1" dirty="0"/>
          </a:p>
        </p:txBody>
      </p:sp>
      <p:pic>
        <p:nvPicPr>
          <p:cNvPr id="10" name="תמונה 9"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5980" y="10333"/>
            <a:ext cx="1047306" cy="730678"/>
          </a:xfrm>
          <a:prstGeom prst="rect">
            <a:avLst/>
          </a:prstGeom>
        </p:spPr>
      </p:pic>
      <p:pic>
        <p:nvPicPr>
          <p:cNvPr id="6" name="תמונה 5"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1785" y="1409248"/>
            <a:ext cx="8349665" cy="472902"/>
          </a:xfrm>
          <a:prstGeom prst="rect">
            <a:avLst/>
          </a:prstGeom>
        </p:spPr>
      </p:pic>
      <p:pic>
        <p:nvPicPr>
          <p:cNvPr id="11" name="תמונה 10"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8207" y="3429000"/>
            <a:ext cx="5113243" cy="1423748"/>
          </a:xfrm>
          <a:prstGeom prst="rect">
            <a:avLst/>
          </a:prstGeom>
        </p:spPr>
      </p:pic>
      <p:pic>
        <p:nvPicPr>
          <p:cNvPr id="15" name="תמונה 14" descr="גזירת מסך"/>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11478" y="111835"/>
            <a:ext cx="2482924" cy="654413"/>
          </a:xfrm>
          <a:prstGeom prst="rect">
            <a:avLst/>
          </a:prstGeom>
        </p:spPr>
      </p:pic>
    </p:spTree>
    <p:extLst>
      <p:ext uri="{BB962C8B-B14F-4D97-AF65-F5344CB8AC3E}">
        <p14:creationId xmlns:p14="http://schemas.microsoft.com/office/powerpoint/2010/main" val="356069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תיבת טקסט 1">
            <a:extLst>
              <a:ext uri="{FF2B5EF4-FFF2-40B4-BE49-F238E27FC236}">
                <a16:creationId xmlns:a16="http://schemas.microsoft.com/office/drawing/2014/main" id="{1443A1DF-3736-E470-07FF-BE8D5FA8C349}"/>
              </a:ext>
            </a:extLst>
          </p:cNvPr>
          <p:cNvSpPr txBox="1"/>
          <p:nvPr/>
        </p:nvSpPr>
        <p:spPr>
          <a:xfrm>
            <a:off x="146252" y="6451697"/>
            <a:ext cx="1176357" cy="369332"/>
          </a:xfrm>
          <a:prstGeom prst="rect">
            <a:avLst/>
          </a:prstGeom>
          <a:noFill/>
        </p:spPr>
        <p:txBody>
          <a:bodyPr wrap="square" rtlCol="1">
            <a:spAutoFit/>
          </a:bodyPr>
          <a:lstStyle/>
          <a:p>
            <a:r>
              <a:rPr lang="ar-SA" b="1" dirty="0"/>
              <a:t>صفحة</a:t>
            </a:r>
            <a:r>
              <a:rPr lang="he-IL" b="1" dirty="0"/>
              <a:t> 48</a:t>
            </a:r>
          </a:p>
        </p:txBody>
      </p:sp>
      <p:pic>
        <p:nvPicPr>
          <p:cNvPr id="6" name="Picture 5">
            <a:extLst>
              <a:ext uri="{FF2B5EF4-FFF2-40B4-BE49-F238E27FC236}">
                <a16:creationId xmlns:a16="http://schemas.microsoft.com/office/drawing/2014/main" id="{77C3310C-E7B3-902F-1FB9-ED3A7F24ADAE}"/>
              </a:ext>
            </a:extLst>
          </p:cNvPr>
          <p:cNvPicPr>
            <a:picLocks noChangeAspect="1"/>
          </p:cNvPicPr>
          <p:nvPr/>
        </p:nvPicPr>
        <p:blipFill>
          <a:blip r:embed="rId4"/>
          <a:stretch>
            <a:fillRect/>
          </a:stretch>
        </p:blipFill>
        <p:spPr>
          <a:xfrm>
            <a:off x="687562" y="2298724"/>
            <a:ext cx="4535054" cy="3983959"/>
          </a:xfrm>
          <a:prstGeom prst="rect">
            <a:avLst/>
          </a:prstGeom>
        </p:spPr>
      </p:pic>
      <p:pic>
        <p:nvPicPr>
          <p:cNvPr id="11" name="תמונה 10"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122" y="34532"/>
            <a:ext cx="1047306" cy="730678"/>
          </a:xfrm>
          <a:prstGeom prst="rect">
            <a:avLst/>
          </a:prstGeom>
        </p:spPr>
      </p:pic>
      <p:pic>
        <p:nvPicPr>
          <p:cNvPr id="12" name="תמונה 1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1478" y="111835"/>
            <a:ext cx="2482924" cy="654413"/>
          </a:xfrm>
          <a:prstGeom prst="rect">
            <a:avLst/>
          </a:prstGeom>
        </p:spPr>
      </p:pic>
      <p:pic>
        <p:nvPicPr>
          <p:cNvPr id="5" name="תמונה 4"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1028" y="5391902"/>
            <a:ext cx="4183374" cy="1335868"/>
          </a:xfrm>
          <a:prstGeom prst="rect">
            <a:avLst/>
          </a:prstGeom>
        </p:spPr>
      </p:pic>
      <p:pic>
        <p:nvPicPr>
          <p:cNvPr id="7" name="תמונה 6"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8240" y="1146703"/>
            <a:ext cx="7493557" cy="629088"/>
          </a:xfrm>
          <a:prstGeom prst="rect">
            <a:avLst/>
          </a:prstGeom>
        </p:spPr>
      </p:pic>
      <p:pic>
        <p:nvPicPr>
          <p:cNvPr id="8" name="תמונה 7"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2616" y="2762078"/>
            <a:ext cx="6184756" cy="343053"/>
          </a:xfrm>
          <a:prstGeom prst="rect">
            <a:avLst/>
          </a:prstGeom>
        </p:spPr>
      </p:pic>
      <p:pic>
        <p:nvPicPr>
          <p:cNvPr id="9" name="תמונה 8"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04812" y="4162096"/>
            <a:ext cx="5326986" cy="356895"/>
          </a:xfrm>
          <a:prstGeom prst="rect">
            <a:avLst/>
          </a:prstGeom>
        </p:spPr>
      </p:pic>
    </p:spTree>
    <p:extLst>
      <p:ext uri="{BB962C8B-B14F-4D97-AF65-F5344CB8AC3E}">
        <p14:creationId xmlns:p14="http://schemas.microsoft.com/office/powerpoint/2010/main" val="93695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9" name="תמונה 18">
            <a:extLst>
              <a:ext uri="{FF2B5EF4-FFF2-40B4-BE49-F238E27FC236}">
                <a16:creationId xmlns:a16="http://schemas.microsoft.com/office/drawing/2014/main" id="{86BDF9A0-75A4-E497-576C-D381064720B3}"/>
              </a:ext>
            </a:extLst>
          </p:cNvPr>
          <p:cNvPicPr>
            <a:picLocks noChangeAspect="1"/>
          </p:cNvPicPr>
          <p:nvPr/>
        </p:nvPicPr>
        <p:blipFill>
          <a:blip r:embed="rId4"/>
          <a:stretch>
            <a:fillRect/>
          </a:stretch>
        </p:blipFill>
        <p:spPr>
          <a:xfrm>
            <a:off x="1046437" y="4013888"/>
            <a:ext cx="3344861" cy="2291980"/>
          </a:xfrm>
          <a:prstGeom prst="rect">
            <a:avLst/>
          </a:prstGeom>
        </p:spPr>
      </p:pic>
      <p:sp>
        <p:nvSpPr>
          <p:cNvPr id="2" name="תיבת טקסט 1">
            <a:extLst>
              <a:ext uri="{FF2B5EF4-FFF2-40B4-BE49-F238E27FC236}">
                <a16:creationId xmlns:a16="http://schemas.microsoft.com/office/drawing/2014/main" id="{01FCED1E-D1AE-8416-04B4-38F0442C9E65}"/>
              </a:ext>
            </a:extLst>
          </p:cNvPr>
          <p:cNvSpPr txBox="1"/>
          <p:nvPr/>
        </p:nvSpPr>
        <p:spPr>
          <a:xfrm>
            <a:off x="0" y="6561499"/>
            <a:ext cx="1645338" cy="369332"/>
          </a:xfrm>
          <a:prstGeom prst="rect">
            <a:avLst/>
          </a:prstGeom>
          <a:noFill/>
        </p:spPr>
        <p:txBody>
          <a:bodyPr wrap="square" rtlCol="1">
            <a:spAutoFit/>
          </a:bodyPr>
          <a:lstStyle/>
          <a:p>
            <a:r>
              <a:rPr lang="ar-SA" b="1" dirty="0"/>
              <a:t>الصفحات </a:t>
            </a:r>
            <a:r>
              <a:rPr lang="he-IL" b="1" dirty="0"/>
              <a:t>49-48</a:t>
            </a:r>
          </a:p>
        </p:txBody>
      </p:sp>
      <p:pic>
        <p:nvPicPr>
          <p:cNvPr id="6" name="Picture 5">
            <a:extLst>
              <a:ext uri="{FF2B5EF4-FFF2-40B4-BE49-F238E27FC236}">
                <a16:creationId xmlns:a16="http://schemas.microsoft.com/office/drawing/2014/main" id="{C3FC334A-171E-E5C1-CC9D-AD05AA21B14B}"/>
              </a:ext>
            </a:extLst>
          </p:cNvPr>
          <p:cNvPicPr>
            <a:picLocks noChangeAspect="1"/>
          </p:cNvPicPr>
          <p:nvPr/>
        </p:nvPicPr>
        <p:blipFill>
          <a:blip r:embed="rId5"/>
          <a:stretch>
            <a:fillRect/>
          </a:stretch>
        </p:blipFill>
        <p:spPr>
          <a:xfrm>
            <a:off x="1264644" y="875210"/>
            <a:ext cx="2908449" cy="2883048"/>
          </a:xfrm>
          <a:prstGeom prst="rect">
            <a:avLst/>
          </a:prstGeom>
        </p:spPr>
      </p:pic>
      <p:pic>
        <p:nvPicPr>
          <p:cNvPr id="12" name="תמונה 1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5214" y="58826"/>
            <a:ext cx="1047306" cy="730678"/>
          </a:xfrm>
          <a:prstGeom prst="rect">
            <a:avLst/>
          </a:prstGeom>
        </p:spPr>
      </p:pic>
      <p:pic>
        <p:nvPicPr>
          <p:cNvPr id="11" name="תמונה 10"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1478" y="111835"/>
            <a:ext cx="2482924" cy="654413"/>
          </a:xfrm>
          <a:prstGeom prst="rect">
            <a:avLst/>
          </a:prstGeom>
        </p:spPr>
      </p:pic>
      <p:pic>
        <p:nvPicPr>
          <p:cNvPr id="3" name="תמונה 2"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7059" y="2304492"/>
            <a:ext cx="5101687" cy="903169"/>
          </a:xfrm>
          <a:prstGeom prst="rect">
            <a:avLst/>
          </a:prstGeom>
        </p:spPr>
      </p:pic>
      <p:pic>
        <p:nvPicPr>
          <p:cNvPr id="7" name="תמונה 6"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37559" y="1285461"/>
            <a:ext cx="6058093" cy="583722"/>
          </a:xfrm>
          <a:prstGeom prst="rect">
            <a:avLst/>
          </a:prstGeom>
        </p:spPr>
      </p:pic>
      <p:pic>
        <p:nvPicPr>
          <p:cNvPr id="14" name="תמונה 13"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37560" y="3860173"/>
            <a:ext cx="6058092" cy="542515"/>
          </a:xfrm>
          <a:prstGeom prst="rect">
            <a:avLst/>
          </a:prstGeom>
        </p:spPr>
      </p:pic>
    </p:spTree>
    <p:extLst>
      <p:ext uri="{BB962C8B-B14F-4D97-AF65-F5344CB8AC3E}">
        <p14:creationId xmlns:p14="http://schemas.microsoft.com/office/powerpoint/2010/main" val="249095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C7BA63A5-BF5B-CE11-C8E5-B82DD2879AEF}"/>
              </a:ext>
            </a:extLst>
          </p:cNvPr>
          <p:cNvSpPr txBox="1"/>
          <p:nvPr/>
        </p:nvSpPr>
        <p:spPr>
          <a:xfrm>
            <a:off x="226934" y="6488668"/>
            <a:ext cx="1192306" cy="369332"/>
          </a:xfrm>
          <a:prstGeom prst="rect">
            <a:avLst/>
          </a:prstGeom>
          <a:noFill/>
        </p:spPr>
        <p:txBody>
          <a:bodyPr wrap="square" rtlCol="1">
            <a:spAutoFit/>
          </a:bodyPr>
          <a:lstStyle/>
          <a:p>
            <a:r>
              <a:rPr lang="ar-SA" b="1" dirty="0"/>
              <a:t>صفحة 49</a:t>
            </a:r>
            <a:endParaRPr lang="he-IL" b="1" dirty="0"/>
          </a:p>
        </p:txBody>
      </p:sp>
      <p:pic>
        <p:nvPicPr>
          <p:cNvPr id="8" name="תמונה 7"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34532"/>
            <a:ext cx="1047306" cy="73067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236" y="1077519"/>
            <a:ext cx="9643088" cy="4965471"/>
          </a:xfrm>
          <a:prstGeom prst="rect">
            <a:avLst/>
          </a:prstGeom>
        </p:spPr>
      </p:pic>
    </p:spTree>
    <p:extLst>
      <p:ext uri="{BB962C8B-B14F-4D97-AF65-F5344CB8AC3E}">
        <p14:creationId xmlns:p14="http://schemas.microsoft.com/office/powerpoint/2010/main" val="366639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2A772744-BE1F-7BD5-B87A-F3200AD927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870"/>
            <a:ext cx="4995682" cy="576073"/>
          </a:xfrm>
          <a:prstGeom prst="rect">
            <a:avLst/>
          </a:prstGeom>
        </p:spPr>
      </p:pic>
      <p:sp>
        <p:nvSpPr>
          <p:cNvPr id="3" name="TextBox 2">
            <a:extLst>
              <a:ext uri="{FF2B5EF4-FFF2-40B4-BE49-F238E27FC236}">
                <a16:creationId xmlns:a16="http://schemas.microsoft.com/office/drawing/2014/main" id="{C34403F6-38DD-74E6-0C39-8CF360BCCC2A}"/>
              </a:ext>
            </a:extLst>
          </p:cNvPr>
          <p:cNvSpPr txBox="1"/>
          <p:nvPr/>
        </p:nvSpPr>
        <p:spPr>
          <a:xfrm>
            <a:off x="8811491" y="1727200"/>
            <a:ext cx="2798618" cy="1815882"/>
          </a:xfrm>
          <a:prstGeom prst="rect">
            <a:avLst/>
          </a:prstGeom>
          <a:noFill/>
        </p:spPr>
        <p:txBody>
          <a:bodyPr wrap="square" rtlCol="0">
            <a:spAutoFit/>
          </a:bodyPr>
          <a:lstStyle/>
          <a:p>
            <a:r>
              <a:rPr lang="ar-SA" sz="2800" b="1" dirty="0"/>
              <a:t>انتبهوا:</a:t>
            </a:r>
            <a:endParaRPr lang="he-IL" sz="2800" dirty="0"/>
          </a:p>
          <a:p>
            <a:r>
              <a:rPr lang="ar-SA" sz="2800" dirty="0"/>
              <a:t>التجربة في المهمة المحوسبة لا تستَبْدِل التجربة العمليَّة</a:t>
            </a:r>
            <a:r>
              <a:rPr lang="he-IL" sz="2800" dirty="0"/>
              <a:t>.</a:t>
            </a:r>
            <a:endParaRPr lang="en-US" sz="2800" dirty="0"/>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365" y="25567"/>
            <a:ext cx="1047306" cy="73067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7839" y="1333207"/>
            <a:ext cx="4096322" cy="4191585"/>
          </a:xfrm>
          <a:prstGeom prst="rect">
            <a:avLst/>
          </a:prstGeom>
          <a:ln w="38100">
            <a:solidFill>
              <a:srgbClr val="FF0000"/>
            </a:solidFill>
          </a:ln>
        </p:spPr>
      </p:pic>
    </p:spTree>
    <p:extLst>
      <p:ext uri="{BB962C8B-B14F-4D97-AF65-F5344CB8AC3E}">
        <p14:creationId xmlns:p14="http://schemas.microsoft.com/office/powerpoint/2010/main" val="4022827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F39BB1B-AE75-C2EE-61A2-E5ADD0BC0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TextBox 3">
            <a:extLst>
              <a:ext uri="{FF2B5EF4-FFF2-40B4-BE49-F238E27FC236}">
                <a16:creationId xmlns:a16="http://schemas.microsoft.com/office/drawing/2014/main" id="{D5CE41FB-53AF-1D34-7F1C-47AEDAE32D7E}"/>
              </a:ext>
            </a:extLst>
          </p:cNvPr>
          <p:cNvSpPr txBox="1"/>
          <p:nvPr/>
        </p:nvSpPr>
        <p:spPr>
          <a:xfrm>
            <a:off x="8876146" y="2216727"/>
            <a:ext cx="2780146" cy="2246769"/>
          </a:xfrm>
          <a:prstGeom prst="rect">
            <a:avLst/>
          </a:prstGeom>
          <a:noFill/>
        </p:spPr>
        <p:txBody>
          <a:bodyPr wrap="square" rtlCol="0">
            <a:spAutoFit/>
          </a:bodyPr>
          <a:lstStyle/>
          <a:p>
            <a:r>
              <a:rPr lang="ar-SA" sz="2800" b="1" dirty="0"/>
              <a:t>انتبهوا:</a:t>
            </a:r>
            <a:endParaRPr lang="he-IL" sz="2800" dirty="0"/>
          </a:p>
          <a:p>
            <a:r>
              <a:rPr lang="ar-SA" sz="2800" dirty="0"/>
              <a:t>التجربة في المهمة المحوسبة لا تستَبْدِل التجربة العمليَّة</a:t>
            </a:r>
            <a:r>
              <a:rPr lang="he-IL" sz="2800" dirty="0"/>
              <a:t>.</a:t>
            </a:r>
            <a:endParaRPr lang="en-US" sz="2800" dirty="0"/>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921" y="0"/>
            <a:ext cx="1047306" cy="73067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2996" y="1166496"/>
            <a:ext cx="4706007" cy="4525007"/>
          </a:xfrm>
          <a:prstGeom prst="rect">
            <a:avLst/>
          </a:prstGeom>
          <a:ln>
            <a:solidFill>
              <a:srgbClr val="FF0000"/>
            </a:solidFill>
          </a:ln>
        </p:spPr>
      </p:pic>
    </p:spTree>
    <p:extLst>
      <p:ext uri="{BB962C8B-B14F-4D97-AF65-F5344CB8AC3E}">
        <p14:creationId xmlns:p14="http://schemas.microsoft.com/office/powerpoint/2010/main" val="172684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16F895B9-291F-93FB-D205-48B439B62889}"/>
              </a:ext>
            </a:extLst>
          </p:cNvPr>
          <p:cNvSpPr txBox="1"/>
          <p:nvPr/>
        </p:nvSpPr>
        <p:spPr>
          <a:xfrm>
            <a:off x="120073" y="1579419"/>
            <a:ext cx="11628581" cy="461665"/>
          </a:xfrm>
          <a:prstGeom prst="rect">
            <a:avLst/>
          </a:prstGeom>
          <a:noFill/>
        </p:spPr>
        <p:txBody>
          <a:bodyPr wrap="square" rtlCol="1">
            <a:spAutoFit/>
          </a:bodyPr>
          <a:lstStyle/>
          <a:p>
            <a:r>
              <a:rPr lang="ar-SA" sz="2400" dirty="0"/>
              <a:t>اقرأوا قطعَة المعلومات </a:t>
            </a:r>
            <a:r>
              <a:rPr lang="ar-SA" sz="2400" b="1" dirty="0">
                <a:solidFill>
                  <a:srgbClr val="FF0000"/>
                </a:solidFill>
              </a:rPr>
              <a:t>صفات مشتركة للمعادن</a:t>
            </a:r>
            <a:r>
              <a:rPr lang="he-IL" sz="2400" b="1" dirty="0">
                <a:solidFill>
                  <a:srgbClr val="FF0000"/>
                </a:solidFill>
              </a:rPr>
              <a:t> </a:t>
            </a:r>
            <a:r>
              <a:rPr lang="he-IL" sz="2400" dirty="0">
                <a:solidFill>
                  <a:srgbClr val="C00000"/>
                </a:solidFill>
              </a:rPr>
              <a:t> </a:t>
            </a:r>
            <a:r>
              <a:rPr lang="ar-SA" sz="2400" dirty="0"/>
              <a:t>صفحة</a:t>
            </a:r>
            <a:r>
              <a:rPr lang="he-IL" sz="2400" dirty="0"/>
              <a:t> 50 </a:t>
            </a:r>
            <a:r>
              <a:rPr lang="ar-SA" sz="2400" dirty="0"/>
              <a:t>وأجيبوا عن الأسئلة</a:t>
            </a:r>
            <a:r>
              <a:rPr lang="he-IL" sz="2400" dirty="0"/>
              <a:t> 2-1.  </a:t>
            </a:r>
          </a:p>
        </p:txBody>
      </p:sp>
      <p:pic>
        <p:nvPicPr>
          <p:cNvPr id="11" name="תמונה 10">
            <a:extLst>
              <a:ext uri="{FF2B5EF4-FFF2-40B4-BE49-F238E27FC236}">
                <a16:creationId xmlns:a16="http://schemas.microsoft.com/office/drawing/2014/main" id="{418BE6AA-F1CC-AF48-87E5-41B793810727}"/>
              </a:ext>
            </a:extLst>
          </p:cNvPr>
          <p:cNvPicPr>
            <a:picLocks noChangeAspect="1"/>
          </p:cNvPicPr>
          <p:nvPr/>
        </p:nvPicPr>
        <p:blipFill>
          <a:blip r:embed="rId4"/>
          <a:stretch>
            <a:fillRect/>
          </a:stretch>
        </p:blipFill>
        <p:spPr>
          <a:xfrm>
            <a:off x="3137647" y="2507809"/>
            <a:ext cx="7315200" cy="4238356"/>
          </a:xfrm>
          <a:prstGeom prst="rect">
            <a:avLst/>
          </a:prstGeom>
          <a:ln w="12700">
            <a:solidFill>
              <a:srgbClr val="C00000"/>
            </a:solidFill>
          </a:ln>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122" y="111835"/>
            <a:ext cx="1047306" cy="730678"/>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1443" y="175826"/>
            <a:ext cx="6342920" cy="958283"/>
          </a:xfrm>
          <a:prstGeom prst="rect">
            <a:avLst/>
          </a:prstGeom>
        </p:spPr>
      </p:pic>
    </p:spTree>
    <p:extLst>
      <p:ext uri="{BB962C8B-B14F-4D97-AF65-F5344CB8AC3E}">
        <p14:creationId xmlns:p14="http://schemas.microsoft.com/office/powerpoint/2010/main" val="47593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283A50F-E611-4B5B-5EE7-AA05F14D6B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TextBox 3">
            <a:extLst>
              <a:ext uri="{FF2B5EF4-FFF2-40B4-BE49-F238E27FC236}">
                <a16:creationId xmlns:a16="http://schemas.microsoft.com/office/drawing/2014/main" id="{D90B97DD-79E4-50BA-F9A5-2F9A3D2DF6E4}"/>
              </a:ext>
            </a:extLst>
          </p:cNvPr>
          <p:cNvSpPr txBox="1"/>
          <p:nvPr/>
        </p:nvSpPr>
        <p:spPr>
          <a:xfrm>
            <a:off x="9023927" y="1893455"/>
            <a:ext cx="2724728" cy="1815882"/>
          </a:xfrm>
          <a:prstGeom prst="rect">
            <a:avLst/>
          </a:prstGeom>
          <a:noFill/>
        </p:spPr>
        <p:txBody>
          <a:bodyPr wrap="square" rtlCol="0">
            <a:spAutoFit/>
          </a:bodyPr>
          <a:lstStyle/>
          <a:p>
            <a:r>
              <a:rPr lang="ar-SA" sz="2800" b="1" dirty="0"/>
              <a:t>انتبهوا:</a:t>
            </a:r>
            <a:endParaRPr lang="he-IL" sz="2800" dirty="0"/>
          </a:p>
          <a:p>
            <a:r>
              <a:rPr lang="ar-SA" sz="2800" dirty="0"/>
              <a:t>التجربة في المهمة المحوسبة لا تستَبْدِل التجربة العمليَّة</a:t>
            </a:r>
            <a:r>
              <a:rPr lang="he-IL" sz="2800" dirty="0"/>
              <a:t>.</a:t>
            </a:r>
            <a:endParaRPr lang="en-US" sz="2800" dirty="0"/>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102915"/>
            <a:ext cx="1047306" cy="730678"/>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1983" y="1402388"/>
            <a:ext cx="4749529" cy="4379872"/>
          </a:xfrm>
          <a:prstGeom prst="rect">
            <a:avLst/>
          </a:prstGeom>
          <a:ln w="28575">
            <a:solidFill>
              <a:srgbClr val="FF0000"/>
            </a:solidFill>
          </a:ln>
        </p:spPr>
      </p:pic>
    </p:spTree>
    <p:extLst>
      <p:ext uri="{BB962C8B-B14F-4D97-AF65-F5344CB8AC3E}">
        <p14:creationId xmlns:p14="http://schemas.microsoft.com/office/powerpoint/2010/main" val="2250258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4731D2-DBA2-2CD7-1039-8E2D7306B9D6}"/>
              </a:ext>
            </a:extLst>
          </p:cNvPr>
          <p:cNvPicPr>
            <a:picLocks noChangeAspect="1"/>
          </p:cNvPicPr>
          <p:nvPr/>
        </p:nvPicPr>
        <p:blipFill>
          <a:blip r:embed="rId3"/>
          <a:stretch>
            <a:fillRect/>
          </a:stretch>
        </p:blipFill>
        <p:spPr>
          <a:xfrm>
            <a:off x="271332" y="146833"/>
            <a:ext cx="4999153" cy="579170"/>
          </a:xfrm>
          <a:prstGeom prst="rect">
            <a:avLst/>
          </a:prstGeom>
        </p:spPr>
      </p:pic>
      <p:sp>
        <p:nvSpPr>
          <p:cNvPr id="5" name="TextBox 4">
            <a:extLst>
              <a:ext uri="{FF2B5EF4-FFF2-40B4-BE49-F238E27FC236}">
                <a16:creationId xmlns:a16="http://schemas.microsoft.com/office/drawing/2014/main" id="{E1E7A583-5AE3-1F64-5FF8-A7B35C45D429}"/>
              </a:ext>
            </a:extLst>
          </p:cNvPr>
          <p:cNvSpPr txBox="1"/>
          <p:nvPr/>
        </p:nvSpPr>
        <p:spPr>
          <a:xfrm>
            <a:off x="600364" y="1727200"/>
            <a:ext cx="2456872" cy="646331"/>
          </a:xfrm>
          <a:prstGeom prst="rect">
            <a:avLst/>
          </a:prstGeom>
          <a:noFill/>
        </p:spPr>
        <p:txBody>
          <a:bodyPr wrap="square" rtlCol="0">
            <a:spAutoFit/>
          </a:bodyPr>
          <a:lstStyle/>
          <a:p>
            <a:r>
              <a:rPr lang="ar-SA" sz="3600" b="1" dirty="0">
                <a:solidFill>
                  <a:srgbClr val="FF0000"/>
                </a:solidFill>
              </a:rPr>
              <a:t>مهمة محوسبة</a:t>
            </a:r>
            <a:endParaRPr lang="en-US" sz="3600" b="1" dirty="0">
              <a:solidFill>
                <a:srgbClr val="FF0000"/>
              </a:solidFill>
            </a:endParaRPr>
          </a:p>
        </p:txBody>
      </p:sp>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255" y="71079"/>
            <a:ext cx="1047306" cy="73067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6418" y="801757"/>
            <a:ext cx="6458852" cy="5534798"/>
          </a:xfrm>
          <a:prstGeom prst="rect">
            <a:avLst/>
          </a:prstGeom>
          <a:ln w="28575">
            <a:solidFill>
              <a:srgbClr val="FF0000"/>
            </a:solidFill>
          </a:ln>
        </p:spPr>
      </p:pic>
    </p:spTree>
    <p:extLst>
      <p:ext uri="{BB962C8B-B14F-4D97-AF65-F5344CB8AC3E}">
        <p14:creationId xmlns:p14="http://schemas.microsoft.com/office/powerpoint/2010/main" val="2848127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 name="תמונה 9">
            <a:extLst>
              <a:ext uri="{FF2B5EF4-FFF2-40B4-BE49-F238E27FC236}">
                <a16:creationId xmlns:a16="http://schemas.microsoft.com/office/drawing/2014/main" id="{F9B39628-C533-4225-BCBD-79ADAB1CB85D}"/>
              </a:ext>
            </a:extLst>
          </p:cNvPr>
          <p:cNvPicPr>
            <a:picLocks noChangeAspect="1"/>
          </p:cNvPicPr>
          <p:nvPr/>
        </p:nvPicPr>
        <p:blipFill>
          <a:blip r:embed="rId4"/>
          <a:stretch>
            <a:fillRect/>
          </a:stretch>
        </p:blipFill>
        <p:spPr>
          <a:xfrm>
            <a:off x="808056" y="1275692"/>
            <a:ext cx="2396875" cy="2363186"/>
          </a:xfrm>
          <a:prstGeom prst="rect">
            <a:avLst/>
          </a:prstGeom>
        </p:spPr>
      </p:pic>
      <p:pic>
        <p:nvPicPr>
          <p:cNvPr id="14" name="תמונה 13">
            <a:extLst>
              <a:ext uri="{FF2B5EF4-FFF2-40B4-BE49-F238E27FC236}">
                <a16:creationId xmlns:a16="http://schemas.microsoft.com/office/drawing/2014/main" id="{B20818B5-4E9D-0DAB-F488-7DB721D4C2F0}"/>
              </a:ext>
            </a:extLst>
          </p:cNvPr>
          <p:cNvPicPr>
            <a:picLocks noChangeAspect="1"/>
          </p:cNvPicPr>
          <p:nvPr/>
        </p:nvPicPr>
        <p:blipFill>
          <a:blip r:embed="rId5"/>
          <a:stretch>
            <a:fillRect/>
          </a:stretch>
        </p:blipFill>
        <p:spPr>
          <a:xfrm>
            <a:off x="9703701" y="1501212"/>
            <a:ext cx="2321859" cy="2103769"/>
          </a:xfrm>
          <a:prstGeom prst="rect">
            <a:avLst/>
          </a:prstGeom>
        </p:spPr>
      </p:pic>
      <p:sp>
        <p:nvSpPr>
          <p:cNvPr id="20" name="בועת דיבור: אליפסה 19">
            <a:extLst>
              <a:ext uri="{FF2B5EF4-FFF2-40B4-BE49-F238E27FC236}">
                <a16:creationId xmlns:a16="http://schemas.microsoft.com/office/drawing/2014/main" id="{818DACBF-DDE7-43C6-E933-6DA1F8F35E02}"/>
              </a:ext>
            </a:extLst>
          </p:cNvPr>
          <p:cNvSpPr/>
          <p:nvPr/>
        </p:nvSpPr>
        <p:spPr>
          <a:xfrm>
            <a:off x="3375308" y="1828276"/>
            <a:ext cx="2595234" cy="2103769"/>
          </a:xfrm>
          <a:prstGeom prst="wedgeEllipseCallout">
            <a:avLst>
              <a:gd name="adj1" fmla="val -87931"/>
              <a:gd name="adj2" fmla="val -19159"/>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latin typeface="NarkisClassicMF-Regular"/>
              </a:rPr>
              <a:t>يم</a:t>
            </a:r>
            <a:r>
              <a:rPr lang="ar-SA" sz="2000" b="0" i="0" u="none" strike="noStrike" baseline="0" dirty="0">
                <a:solidFill>
                  <a:schemeClr val="tx1"/>
                </a:solidFill>
                <a:latin typeface="NarkisClassicMF-Regular"/>
              </a:rPr>
              <a:t>كن أن يكون النحاس موصلًا للكهرباء أفضل من المعادن الأخرى؟</a:t>
            </a:r>
            <a:endParaRPr lang="he-IL" sz="2000" dirty="0">
              <a:solidFill>
                <a:schemeClr val="tx1"/>
              </a:solidFill>
            </a:endParaRPr>
          </a:p>
        </p:txBody>
      </p:sp>
      <p:sp>
        <p:nvSpPr>
          <p:cNvPr id="24" name="תיבת טקסט 23">
            <a:extLst>
              <a:ext uri="{FF2B5EF4-FFF2-40B4-BE49-F238E27FC236}">
                <a16:creationId xmlns:a16="http://schemas.microsoft.com/office/drawing/2014/main" id="{B9E3D8E1-5357-4702-1808-B91C00591ADB}"/>
              </a:ext>
            </a:extLst>
          </p:cNvPr>
          <p:cNvSpPr txBox="1"/>
          <p:nvPr/>
        </p:nvSpPr>
        <p:spPr>
          <a:xfrm>
            <a:off x="10370187" y="3604981"/>
            <a:ext cx="941295" cy="461665"/>
          </a:xfrm>
          <a:prstGeom prst="rect">
            <a:avLst/>
          </a:prstGeom>
          <a:noFill/>
        </p:spPr>
        <p:txBody>
          <a:bodyPr wrap="square" rtlCol="1">
            <a:spAutoFit/>
          </a:bodyPr>
          <a:lstStyle/>
          <a:p>
            <a:r>
              <a:rPr lang="ar-SA" sz="2400" b="1" dirty="0"/>
              <a:t>سهاد</a:t>
            </a:r>
            <a:endParaRPr lang="he-IL" sz="2400" b="1" dirty="0"/>
          </a:p>
        </p:txBody>
      </p:sp>
      <p:sp>
        <p:nvSpPr>
          <p:cNvPr id="25" name="תיבת טקסט 24">
            <a:extLst>
              <a:ext uri="{FF2B5EF4-FFF2-40B4-BE49-F238E27FC236}">
                <a16:creationId xmlns:a16="http://schemas.microsoft.com/office/drawing/2014/main" id="{7BC96931-9FF0-814C-40DA-07F4E8A649F0}"/>
              </a:ext>
            </a:extLst>
          </p:cNvPr>
          <p:cNvSpPr txBox="1"/>
          <p:nvPr/>
        </p:nvSpPr>
        <p:spPr>
          <a:xfrm>
            <a:off x="1351165" y="3736369"/>
            <a:ext cx="941295" cy="461665"/>
          </a:xfrm>
          <a:prstGeom prst="rect">
            <a:avLst/>
          </a:prstGeom>
          <a:noFill/>
        </p:spPr>
        <p:txBody>
          <a:bodyPr wrap="square" rtlCol="1">
            <a:spAutoFit/>
          </a:bodyPr>
          <a:lstStyle/>
          <a:p>
            <a:r>
              <a:rPr lang="ar-SA" sz="2400" b="1" dirty="0"/>
              <a:t>دنيا</a:t>
            </a:r>
            <a:endParaRPr lang="he-IL" sz="2400" b="1" dirty="0"/>
          </a:p>
        </p:txBody>
      </p:sp>
      <p:sp>
        <p:nvSpPr>
          <p:cNvPr id="2" name="תיבת טקסט 1">
            <a:extLst>
              <a:ext uri="{FF2B5EF4-FFF2-40B4-BE49-F238E27FC236}">
                <a16:creationId xmlns:a16="http://schemas.microsoft.com/office/drawing/2014/main" id="{FAA6C895-55AE-1E6F-5F83-618C6CC02F8E}"/>
              </a:ext>
            </a:extLst>
          </p:cNvPr>
          <p:cNvSpPr txBox="1"/>
          <p:nvPr/>
        </p:nvSpPr>
        <p:spPr>
          <a:xfrm>
            <a:off x="226934" y="6408764"/>
            <a:ext cx="1176357" cy="369332"/>
          </a:xfrm>
          <a:prstGeom prst="rect">
            <a:avLst/>
          </a:prstGeom>
          <a:noFill/>
        </p:spPr>
        <p:txBody>
          <a:bodyPr wrap="square" rtlCol="1">
            <a:spAutoFit/>
          </a:bodyPr>
          <a:lstStyle/>
          <a:p>
            <a:r>
              <a:rPr lang="ar-SA" b="1" dirty="0"/>
              <a:t>صفحة </a:t>
            </a:r>
            <a:r>
              <a:rPr lang="he-IL" b="1" dirty="0"/>
              <a:t>51</a:t>
            </a:r>
          </a:p>
        </p:txBody>
      </p:sp>
      <p:pic>
        <p:nvPicPr>
          <p:cNvPr id="15" name="תמונה 1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2460" y="0"/>
            <a:ext cx="1047306" cy="730678"/>
          </a:xfrm>
          <a:prstGeom prst="rect">
            <a:avLst/>
          </a:prstGeom>
        </p:spPr>
      </p:pic>
      <p:pic>
        <p:nvPicPr>
          <p:cNvPr id="5" name="תמונה 4"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4180" y="216744"/>
            <a:ext cx="5176654" cy="827845"/>
          </a:xfrm>
          <a:prstGeom prst="rect">
            <a:avLst/>
          </a:prstGeom>
        </p:spPr>
      </p:pic>
      <p:pic>
        <p:nvPicPr>
          <p:cNvPr id="7" name="תמונה 6"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9766" y="4336420"/>
            <a:ext cx="7853026" cy="1119756"/>
          </a:xfrm>
          <a:prstGeom prst="rect">
            <a:avLst/>
          </a:prstGeom>
        </p:spPr>
      </p:pic>
      <p:pic>
        <p:nvPicPr>
          <p:cNvPr id="8" name="תמונה 7"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9441" y="5506287"/>
            <a:ext cx="4532041" cy="1230925"/>
          </a:xfrm>
          <a:prstGeom prst="rect">
            <a:avLst/>
          </a:prstGeom>
        </p:spPr>
      </p:pic>
      <p:sp>
        <p:nvSpPr>
          <p:cNvPr id="19" name="בועת דיבור: אליפסה 18">
            <a:extLst>
              <a:ext uri="{FF2B5EF4-FFF2-40B4-BE49-F238E27FC236}">
                <a16:creationId xmlns:a16="http://schemas.microsoft.com/office/drawing/2014/main" id="{857704C4-1D09-687C-C8E0-543F2B32E20D}"/>
              </a:ext>
            </a:extLst>
          </p:cNvPr>
          <p:cNvSpPr/>
          <p:nvPr/>
        </p:nvSpPr>
        <p:spPr>
          <a:xfrm>
            <a:off x="6490449" y="1828276"/>
            <a:ext cx="3384718" cy="2508144"/>
          </a:xfrm>
          <a:prstGeom prst="wedgeEllipseCallout">
            <a:avLst>
              <a:gd name="adj1" fmla="val 79020"/>
              <a:gd name="adj2" fmla="val -32601"/>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b="0" i="0" u="none" strike="noStrike" baseline="0" dirty="0">
                <a:solidFill>
                  <a:schemeClr val="tx1"/>
                </a:solidFill>
                <a:latin typeface="NarkisClassicMF-Regular"/>
              </a:rPr>
              <a:t>    </a:t>
            </a:r>
            <a:r>
              <a:rPr lang="ar-SA" sz="2400" dirty="0">
                <a:solidFill>
                  <a:schemeClr val="tx1"/>
                </a:solidFill>
                <a:latin typeface="NarkisClassicMF-Regular"/>
              </a:rPr>
              <a:t>هذا حقًّا غريب، جميع المعادن موصلة للكهرباء. بماذا يهُم من أي معدن يصنعون أسلاك الكهرباء؟</a:t>
            </a:r>
            <a:endParaRPr lang="he-IL" sz="2000" dirty="0"/>
          </a:p>
        </p:txBody>
      </p:sp>
    </p:spTree>
    <p:extLst>
      <p:ext uri="{BB962C8B-B14F-4D97-AF65-F5344CB8AC3E}">
        <p14:creationId xmlns:p14="http://schemas.microsoft.com/office/powerpoint/2010/main" val="161610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237BA8D0-9AFC-E6C3-F3B0-669418B5B9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25938098-C6F0-911B-1171-95F5408A874C}"/>
              </a:ext>
            </a:extLst>
          </p:cNvPr>
          <p:cNvSpPr txBox="1"/>
          <p:nvPr/>
        </p:nvSpPr>
        <p:spPr>
          <a:xfrm>
            <a:off x="6623889" y="450187"/>
            <a:ext cx="4111501" cy="769441"/>
          </a:xfrm>
          <a:prstGeom prst="rect">
            <a:avLst/>
          </a:prstGeom>
          <a:noFill/>
        </p:spPr>
        <p:txBody>
          <a:bodyPr wrap="square" rtlCol="1">
            <a:spAutoFit/>
          </a:bodyPr>
          <a:lstStyle/>
          <a:p>
            <a:r>
              <a:rPr lang="ar-SA" sz="4400" b="1" dirty="0">
                <a:solidFill>
                  <a:srgbClr val="FF0000"/>
                </a:solidFill>
              </a:rPr>
              <a:t>التَّهَافُتُ عَلَى الذَّهَب</a:t>
            </a:r>
            <a:endParaRPr lang="he-IL" sz="4000" b="1" dirty="0">
              <a:solidFill>
                <a:srgbClr val="FF0000"/>
              </a:solidFill>
            </a:endParaRPr>
          </a:p>
        </p:txBody>
      </p:sp>
      <p:sp>
        <p:nvSpPr>
          <p:cNvPr id="2" name="תיבת טקסט 1">
            <a:extLst>
              <a:ext uri="{FF2B5EF4-FFF2-40B4-BE49-F238E27FC236}">
                <a16:creationId xmlns:a16="http://schemas.microsoft.com/office/drawing/2014/main" id="{3AD5D5A6-FE7D-5FB2-E218-8A71D6907C34}"/>
              </a:ext>
            </a:extLst>
          </p:cNvPr>
          <p:cNvSpPr txBox="1"/>
          <p:nvPr/>
        </p:nvSpPr>
        <p:spPr>
          <a:xfrm>
            <a:off x="1918448" y="6483547"/>
            <a:ext cx="1075764" cy="369332"/>
          </a:xfrm>
          <a:prstGeom prst="rect">
            <a:avLst/>
          </a:prstGeom>
          <a:noFill/>
        </p:spPr>
        <p:txBody>
          <a:bodyPr wrap="square" rtlCol="1">
            <a:spAutoFit/>
          </a:bodyPr>
          <a:lstStyle/>
          <a:p>
            <a:r>
              <a:rPr lang="he-IL" b="1" dirty="0">
                <a:solidFill>
                  <a:schemeClr val="bg1"/>
                </a:solidFill>
              </a:rPr>
              <a:t>עמוד 42</a:t>
            </a:r>
          </a:p>
        </p:txBody>
      </p:sp>
      <p:pic>
        <p:nvPicPr>
          <p:cNvPr id="7" name="תמונה 6">
            <a:extLst>
              <a:ext uri="{FF2B5EF4-FFF2-40B4-BE49-F238E27FC236}">
                <a16:creationId xmlns:a16="http://schemas.microsoft.com/office/drawing/2014/main" id="{C185BC15-2418-35E3-7895-0D6E44E739C5}"/>
              </a:ext>
            </a:extLst>
          </p:cNvPr>
          <p:cNvPicPr>
            <a:picLocks noChangeAspect="1"/>
          </p:cNvPicPr>
          <p:nvPr/>
        </p:nvPicPr>
        <p:blipFill>
          <a:blip r:embed="rId5"/>
          <a:stretch>
            <a:fillRect/>
          </a:stretch>
        </p:blipFill>
        <p:spPr>
          <a:xfrm>
            <a:off x="4197796" y="1219628"/>
            <a:ext cx="7918663" cy="4440890"/>
          </a:xfrm>
          <a:prstGeom prst="rect">
            <a:avLst/>
          </a:prstGeom>
          <a:ln w="12700">
            <a:solidFill>
              <a:srgbClr val="C00000"/>
            </a:solidFill>
          </a:ln>
        </p:spPr>
      </p:pic>
      <p:sp>
        <p:nvSpPr>
          <p:cNvPr id="8" name="תיבת טקסט 7">
            <a:extLst>
              <a:ext uri="{FF2B5EF4-FFF2-40B4-BE49-F238E27FC236}">
                <a16:creationId xmlns:a16="http://schemas.microsoft.com/office/drawing/2014/main" id="{34C49A17-544C-66A5-D677-D03497B0D107}"/>
              </a:ext>
            </a:extLst>
          </p:cNvPr>
          <p:cNvSpPr txBox="1"/>
          <p:nvPr/>
        </p:nvSpPr>
        <p:spPr>
          <a:xfrm>
            <a:off x="1810872" y="6444206"/>
            <a:ext cx="1371598" cy="369332"/>
          </a:xfrm>
          <a:prstGeom prst="rect">
            <a:avLst/>
          </a:prstGeom>
          <a:noFill/>
        </p:spPr>
        <p:txBody>
          <a:bodyPr wrap="square" rtlCol="1">
            <a:spAutoFit/>
          </a:bodyPr>
          <a:lstStyle/>
          <a:p>
            <a:r>
              <a:rPr lang="he-IL" b="1" dirty="0">
                <a:solidFill>
                  <a:schemeClr val="bg1"/>
                </a:solidFill>
              </a:rPr>
              <a:t>עמוד 42</a:t>
            </a:r>
          </a:p>
        </p:txBody>
      </p:sp>
      <p:sp>
        <p:nvSpPr>
          <p:cNvPr id="6" name="תיבת טקסט 5">
            <a:extLst>
              <a:ext uri="{FF2B5EF4-FFF2-40B4-BE49-F238E27FC236}">
                <a16:creationId xmlns:a16="http://schemas.microsoft.com/office/drawing/2014/main" id="{E202F1A5-C96D-9BF6-705C-12F6C7D8A2F1}"/>
              </a:ext>
            </a:extLst>
          </p:cNvPr>
          <p:cNvSpPr txBox="1"/>
          <p:nvPr/>
        </p:nvSpPr>
        <p:spPr>
          <a:xfrm>
            <a:off x="-530197" y="6444206"/>
            <a:ext cx="2394857" cy="400110"/>
          </a:xfrm>
          <a:prstGeom prst="rect">
            <a:avLst/>
          </a:prstGeom>
          <a:noFill/>
        </p:spPr>
        <p:txBody>
          <a:bodyPr wrap="square" rtlCol="1">
            <a:spAutoFit/>
          </a:bodyPr>
          <a:lstStyle/>
          <a:p>
            <a:r>
              <a:rPr lang="ar-SA" sz="2000" b="1" dirty="0"/>
              <a:t>صفحة 42</a:t>
            </a:r>
            <a:endParaRPr lang="he-IL" sz="2000" b="1" dirty="0"/>
          </a:p>
        </p:txBody>
      </p:sp>
      <p:pic>
        <p:nvPicPr>
          <p:cNvPr id="9" name="Online Media 3" title="סרטון 2   במבט היסטורי">
            <a:hlinkClick r:id="" action="ppaction://media"/>
            <a:extLst>
              <a:ext uri="{FF2B5EF4-FFF2-40B4-BE49-F238E27FC236}">
                <a16:creationId xmlns:a16="http://schemas.microsoft.com/office/drawing/2014/main" id="{140927E7-BDA2-ADEC-6682-E16D41794C0B}"/>
              </a:ext>
            </a:extLst>
          </p:cNvPr>
          <p:cNvPicPr>
            <a:picLocks noRot="1" noChangeAspect="1"/>
          </p:cNvPicPr>
          <p:nvPr>
            <a:videoFile r:link="rId1"/>
          </p:nvPr>
        </p:nvPicPr>
        <p:blipFill>
          <a:blip r:embed="rId6"/>
          <a:stretch>
            <a:fillRect/>
          </a:stretch>
        </p:blipFill>
        <p:spPr>
          <a:xfrm>
            <a:off x="75541" y="4197531"/>
            <a:ext cx="3883031" cy="2232428"/>
          </a:xfrm>
          <a:prstGeom prst="rect">
            <a:avLst/>
          </a:prstGeom>
        </p:spPr>
      </p:pic>
      <p:pic>
        <p:nvPicPr>
          <p:cNvPr id="11" name="תמונה 10"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1122" y="-42770"/>
            <a:ext cx="1047306" cy="730678"/>
          </a:xfrm>
          <a:prstGeom prst="rect">
            <a:avLst/>
          </a:prstGeom>
        </p:spPr>
      </p:pic>
      <p:pic>
        <p:nvPicPr>
          <p:cNvPr id="10" name="תמונה 9"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1688" y="1832955"/>
            <a:ext cx="5023702" cy="451684"/>
          </a:xfrm>
          <a:prstGeom prst="rect">
            <a:avLst/>
          </a:prstGeom>
        </p:spPr>
      </p:pic>
    </p:spTree>
    <p:extLst>
      <p:ext uri="{BB962C8B-B14F-4D97-AF65-F5344CB8AC3E}">
        <p14:creationId xmlns:p14="http://schemas.microsoft.com/office/powerpoint/2010/main" val="127893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תיבת טקסט 1">
            <a:extLst>
              <a:ext uri="{FF2B5EF4-FFF2-40B4-BE49-F238E27FC236}">
                <a16:creationId xmlns:a16="http://schemas.microsoft.com/office/drawing/2014/main" id="{13A5AECF-697E-2B80-0282-010C01BA7276}"/>
              </a:ext>
            </a:extLst>
          </p:cNvPr>
          <p:cNvSpPr txBox="1"/>
          <p:nvPr/>
        </p:nvSpPr>
        <p:spPr>
          <a:xfrm>
            <a:off x="226934" y="6408764"/>
            <a:ext cx="1176357" cy="369332"/>
          </a:xfrm>
          <a:prstGeom prst="rect">
            <a:avLst/>
          </a:prstGeom>
          <a:noFill/>
        </p:spPr>
        <p:txBody>
          <a:bodyPr wrap="square" rtlCol="1">
            <a:spAutoFit/>
          </a:bodyPr>
          <a:lstStyle/>
          <a:p>
            <a:r>
              <a:rPr lang="ar-SA" b="1" dirty="0"/>
              <a:t>صفحة 51</a:t>
            </a:r>
            <a:endParaRPr lang="he-IL" b="1" dirty="0"/>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0"/>
            <a:ext cx="1047306" cy="73067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014" y="5292751"/>
            <a:ext cx="5947890" cy="988779"/>
          </a:xfrm>
          <a:prstGeom prst="rect">
            <a:avLst/>
          </a:prstGeom>
          <a:ln w="38100">
            <a:solidFill>
              <a:srgbClr val="FF0000"/>
            </a:solidFill>
          </a:ln>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5179" y="892399"/>
            <a:ext cx="7792091" cy="4213235"/>
          </a:xfrm>
          <a:prstGeom prst="rect">
            <a:avLst/>
          </a:prstGeom>
          <a:ln>
            <a:solidFill>
              <a:srgbClr val="FF0000"/>
            </a:solidFill>
          </a:ln>
        </p:spPr>
      </p:pic>
    </p:spTree>
    <p:extLst>
      <p:ext uri="{BB962C8B-B14F-4D97-AF65-F5344CB8AC3E}">
        <p14:creationId xmlns:p14="http://schemas.microsoft.com/office/powerpoint/2010/main" val="2693562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TextBox 8">
            <a:extLst>
              <a:ext uri="{FF2B5EF4-FFF2-40B4-BE49-F238E27FC236}">
                <a16:creationId xmlns:a16="http://schemas.microsoft.com/office/drawing/2014/main" id="{B3C0B0FE-C5C4-F821-C598-2AB172A0A7F9}"/>
              </a:ext>
            </a:extLst>
          </p:cNvPr>
          <p:cNvSpPr txBox="1"/>
          <p:nvPr/>
        </p:nvSpPr>
        <p:spPr>
          <a:xfrm>
            <a:off x="3879273" y="858981"/>
            <a:ext cx="7232072" cy="707886"/>
          </a:xfrm>
          <a:prstGeom prst="rect">
            <a:avLst/>
          </a:prstGeom>
          <a:noFill/>
        </p:spPr>
        <p:txBody>
          <a:bodyPr wrap="square" rtlCol="0">
            <a:spAutoFit/>
          </a:bodyPr>
          <a:lstStyle/>
          <a:p>
            <a:r>
              <a:rPr lang="ar-SA" sz="4000" b="1" dirty="0">
                <a:solidFill>
                  <a:srgbClr val="FF0000"/>
                </a:solidFill>
              </a:rPr>
              <a:t>نخطط التجربة بشكل صحيح</a:t>
            </a:r>
            <a:r>
              <a:rPr lang="he-IL" sz="4000" b="1" dirty="0">
                <a:solidFill>
                  <a:srgbClr val="FF0000"/>
                </a:solidFill>
              </a:rPr>
              <a:t> (</a:t>
            </a:r>
            <a:r>
              <a:rPr lang="ar-SA" sz="4000" b="1" dirty="0">
                <a:solidFill>
                  <a:srgbClr val="FF0000"/>
                </a:solidFill>
              </a:rPr>
              <a:t>صفحة 52)</a:t>
            </a:r>
            <a:endParaRPr lang="en-US" sz="4000" b="1" dirty="0">
              <a:solidFill>
                <a:srgbClr val="FF0000"/>
              </a:solidFill>
            </a:endParaRPr>
          </a:p>
        </p:txBody>
      </p:sp>
      <p:pic>
        <p:nvPicPr>
          <p:cNvPr id="5" name="תמונה 4" descr="גזירת מסך"/>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922" y="34532"/>
            <a:ext cx="1047306" cy="730678"/>
          </a:xfrm>
          <a:prstGeom prst="rect">
            <a:avLst/>
          </a:prstGeom>
        </p:spPr>
      </p:pic>
      <p:pic>
        <p:nvPicPr>
          <p:cNvPr id="2" name="תמונה 1"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231" y="1803914"/>
            <a:ext cx="9513136" cy="4437860"/>
          </a:xfrm>
          <a:prstGeom prst="rect">
            <a:avLst/>
          </a:prstGeom>
          <a:ln w="38100">
            <a:solidFill>
              <a:srgbClr val="FF0000"/>
            </a:solidFill>
          </a:ln>
        </p:spPr>
      </p:pic>
    </p:spTree>
    <p:extLst>
      <p:ext uri="{BB962C8B-B14F-4D97-AF65-F5344CB8AC3E}">
        <p14:creationId xmlns:p14="http://schemas.microsoft.com/office/powerpoint/2010/main" val="2121854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A6B494A5-3FE3-FF7D-DD70-C8D8C93BEB68}"/>
              </a:ext>
            </a:extLst>
          </p:cNvPr>
          <p:cNvPicPr>
            <a:picLocks noChangeAspect="1"/>
          </p:cNvPicPr>
          <p:nvPr/>
        </p:nvPicPr>
        <p:blipFill>
          <a:blip r:embed="rId3"/>
          <a:stretch>
            <a:fillRect/>
          </a:stretch>
        </p:blipFill>
        <p:spPr>
          <a:xfrm>
            <a:off x="8616309" y="4437313"/>
            <a:ext cx="2321859" cy="2319087"/>
          </a:xfrm>
          <a:prstGeom prst="rect">
            <a:avLst/>
          </a:prstGeom>
        </p:spPr>
      </p:pic>
      <p:sp>
        <p:nvSpPr>
          <p:cNvPr id="8" name="בועת דיבור: אליפסה 7">
            <a:extLst>
              <a:ext uri="{FF2B5EF4-FFF2-40B4-BE49-F238E27FC236}">
                <a16:creationId xmlns:a16="http://schemas.microsoft.com/office/drawing/2014/main" id="{363190AA-9A3F-52CB-4CAF-2C310AEDB800}"/>
              </a:ext>
            </a:extLst>
          </p:cNvPr>
          <p:cNvSpPr/>
          <p:nvPr/>
        </p:nvSpPr>
        <p:spPr>
          <a:xfrm>
            <a:off x="5173721" y="4752290"/>
            <a:ext cx="2321859" cy="1904717"/>
          </a:xfrm>
          <a:prstGeom prst="wedgeEllipseCallout">
            <a:avLst>
              <a:gd name="adj1" fmla="val 128010"/>
              <a:gd name="adj2" fmla="val -20221"/>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latin typeface="NarkisClassicMF-Regular"/>
              </a:rPr>
              <a:t>كيف نقوم بذلك؟</a:t>
            </a:r>
            <a:endParaRPr lang="he-IL" b="1" dirty="0">
              <a:solidFill>
                <a:schemeClr val="tx1"/>
              </a:solidFill>
            </a:endParaRPr>
          </a:p>
        </p:txBody>
      </p:sp>
      <p:pic>
        <p:nvPicPr>
          <p:cNvPr id="9" name="תמונה 8">
            <a:extLst>
              <a:ext uri="{FF2B5EF4-FFF2-40B4-BE49-F238E27FC236}">
                <a16:creationId xmlns:a16="http://schemas.microsoft.com/office/drawing/2014/main" id="{B8888A7B-E554-C5F1-E721-E513452C6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8" y="0"/>
            <a:ext cx="4995682" cy="576073"/>
          </a:xfrm>
          <a:prstGeom prst="rect">
            <a:avLst/>
          </a:prstGeom>
        </p:spPr>
      </p:pic>
      <p:sp>
        <p:nvSpPr>
          <p:cNvPr id="2" name="תיבת טקסט 1">
            <a:extLst>
              <a:ext uri="{FF2B5EF4-FFF2-40B4-BE49-F238E27FC236}">
                <a16:creationId xmlns:a16="http://schemas.microsoft.com/office/drawing/2014/main" id="{CBB934EF-D434-677D-DB41-2F488E08B617}"/>
              </a:ext>
            </a:extLst>
          </p:cNvPr>
          <p:cNvSpPr txBox="1"/>
          <p:nvPr/>
        </p:nvSpPr>
        <p:spPr>
          <a:xfrm>
            <a:off x="630346" y="6167187"/>
            <a:ext cx="1176357" cy="369332"/>
          </a:xfrm>
          <a:prstGeom prst="rect">
            <a:avLst/>
          </a:prstGeom>
          <a:noFill/>
        </p:spPr>
        <p:txBody>
          <a:bodyPr wrap="square" rtlCol="1">
            <a:spAutoFit/>
          </a:bodyPr>
          <a:lstStyle/>
          <a:p>
            <a:r>
              <a:rPr lang="ar-SA" b="1" dirty="0"/>
              <a:t>صفحة</a:t>
            </a:r>
            <a:r>
              <a:rPr lang="he-IL" b="1" dirty="0"/>
              <a:t> 52</a:t>
            </a:r>
          </a:p>
        </p:txBody>
      </p:sp>
      <p:pic>
        <p:nvPicPr>
          <p:cNvPr id="10" name="תמונה 9"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5616" y="-45478"/>
            <a:ext cx="1047306" cy="730678"/>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5266" y="909577"/>
            <a:ext cx="8846475" cy="3527736"/>
          </a:xfrm>
          <a:prstGeom prst="rect">
            <a:avLst/>
          </a:prstGeom>
          <a:ln>
            <a:solidFill>
              <a:srgbClr val="FF0000"/>
            </a:solidFill>
          </a:ln>
        </p:spPr>
      </p:pic>
    </p:spTree>
    <p:extLst>
      <p:ext uri="{BB962C8B-B14F-4D97-AF65-F5344CB8AC3E}">
        <p14:creationId xmlns:p14="http://schemas.microsoft.com/office/powerpoint/2010/main" val="196316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3183515" y="1131021"/>
            <a:ext cx="6006667" cy="5057775"/>
          </a:xfrm>
          <a:prstGeom prst="rect">
            <a:avLst/>
          </a:prstGeom>
          <a:ln w="12700">
            <a:solidFill>
              <a:srgbClr val="C00000"/>
            </a:solidFill>
          </a:ln>
        </p:spPr>
      </p:pic>
      <p:pic>
        <p:nvPicPr>
          <p:cNvPr id="3" name="תמונה 2">
            <a:extLst>
              <a:ext uri="{FF2B5EF4-FFF2-40B4-BE49-F238E27FC236}">
                <a16:creationId xmlns:a16="http://schemas.microsoft.com/office/drawing/2014/main" id="{26CEDC33-2346-9931-D045-4FCD8826B7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TextBox 3">
            <a:extLst>
              <a:ext uri="{FF2B5EF4-FFF2-40B4-BE49-F238E27FC236}">
                <a16:creationId xmlns:a16="http://schemas.microsoft.com/office/drawing/2014/main" id="{753E6A7F-C164-E23A-8270-E9C6DA4A767D}"/>
              </a:ext>
            </a:extLst>
          </p:cNvPr>
          <p:cNvSpPr txBox="1"/>
          <p:nvPr/>
        </p:nvSpPr>
        <p:spPr>
          <a:xfrm>
            <a:off x="9522691" y="1930400"/>
            <a:ext cx="2410691" cy="2246769"/>
          </a:xfrm>
          <a:prstGeom prst="rect">
            <a:avLst/>
          </a:prstGeom>
          <a:noFill/>
        </p:spPr>
        <p:txBody>
          <a:bodyPr wrap="square" rtlCol="0">
            <a:spAutoFit/>
          </a:bodyPr>
          <a:lstStyle/>
          <a:p>
            <a:r>
              <a:rPr lang="ar-SA" sz="2800" b="1" dirty="0"/>
              <a:t>انتبهوا:</a:t>
            </a:r>
            <a:endParaRPr lang="he-IL" sz="2800" dirty="0"/>
          </a:p>
          <a:p>
            <a:r>
              <a:rPr lang="ar-SA" sz="2800" dirty="0"/>
              <a:t>التجربة في المهمة المحوسبة لا تستَبْدِل التجربة العمليَّة</a:t>
            </a:r>
            <a:r>
              <a:rPr lang="he-IL" sz="2800" dirty="0"/>
              <a:t>.</a:t>
            </a:r>
            <a:endParaRPr lang="en-US" sz="2800" dirty="0"/>
          </a:p>
          <a:p>
            <a:pPr lvl="0">
              <a:defRPr/>
            </a:pPr>
            <a:r>
              <a:rPr lang="he-IL" sz="2800" dirty="0">
                <a:solidFill>
                  <a:prstClr val="black"/>
                </a:solidFill>
                <a:cs typeface="Arial" panose="020B0604020202020204" pitchFamily="34" charset="0"/>
              </a:rPr>
              <a:t>.</a:t>
            </a:r>
            <a:endParaRPr lang="en-US" sz="2800" dirty="0">
              <a:solidFill>
                <a:prstClr val="black"/>
              </a:solidFill>
            </a:endParaRPr>
          </a:p>
        </p:txBody>
      </p:sp>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0183" y="0"/>
            <a:ext cx="1047306" cy="730678"/>
          </a:xfrm>
          <a:prstGeom prst="rect">
            <a:avLst/>
          </a:prstGeom>
        </p:spPr>
      </p:pic>
      <p:pic>
        <p:nvPicPr>
          <p:cNvPr id="6" name="תמונה 5"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515" y="840114"/>
            <a:ext cx="6144483" cy="5639587"/>
          </a:xfrm>
          <a:prstGeom prst="rect">
            <a:avLst/>
          </a:prstGeom>
          <a:ln>
            <a:solidFill>
              <a:srgbClr val="FF0000"/>
            </a:solidFill>
          </a:ln>
        </p:spPr>
      </p:pic>
    </p:spTree>
    <p:extLst>
      <p:ext uri="{BB962C8B-B14F-4D97-AF65-F5344CB8AC3E}">
        <p14:creationId xmlns:p14="http://schemas.microsoft.com/office/powerpoint/2010/main" val="1208789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92E9AD99-38F7-F5E4-17C9-AB6E5AD36A89}"/>
              </a:ext>
            </a:extLst>
          </p:cNvPr>
          <p:cNvSpPr txBox="1"/>
          <p:nvPr/>
        </p:nvSpPr>
        <p:spPr>
          <a:xfrm>
            <a:off x="2958353" y="6396335"/>
            <a:ext cx="7879976" cy="461665"/>
          </a:xfrm>
          <a:prstGeom prst="rect">
            <a:avLst/>
          </a:prstGeom>
          <a:noFill/>
        </p:spPr>
        <p:txBody>
          <a:bodyPr wrap="square" rtlCol="1">
            <a:spAutoFit/>
          </a:bodyPr>
          <a:lstStyle/>
          <a:p>
            <a:r>
              <a:rPr lang="ar-SA" sz="2400" dirty="0"/>
              <a:t>نفِّذوا البنود </a:t>
            </a:r>
            <a:r>
              <a:rPr lang="he-IL" sz="2400" dirty="0"/>
              <a:t>4-1  </a:t>
            </a:r>
            <a:r>
              <a:rPr lang="ar-SA" sz="2400" dirty="0"/>
              <a:t>في «</a:t>
            </a:r>
            <a:r>
              <a:rPr lang="ar-SA" sz="2400" b="1" dirty="0">
                <a:solidFill>
                  <a:srgbClr val="C00000"/>
                </a:solidFill>
              </a:rPr>
              <a:t>نجري التجربة بشكل صحيح</a:t>
            </a:r>
            <a:r>
              <a:rPr lang="ar-SA" sz="2400" dirty="0"/>
              <a:t>»</a:t>
            </a:r>
            <a:r>
              <a:rPr lang="he-IL" sz="2400" dirty="0"/>
              <a:t>, </a:t>
            </a:r>
            <a:r>
              <a:rPr lang="ar-SA" sz="2400" dirty="0"/>
              <a:t>التعليمات صفحة </a:t>
            </a:r>
            <a:r>
              <a:rPr lang="he-IL" sz="2400" dirty="0"/>
              <a:t>53.</a:t>
            </a:r>
          </a:p>
        </p:txBody>
      </p:sp>
      <p:pic>
        <p:nvPicPr>
          <p:cNvPr id="8" name="תמונה 7"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34532"/>
            <a:ext cx="1047306" cy="73067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713" y="847552"/>
            <a:ext cx="8402642" cy="5336161"/>
          </a:xfrm>
          <a:prstGeom prst="rect">
            <a:avLst/>
          </a:prstGeom>
        </p:spPr>
      </p:pic>
    </p:spTree>
    <p:extLst>
      <p:ext uri="{BB962C8B-B14F-4D97-AF65-F5344CB8AC3E}">
        <p14:creationId xmlns:p14="http://schemas.microsoft.com/office/powerpoint/2010/main" val="3982154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B80531D7-91F1-14D3-9D82-5C54F8A2FE53}"/>
              </a:ext>
            </a:extLst>
          </p:cNvPr>
          <p:cNvSpPr txBox="1"/>
          <p:nvPr/>
        </p:nvSpPr>
        <p:spPr>
          <a:xfrm>
            <a:off x="2195949" y="1286325"/>
            <a:ext cx="1268311" cy="369332"/>
          </a:xfrm>
          <a:prstGeom prst="rect">
            <a:avLst/>
          </a:prstGeom>
          <a:noFill/>
        </p:spPr>
        <p:txBody>
          <a:bodyPr wrap="square" rtlCol="1">
            <a:spAutoFit/>
          </a:bodyPr>
          <a:lstStyle/>
          <a:p>
            <a:r>
              <a:rPr lang="ar-SA" b="1" dirty="0"/>
              <a:t>صفحة</a:t>
            </a:r>
            <a:r>
              <a:rPr lang="he-IL" b="1" dirty="0"/>
              <a:t> 53</a:t>
            </a:r>
          </a:p>
        </p:txBody>
      </p:sp>
      <p:sp>
        <p:nvSpPr>
          <p:cNvPr id="6" name="תיבת טקסט 5">
            <a:extLst>
              <a:ext uri="{FF2B5EF4-FFF2-40B4-BE49-F238E27FC236}">
                <a16:creationId xmlns:a16="http://schemas.microsoft.com/office/drawing/2014/main" id="{1E480D48-8DB8-ADA5-8AA3-2DADBB178424}"/>
              </a:ext>
            </a:extLst>
          </p:cNvPr>
          <p:cNvSpPr txBox="1"/>
          <p:nvPr/>
        </p:nvSpPr>
        <p:spPr>
          <a:xfrm>
            <a:off x="4561781" y="5332618"/>
            <a:ext cx="6188463" cy="461665"/>
          </a:xfrm>
          <a:prstGeom prst="rect">
            <a:avLst/>
          </a:prstGeom>
          <a:noFill/>
        </p:spPr>
        <p:txBody>
          <a:bodyPr wrap="square" rtlCol="1">
            <a:spAutoFit/>
          </a:bodyPr>
          <a:lstStyle/>
          <a:p>
            <a:r>
              <a:rPr lang="ar-SA" sz="2400" dirty="0"/>
              <a:t>أجيبوا عن البنود </a:t>
            </a:r>
            <a:r>
              <a:rPr lang="he-IL" sz="2400" dirty="0"/>
              <a:t>2-1 </a:t>
            </a:r>
            <a:r>
              <a:rPr lang="ar-SA" sz="2400" dirty="0"/>
              <a:t>في</a:t>
            </a:r>
            <a:r>
              <a:rPr lang="ar-SA" sz="2400" b="1" dirty="0"/>
              <a:t> دعوة للبحث</a:t>
            </a:r>
            <a:r>
              <a:rPr lang="he-IL" sz="2400" b="1" dirty="0"/>
              <a:t> </a:t>
            </a:r>
            <a:r>
              <a:rPr lang="ar-SA" sz="2400" dirty="0"/>
              <a:t>صفحة</a:t>
            </a:r>
            <a:r>
              <a:rPr lang="ar-SA" sz="2400" b="1" dirty="0"/>
              <a:t> </a:t>
            </a:r>
            <a:r>
              <a:rPr lang="he-IL" sz="2400" dirty="0"/>
              <a:t>54.</a:t>
            </a:r>
          </a:p>
        </p:txBody>
      </p:sp>
      <p:pic>
        <p:nvPicPr>
          <p:cNvPr id="8" name="תמונה 7"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949" y="-13899"/>
            <a:ext cx="1047306" cy="73067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630" y="1649258"/>
            <a:ext cx="9239397" cy="3293803"/>
          </a:xfrm>
          <a:prstGeom prst="rect">
            <a:avLst/>
          </a:prstGeom>
        </p:spPr>
      </p:pic>
    </p:spTree>
    <p:extLst>
      <p:ext uri="{BB962C8B-B14F-4D97-AF65-F5344CB8AC3E}">
        <p14:creationId xmlns:p14="http://schemas.microsoft.com/office/powerpoint/2010/main" val="2655261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BBE7D1E4-8E69-0C78-2AFC-9695C4614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713" y="-8177"/>
            <a:ext cx="1047306" cy="730678"/>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9601" y="1323680"/>
            <a:ext cx="6025630" cy="4904841"/>
          </a:xfrm>
          <a:prstGeom prst="rect">
            <a:avLst/>
          </a:prstGeom>
          <a:ln w="38100">
            <a:solidFill>
              <a:srgbClr val="FF0000"/>
            </a:solidFill>
          </a:ln>
        </p:spPr>
      </p:pic>
    </p:spTree>
    <p:extLst>
      <p:ext uri="{BB962C8B-B14F-4D97-AF65-F5344CB8AC3E}">
        <p14:creationId xmlns:p14="http://schemas.microsoft.com/office/powerpoint/2010/main" val="3713961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1" name="תיבת טקסט 10">
            <a:extLst>
              <a:ext uri="{FF2B5EF4-FFF2-40B4-BE49-F238E27FC236}">
                <a16:creationId xmlns:a16="http://schemas.microsoft.com/office/drawing/2014/main" id="{1F2048BB-A9E8-3FA6-9073-7EE95F8BDE18}"/>
              </a:ext>
            </a:extLst>
          </p:cNvPr>
          <p:cNvSpPr txBox="1"/>
          <p:nvPr/>
        </p:nvSpPr>
        <p:spPr>
          <a:xfrm>
            <a:off x="226934" y="1167509"/>
            <a:ext cx="11363441" cy="461665"/>
          </a:xfrm>
          <a:prstGeom prst="rect">
            <a:avLst/>
          </a:prstGeom>
          <a:noFill/>
        </p:spPr>
        <p:txBody>
          <a:bodyPr wrap="square" rtlCol="1">
            <a:spAutoFit/>
          </a:bodyPr>
          <a:lstStyle/>
          <a:p>
            <a:r>
              <a:rPr lang="ar-SA" sz="2400" dirty="0"/>
              <a:t>اقرأوا قطع المعلومات في الصفحات</a:t>
            </a:r>
            <a:r>
              <a:rPr lang="he-IL" sz="2400" dirty="0"/>
              <a:t> 55-54 </a:t>
            </a:r>
            <a:r>
              <a:rPr lang="ar-SA" sz="2400" dirty="0"/>
              <a:t>وتمعنوا في الجدول التالي وأجيبوا عن الأسئلة في الصفحات</a:t>
            </a:r>
            <a:r>
              <a:rPr lang="he-IL" sz="2400" dirty="0"/>
              <a:t> 56-55.</a:t>
            </a:r>
          </a:p>
        </p:txBody>
      </p:sp>
      <p:pic>
        <p:nvPicPr>
          <p:cNvPr id="8" name="תמונה 7"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34532"/>
            <a:ext cx="1047306" cy="73067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9164" y="111835"/>
            <a:ext cx="6238309" cy="998599"/>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7205" y="1776181"/>
            <a:ext cx="9197066" cy="5081819"/>
          </a:xfrm>
          <a:prstGeom prst="rect">
            <a:avLst/>
          </a:prstGeom>
        </p:spPr>
      </p:pic>
    </p:spTree>
    <p:extLst>
      <p:ext uri="{BB962C8B-B14F-4D97-AF65-F5344CB8AC3E}">
        <p14:creationId xmlns:p14="http://schemas.microsoft.com/office/powerpoint/2010/main" val="2809266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7A739D95-30CA-850C-FFA4-FEAA25FD3F68}"/>
              </a:ext>
            </a:extLst>
          </p:cNvPr>
          <p:cNvSpPr txBox="1"/>
          <p:nvPr/>
        </p:nvSpPr>
        <p:spPr>
          <a:xfrm>
            <a:off x="4697506" y="864398"/>
            <a:ext cx="6615953" cy="461665"/>
          </a:xfrm>
          <a:prstGeom prst="rect">
            <a:avLst/>
          </a:prstGeom>
          <a:noFill/>
        </p:spPr>
        <p:txBody>
          <a:bodyPr wrap="square" rtlCol="1">
            <a:spAutoFit/>
          </a:bodyPr>
          <a:lstStyle/>
          <a:p>
            <a:r>
              <a:rPr lang="ar-SA" sz="2400" b="1" dirty="0">
                <a:solidFill>
                  <a:srgbClr val="C00000"/>
                </a:solidFill>
              </a:rPr>
              <a:t>العلاقة بين المعادن وأنواع المعادن</a:t>
            </a:r>
            <a:r>
              <a:rPr lang="he-IL" sz="2400" b="1" dirty="0">
                <a:solidFill>
                  <a:srgbClr val="C00000"/>
                </a:solidFill>
              </a:rPr>
              <a:t>(</a:t>
            </a:r>
            <a:r>
              <a:rPr lang="ar-SA" sz="2400" b="1" dirty="0">
                <a:solidFill>
                  <a:srgbClr val="C00000"/>
                </a:solidFill>
              </a:rPr>
              <a:t>نموذج للتصنيف والتعميم</a:t>
            </a:r>
            <a:r>
              <a:rPr lang="he-IL" sz="2400" b="1" dirty="0">
                <a:solidFill>
                  <a:srgbClr val="C00000"/>
                </a:solidFill>
              </a:rPr>
              <a:t>) </a:t>
            </a:r>
          </a:p>
        </p:txBody>
      </p:sp>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46772"/>
            <a:ext cx="1047306" cy="730678"/>
          </a:xfrm>
          <a:prstGeom prst="rect">
            <a:avLst/>
          </a:prstGeom>
        </p:spPr>
      </p:pic>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9506" y="2425147"/>
            <a:ext cx="9983953" cy="3519289"/>
          </a:xfrm>
          <a:prstGeom prst="rect">
            <a:avLst/>
          </a:prstGeom>
        </p:spPr>
      </p:pic>
      <p:sp>
        <p:nvSpPr>
          <p:cNvPr id="9" name="TextBox 8"/>
          <p:cNvSpPr txBox="1"/>
          <p:nvPr/>
        </p:nvSpPr>
        <p:spPr>
          <a:xfrm>
            <a:off x="1982654" y="2408582"/>
            <a:ext cx="1220845" cy="1477328"/>
          </a:xfrm>
          <a:prstGeom prst="rect">
            <a:avLst/>
          </a:prstGeom>
          <a:solidFill>
            <a:schemeClr val="tx2">
              <a:lumMod val="20000"/>
              <a:lumOff val="80000"/>
            </a:schemeClr>
          </a:solidFill>
        </p:spPr>
        <p:txBody>
          <a:bodyPr wrap="square" rtlCol="1">
            <a:spAutoFit/>
          </a:bodyPr>
          <a:lstStyle/>
          <a:p>
            <a:endParaRPr lang="he-IL" dirty="0"/>
          </a:p>
          <a:p>
            <a:endParaRPr lang="he-IL" dirty="0"/>
          </a:p>
          <a:p>
            <a:endParaRPr lang="he-IL" dirty="0"/>
          </a:p>
          <a:p>
            <a:endParaRPr lang="he-IL" dirty="0"/>
          </a:p>
          <a:p>
            <a:endParaRPr lang="he-IL" dirty="0"/>
          </a:p>
        </p:txBody>
      </p:sp>
      <p:sp>
        <p:nvSpPr>
          <p:cNvPr id="11" name="TextBox 10"/>
          <p:cNvSpPr txBox="1"/>
          <p:nvPr/>
        </p:nvSpPr>
        <p:spPr>
          <a:xfrm>
            <a:off x="9780104" y="2425147"/>
            <a:ext cx="1033670" cy="1477328"/>
          </a:xfrm>
          <a:prstGeom prst="rect">
            <a:avLst/>
          </a:prstGeom>
          <a:solidFill>
            <a:schemeClr val="tx2">
              <a:lumMod val="20000"/>
              <a:lumOff val="80000"/>
            </a:schemeClr>
          </a:solidFill>
        </p:spPr>
        <p:txBody>
          <a:bodyPr wrap="square" rtlCol="1">
            <a:spAutoFit/>
          </a:bodyPr>
          <a:lstStyle/>
          <a:p>
            <a:endParaRPr lang="he-IL" dirty="0"/>
          </a:p>
          <a:p>
            <a:endParaRPr lang="he-IL" dirty="0"/>
          </a:p>
          <a:p>
            <a:endParaRPr lang="he-IL" dirty="0"/>
          </a:p>
          <a:p>
            <a:endParaRPr lang="he-IL" dirty="0"/>
          </a:p>
          <a:p>
            <a:endParaRPr lang="he-IL" dirty="0"/>
          </a:p>
        </p:txBody>
      </p:sp>
    </p:spTree>
    <p:extLst>
      <p:ext uri="{BB962C8B-B14F-4D97-AF65-F5344CB8AC3E}">
        <p14:creationId xmlns:p14="http://schemas.microsoft.com/office/powerpoint/2010/main" val="3888571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C70343E-DDFD-4FA1-4BD9-DB71C523E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111835"/>
            <a:ext cx="1047306" cy="730678"/>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838" y="933101"/>
            <a:ext cx="4820323" cy="4991797"/>
          </a:xfrm>
          <a:prstGeom prst="rect">
            <a:avLst/>
          </a:prstGeom>
          <a:ln w="28575">
            <a:solidFill>
              <a:srgbClr val="FF0000"/>
            </a:solidFill>
          </a:ln>
        </p:spPr>
      </p:pic>
    </p:spTree>
    <p:extLst>
      <p:ext uri="{BB962C8B-B14F-4D97-AF65-F5344CB8AC3E}">
        <p14:creationId xmlns:p14="http://schemas.microsoft.com/office/powerpoint/2010/main" val="2119637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מדיה מקוונת 6" title="הבהלה לזהב | מתוך רואים עולם 13.01.18">
            <a:hlinkClick r:id="" action="ppaction://media"/>
            <a:extLst>
              <a:ext uri="{FF2B5EF4-FFF2-40B4-BE49-F238E27FC236}">
                <a16:creationId xmlns:a16="http://schemas.microsoft.com/office/drawing/2014/main" id="{B3D2F8CD-4871-7A9B-9830-12C93E1FC590}"/>
              </a:ext>
            </a:extLst>
          </p:cNvPr>
          <p:cNvPicPr>
            <a:picLocks noRot="1" noChangeAspect="1"/>
          </p:cNvPicPr>
          <p:nvPr>
            <a:videoFile r:link="rId1"/>
          </p:nvPr>
        </p:nvPicPr>
        <p:blipFill>
          <a:blip r:embed="rId4"/>
          <a:stretch>
            <a:fillRect/>
          </a:stretch>
        </p:blipFill>
        <p:spPr>
          <a:xfrm>
            <a:off x="0" y="0"/>
            <a:ext cx="12192000" cy="6892640"/>
          </a:xfrm>
          <a:prstGeom prst="rect">
            <a:avLst/>
          </a:prstGeom>
        </p:spPr>
      </p:pic>
      <p:pic>
        <p:nvPicPr>
          <p:cNvPr id="8" name="תמונה 7">
            <a:extLst>
              <a:ext uri="{FF2B5EF4-FFF2-40B4-BE49-F238E27FC236}">
                <a16:creationId xmlns:a16="http://schemas.microsoft.com/office/drawing/2014/main" id="{2645BD73-88AE-1540-D31E-9F632FCBCB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69" y="1822"/>
            <a:ext cx="4995682" cy="576073"/>
          </a:xfrm>
          <a:prstGeom prst="rect">
            <a:avLst/>
          </a:prstGeom>
          <a:solidFill>
            <a:schemeClr val="bg1"/>
          </a:solidFill>
        </p:spPr>
      </p:pic>
      <p:sp>
        <p:nvSpPr>
          <p:cNvPr id="9" name="תיבת טקסט 8">
            <a:extLst>
              <a:ext uri="{FF2B5EF4-FFF2-40B4-BE49-F238E27FC236}">
                <a16:creationId xmlns:a16="http://schemas.microsoft.com/office/drawing/2014/main" id="{0341AC08-0320-D501-E3A4-F56CB9BE46D5}"/>
              </a:ext>
            </a:extLst>
          </p:cNvPr>
          <p:cNvSpPr txBox="1"/>
          <p:nvPr/>
        </p:nvSpPr>
        <p:spPr>
          <a:xfrm>
            <a:off x="6094228" y="6488668"/>
            <a:ext cx="6097772" cy="369332"/>
          </a:xfrm>
          <a:prstGeom prst="rect">
            <a:avLst/>
          </a:prstGeom>
          <a:noFill/>
        </p:spPr>
        <p:txBody>
          <a:bodyPr wrap="square">
            <a:spAutoFit/>
          </a:bodyPr>
          <a:lstStyle/>
          <a:p>
            <a:r>
              <a:rPr lang="he-IL" dirty="0">
                <a:hlinkClick r:id="rId6"/>
              </a:rPr>
              <a:t>הבהלה לזהב | מתוך רואים עולם 13.01.18 (</a:t>
            </a:r>
            <a:r>
              <a:rPr lang="en-US" dirty="0">
                <a:hlinkClick r:id="rId6"/>
              </a:rPr>
              <a:t>youtube.com)</a:t>
            </a:r>
            <a:endParaRPr lang="he-IL" dirty="0"/>
          </a:p>
        </p:txBody>
      </p:sp>
      <p:pic>
        <p:nvPicPr>
          <p:cNvPr id="6" name="תמונה 5"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9757" y="0"/>
            <a:ext cx="1047306" cy="730678"/>
          </a:xfrm>
          <a:prstGeom prst="rect">
            <a:avLst/>
          </a:prstGeom>
        </p:spPr>
      </p:pic>
    </p:spTree>
    <p:extLst>
      <p:ext uri="{BB962C8B-B14F-4D97-AF65-F5344CB8AC3E}">
        <p14:creationId xmlns:p14="http://schemas.microsoft.com/office/powerpoint/2010/main" val="25741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F6766C8-92F5-FC22-6D3E-70B6B13D33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111835"/>
            <a:ext cx="1047306" cy="730678"/>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1101" y="1290339"/>
            <a:ext cx="5617655" cy="5189974"/>
          </a:xfrm>
          <a:prstGeom prst="rect">
            <a:avLst/>
          </a:prstGeom>
          <a:ln w="28575">
            <a:solidFill>
              <a:srgbClr val="FF0000"/>
            </a:solidFill>
          </a:ln>
        </p:spPr>
      </p:pic>
    </p:spTree>
    <p:extLst>
      <p:ext uri="{BB962C8B-B14F-4D97-AF65-F5344CB8AC3E}">
        <p14:creationId xmlns:p14="http://schemas.microsoft.com/office/powerpoint/2010/main" val="1732939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3" name="תמונה 12">
            <a:extLst>
              <a:ext uri="{FF2B5EF4-FFF2-40B4-BE49-F238E27FC236}">
                <a16:creationId xmlns:a16="http://schemas.microsoft.com/office/drawing/2014/main" id="{3F4264EA-55D5-3C19-EDE4-A254FCE56CA5}"/>
              </a:ext>
            </a:extLst>
          </p:cNvPr>
          <p:cNvPicPr>
            <a:picLocks noChangeAspect="1"/>
          </p:cNvPicPr>
          <p:nvPr/>
        </p:nvPicPr>
        <p:blipFill>
          <a:blip r:embed="rId4"/>
          <a:stretch>
            <a:fillRect/>
          </a:stretch>
        </p:blipFill>
        <p:spPr>
          <a:xfrm>
            <a:off x="3542324" y="4596933"/>
            <a:ext cx="1171575" cy="1857375"/>
          </a:xfrm>
          <a:prstGeom prst="rect">
            <a:avLst/>
          </a:prstGeom>
        </p:spPr>
      </p:pic>
      <p:pic>
        <p:nvPicPr>
          <p:cNvPr id="15" name="תמונה 14">
            <a:extLst>
              <a:ext uri="{FF2B5EF4-FFF2-40B4-BE49-F238E27FC236}">
                <a16:creationId xmlns:a16="http://schemas.microsoft.com/office/drawing/2014/main" id="{4D4736BF-5834-BF74-5BB4-7A5B5C14EFAA}"/>
              </a:ext>
            </a:extLst>
          </p:cNvPr>
          <p:cNvPicPr>
            <a:picLocks noChangeAspect="1"/>
          </p:cNvPicPr>
          <p:nvPr/>
        </p:nvPicPr>
        <p:blipFill>
          <a:blip r:embed="rId5"/>
          <a:stretch>
            <a:fillRect/>
          </a:stretch>
        </p:blipFill>
        <p:spPr>
          <a:xfrm>
            <a:off x="1869813" y="4250459"/>
            <a:ext cx="933450" cy="1866900"/>
          </a:xfrm>
          <a:prstGeom prst="rect">
            <a:avLst/>
          </a:prstGeom>
        </p:spPr>
      </p:pic>
      <p:pic>
        <p:nvPicPr>
          <p:cNvPr id="17" name="תמונה 16">
            <a:extLst>
              <a:ext uri="{FF2B5EF4-FFF2-40B4-BE49-F238E27FC236}">
                <a16:creationId xmlns:a16="http://schemas.microsoft.com/office/drawing/2014/main" id="{A02FC730-19A5-5916-49C0-DA6F219A8C07}"/>
              </a:ext>
            </a:extLst>
          </p:cNvPr>
          <p:cNvPicPr>
            <a:picLocks noChangeAspect="1"/>
          </p:cNvPicPr>
          <p:nvPr/>
        </p:nvPicPr>
        <p:blipFill>
          <a:blip r:embed="rId6"/>
          <a:stretch>
            <a:fillRect/>
          </a:stretch>
        </p:blipFill>
        <p:spPr>
          <a:xfrm>
            <a:off x="10372187" y="4469534"/>
            <a:ext cx="1181100" cy="1428750"/>
          </a:xfrm>
          <a:prstGeom prst="rect">
            <a:avLst/>
          </a:prstGeom>
        </p:spPr>
      </p:pic>
      <p:pic>
        <p:nvPicPr>
          <p:cNvPr id="20" name="תמונה 19">
            <a:extLst>
              <a:ext uri="{FF2B5EF4-FFF2-40B4-BE49-F238E27FC236}">
                <a16:creationId xmlns:a16="http://schemas.microsoft.com/office/drawing/2014/main" id="{7AEB1AFE-4B4C-8D49-32BC-BD80282E0AB9}"/>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5269858" y="4278249"/>
            <a:ext cx="4950691" cy="2579751"/>
          </a:xfrm>
          <a:prstGeom prst="rect">
            <a:avLst/>
          </a:prstGeom>
        </p:spPr>
      </p:pic>
      <p:pic>
        <p:nvPicPr>
          <p:cNvPr id="11" name="תמונה 10"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122" y="-5708"/>
            <a:ext cx="1047306" cy="730678"/>
          </a:xfrm>
          <a:prstGeom prst="rect">
            <a:avLst/>
          </a:prstGeom>
        </p:spPr>
      </p:pic>
      <p:pic>
        <p:nvPicPr>
          <p:cNvPr id="2" name="תמונה 1"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5531" y="843001"/>
            <a:ext cx="7999343" cy="3189212"/>
          </a:xfrm>
          <a:prstGeom prst="rect">
            <a:avLst/>
          </a:prstGeom>
        </p:spPr>
      </p:pic>
      <p:pic>
        <p:nvPicPr>
          <p:cNvPr id="6" name="תמונה 5">
            <a:extLst>
              <a:ext uri="{FF2B5EF4-FFF2-40B4-BE49-F238E27FC236}">
                <a16:creationId xmlns:a16="http://schemas.microsoft.com/office/drawing/2014/main" id="{E00A0D3D-8585-A798-F7C7-85049E94DFDF}"/>
              </a:ext>
            </a:extLst>
          </p:cNvPr>
          <p:cNvPicPr>
            <a:picLocks noChangeAspect="1"/>
          </p:cNvPicPr>
          <p:nvPr/>
        </p:nvPicPr>
        <p:blipFill>
          <a:blip r:embed="rId10"/>
          <a:stretch>
            <a:fillRect/>
          </a:stretch>
        </p:blipFill>
        <p:spPr>
          <a:xfrm>
            <a:off x="3891305" y="2437607"/>
            <a:ext cx="1098272" cy="1594607"/>
          </a:xfrm>
          <a:prstGeom prst="rect">
            <a:avLst/>
          </a:prstGeom>
        </p:spPr>
      </p:pic>
      <p:sp>
        <p:nvSpPr>
          <p:cNvPr id="18" name="תיבת טקסט 17">
            <a:extLst>
              <a:ext uri="{FF2B5EF4-FFF2-40B4-BE49-F238E27FC236}">
                <a16:creationId xmlns:a16="http://schemas.microsoft.com/office/drawing/2014/main" id="{BEE72A66-4DD6-D026-F553-B8865A81DE2D}"/>
              </a:ext>
            </a:extLst>
          </p:cNvPr>
          <p:cNvSpPr txBox="1"/>
          <p:nvPr/>
        </p:nvSpPr>
        <p:spPr>
          <a:xfrm>
            <a:off x="103859" y="1742487"/>
            <a:ext cx="3831358" cy="1754326"/>
          </a:xfrm>
          <a:prstGeom prst="rect">
            <a:avLst/>
          </a:prstGeom>
          <a:noFill/>
        </p:spPr>
        <p:txBody>
          <a:bodyPr wrap="square" rtlCol="1">
            <a:spAutoFit/>
          </a:bodyPr>
          <a:lstStyle/>
          <a:p>
            <a:pPr>
              <a:lnSpc>
                <a:spcPct val="150000"/>
              </a:lnSpc>
            </a:pPr>
            <a:r>
              <a:rPr lang="ar-SA" sz="2400" dirty="0"/>
              <a:t>أجيبوا عن البنود </a:t>
            </a:r>
            <a:r>
              <a:rPr lang="he-IL" sz="2400" dirty="0"/>
              <a:t>5-1, </a:t>
            </a:r>
            <a:r>
              <a:rPr lang="ar-SA" sz="2400" dirty="0"/>
              <a:t>صفحة</a:t>
            </a:r>
            <a:r>
              <a:rPr lang="he-IL" sz="2400" dirty="0"/>
              <a:t> 57: </a:t>
            </a:r>
          </a:p>
          <a:p>
            <a:pPr>
              <a:lnSpc>
                <a:spcPct val="150000"/>
              </a:lnSpc>
            </a:pPr>
            <a:r>
              <a:rPr lang="ar-SA" sz="2400" b="1" dirty="0">
                <a:solidFill>
                  <a:srgbClr val="C00000"/>
                </a:solidFill>
              </a:rPr>
              <a:t>نُشَكِّل فرقة موسيقيَّة</a:t>
            </a:r>
            <a:r>
              <a:rPr lang="he-IL" sz="2400" b="1" dirty="0">
                <a:solidFill>
                  <a:srgbClr val="C00000"/>
                </a:solidFill>
              </a:rPr>
              <a:t> </a:t>
            </a:r>
          </a:p>
          <a:p>
            <a:pPr>
              <a:lnSpc>
                <a:spcPct val="150000"/>
              </a:lnSpc>
            </a:pPr>
            <a:r>
              <a:rPr lang="ar-SA" sz="2400" b="1" dirty="0">
                <a:solidFill>
                  <a:srgbClr val="C00000"/>
                </a:solidFill>
              </a:rPr>
              <a:t>نجمَع ونُعالِج المعلومات</a:t>
            </a:r>
            <a:r>
              <a:rPr lang="he-IL" sz="2400" b="1" dirty="0">
                <a:solidFill>
                  <a:srgbClr val="C00000"/>
                </a:solidFill>
              </a:rPr>
              <a:t>.</a:t>
            </a:r>
          </a:p>
        </p:txBody>
      </p:sp>
    </p:spTree>
    <p:extLst>
      <p:ext uri="{BB962C8B-B14F-4D97-AF65-F5344CB8AC3E}">
        <p14:creationId xmlns:p14="http://schemas.microsoft.com/office/powerpoint/2010/main" val="539904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B7D690F7-36A2-6CB6-8038-4D1F34A6DCA5}"/>
              </a:ext>
            </a:extLst>
          </p:cNvPr>
          <p:cNvSpPr txBox="1"/>
          <p:nvPr/>
        </p:nvSpPr>
        <p:spPr>
          <a:xfrm>
            <a:off x="6826624" y="511654"/>
            <a:ext cx="4598894" cy="584775"/>
          </a:xfrm>
          <a:prstGeom prst="rect">
            <a:avLst/>
          </a:prstGeom>
          <a:noFill/>
          <a:ln>
            <a:noFill/>
          </a:ln>
        </p:spPr>
        <p:txBody>
          <a:bodyPr wrap="square" rtlCol="1">
            <a:spAutoFit/>
          </a:bodyPr>
          <a:lstStyle/>
          <a:p>
            <a:r>
              <a:rPr lang="ar-SA" sz="3200" b="1" dirty="0">
                <a:solidFill>
                  <a:srgbClr val="C00000"/>
                </a:solidFill>
              </a:rPr>
              <a:t>مهمة محوسبة</a:t>
            </a:r>
            <a:endParaRPr lang="he-IL" sz="3200" b="1" dirty="0">
              <a:solidFill>
                <a:srgbClr val="C00000"/>
              </a:solidFill>
            </a:endParaRPr>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73363"/>
            <a:ext cx="1047306" cy="73067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3187" y="1507835"/>
            <a:ext cx="4264597" cy="5005608"/>
          </a:xfrm>
          <a:prstGeom prst="rect">
            <a:avLst/>
          </a:prstGeom>
          <a:ln w="38100">
            <a:solidFill>
              <a:srgbClr val="FF0000"/>
            </a:solidFill>
          </a:ln>
        </p:spPr>
      </p:pic>
    </p:spTree>
    <p:extLst>
      <p:ext uri="{BB962C8B-B14F-4D97-AF65-F5344CB8AC3E}">
        <p14:creationId xmlns:p14="http://schemas.microsoft.com/office/powerpoint/2010/main" val="19587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7A99F258-EB18-D95E-D71F-97163119A37F}"/>
              </a:ext>
            </a:extLst>
          </p:cNvPr>
          <p:cNvSpPr txBox="1"/>
          <p:nvPr/>
        </p:nvSpPr>
        <p:spPr>
          <a:xfrm>
            <a:off x="1588733" y="6142593"/>
            <a:ext cx="9861177" cy="523220"/>
          </a:xfrm>
          <a:prstGeom prst="rect">
            <a:avLst/>
          </a:prstGeom>
          <a:noFill/>
        </p:spPr>
        <p:txBody>
          <a:bodyPr wrap="square" rtlCol="1">
            <a:spAutoFit/>
          </a:bodyPr>
          <a:lstStyle/>
          <a:p>
            <a:r>
              <a:rPr lang="ar-SA" sz="2800" b="1" dirty="0">
                <a:solidFill>
                  <a:srgbClr val="C00000"/>
                </a:solidFill>
              </a:rPr>
              <a:t>أية صفات</a:t>
            </a:r>
            <a:r>
              <a:rPr lang="he-IL" sz="2800" b="1" dirty="0">
                <a:solidFill>
                  <a:srgbClr val="C00000"/>
                </a:solidFill>
              </a:rPr>
              <a:t> </a:t>
            </a:r>
            <a:r>
              <a:rPr lang="ar-SA" sz="2800" b="1" dirty="0">
                <a:solidFill>
                  <a:srgbClr val="C00000"/>
                </a:solidFill>
              </a:rPr>
              <a:t>توجد للمعادن التي تمكِّننا من </a:t>
            </a:r>
            <a:r>
              <a:rPr lang="he-IL" sz="2800" b="1" dirty="0">
                <a:solidFill>
                  <a:srgbClr val="C00000"/>
                </a:solidFill>
              </a:rPr>
              <a:t> </a:t>
            </a:r>
            <a:r>
              <a:rPr lang="ar-SA" sz="2800" b="1" dirty="0">
                <a:solidFill>
                  <a:srgbClr val="C00000"/>
                </a:solidFill>
              </a:rPr>
              <a:t>استخدامها في العديد من الاستعمالات؟</a:t>
            </a:r>
            <a:endParaRPr lang="he-IL" sz="2800" b="1" dirty="0">
              <a:solidFill>
                <a:srgbClr val="C00000"/>
              </a:solidFill>
            </a:endParaRPr>
          </a:p>
        </p:txBody>
      </p:sp>
      <p:sp>
        <p:nvSpPr>
          <p:cNvPr id="2" name="תיבת טקסט 1">
            <a:extLst>
              <a:ext uri="{FF2B5EF4-FFF2-40B4-BE49-F238E27FC236}">
                <a16:creationId xmlns:a16="http://schemas.microsoft.com/office/drawing/2014/main" id="{D5ECCE0C-8842-2BBC-4388-208E33ED076B}"/>
              </a:ext>
            </a:extLst>
          </p:cNvPr>
          <p:cNvSpPr txBox="1"/>
          <p:nvPr/>
        </p:nvSpPr>
        <p:spPr>
          <a:xfrm>
            <a:off x="226934" y="6408764"/>
            <a:ext cx="1176357" cy="369332"/>
          </a:xfrm>
          <a:prstGeom prst="rect">
            <a:avLst/>
          </a:prstGeom>
          <a:noFill/>
        </p:spPr>
        <p:txBody>
          <a:bodyPr wrap="square" rtlCol="1">
            <a:spAutoFit/>
          </a:bodyPr>
          <a:lstStyle/>
          <a:p>
            <a:r>
              <a:rPr lang="ar-SA" b="1" dirty="0"/>
              <a:t>صفحة</a:t>
            </a:r>
            <a:r>
              <a:rPr lang="he-IL" b="1" dirty="0"/>
              <a:t> 44</a:t>
            </a:r>
          </a:p>
        </p:txBody>
      </p:sp>
      <p:pic>
        <p:nvPicPr>
          <p:cNvPr id="12" name="תמונה 11"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31964"/>
            <a:ext cx="1047306" cy="73067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630" y="3341852"/>
            <a:ext cx="4334480" cy="2800741"/>
          </a:xfrm>
          <a:prstGeom prst="rect">
            <a:avLst/>
          </a:prstGeom>
        </p:spPr>
      </p:pic>
      <p:pic>
        <p:nvPicPr>
          <p:cNvPr id="6" name="תמונה 5"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258" y="2798851"/>
            <a:ext cx="2772162" cy="3343742"/>
          </a:xfrm>
          <a:prstGeom prst="rect">
            <a:avLst/>
          </a:prstGeom>
        </p:spPr>
      </p:pic>
      <p:pic>
        <p:nvPicPr>
          <p:cNvPr id="8" name="תמונה 7"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2848" y="111835"/>
            <a:ext cx="4638423" cy="723515"/>
          </a:xfrm>
          <a:prstGeom prst="rect">
            <a:avLst/>
          </a:prstGeom>
        </p:spPr>
      </p:pic>
      <p:pic>
        <p:nvPicPr>
          <p:cNvPr id="10" name="תמונה 9"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7054" y="955089"/>
            <a:ext cx="7214217" cy="1517658"/>
          </a:xfrm>
          <a:prstGeom prst="rect">
            <a:avLst/>
          </a:prstGeom>
        </p:spPr>
      </p:pic>
      <p:pic>
        <p:nvPicPr>
          <p:cNvPr id="14" name="תמונה 13"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8211" y="2359824"/>
            <a:ext cx="4279118" cy="1057340"/>
          </a:xfrm>
          <a:prstGeom prst="rect">
            <a:avLst/>
          </a:prstGeom>
        </p:spPr>
      </p:pic>
    </p:spTree>
    <p:extLst>
      <p:ext uri="{BB962C8B-B14F-4D97-AF65-F5344CB8AC3E}">
        <p14:creationId xmlns:p14="http://schemas.microsoft.com/office/powerpoint/2010/main" val="30947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2" name="תיבת טקסט 11">
            <a:extLst>
              <a:ext uri="{FF2B5EF4-FFF2-40B4-BE49-F238E27FC236}">
                <a16:creationId xmlns:a16="http://schemas.microsoft.com/office/drawing/2014/main" id="{66F2631F-6AE7-4114-65BF-1137FF5272BA}"/>
              </a:ext>
            </a:extLst>
          </p:cNvPr>
          <p:cNvSpPr txBox="1"/>
          <p:nvPr/>
        </p:nvSpPr>
        <p:spPr>
          <a:xfrm>
            <a:off x="6893858" y="4369459"/>
            <a:ext cx="1434353" cy="369332"/>
          </a:xfrm>
          <a:prstGeom prst="rect">
            <a:avLst/>
          </a:prstGeom>
          <a:noFill/>
        </p:spPr>
        <p:txBody>
          <a:bodyPr wrap="square" rtlCol="1">
            <a:spAutoFit/>
          </a:bodyPr>
          <a:lstStyle/>
          <a:p>
            <a:endParaRPr lang="he-IL" dirty="0"/>
          </a:p>
        </p:txBody>
      </p:sp>
      <p:sp>
        <p:nvSpPr>
          <p:cNvPr id="16" name="תיבת טקסט 15">
            <a:extLst>
              <a:ext uri="{FF2B5EF4-FFF2-40B4-BE49-F238E27FC236}">
                <a16:creationId xmlns:a16="http://schemas.microsoft.com/office/drawing/2014/main" id="{50A33BD9-5569-1A33-2F9A-DAAE9D2503E0}"/>
              </a:ext>
            </a:extLst>
          </p:cNvPr>
          <p:cNvSpPr txBox="1"/>
          <p:nvPr/>
        </p:nvSpPr>
        <p:spPr>
          <a:xfrm>
            <a:off x="7189694" y="-4691"/>
            <a:ext cx="2931459" cy="584775"/>
          </a:xfrm>
          <a:prstGeom prst="rect">
            <a:avLst/>
          </a:prstGeom>
          <a:noFill/>
        </p:spPr>
        <p:txBody>
          <a:bodyPr wrap="square" rtlCol="1">
            <a:spAutoFit/>
          </a:bodyPr>
          <a:lstStyle/>
          <a:p>
            <a:r>
              <a:rPr lang="ar-SA" sz="3200" b="1" dirty="0">
                <a:solidFill>
                  <a:srgbClr val="C00000"/>
                </a:solidFill>
              </a:rPr>
              <a:t>معادن في البيئة</a:t>
            </a:r>
            <a:endParaRPr lang="he-IL" sz="3200" b="1" dirty="0">
              <a:solidFill>
                <a:srgbClr val="C00000"/>
              </a:solidFill>
            </a:endParaRPr>
          </a:p>
        </p:txBody>
      </p:sp>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4691"/>
            <a:ext cx="1047306" cy="73067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208" y="1086158"/>
            <a:ext cx="11217113" cy="5573060"/>
          </a:xfrm>
          <a:prstGeom prst="rect">
            <a:avLst/>
          </a:prstGeom>
          <a:ln w="38100">
            <a:solidFill>
              <a:srgbClr val="FF0000"/>
            </a:solidFill>
          </a:ln>
        </p:spPr>
      </p:pic>
    </p:spTree>
    <p:extLst>
      <p:ext uri="{BB962C8B-B14F-4D97-AF65-F5344CB8AC3E}">
        <p14:creationId xmlns:p14="http://schemas.microsoft.com/office/powerpoint/2010/main" val="145749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26" name="Picture 2" descr="סכו&quot;ם חינם כלי כסף תמונה ותמונה">
            <a:extLst>
              <a:ext uri="{FF2B5EF4-FFF2-40B4-BE49-F238E27FC236}">
                <a16:creationId xmlns:a16="http://schemas.microsoft.com/office/drawing/2014/main" id="{D16CC765-90ED-D48B-B218-D8CFD8CD2A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2987" y="2664679"/>
            <a:ext cx="3039035" cy="1980186"/>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1032" name="Picture 8" descr="מטבעות חינם כסף תמונה ותמונה">
            <a:extLst>
              <a:ext uri="{FF2B5EF4-FFF2-40B4-BE49-F238E27FC236}">
                <a16:creationId xmlns:a16="http://schemas.microsoft.com/office/drawing/2014/main" id="{F41446F4-CBF6-A887-510C-79C117D37C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960" y="4644865"/>
            <a:ext cx="3379083" cy="2128837"/>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1034" name="Picture 10" descr="שעון רולקס בחינם תמונה ותמונה">
            <a:extLst>
              <a:ext uri="{FF2B5EF4-FFF2-40B4-BE49-F238E27FC236}">
                <a16:creationId xmlns:a16="http://schemas.microsoft.com/office/drawing/2014/main" id="{C7CF0314-DD00-31DE-5BCC-5915474637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7968" y="4772972"/>
            <a:ext cx="2989072" cy="19801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תמונה ותמונה של חיפושית רכב בחינם">
            <a:extLst>
              <a:ext uri="{FF2B5EF4-FFF2-40B4-BE49-F238E27FC236}">
                <a16:creationId xmlns:a16="http://schemas.microsoft.com/office/drawing/2014/main" id="{E21DD4CD-C683-03C8-FE61-45EB71A55435}"/>
              </a:ext>
            </a:extLst>
          </p:cNvPr>
          <p:cNvPicPr>
            <a:picLocks noChangeAspect="1" noChangeArrowheads="1"/>
          </p:cNvPicPr>
          <p:nvPr/>
        </p:nvPicPr>
        <p:blipFill>
          <a:blip r:embed="rId7" cstate="print">
            <a:clrChange>
              <a:clrFrom>
                <a:srgbClr val="765B2E"/>
              </a:clrFrom>
              <a:clrTo>
                <a:srgbClr val="765B2E">
                  <a:alpha val="0"/>
                </a:srgbClr>
              </a:clrTo>
            </a:clrChange>
            <a:extLst>
              <a:ext uri="{28A0092B-C50C-407E-A947-70E740481C1C}">
                <a14:useLocalDpi xmlns:a14="http://schemas.microsoft.com/office/drawing/2010/main" val="0"/>
              </a:ext>
            </a:extLst>
          </a:blip>
          <a:srcRect/>
          <a:stretch>
            <a:fillRect/>
          </a:stretch>
        </p:blipFill>
        <p:spPr bwMode="auto">
          <a:xfrm>
            <a:off x="4054109" y="4336911"/>
            <a:ext cx="4359831" cy="2428124"/>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1040" name="Picture 16" descr="פסל מתכת חינם תמונה ותמונה">
            <a:extLst>
              <a:ext uri="{FF2B5EF4-FFF2-40B4-BE49-F238E27FC236}">
                <a16:creationId xmlns:a16="http://schemas.microsoft.com/office/drawing/2014/main" id="{FDC47CCA-F903-E284-0A62-9E07D1F7414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7920" y="1529464"/>
            <a:ext cx="2317076" cy="2950883"/>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75009B01-0E5E-E13D-BB4B-10919AA87E49}"/>
              </a:ext>
            </a:extLst>
          </p:cNvPr>
          <p:cNvSpPr txBox="1"/>
          <p:nvPr/>
        </p:nvSpPr>
        <p:spPr>
          <a:xfrm>
            <a:off x="226934" y="6408764"/>
            <a:ext cx="1176357" cy="369332"/>
          </a:xfrm>
          <a:prstGeom prst="rect">
            <a:avLst/>
          </a:prstGeom>
          <a:noFill/>
        </p:spPr>
        <p:txBody>
          <a:bodyPr wrap="square" rtlCol="1">
            <a:spAutoFit/>
          </a:bodyPr>
          <a:lstStyle/>
          <a:p>
            <a:r>
              <a:rPr lang="ar-SA" b="1" dirty="0">
                <a:solidFill>
                  <a:schemeClr val="bg1"/>
                </a:solidFill>
              </a:rPr>
              <a:t>صفحة 45</a:t>
            </a:r>
            <a:endParaRPr lang="he-IL" b="1" dirty="0">
              <a:solidFill>
                <a:schemeClr val="bg1"/>
              </a:solidFill>
            </a:endParaRPr>
          </a:p>
        </p:txBody>
      </p:sp>
      <p:pic>
        <p:nvPicPr>
          <p:cNvPr id="14" name="תמונה 13"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5804" y="26649"/>
            <a:ext cx="1047306" cy="730678"/>
          </a:xfrm>
          <a:prstGeom prst="rect">
            <a:avLst/>
          </a:prstGeom>
        </p:spPr>
      </p:pic>
      <p:pic>
        <p:nvPicPr>
          <p:cNvPr id="5" name="תמונה 4"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58539" y="297986"/>
            <a:ext cx="3279931" cy="779843"/>
          </a:xfrm>
          <a:prstGeom prst="rect">
            <a:avLst/>
          </a:prstGeom>
        </p:spPr>
      </p:pic>
      <p:pic>
        <p:nvPicPr>
          <p:cNvPr id="7" name="תמונה 6" descr="גזירת מסך"/>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4517" y="1077829"/>
            <a:ext cx="4486902" cy="809738"/>
          </a:xfrm>
          <a:prstGeom prst="rect">
            <a:avLst/>
          </a:prstGeom>
        </p:spPr>
      </p:pic>
      <p:pic>
        <p:nvPicPr>
          <p:cNvPr id="9" name="תמונה 8" descr="גזירת מסך"/>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67031" y="1945193"/>
            <a:ext cx="6827624" cy="623844"/>
          </a:xfrm>
          <a:prstGeom prst="rect">
            <a:avLst/>
          </a:prstGeom>
        </p:spPr>
      </p:pic>
      <p:pic>
        <p:nvPicPr>
          <p:cNvPr id="1038" name="Picture 14" descr="Free Bridge Steel Bridge photo and picture">
            <a:extLst>
              <a:ext uri="{FF2B5EF4-FFF2-40B4-BE49-F238E27FC236}">
                <a16:creationId xmlns:a16="http://schemas.microsoft.com/office/drawing/2014/main" id="{2D79039A-C2BC-F784-0BD4-0E7E8317279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54109" y="2579173"/>
            <a:ext cx="4359831" cy="1699653"/>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549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EF5CF73D-C011-1105-207D-FCEBE32B8F98}"/>
              </a:ext>
            </a:extLst>
          </p:cNvPr>
          <p:cNvSpPr txBox="1"/>
          <p:nvPr/>
        </p:nvSpPr>
        <p:spPr>
          <a:xfrm>
            <a:off x="3238500" y="2979021"/>
            <a:ext cx="8005482" cy="523220"/>
          </a:xfrm>
          <a:prstGeom prst="rect">
            <a:avLst/>
          </a:prstGeom>
          <a:noFill/>
        </p:spPr>
        <p:txBody>
          <a:bodyPr wrap="square" rtlCol="1">
            <a:spAutoFit/>
          </a:bodyPr>
          <a:lstStyle/>
          <a:p>
            <a:r>
              <a:rPr lang="ar-SA" sz="2800" dirty="0"/>
              <a:t>اقرأوا التعليمات صفحة </a:t>
            </a:r>
            <a:r>
              <a:rPr lang="he-IL" sz="2800" dirty="0"/>
              <a:t>45 </a:t>
            </a:r>
            <a:r>
              <a:rPr lang="ar-SA" sz="2800" dirty="0"/>
              <a:t>وأجيبوا عن الأسئلة </a:t>
            </a:r>
            <a:r>
              <a:rPr lang="he-IL" sz="2000" dirty="0"/>
              <a:t>5-1.</a:t>
            </a:r>
          </a:p>
        </p:txBody>
      </p:sp>
      <p:pic>
        <p:nvPicPr>
          <p:cNvPr id="11" name="תמונה 10">
            <a:extLst>
              <a:ext uri="{FF2B5EF4-FFF2-40B4-BE49-F238E27FC236}">
                <a16:creationId xmlns:a16="http://schemas.microsoft.com/office/drawing/2014/main" id="{600BAF4A-7577-338F-5248-17D681DFD74A}"/>
              </a:ext>
            </a:extLst>
          </p:cNvPr>
          <p:cNvPicPr>
            <a:picLocks noChangeAspect="1"/>
          </p:cNvPicPr>
          <p:nvPr/>
        </p:nvPicPr>
        <p:blipFill>
          <a:blip r:embed="rId4"/>
          <a:stretch>
            <a:fillRect/>
          </a:stretch>
        </p:blipFill>
        <p:spPr>
          <a:xfrm>
            <a:off x="7782724" y="3878980"/>
            <a:ext cx="4174836" cy="2770909"/>
          </a:xfrm>
          <a:prstGeom prst="rect">
            <a:avLst/>
          </a:prstGeom>
        </p:spPr>
      </p:pic>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122" y="85331"/>
            <a:ext cx="1047306" cy="730678"/>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8500" y="914400"/>
            <a:ext cx="8173370" cy="1403154"/>
          </a:xfrm>
          <a:prstGeom prst="rect">
            <a:avLst/>
          </a:prstGeom>
        </p:spPr>
      </p:pic>
      <p:pic>
        <p:nvPicPr>
          <p:cNvPr id="7" name="תמונה 6"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239" y="3878980"/>
            <a:ext cx="6756728" cy="2297920"/>
          </a:xfrm>
          <a:prstGeom prst="rect">
            <a:avLst/>
          </a:prstGeom>
        </p:spPr>
      </p:pic>
    </p:spTree>
    <p:extLst>
      <p:ext uri="{BB962C8B-B14F-4D97-AF65-F5344CB8AC3E}">
        <p14:creationId xmlns:p14="http://schemas.microsoft.com/office/powerpoint/2010/main" val="114308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תיבת טקסט 1">
            <a:extLst>
              <a:ext uri="{FF2B5EF4-FFF2-40B4-BE49-F238E27FC236}">
                <a16:creationId xmlns:a16="http://schemas.microsoft.com/office/drawing/2014/main" id="{4B5D951E-4BED-EBA4-BF0A-A99F0EAAB279}"/>
              </a:ext>
            </a:extLst>
          </p:cNvPr>
          <p:cNvSpPr txBox="1"/>
          <p:nvPr/>
        </p:nvSpPr>
        <p:spPr>
          <a:xfrm>
            <a:off x="226934" y="6408764"/>
            <a:ext cx="1176357" cy="369332"/>
          </a:xfrm>
          <a:prstGeom prst="rect">
            <a:avLst/>
          </a:prstGeom>
          <a:noFill/>
        </p:spPr>
        <p:txBody>
          <a:bodyPr wrap="square" rtlCol="1">
            <a:spAutoFit/>
          </a:bodyPr>
          <a:lstStyle/>
          <a:p>
            <a:r>
              <a:rPr lang="he-IL" b="1" dirty="0"/>
              <a:t> 46</a:t>
            </a:r>
            <a:r>
              <a:rPr lang="ar-SA" b="1" dirty="0"/>
              <a:t>صفحة</a:t>
            </a:r>
            <a:endParaRPr lang="he-IL" b="1" dirty="0"/>
          </a:p>
        </p:txBody>
      </p:sp>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50947"/>
            <a:ext cx="1047306" cy="730678"/>
          </a:xfrm>
          <a:prstGeom prst="rect">
            <a:avLst/>
          </a:prstGeom>
        </p:spPr>
      </p:pic>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943" y="795131"/>
            <a:ext cx="6441068" cy="5798300"/>
          </a:xfrm>
          <a:prstGeom prst="rect">
            <a:avLst/>
          </a:prstGeom>
        </p:spPr>
      </p:pic>
    </p:spTree>
    <p:extLst>
      <p:ext uri="{BB962C8B-B14F-4D97-AF65-F5344CB8AC3E}">
        <p14:creationId xmlns:p14="http://schemas.microsoft.com/office/powerpoint/2010/main" val="286370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9" name="תיבת טקסט 18">
            <a:extLst>
              <a:ext uri="{FF2B5EF4-FFF2-40B4-BE49-F238E27FC236}">
                <a16:creationId xmlns:a16="http://schemas.microsoft.com/office/drawing/2014/main" id="{329AC0C0-E866-DF88-D1C5-2AC1261930FB}"/>
              </a:ext>
            </a:extLst>
          </p:cNvPr>
          <p:cNvSpPr txBox="1"/>
          <p:nvPr/>
        </p:nvSpPr>
        <p:spPr>
          <a:xfrm>
            <a:off x="572654" y="1403342"/>
            <a:ext cx="11046691" cy="523220"/>
          </a:xfrm>
          <a:prstGeom prst="rect">
            <a:avLst/>
          </a:prstGeom>
          <a:noFill/>
        </p:spPr>
        <p:txBody>
          <a:bodyPr wrap="square" rtlCol="1">
            <a:spAutoFit/>
          </a:bodyPr>
          <a:lstStyle/>
          <a:p>
            <a:r>
              <a:rPr lang="ar-SA" sz="2800" dirty="0"/>
              <a:t>افحصوا صفات الحديد، النحاس، القصدير والالومنيوم حسب التعليمات في الصفحات</a:t>
            </a:r>
            <a:r>
              <a:rPr lang="he-IL" sz="2800" dirty="0"/>
              <a:t> </a:t>
            </a:r>
            <a:r>
              <a:rPr lang="he-IL" sz="2400" dirty="0"/>
              <a:t>49-46</a:t>
            </a:r>
          </a:p>
        </p:txBody>
      </p:sp>
      <p:pic>
        <p:nvPicPr>
          <p:cNvPr id="11" name="תמונה 10"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34532"/>
            <a:ext cx="1047306" cy="73067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1478" y="111835"/>
            <a:ext cx="2482924" cy="654413"/>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3752" y="2184121"/>
            <a:ext cx="6660683" cy="757442"/>
          </a:xfrm>
          <a:prstGeom prst="rect">
            <a:avLst/>
          </a:prstGeom>
        </p:spPr>
      </p:pic>
      <p:pic>
        <p:nvPicPr>
          <p:cNvPr id="9" name="תמונה 8"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6739" y="2941562"/>
            <a:ext cx="8777696" cy="824424"/>
          </a:xfrm>
          <a:prstGeom prst="rect">
            <a:avLst/>
          </a:prstGeom>
        </p:spPr>
      </p:pic>
      <p:pic>
        <p:nvPicPr>
          <p:cNvPr id="21" name="תמונה 20">
            <a:extLst>
              <a:ext uri="{FF2B5EF4-FFF2-40B4-BE49-F238E27FC236}">
                <a16:creationId xmlns:a16="http://schemas.microsoft.com/office/drawing/2014/main" id="{93C9E6E9-BA9E-7755-D08B-6841B854962D}"/>
              </a:ext>
            </a:extLst>
          </p:cNvPr>
          <p:cNvPicPr>
            <a:picLocks noChangeAspect="1"/>
          </p:cNvPicPr>
          <p:nvPr/>
        </p:nvPicPr>
        <p:blipFill>
          <a:blip r:embed="rId8"/>
          <a:stretch>
            <a:fillRect/>
          </a:stretch>
        </p:blipFill>
        <p:spPr>
          <a:xfrm>
            <a:off x="-3" y="3637638"/>
            <a:ext cx="4733627" cy="3061335"/>
          </a:xfrm>
          <a:prstGeom prst="rect">
            <a:avLst/>
          </a:prstGeom>
          <a:ln w="12700">
            <a:solidFill>
              <a:srgbClr val="C00000"/>
            </a:solidFill>
          </a:ln>
        </p:spPr>
      </p:pic>
      <p:pic>
        <p:nvPicPr>
          <p:cNvPr id="14" name="תמונה 13"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3580" y="4664859"/>
            <a:ext cx="3375765" cy="472035"/>
          </a:xfrm>
          <a:prstGeom prst="rect">
            <a:avLst/>
          </a:prstGeom>
        </p:spPr>
      </p:pic>
    </p:spTree>
    <p:extLst>
      <p:ext uri="{BB962C8B-B14F-4D97-AF65-F5344CB8AC3E}">
        <p14:creationId xmlns:p14="http://schemas.microsoft.com/office/powerpoint/2010/main" val="2252853545"/>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9527</TotalTime>
  <Words>1843</Words>
  <Application>Microsoft Office PowerPoint</Application>
  <PresentationFormat>מסך רחב</PresentationFormat>
  <Paragraphs>175</Paragraphs>
  <Slides>32</Slides>
  <Notes>31</Notes>
  <HiddenSlides>1</HiddenSlides>
  <MMClips>3</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32</vt:i4>
      </vt:variant>
    </vt:vector>
  </HeadingPairs>
  <TitlesOfParts>
    <vt:vector size="42" baseType="lpstr">
      <vt:lpstr>Arial</vt:lpstr>
      <vt:lpstr>Calibri</vt:lpstr>
      <vt:lpstr>Calibri Light</vt:lpstr>
      <vt:lpstr>NarkisClassicMF-Bold</vt:lpstr>
      <vt:lpstr>NarkisClassicMF-Regular</vt:lpstr>
      <vt:lpstr>NarkisimMFO</vt:lpstr>
      <vt:lpstr>NarkisimMFOBold</vt:lpstr>
      <vt:lpstr>Tolia-Light</vt:lpstr>
      <vt:lpstr>Wingdings2</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noga mishan</cp:lastModifiedBy>
  <cp:revision>55</cp:revision>
  <dcterms:created xsi:type="dcterms:W3CDTF">2024-07-27T04:00:21Z</dcterms:created>
  <dcterms:modified xsi:type="dcterms:W3CDTF">2024-10-08T08:42:00Z</dcterms:modified>
</cp:coreProperties>
</file>