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57" r:id="rId2"/>
    <p:sldId id="259" r:id="rId3"/>
    <p:sldId id="261" r:id="rId4"/>
    <p:sldId id="262" r:id="rId5"/>
    <p:sldId id="305" r:id="rId6"/>
    <p:sldId id="263" r:id="rId7"/>
    <p:sldId id="264" r:id="rId8"/>
    <p:sldId id="322" r:id="rId9"/>
    <p:sldId id="265" r:id="rId10"/>
    <p:sldId id="266" r:id="rId11"/>
    <p:sldId id="267" r:id="rId12"/>
    <p:sldId id="317" r:id="rId13"/>
    <p:sldId id="277" r:id="rId14"/>
    <p:sldId id="268" r:id="rId15"/>
    <p:sldId id="319" r:id="rId16"/>
    <p:sldId id="321" r:id="rId17"/>
    <p:sldId id="313" r:id="rId18"/>
    <p:sldId id="324" r:id="rId19"/>
    <p:sldId id="269" r:id="rId20"/>
    <p:sldId id="270" r:id="rId21"/>
    <p:sldId id="271" r:id="rId22"/>
    <p:sldId id="272" r:id="rId23"/>
    <p:sldId id="278" r:id="rId24"/>
    <p:sldId id="318" r:id="rId25"/>
    <p:sldId id="279" r:id="rId26"/>
    <p:sldId id="280" r:id="rId27"/>
    <p:sldId id="325" r:id="rId28"/>
    <p:sldId id="326" r:id="rId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3" clrIdx="0"/>
  <p:cmAuthor id="2" name="noga mishan" initials="nm"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19" autoAdjust="0"/>
    <p:restoredTop sz="93155" autoAdjust="0"/>
  </p:normalViewPr>
  <p:slideViewPr>
    <p:cSldViewPr snapToGrid="0">
      <p:cViewPr varScale="1">
        <p:scale>
          <a:sx n="118" d="100"/>
          <a:sy n="118" d="100"/>
        </p:scale>
        <p:origin x="13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4AF7973-E934-4459-AD51-18DBDB6DFFE4}" type="datetimeFigureOut">
              <a:rPr lang="he-IL" smtClean="0"/>
              <a:t>ט"ו/אלול/תשפ"ד</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BDF11E4-1546-4C3E-93F6-6EAE792A138E}" type="slidenum">
              <a:rPr lang="he-IL" smtClean="0"/>
              <a:t>‹#›</a:t>
            </a:fld>
            <a:endParaRPr lang="he-IL"/>
          </a:p>
        </p:txBody>
      </p:sp>
    </p:spTree>
    <p:extLst>
      <p:ext uri="{BB962C8B-B14F-4D97-AF65-F5344CB8AC3E}">
        <p14:creationId xmlns:p14="http://schemas.microsoft.com/office/powerpoint/2010/main" val="192969810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על השער: מפגשים עם בעלי החיים</a:t>
            </a:r>
          </a:p>
          <a:p>
            <a:pPr algn="r"/>
            <a:r>
              <a:rPr lang="he-IL" sz="1800" b="0" i="0" u="none" strike="noStrike" baseline="0" dirty="0">
                <a:latin typeface="NarkisimMFO"/>
              </a:rPr>
              <a:t>השער בסביבתנו הקרובה קיימים מינים רבים ושונים מאוד של בעלי חיים. לכל בעלי החיים, לרבות האדם, יש צרכים דומים, שחיוניים לקיומם. סביבת החיים של בעלי החיים מספקת מים, מזון וחמצן, תנאי טמפרטורה מתאימים ומקום מחיה. בעלי החיים מותאמים לסביבה שבה הם מתקיימים ומתרבים, אולם קיימות דרכים שונות להשגת צורכי הקיום. לבעלי חיים יש מאפייני חיים דומים: חילוף חומרים (הזנה, נשימה והפרשה), רבייה, תנועה, גדילה והתפתחות, תקשורת ומוות. </a:t>
            </a:r>
          </a:p>
          <a:p>
            <a:pPr algn="r"/>
            <a:r>
              <a:rPr lang="he-IL" sz="1800" b="0" i="0" u="none" strike="noStrike" baseline="0" dirty="0">
                <a:latin typeface="NarkisimMFO"/>
              </a:rPr>
              <a:t>במהלך היכרותו עם בעלי החיים, החל האדם למיין אותם לקבוצות על פי תכונות שונות. מיון זה מסייע להבחין בין המשותף והשונה אצל בעלי החיים ומאפשר לנו להכיר את היצורים החיים על</a:t>
            </a:r>
          </a:p>
          <a:p>
            <a:pPr algn="r"/>
            <a:r>
              <a:rPr lang="he-IL" sz="1800" b="0" i="0" u="none" strike="noStrike" baseline="0" dirty="0">
                <a:latin typeface="NarkisimMFO"/>
              </a:rPr>
              <a:t>פני כדור הארץ על המגוון העצום שלהם.</a:t>
            </a:r>
          </a:p>
          <a:p>
            <a:pPr algn="r"/>
            <a:r>
              <a:rPr lang="he-IL" sz="1800" b="0" i="0" u="none" strike="noStrike" baseline="0" dirty="0">
                <a:latin typeface="NarkisimMFO"/>
              </a:rPr>
              <a:t>במצגת זו מתמקדים במחלקת החרקים וקבוצת הרכיכות.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לאחר הזיהוי, התלמידים מתבקשים להשלים את המידע בטבלה.</a:t>
            </a:r>
          </a:p>
          <a:p>
            <a:pPr algn="r"/>
            <a:r>
              <a:rPr lang="he-IL" sz="1800" b="1" i="0" u="none" strike="noStrike" baseline="0" dirty="0">
                <a:latin typeface="NarkisimMFOBold"/>
              </a:rPr>
              <a:t>שימו לב: </a:t>
            </a:r>
            <a:r>
              <a:rPr lang="he-IL" sz="1800" b="0" i="0" u="none" strike="noStrike" baseline="0" dirty="0">
                <a:latin typeface="NarkisimMFO"/>
              </a:rPr>
              <a:t>חשוב לבדוק לפחות שלושה חרקים שונים לצורך הבניית ההכללה אודות המאפיינים המשותפים לחרקים.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a:p>
        </p:txBody>
      </p:sp>
    </p:spTree>
    <p:extLst>
      <p:ext uri="{BB962C8B-B14F-4D97-AF65-F5344CB8AC3E}">
        <p14:creationId xmlns:p14="http://schemas.microsoft.com/office/powerpoint/2010/main" val="2329921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תבנית זו נועדה לערוך מטה קוגניציה על התהליך והתכנים החדשים שנלמדו.</a:t>
            </a:r>
          </a:p>
          <a:p>
            <a:pPr algn="r"/>
            <a:r>
              <a:rPr lang="he-IL" dirty="0"/>
              <a:t>מסקנות בעקבות הטבלה:</a:t>
            </a:r>
          </a:p>
          <a:p>
            <a:pPr algn="r"/>
            <a:r>
              <a:rPr lang="he-IL" dirty="0"/>
              <a:t>אי אפשר להסיק מהפרט אל הכלל. כדי לקבל הכללה תקפה חשוב לבדוק כמה נציגים.</a:t>
            </a:r>
          </a:p>
          <a:p>
            <a:pPr algn="r"/>
            <a:r>
              <a:rPr lang="he-IL" dirty="0"/>
              <a:t>כדי להחליט אם יצור חי שייך למחלקה נבדוק אם מבנה גופו מתאים למבנה גופם של חרקים ונסיק מסקנות.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a:p>
        </p:txBody>
      </p:sp>
    </p:spTree>
    <p:extLst>
      <p:ext uri="{BB962C8B-B14F-4D97-AF65-F5344CB8AC3E}">
        <p14:creationId xmlns:p14="http://schemas.microsoft.com/office/powerpoint/2010/main" val="2655157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39. יישום למידה.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a:p>
        </p:txBody>
      </p:sp>
    </p:spTree>
    <p:extLst>
      <p:ext uri="{BB962C8B-B14F-4D97-AF65-F5344CB8AC3E}">
        <p14:creationId xmlns:p14="http://schemas.microsoft.com/office/powerpoint/2010/main" val="20545028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נועד לסייע בהמשגת המאפיינים המשותפים לחרקים. כמו כן, הקטע נועד להרחיב את הידע אודות אזורי המחיה של נציגים בולטים של חרקים ועל אודות קשרי הגומלין בין החרקים לבין האדם.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בני האדם למדו לביית חרקים ולהפיק מהם תועלת. למשל, הזחלים של טוואי המשי מייצרים את סיב המשי שממנו מייצרים בגדים. </a:t>
            </a:r>
          </a:p>
          <a:p>
            <a:pPr algn="r"/>
            <a:r>
              <a:rPr lang="he-IL" sz="1800" b="0" i="0" u="none" strike="noStrike" baseline="0" dirty="0">
                <a:latin typeface="NarkisimMFO"/>
              </a:rPr>
              <a:t>האדם מגדל גם את דבורת הדבש. הדבורים מייצרות בכוורת דבש מאבקת הפרחים</a:t>
            </a:r>
          </a:p>
          <a:p>
            <a:pPr algn="r"/>
            <a:r>
              <a:rPr lang="he-IL" sz="1800" b="0" i="0" u="none" strike="noStrike" baseline="0" dirty="0">
                <a:latin typeface="NarkisimMFO"/>
              </a:rPr>
              <a:t>ומהצוף שהן אוספות מהפרחים.</a:t>
            </a:r>
          </a:p>
          <a:p>
            <a:pPr algn="r"/>
            <a:r>
              <a:rPr lang="he-IL" sz="1800" b="0" i="0" u="none" strike="noStrike" baseline="0" dirty="0">
                <a:latin typeface="NarkisimMFO"/>
              </a:rPr>
              <a:t>יש חרקים שגורמים לאדם נזקים גדולים. למשל, החגבים וזחלים של פרפרים הניזונים מעלים ומגבעולים. יתוש </a:t>
            </a:r>
            <a:r>
              <a:rPr lang="he-IL" sz="1800" b="0" i="0" u="none" strike="noStrike" baseline="0" dirty="0" err="1">
                <a:latin typeface="NarkisimMFO"/>
              </a:rPr>
              <a:t>האנפולס</a:t>
            </a:r>
            <a:r>
              <a:rPr lang="he-IL" sz="1800" b="0" i="0" u="none" strike="noStrike" baseline="0" dirty="0">
                <a:latin typeface="NarkisimMFO"/>
              </a:rPr>
              <a:t> שיכול להעביר מחלות קשות.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a:p>
        </p:txBody>
      </p:sp>
    </p:spTree>
    <p:extLst>
      <p:ext uri="{BB962C8B-B14F-4D97-AF65-F5344CB8AC3E}">
        <p14:creationId xmlns:p14="http://schemas.microsoft.com/office/powerpoint/2010/main" val="2783680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אחת התופעות המאפיינות חרקים היא </a:t>
            </a:r>
            <a:r>
              <a:rPr lang="he-IL" sz="1800" b="1" i="0" u="none" strike="noStrike" baseline="0" dirty="0">
                <a:latin typeface="NarkisimMFOBold"/>
              </a:rPr>
              <a:t>הגלגול</a:t>
            </a:r>
            <a:r>
              <a:rPr lang="he-IL" sz="1800" b="0" i="0" u="none" strike="noStrike" baseline="0" dirty="0">
                <a:latin typeface="NarkisimMFO"/>
              </a:rPr>
              <a:t>. חשוב לשוחח עם התלמידים על התופעה ולעמוד על שלביה. </a:t>
            </a:r>
          </a:p>
          <a:p>
            <a:pPr algn="r"/>
            <a:r>
              <a:rPr lang="he-IL" sz="1800" b="0" i="0" u="none" strike="noStrike" baseline="0" dirty="0">
                <a:latin typeface="NarkisimMFO"/>
              </a:rPr>
              <a:t>מוצע לגדל זחלים של טוואי המשי ולעקוב אחר תהליך הגלגול (גם אם הפרק נלמד לפני עונת האביב).</a:t>
            </a:r>
          </a:p>
          <a:p>
            <a:pPr algn="r"/>
            <a:endParaRPr lang="he-IL" sz="1800" b="0" i="0" u="none" strike="noStrike" baseline="0" dirty="0">
              <a:latin typeface="NarkisimMFO"/>
            </a:endParaRPr>
          </a:p>
          <a:p>
            <a:pPr algn="r"/>
            <a:endParaRPr lang="he-IL" sz="1800" b="0" i="0" u="none" strike="noStrike" baseline="0" dirty="0">
              <a:latin typeface="NarkisimMFO"/>
            </a:endParaRP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a:p>
        </p:txBody>
      </p:sp>
    </p:spTree>
    <p:extLst>
      <p:ext uri="{BB962C8B-B14F-4D97-AF65-F5344CB8AC3E}">
        <p14:creationId xmlns:p14="http://schemas.microsoft.com/office/powerpoint/2010/main" val="4154155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a:latin typeface="NarkisimMFO"/>
              </a:rPr>
              <a:t>בני האדם למדו לביית חרקים ולהפיק מהם תועלת. למשל, הזחלים של טוואי המשי מייצרים את סיב המשי הטבעי שמימנו מפיקים בגדים. האדם מגדל את דבורת הדבש. הדבורים מייצרות בכוורת דבש מאבקת הפרחים ומהצוף שהן אוספות מהפרחים.</a:t>
            </a:r>
          </a:p>
          <a:p>
            <a:pPr algn="r"/>
            <a:r>
              <a:rPr lang="he-IL" sz="1800" b="0" i="0" u="none" strike="noStrike" baseline="0">
                <a:latin typeface="NarkisimMFO"/>
              </a:rPr>
              <a:t>אולם יש חרקים הגורמים נזקים גדולים . למשל, החגבים והזחלים של פרפרים הניזונים מעלים של צמחים או יתושים שמעבירים מחלות קשות. </a:t>
            </a:r>
          </a:p>
          <a:p>
            <a:pPr algn="r"/>
            <a:endParaRPr lang="he-IL" sz="1800" b="0" i="0" u="none" strike="noStrike" baseline="0">
              <a:latin typeface="NarkisimMFO"/>
            </a:endParaRPr>
          </a:p>
          <a:p>
            <a:pPr algn="r"/>
            <a:r>
              <a:rPr lang="he-IL"/>
              <a:t>להבניית </a:t>
            </a:r>
            <a:r>
              <a:rPr lang="he-IL" dirty="0"/>
              <a:t>הכללה אודות מהותם של יחסי גומלין בין החרקים לבין האדם, חשוב ביותר להפנות את התלמידים למקורות מידע נוספים. את יחסי הגומלין יש לתאר במונחים של תועלת (לדוגמה: מזון, האבקת פרחים) ונזק (לדוגמה: פגיעה בגידולי שדה).</a:t>
            </a:r>
          </a:p>
          <a:p>
            <a:pPr algn="r"/>
            <a:endParaRPr lang="he-IL" dirty="0"/>
          </a:p>
          <a:p>
            <a:pPr algn="r"/>
            <a:r>
              <a:rPr lang="he-IL" dirty="0"/>
              <a:t>חרקי בר מביאים תועלת לאדם. הם ניזונים מחרקים מזיקים שפוגעים בגידולים חקלאיים, הם מאביקים פרחים ובכך </a:t>
            </a:r>
            <a:r>
              <a:rPr lang="he-IL"/>
              <a:t>עוזרים לתהליך</a:t>
            </a:r>
          </a:p>
          <a:p>
            <a:pPr algn="r"/>
            <a:r>
              <a:rPr lang="he-IL"/>
              <a:t>יצירת הפּרות ועוד.</a:t>
            </a:r>
          </a:p>
          <a:p>
            <a:pPr algn="r"/>
            <a:endParaRPr lang="he-IL" dirty="0"/>
          </a:p>
          <a:p>
            <a:pPr algn="r"/>
            <a:r>
              <a:rPr lang="he-IL"/>
              <a:t>בני האדם למדו לביית חרקים ולהפיק מהם תועלת. למשל, הזחלים של טוואי המשי מייצרים את סיב המשי הטבעי שממנו מכינים בגדים. האדם מגדל גם את דבורת הדבש. הדבורים מייצרות בכוורת דבש מאבקת הפרחים ומהצוף שהן אוספות מהפרחים.</a:t>
            </a:r>
          </a:p>
          <a:p>
            <a:pPr algn="r"/>
            <a:endParaRPr lang="he-IL" dirty="0"/>
          </a:p>
          <a:p>
            <a:pPr algn="r"/>
            <a:r>
              <a:rPr lang="he-IL" dirty="0"/>
              <a:t>יש חרקים שגורמים לאדם נזקים גדולים. למשל, החגבים וזחלים של פרפרים הניזונים מעלים ומגבעולים. יתוש </a:t>
            </a:r>
            <a:r>
              <a:rPr lang="he-IL" dirty="0" err="1"/>
              <a:t>האנפולס</a:t>
            </a:r>
            <a:r>
              <a:rPr lang="he-IL" dirty="0"/>
              <a:t> יכול להעביר מחלות קשות.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15</a:t>
            </a:fld>
            <a:endParaRPr lang="he-IL"/>
          </a:p>
        </p:txBody>
      </p:sp>
    </p:spTree>
    <p:extLst>
      <p:ext uri="{BB962C8B-B14F-4D97-AF65-F5344CB8AC3E}">
        <p14:creationId xmlns:p14="http://schemas.microsoft.com/office/powerpoint/2010/main" val="41119753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סימני המחלקה. סיכום רחב יותר מופיע בעמוד 39</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16</a:t>
            </a:fld>
            <a:endParaRPr lang="he-IL"/>
          </a:p>
        </p:txBody>
      </p:sp>
    </p:spTree>
    <p:extLst>
      <p:ext uri="{BB962C8B-B14F-4D97-AF65-F5344CB8AC3E}">
        <p14:creationId xmlns:p14="http://schemas.microsoft.com/office/powerpoint/2010/main" val="2889192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יחידת התוכן: </a:t>
            </a:r>
            <a:r>
              <a:rPr lang="he-IL" dirty="0"/>
              <a:t>עולם היצורים החיים. משימה מתוקשבת. </a:t>
            </a:r>
            <a:r>
              <a:rPr lang="he-IL" b="0" i="0" dirty="0">
                <a:effectLst/>
                <a:highlight>
                  <a:srgbClr val="FFFFFF"/>
                </a:highlight>
                <a:latin typeface="Almoni Neue DL 4.0 AAA"/>
              </a:rPr>
              <a:t>המשימה עוסקת בפלישה של נחילי ארבה לשדות החקלאיים בדרום הארץ (בעיקר באזור הערבה). הפעילויות מתמקדות במבנה הגוף של החרק-החגב. כשהחגבים פולשים בעקבות מחסור במזון לשדות החקלאיים בקבוצה גדולה הם מכונים ארבה.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a:p>
        </p:txBody>
      </p:sp>
    </p:spTree>
    <p:extLst>
      <p:ext uri="{BB962C8B-B14F-4D97-AF65-F5344CB8AC3E}">
        <p14:creationId xmlns:p14="http://schemas.microsoft.com/office/powerpoint/2010/main" val="2942001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ומאפיינים את בעלי החיים השייכים לקבוצת הרכיכות.</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18</a:t>
            </a:fld>
            <a:endParaRPr lang="he-IL"/>
          </a:p>
        </p:txBody>
      </p:sp>
    </p:spTree>
    <p:extLst>
      <p:ext uri="{BB962C8B-B14F-4D97-AF65-F5344CB8AC3E}">
        <p14:creationId xmlns:p14="http://schemas.microsoft.com/office/powerpoint/2010/main" val="39871908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ההיכרות עם הרכיכות נעשית באמצעות תצפית מונחית על שבלול. על מנת לפתח תפיסה מכלילה אודות מבנה גופם של</a:t>
            </a:r>
          </a:p>
          <a:p>
            <a:pPr algn="r"/>
            <a:r>
              <a:rPr lang="he-IL" dirty="0"/>
              <a:t>השבלולים חשוב ביותר לערוך תצפית על שבלולים נוספים בהתאם להנחיות שמשולבות במשימה.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a:p>
        </p:txBody>
      </p:sp>
    </p:spTree>
    <p:extLst>
      <p:ext uri="{BB962C8B-B14F-4D97-AF65-F5344CB8AC3E}">
        <p14:creationId xmlns:p14="http://schemas.microsoft.com/office/powerpoint/2010/main" val="547123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פרק שני: שפע של מינים — עושים סדר. הפרק עוסק בעקרונות המיון המדעי של המגוון העצום של בעלי החיים.</a:t>
            </a:r>
          </a:p>
          <a:p>
            <a:pPr algn="r"/>
            <a:r>
              <a:rPr lang="he-IL" dirty="0"/>
              <a:t>אנשי המדע נוהגים למיין את בעלי החיים לשתי קבוצות עיקריות: חסרי חוליות ובעלי חוליות.</a:t>
            </a:r>
          </a:p>
          <a:p>
            <a:pPr algn="r"/>
            <a:r>
              <a:rPr lang="he-IL" dirty="0"/>
              <a:t>מבין חסרי החוליות מוצגות בפרק מחלקת החרקים וקבוצת הרכיכות. </a:t>
            </a:r>
          </a:p>
          <a:p>
            <a:pPr algn="r"/>
            <a:r>
              <a:rPr lang="he-IL" dirty="0"/>
              <a:t>הפרק מציג את המחלקות השונות של בעלי החוליות:</a:t>
            </a:r>
          </a:p>
          <a:p>
            <a:pPr algn="r"/>
            <a:r>
              <a:rPr lang="he-IL" dirty="0"/>
              <a:t>דגים, דו–חיים, זוחלים, עופות ויונקים.</a:t>
            </a:r>
          </a:p>
          <a:p>
            <a:pPr algn="r"/>
            <a:endParaRPr lang="he-IL" dirty="0"/>
          </a:p>
          <a:p>
            <a:pPr algn="r"/>
            <a:r>
              <a:rPr lang="he-IL" sz="1800" b="0" i="0" u="none" strike="noStrike" baseline="0" dirty="0">
                <a:latin typeface="NarkisimMFO"/>
              </a:rPr>
              <a:t>את הפרק פותחות חידות שנועדו לעורר מוטיבציה ללמידה. החידות מכוונות לעקרון </a:t>
            </a:r>
            <a:r>
              <a:rPr lang="he-IL" sz="1800" b="1" i="0" u="none" strike="noStrike" baseline="0" dirty="0">
                <a:latin typeface="NarkisimMFOBold"/>
              </a:rPr>
              <a:t>האחידות בעולם החי </a:t>
            </a:r>
            <a:r>
              <a:rPr lang="he-IL" sz="1800" b="0" i="0" u="none" strike="noStrike" baseline="0" dirty="0">
                <a:latin typeface="NarkisimMFO"/>
              </a:rPr>
              <a:t>(למרות השונות הנצפית בין</a:t>
            </a:r>
          </a:p>
          <a:p>
            <a:pPr algn="r"/>
            <a:r>
              <a:rPr lang="he-IL" sz="1800" b="0" i="0" u="none" strike="noStrike" baseline="0" dirty="0">
                <a:latin typeface="NarkisimMFO"/>
              </a:rPr>
              <a:t>היצורים החיים). פתרון החידות מצריך חקירה ובדיקה של תכונות נוספות שאינן נגלות לעין (למשל, הימצאות שלד פנימי). בתום לימוד</a:t>
            </a:r>
          </a:p>
          <a:p>
            <a:pPr algn="r"/>
            <a:r>
              <a:rPr lang="he-IL" sz="1800" b="0" i="0" u="none" strike="noStrike" baseline="0" dirty="0">
                <a:latin typeface="NarkisimMFO"/>
              </a:rPr>
              <a:t>הפרק, מומלץ לבקש מהתלמידים להכין בעצמם חידון על בעלי החיים ולהתנסות בו בכיתה.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a:p>
        </p:txBody>
      </p:sp>
    </p:spTree>
    <p:extLst>
      <p:ext uri="{BB962C8B-B14F-4D97-AF65-F5344CB8AC3E}">
        <p14:creationId xmlns:p14="http://schemas.microsoft.com/office/powerpoint/2010/main" val="2943034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לאחר הזיהוי, התלמידים מתבקשים להשלים את המידע בטבלה.</a:t>
            </a:r>
          </a:p>
          <a:p>
            <a:pPr algn="r"/>
            <a:r>
              <a:rPr lang="he-IL" dirty="0"/>
              <a:t>שימו לב: חשוב לבדוק שני שבלולים שונים ויותר לצורך הבניית ההכללה אודות המאפיינים המשותפים לשבלולים.</a:t>
            </a:r>
          </a:p>
          <a:p>
            <a:pPr algn="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20</a:t>
            </a:fld>
            <a:endParaRPr lang="he-IL"/>
          </a:p>
        </p:txBody>
      </p:sp>
    </p:spTree>
    <p:extLst>
      <p:ext uri="{BB962C8B-B14F-4D97-AF65-F5344CB8AC3E}">
        <p14:creationId xmlns:p14="http://schemas.microsoft.com/office/powerpoint/2010/main" val="317883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תבנית זו נועדה לערוך מטה קוגניציה על התהליך והתכנים החדשים שנלמדו.</a:t>
            </a:r>
          </a:p>
          <a:p>
            <a:pPr algn="r"/>
            <a:r>
              <a:rPr lang="he-IL" dirty="0"/>
              <a:t>מסקנות בעקבות הטבלה:</a:t>
            </a:r>
          </a:p>
          <a:p>
            <a:pPr algn="r"/>
            <a:r>
              <a:rPr lang="he-IL" sz="1800" b="0" i="0" u="none" strike="noStrike" baseline="0" dirty="0">
                <a:latin typeface="NarkisimMFO"/>
              </a:rPr>
              <a:t>אי אפשר להסיק מסקנה ממקרה בודד אחד. כדי לקבל הכללה תקפה חשוב לבדוק כמה בעלי חיים.</a:t>
            </a:r>
          </a:p>
          <a:p>
            <a:pPr algn="r"/>
            <a:r>
              <a:rPr lang="he-IL" dirty="0"/>
              <a:t>כשנבחין בסביבה בבעל חיים שאיננו מכירים, </a:t>
            </a:r>
            <a:r>
              <a:rPr lang="he-IL" sz="1800" b="0" i="0" u="none" strike="noStrike" baseline="0" dirty="0">
                <a:latin typeface="NarkisimMFO"/>
              </a:rPr>
              <a:t>נבדוק האם מבנה גופו מתאים למבנה גופם של רכיכות כך </a:t>
            </a:r>
            <a:r>
              <a:rPr lang="he-IL" sz="1800" dirty="0"/>
              <a:t>נוכל לדעת/להסיק אם הוא שייך לקבוצת הרכיכות</a:t>
            </a:r>
            <a:r>
              <a:rPr lang="he-IL" sz="1800" b="0" i="0" u="none" strike="noStrike" baseline="0" dirty="0">
                <a:latin typeface="NarkisimMFO"/>
              </a:rPr>
              <a:t>.</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a:p>
        </p:txBody>
      </p:sp>
    </p:spTree>
    <p:extLst>
      <p:ext uri="{BB962C8B-B14F-4D97-AF65-F5344CB8AC3E}">
        <p14:creationId xmlns:p14="http://schemas.microsoft.com/office/powerpoint/2010/main" val="3802389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קטע המידע נועד לסייע בהמשגת המאפיינים המשותפים לרכיכות, להרחיב את הידע אודות אזורי המחיה של נציגים בולטים של רכיכות ועל אודות קשרי הגומלין בין הרכיכות לבין האדם.</a:t>
            </a:r>
          </a:p>
          <a:p>
            <a:pPr algn="r"/>
            <a:endParaRPr lang="he-IL" sz="1800" b="0" i="0" u="none" strike="noStrike" baseline="0" dirty="0">
              <a:latin typeface="NarkisimMFO"/>
            </a:endParaRPr>
          </a:p>
          <a:p>
            <a:pPr algn="r"/>
            <a:r>
              <a:rPr lang="he-IL" sz="1800" b="0" i="0" u="none" strike="noStrike" baseline="0" dirty="0">
                <a:latin typeface="NarkisimMFO"/>
              </a:rPr>
              <a:t>לרכיכות גוף רך. הגוף מכיל אחוז גבוה של מים.</a:t>
            </a:r>
          </a:p>
          <a:p>
            <a:pPr algn="r"/>
            <a:r>
              <a:rPr lang="he-IL" sz="1800" b="0" i="0" u="none" strike="noStrike" baseline="0" dirty="0">
                <a:latin typeface="NarkisimMFO"/>
              </a:rPr>
              <a:t>הרכיכות נפוצות מאוד במי ים ובמים מתוקים (יוצאי דופן הם שבלולים החיים ביבשה).</a:t>
            </a:r>
          </a:p>
          <a:p>
            <a:pPr algn="r"/>
            <a:r>
              <a:rPr lang="he-IL" sz="1800" b="0" i="0" u="none" strike="noStrike" baseline="0" dirty="0">
                <a:latin typeface="NarkisimMFO"/>
              </a:rPr>
              <a:t>המוכרים בקבוצת הרכיכות הם הדיונונים, הצדפות והחלזונות למיניהם. לחלזונות ולצדפות יש כיסוי חיצוני סידני קשה (קונכייה לחלזונות</a:t>
            </a:r>
          </a:p>
          <a:p>
            <a:pPr algn="r"/>
            <a:r>
              <a:rPr lang="he-IL" sz="1800" b="0" i="0" u="none" strike="noStrike" baseline="0" dirty="0">
                <a:latin typeface="NarkisimMFO"/>
              </a:rPr>
              <a:t>וקשוות לצדפות). הדיונון מכוסה בעור קשה.</a:t>
            </a:r>
          </a:p>
          <a:p>
            <a:pPr algn="r"/>
            <a:endParaRPr lang="he-IL" sz="1800" b="0" i="0" u="none" strike="noStrike" baseline="0" dirty="0">
              <a:latin typeface="NarkisimMFO"/>
            </a:endParaRPr>
          </a:p>
          <a:p>
            <a:pPr algn="r"/>
            <a:r>
              <a:rPr lang="he-IL" sz="1200" b="0" i="0" u="none" strike="noStrike" baseline="0" dirty="0">
                <a:latin typeface="NarkisimMFO"/>
              </a:rPr>
              <a:t>להבניית הכללה אודות מהותם של יחסי גומלין בין האדם לבין רכיכות, חשוב ביותר להפנות את התלמידים למקורות מידע נוספים.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a:p>
        </p:txBody>
      </p:sp>
    </p:spTree>
    <p:extLst>
      <p:ext uri="{BB962C8B-B14F-4D97-AF65-F5344CB8AC3E}">
        <p14:creationId xmlns:p14="http://schemas.microsoft.com/office/powerpoint/2010/main" val="28326263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מוצע להקדיש זמן לשיח על המדוזות בגלל התפשטות המדוזות לחופי הים של ישראל בתקופת הקיץ.</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a:p>
        </p:txBody>
      </p:sp>
    </p:spTree>
    <p:extLst>
      <p:ext uri="{BB962C8B-B14F-4D97-AF65-F5344CB8AC3E}">
        <p14:creationId xmlns:p14="http://schemas.microsoft.com/office/powerpoint/2010/main" val="126756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באתר </a:t>
            </a:r>
            <a:r>
              <a:rPr lang="he-IL" b="1" dirty="0"/>
              <a:t>במבט מקוון</a:t>
            </a:r>
            <a:r>
              <a:rPr lang="he-IL" dirty="0"/>
              <a:t>, בספר הדיגיטלי, בעמוד 45.</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a:p>
        </p:txBody>
      </p:sp>
    </p:spTree>
    <p:extLst>
      <p:ext uri="{BB962C8B-B14F-4D97-AF65-F5344CB8AC3E}">
        <p14:creationId xmlns:p14="http://schemas.microsoft.com/office/powerpoint/2010/main" val="3541967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במשימה נעשית הוראה מפורשת של מיומנות </a:t>
            </a:r>
            <a:r>
              <a:rPr lang="he-IL" sz="1800" b="1" i="0" u="none" strike="noStrike" baseline="0" dirty="0">
                <a:latin typeface="NarkisimMFOBold"/>
              </a:rPr>
              <a:t>תכנון וביצוע התצפית</a:t>
            </a:r>
            <a:r>
              <a:rPr lang="he-IL" sz="1800" b="0" i="0" u="none" strike="noStrike" baseline="0" dirty="0">
                <a:latin typeface="NarkisimMFO"/>
              </a:rPr>
              <a:t>. המשימה מכוונת לתכנון התצפית בהיבט הקוגניטיבי (שאילת שאלות על מושאי התצפית, מקום התצפית, ארגון נתוני התצפית), בהיבט הארגוני (ציוד) ובהיבט החברתי (עבודת צוות).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a:p>
        </p:txBody>
      </p:sp>
    </p:spTree>
    <p:extLst>
      <p:ext uri="{BB962C8B-B14F-4D97-AF65-F5344CB8AC3E}">
        <p14:creationId xmlns:p14="http://schemas.microsoft.com/office/powerpoint/2010/main" val="409098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מטה קוגניציה ומיקוד במאפייני התצפית.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26</a:t>
            </a:fld>
            <a:endParaRPr lang="he-IL"/>
          </a:p>
        </p:txBody>
      </p:sp>
    </p:spTree>
    <p:extLst>
      <p:ext uri="{BB962C8B-B14F-4D97-AF65-F5344CB8AC3E}">
        <p14:creationId xmlns:p14="http://schemas.microsoft.com/office/powerpoint/2010/main" val="328989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מאפייני הקבוצה</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27</a:t>
            </a:fld>
            <a:endParaRPr lang="he-IL"/>
          </a:p>
        </p:txBody>
      </p:sp>
    </p:spTree>
    <p:extLst>
      <p:ext uri="{BB962C8B-B14F-4D97-AF65-F5344CB8AC3E}">
        <p14:creationId xmlns:p14="http://schemas.microsoft.com/office/powerpoint/2010/main" val="1040083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מתבוננים בתמונות ודנים בשאלות: כיצד ממיינים בעלי חיים ולאילו קבוצות? למה ממיינים בעלי חיים?.</a:t>
            </a:r>
          </a:p>
          <a:p>
            <a:pPr algn="r"/>
            <a:r>
              <a:rPr lang="he-IL" dirty="0"/>
              <a:t>מבקשים מהתלמידים להעלות הצעות משלהם למיון ומדוע היו ממיינים כך.</a:t>
            </a:r>
          </a:p>
          <a:p>
            <a:pPr algn="r"/>
            <a:r>
              <a:rPr lang="he-IL" dirty="0"/>
              <a:t>תת הפרק מציג שיטת מיון מדעית של בעלי חיים — על פי תכונה פנימית שאינה נראית לעין: עצמות בתוך הגוף. על פי עקרון מיון זה, בעל חיים הנמנה עם אחת הקבוצות יכול להיות גדול או קטן, צמחוני או טורף, שוכן על עצים או מתקיים רק במים.</a:t>
            </a:r>
          </a:p>
          <a:p>
            <a:pPr algn="r"/>
            <a:endParaRPr lang="he-IL" dirty="0"/>
          </a:p>
          <a:p>
            <a:pPr algn="r"/>
            <a:r>
              <a:rPr lang="he-IL" dirty="0"/>
              <a:t>בסוף המאה ה– 18 הציג המדען </a:t>
            </a:r>
            <a:r>
              <a:rPr lang="he-IL" dirty="0" err="1"/>
              <a:t>לינאוס</a:t>
            </a:r>
            <a:r>
              <a:rPr lang="he-IL" dirty="0"/>
              <a:t> ( 1778 – 1707 ) את שיטתו לשימוש בשמות מדעיים בינלאומיים לכל הצמחים ולכל בעלי החיים. על פי שיטתו נקבע לכל יצור חי שם כפול (השיטה הבינארית): שם הסוג (למשל, אדם) ושם המין (למשל, נבון).</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a:p>
        </p:txBody>
      </p:sp>
    </p:spTree>
    <p:extLst>
      <p:ext uri="{BB962C8B-B14F-4D97-AF65-F5344CB8AC3E}">
        <p14:creationId xmlns:p14="http://schemas.microsoft.com/office/powerpoint/2010/main" val="219034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מציגים לתלמידים את שתי קבוצות בעלי החיים ושואלים: מה משותף לכל קבוצה? – המטרה היא לאתר ידע מוקדם. נושא זה ילמד בהרחבה בשער זה.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a:p>
        </p:txBody>
      </p:sp>
    </p:spTree>
    <p:extLst>
      <p:ext uri="{BB962C8B-B14F-4D97-AF65-F5344CB8AC3E}">
        <p14:creationId xmlns:p14="http://schemas.microsoft.com/office/powerpoint/2010/main" val="135603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0" i="0" dirty="0">
                <a:effectLst/>
                <a:highlight>
                  <a:srgbClr val="FFFFFF"/>
                </a:highlight>
                <a:latin typeface="Almoni Neue DL 4.0 AAA"/>
              </a:rPr>
              <a:t>באתר </a:t>
            </a:r>
            <a:r>
              <a:rPr lang="he-IL" b="1" i="0" dirty="0">
                <a:effectLst/>
                <a:highlight>
                  <a:srgbClr val="FFFFFF"/>
                </a:highlight>
                <a:latin typeface="Almoni Neue DL 4.0 AAA"/>
              </a:rPr>
              <a:t>במבט מקוון</a:t>
            </a:r>
            <a:r>
              <a:rPr lang="he-IL" b="0" i="0" dirty="0">
                <a:effectLst/>
                <a:highlight>
                  <a:srgbClr val="FFFFFF"/>
                </a:highlight>
                <a:latin typeface="Almoni Neue DL 4.0 AAA"/>
              </a:rPr>
              <a:t>. יחידת התוכן: עולם היצורים החיים. המשימה עוסקת בשבירת מיתוסים על העכבישים באמצעות כלי חשיבה מדעיים והשוואה למינים אחרים של בעלי חיים וכן מבדילה בין חרקים לעכבישים.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a:p>
        </p:txBody>
      </p:sp>
    </p:spTree>
    <p:extLst>
      <p:ext uri="{BB962C8B-B14F-4D97-AF65-F5344CB8AC3E}">
        <p14:creationId xmlns:p14="http://schemas.microsoft.com/office/powerpoint/2010/main" val="2830821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NarkisimMFO"/>
              </a:rPr>
              <a:t>תת הפרק מציג את עקרון המיון המדעי של בעלי חיים ועורך המשגה למושגים </a:t>
            </a:r>
            <a:r>
              <a:rPr lang="he-IL" sz="1200" b="1" i="0" u="none" strike="noStrike" baseline="0" dirty="0">
                <a:latin typeface="NarkisimMFOBold"/>
              </a:rPr>
              <a:t>בעלי חוליות וחסרי חוליות</a:t>
            </a:r>
            <a:r>
              <a:rPr lang="he-IL" sz="1200" b="0" i="0" u="none" strike="noStrike" baseline="0" dirty="0">
                <a:latin typeface="NarkisimMFO"/>
              </a:rPr>
              <a:t>. </a:t>
            </a:r>
          </a:p>
          <a:p>
            <a:pPr algn="r"/>
            <a:r>
              <a:rPr lang="he-IL" sz="1200" b="0" i="0" u="none" strike="noStrike" baseline="0" dirty="0">
                <a:latin typeface="NarkisimMFO"/>
              </a:rPr>
              <a:t>לצורך המחשה מומלץ מאוד להיעזר בתצלומי רנטגן או בתמונות מתאימות.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a:p>
        </p:txBody>
      </p:sp>
    </p:spTree>
    <p:extLst>
      <p:ext uri="{BB962C8B-B14F-4D97-AF65-F5344CB8AC3E}">
        <p14:creationId xmlns:p14="http://schemas.microsoft.com/office/powerpoint/2010/main" val="2205202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מבין הקבוצות הרבות של חסרי החוליות, תת הפרק עוסק בשתיים מהן: </a:t>
            </a:r>
            <a:r>
              <a:rPr lang="he-IL" sz="1800" b="1" i="0" u="none" strike="noStrike" baseline="0" dirty="0">
                <a:latin typeface="NarkisimMFOBold"/>
              </a:rPr>
              <a:t>בחרקים וברכיכות</a:t>
            </a:r>
            <a:r>
              <a:rPr lang="he-IL" sz="1800" b="0" i="0" u="none" strike="noStrike" baseline="0" dirty="0">
                <a:latin typeface="NarkisimMFO"/>
              </a:rPr>
              <a:t>.</a:t>
            </a:r>
          </a:p>
          <a:p>
            <a:pPr algn="r"/>
            <a:r>
              <a:rPr lang="he-IL" sz="1800" b="0" i="0" u="none" strike="noStrike" baseline="0" dirty="0">
                <a:latin typeface="NarkisimMFO"/>
              </a:rPr>
              <a:t>בכל אחת מהקבוצות יש התייחסות בשלוש רמות: סימני הקבוצה, סביבת החיים ויחסי הגומלין עם האדם.</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a:p>
        </p:txBody>
      </p:sp>
    </p:spTree>
    <p:extLst>
      <p:ext uri="{BB962C8B-B14F-4D97-AF65-F5344CB8AC3E}">
        <p14:creationId xmlns:p14="http://schemas.microsoft.com/office/powerpoint/2010/main" val="244011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בתמונות ומנסים לאפיין את בעלי החיים השייכים למחלקה.</a:t>
            </a:r>
          </a:p>
        </p:txBody>
      </p:sp>
      <p:sp>
        <p:nvSpPr>
          <p:cNvPr id="4" name="מציין מיקום של מספר שקופית 3"/>
          <p:cNvSpPr>
            <a:spLocks noGrp="1"/>
          </p:cNvSpPr>
          <p:nvPr>
            <p:ph type="sldNum" sz="quarter" idx="5"/>
          </p:nvPr>
        </p:nvSpPr>
        <p:spPr/>
        <p:txBody>
          <a:bodyPr/>
          <a:lstStyle/>
          <a:p>
            <a:fld id="{FBDF11E4-1546-4C3E-93F6-6EAE792A138E}" type="slidenum">
              <a:rPr lang="he-IL" smtClean="0"/>
              <a:t>8</a:t>
            </a:fld>
            <a:endParaRPr lang="he-IL"/>
          </a:p>
        </p:txBody>
      </p:sp>
    </p:spTree>
    <p:extLst>
      <p:ext uri="{BB962C8B-B14F-4D97-AF65-F5344CB8AC3E}">
        <p14:creationId xmlns:p14="http://schemas.microsoft.com/office/powerpoint/2010/main" val="3941564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לחרקים תכונות משותפות: בגופם שלושה חלקים: </a:t>
            </a:r>
            <a:r>
              <a:rPr lang="he-IL" sz="1800" b="1" i="0" u="none" strike="noStrike" baseline="0" dirty="0">
                <a:latin typeface="NarkisimMFOBold"/>
              </a:rPr>
              <a:t>ראש, חזה ובטן</a:t>
            </a:r>
            <a:r>
              <a:rPr lang="he-IL" sz="1800" b="0" i="0" u="none" strike="noStrike" baseline="0" dirty="0">
                <a:latin typeface="NarkisimMFO"/>
              </a:rPr>
              <a:t>. בראש זוג עיני תשבץ, זוג מחושים וגפי פה. בחזה שלושה פרקים. בכל פרק זוג רגליים — סך הכול שש רגליים! בדרך כלל, שני פרקי החזה האחוריים נושאים זוג כנפיים כל אחד. אצל החרקים ניתן להבחין בשתי צורות גלגול: </a:t>
            </a:r>
            <a:r>
              <a:rPr lang="he-IL" sz="1800" b="1" i="0" u="none" strike="noStrike" baseline="0" dirty="0">
                <a:latin typeface="NarkisimMFOBold"/>
              </a:rPr>
              <a:t>גלגול מלא </a:t>
            </a:r>
            <a:r>
              <a:rPr lang="he-IL" sz="1800" b="0" i="0" u="none" strike="noStrike" baseline="0" dirty="0">
                <a:latin typeface="NarkisimMFO"/>
              </a:rPr>
              <a:t>— הזחל הבוקע מהביצה שונה לגמרי מצורת הבוגר (דוגמה: דבורה), </a:t>
            </a:r>
            <a:r>
              <a:rPr lang="he-IL" sz="1800" b="1" i="0" u="none" strike="noStrike" baseline="0" dirty="0">
                <a:latin typeface="NarkisimMFOBold"/>
              </a:rPr>
              <a:t>גלגול למחצה </a:t>
            </a:r>
            <a:r>
              <a:rPr lang="he-IL" sz="1800" b="0" i="0" u="none" strike="noStrike" baseline="0" dirty="0">
                <a:latin typeface="NarkisimMFO"/>
              </a:rPr>
              <a:t>— הזחל הבוקע מהביצה דומה בצורתו לבוגר. השינוי העיקרי המתחולל בו הוא צמיחת הכנפיים (דוגמה: פשפשים(). ישנם חרקים שהם </a:t>
            </a:r>
            <a:r>
              <a:rPr lang="he-IL" sz="1800" b="1" i="0" u="none" strike="noStrike" baseline="0" dirty="0">
                <a:latin typeface="NarkisimMFOBold"/>
              </a:rPr>
              <a:t>חסרי גלגול </a:t>
            </a:r>
            <a:r>
              <a:rPr lang="he-IL" sz="1800" b="0" i="0" u="none" strike="noStrike" baseline="0" dirty="0">
                <a:latin typeface="NarkisimMFO"/>
              </a:rPr>
              <a:t>לחלוטין (דוגמה: </a:t>
            </a:r>
            <a:r>
              <a:rPr lang="he-IL" sz="1800" b="0" i="0" u="none" strike="noStrike" baseline="0" dirty="0" err="1">
                <a:latin typeface="NarkisimMFO"/>
              </a:rPr>
              <a:t>זנבזיף</a:t>
            </a:r>
            <a:r>
              <a:rPr lang="he-IL" sz="1800" b="0" i="0" u="none" strike="noStrike" baseline="0" dirty="0">
                <a:latin typeface="NarkisimMFO"/>
              </a:rPr>
              <a:t> הבתים).</a:t>
            </a:r>
          </a:p>
          <a:p>
            <a:pPr algn="r"/>
            <a:endParaRPr lang="he-IL" sz="1800" b="0" i="0" u="none" strike="noStrike" baseline="0" dirty="0">
              <a:latin typeface="NarkisimMFO"/>
            </a:endParaRPr>
          </a:p>
          <a:p>
            <a:pPr algn="r"/>
            <a:r>
              <a:rPr lang="he-IL" sz="1800" b="0" i="0" u="none" strike="noStrike" baseline="0" dirty="0">
                <a:latin typeface="NarkisimMFO"/>
              </a:rPr>
              <a:t>ההיכרות עם החרקים נעשית באמצעות </a:t>
            </a:r>
            <a:r>
              <a:rPr lang="he-IL" sz="1800" b="1" i="0" u="none" strike="noStrike" baseline="0" dirty="0">
                <a:latin typeface="NarkisimMFOBold"/>
              </a:rPr>
              <a:t>תצפית מונחית</a:t>
            </a:r>
            <a:r>
              <a:rPr lang="he-IL" sz="1800" b="0" i="0" u="none" strike="noStrike" baseline="0" dirty="0">
                <a:latin typeface="NarkisimMFO"/>
              </a:rPr>
              <a:t>. בשלב הראשון מכירים את מבנה הגוף של החרק בעזרת האיור של מבנה גופו של החגב. על מנת לפתח תפיסה מכלילה אודות מבנה גופם של החרקים נדרשת בדיקה של נציגים נוספים. לפיכך חשוב ביותר לערוך</a:t>
            </a:r>
          </a:p>
          <a:p>
            <a:pPr algn="r"/>
            <a:r>
              <a:rPr lang="he-IL" sz="1800" b="0" i="0" u="none" strike="noStrike" baseline="0" dirty="0">
                <a:latin typeface="NarkisimMFO"/>
              </a:rPr>
              <a:t>תצפית על חרקים נוספים בהתאם להנחיות שמשולבות במשימה.</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a:p>
        </p:txBody>
      </p:sp>
    </p:spTree>
    <p:extLst>
      <p:ext uri="{BB962C8B-B14F-4D97-AF65-F5344CB8AC3E}">
        <p14:creationId xmlns:p14="http://schemas.microsoft.com/office/powerpoint/2010/main" val="2002149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D61998-CE1B-3565-8238-3CC06F223BD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39F45614-80F0-DF8A-37CA-EB86C6AC88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7909F71C-D8CC-5E7A-CB07-D29133278A8F}"/>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6AB1BB56-F1E7-4E97-30EE-AF5267086E5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275D269-1F3C-02FC-4E20-5C33D0221A72}"/>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580600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1CFF853-5A3C-2709-5CB4-938C7C34587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74594E0E-1FC3-782F-9797-87F9EC1797F0}"/>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DE89787-B818-71E0-0495-357BF9D631BA}"/>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B5AE5F51-0C91-8F41-0CC2-7EE559A02C9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0794F8B-4356-6BC2-D74A-437AFD49F0D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862507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E38FCCFD-4A9B-1121-2DBC-17C4119E3075}"/>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69D50EBF-53B0-CA9E-0C6C-4711F9C931E4}"/>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3F6EEF0-B1DC-E4A4-C1C1-38D93DDD43FE}"/>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AF6DA943-7459-17B8-D58A-E31B5E11E2B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9DF6AE04-6080-7208-8518-59E24DD26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011787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08F26E2-C6C7-007C-9DB2-C24F44966E65}"/>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6168057-DDDA-303C-35CE-103868479CB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B5DD3A3-D888-9252-B7A1-739F0FD45CDD}"/>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C509376D-0CA4-FC8E-4F61-2678BF585C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1A3BD2-3C39-0B20-C2EF-0640D21CC4DA}"/>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21608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AB2D12-AA21-D080-0F32-7955934C73B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FFF1B711-A21A-4D39-A848-763995BB0A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1EE8AB18-7068-14AD-17C3-E37D396A16F5}"/>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B5775633-2079-A08E-ACEF-8C107D14B1FA}"/>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A03D10A-5209-5271-3F0F-3BF0AD937BED}"/>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7187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C8D341-8DFC-3ECE-0DF8-A6A1B0266A5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67B164E0-111A-F5BD-E8D1-8C47FAB3E297}"/>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7BCE4A20-3558-CAC8-E2CD-BA57DBCAE80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005EF86-256B-1FE8-9167-1379FAD55B68}"/>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6" name="מציין מיקום של כותרת תחתונה 5">
            <a:extLst>
              <a:ext uri="{FF2B5EF4-FFF2-40B4-BE49-F238E27FC236}">
                <a16:creationId xmlns:a16="http://schemas.microsoft.com/office/drawing/2014/main" id="{1ACDC9EA-9FC1-8391-EB5A-D8DE72A8F9F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8DDC468C-ED17-842A-23DB-E529D186FD7F}"/>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1957159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01B5A5E-1977-02DE-3C24-35FFCD33DF0E}"/>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7B5FCDC-F9FB-395A-7AB8-47151BF313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2AB1115B-5EAA-2D39-2A95-1FEE42151488}"/>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C497563C-610A-F3D6-8238-0C27ED1BA3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7B1C8EF6-EF85-69BA-6C62-FD40C0EDC12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0E475868-9FBE-9B93-BBA8-FD0E152AABD5}"/>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8" name="מציין מיקום של כותרת תחתונה 7">
            <a:extLst>
              <a:ext uri="{FF2B5EF4-FFF2-40B4-BE49-F238E27FC236}">
                <a16:creationId xmlns:a16="http://schemas.microsoft.com/office/drawing/2014/main" id="{8557FA7A-1D91-93B3-03C0-514DA8818FA0}"/>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C0AEABB1-629E-3F26-3F18-18382969D5F3}"/>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31248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6DDEC1-D2D9-4F8A-FA03-DB2B77343F7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B2323C32-6BC9-F557-1A1E-F0B874AD6747}"/>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4" name="מציין מיקום של כותרת תחתונה 3">
            <a:extLst>
              <a:ext uri="{FF2B5EF4-FFF2-40B4-BE49-F238E27FC236}">
                <a16:creationId xmlns:a16="http://schemas.microsoft.com/office/drawing/2014/main" id="{FDE36671-0B3E-DB3F-9B28-A1821EE896B2}"/>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F6571EE4-B8D0-735C-72EB-98D8050C25B0}"/>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337636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ED47BA92-311F-7DC9-17A3-6181F7B2ED63}"/>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3" name="מציין מיקום של כותרת תחתונה 2">
            <a:extLst>
              <a:ext uri="{FF2B5EF4-FFF2-40B4-BE49-F238E27FC236}">
                <a16:creationId xmlns:a16="http://schemas.microsoft.com/office/drawing/2014/main" id="{5EFBA38F-9C61-B08B-754D-909447C2790D}"/>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558E37E9-F007-6338-B733-8C75C2DA0CB7}"/>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679167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935AB63-C6EC-DEFA-8888-AF10B85B445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EB5F5B12-BCD7-C1B5-BDA7-CCFD07F1EA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30413255-297C-B292-8615-DF74B9E1D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7C86B83-E963-0EC4-A54C-E3A1F95ECF2E}"/>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6" name="מציין מיקום של כותרת תחתונה 5">
            <a:extLst>
              <a:ext uri="{FF2B5EF4-FFF2-40B4-BE49-F238E27FC236}">
                <a16:creationId xmlns:a16="http://schemas.microsoft.com/office/drawing/2014/main" id="{528250E2-8A18-5BE6-8787-644CA9EEDED0}"/>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B904571-B3F1-6032-210D-E72A78A08E6C}"/>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349213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38E48B7-4FF3-2882-5DC4-CBE21AAFCCD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8EB361BB-1782-BA31-334F-B345AFF6A3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68FFB64B-E5F5-3BAB-B421-73EA8DC77A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3C45B8F0-0E20-EDA9-98FF-AC17B44AAD5D}"/>
              </a:ext>
            </a:extLst>
          </p:cNvPr>
          <p:cNvSpPr>
            <a:spLocks noGrp="1"/>
          </p:cNvSpPr>
          <p:nvPr>
            <p:ph type="dt" sz="half" idx="10"/>
          </p:nvPr>
        </p:nvSpPr>
        <p:spPr/>
        <p:txBody>
          <a:bodyPr/>
          <a:lstStyle/>
          <a:p>
            <a:fld id="{993DBC27-9C95-4B98-985F-02FCA25624D5}" type="datetimeFigureOut">
              <a:rPr lang="he-IL" smtClean="0"/>
              <a:t>ט"ו/אלול/תשפ"ד</a:t>
            </a:fld>
            <a:endParaRPr lang="he-IL"/>
          </a:p>
        </p:txBody>
      </p:sp>
      <p:sp>
        <p:nvSpPr>
          <p:cNvPr id="6" name="מציין מיקום של כותרת תחתונה 5">
            <a:extLst>
              <a:ext uri="{FF2B5EF4-FFF2-40B4-BE49-F238E27FC236}">
                <a16:creationId xmlns:a16="http://schemas.microsoft.com/office/drawing/2014/main" id="{696BDDFA-9565-57E8-818A-3FAA98DA526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3A136DE-882A-AB68-F90F-830FD33A6C76}"/>
              </a:ext>
            </a:extLst>
          </p:cNvPr>
          <p:cNvSpPr>
            <a:spLocks noGrp="1"/>
          </p:cNvSpPr>
          <p:nvPr>
            <p:ph type="sldNum" sz="quarter" idx="12"/>
          </p:nvPr>
        </p:nvSpPr>
        <p:spPr/>
        <p:txBody>
          <a:bodyPr/>
          <a:lstStyle/>
          <a:p>
            <a:fld id="{BA95FC7E-EDEA-4C1F-B062-EB88EDCFAD6C}" type="slidenum">
              <a:rPr lang="he-IL" smtClean="0"/>
              <a:t>‹#›</a:t>
            </a:fld>
            <a:endParaRPr lang="he-IL"/>
          </a:p>
        </p:txBody>
      </p:sp>
    </p:spTree>
    <p:extLst>
      <p:ext uri="{BB962C8B-B14F-4D97-AF65-F5344CB8AC3E}">
        <p14:creationId xmlns:p14="http://schemas.microsoft.com/office/powerpoint/2010/main" val="2195914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9C4A547D-9456-180B-36EE-CF81B1C56F62}"/>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76DBF96-89A3-A552-EDCD-E19101341AC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A8ECDD3-A26F-DD62-C60C-9EC3484F37F5}"/>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93DBC27-9C95-4B98-985F-02FCA25624D5}" type="datetimeFigureOut">
              <a:rPr lang="he-IL" smtClean="0"/>
              <a:t>ט"ו/אלול/תשפ"ד</a:t>
            </a:fld>
            <a:endParaRPr lang="he-IL"/>
          </a:p>
        </p:txBody>
      </p:sp>
      <p:sp>
        <p:nvSpPr>
          <p:cNvPr id="5" name="מציין מיקום של כותרת תחתונה 4">
            <a:extLst>
              <a:ext uri="{FF2B5EF4-FFF2-40B4-BE49-F238E27FC236}">
                <a16:creationId xmlns:a16="http://schemas.microsoft.com/office/drawing/2014/main" id="{3E2C5286-F75B-B65F-45B3-FF63A2FAE1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1334586-E480-84B2-F48C-88F78E0F1EA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A95FC7E-EDEA-4C1F-B062-EB88EDCFAD6C}" type="slidenum">
              <a:rPr lang="he-IL" smtClean="0"/>
              <a:t>‹#›</a:t>
            </a:fld>
            <a:endParaRPr lang="he-IL"/>
          </a:p>
        </p:txBody>
      </p:sp>
    </p:spTree>
    <p:extLst>
      <p:ext uri="{BB962C8B-B14F-4D97-AF65-F5344CB8AC3E}">
        <p14:creationId xmlns:p14="http://schemas.microsoft.com/office/powerpoint/2010/main" val="3283075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2.tm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3.tm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4.tm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5.tmp"/><Relationship Id="rId5" Type="http://schemas.openxmlformats.org/officeDocument/2006/relationships/image" Target="../media/image23.tm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6.tm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7.tm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8.tmp"/><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8" Type="http://schemas.openxmlformats.org/officeDocument/2006/relationships/image" Target="../media/image53.tmp"/><Relationship Id="rId3" Type="http://schemas.openxmlformats.org/officeDocument/2006/relationships/image" Target="../media/image2.png"/><Relationship Id="rId7" Type="http://schemas.openxmlformats.org/officeDocument/2006/relationships/image" Target="../media/image52.tm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9.tmp"/><Relationship Id="rId5" Type="http://schemas.openxmlformats.org/officeDocument/2006/relationships/image" Target="../media/image6.png"/><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tm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4.tm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55.tm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56.tmp"/><Relationship Id="rId5" Type="http://schemas.openxmlformats.org/officeDocument/2006/relationships/image" Target="../media/image23.tmp"/><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7.tm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58.tmp"/><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image" Target="../media/image60.tmp"/><Relationship Id="rId3" Type="http://schemas.openxmlformats.org/officeDocument/2006/relationships/image" Target="../media/image2.png"/><Relationship Id="rId7" Type="http://schemas.openxmlformats.org/officeDocument/2006/relationships/image" Target="../media/image39.tmp"/><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9.emf"/><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2.tmp"/><Relationship Id="rId5" Type="http://schemas.openxmlformats.org/officeDocument/2006/relationships/image" Target="../media/image6.png"/><Relationship Id="rId4" Type="http://schemas.openxmlformats.org/officeDocument/2006/relationships/image" Target="../media/image61.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5" Type="http://schemas.openxmlformats.org/officeDocument/2006/relationships/image" Target="../media/image18.tmp"/><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 Id="rId1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tmp"/><Relationship Id="rId5" Type="http://schemas.openxmlformats.org/officeDocument/2006/relationships/image" Target="../media/image19.tm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1.tm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5.tmp"/><Relationship Id="rId3" Type="http://schemas.openxmlformats.org/officeDocument/2006/relationships/image" Target="../media/image2.png"/><Relationship Id="rId7" Type="http://schemas.openxmlformats.org/officeDocument/2006/relationships/image" Target="../media/image24.tm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tmp"/><Relationship Id="rId5" Type="http://schemas.openxmlformats.org/officeDocument/2006/relationships/image" Target="../media/image6.png"/><Relationship Id="rId4" Type="http://schemas.openxmlformats.org/officeDocument/2006/relationships/image" Target="../media/image22.emf"/></Relationships>
</file>

<file path=ppt/slides/_rels/slide7.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4.tmp"/><Relationship Id="rId3" Type="http://schemas.openxmlformats.org/officeDocument/2006/relationships/image" Target="../media/image2.png"/><Relationship Id="rId7" Type="http://schemas.openxmlformats.org/officeDocument/2006/relationships/image" Target="../media/image29.jpeg"/><Relationship Id="rId12"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jpeg"/><Relationship Id="rId5" Type="http://schemas.openxmlformats.org/officeDocument/2006/relationships/image" Target="../media/image27.jpeg"/><Relationship Id="rId10" Type="http://schemas.openxmlformats.org/officeDocument/2006/relationships/image" Target="../media/image32.jpeg"/><Relationship Id="rId4" Type="http://schemas.openxmlformats.org/officeDocument/2006/relationships/image" Target="../media/image26.jpeg"/><Relationship Id="rId9"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41.tmp"/><Relationship Id="rId3" Type="http://schemas.openxmlformats.org/officeDocument/2006/relationships/image" Target="../media/image2.png"/><Relationship Id="rId7" Type="http://schemas.openxmlformats.org/officeDocument/2006/relationships/image" Target="../media/image40.tm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9.tmp"/><Relationship Id="rId5" Type="http://schemas.openxmlformats.org/officeDocument/2006/relationships/image" Target="../media/image6.png"/><Relationship Id="rId4" Type="http://schemas.openxmlformats.org/officeDocument/2006/relationships/image" Target="../media/image3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547033" y="1893536"/>
            <a:ext cx="8572691" cy="3297443"/>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br>
              <a:rPr lang="he-IL" b="1" dirty="0"/>
            </a:br>
            <a:r>
              <a:rPr lang="ar-SA" b="1" dirty="0"/>
              <a:t>العلوم والتكنولوجيا للصف الرابع </a:t>
            </a:r>
            <a:br>
              <a:rPr lang="ar-SA" b="1" dirty="0"/>
            </a:br>
            <a:br>
              <a:rPr lang="he-IL" dirty="0"/>
            </a:br>
            <a:r>
              <a:rPr lang="ar-SA" b="1" dirty="0">
                <a:solidFill>
                  <a:srgbClr val="C00000"/>
                </a:solidFill>
              </a:rPr>
              <a:t>لِقَاءات مَع حَيْوَانَات </a:t>
            </a:r>
            <a:br>
              <a:rPr lang="he-IL" b="1" dirty="0">
                <a:solidFill>
                  <a:srgbClr val="C00000"/>
                </a:solidFill>
              </a:rPr>
            </a:br>
            <a:r>
              <a:rPr lang="ar-SA" sz="4900" b="1" dirty="0">
                <a:cs typeface="+mn-cs"/>
              </a:rPr>
              <a:t>الفصل الثَّاني</a:t>
            </a:r>
            <a:r>
              <a:rPr lang="he-IL" sz="4900" b="1" dirty="0">
                <a:cs typeface="+mn-cs"/>
              </a:rPr>
              <a:t>: </a:t>
            </a:r>
            <a:r>
              <a:rPr lang="ar-SA" sz="4900" b="1" dirty="0">
                <a:cs typeface="+mn-cs"/>
              </a:rPr>
              <a:t>أَنْواع كَثيرَة، هَيَّا نُنَظِّمُهَا</a:t>
            </a:r>
            <a:endParaRPr lang="he-IL" b="1" dirty="0">
              <a:solidFill>
                <a:schemeClr val="accent1">
                  <a:lumMod val="75000"/>
                </a:schemeClr>
              </a:solidFill>
              <a:cs typeface="+mn-cs"/>
            </a:endParaRPr>
          </a:p>
        </p:txBody>
      </p:sp>
      <p:pic>
        <p:nvPicPr>
          <p:cNvPr id="12" name="תמונה 11">
            <a:extLst>
              <a:ext uri="{FF2B5EF4-FFF2-40B4-BE49-F238E27FC236}">
                <a16:creationId xmlns:a16="http://schemas.microsoft.com/office/drawing/2014/main" id="{6C17D869-E246-0C6D-1B4A-ABC9E72B1B72}"/>
              </a:ext>
            </a:extLst>
          </p:cNvPr>
          <p:cNvPicPr>
            <a:picLocks noChangeAspect="1"/>
          </p:cNvPicPr>
          <p:nvPr/>
        </p:nvPicPr>
        <p:blipFill>
          <a:blip r:embed="rId3"/>
          <a:stretch>
            <a:fillRect/>
          </a:stretch>
        </p:blipFill>
        <p:spPr>
          <a:xfrm>
            <a:off x="9975272" y="3514263"/>
            <a:ext cx="2216728" cy="1676716"/>
          </a:xfrm>
          <a:prstGeom prst="rect">
            <a:avLst/>
          </a:prstGeom>
        </p:spPr>
      </p:pic>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9" name="תמונה 18">
            <a:extLst>
              <a:ext uri="{FF2B5EF4-FFF2-40B4-BE49-F238E27FC236}">
                <a16:creationId xmlns:a16="http://schemas.microsoft.com/office/drawing/2014/main" id="{181404C7-5534-E504-077B-88B4926FAE6A}"/>
              </a:ext>
            </a:extLst>
          </p:cNvPr>
          <p:cNvPicPr>
            <a:picLocks noChangeAspect="1"/>
          </p:cNvPicPr>
          <p:nvPr/>
        </p:nvPicPr>
        <p:blipFill>
          <a:blip r:embed="rId5"/>
          <a:stretch>
            <a:fillRect/>
          </a:stretch>
        </p:blipFill>
        <p:spPr>
          <a:xfrm>
            <a:off x="9938325" y="0"/>
            <a:ext cx="2216728" cy="1708469"/>
          </a:xfrm>
          <a:prstGeom prst="rect">
            <a:avLst/>
          </a:prstGeom>
        </p:spPr>
      </p:pic>
      <p:pic>
        <p:nvPicPr>
          <p:cNvPr id="5" name="Picture 2" descr="תמונה ותמונה של קיפוד בעלי חיים בחינם">
            <a:extLst>
              <a:ext uri="{FF2B5EF4-FFF2-40B4-BE49-F238E27FC236}">
                <a16:creationId xmlns:a16="http://schemas.microsoft.com/office/drawing/2014/main" id="{E87F1784-97CC-2A40-BC27-294D8F00A2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38325" y="1718165"/>
            <a:ext cx="2253675" cy="1786402"/>
          </a:xfrm>
          <a:prstGeom prst="rect">
            <a:avLst/>
          </a:prstGeom>
          <a:noFill/>
          <a:extLst>
            <a:ext uri="{909E8E84-426E-40DD-AFC4-6F175D3DCCD1}">
              <a14:hiddenFill xmlns:a14="http://schemas.microsoft.com/office/drawing/2010/main">
                <a:solidFill>
                  <a:srgbClr val="FFFFFF"/>
                </a:solidFill>
              </a14:hiddenFill>
            </a:ext>
          </a:extLst>
        </p:spPr>
      </p:pic>
      <p:pic>
        <p:nvPicPr>
          <p:cNvPr id="23" name="תמונה 22">
            <a:extLst>
              <a:ext uri="{FF2B5EF4-FFF2-40B4-BE49-F238E27FC236}">
                <a16:creationId xmlns:a16="http://schemas.microsoft.com/office/drawing/2014/main" id="{3A1F5817-50E2-62B0-5F89-E35EF8F13B93}"/>
              </a:ext>
            </a:extLst>
          </p:cNvPr>
          <p:cNvPicPr>
            <a:picLocks noChangeAspect="1"/>
          </p:cNvPicPr>
          <p:nvPr/>
        </p:nvPicPr>
        <p:blipFill>
          <a:blip r:embed="rId7"/>
          <a:stretch>
            <a:fillRect/>
          </a:stretch>
        </p:blipFill>
        <p:spPr>
          <a:xfrm>
            <a:off x="9975272" y="5200675"/>
            <a:ext cx="2216728" cy="1676717"/>
          </a:xfrm>
          <a:prstGeom prst="rect">
            <a:avLst/>
          </a:prstGeom>
        </p:spPr>
      </p:pic>
      <p:sp>
        <p:nvSpPr>
          <p:cNvPr id="3" name="תיבת טקסט 2">
            <a:extLst>
              <a:ext uri="{FF2B5EF4-FFF2-40B4-BE49-F238E27FC236}">
                <a16:creationId xmlns:a16="http://schemas.microsoft.com/office/drawing/2014/main" id="{6462E022-5196-A257-B115-FE33C0B0B930}"/>
              </a:ext>
            </a:extLst>
          </p:cNvPr>
          <p:cNvSpPr txBox="1"/>
          <p:nvPr/>
        </p:nvSpPr>
        <p:spPr>
          <a:xfrm>
            <a:off x="2905193" y="5361170"/>
            <a:ext cx="4272628" cy="1569660"/>
          </a:xfrm>
          <a:prstGeom prst="rect">
            <a:avLst/>
          </a:prstGeom>
          <a:noFill/>
        </p:spPr>
        <p:txBody>
          <a:bodyPr wrap="square" rtlCol="1">
            <a:spAutoFit/>
          </a:bodyPr>
          <a:lstStyle/>
          <a:p>
            <a:r>
              <a:rPr lang="en-US" sz="2400" b="1" dirty="0"/>
              <a:t> </a:t>
            </a:r>
            <a:endParaRPr lang="he-IL" sz="2400" b="1" dirty="0">
              <a:solidFill>
                <a:schemeClr val="accent5">
                  <a:lumMod val="50000"/>
                </a:schemeClr>
              </a:solidFill>
            </a:endParaRPr>
          </a:p>
          <a:p>
            <a:pPr algn="ctr"/>
            <a:r>
              <a:rPr lang="he-IL" sz="2400" b="1" dirty="0">
                <a:solidFill>
                  <a:schemeClr val="accent5">
                    <a:lumMod val="50000"/>
                  </a:schemeClr>
                </a:solidFill>
              </a:rPr>
              <a:t>  </a:t>
            </a:r>
            <a:r>
              <a:rPr lang="ar-SA" sz="3600" b="1" dirty="0">
                <a:solidFill>
                  <a:srgbClr val="C00000"/>
                </a:solidFill>
              </a:rPr>
              <a:t>مَجْمُوعَة الحَشَرَات ومَجْمُوعَة الرَّخَوِيَّات</a:t>
            </a:r>
            <a:endParaRPr lang="he-IL" sz="3600" b="1" dirty="0">
              <a:solidFill>
                <a:srgbClr val="C00000"/>
              </a:solidFill>
            </a:endParaRPr>
          </a:p>
        </p:txBody>
      </p:sp>
      <p:sp>
        <p:nvSpPr>
          <p:cNvPr id="6" name="תיבת טקסט 5">
            <a:extLst>
              <a:ext uri="{FF2B5EF4-FFF2-40B4-BE49-F238E27FC236}">
                <a16:creationId xmlns:a16="http://schemas.microsoft.com/office/drawing/2014/main" id="{2A8F28DB-C598-4E5E-61AC-96B4AF6B51EC}"/>
              </a:ext>
            </a:extLst>
          </p:cNvPr>
          <p:cNvSpPr txBox="1"/>
          <p:nvPr/>
        </p:nvSpPr>
        <p:spPr>
          <a:xfrm>
            <a:off x="0" y="5915168"/>
            <a:ext cx="2401660" cy="461665"/>
          </a:xfrm>
          <a:prstGeom prst="rect">
            <a:avLst/>
          </a:prstGeom>
          <a:noFill/>
        </p:spPr>
        <p:txBody>
          <a:bodyPr wrap="square" rtlCol="1">
            <a:spAutoFit/>
          </a:bodyPr>
          <a:lstStyle/>
          <a:p>
            <a:r>
              <a:rPr lang="he-IL" sz="2400" b="1" dirty="0"/>
              <a:t> </a:t>
            </a:r>
            <a:r>
              <a:rPr lang="ar-SA" sz="2400" b="1" dirty="0"/>
              <a:t>الصّفْحات</a:t>
            </a:r>
            <a:r>
              <a:rPr lang="he-IL" sz="2400" b="1" dirty="0"/>
              <a:t>  46-32</a:t>
            </a:r>
          </a:p>
        </p:txBody>
      </p:sp>
      <p:sp>
        <p:nvSpPr>
          <p:cNvPr id="7" name="תיבת טקסט 6">
            <a:extLst>
              <a:ext uri="{FF2B5EF4-FFF2-40B4-BE49-F238E27FC236}">
                <a16:creationId xmlns:a16="http://schemas.microsoft.com/office/drawing/2014/main" id="{2C86354A-EC77-BE08-F975-F20E45630551}"/>
              </a:ext>
            </a:extLst>
          </p:cNvPr>
          <p:cNvSpPr txBox="1"/>
          <p:nvPr/>
        </p:nvSpPr>
        <p:spPr>
          <a:xfrm>
            <a:off x="7031421" y="5822835"/>
            <a:ext cx="2440318" cy="646331"/>
          </a:xfrm>
          <a:prstGeom prst="rect">
            <a:avLst/>
          </a:prstGeom>
          <a:noFill/>
        </p:spPr>
        <p:txBody>
          <a:bodyPr wrap="square" rtlCol="1">
            <a:spAutoFit/>
          </a:bodyPr>
          <a:lstStyle/>
          <a:p>
            <a:r>
              <a:rPr lang="ar-SA" dirty="0"/>
              <a:t>الصّور والأَفْلام مِن- </a:t>
            </a:r>
            <a:r>
              <a:rPr lang="en-US" dirty="0" err="1"/>
              <a:t>pixabay</a:t>
            </a:r>
            <a:r>
              <a:rPr lang="en-US" dirty="0"/>
              <a:t>-</a:t>
            </a:r>
            <a:endParaRPr lang="he-IL" dirty="0"/>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8"/>
          <a:stretch>
            <a:fillRect/>
          </a:stretch>
        </p:blipFill>
        <p:spPr>
          <a:xfrm>
            <a:off x="2098387" y="-10085"/>
            <a:ext cx="1252775" cy="673076"/>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37DFF900-DE81-FB92-6A10-F6E044E46370}"/>
              </a:ext>
            </a:extLst>
          </p:cNvPr>
          <p:cNvSpPr txBox="1"/>
          <p:nvPr/>
        </p:nvSpPr>
        <p:spPr>
          <a:xfrm>
            <a:off x="226934" y="6222945"/>
            <a:ext cx="1827335" cy="461665"/>
          </a:xfrm>
          <a:prstGeom prst="rect">
            <a:avLst/>
          </a:prstGeom>
          <a:noFill/>
        </p:spPr>
        <p:txBody>
          <a:bodyPr wrap="square">
            <a:spAutoFit/>
          </a:bodyPr>
          <a:lstStyle/>
          <a:p>
            <a:r>
              <a:rPr lang="ar-SA" sz="2400" b="1" dirty="0"/>
              <a:t>صفحة</a:t>
            </a:r>
            <a:r>
              <a:rPr lang="he-IL" sz="2400" b="1" dirty="0"/>
              <a:t> 37</a:t>
            </a:r>
          </a:p>
        </p:txBody>
      </p:sp>
      <p:sp>
        <p:nvSpPr>
          <p:cNvPr id="12" name="תיבת טקסט 11">
            <a:extLst>
              <a:ext uri="{FF2B5EF4-FFF2-40B4-BE49-F238E27FC236}">
                <a16:creationId xmlns:a16="http://schemas.microsoft.com/office/drawing/2014/main" id="{469DC3E3-10D2-4403-8D27-D7124DB822E2}"/>
              </a:ext>
            </a:extLst>
          </p:cNvPr>
          <p:cNvSpPr txBox="1"/>
          <p:nvPr/>
        </p:nvSpPr>
        <p:spPr>
          <a:xfrm>
            <a:off x="226934" y="3976176"/>
            <a:ext cx="2691631" cy="2677656"/>
          </a:xfrm>
          <a:prstGeom prst="rect">
            <a:avLst/>
          </a:prstGeom>
          <a:noFill/>
        </p:spPr>
        <p:txBody>
          <a:bodyPr wrap="square" rtlCol="1">
            <a:spAutoFit/>
          </a:bodyPr>
          <a:lstStyle/>
          <a:p>
            <a:r>
              <a:rPr lang="ar-SA" sz="2800"/>
              <a:t>تَوَجَّهوا لكِتاب </a:t>
            </a:r>
            <a:r>
              <a:rPr lang="ar-SA" sz="2800" dirty="0"/>
              <a:t>التَّدْريس الى الصفحات </a:t>
            </a:r>
            <a:r>
              <a:rPr lang="he-IL" sz="2800" dirty="0"/>
              <a:t>37-36 </a:t>
            </a:r>
            <a:r>
              <a:rPr lang="ar-SA" sz="2800" dirty="0"/>
              <a:t>وأَجيبوا عن البنود</a:t>
            </a:r>
          </a:p>
          <a:p>
            <a:r>
              <a:rPr lang="ar-SA" sz="2800" dirty="0"/>
              <a:t> </a:t>
            </a:r>
            <a:r>
              <a:rPr lang="he-IL" sz="2800" dirty="0"/>
              <a:t>6-2 </a:t>
            </a:r>
            <a:r>
              <a:rPr lang="ar-SA" sz="2800" dirty="0"/>
              <a:t>في التعليمات.</a:t>
            </a:r>
          </a:p>
          <a:p>
            <a:endParaRPr lang="ar-SA" sz="2800" dirty="0"/>
          </a:p>
        </p:txBody>
      </p:sp>
      <p:sp>
        <p:nvSpPr>
          <p:cNvPr id="7" name="תיבת טקסט 6">
            <a:extLst>
              <a:ext uri="{FF2B5EF4-FFF2-40B4-BE49-F238E27FC236}">
                <a16:creationId xmlns:a16="http://schemas.microsoft.com/office/drawing/2014/main" id="{A08A83F6-DCDE-3D84-0029-7DFC4EF0EB57}"/>
              </a:ext>
            </a:extLst>
          </p:cNvPr>
          <p:cNvSpPr txBox="1"/>
          <p:nvPr/>
        </p:nvSpPr>
        <p:spPr>
          <a:xfrm>
            <a:off x="5269283" y="164688"/>
            <a:ext cx="5515627" cy="523220"/>
          </a:xfrm>
          <a:prstGeom prst="rect">
            <a:avLst/>
          </a:prstGeom>
          <a:noFill/>
        </p:spPr>
        <p:txBody>
          <a:bodyPr wrap="square" rtlCol="1">
            <a:spAutoFit/>
          </a:bodyPr>
          <a:lstStyle/>
          <a:p>
            <a:r>
              <a:rPr lang="ar-SA" sz="2800" b="1" dirty="0">
                <a:solidFill>
                  <a:srgbClr val="C00000"/>
                </a:solidFill>
              </a:rPr>
              <a:t>المَهَمَّة </a:t>
            </a:r>
            <a:r>
              <a:rPr lang="he-IL" sz="2800" b="1" dirty="0">
                <a:solidFill>
                  <a:srgbClr val="C00000"/>
                </a:solidFill>
              </a:rPr>
              <a:t>: </a:t>
            </a:r>
            <a:r>
              <a:rPr lang="ar-SA" sz="2800" b="1" dirty="0">
                <a:solidFill>
                  <a:srgbClr val="C00000"/>
                </a:solidFill>
              </a:rPr>
              <a:t>نَتَعَرَّف عَلى الحَشَرَات </a:t>
            </a:r>
            <a:r>
              <a:rPr lang="he-IL" sz="2800" dirty="0"/>
              <a:t>(</a:t>
            </a:r>
            <a:r>
              <a:rPr lang="ar-SA" sz="2800" dirty="0"/>
              <a:t>تَتِمَّة</a:t>
            </a:r>
            <a:r>
              <a:rPr lang="he-IL" sz="2800" dirty="0"/>
              <a:t>)</a:t>
            </a:r>
          </a:p>
        </p:txBody>
      </p:sp>
      <p:pic>
        <p:nvPicPr>
          <p:cNvPr id="8" name="תמונה 7">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6428" y="828510"/>
            <a:ext cx="8087710" cy="6087392"/>
          </a:xfrm>
          <a:prstGeom prst="rect">
            <a:avLst/>
          </a:prstGeom>
        </p:spPr>
      </p:pic>
    </p:spTree>
    <p:extLst>
      <p:ext uri="{BB962C8B-B14F-4D97-AF65-F5344CB8AC3E}">
        <p14:creationId xmlns:p14="http://schemas.microsoft.com/office/powerpoint/2010/main" val="256209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D31BA239-D3A5-8DD2-334B-5C4845C18627}"/>
              </a:ext>
            </a:extLst>
          </p:cNvPr>
          <p:cNvSpPr txBox="1"/>
          <p:nvPr/>
        </p:nvSpPr>
        <p:spPr>
          <a:xfrm>
            <a:off x="390418" y="6010382"/>
            <a:ext cx="2208944" cy="523220"/>
          </a:xfrm>
          <a:prstGeom prst="rect">
            <a:avLst/>
          </a:prstGeom>
          <a:noFill/>
        </p:spPr>
        <p:txBody>
          <a:bodyPr wrap="square" rtlCol="0">
            <a:spAutoFit/>
          </a:bodyPr>
          <a:lstStyle/>
          <a:p>
            <a:r>
              <a:rPr lang="ar-SA" sz="2800" b="1" dirty="0"/>
              <a:t>صفحة</a:t>
            </a:r>
            <a:r>
              <a:rPr lang="he-IL" sz="2800" b="1" dirty="0"/>
              <a:t> 37</a:t>
            </a:r>
            <a:endParaRPr lang="en-US" sz="2800" b="1" dirty="0"/>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70" y="1113577"/>
            <a:ext cx="10317260" cy="3931883"/>
          </a:xfrm>
          <a:prstGeom prst="rect">
            <a:avLst/>
          </a:prstGeom>
        </p:spPr>
      </p:pic>
    </p:spTree>
    <p:extLst>
      <p:ext uri="{BB962C8B-B14F-4D97-AF65-F5344CB8AC3E}">
        <p14:creationId xmlns:p14="http://schemas.microsoft.com/office/powerpoint/2010/main" val="2634730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08" y="111835"/>
            <a:ext cx="4995682" cy="576073"/>
          </a:xfrm>
          <a:prstGeom prst="rect">
            <a:avLst/>
          </a:prstGeom>
        </p:spPr>
      </p:pic>
      <p:sp>
        <p:nvSpPr>
          <p:cNvPr id="3" name="TextBox 2">
            <a:extLst>
              <a:ext uri="{FF2B5EF4-FFF2-40B4-BE49-F238E27FC236}">
                <a16:creationId xmlns:a16="http://schemas.microsoft.com/office/drawing/2014/main" id="{FB5ACEB7-2A6F-3753-A225-652495AFE6FC}"/>
              </a:ext>
            </a:extLst>
          </p:cNvPr>
          <p:cNvSpPr txBox="1"/>
          <p:nvPr/>
        </p:nvSpPr>
        <p:spPr>
          <a:xfrm>
            <a:off x="7407667" y="493160"/>
            <a:ext cx="3750068" cy="646331"/>
          </a:xfrm>
          <a:prstGeom prst="rect">
            <a:avLst/>
          </a:prstGeom>
          <a:noFill/>
        </p:spPr>
        <p:txBody>
          <a:bodyPr wrap="square" rtlCol="0">
            <a:spAutoFit/>
          </a:bodyPr>
          <a:lstStyle/>
          <a:p>
            <a:r>
              <a:rPr lang="ar-SA" sz="3600" b="1" dirty="0">
                <a:solidFill>
                  <a:srgbClr val="C00000"/>
                </a:solidFill>
                <a:cs typeface="Arial" panose="020B0604020202020204" pitchFamily="34" charset="0"/>
              </a:rPr>
              <a:t>مَهَمَّة مُحَوْسَبَة</a:t>
            </a:r>
            <a:endParaRPr lang="en-US" sz="3600"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49517" y="-10085"/>
            <a:ext cx="1301645" cy="699332"/>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1241" y="1139491"/>
            <a:ext cx="10154640" cy="5591956"/>
          </a:xfrm>
          <a:prstGeom prst="rect">
            <a:avLst/>
          </a:prstGeom>
        </p:spPr>
      </p:pic>
    </p:spTree>
    <p:extLst>
      <p:ext uri="{BB962C8B-B14F-4D97-AF65-F5344CB8AC3E}">
        <p14:creationId xmlns:p14="http://schemas.microsoft.com/office/powerpoint/2010/main" val="2472934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id="{146E3722-7733-0780-410A-B54600868BB3}"/>
              </a:ext>
            </a:extLst>
          </p:cNvPr>
          <p:cNvSpPr txBox="1"/>
          <p:nvPr/>
        </p:nvSpPr>
        <p:spPr>
          <a:xfrm>
            <a:off x="2724775" y="5443536"/>
            <a:ext cx="7546109" cy="1131848"/>
          </a:xfrm>
          <a:prstGeom prst="rect">
            <a:avLst/>
          </a:prstGeom>
          <a:noFill/>
        </p:spPr>
        <p:txBody>
          <a:bodyPr wrap="square">
            <a:spAutoFit/>
          </a:bodyPr>
          <a:lstStyle/>
          <a:p>
            <a:pPr>
              <a:lnSpc>
                <a:spcPct val="150000"/>
              </a:lnSpc>
            </a:pPr>
            <a:r>
              <a:rPr lang="ar-SA" sz="2400" b="0" i="0" u="none" strike="noStrike" baseline="0" dirty="0">
                <a:latin typeface="Narkisim" panose="020E0502050101010101" pitchFamily="34" charset="-79"/>
              </a:rPr>
              <a:t>اقرؤوا</a:t>
            </a:r>
            <a:r>
              <a:rPr lang="ar-SA" sz="2400" b="0" i="0" u="none" strike="noStrike" dirty="0">
                <a:latin typeface="Narkisim" panose="020E0502050101010101" pitchFamily="34" charset="-79"/>
              </a:rPr>
              <a:t> قطع المعلومات في الصفحات </a:t>
            </a:r>
            <a:r>
              <a:rPr lang="he-IL" sz="2400" b="0" i="0" u="none" strike="noStrike" baseline="0" dirty="0">
                <a:latin typeface="Narkisim" panose="020E0502050101010101" pitchFamily="34" charset="-79"/>
              </a:rPr>
              <a:t>40-38 </a:t>
            </a:r>
            <a:r>
              <a:rPr lang="ar-SA" sz="2400" b="0" i="0" u="none" strike="noStrike" baseline="0" dirty="0">
                <a:latin typeface="Narkisim" panose="020E0502050101010101" pitchFamily="34" charset="-79"/>
              </a:rPr>
              <a:t>وأجيبوا عن الأسئِلَ</a:t>
            </a:r>
            <a:r>
              <a:rPr lang="ar-SA" sz="2400" dirty="0">
                <a:latin typeface="Narkisim" panose="020E0502050101010101" pitchFamily="34" charset="-79"/>
              </a:rPr>
              <a:t>ة في نهاية كل فقرة وعلى اسئِلة التلخيص</a:t>
            </a:r>
            <a:r>
              <a:rPr lang="he-IL" sz="2400" dirty="0">
                <a:latin typeface="Narkisim" panose="020E0502050101010101" pitchFamily="34" charset="-79"/>
              </a:rPr>
              <a:t> </a:t>
            </a:r>
            <a:r>
              <a:rPr lang="ar-SA" sz="2400" dirty="0">
                <a:latin typeface="Narkisim" panose="020E0502050101010101" pitchFamily="34" charset="-79"/>
              </a:rPr>
              <a:t>صفحة </a:t>
            </a:r>
            <a:r>
              <a:rPr lang="he-IL" sz="2400" b="0" i="0" u="none" strike="noStrike" baseline="0" dirty="0">
                <a:latin typeface="Narkisim" panose="020E0502050101010101" pitchFamily="34" charset="-79"/>
              </a:rPr>
              <a:t> 40 .</a:t>
            </a:r>
            <a:endParaRPr lang="he-IL" sz="2400" dirty="0"/>
          </a:p>
        </p:txBody>
      </p:sp>
      <p:sp>
        <p:nvSpPr>
          <p:cNvPr id="3" name="TextBox 2">
            <a:extLst>
              <a:ext uri="{FF2B5EF4-FFF2-40B4-BE49-F238E27FC236}">
                <a16:creationId xmlns:a16="http://schemas.microsoft.com/office/drawing/2014/main" id="{1638C72D-A63A-3D33-CF58-AB7585E50275}"/>
              </a:ext>
            </a:extLst>
          </p:cNvPr>
          <p:cNvSpPr txBox="1"/>
          <p:nvPr/>
        </p:nvSpPr>
        <p:spPr>
          <a:xfrm>
            <a:off x="2662398" y="1130156"/>
            <a:ext cx="6867203" cy="646331"/>
          </a:xfrm>
          <a:prstGeom prst="rect">
            <a:avLst/>
          </a:prstGeom>
          <a:noFill/>
        </p:spPr>
        <p:txBody>
          <a:bodyPr wrap="square" rtlCol="0">
            <a:spAutoFit/>
          </a:bodyPr>
          <a:lstStyle/>
          <a:p>
            <a:pPr algn="ctr"/>
            <a:r>
              <a:rPr lang="ar-SA" sz="3600" b="1" dirty="0" err="1">
                <a:solidFill>
                  <a:srgbClr val="C00000"/>
                </a:solidFill>
              </a:rPr>
              <a:t>تَذْوِيت</a:t>
            </a:r>
            <a:r>
              <a:rPr lang="ar-SA" sz="3600" b="1" dirty="0">
                <a:solidFill>
                  <a:srgbClr val="C00000"/>
                </a:solidFill>
              </a:rPr>
              <a:t> َمُصْطَلَحات</a:t>
            </a:r>
            <a:r>
              <a:rPr lang="he-IL" sz="3600" b="1" dirty="0">
                <a:solidFill>
                  <a:srgbClr val="C00000"/>
                </a:solidFill>
              </a:rPr>
              <a:t>:</a:t>
            </a:r>
            <a:r>
              <a:rPr lang="ar-SA" sz="3600" b="1" dirty="0">
                <a:solidFill>
                  <a:srgbClr val="C00000"/>
                </a:solidFill>
              </a:rPr>
              <a:t> مَجْمُوعَة الحَشَرات</a:t>
            </a:r>
            <a:endParaRPr lang="en-US" sz="3600" b="1" dirty="0">
              <a:solidFill>
                <a:srgbClr val="C00000"/>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9" name="תמונה 8"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7180" y="40327"/>
            <a:ext cx="2400635" cy="1562318"/>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435" y="2112834"/>
            <a:ext cx="8630310" cy="3046673"/>
          </a:xfrm>
          <a:prstGeom prst="rect">
            <a:avLst/>
          </a:prstGeom>
        </p:spPr>
      </p:pic>
    </p:spTree>
    <p:extLst>
      <p:ext uri="{BB962C8B-B14F-4D97-AF65-F5344CB8AC3E}">
        <p14:creationId xmlns:p14="http://schemas.microsoft.com/office/powerpoint/2010/main" val="36603605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3" name="תיבת טקסט 12">
            <a:extLst>
              <a:ext uri="{FF2B5EF4-FFF2-40B4-BE49-F238E27FC236}">
                <a16:creationId xmlns:a16="http://schemas.microsoft.com/office/drawing/2014/main" id="{1AFEB45B-7993-BEA7-5F5B-CA4C24CE8E2C}"/>
              </a:ext>
            </a:extLst>
          </p:cNvPr>
          <p:cNvSpPr txBox="1"/>
          <p:nvPr/>
        </p:nvSpPr>
        <p:spPr>
          <a:xfrm>
            <a:off x="3351162" y="1209073"/>
            <a:ext cx="5698835" cy="64633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3600" b="1" dirty="0">
                <a:solidFill>
                  <a:srgbClr val="C00000"/>
                </a:solidFill>
              </a:rPr>
              <a:t>تَحَوُّل كامِل لِدودَة القَزّ</a:t>
            </a:r>
            <a:endParaRPr lang="he-IL" sz="3600" b="1" dirty="0">
              <a:solidFill>
                <a:srgbClr val="C00000"/>
              </a:solidFill>
            </a:endParaRPr>
          </a:p>
        </p:txBody>
      </p:sp>
      <p:sp>
        <p:nvSpPr>
          <p:cNvPr id="3" name="TextBox 2">
            <a:extLst>
              <a:ext uri="{FF2B5EF4-FFF2-40B4-BE49-F238E27FC236}">
                <a16:creationId xmlns:a16="http://schemas.microsoft.com/office/drawing/2014/main" id="{02E69BAE-E1ED-5A13-7836-4EACC0FA097B}"/>
              </a:ext>
            </a:extLst>
          </p:cNvPr>
          <p:cNvSpPr txBox="1"/>
          <p:nvPr/>
        </p:nvSpPr>
        <p:spPr>
          <a:xfrm>
            <a:off x="7428217" y="400692"/>
            <a:ext cx="4613096" cy="646331"/>
          </a:xfrm>
          <a:prstGeom prst="rect">
            <a:avLst/>
          </a:prstGeom>
          <a:noFill/>
        </p:spPr>
        <p:txBody>
          <a:bodyPr wrap="square" rtlCol="0">
            <a:spAutoFit/>
          </a:bodyPr>
          <a:lstStyle/>
          <a:p>
            <a:r>
              <a:rPr lang="ar-SA" sz="3600" b="1" dirty="0">
                <a:solidFill>
                  <a:srgbClr val="C00000"/>
                </a:solidFill>
              </a:rPr>
              <a:t>ميزَة أخرى</a:t>
            </a:r>
            <a:r>
              <a:rPr lang="he-IL" sz="3600" b="1" dirty="0">
                <a:solidFill>
                  <a:srgbClr val="C00000"/>
                </a:solidFill>
              </a:rPr>
              <a:t>: </a:t>
            </a:r>
            <a:r>
              <a:rPr lang="ar-SA" sz="3600" b="1" dirty="0">
                <a:solidFill>
                  <a:srgbClr val="C00000"/>
                </a:solidFill>
              </a:rPr>
              <a:t>تَحَوُّل كامِل</a:t>
            </a:r>
            <a:endParaRPr lang="en-US" sz="3600" b="1" dirty="0">
              <a:solidFill>
                <a:srgbClr val="C00000"/>
              </a:solidFill>
            </a:endParaRPr>
          </a:p>
        </p:txBody>
      </p:sp>
      <p:sp>
        <p:nvSpPr>
          <p:cNvPr id="5" name="תיבת טקסט 4">
            <a:extLst>
              <a:ext uri="{FF2B5EF4-FFF2-40B4-BE49-F238E27FC236}">
                <a16:creationId xmlns:a16="http://schemas.microsoft.com/office/drawing/2014/main" id="{62113180-B195-97A8-07E4-178623825DE0}"/>
              </a:ext>
            </a:extLst>
          </p:cNvPr>
          <p:cNvSpPr txBox="1"/>
          <p:nvPr/>
        </p:nvSpPr>
        <p:spPr>
          <a:xfrm>
            <a:off x="-313150" y="6199322"/>
            <a:ext cx="1873810" cy="523220"/>
          </a:xfrm>
          <a:prstGeom prst="rect">
            <a:avLst/>
          </a:prstGeom>
          <a:noFill/>
        </p:spPr>
        <p:txBody>
          <a:bodyPr wrap="square">
            <a:spAutoFit/>
          </a:bodyPr>
          <a:lstStyle/>
          <a:p>
            <a:pPr lvl="0">
              <a:defRPr/>
            </a:pPr>
            <a:r>
              <a:rPr lang="ar-SA" sz="2800" b="1" dirty="0"/>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39</a:t>
            </a: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4" name="תמונה 3"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273" y="2181050"/>
            <a:ext cx="10215454" cy="3573364"/>
          </a:xfrm>
          <a:prstGeom prst="rect">
            <a:avLst/>
          </a:prstGeom>
        </p:spPr>
      </p:pic>
    </p:spTree>
    <p:extLst>
      <p:ext uri="{BB962C8B-B14F-4D97-AF65-F5344CB8AC3E}">
        <p14:creationId xmlns:p14="http://schemas.microsoft.com/office/powerpoint/2010/main" val="67377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A82C9A80-66DF-7E22-2E52-CC86615ADA2B}"/>
              </a:ext>
            </a:extLst>
          </p:cNvPr>
          <p:cNvSpPr txBox="1"/>
          <p:nvPr/>
        </p:nvSpPr>
        <p:spPr>
          <a:xfrm>
            <a:off x="2806556" y="1089062"/>
            <a:ext cx="8402550" cy="646331"/>
          </a:xfrm>
          <a:prstGeom prst="rect">
            <a:avLst/>
          </a:prstGeom>
          <a:noFill/>
        </p:spPr>
        <p:txBody>
          <a:bodyPr wrap="square" rtlCol="1">
            <a:spAutoFit/>
          </a:bodyPr>
          <a:lstStyle/>
          <a:p>
            <a:r>
              <a:rPr lang="ar-SA" sz="3600" b="1" dirty="0">
                <a:solidFill>
                  <a:srgbClr val="C00000"/>
                </a:solidFill>
              </a:rPr>
              <a:t>الحَشَرات والإنسان</a:t>
            </a:r>
            <a:r>
              <a:rPr lang="he-IL" sz="3600" b="1" dirty="0">
                <a:solidFill>
                  <a:srgbClr val="C00000"/>
                </a:solidFill>
              </a:rPr>
              <a:t>- </a:t>
            </a:r>
            <a:r>
              <a:rPr lang="ar-SA" sz="3600" b="1" dirty="0">
                <a:solidFill>
                  <a:srgbClr val="C00000"/>
                </a:solidFill>
              </a:rPr>
              <a:t>الضَّارَّة والمُفيدَة</a:t>
            </a:r>
            <a:r>
              <a:rPr lang="he-IL" sz="3600" b="1" dirty="0">
                <a:solidFill>
                  <a:srgbClr val="C00000"/>
                </a:solidFill>
              </a:rPr>
              <a:t> </a:t>
            </a:r>
            <a:endParaRPr lang="he-IL" sz="2800" b="1" dirty="0">
              <a:solidFill>
                <a:srgbClr val="C00000"/>
              </a:solidFill>
            </a:endParaRPr>
          </a:p>
        </p:txBody>
      </p:sp>
      <p:sp>
        <p:nvSpPr>
          <p:cNvPr id="5" name="תיבת טקסט 4">
            <a:extLst>
              <a:ext uri="{FF2B5EF4-FFF2-40B4-BE49-F238E27FC236}">
                <a16:creationId xmlns:a16="http://schemas.microsoft.com/office/drawing/2014/main" id="{E9A92542-ACE9-C9A7-3138-649968150DE9}"/>
              </a:ext>
            </a:extLst>
          </p:cNvPr>
          <p:cNvSpPr txBox="1"/>
          <p:nvPr/>
        </p:nvSpPr>
        <p:spPr>
          <a:xfrm>
            <a:off x="5464479" y="5965613"/>
            <a:ext cx="6093912" cy="461665"/>
          </a:xfrm>
          <a:prstGeom prst="rect">
            <a:avLst/>
          </a:prstGeom>
          <a:noFill/>
        </p:spPr>
        <p:txBody>
          <a:bodyPr wrap="square">
            <a:spAutoFit/>
          </a:bodyPr>
          <a:lstStyle/>
          <a:p>
            <a:r>
              <a:rPr lang="ar-SA" sz="2400" b="1" dirty="0"/>
              <a:t>صفحة</a:t>
            </a:r>
            <a:r>
              <a:rPr lang="he-IL" sz="2400" b="1" dirty="0"/>
              <a:t> 40</a:t>
            </a: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799" y="2168915"/>
            <a:ext cx="9950619" cy="3339498"/>
          </a:xfrm>
          <a:prstGeom prst="rect">
            <a:avLst/>
          </a:prstGeom>
        </p:spPr>
      </p:pic>
    </p:spTree>
    <p:extLst>
      <p:ext uri="{BB962C8B-B14F-4D97-AF65-F5344CB8AC3E}">
        <p14:creationId xmlns:p14="http://schemas.microsoft.com/office/powerpoint/2010/main" val="261799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D636868B-C501-160F-F984-B483D12B0138}"/>
              </a:ext>
            </a:extLst>
          </p:cNvPr>
          <p:cNvSpPr txBox="1"/>
          <p:nvPr/>
        </p:nvSpPr>
        <p:spPr>
          <a:xfrm>
            <a:off x="4937760" y="228600"/>
            <a:ext cx="6103620" cy="646331"/>
          </a:xfrm>
          <a:prstGeom prst="rect">
            <a:avLst/>
          </a:prstGeom>
          <a:noFill/>
        </p:spPr>
        <p:txBody>
          <a:bodyPr wrap="square" rtlCol="1">
            <a:spAutoFit/>
          </a:bodyPr>
          <a:lstStyle/>
          <a:p>
            <a:r>
              <a:rPr lang="ar-SA" sz="3600" b="1" dirty="0">
                <a:solidFill>
                  <a:srgbClr val="C00000"/>
                </a:solidFill>
              </a:rPr>
              <a:t>تَلْخيص</a:t>
            </a:r>
            <a:r>
              <a:rPr lang="he-IL" sz="3600" b="1" dirty="0">
                <a:solidFill>
                  <a:srgbClr val="C00000"/>
                </a:solidFill>
              </a:rPr>
              <a:t>: </a:t>
            </a:r>
            <a:r>
              <a:rPr lang="ar-SA" sz="3600" b="1" dirty="0">
                <a:solidFill>
                  <a:srgbClr val="C00000"/>
                </a:solidFill>
              </a:rPr>
              <a:t>مَجموعَة الحشرات</a:t>
            </a:r>
            <a:endParaRPr lang="he-IL" sz="3600" b="1" dirty="0">
              <a:solidFill>
                <a:srgbClr val="C00000"/>
              </a:solidFill>
            </a:endParaRPr>
          </a:p>
        </p:txBody>
      </p:sp>
      <p:sp>
        <p:nvSpPr>
          <p:cNvPr id="3" name="תיבת טקסט 2">
            <a:extLst>
              <a:ext uri="{FF2B5EF4-FFF2-40B4-BE49-F238E27FC236}">
                <a16:creationId xmlns:a16="http://schemas.microsoft.com/office/drawing/2014/main" id="{35014072-8973-6041-91C1-A6EDCDA8FBAB}"/>
              </a:ext>
            </a:extLst>
          </p:cNvPr>
          <p:cNvSpPr txBox="1"/>
          <p:nvPr/>
        </p:nvSpPr>
        <p:spPr>
          <a:xfrm>
            <a:off x="571500" y="6286500"/>
            <a:ext cx="1474470" cy="461665"/>
          </a:xfrm>
          <a:prstGeom prst="rect">
            <a:avLst/>
          </a:prstGeom>
          <a:noFill/>
        </p:spPr>
        <p:txBody>
          <a:bodyPr wrap="square" rtlCol="1">
            <a:spAutoFit/>
          </a:bodyPr>
          <a:lstStyle/>
          <a:p>
            <a:r>
              <a:rPr lang="ar-SA" sz="2400" b="1" dirty="0"/>
              <a:t>صفحة</a:t>
            </a:r>
            <a:r>
              <a:rPr lang="he-IL" sz="2400" b="1" dirty="0"/>
              <a:t> 39</a:t>
            </a:r>
          </a:p>
        </p:txBody>
      </p:sp>
      <p:pic>
        <p:nvPicPr>
          <p:cNvPr id="4" name="תמונה 3">
            <a:extLst>
              <a:ext uri="{FF2B5EF4-FFF2-40B4-BE49-F238E27FC236}">
                <a16:creationId xmlns:a16="http://schemas.microsoft.com/office/drawing/2014/main" id="{AF5D0741-B521-611C-008D-2FE18F59B1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FCDC412D-C8DD-DFF6-5620-682676246ABA}"/>
              </a:ext>
            </a:extLst>
          </p:cNvPr>
          <p:cNvSpPr txBox="1"/>
          <p:nvPr/>
        </p:nvSpPr>
        <p:spPr>
          <a:xfrm>
            <a:off x="1047964" y="2108970"/>
            <a:ext cx="9993415" cy="2554545"/>
          </a:xfrm>
          <a:prstGeom prst="rect">
            <a:avLst/>
          </a:prstGeom>
          <a:noFill/>
          <a:ln w="19050">
            <a:solidFill>
              <a:srgbClr val="C00000"/>
            </a:solidFill>
          </a:ln>
        </p:spPr>
        <p:txBody>
          <a:bodyPr wrap="square" rtlCol="1">
            <a:spAutoFit/>
          </a:bodyPr>
          <a:lstStyle/>
          <a:p>
            <a:pPr marL="342900" indent="-342900">
              <a:buFont typeface="Arial" panose="020B0604020202020204" pitchFamily="34" charset="0"/>
              <a:buChar char="•"/>
            </a:pPr>
            <a:r>
              <a:rPr lang="ar-SA" sz="3200" dirty="0">
                <a:latin typeface="Narkisim" panose="020E0502050101010101" pitchFamily="34" charset="-79"/>
              </a:rPr>
              <a:t>جسم الحشرات مُقَسَّم الى ثلاثة أَقْسام: الرأس، الصَّدر والبَطْن</a:t>
            </a:r>
            <a:r>
              <a:rPr lang="he-IL" sz="3200" b="0" i="0" u="none" strike="noStrike" baseline="0" dirty="0">
                <a:latin typeface="Narkisim" panose="020E0502050101010101" pitchFamily="34" charset="-79"/>
              </a:rPr>
              <a:t>.</a:t>
            </a:r>
          </a:p>
          <a:p>
            <a:pPr marL="342900" indent="-342900">
              <a:buFont typeface="Arial" panose="020B0604020202020204" pitchFamily="34" charset="0"/>
              <a:buChar char="•"/>
            </a:pPr>
            <a:endParaRPr lang="he-IL" sz="3200" b="0" i="0" u="none" strike="noStrike" baseline="0" dirty="0">
              <a:latin typeface="Narkisim" panose="020E0502050101010101" pitchFamily="34" charset="-79"/>
            </a:endParaRPr>
          </a:p>
          <a:p>
            <a:pPr marL="342900" indent="-342900">
              <a:buFont typeface="Arial" panose="020B0604020202020204" pitchFamily="34" charset="0"/>
              <a:buChar char="•"/>
            </a:pPr>
            <a:r>
              <a:rPr lang="ar-SA" sz="3200" dirty="0">
                <a:latin typeface="Narkisim" panose="020E0502050101010101" pitchFamily="34" charset="-79"/>
              </a:rPr>
              <a:t>للحَشَرات سِتّ أَرْجُل وفي رأْسِها زوج عيون وزَوْج </a:t>
            </a:r>
            <a:r>
              <a:rPr lang="ar-SA" sz="3200" dirty="0" err="1">
                <a:latin typeface="Narkisim" panose="020E0502050101010101" pitchFamily="34" charset="-79"/>
              </a:rPr>
              <a:t>مَجَسَّات</a:t>
            </a:r>
            <a:r>
              <a:rPr lang="ar-SA" sz="3200" dirty="0">
                <a:latin typeface="Narkisim" panose="020E0502050101010101" pitchFamily="34" charset="-79"/>
              </a:rPr>
              <a:t>.</a:t>
            </a:r>
            <a:endParaRPr lang="he-IL" sz="3200" b="0" i="0" u="none" strike="noStrike" baseline="0" dirty="0">
              <a:latin typeface="Narkisim" panose="020E0502050101010101" pitchFamily="34" charset="-79"/>
            </a:endParaRPr>
          </a:p>
          <a:p>
            <a:endParaRPr lang="he-IL" sz="3200" b="0" i="0" u="none" strike="noStrike" baseline="0" dirty="0">
              <a:latin typeface="Narkisim" panose="020E0502050101010101" pitchFamily="34" charset="-79"/>
            </a:endParaRPr>
          </a:p>
          <a:p>
            <a:pPr marL="342900" indent="-342900">
              <a:buFont typeface="Arial" panose="020B0604020202020204" pitchFamily="34" charset="0"/>
              <a:buChar char="•"/>
            </a:pPr>
            <a:r>
              <a:rPr lang="ar-SA" sz="3200" b="0" i="0" u="none" strike="noStrike" baseline="0" dirty="0">
                <a:latin typeface="Narkisim" panose="020E0502050101010101" pitchFamily="34" charset="-79"/>
              </a:rPr>
              <a:t>مُعْظَم الحشرات تتطوَّر بعمليَّة تُسَمَّى التَحَوُّل الكا</a:t>
            </a:r>
            <a:r>
              <a:rPr lang="ar-SA" sz="3200" dirty="0">
                <a:latin typeface="Narkisim" panose="020E0502050101010101" pitchFamily="34" charset="-79"/>
              </a:rPr>
              <a:t>مِل</a:t>
            </a:r>
            <a:r>
              <a:rPr lang="he-IL" sz="3200" b="0" i="0" u="none" strike="noStrike" baseline="0" dirty="0">
                <a:latin typeface="Bnarkisim"/>
              </a:rPr>
              <a:t>.</a:t>
            </a:r>
            <a:endParaRPr lang="he-IL" sz="3200" dirty="0"/>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spTree>
    <p:extLst>
      <p:ext uri="{BB962C8B-B14F-4D97-AF65-F5344CB8AC3E}">
        <p14:creationId xmlns:p14="http://schemas.microsoft.com/office/powerpoint/2010/main" val="2362321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3" name="תיבת טקסט 12">
            <a:extLst>
              <a:ext uri="{FF2B5EF4-FFF2-40B4-BE49-F238E27FC236}">
                <a16:creationId xmlns:a16="http://schemas.microsoft.com/office/drawing/2014/main" id="{1AFEB45B-7993-BEA7-5F5B-CA4C24CE8E2C}"/>
              </a:ext>
            </a:extLst>
          </p:cNvPr>
          <p:cNvSpPr txBox="1"/>
          <p:nvPr/>
        </p:nvSpPr>
        <p:spPr>
          <a:xfrm>
            <a:off x="4770349" y="687908"/>
            <a:ext cx="6880545" cy="584775"/>
          </a:xfrm>
          <a:prstGeom prst="rect">
            <a:avLst/>
          </a:prstGeom>
          <a:noFill/>
        </p:spPr>
        <p:txBody>
          <a:bodyPr wrap="square" rtlCol="1">
            <a:spAutoFit/>
          </a:bodyPr>
          <a:lstStyle/>
          <a:p>
            <a:r>
              <a:rPr lang="ar-SA" sz="3200" b="1" dirty="0">
                <a:solidFill>
                  <a:srgbClr val="C00000"/>
                </a:solidFill>
                <a:cs typeface="Arial" panose="020B0604020202020204" pitchFamily="34" charset="0"/>
              </a:rPr>
              <a:t>مَهَمَّة مُحَوْسَبَة</a:t>
            </a:r>
            <a:endParaRPr lang="en-US" sz="3200" dirty="0">
              <a:solidFill>
                <a:srgbClr val="C00000"/>
              </a:solidFill>
            </a:endParaRPr>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262" y="1110145"/>
            <a:ext cx="8067427" cy="5590200"/>
          </a:xfrm>
          <a:prstGeom prst="rect">
            <a:avLst/>
          </a:prstGeom>
          <a:ln w="38100">
            <a:solidFill>
              <a:srgbClr val="FF0000"/>
            </a:solidFill>
          </a:ln>
        </p:spPr>
      </p:pic>
    </p:spTree>
    <p:extLst>
      <p:ext uri="{BB962C8B-B14F-4D97-AF65-F5344CB8AC3E}">
        <p14:creationId xmlns:p14="http://schemas.microsoft.com/office/powerpoint/2010/main" val="3600912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B03C-8741-C5D2-D9C1-284FE4DC3F5B}"/>
              </a:ext>
            </a:extLst>
          </p:cNvPr>
          <p:cNvSpPr>
            <a:spLocks noGrp="1"/>
          </p:cNvSpPr>
          <p:nvPr>
            <p:ph type="title"/>
          </p:nvPr>
        </p:nvSpPr>
        <p:spPr>
          <a:xfrm>
            <a:off x="838199" y="365125"/>
            <a:ext cx="10843517" cy="1325563"/>
          </a:xfrm>
        </p:spPr>
        <p:txBody>
          <a:bodyPr/>
          <a:lstStyle/>
          <a:p>
            <a:r>
              <a:rPr lang="ar-SA" sz="6000" b="1" dirty="0">
                <a:solidFill>
                  <a:srgbClr val="C00000"/>
                </a:solidFill>
                <a:cs typeface="+mn-cs"/>
              </a:rPr>
              <a:t>مجموعَة الرَّخويَّات</a:t>
            </a:r>
            <a:endParaRPr lang="en-US" sz="6000" b="1" dirty="0">
              <a:solidFill>
                <a:srgbClr val="C00000"/>
              </a:solidFill>
              <a:cs typeface="+mn-cs"/>
            </a:endParaRPr>
          </a:p>
        </p:txBody>
      </p:sp>
      <p:pic>
        <p:nvPicPr>
          <p:cNvPr id="4" name="Picture 10" descr="תמונה ותמונה של מעטפת חילזון בחינם">
            <a:extLst>
              <a:ext uri="{FF2B5EF4-FFF2-40B4-BE49-F238E27FC236}">
                <a16:creationId xmlns:a16="http://schemas.microsoft.com/office/drawing/2014/main" id="{7B0DEE26-2415-D211-F4A6-66F878618A6E}"/>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941502" y="1512474"/>
            <a:ext cx="3903053" cy="26010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תמונה ותמונה חינם של אקווריום החיות">
            <a:extLst>
              <a:ext uri="{FF2B5EF4-FFF2-40B4-BE49-F238E27FC236}">
                <a16:creationId xmlns:a16="http://schemas.microsoft.com/office/drawing/2014/main" id="{9378094D-4458-2FC1-E49C-8ED2364FFF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174" y="3340215"/>
            <a:ext cx="3498059" cy="2587384"/>
          </a:xfrm>
          <a:prstGeom prst="rect">
            <a:avLst/>
          </a:prstGeom>
          <a:noFill/>
          <a:extLst>
            <a:ext uri="{909E8E84-426E-40DD-AFC4-6F175D3DCCD1}">
              <a14:hiddenFill xmlns:a14="http://schemas.microsoft.com/office/drawing/2010/main">
                <a:solidFill>
                  <a:srgbClr val="FFFFFF"/>
                </a:solidFill>
              </a14:hiddenFill>
            </a:ext>
          </a:extLst>
        </p:spPr>
      </p:pic>
      <p:sp>
        <p:nvSpPr>
          <p:cNvPr id="7" name="תיבת טקסט 6">
            <a:extLst>
              <a:ext uri="{FF2B5EF4-FFF2-40B4-BE49-F238E27FC236}">
                <a16:creationId xmlns:a16="http://schemas.microsoft.com/office/drawing/2014/main" id="{056F35E6-FF43-E31F-6D74-6B4F3C0702A2}"/>
              </a:ext>
            </a:extLst>
          </p:cNvPr>
          <p:cNvSpPr txBox="1"/>
          <p:nvPr/>
        </p:nvSpPr>
        <p:spPr>
          <a:xfrm>
            <a:off x="8966102" y="4233797"/>
            <a:ext cx="1853852" cy="584775"/>
          </a:xfrm>
          <a:prstGeom prst="rect">
            <a:avLst/>
          </a:prstGeom>
          <a:noFill/>
        </p:spPr>
        <p:txBody>
          <a:bodyPr wrap="square" rtlCol="1">
            <a:spAutoFit/>
          </a:bodyPr>
          <a:lstStyle/>
          <a:p>
            <a:pPr algn="ctr"/>
            <a:r>
              <a:rPr lang="ar-SA" sz="3200" b="1" dirty="0"/>
              <a:t>حلزون</a:t>
            </a:r>
            <a:endParaRPr lang="he-IL" sz="3200" b="1" dirty="0"/>
          </a:p>
        </p:txBody>
      </p:sp>
      <p:sp>
        <p:nvSpPr>
          <p:cNvPr id="8" name="תיבת טקסט 7">
            <a:extLst>
              <a:ext uri="{FF2B5EF4-FFF2-40B4-BE49-F238E27FC236}">
                <a16:creationId xmlns:a16="http://schemas.microsoft.com/office/drawing/2014/main" id="{76239C65-96F1-A6A8-5A76-0A47DEA5084B}"/>
              </a:ext>
            </a:extLst>
          </p:cNvPr>
          <p:cNvSpPr txBox="1"/>
          <p:nvPr/>
        </p:nvSpPr>
        <p:spPr>
          <a:xfrm>
            <a:off x="838199" y="5907302"/>
            <a:ext cx="1853852" cy="584775"/>
          </a:xfrm>
          <a:prstGeom prst="rect">
            <a:avLst/>
          </a:prstGeom>
          <a:noFill/>
        </p:spPr>
        <p:txBody>
          <a:bodyPr wrap="square" rtlCol="1">
            <a:spAutoFit/>
          </a:bodyPr>
          <a:lstStyle/>
          <a:p>
            <a:pPr algn="ctr"/>
            <a:r>
              <a:rPr lang="ar-SA" sz="3200" b="1" dirty="0"/>
              <a:t>قنديل البحر</a:t>
            </a:r>
            <a:endParaRPr lang="he-IL" sz="3200" b="1" dirty="0"/>
          </a:p>
        </p:txBody>
      </p:sp>
      <p:sp>
        <p:nvSpPr>
          <p:cNvPr id="9" name="תיבת טקסט 8">
            <a:extLst>
              <a:ext uri="{FF2B5EF4-FFF2-40B4-BE49-F238E27FC236}">
                <a16:creationId xmlns:a16="http://schemas.microsoft.com/office/drawing/2014/main" id="{1C6673D7-19A8-CC82-7C2A-BC88DC1638FC}"/>
              </a:ext>
            </a:extLst>
          </p:cNvPr>
          <p:cNvSpPr txBox="1"/>
          <p:nvPr/>
        </p:nvSpPr>
        <p:spPr>
          <a:xfrm>
            <a:off x="5169074" y="4684904"/>
            <a:ext cx="1853852" cy="584775"/>
          </a:xfrm>
          <a:prstGeom prst="rect">
            <a:avLst/>
          </a:prstGeom>
          <a:noFill/>
        </p:spPr>
        <p:txBody>
          <a:bodyPr wrap="square" rtlCol="1">
            <a:spAutoFit/>
          </a:bodyPr>
          <a:lstStyle/>
          <a:p>
            <a:pPr algn="ctr"/>
            <a:r>
              <a:rPr lang="ar-SA" sz="3200" b="1" dirty="0"/>
              <a:t>صدفة</a:t>
            </a:r>
            <a:endParaRPr lang="he-IL" sz="3200" b="1" dirty="0"/>
          </a:p>
        </p:txBody>
      </p:sp>
      <p:pic>
        <p:nvPicPr>
          <p:cNvPr id="2052" name="Picture 4" descr="תמונה ותמונה של צדפות בחינם">
            <a:extLst>
              <a:ext uri="{FF2B5EF4-FFF2-40B4-BE49-F238E27FC236}">
                <a16:creationId xmlns:a16="http://schemas.microsoft.com/office/drawing/2014/main" id="{33978933-2867-9114-BE9C-3D10BF1130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1841" y="2039799"/>
            <a:ext cx="3903053" cy="2600831"/>
          </a:xfrm>
          <a:prstGeom prst="rect">
            <a:avLst/>
          </a:prstGeom>
          <a:noFill/>
          <a:extLst>
            <a:ext uri="{909E8E84-426E-40DD-AFC4-6F175D3DCCD1}">
              <a14:hiddenFill xmlns:a14="http://schemas.microsoft.com/office/drawing/2010/main">
                <a:solidFill>
                  <a:srgbClr val="FFFFFF"/>
                </a:solidFill>
              </a14:hiddenFill>
            </a:ext>
          </a:extLst>
        </p:spPr>
      </p:pic>
      <p:sp>
        <p:nvSpPr>
          <p:cNvPr id="3" name="תיבת טקסט 2">
            <a:extLst>
              <a:ext uri="{FF2B5EF4-FFF2-40B4-BE49-F238E27FC236}">
                <a16:creationId xmlns:a16="http://schemas.microsoft.com/office/drawing/2014/main" id="{3C0A4219-8AFF-05E0-E0F0-984E6C018A2E}"/>
              </a:ext>
            </a:extLst>
          </p:cNvPr>
          <p:cNvSpPr txBox="1"/>
          <p:nvPr/>
        </p:nvSpPr>
        <p:spPr>
          <a:xfrm>
            <a:off x="-1" y="6467992"/>
            <a:ext cx="2296633" cy="461665"/>
          </a:xfrm>
          <a:prstGeom prst="rect">
            <a:avLst/>
          </a:prstGeom>
          <a:noFill/>
        </p:spPr>
        <p:txBody>
          <a:bodyPr wrap="square" rtlCol="1">
            <a:spAutoFit/>
          </a:bodyPr>
          <a:lstStyle/>
          <a:p>
            <a:r>
              <a:rPr lang="ar-SA" sz="2400" b="1" dirty="0"/>
              <a:t>الصَّفحات</a:t>
            </a:r>
            <a:r>
              <a:rPr lang="he-IL" sz="2400" b="1" dirty="0"/>
              <a:t>45-41</a:t>
            </a:r>
          </a:p>
        </p:txBody>
      </p:sp>
      <p:pic>
        <p:nvPicPr>
          <p:cNvPr id="5" name="תמונה 4">
            <a:extLst>
              <a:ext uri="{FF2B5EF4-FFF2-40B4-BE49-F238E27FC236}">
                <a16:creationId xmlns:a16="http://schemas.microsoft.com/office/drawing/2014/main" id="{87A95DB4-BE66-7857-D712-AF7BEEE057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098387" y="-10085"/>
            <a:ext cx="1252775" cy="673076"/>
          </a:xfrm>
          <a:prstGeom prst="rect">
            <a:avLst/>
          </a:prstGeom>
        </p:spPr>
      </p:pic>
    </p:spTree>
    <p:extLst>
      <p:ext uri="{BB962C8B-B14F-4D97-AF65-F5344CB8AC3E}">
        <p14:creationId xmlns:p14="http://schemas.microsoft.com/office/powerpoint/2010/main" val="603834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EBA30806-1981-5D66-EB80-A272C122714C}"/>
              </a:ext>
            </a:extLst>
          </p:cNvPr>
          <p:cNvPicPr>
            <a:picLocks noChangeAspect="1"/>
          </p:cNvPicPr>
          <p:nvPr/>
        </p:nvPicPr>
        <p:blipFill>
          <a:blip r:embed="rId4"/>
          <a:stretch>
            <a:fillRect/>
          </a:stretch>
        </p:blipFill>
        <p:spPr>
          <a:xfrm>
            <a:off x="9899394" y="111835"/>
            <a:ext cx="2065672" cy="1741256"/>
          </a:xfrm>
          <a:prstGeom prst="rect">
            <a:avLst/>
          </a:prstGeom>
        </p:spPr>
      </p:pic>
      <p:sp>
        <p:nvSpPr>
          <p:cNvPr id="11" name="תיבת טקסט 10">
            <a:extLst>
              <a:ext uri="{FF2B5EF4-FFF2-40B4-BE49-F238E27FC236}">
                <a16:creationId xmlns:a16="http://schemas.microsoft.com/office/drawing/2014/main" id="{5DDCA25B-CC10-6DBB-9A72-A84F9737AEBD}"/>
              </a:ext>
            </a:extLst>
          </p:cNvPr>
          <p:cNvSpPr txBox="1"/>
          <p:nvPr/>
        </p:nvSpPr>
        <p:spPr>
          <a:xfrm>
            <a:off x="110360" y="3528292"/>
            <a:ext cx="2333302" cy="2246769"/>
          </a:xfrm>
          <a:prstGeom prst="rect">
            <a:avLst/>
          </a:prstGeom>
          <a:noFill/>
        </p:spPr>
        <p:txBody>
          <a:bodyPr wrap="square" rtlCol="1">
            <a:spAutoFit/>
          </a:bodyPr>
          <a:lstStyle/>
          <a:p>
            <a:r>
              <a:rPr lang="ar-SA" sz="2800" dirty="0"/>
              <a:t>توجهوا لكتاب التدريس الى الصفحات 4</a:t>
            </a:r>
            <a:r>
              <a:rPr lang="he-IL" sz="2800" dirty="0"/>
              <a:t>2-41 </a:t>
            </a:r>
            <a:r>
              <a:rPr lang="ar-SA" sz="2800" dirty="0"/>
              <a:t>وأجيبوا عن البنود </a:t>
            </a:r>
            <a:endParaRPr lang="he-IL" sz="2800" dirty="0"/>
          </a:p>
          <a:p>
            <a:r>
              <a:rPr lang="he-IL" sz="2800" dirty="0"/>
              <a:t> 6-2 </a:t>
            </a:r>
            <a:r>
              <a:rPr lang="ar-SA" sz="2800" dirty="0"/>
              <a:t>التعليمات</a:t>
            </a:r>
            <a:r>
              <a:rPr lang="he-IL" sz="2800" dirty="0"/>
              <a:t>.</a:t>
            </a: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8387" y="-10085"/>
            <a:ext cx="1252775" cy="673076"/>
          </a:xfrm>
          <a:prstGeom prst="rect">
            <a:avLst/>
          </a:prstGeom>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1394" y="84455"/>
            <a:ext cx="1991003" cy="1676634"/>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05752" y="215263"/>
            <a:ext cx="2820175" cy="1761122"/>
          </a:xfrm>
          <a:prstGeom prst="rect">
            <a:avLst/>
          </a:prstGeom>
        </p:spPr>
      </p:pic>
      <p:pic>
        <p:nvPicPr>
          <p:cNvPr id="4" name="תמונה 3"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56942" y="2148451"/>
            <a:ext cx="9273442" cy="4709549"/>
          </a:xfrm>
          <a:prstGeom prst="rect">
            <a:avLst/>
          </a:prstGeom>
        </p:spPr>
      </p:pic>
    </p:spTree>
    <p:extLst>
      <p:ext uri="{BB962C8B-B14F-4D97-AF65-F5344CB8AC3E}">
        <p14:creationId xmlns:p14="http://schemas.microsoft.com/office/powerpoint/2010/main" val="1714746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C6528303-C7B5-E038-3449-565A8E60DAD7}"/>
              </a:ext>
            </a:extLst>
          </p:cNvPr>
          <p:cNvSpPr txBox="1"/>
          <p:nvPr/>
        </p:nvSpPr>
        <p:spPr>
          <a:xfrm>
            <a:off x="-858339" y="6334780"/>
            <a:ext cx="2170546" cy="461665"/>
          </a:xfrm>
          <a:prstGeom prst="rect">
            <a:avLst/>
          </a:prstGeom>
          <a:noFill/>
        </p:spPr>
        <p:txBody>
          <a:bodyPr wrap="square" rtlCol="1">
            <a:spAutoFit/>
          </a:bodyPr>
          <a:lstStyle/>
          <a:p>
            <a:r>
              <a:rPr lang="ar-SA" sz="2400" b="1" dirty="0"/>
              <a:t>صفحة</a:t>
            </a:r>
            <a:r>
              <a:rPr lang="he-IL" sz="2400" b="1" dirty="0"/>
              <a:t> 32</a:t>
            </a:r>
          </a:p>
        </p:txBody>
      </p:sp>
      <p:sp>
        <p:nvSpPr>
          <p:cNvPr id="5" name="תיבת טקסט 4">
            <a:extLst>
              <a:ext uri="{FF2B5EF4-FFF2-40B4-BE49-F238E27FC236}">
                <a16:creationId xmlns:a16="http://schemas.microsoft.com/office/drawing/2014/main" id="{1243012B-A6A2-6D76-3B1F-EC09B5D523B2}"/>
              </a:ext>
            </a:extLst>
          </p:cNvPr>
          <p:cNvSpPr txBox="1"/>
          <p:nvPr/>
        </p:nvSpPr>
        <p:spPr>
          <a:xfrm>
            <a:off x="7646906" y="322217"/>
            <a:ext cx="3909368" cy="646331"/>
          </a:xfrm>
          <a:prstGeom prst="rect">
            <a:avLst/>
          </a:prstGeom>
          <a:noFill/>
        </p:spPr>
        <p:txBody>
          <a:bodyPr wrap="square" rtlCol="1">
            <a:spAutoFit/>
          </a:bodyPr>
          <a:lstStyle/>
          <a:p>
            <a:r>
              <a:rPr lang="ar-SA" sz="3600" b="1" dirty="0">
                <a:solidFill>
                  <a:srgbClr val="C00000"/>
                </a:solidFill>
              </a:rPr>
              <a:t>لَدَيَّ لُغْزٌ!</a:t>
            </a:r>
            <a:endParaRPr lang="he-IL" sz="3600" b="1"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199" y="687908"/>
            <a:ext cx="6702160" cy="6091583"/>
          </a:xfrm>
          <a:prstGeom prst="rect">
            <a:avLst/>
          </a:prstGeom>
        </p:spPr>
      </p:pic>
    </p:spTree>
    <p:extLst>
      <p:ext uri="{BB962C8B-B14F-4D97-AF65-F5344CB8AC3E}">
        <p14:creationId xmlns:p14="http://schemas.microsoft.com/office/powerpoint/2010/main" val="754690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10BCA846-CD98-6FAC-29F4-D2F03C3355B8}"/>
              </a:ext>
            </a:extLst>
          </p:cNvPr>
          <p:cNvSpPr txBox="1"/>
          <p:nvPr/>
        </p:nvSpPr>
        <p:spPr>
          <a:xfrm>
            <a:off x="60402" y="6250042"/>
            <a:ext cx="1752072" cy="523220"/>
          </a:xfrm>
          <a:prstGeom prst="rect">
            <a:avLst/>
          </a:prstGeom>
          <a:noFill/>
        </p:spPr>
        <p:txBody>
          <a:bodyPr wrap="square">
            <a:spAutoFit/>
          </a:bodyPr>
          <a:lstStyle/>
          <a:p>
            <a:pPr lvl="0">
              <a:defRPr/>
            </a:pPr>
            <a:r>
              <a:rPr lang="ar-SA" sz="2800" b="1" dirty="0"/>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42</a:t>
            </a:r>
          </a:p>
        </p:txBody>
      </p:sp>
      <p:sp>
        <p:nvSpPr>
          <p:cNvPr id="7" name="תיבת טקסט 6">
            <a:extLst>
              <a:ext uri="{FF2B5EF4-FFF2-40B4-BE49-F238E27FC236}">
                <a16:creationId xmlns:a16="http://schemas.microsoft.com/office/drawing/2014/main" id="{AE1D6A6F-3D0A-4080-326F-282928E2E42A}"/>
              </a:ext>
            </a:extLst>
          </p:cNvPr>
          <p:cNvSpPr txBox="1"/>
          <p:nvPr/>
        </p:nvSpPr>
        <p:spPr>
          <a:xfrm>
            <a:off x="5222616" y="128934"/>
            <a:ext cx="5665534" cy="523220"/>
          </a:xfrm>
          <a:prstGeom prst="rect">
            <a:avLst/>
          </a:prstGeom>
          <a:noFill/>
        </p:spPr>
        <p:txBody>
          <a:bodyPr wrap="square" rtlCol="1">
            <a:spAutoFit/>
          </a:bodyPr>
          <a:lstStyle/>
          <a:p>
            <a:r>
              <a:rPr lang="ar-SA" sz="2800" b="1" dirty="0">
                <a:solidFill>
                  <a:srgbClr val="C00000"/>
                </a:solidFill>
              </a:rPr>
              <a:t>مَهَمَّة</a:t>
            </a:r>
            <a:r>
              <a:rPr lang="he-IL" sz="2800" b="1" dirty="0">
                <a:solidFill>
                  <a:srgbClr val="C00000"/>
                </a:solidFill>
              </a:rPr>
              <a:t>: </a:t>
            </a:r>
            <a:r>
              <a:rPr lang="ar-SA" sz="2800" b="1" dirty="0">
                <a:solidFill>
                  <a:srgbClr val="C00000"/>
                </a:solidFill>
              </a:rPr>
              <a:t>نَتَعَرَّف على الحلَزونات</a:t>
            </a:r>
            <a:r>
              <a:rPr lang="he-IL" sz="2800" b="1" dirty="0">
                <a:solidFill>
                  <a:srgbClr val="C00000"/>
                </a:solidFill>
              </a:rPr>
              <a:t> </a:t>
            </a:r>
            <a:r>
              <a:rPr lang="he-IL" sz="2800" dirty="0"/>
              <a:t>(</a:t>
            </a:r>
            <a:r>
              <a:rPr lang="ar-SA" sz="2800" dirty="0"/>
              <a:t>تَتِمَّة</a:t>
            </a:r>
            <a:r>
              <a:rPr lang="he-IL" sz="2800" dirty="0"/>
              <a:t>) </a:t>
            </a: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014" y="687908"/>
            <a:ext cx="8831557" cy="5955225"/>
          </a:xfrm>
          <a:prstGeom prst="rect">
            <a:avLst/>
          </a:prstGeom>
        </p:spPr>
      </p:pic>
    </p:spTree>
    <p:extLst>
      <p:ext uri="{BB962C8B-B14F-4D97-AF65-F5344CB8AC3E}">
        <p14:creationId xmlns:p14="http://schemas.microsoft.com/office/powerpoint/2010/main" val="454723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4B3CEF75-E39D-C063-E0D3-A57BF19B74DE}"/>
              </a:ext>
            </a:extLst>
          </p:cNvPr>
          <p:cNvSpPr txBox="1"/>
          <p:nvPr/>
        </p:nvSpPr>
        <p:spPr>
          <a:xfrm>
            <a:off x="226934" y="6196012"/>
            <a:ext cx="1848446" cy="461665"/>
          </a:xfrm>
          <a:prstGeom prst="rect">
            <a:avLst/>
          </a:prstGeom>
          <a:noFill/>
        </p:spPr>
        <p:txBody>
          <a:bodyPr wrap="square">
            <a:spAutoFit/>
          </a:bodyPr>
          <a:lstStyle/>
          <a:p>
            <a:r>
              <a:rPr lang="ar-SA" sz="2400" b="1" dirty="0"/>
              <a:t>صفحة</a:t>
            </a:r>
            <a:r>
              <a:rPr lang="he-IL" sz="2400" b="1" dirty="0"/>
              <a:t> 42</a:t>
            </a: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4775" y="687908"/>
            <a:ext cx="8452977" cy="6050552"/>
          </a:xfrm>
          <a:prstGeom prst="rect">
            <a:avLst/>
          </a:prstGeom>
        </p:spPr>
      </p:pic>
    </p:spTree>
    <p:extLst>
      <p:ext uri="{BB962C8B-B14F-4D97-AF65-F5344CB8AC3E}">
        <p14:creationId xmlns:p14="http://schemas.microsoft.com/office/powerpoint/2010/main" val="9511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D0B4DDAD-A066-C4D9-62DF-37E1482EFECD}"/>
              </a:ext>
            </a:extLst>
          </p:cNvPr>
          <p:cNvSpPr txBox="1"/>
          <p:nvPr/>
        </p:nvSpPr>
        <p:spPr>
          <a:xfrm>
            <a:off x="3656445" y="5343426"/>
            <a:ext cx="6668654" cy="1131848"/>
          </a:xfrm>
          <a:prstGeom prst="rect">
            <a:avLst/>
          </a:prstGeom>
          <a:noFill/>
        </p:spPr>
        <p:txBody>
          <a:bodyPr wrap="square">
            <a:spAutoFit/>
          </a:bodyPr>
          <a:lstStyle/>
          <a:p>
            <a:pPr>
              <a:lnSpc>
                <a:spcPct val="150000"/>
              </a:lnSpc>
            </a:pPr>
            <a:r>
              <a:rPr lang="ar-SA" sz="2400" dirty="0">
                <a:latin typeface="Narkisim" panose="020E0502050101010101" pitchFamily="34" charset="-79"/>
              </a:rPr>
              <a:t>اقرؤوا قطع المعلومات في الصفحات 43-45 وأجيبوا عن الأسئِلَة في نهاية كل فقرة وعلى اسئِلة التلخيص</a:t>
            </a:r>
            <a:r>
              <a:rPr lang="he-IL" sz="2400" dirty="0">
                <a:latin typeface="Narkisim" panose="020E0502050101010101" pitchFamily="34" charset="-79"/>
              </a:rPr>
              <a:t> </a:t>
            </a:r>
            <a:r>
              <a:rPr lang="ar-SA" sz="2400" dirty="0">
                <a:latin typeface="Narkisim" panose="020E0502050101010101" pitchFamily="34" charset="-79"/>
              </a:rPr>
              <a:t>صفحة </a:t>
            </a:r>
            <a:r>
              <a:rPr lang="he-IL" sz="2400" b="0" i="0" u="none" strike="noStrike" baseline="0" dirty="0">
                <a:latin typeface="Narkisim" panose="020E0502050101010101" pitchFamily="34" charset="-79"/>
              </a:rPr>
              <a:t>45.</a:t>
            </a:r>
            <a:endParaRPr lang="he-IL" sz="2400" dirty="0"/>
          </a:p>
        </p:txBody>
      </p:sp>
      <p:sp>
        <p:nvSpPr>
          <p:cNvPr id="5" name="TextBox 4">
            <a:extLst>
              <a:ext uri="{FF2B5EF4-FFF2-40B4-BE49-F238E27FC236}">
                <a16:creationId xmlns:a16="http://schemas.microsoft.com/office/drawing/2014/main" id="{32EDD281-2FEA-A6F8-AC8C-6EA5831F055E}"/>
              </a:ext>
            </a:extLst>
          </p:cNvPr>
          <p:cNvSpPr txBox="1"/>
          <p:nvPr/>
        </p:nvSpPr>
        <p:spPr>
          <a:xfrm>
            <a:off x="2884598" y="575354"/>
            <a:ext cx="6567627" cy="646331"/>
          </a:xfrm>
          <a:prstGeom prst="rect">
            <a:avLst/>
          </a:prstGeom>
          <a:noFill/>
        </p:spPr>
        <p:txBody>
          <a:bodyPr wrap="square" rtlCol="0">
            <a:spAutoFit/>
          </a:bodyPr>
          <a:lstStyle/>
          <a:p>
            <a:r>
              <a:rPr lang="ar-SA" sz="3600" b="1" dirty="0" err="1">
                <a:solidFill>
                  <a:srgbClr val="C00000"/>
                </a:solidFill>
              </a:rPr>
              <a:t>تَذْويت</a:t>
            </a:r>
            <a:r>
              <a:rPr lang="ar-SA" sz="3600" b="1" dirty="0">
                <a:solidFill>
                  <a:srgbClr val="C00000"/>
                </a:solidFill>
              </a:rPr>
              <a:t> مُصْطَلَحات</a:t>
            </a:r>
            <a:r>
              <a:rPr lang="he-IL" sz="3600" b="1" dirty="0">
                <a:solidFill>
                  <a:srgbClr val="C00000"/>
                </a:solidFill>
              </a:rPr>
              <a:t>:</a:t>
            </a:r>
            <a:r>
              <a:rPr lang="en-US" sz="3600" b="1" dirty="0">
                <a:solidFill>
                  <a:srgbClr val="C00000"/>
                </a:solidFill>
              </a:rPr>
              <a:t> </a:t>
            </a:r>
            <a:r>
              <a:rPr lang="ar-SA" sz="3600" b="1" dirty="0">
                <a:solidFill>
                  <a:srgbClr val="C00000"/>
                </a:solidFill>
              </a:rPr>
              <a:t>مَجْمُوعَة الرَّخَوِيَّات</a:t>
            </a:r>
            <a:r>
              <a:rPr lang="en-US" sz="3600" b="1" dirty="0">
                <a:solidFill>
                  <a:srgbClr val="C00000"/>
                </a:solidFill>
              </a:rPr>
              <a:t> </a:t>
            </a: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7180" y="40327"/>
            <a:ext cx="2400635" cy="1562318"/>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102" y="2474084"/>
            <a:ext cx="10737504" cy="2507819"/>
          </a:xfrm>
          <a:prstGeom prst="rect">
            <a:avLst/>
          </a:prstGeom>
        </p:spPr>
      </p:pic>
    </p:spTree>
    <p:extLst>
      <p:ext uri="{BB962C8B-B14F-4D97-AF65-F5344CB8AC3E}">
        <p14:creationId xmlns:p14="http://schemas.microsoft.com/office/powerpoint/2010/main" val="4189651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B52601B1-C158-5F49-761D-62025FFD9C27}"/>
              </a:ext>
            </a:extLst>
          </p:cNvPr>
          <p:cNvSpPr txBox="1"/>
          <p:nvPr/>
        </p:nvSpPr>
        <p:spPr>
          <a:xfrm>
            <a:off x="0" y="6334780"/>
            <a:ext cx="1722846" cy="461665"/>
          </a:xfrm>
          <a:prstGeom prst="rect">
            <a:avLst/>
          </a:prstGeom>
          <a:noFill/>
        </p:spPr>
        <p:txBody>
          <a:bodyPr wrap="square">
            <a:spAutoFit/>
          </a:bodyPr>
          <a:lstStyle/>
          <a:p>
            <a:pPr lvl="0">
              <a:defRPr/>
            </a:pPr>
            <a:r>
              <a:rPr lang="ar-SA" sz="2400" b="1" dirty="0"/>
              <a:t>صفحة</a:t>
            </a:r>
            <a:r>
              <a:rPr kumimoji="0" lang="he-IL"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45</a:t>
            </a:r>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05166"/>
            <a:ext cx="11666483" cy="4522822"/>
          </a:xfrm>
          <a:prstGeom prst="rect">
            <a:avLst/>
          </a:prstGeom>
        </p:spPr>
      </p:pic>
    </p:spTree>
    <p:extLst>
      <p:ext uri="{BB962C8B-B14F-4D97-AF65-F5344CB8AC3E}">
        <p14:creationId xmlns:p14="http://schemas.microsoft.com/office/powerpoint/2010/main" val="1713714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A66316D7-38EA-8BCF-1B54-8052BF02585A}"/>
              </a:ext>
            </a:extLst>
          </p:cNvPr>
          <p:cNvSpPr txBox="1"/>
          <p:nvPr/>
        </p:nvSpPr>
        <p:spPr>
          <a:xfrm>
            <a:off x="7633699" y="523982"/>
            <a:ext cx="3996647" cy="1323439"/>
          </a:xfrm>
          <a:prstGeom prst="rect">
            <a:avLst/>
          </a:prstGeom>
          <a:noFill/>
        </p:spPr>
        <p:txBody>
          <a:bodyPr wrap="square" rtlCol="0">
            <a:spAutoFit/>
          </a:bodyPr>
          <a:lstStyle/>
          <a:p>
            <a:r>
              <a:rPr lang="ar-SA" sz="4000" b="1" dirty="0">
                <a:solidFill>
                  <a:srgbClr val="C00000"/>
                </a:solidFill>
                <a:cs typeface="Arial" panose="020B0604020202020204" pitchFamily="34" charset="0"/>
              </a:rPr>
              <a:t>مَهَمَّة مُحَوْسَبَة</a:t>
            </a:r>
            <a:endParaRPr lang="en-US" sz="4000" dirty="0">
              <a:solidFill>
                <a:srgbClr val="C00000"/>
              </a:solidFill>
            </a:endParaRPr>
          </a:p>
          <a:p>
            <a:endParaRPr lang="en-US" sz="4000" b="1" dirty="0">
              <a:solidFill>
                <a:srgbClr val="C00000"/>
              </a:solidFill>
            </a:endParaRPr>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736" y="1185701"/>
            <a:ext cx="5620535" cy="5163271"/>
          </a:xfrm>
          <a:prstGeom prst="rect">
            <a:avLst/>
          </a:prstGeom>
        </p:spPr>
      </p:pic>
    </p:spTree>
    <p:extLst>
      <p:ext uri="{BB962C8B-B14F-4D97-AF65-F5344CB8AC3E}">
        <p14:creationId xmlns:p14="http://schemas.microsoft.com/office/powerpoint/2010/main" val="177168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980A945-00D1-4E42-9766-3F062E8F8753}"/>
              </a:ext>
            </a:extLst>
          </p:cNvPr>
          <p:cNvPicPr>
            <a:picLocks noChangeAspect="1"/>
          </p:cNvPicPr>
          <p:nvPr/>
        </p:nvPicPr>
        <p:blipFill>
          <a:blip r:embed="rId4"/>
          <a:stretch>
            <a:fillRect/>
          </a:stretch>
        </p:blipFill>
        <p:spPr>
          <a:xfrm>
            <a:off x="10132291" y="-28721"/>
            <a:ext cx="1995053" cy="1681728"/>
          </a:xfrm>
          <a:prstGeom prst="rect">
            <a:avLst/>
          </a:prstGeom>
        </p:spPr>
      </p:pic>
      <p:pic>
        <p:nvPicPr>
          <p:cNvPr id="8" name="תמונה 7">
            <a:extLst>
              <a:ext uri="{FF2B5EF4-FFF2-40B4-BE49-F238E27FC236}">
                <a16:creationId xmlns:a16="http://schemas.microsoft.com/office/drawing/2014/main" id="{895E9F1B-D96E-947A-C481-F9CF140200F5}"/>
              </a:ext>
            </a:extLst>
          </p:cNvPr>
          <p:cNvPicPr>
            <a:picLocks noChangeAspect="1"/>
          </p:cNvPicPr>
          <p:nvPr/>
        </p:nvPicPr>
        <p:blipFill>
          <a:blip r:embed="rId5"/>
          <a:stretch>
            <a:fillRect/>
          </a:stretch>
        </p:blipFill>
        <p:spPr>
          <a:xfrm>
            <a:off x="226934" y="1993187"/>
            <a:ext cx="4628941" cy="3606229"/>
          </a:xfrm>
          <a:prstGeom prst="rect">
            <a:avLst/>
          </a:prstGeom>
        </p:spPr>
      </p:pic>
      <p:sp>
        <p:nvSpPr>
          <p:cNvPr id="12" name="תיבת טקסט 11">
            <a:extLst>
              <a:ext uri="{FF2B5EF4-FFF2-40B4-BE49-F238E27FC236}">
                <a16:creationId xmlns:a16="http://schemas.microsoft.com/office/drawing/2014/main" id="{C98D1497-92BA-A4FE-4D84-D412238C5345}"/>
              </a:ext>
            </a:extLst>
          </p:cNvPr>
          <p:cNvSpPr txBox="1"/>
          <p:nvPr/>
        </p:nvSpPr>
        <p:spPr>
          <a:xfrm>
            <a:off x="4581037" y="1993187"/>
            <a:ext cx="6895197" cy="2308324"/>
          </a:xfrm>
          <a:prstGeom prst="rect">
            <a:avLst/>
          </a:prstGeom>
          <a:noFill/>
        </p:spPr>
        <p:txBody>
          <a:bodyPr wrap="square">
            <a:spAutoFit/>
          </a:bodyPr>
          <a:lstStyle/>
          <a:p>
            <a:pPr>
              <a:lnSpc>
                <a:spcPct val="150000"/>
              </a:lnSpc>
            </a:pPr>
            <a:r>
              <a:rPr lang="ar-SA" sz="3200" dirty="0">
                <a:latin typeface="Narkisim" panose="020E0502050101010101" pitchFamily="34" charset="-79"/>
              </a:rPr>
              <a:t>مَهَمَّتكم هي تخطيط وإجراء مُشاهَدَة</a:t>
            </a:r>
            <a:r>
              <a:rPr lang="he-IL" sz="3200" b="0" i="0" u="none" strike="noStrike" baseline="0" dirty="0">
                <a:latin typeface="Narkisim" panose="020E0502050101010101" pitchFamily="34" charset="-79"/>
              </a:rPr>
              <a:t>.</a:t>
            </a:r>
          </a:p>
          <a:p>
            <a:pPr>
              <a:lnSpc>
                <a:spcPct val="150000"/>
              </a:lnSpc>
            </a:pPr>
            <a:r>
              <a:rPr lang="ar-SA" sz="3200" b="0" i="0" u="none" strike="noStrike" baseline="0" dirty="0">
                <a:latin typeface="Narkisim" panose="020E0502050101010101" pitchFamily="34" charset="-79"/>
              </a:rPr>
              <a:t>هدف المشاهدة هو التعرُّف على حشرات أخرى</a:t>
            </a:r>
            <a:r>
              <a:rPr lang="he-IL" sz="3200" b="0" i="0" u="none" strike="noStrike" dirty="0">
                <a:latin typeface="Narkisim" panose="020E0502050101010101" pitchFamily="34" charset="-79"/>
              </a:rPr>
              <a:t> </a:t>
            </a:r>
            <a:r>
              <a:rPr lang="ar-SA" sz="3200" dirty="0">
                <a:latin typeface="Narkisim" panose="020E0502050101010101" pitchFamily="34" charset="-79"/>
              </a:rPr>
              <a:t>أو رخوِيَّات أخرى في البيئَة القريبَة</a:t>
            </a:r>
            <a:r>
              <a:rPr lang="he-IL" sz="3200" b="0" i="0" u="none" strike="noStrike" baseline="0" dirty="0">
                <a:latin typeface="Narkisim" panose="020E0502050101010101" pitchFamily="34" charset="-79"/>
              </a:rPr>
              <a:t>.</a:t>
            </a:r>
            <a:endParaRPr lang="he-IL" sz="3200" dirty="0"/>
          </a:p>
        </p:txBody>
      </p:sp>
      <p:sp>
        <p:nvSpPr>
          <p:cNvPr id="14" name="תיבת טקסט 13">
            <a:extLst>
              <a:ext uri="{FF2B5EF4-FFF2-40B4-BE49-F238E27FC236}">
                <a16:creationId xmlns:a16="http://schemas.microsoft.com/office/drawing/2014/main" id="{63C4FCC7-0DCD-744D-2795-AF16FFC879A0}"/>
              </a:ext>
            </a:extLst>
          </p:cNvPr>
          <p:cNvSpPr txBox="1"/>
          <p:nvPr/>
        </p:nvSpPr>
        <p:spPr>
          <a:xfrm>
            <a:off x="5222616" y="5447044"/>
            <a:ext cx="6096000" cy="830997"/>
          </a:xfrm>
          <a:prstGeom prst="rect">
            <a:avLst/>
          </a:prstGeom>
          <a:noFill/>
        </p:spPr>
        <p:txBody>
          <a:bodyPr wrap="square">
            <a:spAutoFit/>
          </a:bodyPr>
          <a:lstStyle/>
          <a:p>
            <a:r>
              <a:rPr lang="ar-SA" sz="2400" b="1" dirty="0"/>
              <a:t>تَوجَّهوا لكتاب التَّدريس صفحة</a:t>
            </a:r>
            <a:r>
              <a:rPr lang="he-IL" sz="2400" dirty="0"/>
              <a:t> 46 </a:t>
            </a:r>
            <a:r>
              <a:rPr lang="ar-SA" sz="2400" dirty="0"/>
              <a:t>وأجيبوا عن البنود </a:t>
            </a:r>
            <a:r>
              <a:rPr lang="he-IL" sz="2400" dirty="0"/>
              <a:t>7-1 </a:t>
            </a:r>
            <a:r>
              <a:rPr lang="ar-SA" sz="2400" dirty="0"/>
              <a:t>في التعليمات.</a:t>
            </a:r>
            <a:r>
              <a:rPr lang="he-IL" sz="1800" dirty="0"/>
              <a:t>.</a:t>
            </a:r>
          </a:p>
        </p:txBody>
      </p:sp>
      <p:sp>
        <p:nvSpPr>
          <p:cNvPr id="3" name="תיבת טקסט 2">
            <a:extLst>
              <a:ext uri="{FF2B5EF4-FFF2-40B4-BE49-F238E27FC236}">
                <a16:creationId xmlns:a16="http://schemas.microsoft.com/office/drawing/2014/main" id="{F4C3F5C4-B7BE-A8B7-CC43-0BFD4F8B9557}"/>
              </a:ext>
            </a:extLst>
          </p:cNvPr>
          <p:cNvSpPr txBox="1"/>
          <p:nvPr/>
        </p:nvSpPr>
        <p:spPr>
          <a:xfrm>
            <a:off x="8680675" y="1217328"/>
            <a:ext cx="967744" cy="523220"/>
          </a:xfrm>
          <a:prstGeom prst="rect">
            <a:avLst/>
          </a:prstGeom>
          <a:noFill/>
        </p:spPr>
        <p:txBody>
          <a:bodyPr wrap="square" rtlCol="1">
            <a:spAutoFit/>
          </a:bodyPr>
          <a:lstStyle/>
          <a:p>
            <a:r>
              <a:rPr lang="ar-SA" sz="2800" b="1" dirty="0">
                <a:solidFill>
                  <a:srgbClr val="C00000"/>
                </a:solidFill>
              </a:rPr>
              <a:t>جَوْلَة</a:t>
            </a:r>
            <a:r>
              <a:rPr lang="he-IL" sz="2400" b="1" dirty="0">
                <a:solidFill>
                  <a:srgbClr val="C00000"/>
                </a:solidFill>
              </a:rPr>
              <a:t>:</a:t>
            </a:r>
          </a:p>
        </p:txBody>
      </p:sp>
      <p:pic>
        <p:nvPicPr>
          <p:cNvPr id="9" name="תמונה 8">
            <a:extLst>
              <a:ext uri="{FF2B5EF4-FFF2-40B4-BE49-F238E27FC236}">
                <a16:creationId xmlns:a16="http://schemas.microsoft.com/office/drawing/2014/main" id="{1C119158-B6F6-B7DD-BF0B-44E5661C2606}"/>
              </a:ext>
            </a:extLst>
          </p:cNvPr>
          <p:cNvPicPr>
            <a:picLocks noChangeAspect="1"/>
          </p:cNvPicPr>
          <p:nvPr/>
        </p:nvPicPr>
        <p:blipFill>
          <a:blip r:embed="rId6"/>
          <a:stretch>
            <a:fillRect/>
          </a:stretch>
        </p:blipFill>
        <p:spPr>
          <a:xfrm>
            <a:off x="2098387" y="-10085"/>
            <a:ext cx="1252775" cy="673076"/>
          </a:xfrm>
          <a:prstGeom prst="rect">
            <a:avLst/>
          </a:prstGeom>
        </p:spPr>
      </p:pic>
      <p:pic>
        <p:nvPicPr>
          <p:cNvPr id="10" name="תמונה 9"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81394" y="84455"/>
            <a:ext cx="1991003" cy="1676634"/>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6784" y="1061951"/>
            <a:ext cx="4752937" cy="931236"/>
          </a:xfrm>
          <a:prstGeom prst="rect">
            <a:avLst/>
          </a:prstGeom>
        </p:spPr>
      </p:pic>
    </p:spTree>
    <p:extLst>
      <p:ext uri="{BB962C8B-B14F-4D97-AF65-F5344CB8AC3E}">
        <p14:creationId xmlns:p14="http://schemas.microsoft.com/office/powerpoint/2010/main" val="4207858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C86AD700-D116-24D1-201F-364593F4DD69}"/>
              </a:ext>
            </a:extLst>
          </p:cNvPr>
          <p:cNvSpPr txBox="1"/>
          <p:nvPr/>
        </p:nvSpPr>
        <p:spPr>
          <a:xfrm>
            <a:off x="0" y="6222945"/>
            <a:ext cx="1611231" cy="461665"/>
          </a:xfrm>
          <a:prstGeom prst="rect">
            <a:avLst/>
          </a:prstGeom>
          <a:noFill/>
        </p:spPr>
        <p:txBody>
          <a:bodyPr wrap="square">
            <a:spAutoFit/>
          </a:bodyPr>
          <a:lstStyle/>
          <a:p>
            <a:r>
              <a:rPr lang="ar-SA" sz="2400" b="1" dirty="0"/>
              <a:t>صفحة </a:t>
            </a:r>
            <a:r>
              <a:rPr lang="he-IL" sz="2400" b="1" dirty="0"/>
              <a:t>46</a:t>
            </a:r>
          </a:p>
        </p:txBody>
      </p:sp>
      <p:pic>
        <p:nvPicPr>
          <p:cNvPr id="7" name="Picture 6">
            <a:extLst>
              <a:ext uri="{FF2B5EF4-FFF2-40B4-BE49-F238E27FC236}">
                <a16:creationId xmlns:a16="http://schemas.microsoft.com/office/drawing/2014/main" id="{DB74B931-D833-C04B-908B-E95512DE7EE6}"/>
              </a:ext>
            </a:extLst>
          </p:cNvPr>
          <p:cNvPicPr>
            <a:picLocks noChangeAspect="1"/>
          </p:cNvPicPr>
          <p:nvPr/>
        </p:nvPicPr>
        <p:blipFill>
          <a:blip r:embed="rId4"/>
          <a:stretch>
            <a:fillRect/>
          </a:stretch>
        </p:blipFill>
        <p:spPr>
          <a:xfrm>
            <a:off x="60402" y="3517393"/>
            <a:ext cx="3363401" cy="2705552"/>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8387" y="-10085"/>
            <a:ext cx="1252775" cy="673076"/>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803" y="986479"/>
            <a:ext cx="8628626" cy="3795297"/>
          </a:xfrm>
          <a:prstGeom prst="rect">
            <a:avLst/>
          </a:prstGeom>
        </p:spPr>
      </p:pic>
    </p:spTree>
    <p:extLst>
      <p:ext uri="{BB962C8B-B14F-4D97-AF65-F5344CB8AC3E}">
        <p14:creationId xmlns:p14="http://schemas.microsoft.com/office/powerpoint/2010/main" val="1227176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תיבת טקסט 10">
            <a:extLst>
              <a:ext uri="{FF2B5EF4-FFF2-40B4-BE49-F238E27FC236}">
                <a16:creationId xmlns:a16="http://schemas.microsoft.com/office/drawing/2014/main" id="{B1CBFAC5-6731-973F-B860-44CA3EAA75B2}"/>
              </a:ext>
            </a:extLst>
          </p:cNvPr>
          <p:cNvSpPr txBox="1"/>
          <p:nvPr/>
        </p:nvSpPr>
        <p:spPr>
          <a:xfrm>
            <a:off x="5837129" y="127591"/>
            <a:ext cx="5912285" cy="646331"/>
          </a:xfrm>
          <a:prstGeom prst="rect">
            <a:avLst/>
          </a:prstGeom>
          <a:noFill/>
        </p:spPr>
        <p:txBody>
          <a:bodyPr wrap="square" rtlCol="1">
            <a:spAutoFit/>
          </a:bodyPr>
          <a:lstStyle/>
          <a:p>
            <a:r>
              <a:rPr lang="ar-SA" sz="3600" b="1" dirty="0">
                <a:solidFill>
                  <a:srgbClr val="C00000"/>
                </a:solidFill>
              </a:rPr>
              <a:t>تَلْخيص</a:t>
            </a:r>
            <a:r>
              <a:rPr lang="he-IL" sz="3600" b="1" dirty="0">
                <a:solidFill>
                  <a:srgbClr val="C00000"/>
                </a:solidFill>
              </a:rPr>
              <a:t>:</a:t>
            </a:r>
            <a:r>
              <a:rPr lang="ar-SA" sz="3600" b="1" dirty="0">
                <a:solidFill>
                  <a:srgbClr val="C00000"/>
                </a:solidFill>
              </a:rPr>
              <a:t> مُمَيِّزاتُ مَجْمُوعَةِ الرَّخَوِيَّات</a:t>
            </a:r>
            <a:endParaRPr lang="he-IL" sz="3600" b="1" dirty="0">
              <a:solidFill>
                <a:srgbClr val="C00000"/>
              </a:solidFill>
            </a:endParaRPr>
          </a:p>
        </p:txBody>
      </p:sp>
      <p:pic>
        <p:nvPicPr>
          <p:cNvPr id="12" name="תמונה 11">
            <a:extLst>
              <a:ext uri="{FF2B5EF4-FFF2-40B4-BE49-F238E27FC236}">
                <a16:creationId xmlns:a16="http://schemas.microsoft.com/office/drawing/2014/main" id="{A3C84715-8D3C-A729-7B8F-926837877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51889AF3-B00A-CCC6-FD6D-E6BE429F62C7}"/>
              </a:ext>
            </a:extLst>
          </p:cNvPr>
          <p:cNvSpPr txBox="1"/>
          <p:nvPr/>
        </p:nvSpPr>
        <p:spPr>
          <a:xfrm>
            <a:off x="462337" y="1430057"/>
            <a:ext cx="10972800" cy="5262979"/>
          </a:xfrm>
          <a:prstGeom prst="rect">
            <a:avLst/>
          </a:prstGeom>
          <a:noFill/>
          <a:ln w="19050">
            <a:solidFill>
              <a:srgbClr val="C00000"/>
            </a:solidFill>
          </a:ln>
        </p:spPr>
        <p:txBody>
          <a:bodyPr wrap="square">
            <a:spAutoFit/>
          </a:bodyPr>
          <a:lstStyle/>
          <a:p>
            <a:pPr marL="342900" indent="-342900">
              <a:lnSpc>
                <a:spcPct val="150000"/>
              </a:lnSpc>
              <a:buFont typeface="Arial" panose="020B0604020202020204" pitchFamily="34" charset="0"/>
              <a:buChar char="•"/>
            </a:pPr>
            <a:r>
              <a:rPr lang="ar-SA" sz="3200" b="0" i="0" u="none" strike="noStrike" baseline="0" dirty="0">
                <a:latin typeface="Narkisim" panose="020E0502050101010101" pitchFamily="34" charset="-79"/>
              </a:rPr>
              <a:t>تَشْمل مجموعَة الرَّخويَّات: </a:t>
            </a:r>
            <a:r>
              <a:rPr lang="ar-SA" sz="3200" b="1" i="0" u="none" strike="noStrike" baseline="0" dirty="0">
                <a:latin typeface="Narkisim" panose="020E0502050101010101" pitchFamily="34" charset="-79"/>
              </a:rPr>
              <a:t>الحلزونات، الصدفيات والحبَّار</a:t>
            </a:r>
            <a:r>
              <a:rPr lang="ar-SA" sz="3200" b="1" dirty="0">
                <a:latin typeface="Narkisim" panose="020E0502050101010101" pitchFamily="34" charset="-79"/>
              </a:rPr>
              <a:t>ات</a:t>
            </a:r>
            <a:r>
              <a:rPr lang="he-IL" sz="3200" b="0" i="0" u="none" strike="noStrike" baseline="0" dirty="0">
                <a:latin typeface="Narkisim" panose="020E0502050101010101" pitchFamily="34" charset="-79"/>
              </a:rPr>
              <a:t>. </a:t>
            </a:r>
          </a:p>
          <a:p>
            <a:pPr marL="342900" indent="-342900">
              <a:lnSpc>
                <a:spcPct val="150000"/>
              </a:lnSpc>
              <a:buFont typeface="Arial" panose="020B0604020202020204" pitchFamily="34" charset="0"/>
              <a:buChar char="•"/>
            </a:pPr>
            <a:r>
              <a:rPr lang="ar-SA" sz="3200" b="0" i="0" u="none" strike="noStrike" baseline="0" dirty="0">
                <a:latin typeface="Narkisim" panose="020E0502050101010101" pitchFamily="34" charset="-79"/>
              </a:rPr>
              <a:t>مُعظم الرخويات تعيش في مياه البحر وفقط القليل منها يعيش في المياه العذبَة وعلى اليابسة</a:t>
            </a:r>
            <a:r>
              <a:rPr lang="he-IL" sz="3200" b="0" i="0" u="none" strike="noStrike" baseline="0" dirty="0">
                <a:latin typeface="Narkisim" panose="020E0502050101010101" pitchFamily="34" charset="-79"/>
              </a:rPr>
              <a:t>.</a:t>
            </a:r>
          </a:p>
          <a:p>
            <a:pPr marL="342900" indent="-342900">
              <a:lnSpc>
                <a:spcPct val="150000"/>
              </a:lnSpc>
              <a:buFont typeface="Arial" panose="020B0604020202020204" pitchFamily="34" charset="0"/>
              <a:buChar char="•"/>
            </a:pPr>
            <a:r>
              <a:rPr lang="ar-SA" sz="3200" dirty="0">
                <a:latin typeface="Narkisim" panose="020E0502050101010101" pitchFamily="34" charset="-79"/>
              </a:rPr>
              <a:t>جسم الرخويات رَخوٌ</a:t>
            </a:r>
            <a:r>
              <a:rPr lang="he-IL" sz="3200" dirty="0">
                <a:latin typeface="Narkisim" panose="020E0502050101010101" pitchFamily="34" charset="-79"/>
              </a:rPr>
              <a:t> </a:t>
            </a:r>
            <a:r>
              <a:rPr lang="ar-SA" sz="3200" dirty="0">
                <a:latin typeface="Narkisim" panose="020E0502050101010101" pitchFamily="34" charset="-79"/>
              </a:rPr>
              <a:t>ولا يحتوي على هيكل عظمي داخلي</a:t>
            </a:r>
            <a:r>
              <a:rPr lang="he-IL" sz="3200" b="0" i="0" u="none" strike="noStrike" baseline="0" dirty="0">
                <a:latin typeface="Narkisim" panose="020E0502050101010101" pitchFamily="34" charset="-79"/>
              </a:rPr>
              <a:t>. </a:t>
            </a:r>
          </a:p>
          <a:p>
            <a:pPr marL="342900" indent="-342900">
              <a:lnSpc>
                <a:spcPct val="150000"/>
              </a:lnSpc>
              <a:buFont typeface="Arial" panose="020B0604020202020204" pitchFamily="34" charset="0"/>
              <a:buChar char="•"/>
            </a:pPr>
            <a:r>
              <a:rPr lang="ar-SA" sz="3200" b="0" i="0" u="none" strike="noStrike" baseline="0" dirty="0">
                <a:latin typeface="Narkisim" panose="020E0502050101010101" pitchFamily="34" charset="-79"/>
              </a:rPr>
              <a:t>توجد لفِئَة الصدفيَّات صدفتان تحافظان على جسمها الطَّريّ</a:t>
            </a:r>
            <a:r>
              <a:rPr lang="he-IL" sz="3200" b="0" i="0" u="none" strike="noStrike" baseline="0" dirty="0">
                <a:latin typeface="Narkisim" panose="020E0502050101010101" pitchFamily="34" charset="-79"/>
              </a:rPr>
              <a:t>. </a:t>
            </a:r>
          </a:p>
          <a:p>
            <a:pPr marL="342900" indent="-342900">
              <a:lnSpc>
                <a:spcPct val="150000"/>
              </a:lnSpc>
              <a:buFont typeface="Arial" panose="020B0604020202020204" pitchFamily="34" charset="0"/>
              <a:buChar char="•"/>
            </a:pPr>
            <a:r>
              <a:rPr lang="ar-SA" sz="3200" dirty="0">
                <a:latin typeface="Narkisim" panose="020E0502050101010101" pitchFamily="34" charset="-79"/>
              </a:rPr>
              <a:t>لا يوجد للحَبَّارات كِسَاء جسم، لكنَّها</a:t>
            </a:r>
            <a:r>
              <a:rPr lang="he-IL" sz="3200" dirty="0">
                <a:latin typeface="Narkisim" panose="020E0502050101010101" pitchFamily="34" charset="-79"/>
              </a:rPr>
              <a:t> </a:t>
            </a:r>
            <a:r>
              <a:rPr lang="ar-SA" sz="3200" dirty="0">
                <a:latin typeface="Narkisim" panose="020E0502050101010101" pitchFamily="34" charset="-79"/>
              </a:rPr>
              <a:t>سريعة ولديها أَذْرُع صيد قَوِيَّة</a:t>
            </a:r>
            <a:r>
              <a:rPr lang="he-IL" sz="3200" b="0" i="0" u="none" strike="noStrike" baseline="0" dirty="0">
                <a:latin typeface="Narkisim" panose="020E0502050101010101" pitchFamily="34" charset="-79"/>
              </a:rPr>
              <a:t>. </a:t>
            </a:r>
          </a:p>
          <a:p>
            <a:pPr marL="342900" indent="-342900">
              <a:lnSpc>
                <a:spcPct val="150000"/>
              </a:lnSpc>
              <a:buFont typeface="Arial" panose="020B0604020202020204" pitchFamily="34" charset="0"/>
              <a:buChar char="•"/>
            </a:pPr>
            <a:r>
              <a:rPr lang="ar-SA" sz="3200" b="0" i="0" u="none" strike="noStrike" baseline="0" dirty="0">
                <a:latin typeface="Narkisim" panose="020E0502050101010101" pitchFamily="34" charset="-79"/>
              </a:rPr>
              <a:t>الفِئة الشائِعَة من الحلزونات هي</a:t>
            </a:r>
            <a:r>
              <a:rPr lang="ar-SA" sz="3200" b="0" i="0" u="none" strike="noStrike" dirty="0">
                <a:latin typeface="Narkisim" panose="020E0502050101010101" pitchFamily="34" charset="-79"/>
              </a:rPr>
              <a:t> </a:t>
            </a:r>
            <a:r>
              <a:rPr lang="ar-SA" sz="3200" b="0" i="0" u="none" strike="noStrike" dirty="0" err="1">
                <a:latin typeface="Narkisim" panose="020E0502050101010101" pitchFamily="34" charset="-79"/>
              </a:rPr>
              <a:t>البزَّاقات</a:t>
            </a:r>
            <a:r>
              <a:rPr lang="he-IL" sz="3200" b="0" i="0" u="none" strike="noStrike" baseline="0" dirty="0">
                <a:latin typeface="Narkisim" panose="020E0502050101010101" pitchFamily="34" charset="-79"/>
              </a:rPr>
              <a:t>.</a:t>
            </a:r>
            <a:endParaRPr lang="he-IL" sz="3200" dirty="0"/>
          </a:p>
        </p:txBody>
      </p:sp>
      <p:pic>
        <p:nvPicPr>
          <p:cNvPr id="5" name="תמונה 4">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spTree>
    <p:extLst>
      <p:ext uri="{BB962C8B-B14F-4D97-AF65-F5344CB8AC3E}">
        <p14:creationId xmlns:p14="http://schemas.microsoft.com/office/powerpoint/2010/main" val="309588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4">
            <a:extLst>
              <a:ext uri="{FF2B5EF4-FFF2-40B4-BE49-F238E27FC236}">
                <a16:creationId xmlns:a16="http://schemas.microsoft.com/office/drawing/2014/main" id="{EA837A20-E2FF-266A-F855-4C21E577CDBC}"/>
              </a:ext>
            </a:extLst>
          </p:cNvPr>
          <p:cNvSpPr>
            <a:spLocks noGrp="1"/>
          </p:cNvSpPr>
          <p:nvPr>
            <p:ph type="title"/>
          </p:nvPr>
        </p:nvSpPr>
        <p:spPr>
          <a:xfrm>
            <a:off x="5958304" y="1655916"/>
            <a:ext cx="5730534" cy="1325563"/>
          </a:xfrm>
        </p:spPr>
        <p:txBody>
          <a:bodyPr>
            <a:normAutofit fontScale="90000"/>
          </a:bodyPr>
          <a:lstStyle/>
          <a:p>
            <a:r>
              <a:rPr lang="ar-SA" dirty="0">
                <a:cs typeface="+mn-cs"/>
              </a:rPr>
              <a:t>انتَقِلُوا الى العَارِضَة التَّالِيَة</a:t>
            </a:r>
            <a:r>
              <a:rPr lang="he-IL" dirty="0">
                <a:cs typeface="+mn-cs"/>
              </a:rPr>
              <a:t>:</a:t>
            </a:r>
            <a:br>
              <a:rPr lang="he-IL" dirty="0"/>
            </a:br>
            <a:br>
              <a:rPr lang="he-IL" dirty="0"/>
            </a:br>
            <a:r>
              <a:rPr lang="ar-SA" dirty="0"/>
              <a:t>الأَسْماك والبَرْمائِيَّات</a:t>
            </a:r>
            <a:endParaRPr lang="he-IL" b="1" dirty="0">
              <a:solidFill>
                <a:srgbClr val="C00000"/>
              </a:solidFill>
              <a:cs typeface="+mn-cs"/>
            </a:endParaRPr>
          </a:p>
        </p:txBody>
      </p:sp>
      <p:pic>
        <p:nvPicPr>
          <p:cNvPr id="9" name="Picture 12" descr="דגים חינם מתחת למים תמונה ותמונה">
            <a:extLst>
              <a:ext uri="{FF2B5EF4-FFF2-40B4-BE49-F238E27FC236}">
                <a16:creationId xmlns:a16="http://schemas.microsoft.com/office/drawing/2014/main" id="{F2E9EE1A-1DC5-F10D-60C8-C5B32A97B40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2131" y="4279264"/>
            <a:ext cx="3008632" cy="21616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תמונה ותמונה של דו-חיים צפרדע בחינם">
            <a:extLst>
              <a:ext uri="{FF2B5EF4-FFF2-40B4-BE49-F238E27FC236}">
                <a16:creationId xmlns:a16="http://schemas.microsoft.com/office/drawing/2014/main" id="{D99F5AF1-567B-234B-8852-EC9339718C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5399" y="1681187"/>
            <a:ext cx="3234184" cy="2079455"/>
          </a:xfrm>
          <a:prstGeom prst="rect">
            <a:avLst/>
          </a:prstGeom>
          <a:noFill/>
          <a:extLst>
            <a:ext uri="{909E8E84-426E-40DD-AFC4-6F175D3DCCD1}">
              <a14:hiddenFill xmlns:a14="http://schemas.microsoft.com/office/drawing/2010/main">
                <a:solidFill>
                  <a:srgbClr val="FFFFFF"/>
                </a:solidFill>
              </a14:hiddenFill>
            </a:ext>
          </a:extLst>
        </p:spPr>
      </p:pic>
      <p:pic>
        <p:nvPicPr>
          <p:cNvPr id="12" name="תמונה 11">
            <a:extLst>
              <a:ext uri="{FF2B5EF4-FFF2-40B4-BE49-F238E27FC236}">
                <a16:creationId xmlns:a16="http://schemas.microsoft.com/office/drawing/2014/main" id="{22DD0048-5FE4-C281-0CC3-9EA0A9FA8B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76" y="417062"/>
            <a:ext cx="4995682" cy="576073"/>
          </a:xfrm>
          <a:prstGeom prst="rect">
            <a:avLst/>
          </a:prstGeom>
        </p:spPr>
      </p:pic>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438629" y="320059"/>
            <a:ext cx="1252775" cy="673076"/>
          </a:xfrm>
          <a:prstGeom prst="rect">
            <a:avLst/>
          </a:prstGeom>
        </p:spPr>
      </p:pic>
    </p:spTree>
    <p:extLst>
      <p:ext uri="{BB962C8B-B14F-4D97-AF65-F5344CB8AC3E}">
        <p14:creationId xmlns:p14="http://schemas.microsoft.com/office/powerpoint/2010/main" val="3526712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026" name="Picture 2" descr="טופ כותנה חינם Tamarin Tamarin תמונה ותמונה">
            <a:extLst>
              <a:ext uri="{FF2B5EF4-FFF2-40B4-BE49-F238E27FC236}">
                <a16:creationId xmlns:a16="http://schemas.microsoft.com/office/drawing/2014/main" id="{60C19839-96D2-DA19-967B-0B8AB6EAB8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2639" y="178451"/>
            <a:ext cx="2278855" cy="2207223"/>
          </a:xfrm>
          <a:prstGeom prst="rect">
            <a:avLst/>
          </a:prstGeom>
          <a:noFill/>
          <a:extLst>
            <a:ext uri="{909E8E84-426E-40DD-AFC4-6F175D3DCCD1}">
              <a14:hiddenFill xmlns:a14="http://schemas.microsoft.com/office/drawing/2010/main">
                <a:solidFill>
                  <a:srgbClr val="FFFFFF"/>
                </a:solidFill>
              </a14:hiddenFill>
            </a:ext>
          </a:extLst>
        </p:spPr>
      </p:pic>
      <p:sp>
        <p:nvSpPr>
          <p:cNvPr id="8" name="תיבת טקסט 7">
            <a:extLst>
              <a:ext uri="{FF2B5EF4-FFF2-40B4-BE49-F238E27FC236}">
                <a16:creationId xmlns:a16="http://schemas.microsoft.com/office/drawing/2014/main" id="{6C0A5A05-90F3-E9E3-5934-0B1DCF14084D}"/>
              </a:ext>
            </a:extLst>
          </p:cNvPr>
          <p:cNvSpPr txBox="1"/>
          <p:nvPr/>
        </p:nvSpPr>
        <p:spPr>
          <a:xfrm>
            <a:off x="10247354" y="2321792"/>
            <a:ext cx="1484140" cy="461665"/>
          </a:xfrm>
          <a:prstGeom prst="rect">
            <a:avLst/>
          </a:prstGeom>
          <a:noFill/>
        </p:spPr>
        <p:txBody>
          <a:bodyPr wrap="square" rtlCol="1">
            <a:spAutoFit/>
          </a:bodyPr>
          <a:lstStyle/>
          <a:p>
            <a:r>
              <a:rPr lang="ar-SA" sz="2400" b="1" dirty="0"/>
              <a:t>قِرْد </a:t>
            </a:r>
            <a:r>
              <a:rPr lang="ar-SA" sz="2400" b="1" dirty="0" err="1"/>
              <a:t>طَمَارين</a:t>
            </a:r>
            <a:endParaRPr lang="he-IL" sz="2400" b="1" dirty="0"/>
          </a:p>
        </p:txBody>
      </p:sp>
      <p:pic>
        <p:nvPicPr>
          <p:cNvPr id="1028" name="Picture 4" descr="צילום ותמונה בחינם של Wolf Wild Canids">
            <a:extLst>
              <a:ext uri="{FF2B5EF4-FFF2-40B4-BE49-F238E27FC236}">
                <a16:creationId xmlns:a16="http://schemas.microsoft.com/office/drawing/2014/main" id="{A895086F-FADF-EBE0-E553-D1A5921CFD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955" y="4911314"/>
            <a:ext cx="2597903" cy="1702660"/>
          </a:xfrm>
          <a:prstGeom prst="rect">
            <a:avLst/>
          </a:prstGeom>
          <a:noFill/>
          <a:extLst>
            <a:ext uri="{909E8E84-426E-40DD-AFC4-6F175D3DCCD1}">
              <a14:hiddenFill xmlns:a14="http://schemas.microsoft.com/office/drawing/2010/main">
                <a:solidFill>
                  <a:srgbClr val="FFFFFF"/>
                </a:solidFill>
              </a14:hiddenFill>
            </a:ext>
          </a:extLst>
        </p:spPr>
      </p:pic>
      <p:sp>
        <p:nvSpPr>
          <p:cNvPr id="9" name="תיבת טקסט 8">
            <a:extLst>
              <a:ext uri="{FF2B5EF4-FFF2-40B4-BE49-F238E27FC236}">
                <a16:creationId xmlns:a16="http://schemas.microsoft.com/office/drawing/2014/main" id="{5749396D-F2AF-3BB7-E5F0-AF87769CBFB7}"/>
              </a:ext>
            </a:extLst>
          </p:cNvPr>
          <p:cNvSpPr txBox="1"/>
          <p:nvPr/>
        </p:nvSpPr>
        <p:spPr>
          <a:xfrm>
            <a:off x="689394" y="6592916"/>
            <a:ext cx="1188720" cy="461665"/>
          </a:xfrm>
          <a:prstGeom prst="rect">
            <a:avLst/>
          </a:prstGeom>
          <a:noFill/>
        </p:spPr>
        <p:txBody>
          <a:bodyPr wrap="square" rtlCol="1">
            <a:spAutoFit/>
          </a:bodyPr>
          <a:lstStyle/>
          <a:p>
            <a:r>
              <a:rPr lang="ar-SA" sz="2400" b="1" dirty="0"/>
              <a:t>ذِئْب</a:t>
            </a:r>
            <a:endParaRPr lang="he-IL" sz="2400" b="1" dirty="0"/>
          </a:p>
        </p:txBody>
      </p:sp>
      <p:pic>
        <p:nvPicPr>
          <p:cNvPr id="1032" name="Picture 8" descr="תמונה ותמונה בחינם של Fox Animal">
            <a:extLst>
              <a:ext uri="{FF2B5EF4-FFF2-40B4-BE49-F238E27FC236}">
                <a16:creationId xmlns:a16="http://schemas.microsoft.com/office/drawing/2014/main" id="{BE97FFB7-FF08-0BA2-CE70-8A329A7CF79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2141" y="4867051"/>
            <a:ext cx="2621598" cy="1746923"/>
          </a:xfrm>
          <a:prstGeom prst="rect">
            <a:avLst/>
          </a:prstGeom>
          <a:noFill/>
          <a:extLst>
            <a:ext uri="{909E8E84-426E-40DD-AFC4-6F175D3DCCD1}">
              <a14:hiddenFill xmlns:a14="http://schemas.microsoft.com/office/drawing/2010/main">
                <a:solidFill>
                  <a:srgbClr val="FFFFFF"/>
                </a:solidFill>
              </a14:hiddenFill>
            </a:ext>
          </a:extLst>
        </p:spPr>
      </p:pic>
      <p:sp>
        <p:nvSpPr>
          <p:cNvPr id="10" name="תיבת טקסט 9">
            <a:extLst>
              <a:ext uri="{FF2B5EF4-FFF2-40B4-BE49-F238E27FC236}">
                <a16:creationId xmlns:a16="http://schemas.microsoft.com/office/drawing/2014/main" id="{A8E4DD18-E172-FCCC-5CD4-9EDBB7DAB359}"/>
              </a:ext>
            </a:extLst>
          </p:cNvPr>
          <p:cNvSpPr txBox="1"/>
          <p:nvPr/>
        </p:nvSpPr>
        <p:spPr>
          <a:xfrm>
            <a:off x="3878580" y="6592915"/>
            <a:ext cx="1188720" cy="461665"/>
          </a:xfrm>
          <a:prstGeom prst="rect">
            <a:avLst/>
          </a:prstGeom>
          <a:noFill/>
        </p:spPr>
        <p:txBody>
          <a:bodyPr wrap="square" rtlCol="1">
            <a:spAutoFit/>
          </a:bodyPr>
          <a:lstStyle/>
          <a:p>
            <a:r>
              <a:rPr lang="ar-SA" sz="2400" b="1" dirty="0"/>
              <a:t>ثَعْلَب</a:t>
            </a:r>
            <a:endParaRPr lang="he-IL" sz="2400" b="1" dirty="0"/>
          </a:p>
        </p:txBody>
      </p:sp>
      <p:pic>
        <p:nvPicPr>
          <p:cNvPr id="1034" name="Picture 10" descr="Free Swan Water photo and picture">
            <a:extLst>
              <a:ext uri="{FF2B5EF4-FFF2-40B4-BE49-F238E27FC236}">
                <a16:creationId xmlns:a16="http://schemas.microsoft.com/office/drawing/2014/main" id="{18E881DF-0459-64D5-73E1-C2489B6C72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260" y="726281"/>
            <a:ext cx="2621598" cy="1724196"/>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0">
            <a:extLst>
              <a:ext uri="{FF2B5EF4-FFF2-40B4-BE49-F238E27FC236}">
                <a16:creationId xmlns:a16="http://schemas.microsoft.com/office/drawing/2014/main" id="{6F885F3E-15CF-53F2-E728-EC021EAE27F7}"/>
              </a:ext>
            </a:extLst>
          </p:cNvPr>
          <p:cNvSpPr txBox="1"/>
          <p:nvPr/>
        </p:nvSpPr>
        <p:spPr>
          <a:xfrm>
            <a:off x="9969163" y="4412673"/>
            <a:ext cx="1188720" cy="461665"/>
          </a:xfrm>
          <a:prstGeom prst="rect">
            <a:avLst/>
          </a:prstGeom>
          <a:noFill/>
        </p:spPr>
        <p:txBody>
          <a:bodyPr wrap="square" rtlCol="1">
            <a:spAutoFit/>
          </a:bodyPr>
          <a:lstStyle/>
          <a:p>
            <a:pPr algn="ctr"/>
            <a:r>
              <a:rPr lang="ar-SA" sz="2400" b="1" dirty="0"/>
              <a:t>ضِفْدَع</a:t>
            </a:r>
            <a:endParaRPr lang="he-IL" sz="2400" b="1" dirty="0"/>
          </a:p>
        </p:txBody>
      </p:sp>
      <p:pic>
        <p:nvPicPr>
          <p:cNvPr id="1036" name="Picture 12" descr="תמונה ותמונה בחינם של Snail Nature">
            <a:extLst>
              <a:ext uri="{FF2B5EF4-FFF2-40B4-BE49-F238E27FC236}">
                <a16:creationId xmlns:a16="http://schemas.microsoft.com/office/drawing/2014/main" id="{14A727E3-D0BE-F571-2987-8BEF756DBF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93853" y="4845993"/>
            <a:ext cx="2621598" cy="1746923"/>
          </a:xfrm>
          <a:prstGeom prst="rect">
            <a:avLst/>
          </a:prstGeom>
          <a:noFill/>
          <a:extLst>
            <a:ext uri="{909E8E84-426E-40DD-AFC4-6F175D3DCCD1}">
              <a14:hiddenFill xmlns:a14="http://schemas.microsoft.com/office/drawing/2010/main">
                <a:solidFill>
                  <a:srgbClr val="FFFFFF"/>
                </a:solidFill>
              </a14:hiddenFill>
            </a:ext>
          </a:extLst>
        </p:spPr>
      </p:pic>
      <p:sp>
        <p:nvSpPr>
          <p:cNvPr id="12" name="תיבת טקסט 11">
            <a:extLst>
              <a:ext uri="{FF2B5EF4-FFF2-40B4-BE49-F238E27FC236}">
                <a16:creationId xmlns:a16="http://schemas.microsoft.com/office/drawing/2014/main" id="{78238BF3-5063-4490-33B7-7DE10973E27D}"/>
              </a:ext>
            </a:extLst>
          </p:cNvPr>
          <p:cNvSpPr txBox="1"/>
          <p:nvPr/>
        </p:nvSpPr>
        <p:spPr>
          <a:xfrm>
            <a:off x="6910292" y="6527209"/>
            <a:ext cx="1188720" cy="461665"/>
          </a:xfrm>
          <a:prstGeom prst="rect">
            <a:avLst/>
          </a:prstGeom>
          <a:noFill/>
        </p:spPr>
        <p:txBody>
          <a:bodyPr wrap="square" rtlCol="1">
            <a:spAutoFit/>
          </a:bodyPr>
          <a:lstStyle/>
          <a:p>
            <a:r>
              <a:rPr lang="ar-SA" sz="2400" b="1" dirty="0"/>
              <a:t>حَلَزُون</a:t>
            </a:r>
            <a:endParaRPr lang="he-IL" sz="2400" b="1" dirty="0"/>
          </a:p>
        </p:txBody>
      </p:sp>
      <p:pic>
        <p:nvPicPr>
          <p:cNvPr id="1038" name="Picture 14" descr="חינם דיסקוס דג דגים תמונה ותמונה">
            <a:extLst>
              <a:ext uri="{FF2B5EF4-FFF2-40B4-BE49-F238E27FC236}">
                <a16:creationId xmlns:a16="http://schemas.microsoft.com/office/drawing/2014/main" id="{7014012A-91C8-57C0-8272-28D7F4B4EDE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02237" y="4830243"/>
            <a:ext cx="2777808" cy="1762673"/>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039AA879-7B99-C029-B18E-7DE0399C9B8C}"/>
              </a:ext>
            </a:extLst>
          </p:cNvPr>
          <p:cNvSpPr txBox="1"/>
          <p:nvPr/>
        </p:nvSpPr>
        <p:spPr>
          <a:xfrm>
            <a:off x="9644242" y="6527209"/>
            <a:ext cx="1188720" cy="461665"/>
          </a:xfrm>
          <a:prstGeom prst="rect">
            <a:avLst/>
          </a:prstGeom>
          <a:noFill/>
        </p:spPr>
        <p:txBody>
          <a:bodyPr wrap="square" rtlCol="1">
            <a:spAutoFit/>
          </a:bodyPr>
          <a:lstStyle/>
          <a:p>
            <a:r>
              <a:rPr lang="ar-SA" sz="2400" b="1" dirty="0"/>
              <a:t>سَمَكَة</a:t>
            </a:r>
            <a:endParaRPr lang="he-IL" sz="2400" b="1" dirty="0"/>
          </a:p>
        </p:txBody>
      </p:sp>
      <p:pic>
        <p:nvPicPr>
          <p:cNvPr id="1040" name="Picture 16" descr="Free Turtle Reptile photo and picture">
            <a:extLst>
              <a:ext uri="{FF2B5EF4-FFF2-40B4-BE49-F238E27FC236}">
                <a16:creationId xmlns:a16="http://schemas.microsoft.com/office/drawing/2014/main" id="{6CC91351-5BEF-FD7D-08D5-C6BC602431E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14492" y="2702502"/>
            <a:ext cx="2621598" cy="1797197"/>
          </a:xfrm>
          <a:prstGeom prst="rect">
            <a:avLst/>
          </a:prstGeom>
          <a:noFill/>
          <a:extLst>
            <a:ext uri="{909E8E84-426E-40DD-AFC4-6F175D3DCCD1}">
              <a14:hiddenFill xmlns:a14="http://schemas.microsoft.com/office/drawing/2010/main">
                <a:solidFill>
                  <a:srgbClr val="FFFFFF"/>
                </a:solidFill>
              </a14:hiddenFill>
            </a:ext>
          </a:extLst>
        </p:spPr>
      </p:pic>
      <p:sp>
        <p:nvSpPr>
          <p:cNvPr id="14" name="תיבת טקסט 13">
            <a:extLst>
              <a:ext uri="{FF2B5EF4-FFF2-40B4-BE49-F238E27FC236}">
                <a16:creationId xmlns:a16="http://schemas.microsoft.com/office/drawing/2014/main" id="{7F570984-2975-A09F-5714-950A823FE6A7}"/>
              </a:ext>
            </a:extLst>
          </p:cNvPr>
          <p:cNvSpPr txBox="1"/>
          <p:nvPr/>
        </p:nvSpPr>
        <p:spPr>
          <a:xfrm>
            <a:off x="7107554" y="4450279"/>
            <a:ext cx="1188720" cy="461665"/>
          </a:xfrm>
          <a:prstGeom prst="rect">
            <a:avLst/>
          </a:prstGeom>
          <a:noFill/>
        </p:spPr>
        <p:txBody>
          <a:bodyPr wrap="square" rtlCol="1">
            <a:spAutoFit/>
          </a:bodyPr>
          <a:lstStyle/>
          <a:p>
            <a:pPr algn="ctr"/>
            <a:r>
              <a:rPr lang="ar-SA" sz="2400" b="1" dirty="0"/>
              <a:t>سُلْحَفَاة</a:t>
            </a:r>
            <a:endParaRPr lang="he-IL" sz="2400" b="1" dirty="0"/>
          </a:p>
        </p:txBody>
      </p:sp>
      <p:pic>
        <p:nvPicPr>
          <p:cNvPr id="1042" name="Picture 18" descr="לטאת זוחלים בחינם תמונה ותמונה">
            <a:extLst>
              <a:ext uri="{FF2B5EF4-FFF2-40B4-BE49-F238E27FC236}">
                <a16:creationId xmlns:a16="http://schemas.microsoft.com/office/drawing/2014/main" id="{F0BCE483-738B-382F-4933-74BC2B7115F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38437" y="2691124"/>
            <a:ext cx="2839953" cy="1808576"/>
          </a:xfrm>
          <a:prstGeom prst="rect">
            <a:avLst/>
          </a:prstGeom>
          <a:noFill/>
          <a:extLst>
            <a:ext uri="{909E8E84-426E-40DD-AFC4-6F175D3DCCD1}">
              <a14:hiddenFill xmlns:a14="http://schemas.microsoft.com/office/drawing/2010/main">
                <a:solidFill>
                  <a:srgbClr val="FFFFFF"/>
                </a:solidFill>
              </a14:hiddenFill>
            </a:ext>
          </a:extLst>
        </p:spPr>
      </p:pic>
      <p:sp>
        <p:nvSpPr>
          <p:cNvPr id="15" name="תיבת טקסט 14">
            <a:extLst>
              <a:ext uri="{FF2B5EF4-FFF2-40B4-BE49-F238E27FC236}">
                <a16:creationId xmlns:a16="http://schemas.microsoft.com/office/drawing/2014/main" id="{4196FD0A-2EEE-6D76-65C2-843D6866D359}"/>
              </a:ext>
            </a:extLst>
          </p:cNvPr>
          <p:cNvSpPr txBox="1"/>
          <p:nvPr/>
        </p:nvSpPr>
        <p:spPr>
          <a:xfrm>
            <a:off x="4033896" y="4541981"/>
            <a:ext cx="1188720" cy="461665"/>
          </a:xfrm>
          <a:prstGeom prst="rect">
            <a:avLst/>
          </a:prstGeom>
          <a:noFill/>
        </p:spPr>
        <p:txBody>
          <a:bodyPr wrap="square" rtlCol="1">
            <a:spAutoFit/>
          </a:bodyPr>
          <a:lstStyle/>
          <a:p>
            <a:pPr algn="ctr"/>
            <a:r>
              <a:rPr lang="ar-SA" sz="2400" b="1" dirty="0" err="1"/>
              <a:t>الإغْوانا</a:t>
            </a:r>
            <a:endParaRPr lang="he-IL" sz="2400" b="1" dirty="0"/>
          </a:p>
        </p:txBody>
      </p:sp>
      <p:pic>
        <p:nvPicPr>
          <p:cNvPr id="1044" name="Picture 20" descr="תמונה ותמונה של Free Fly Insect">
            <a:extLst>
              <a:ext uri="{FF2B5EF4-FFF2-40B4-BE49-F238E27FC236}">
                <a16:creationId xmlns:a16="http://schemas.microsoft.com/office/drawing/2014/main" id="{93E16F3D-4B9D-8A97-36C2-3D718DCBCAA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8260" y="2691124"/>
            <a:ext cx="2655140" cy="1946094"/>
          </a:xfrm>
          <a:prstGeom prst="rect">
            <a:avLst/>
          </a:prstGeom>
          <a:noFill/>
          <a:extLst>
            <a:ext uri="{909E8E84-426E-40DD-AFC4-6F175D3DCCD1}">
              <a14:hiddenFill xmlns:a14="http://schemas.microsoft.com/office/drawing/2010/main">
                <a:solidFill>
                  <a:srgbClr val="FFFFFF"/>
                </a:solidFill>
              </a14:hiddenFill>
            </a:ext>
          </a:extLst>
        </p:spPr>
      </p:pic>
      <p:sp>
        <p:nvSpPr>
          <p:cNvPr id="16" name="תיבת טקסט 15">
            <a:extLst>
              <a:ext uri="{FF2B5EF4-FFF2-40B4-BE49-F238E27FC236}">
                <a16:creationId xmlns:a16="http://schemas.microsoft.com/office/drawing/2014/main" id="{F612F65F-AECD-AC8C-2B18-8624F95298CA}"/>
              </a:ext>
            </a:extLst>
          </p:cNvPr>
          <p:cNvSpPr txBox="1"/>
          <p:nvPr/>
        </p:nvSpPr>
        <p:spPr>
          <a:xfrm>
            <a:off x="1004699" y="4541982"/>
            <a:ext cx="1188720" cy="461665"/>
          </a:xfrm>
          <a:prstGeom prst="rect">
            <a:avLst/>
          </a:prstGeom>
          <a:noFill/>
        </p:spPr>
        <p:txBody>
          <a:bodyPr wrap="square" rtlCol="1">
            <a:spAutoFit/>
          </a:bodyPr>
          <a:lstStyle/>
          <a:p>
            <a:pPr algn="ctr"/>
            <a:r>
              <a:rPr lang="ar-SA" sz="2400" b="1" dirty="0"/>
              <a:t>ذُبَابَة</a:t>
            </a:r>
            <a:endParaRPr lang="he-IL" sz="2400" b="1" dirty="0"/>
          </a:p>
        </p:txBody>
      </p:sp>
      <p:pic>
        <p:nvPicPr>
          <p:cNvPr id="1048" name="Picture 24" descr="תמונה ותמונה חינם של צפרדע בעלי חיים">
            <a:extLst>
              <a:ext uri="{FF2B5EF4-FFF2-40B4-BE49-F238E27FC236}">
                <a16:creationId xmlns:a16="http://schemas.microsoft.com/office/drawing/2014/main" id="{71A4B2E0-E49D-A7CC-4355-A932158D76C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02237" y="2714888"/>
            <a:ext cx="2706586" cy="1750288"/>
          </a:xfrm>
          <a:prstGeom prst="rect">
            <a:avLst/>
          </a:prstGeom>
          <a:noFill/>
          <a:extLst>
            <a:ext uri="{909E8E84-426E-40DD-AFC4-6F175D3DCCD1}">
              <a14:hiddenFill xmlns:a14="http://schemas.microsoft.com/office/drawing/2010/main">
                <a:solidFill>
                  <a:srgbClr val="FFFFFF"/>
                </a:solidFill>
              </a14:hiddenFill>
            </a:ext>
          </a:extLst>
        </p:spPr>
      </p:pic>
      <p:sp>
        <p:nvSpPr>
          <p:cNvPr id="17" name="תיבת טקסט 16">
            <a:extLst>
              <a:ext uri="{FF2B5EF4-FFF2-40B4-BE49-F238E27FC236}">
                <a16:creationId xmlns:a16="http://schemas.microsoft.com/office/drawing/2014/main" id="{28BCD1B4-6D62-D502-1ECC-DCD64149831F}"/>
              </a:ext>
            </a:extLst>
          </p:cNvPr>
          <p:cNvSpPr txBox="1"/>
          <p:nvPr/>
        </p:nvSpPr>
        <p:spPr>
          <a:xfrm>
            <a:off x="1161924" y="2377478"/>
            <a:ext cx="1188720" cy="461665"/>
          </a:xfrm>
          <a:prstGeom prst="rect">
            <a:avLst/>
          </a:prstGeom>
          <a:noFill/>
        </p:spPr>
        <p:txBody>
          <a:bodyPr wrap="square" rtlCol="1">
            <a:spAutoFit/>
          </a:bodyPr>
          <a:lstStyle/>
          <a:p>
            <a:pPr algn="ctr"/>
            <a:r>
              <a:rPr lang="ar-SA" sz="2400" b="1" dirty="0"/>
              <a:t>إوَزَّة التَّم</a:t>
            </a:r>
            <a:endParaRPr lang="he-IL" sz="2400" b="1" dirty="0"/>
          </a:p>
        </p:txBody>
      </p:sp>
      <p:sp>
        <p:nvSpPr>
          <p:cNvPr id="18" name="תיבת טקסט 17">
            <a:extLst>
              <a:ext uri="{FF2B5EF4-FFF2-40B4-BE49-F238E27FC236}">
                <a16:creationId xmlns:a16="http://schemas.microsoft.com/office/drawing/2014/main" id="{891BF26A-3ADD-3316-BF7E-391F977087D2}"/>
              </a:ext>
            </a:extLst>
          </p:cNvPr>
          <p:cNvSpPr txBox="1"/>
          <p:nvPr/>
        </p:nvSpPr>
        <p:spPr>
          <a:xfrm>
            <a:off x="3323109" y="1588379"/>
            <a:ext cx="5492341" cy="954107"/>
          </a:xfrm>
          <a:prstGeom prst="rect">
            <a:avLst/>
          </a:prstGeom>
          <a:noFill/>
        </p:spPr>
        <p:txBody>
          <a:bodyPr wrap="square" rtlCol="1">
            <a:spAutoFit/>
          </a:bodyPr>
          <a:lstStyle/>
          <a:p>
            <a:r>
              <a:rPr lang="ar-SA" sz="2800" b="1" dirty="0">
                <a:solidFill>
                  <a:srgbClr val="C00000"/>
                </a:solidFill>
              </a:rPr>
              <a:t>كَيْفَ نُصَنِّف الحَيْوَانَات الى مَجْمُوعَات وَعَن أَيَّةِ مَجْمُوعَاتٍ يَدُور الحَدِيث؟</a:t>
            </a:r>
            <a:endParaRPr lang="he-IL" sz="2800" b="1" dirty="0">
              <a:solidFill>
                <a:srgbClr val="C00000"/>
              </a:solidFill>
            </a:endParaRPr>
          </a:p>
        </p:txBody>
      </p:sp>
      <p:pic>
        <p:nvPicPr>
          <p:cNvPr id="25" name="תמונה 24">
            <a:extLst>
              <a:ext uri="{FF2B5EF4-FFF2-40B4-BE49-F238E27FC236}">
                <a16:creationId xmlns:a16="http://schemas.microsoft.com/office/drawing/2014/main" id="{1C119158-B6F6-B7DD-BF0B-44E5661C2606}"/>
              </a:ext>
            </a:extLst>
          </p:cNvPr>
          <p:cNvPicPr>
            <a:picLocks noChangeAspect="1"/>
          </p:cNvPicPr>
          <p:nvPr/>
        </p:nvPicPr>
        <p:blipFill>
          <a:blip r:embed="rId14"/>
          <a:stretch>
            <a:fillRect/>
          </a:stretch>
        </p:blipFill>
        <p:spPr>
          <a:xfrm>
            <a:off x="2098387" y="-10085"/>
            <a:ext cx="1252775" cy="673076"/>
          </a:xfrm>
          <a:prstGeom prst="rect">
            <a:avLst/>
          </a:prstGeom>
        </p:spPr>
      </p:pic>
      <p:pic>
        <p:nvPicPr>
          <p:cNvPr id="4" name="תמונה 3" descr="גזירת מסך"/>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58413" y="687908"/>
            <a:ext cx="4086357" cy="702901"/>
          </a:xfrm>
          <a:prstGeom prst="rect">
            <a:avLst/>
          </a:prstGeom>
        </p:spPr>
      </p:pic>
    </p:spTree>
    <p:extLst>
      <p:ext uri="{BB962C8B-B14F-4D97-AF65-F5344CB8AC3E}">
        <p14:creationId xmlns:p14="http://schemas.microsoft.com/office/powerpoint/2010/main" val="134751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TextBox 2">
            <a:extLst>
              <a:ext uri="{FF2B5EF4-FFF2-40B4-BE49-F238E27FC236}">
                <a16:creationId xmlns:a16="http://schemas.microsoft.com/office/drawing/2014/main" id="{6A02F5E8-ECE1-8649-468E-B58A2ECD2C3D}"/>
              </a:ext>
            </a:extLst>
          </p:cNvPr>
          <p:cNvSpPr txBox="1"/>
          <p:nvPr/>
        </p:nvSpPr>
        <p:spPr>
          <a:xfrm>
            <a:off x="0" y="6415780"/>
            <a:ext cx="1906666" cy="461665"/>
          </a:xfrm>
          <a:prstGeom prst="rect">
            <a:avLst/>
          </a:prstGeom>
          <a:noFill/>
        </p:spPr>
        <p:txBody>
          <a:bodyPr wrap="square" rtlCol="0">
            <a:spAutoFit/>
          </a:bodyPr>
          <a:lstStyle/>
          <a:p>
            <a:r>
              <a:rPr lang="ar-SA" sz="2400" b="1" dirty="0"/>
              <a:t>صفحة</a:t>
            </a:r>
            <a:r>
              <a:rPr lang="he-IL" sz="2400" b="1" dirty="0"/>
              <a:t> 34</a:t>
            </a:r>
          </a:p>
        </p:txBody>
      </p:sp>
      <p:sp>
        <p:nvSpPr>
          <p:cNvPr id="5" name="TextBox 4">
            <a:extLst>
              <a:ext uri="{FF2B5EF4-FFF2-40B4-BE49-F238E27FC236}">
                <a16:creationId xmlns:a16="http://schemas.microsoft.com/office/drawing/2014/main" id="{3E817F06-5B4A-8639-F53E-AEE9CCB213CF}"/>
              </a:ext>
            </a:extLst>
          </p:cNvPr>
          <p:cNvSpPr txBox="1"/>
          <p:nvPr/>
        </p:nvSpPr>
        <p:spPr>
          <a:xfrm>
            <a:off x="5581837" y="470402"/>
            <a:ext cx="5320937" cy="1077218"/>
          </a:xfrm>
          <a:prstGeom prst="rect">
            <a:avLst/>
          </a:prstGeom>
          <a:noFill/>
        </p:spPr>
        <p:txBody>
          <a:bodyPr wrap="square" rtlCol="0">
            <a:spAutoFit/>
          </a:bodyPr>
          <a:lstStyle/>
          <a:p>
            <a:r>
              <a:rPr lang="ar-SA" sz="3200" b="1" dirty="0">
                <a:solidFill>
                  <a:srgbClr val="C00000"/>
                </a:solidFill>
              </a:rPr>
              <a:t>الفَقَارِيَّات واللافَقَارِيَّات –</a:t>
            </a:r>
          </a:p>
          <a:p>
            <a:r>
              <a:rPr lang="ar-SA" sz="3200" b="1" dirty="0">
                <a:solidFill>
                  <a:srgbClr val="C00000"/>
                </a:solidFill>
              </a:rPr>
              <a:t>ما المُشْتَرَك لِكُلِّ مَجْمُوعَة؟</a:t>
            </a:r>
            <a:endParaRPr lang="en-US" sz="4400" b="1" dirty="0">
              <a:solidFill>
                <a:srgbClr val="C00000"/>
              </a:solidFill>
            </a:endParaRPr>
          </a:p>
        </p:txBody>
      </p:sp>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8" name="תמונה 7"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319" y="2626578"/>
            <a:ext cx="5910257" cy="3452201"/>
          </a:xfrm>
          <a:prstGeom prst="rect">
            <a:avLst/>
          </a:prstGeom>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4387" y="2626578"/>
            <a:ext cx="5144218" cy="3562847"/>
          </a:xfrm>
          <a:prstGeom prst="rect">
            <a:avLst/>
          </a:prstGeom>
        </p:spPr>
      </p:pic>
    </p:spTree>
    <p:extLst>
      <p:ext uri="{BB962C8B-B14F-4D97-AF65-F5344CB8AC3E}">
        <p14:creationId xmlns:p14="http://schemas.microsoft.com/office/powerpoint/2010/main" val="1710767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id="{5CC15170-D107-3077-5ECC-CBB75AA29124}"/>
              </a:ext>
            </a:extLst>
          </p:cNvPr>
          <p:cNvSpPr txBox="1"/>
          <p:nvPr/>
        </p:nvSpPr>
        <p:spPr>
          <a:xfrm>
            <a:off x="4249783" y="775855"/>
            <a:ext cx="5660571" cy="584775"/>
          </a:xfrm>
          <a:prstGeom prst="rect">
            <a:avLst/>
          </a:prstGeom>
          <a:noFill/>
        </p:spPr>
        <p:txBody>
          <a:bodyPr wrap="square" rtlCol="1">
            <a:spAutoFit/>
          </a:bodyPr>
          <a:lstStyle/>
          <a:p>
            <a:r>
              <a:rPr lang="ar-SA" sz="3200" b="1" dirty="0">
                <a:solidFill>
                  <a:srgbClr val="C00000"/>
                </a:solidFill>
                <a:cs typeface="Arial" panose="020B0604020202020204" pitchFamily="34" charset="0"/>
              </a:rPr>
              <a:t>مَهَمَّة مُحَوْسَبَة</a:t>
            </a:r>
            <a:endParaRPr lang="en-US" sz="3200" dirty="0">
              <a:solidFill>
                <a:srgbClr val="C00000"/>
              </a:solidFill>
            </a:endParaRPr>
          </a:p>
        </p:txBody>
      </p:sp>
      <p:pic>
        <p:nvPicPr>
          <p:cNvPr id="6" name="תמונה 5">
            <a:extLst>
              <a:ext uri="{FF2B5EF4-FFF2-40B4-BE49-F238E27FC236}">
                <a16:creationId xmlns:a16="http://schemas.microsoft.com/office/drawing/2014/main" id="{1C119158-B6F6-B7DD-BF0B-44E5661C2606}"/>
              </a:ext>
            </a:extLst>
          </p:cNvPr>
          <p:cNvPicPr>
            <a:picLocks noChangeAspect="1"/>
          </p:cNvPicPr>
          <p:nvPr/>
        </p:nvPicPr>
        <p:blipFill>
          <a:blip r:embed="rId4"/>
          <a:stretch>
            <a:fillRect/>
          </a:stretch>
        </p:blipFill>
        <p:spPr>
          <a:xfrm>
            <a:off x="2098387" y="-10085"/>
            <a:ext cx="1252775" cy="673076"/>
          </a:xfrm>
          <a:prstGeom prst="rect">
            <a:avLst/>
          </a:prstGeom>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763" y="1683607"/>
            <a:ext cx="7992591" cy="4972744"/>
          </a:xfrm>
          <a:prstGeom prst="rect">
            <a:avLst/>
          </a:prstGeom>
        </p:spPr>
      </p:pic>
    </p:spTree>
    <p:extLst>
      <p:ext uri="{BB962C8B-B14F-4D97-AF65-F5344CB8AC3E}">
        <p14:creationId xmlns:p14="http://schemas.microsoft.com/office/powerpoint/2010/main" val="387610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id="{AC55CAF8-A06B-817C-1920-8B4612978A83}"/>
              </a:ext>
            </a:extLst>
          </p:cNvPr>
          <p:cNvSpPr txBox="1"/>
          <p:nvPr/>
        </p:nvSpPr>
        <p:spPr>
          <a:xfrm>
            <a:off x="1690862" y="5162389"/>
            <a:ext cx="9089721" cy="1200329"/>
          </a:xfrm>
          <a:prstGeom prst="rect">
            <a:avLst/>
          </a:prstGeom>
          <a:noFill/>
        </p:spPr>
        <p:txBody>
          <a:bodyPr wrap="square">
            <a:spAutoFit/>
          </a:bodyPr>
          <a:lstStyle/>
          <a:p>
            <a:pPr>
              <a:lnSpc>
                <a:spcPct val="150000"/>
              </a:lnSpc>
            </a:pPr>
            <a:r>
              <a:rPr lang="ar-SA" sz="2400" dirty="0" err="1">
                <a:latin typeface="Narkisim" panose="020E0502050101010101" pitchFamily="34" charset="-79"/>
              </a:rPr>
              <a:t>إقْرَؤُوا</a:t>
            </a:r>
            <a:r>
              <a:rPr lang="ar-SA" sz="2400" dirty="0">
                <a:latin typeface="Narkisim" panose="020E0502050101010101" pitchFamily="34" charset="-79"/>
              </a:rPr>
              <a:t> قِطْعَة المَعْلُومَات</a:t>
            </a:r>
            <a:r>
              <a:rPr lang="he-IL" sz="2400" b="0" i="0" u="none" strike="noStrike" baseline="0" dirty="0">
                <a:latin typeface="Narkisim" panose="020E0502050101010101" pitchFamily="34" charset="-79"/>
              </a:rPr>
              <a:t> </a:t>
            </a:r>
            <a:r>
              <a:rPr lang="ar-SA" sz="2400" b="1" dirty="0"/>
              <a:t>صفحة</a:t>
            </a:r>
            <a:r>
              <a:rPr lang="he-IL" sz="2400" b="0" i="0" u="none" strike="noStrike" baseline="0" dirty="0">
                <a:latin typeface="Narkisim" panose="020E0502050101010101" pitchFamily="34" charset="-79"/>
              </a:rPr>
              <a:t> 35, </a:t>
            </a:r>
            <a:endParaRPr lang="en-US" sz="2400" b="0" i="0" u="none" strike="noStrike" baseline="0" dirty="0">
              <a:latin typeface="Narkisim" panose="020E0502050101010101" pitchFamily="34" charset="-79"/>
            </a:endParaRPr>
          </a:p>
          <a:p>
            <a:pPr>
              <a:lnSpc>
                <a:spcPct val="150000"/>
              </a:lnSpc>
            </a:pPr>
            <a:r>
              <a:rPr lang="ar-SA" sz="2400" dirty="0">
                <a:latin typeface="Narkisim" panose="020E0502050101010101" pitchFamily="34" charset="-79"/>
              </a:rPr>
              <a:t>تَأَمَّلُوا صِوَر الأَشِعَّة وَأَجِيبُوا عَن الأَسْئِلَة في هذِهِ الصَّفْحَة</a:t>
            </a:r>
            <a:r>
              <a:rPr lang="he-IL" sz="2400" b="0" i="0" u="none" strike="noStrike" baseline="0" dirty="0">
                <a:latin typeface="Narkisim" panose="020E0502050101010101" pitchFamily="34" charset="-79"/>
              </a:rPr>
              <a:t>.</a:t>
            </a:r>
            <a:endParaRPr lang="he-IL" sz="2400" dirty="0"/>
          </a:p>
        </p:txBody>
      </p:sp>
      <p:pic>
        <p:nvPicPr>
          <p:cNvPr id="6" name="תמונה 5">
            <a:extLst>
              <a:ext uri="{FF2B5EF4-FFF2-40B4-BE49-F238E27FC236}">
                <a16:creationId xmlns:a16="http://schemas.microsoft.com/office/drawing/2014/main" id="{D470B4F7-5A9A-CD16-86DE-D14FD8D0B52F}"/>
              </a:ext>
            </a:extLst>
          </p:cNvPr>
          <p:cNvPicPr>
            <a:picLocks noChangeAspect="1"/>
          </p:cNvPicPr>
          <p:nvPr/>
        </p:nvPicPr>
        <p:blipFill>
          <a:blip r:embed="rId4"/>
          <a:stretch>
            <a:fillRect/>
          </a:stretch>
        </p:blipFill>
        <p:spPr>
          <a:xfrm>
            <a:off x="9892145" y="111835"/>
            <a:ext cx="2299855" cy="1777761"/>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8387" y="-10085"/>
            <a:ext cx="1252775" cy="673076"/>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1365" y="111835"/>
            <a:ext cx="2400635" cy="1562318"/>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9820" y="591331"/>
            <a:ext cx="3773835" cy="1163475"/>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811" y="2459795"/>
            <a:ext cx="9776378" cy="2380218"/>
          </a:xfrm>
          <a:prstGeom prst="rect">
            <a:avLst/>
          </a:prstGeom>
        </p:spPr>
      </p:pic>
    </p:spTree>
    <p:extLst>
      <p:ext uri="{BB962C8B-B14F-4D97-AF65-F5344CB8AC3E}">
        <p14:creationId xmlns:p14="http://schemas.microsoft.com/office/powerpoint/2010/main" val="4213303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0CF32790-927E-FE6C-C815-28E0845DEF71}"/>
              </a:ext>
            </a:extLst>
          </p:cNvPr>
          <p:cNvSpPr txBox="1"/>
          <p:nvPr/>
        </p:nvSpPr>
        <p:spPr>
          <a:xfrm>
            <a:off x="226934" y="6015037"/>
            <a:ext cx="1991987" cy="523220"/>
          </a:xfrm>
          <a:prstGeom prst="rect">
            <a:avLst/>
          </a:prstGeom>
          <a:noFill/>
        </p:spPr>
        <p:txBody>
          <a:bodyPr wrap="square">
            <a:spAutoFit/>
          </a:bodyPr>
          <a:lstStyle/>
          <a:p>
            <a:pPr lvl="0">
              <a:defRPr/>
            </a:pPr>
            <a:r>
              <a:rPr lang="ar-SA" sz="2800" b="1" dirty="0"/>
              <a:t>صفحة</a:t>
            </a:r>
            <a:r>
              <a:rPr kumimoji="0" lang="he-IL" sz="2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36</a:t>
            </a:r>
          </a:p>
        </p:txBody>
      </p:sp>
      <p:sp>
        <p:nvSpPr>
          <p:cNvPr id="7" name="תיבת טקסט 6">
            <a:extLst>
              <a:ext uri="{FF2B5EF4-FFF2-40B4-BE49-F238E27FC236}">
                <a16:creationId xmlns:a16="http://schemas.microsoft.com/office/drawing/2014/main" id="{5A07E3D7-0B0A-4A40-DD37-58781E0CE001}"/>
              </a:ext>
            </a:extLst>
          </p:cNvPr>
          <p:cNvSpPr txBox="1"/>
          <p:nvPr/>
        </p:nvSpPr>
        <p:spPr>
          <a:xfrm>
            <a:off x="8071278" y="1035730"/>
            <a:ext cx="2057400" cy="646331"/>
          </a:xfrm>
          <a:prstGeom prst="rect">
            <a:avLst/>
          </a:prstGeom>
          <a:noFill/>
        </p:spPr>
        <p:txBody>
          <a:bodyPr wrap="square" rtlCol="1">
            <a:spAutoFit/>
          </a:bodyPr>
          <a:lstStyle/>
          <a:p>
            <a:r>
              <a:rPr lang="ar-SA" sz="3600" b="1" dirty="0">
                <a:solidFill>
                  <a:srgbClr val="C00000"/>
                </a:solidFill>
              </a:rPr>
              <a:t>الحَشَرَات</a:t>
            </a:r>
            <a:endParaRPr lang="he-IL" sz="3600" b="1" dirty="0">
              <a:solidFill>
                <a:srgbClr val="C00000"/>
              </a:solidFill>
            </a:endParaRPr>
          </a:p>
        </p:txBody>
      </p:sp>
      <p:sp>
        <p:nvSpPr>
          <p:cNvPr id="8" name="תיבת טקסט 7">
            <a:extLst>
              <a:ext uri="{FF2B5EF4-FFF2-40B4-BE49-F238E27FC236}">
                <a16:creationId xmlns:a16="http://schemas.microsoft.com/office/drawing/2014/main" id="{4EC79FEE-0B3B-3DB8-D284-2061ED2BE907}"/>
              </a:ext>
            </a:extLst>
          </p:cNvPr>
          <p:cNvSpPr txBox="1"/>
          <p:nvPr/>
        </p:nvSpPr>
        <p:spPr>
          <a:xfrm>
            <a:off x="2934594" y="944851"/>
            <a:ext cx="2057400" cy="646331"/>
          </a:xfrm>
          <a:prstGeom prst="rect">
            <a:avLst/>
          </a:prstGeom>
          <a:noFill/>
        </p:spPr>
        <p:txBody>
          <a:bodyPr wrap="square" rtlCol="1">
            <a:spAutoFit/>
          </a:bodyPr>
          <a:lstStyle/>
          <a:p>
            <a:r>
              <a:rPr lang="ar-SA" sz="3600" b="1" dirty="0">
                <a:solidFill>
                  <a:srgbClr val="C00000"/>
                </a:solidFill>
              </a:rPr>
              <a:t>الرَّخَوِيَّات</a:t>
            </a:r>
            <a:endParaRPr lang="he-IL" sz="3600" b="1" dirty="0">
              <a:solidFill>
                <a:srgbClr val="C00000"/>
              </a:solidFill>
            </a:endParaRPr>
          </a:p>
        </p:txBody>
      </p:sp>
      <p:sp>
        <p:nvSpPr>
          <p:cNvPr id="10" name="תיבת טקסט 9">
            <a:extLst>
              <a:ext uri="{FF2B5EF4-FFF2-40B4-BE49-F238E27FC236}">
                <a16:creationId xmlns:a16="http://schemas.microsoft.com/office/drawing/2014/main" id="{C2CE17A9-E38A-A345-F4A0-9B42F0C409F2}"/>
              </a:ext>
            </a:extLst>
          </p:cNvPr>
          <p:cNvSpPr txBox="1"/>
          <p:nvPr/>
        </p:nvSpPr>
        <p:spPr>
          <a:xfrm>
            <a:off x="1149070" y="5439869"/>
            <a:ext cx="9380912" cy="658835"/>
          </a:xfrm>
          <a:prstGeom prst="rect">
            <a:avLst/>
          </a:prstGeom>
          <a:noFill/>
        </p:spPr>
        <p:txBody>
          <a:bodyPr wrap="square" rtlCol="1">
            <a:spAutoFit/>
          </a:bodyPr>
          <a:lstStyle/>
          <a:p>
            <a:pPr>
              <a:lnSpc>
                <a:spcPct val="150000"/>
              </a:lnSpc>
            </a:pPr>
            <a:r>
              <a:rPr lang="ar-SA" sz="2800" b="1" dirty="0">
                <a:solidFill>
                  <a:srgbClr val="C00000"/>
                </a:solidFill>
              </a:rPr>
              <a:t>مَا المُشْتَرَك للحَشَرَات</a:t>
            </a:r>
            <a:r>
              <a:rPr lang="ar-SA" sz="2800" dirty="0">
                <a:solidFill>
                  <a:srgbClr val="C00000"/>
                </a:solidFill>
              </a:rPr>
              <a:t>؟                                  </a:t>
            </a:r>
            <a:r>
              <a:rPr lang="ar-SA" sz="2800" b="1" dirty="0">
                <a:solidFill>
                  <a:srgbClr val="C00000"/>
                </a:solidFill>
              </a:rPr>
              <a:t>ما المُشْتَرَك للرَّخَوِيَّات؟</a:t>
            </a:r>
            <a:endParaRPr lang="he-IL" sz="2800" b="1" dirty="0">
              <a:solidFill>
                <a:srgbClr val="C00000"/>
              </a:solidFill>
            </a:endParaRPr>
          </a:p>
        </p:txBody>
      </p:sp>
      <p:pic>
        <p:nvPicPr>
          <p:cNvPr id="2050" name="Picture 2" descr="תמונה ותמונה חינם של Flying Housefly">
            <a:extLst>
              <a:ext uri="{FF2B5EF4-FFF2-40B4-BE49-F238E27FC236}">
                <a16:creationId xmlns:a16="http://schemas.microsoft.com/office/drawing/2014/main" id="{890BD68B-155E-4A28-9418-E7D71385D4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2628" y="1682061"/>
            <a:ext cx="2500698" cy="19294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תמונה ותמונה של כנפי פרפר בחינם">
            <a:extLst>
              <a:ext uri="{FF2B5EF4-FFF2-40B4-BE49-F238E27FC236}">
                <a16:creationId xmlns:a16="http://schemas.microsoft.com/office/drawing/2014/main" id="{8C1E2D8F-BAD0-1E3D-9604-42330350FF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0992" y="1693759"/>
            <a:ext cx="2263269" cy="174693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תמונה ותמונה של חיפושית קוקצ'אפר בחינם">
            <a:extLst>
              <a:ext uri="{FF2B5EF4-FFF2-40B4-BE49-F238E27FC236}">
                <a16:creationId xmlns:a16="http://schemas.microsoft.com/office/drawing/2014/main" id="{72329D1E-AE74-D73B-4206-97495EB97D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88716" y="3779131"/>
            <a:ext cx="2324610" cy="16729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חרגול חינם חרק תמונה ותמונה">
            <a:extLst>
              <a:ext uri="{FF2B5EF4-FFF2-40B4-BE49-F238E27FC236}">
                <a16:creationId xmlns:a16="http://schemas.microsoft.com/office/drawing/2014/main" id="{9D005D66-1875-E989-97CE-2EB1BF94208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40011" y="3856290"/>
            <a:ext cx="2324610" cy="15490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תמונה ותמונה של מעטפת חילזון בחינם">
            <a:extLst>
              <a:ext uri="{FF2B5EF4-FFF2-40B4-BE49-F238E27FC236}">
                <a16:creationId xmlns:a16="http://schemas.microsoft.com/office/drawing/2014/main" id="{6E7111D7-8B25-ED1F-A7CE-22667CE4F1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916" y="3619702"/>
            <a:ext cx="2324610" cy="19359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תמנון חינם מתחת למים תמונה ותמונה">
            <a:extLst>
              <a:ext uri="{FF2B5EF4-FFF2-40B4-BE49-F238E27FC236}">
                <a16:creationId xmlns:a16="http://schemas.microsoft.com/office/drawing/2014/main" id="{51AA5F2A-F6B1-F315-F6AF-A531F09DB4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6670" y="1645614"/>
            <a:ext cx="2262856" cy="177403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תמונה ותמונה חינם של יצור דיונון">
            <a:extLst>
              <a:ext uri="{FF2B5EF4-FFF2-40B4-BE49-F238E27FC236}">
                <a16:creationId xmlns:a16="http://schemas.microsoft.com/office/drawing/2014/main" id="{1BF10D58-67CF-FA9D-9DCB-3F5E3EBBE70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3939" y="3611499"/>
            <a:ext cx="2500698" cy="192943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תמונה ותמונה חינם של אקווריום החיות">
            <a:extLst>
              <a:ext uri="{FF2B5EF4-FFF2-40B4-BE49-F238E27FC236}">
                <a16:creationId xmlns:a16="http://schemas.microsoft.com/office/drawing/2014/main" id="{EB7E8956-781E-1671-BE17-F464684CB21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1893" y="1623827"/>
            <a:ext cx="2262857" cy="1727645"/>
          </a:xfrm>
          <a:prstGeom prst="rect">
            <a:avLst/>
          </a:prstGeom>
          <a:noFill/>
          <a:extLst>
            <a:ext uri="{909E8E84-426E-40DD-AFC4-6F175D3DCCD1}">
              <a14:hiddenFill xmlns:a14="http://schemas.microsoft.com/office/drawing/2010/main">
                <a:solidFill>
                  <a:srgbClr val="FFFFFF"/>
                </a:solidFill>
              </a14:hiddenFill>
            </a:ext>
          </a:extLst>
        </p:spPr>
      </p:pic>
      <p:sp>
        <p:nvSpPr>
          <p:cNvPr id="13" name="תיבת טקסט 12">
            <a:extLst>
              <a:ext uri="{FF2B5EF4-FFF2-40B4-BE49-F238E27FC236}">
                <a16:creationId xmlns:a16="http://schemas.microsoft.com/office/drawing/2014/main" id="{A7B5DBF4-B0B1-2071-06B6-14E99BDA5DF0}"/>
              </a:ext>
            </a:extLst>
          </p:cNvPr>
          <p:cNvSpPr txBox="1"/>
          <p:nvPr/>
        </p:nvSpPr>
        <p:spPr>
          <a:xfrm>
            <a:off x="10491520" y="3219592"/>
            <a:ext cx="731520" cy="400110"/>
          </a:xfrm>
          <a:prstGeom prst="rect">
            <a:avLst/>
          </a:prstGeom>
          <a:solidFill>
            <a:schemeClr val="bg1"/>
          </a:solidFill>
        </p:spPr>
        <p:txBody>
          <a:bodyPr wrap="square" rtlCol="1">
            <a:spAutoFit/>
          </a:bodyPr>
          <a:lstStyle/>
          <a:p>
            <a:r>
              <a:rPr lang="ar-SA" sz="2000" b="1" dirty="0"/>
              <a:t>ذُبَابَة</a:t>
            </a:r>
            <a:endParaRPr lang="he-IL" sz="2000" b="1" dirty="0"/>
          </a:p>
        </p:txBody>
      </p:sp>
      <p:sp>
        <p:nvSpPr>
          <p:cNvPr id="14" name="תיבת טקסט 13">
            <a:extLst>
              <a:ext uri="{FF2B5EF4-FFF2-40B4-BE49-F238E27FC236}">
                <a16:creationId xmlns:a16="http://schemas.microsoft.com/office/drawing/2014/main" id="{6680B810-7540-A91E-5850-4FF263BEDEA2}"/>
              </a:ext>
            </a:extLst>
          </p:cNvPr>
          <p:cNvSpPr txBox="1"/>
          <p:nvPr/>
        </p:nvSpPr>
        <p:spPr>
          <a:xfrm>
            <a:off x="10035540" y="5022197"/>
            <a:ext cx="1281241" cy="400110"/>
          </a:xfrm>
          <a:prstGeom prst="rect">
            <a:avLst/>
          </a:prstGeom>
          <a:solidFill>
            <a:schemeClr val="bg1"/>
          </a:solidFill>
        </p:spPr>
        <p:txBody>
          <a:bodyPr wrap="square" rtlCol="1">
            <a:spAutoFit/>
          </a:bodyPr>
          <a:lstStyle/>
          <a:p>
            <a:r>
              <a:rPr lang="ar-SA" sz="2000" b="1" dirty="0"/>
              <a:t>خُنْفُسَاء</a:t>
            </a:r>
            <a:endParaRPr lang="he-IL" sz="2000" b="1" dirty="0"/>
          </a:p>
        </p:txBody>
      </p:sp>
      <p:sp>
        <p:nvSpPr>
          <p:cNvPr id="15" name="תיבת טקסט 14">
            <a:extLst>
              <a:ext uri="{FF2B5EF4-FFF2-40B4-BE49-F238E27FC236}">
                <a16:creationId xmlns:a16="http://schemas.microsoft.com/office/drawing/2014/main" id="{64EEF446-9510-7CE8-19E4-656AB2A1EB0E}"/>
              </a:ext>
            </a:extLst>
          </p:cNvPr>
          <p:cNvSpPr txBox="1"/>
          <p:nvPr/>
        </p:nvSpPr>
        <p:spPr>
          <a:xfrm>
            <a:off x="7339758" y="4814590"/>
            <a:ext cx="731520" cy="400110"/>
          </a:xfrm>
          <a:prstGeom prst="rect">
            <a:avLst/>
          </a:prstGeom>
          <a:solidFill>
            <a:schemeClr val="bg1"/>
          </a:solidFill>
        </p:spPr>
        <p:txBody>
          <a:bodyPr wrap="square" rtlCol="1">
            <a:spAutoFit/>
          </a:bodyPr>
          <a:lstStyle/>
          <a:p>
            <a:r>
              <a:rPr lang="ar-SA" sz="2000" b="1" dirty="0"/>
              <a:t>جنْدب</a:t>
            </a:r>
            <a:endParaRPr lang="he-IL" sz="2000" b="1" dirty="0"/>
          </a:p>
        </p:txBody>
      </p:sp>
      <p:sp>
        <p:nvSpPr>
          <p:cNvPr id="16" name="תיבת טקסט 15">
            <a:extLst>
              <a:ext uri="{FF2B5EF4-FFF2-40B4-BE49-F238E27FC236}">
                <a16:creationId xmlns:a16="http://schemas.microsoft.com/office/drawing/2014/main" id="{D5A077D8-7319-99F8-669F-E9F77F4F6300}"/>
              </a:ext>
            </a:extLst>
          </p:cNvPr>
          <p:cNvSpPr txBox="1"/>
          <p:nvPr/>
        </p:nvSpPr>
        <p:spPr>
          <a:xfrm>
            <a:off x="7240011" y="2982140"/>
            <a:ext cx="731520" cy="400110"/>
          </a:xfrm>
          <a:prstGeom prst="rect">
            <a:avLst/>
          </a:prstGeom>
          <a:solidFill>
            <a:schemeClr val="bg1"/>
          </a:solidFill>
        </p:spPr>
        <p:txBody>
          <a:bodyPr wrap="square" rtlCol="1">
            <a:spAutoFit/>
          </a:bodyPr>
          <a:lstStyle/>
          <a:p>
            <a:r>
              <a:rPr lang="ar-SA" sz="2000" b="1" dirty="0"/>
              <a:t>فَرَاشَة</a:t>
            </a:r>
            <a:endParaRPr lang="he-IL" sz="2000" b="1" dirty="0"/>
          </a:p>
        </p:txBody>
      </p:sp>
      <p:sp>
        <p:nvSpPr>
          <p:cNvPr id="17" name="תיבת טקסט 16">
            <a:extLst>
              <a:ext uri="{FF2B5EF4-FFF2-40B4-BE49-F238E27FC236}">
                <a16:creationId xmlns:a16="http://schemas.microsoft.com/office/drawing/2014/main" id="{06629C26-5C26-18CE-E163-3935111A5609}"/>
              </a:ext>
            </a:extLst>
          </p:cNvPr>
          <p:cNvSpPr txBox="1"/>
          <p:nvPr/>
        </p:nvSpPr>
        <p:spPr>
          <a:xfrm>
            <a:off x="4508938" y="2982140"/>
            <a:ext cx="994867" cy="400110"/>
          </a:xfrm>
          <a:prstGeom prst="rect">
            <a:avLst/>
          </a:prstGeom>
          <a:solidFill>
            <a:schemeClr val="bg1"/>
          </a:solidFill>
        </p:spPr>
        <p:txBody>
          <a:bodyPr wrap="square" rtlCol="1">
            <a:spAutoFit/>
          </a:bodyPr>
          <a:lstStyle/>
          <a:p>
            <a:r>
              <a:rPr lang="ar-SA" sz="2000" b="1" dirty="0"/>
              <a:t>أخطُبُوط</a:t>
            </a:r>
            <a:endParaRPr lang="he-IL" sz="2000" b="1" dirty="0"/>
          </a:p>
        </p:txBody>
      </p:sp>
      <p:sp>
        <p:nvSpPr>
          <p:cNvPr id="18" name="תיבת טקסט 17">
            <a:extLst>
              <a:ext uri="{FF2B5EF4-FFF2-40B4-BE49-F238E27FC236}">
                <a16:creationId xmlns:a16="http://schemas.microsoft.com/office/drawing/2014/main" id="{BE8BA65F-B7EE-6271-4D43-24374C2BE5A0}"/>
              </a:ext>
            </a:extLst>
          </p:cNvPr>
          <p:cNvSpPr txBox="1"/>
          <p:nvPr/>
        </p:nvSpPr>
        <p:spPr>
          <a:xfrm>
            <a:off x="4677221" y="5018367"/>
            <a:ext cx="1069447" cy="400110"/>
          </a:xfrm>
          <a:prstGeom prst="rect">
            <a:avLst/>
          </a:prstGeom>
          <a:solidFill>
            <a:schemeClr val="bg1"/>
          </a:solidFill>
        </p:spPr>
        <p:txBody>
          <a:bodyPr wrap="square" rtlCol="1">
            <a:spAutoFit/>
          </a:bodyPr>
          <a:lstStyle/>
          <a:p>
            <a:r>
              <a:rPr lang="ar-SA" sz="2000" b="1" dirty="0"/>
              <a:t>حَلَزون</a:t>
            </a:r>
            <a:endParaRPr lang="he-IL" sz="2000" b="1" dirty="0"/>
          </a:p>
        </p:txBody>
      </p:sp>
      <p:sp>
        <p:nvSpPr>
          <p:cNvPr id="19" name="תיבת טקסט 18">
            <a:extLst>
              <a:ext uri="{FF2B5EF4-FFF2-40B4-BE49-F238E27FC236}">
                <a16:creationId xmlns:a16="http://schemas.microsoft.com/office/drawing/2014/main" id="{710527BF-F632-97BE-3C33-ADAB0E404EAA}"/>
              </a:ext>
            </a:extLst>
          </p:cNvPr>
          <p:cNvSpPr txBox="1"/>
          <p:nvPr/>
        </p:nvSpPr>
        <p:spPr>
          <a:xfrm>
            <a:off x="878769" y="4861465"/>
            <a:ext cx="731520" cy="400110"/>
          </a:xfrm>
          <a:prstGeom prst="rect">
            <a:avLst/>
          </a:prstGeom>
          <a:solidFill>
            <a:schemeClr val="bg1"/>
          </a:solidFill>
        </p:spPr>
        <p:txBody>
          <a:bodyPr wrap="square" rtlCol="1">
            <a:spAutoFit/>
          </a:bodyPr>
          <a:lstStyle/>
          <a:p>
            <a:r>
              <a:rPr lang="ar-SA" sz="2000" b="1" dirty="0"/>
              <a:t>الحَبَّار</a:t>
            </a:r>
            <a:endParaRPr lang="he-IL" sz="2000" b="1" dirty="0"/>
          </a:p>
        </p:txBody>
      </p:sp>
      <p:sp>
        <p:nvSpPr>
          <p:cNvPr id="20" name="תיבת טקסט 19">
            <a:extLst>
              <a:ext uri="{FF2B5EF4-FFF2-40B4-BE49-F238E27FC236}">
                <a16:creationId xmlns:a16="http://schemas.microsoft.com/office/drawing/2014/main" id="{BD912203-2373-896D-FEC0-B666A1A84DFD}"/>
              </a:ext>
            </a:extLst>
          </p:cNvPr>
          <p:cNvSpPr txBox="1"/>
          <p:nvPr/>
        </p:nvSpPr>
        <p:spPr>
          <a:xfrm>
            <a:off x="1667119" y="3012918"/>
            <a:ext cx="1103604" cy="400110"/>
          </a:xfrm>
          <a:prstGeom prst="rect">
            <a:avLst/>
          </a:prstGeom>
          <a:solidFill>
            <a:schemeClr val="bg1"/>
          </a:solidFill>
        </p:spPr>
        <p:txBody>
          <a:bodyPr wrap="square" rtlCol="1">
            <a:spAutoFit/>
          </a:bodyPr>
          <a:lstStyle/>
          <a:p>
            <a:r>
              <a:rPr lang="ar-SA" sz="2000" b="1" dirty="0"/>
              <a:t>قَنديل البحر</a:t>
            </a:r>
            <a:endParaRPr lang="he-IL" sz="2000" b="1" dirty="0"/>
          </a:p>
        </p:txBody>
      </p:sp>
      <p:pic>
        <p:nvPicPr>
          <p:cNvPr id="24" name="תמונה 23">
            <a:extLst>
              <a:ext uri="{FF2B5EF4-FFF2-40B4-BE49-F238E27FC236}">
                <a16:creationId xmlns:a16="http://schemas.microsoft.com/office/drawing/2014/main" id="{1C119158-B6F6-B7DD-BF0B-44E5661C2606}"/>
              </a:ext>
            </a:extLst>
          </p:cNvPr>
          <p:cNvPicPr>
            <a:picLocks noChangeAspect="1"/>
          </p:cNvPicPr>
          <p:nvPr/>
        </p:nvPicPr>
        <p:blipFill>
          <a:blip r:embed="rId12"/>
          <a:stretch>
            <a:fillRect/>
          </a:stretch>
        </p:blipFill>
        <p:spPr>
          <a:xfrm>
            <a:off x="2098387" y="-10085"/>
            <a:ext cx="1252775" cy="673076"/>
          </a:xfrm>
          <a:prstGeom prst="rect">
            <a:avLst/>
          </a:prstGeom>
        </p:spPr>
      </p:pic>
      <p:pic>
        <p:nvPicPr>
          <p:cNvPr id="9" name="תמונה 8" descr="גזירת מסך"/>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16675" y="346785"/>
            <a:ext cx="3947946" cy="850971"/>
          </a:xfrm>
          <a:prstGeom prst="rect">
            <a:avLst/>
          </a:prstGeom>
        </p:spPr>
      </p:pic>
    </p:spTree>
    <p:extLst>
      <p:ext uri="{BB962C8B-B14F-4D97-AF65-F5344CB8AC3E}">
        <p14:creationId xmlns:p14="http://schemas.microsoft.com/office/powerpoint/2010/main" val="346956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BB03C-8741-C5D2-D9C1-284FE4DC3F5B}"/>
              </a:ext>
            </a:extLst>
          </p:cNvPr>
          <p:cNvSpPr>
            <a:spLocks noGrp="1"/>
          </p:cNvSpPr>
          <p:nvPr>
            <p:ph type="title"/>
          </p:nvPr>
        </p:nvSpPr>
        <p:spPr>
          <a:xfrm>
            <a:off x="838200" y="319468"/>
            <a:ext cx="10515600" cy="1325563"/>
          </a:xfrm>
        </p:spPr>
        <p:txBody>
          <a:bodyPr/>
          <a:lstStyle/>
          <a:p>
            <a:r>
              <a:rPr lang="he-IL" b="1" dirty="0">
                <a:solidFill>
                  <a:srgbClr val="FF0000"/>
                </a:solidFill>
              </a:rPr>
              <a:t> </a:t>
            </a:r>
            <a:r>
              <a:rPr lang="ar-SA" b="1" dirty="0">
                <a:solidFill>
                  <a:srgbClr val="FF0000"/>
                </a:solidFill>
              </a:rPr>
              <a:t>مَجْمُوعَة الحَشَرَات</a:t>
            </a:r>
            <a:endParaRPr lang="en-US" sz="6000" b="1" dirty="0">
              <a:solidFill>
                <a:srgbClr val="FF0000"/>
              </a:solidFill>
              <a:cs typeface="+mn-cs"/>
            </a:endParaRPr>
          </a:p>
        </p:txBody>
      </p:sp>
      <p:pic>
        <p:nvPicPr>
          <p:cNvPr id="4" name="Picture 2" descr="תמונה ותמונה חינם של Flying Housefly">
            <a:extLst>
              <a:ext uri="{FF2B5EF4-FFF2-40B4-BE49-F238E27FC236}">
                <a16:creationId xmlns:a16="http://schemas.microsoft.com/office/drawing/2014/main" id="{5096B56D-6DB1-C67A-7896-4F75A78361AA}"/>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7663116" y="1813100"/>
            <a:ext cx="3957725" cy="27213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תמונה ותמונה חינם של Hymenoptera Ant">
            <a:extLst>
              <a:ext uri="{FF2B5EF4-FFF2-40B4-BE49-F238E27FC236}">
                <a16:creationId xmlns:a16="http://schemas.microsoft.com/office/drawing/2014/main" id="{EC87CF7A-A7FD-C861-7FBA-16477F071E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2702" y="2408648"/>
            <a:ext cx="3653043" cy="28898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חרגול חינם חרק תמונה ותמונה">
            <a:extLst>
              <a:ext uri="{FF2B5EF4-FFF2-40B4-BE49-F238E27FC236}">
                <a16:creationId xmlns:a16="http://schemas.microsoft.com/office/drawing/2014/main" id="{77E4AB47-F6F7-F660-A1F4-DD777BD4B8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284" y="3018051"/>
            <a:ext cx="3670047" cy="2680569"/>
          </a:xfrm>
          <a:prstGeom prst="rect">
            <a:avLst/>
          </a:prstGeom>
          <a:noFill/>
          <a:extLst>
            <a:ext uri="{909E8E84-426E-40DD-AFC4-6F175D3DCCD1}">
              <a14:hiddenFill xmlns:a14="http://schemas.microsoft.com/office/drawing/2010/main">
                <a:solidFill>
                  <a:srgbClr val="FFFFFF"/>
                </a:solidFill>
              </a14:hiddenFill>
            </a:ext>
          </a:extLst>
        </p:spPr>
      </p:pic>
      <p:pic>
        <p:nvPicPr>
          <p:cNvPr id="6" name="תמונה 5">
            <a:extLst>
              <a:ext uri="{FF2B5EF4-FFF2-40B4-BE49-F238E27FC236}">
                <a16:creationId xmlns:a16="http://schemas.microsoft.com/office/drawing/2014/main" id="{D13E79A9-05EF-3A09-3604-74A30964BE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284" y="242713"/>
            <a:ext cx="4995682" cy="576073"/>
          </a:xfrm>
          <a:prstGeom prst="rect">
            <a:avLst/>
          </a:prstGeom>
        </p:spPr>
      </p:pic>
      <p:sp>
        <p:nvSpPr>
          <p:cNvPr id="8" name="תיבת טקסט 7">
            <a:extLst>
              <a:ext uri="{FF2B5EF4-FFF2-40B4-BE49-F238E27FC236}">
                <a16:creationId xmlns:a16="http://schemas.microsoft.com/office/drawing/2014/main" id="{CD31B3A4-90CC-EE49-F2B5-93D5502C1A89}"/>
              </a:ext>
            </a:extLst>
          </p:cNvPr>
          <p:cNvSpPr txBox="1"/>
          <p:nvPr/>
        </p:nvSpPr>
        <p:spPr>
          <a:xfrm>
            <a:off x="9181579" y="4534422"/>
            <a:ext cx="1590805" cy="584775"/>
          </a:xfrm>
          <a:prstGeom prst="rect">
            <a:avLst/>
          </a:prstGeom>
          <a:noFill/>
        </p:spPr>
        <p:txBody>
          <a:bodyPr wrap="square" rtlCol="1">
            <a:spAutoFit/>
          </a:bodyPr>
          <a:lstStyle/>
          <a:p>
            <a:pPr algn="ctr"/>
            <a:r>
              <a:rPr lang="ar-SA" sz="3200" b="1" dirty="0"/>
              <a:t>ذُبَابَة</a:t>
            </a:r>
            <a:endParaRPr lang="he-IL" sz="3200" b="1" dirty="0"/>
          </a:p>
        </p:txBody>
      </p:sp>
      <p:sp>
        <p:nvSpPr>
          <p:cNvPr id="9" name="תיבת טקסט 8">
            <a:extLst>
              <a:ext uri="{FF2B5EF4-FFF2-40B4-BE49-F238E27FC236}">
                <a16:creationId xmlns:a16="http://schemas.microsoft.com/office/drawing/2014/main" id="{E1EAE7DD-3E59-FBEA-24A2-D5AFA2FBD1CA}"/>
              </a:ext>
            </a:extLst>
          </p:cNvPr>
          <p:cNvSpPr txBox="1"/>
          <p:nvPr/>
        </p:nvSpPr>
        <p:spPr>
          <a:xfrm>
            <a:off x="5011502" y="5298510"/>
            <a:ext cx="1590805" cy="646331"/>
          </a:xfrm>
          <a:prstGeom prst="rect">
            <a:avLst/>
          </a:prstGeom>
          <a:noFill/>
        </p:spPr>
        <p:txBody>
          <a:bodyPr wrap="square" rtlCol="1">
            <a:spAutoFit/>
          </a:bodyPr>
          <a:lstStyle/>
          <a:p>
            <a:pPr algn="ctr"/>
            <a:r>
              <a:rPr lang="ar-SA" sz="3600" b="1" dirty="0"/>
              <a:t>نَمْلَة</a:t>
            </a:r>
            <a:endParaRPr lang="he-IL" sz="3600" b="1" dirty="0"/>
          </a:p>
        </p:txBody>
      </p:sp>
      <p:sp>
        <p:nvSpPr>
          <p:cNvPr id="10" name="תיבת טקסט 9">
            <a:extLst>
              <a:ext uri="{FF2B5EF4-FFF2-40B4-BE49-F238E27FC236}">
                <a16:creationId xmlns:a16="http://schemas.microsoft.com/office/drawing/2014/main" id="{B04A019F-7FEA-E861-0092-8D73DFCA7443}"/>
              </a:ext>
            </a:extLst>
          </p:cNvPr>
          <p:cNvSpPr txBox="1"/>
          <p:nvPr/>
        </p:nvSpPr>
        <p:spPr>
          <a:xfrm>
            <a:off x="1012320" y="5698620"/>
            <a:ext cx="1590805" cy="584775"/>
          </a:xfrm>
          <a:prstGeom prst="rect">
            <a:avLst/>
          </a:prstGeom>
          <a:noFill/>
        </p:spPr>
        <p:txBody>
          <a:bodyPr wrap="square" rtlCol="1">
            <a:spAutoFit/>
          </a:bodyPr>
          <a:lstStyle/>
          <a:p>
            <a:pPr algn="ctr"/>
            <a:r>
              <a:rPr lang="ar-SA" sz="3200" b="1" dirty="0"/>
              <a:t>جِنْدِب</a:t>
            </a:r>
            <a:endParaRPr lang="he-IL" sz="3200" b="1" dirty="0"/>
          </a:p>
        </p:txBody>
      </p:sp>
      <p:sp>
        <p:nvSpPr>
          <p:cNvPr id="3" name="תיבת טקסט 2">
            <a:extLst>
              <a:ext uri="{FF2B5EF4-FFF2-40B4-BE49-F238E27FC236}">
                <a16:creationId xmlns:a16="http://schemas.microsoft.com/office/drawing/2014/main" id="{83C6392A-BD05-3B84-691B-6618B1FDFFF0}"/>
              </a:ext>
            </a:extLst>
          </p:cNvPr>
          <p:cNvSpPr txBox="1"/>
          <p:nvPr/>
        </p:nvSpPr>
        <p:spPr>
          <a:xfrm>
            <a:off x="105284" y="6365245"/>
            <a:ext cx="2036523" cy="461665"/>
          </a:xfrm>
          <a:prstGeom prst="rect">
            <a:avLst/>
          </a:prstGeom>
          <a:noFill/>
        </p:spPr>
        <p:txBody>
          <a:bodyPr wrap="square" rtlCol="1">
            <a:spAutoFit/>
          </a:bodyPr>
          <a:lstStyle/>
          <a:p>
            <a:r>
              <a:rPr lang="ar-SA" sz="2400" b="1" dirty="0"/>
              <a:t>الصفحات</a:t>
            </a:r>
            <a:r>
              <a:rPr lang="he-IL" sz="2400" b="1" dirty="0"/>
              <a:t> 40-36</a:t>
            </a:r>
          </a:p>
        </p:txBody>
      </p:sp>
      <p:pic>
        <p:nvPicPr>
          <p:cNvPr id="11" name="תמונה 10">
            <a:extLst>
              <a:ext uri="{FF2B5EF4-FFF2-40B4-BE49-F238E27FC236}">
                <a16:creationId xmlns:a16="http://schemas.microsoft.com/office/drawing/2014/main" id="{1C119158-B6F6-B7DD-BF0B-44E5661C2606}"/>
              </a:ext>
            </a:extLst>
          </p:cNvPr>
          <p:cNvPicPr>
            <a:picLocks noChangeAspect="1"/>
          </p:cNvPicPr>
          <p:nvPr/>
        </p:nvPicPr>
        <p:blipFill>
          <a:blip r:embed="rId7"/>
          <a:stretch>
            <a:fillRect/>
          </a:stretch>
        </p:blipFill>
        <p:spPr>
          <a:xfrm>
            <a:off x="2098387" y="-10085"/>
            <a:ext cx="1252775" cy="673076"/>
          </a:xfrm>
          <a:prstGeom prst="rect">
            <a:avLst/>
          </a:prstGeom>
        </p:spPr>
      </p:pic>
    </p:spTree>
    <p:extLst>
      <p:ext uri="{BB962C8B-B14F-4D97-AF65-F5344CB8AC3E}">
        <p14:creationId xmlns:p14="http://schemas.microsoft.com/office/powerpoint/2010/main" val="1655855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B66BE680-CE7A-197C-8572-696E8706798E}"/>
              </a:ext>
            </a:extLst>
          </p:cNvPr>
          <p:cNvPicPr>
            <a:picLocks noChangeAspect="1"/>
          </p:cNvPicPr>
          <p:nvPr/>
        </p:nvPicPr>
        <p:blipFill>
          <a:blip r:embed="rId4"/>
          <a:stretch>
            <a:fillRect/>
          </a:stretch>
        </p:blipFill>
        <p:spPr>
          <a:xfrm>
            <a:off x="10363200" y="111835"/>
            <a:ext cx="1828800" cy="1541585"/>
          </a:xfrm>
          <a:prstGeom prst="rect">
            <a:avLst/>
          </a:prstGeom>
        </p:spPr>
      </p:pic>
      <p:pic>
        <p:nvPicPr>
          <p:cNvPr id="7" name="תמונה 6">
            <a:extLst>
              <a:ext uri="{FF2B5EF4-FFF2-40B4-BE49-F238E27FC236}">
                <a16:creationId xmlns:a16="http://schemas.microsoft.com/office/drawing/2014/main" id="{1C119158-B6F6-B7DD-BF0B-44E5661C2606}"/>
              </a:ext>
            </a:extLst>
          </p:cNvPr>
          <p:cNvPicPr>
            <a:picLocks noChangeAspect="1"/>
          </p:cNvPicPr>
          <p:nvPr/>
        </p:nvPicPr>
        <p:blipFill>
          <a:blip r:embed="rId5"/>
          <a:stretch>
            <a:fillRect/>
          </a:stretch>
        </p:blipFill>
        <p:spPr>
          <a:xfrm>
            <a:off x="2098387" y="-10085"/>
            <a:ext cx="1252775" cy="673076"/>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81394" y="84455"/>
            <a:ext cx="1991003" cy="1676634"/>
          </a:xfrm>
          <a:prstGeom prst="rect">
            <a:avLst/>
          </a:prstGeom>
        </p:spPr>
      </p:pic>
      <p:pic>
        <p:nvPicPr>
          <p:cNvPr id="5" name="תמונה 4"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6414" y="2091564"/>
            <a:ext cx="7659169" cy="4629796"/>
          </a:xfrm>
          <a:prstGeom prst="rect">
            <a:avLst/>
          </a:prstGeom>
        </p:spPr>
      </p:pic>
      <p:sp>
        <p:nvSpPr>
          <p:cNvPr id="9" name="TextBox 8"/>
          <p:cNvSpPr txBox="1"/>
          <p:nvPr/>
        </p:nvSpPr>
        <p:spPr>
          <a:xfrm>
            <a:off x="9506606" y="2091563"/>
            <a:ext cx="474787" cy="604339"/>
          </a:xfrm>
          <a:prstGeom prst="rect">
            <a:avLst/>
          </a:prstGeom>
          <a:solidFill>
            <a:schemeClr val="bg1"/>
          </a:solidFill>
        </p:spPr>
        <p:txBody>
          <a:bodyPr wrap="square" rtlCol="1">
            <a:spAutoFit/>
          </a:bodyPr>
          <a:lstStyle/>
          <a:p>
            <a:endParaRPr lang="he-IL" dirty="0"/>
          </a:p>
        </p:txBody>
      </p:sp>
      <p:pic>
        <p:nvPicPr>
          <p:cNvPr id="11" name="תמונה 10"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82" y="386106"/>
            <a:ext cx="3701024" cy="1637622"/>
          </a:xfrm>
          <a:prstGeom prst="rect">
            <a:avLst/>
          </a:prstGeom>
        </p:spPr>
      </p:pic>
    </p:spTree>
    <p:extLst>
      <p:ext uri="{BB962C8B-B14F-4D97-AF65-F5344CB8AC3E}">
        <p14:creationId xmlns:p14="http://schemas.microsoft.com/office/powerpoint/2010/main" val="308099582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2019</TotalTime>
  <Words>1940</Words>
  <Application>Microsoft Office PowerPoint</Application>
  <PresentationFormat>מסך רחב</PresentationFormat>
  <Paragraphs>195</Paragraphs>
  <Slides>28</Slides>
  <Notes>27</Notes>
  <HiddenSlides>0</HiddenSlides>
  <MMClips>0</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28</vt:i4>
      </vt:variant>
    </vt:vector>
  </HeadingPairs>
  <TitlesOfParts>
    <vt:vector size="37" baseType="lpstr">
      <vt:lpstr>Almoni Neue DL 4.0 AAA</vt:lpstr>
      <vt:lpstr>Arial</vt:lpstr>
      <vt:lpstr>Bnarkisim</vt:lpstr>
      <vt:lpstr>Calibri</vt:lpstr>
      <vt:lpstr>Calibri Light</vt:lpstr>
      <vt:lpstr>Narkisim</vt:lpstr>
      <vt:lpstr>NarkisimMFO</vt:lpstr>
      <vt:lpstr>NarkisimMFOBold</vt:lpstr>
      <vt:lpstr>ערכת נושא Office</vt:lpstr>
      <vt:lpstr> מצגת מלווה לשעורים                   العلوم والتكنولوجيا للصف الرابع   لِقَاءات مَع حَيْوَانَات  الفصل الثَّاني: أَنْواع كَثيرَة، هَيَّا نُنَظِّمُهَا</vt:lpstr>
      <vt:lpstr>מצגת של PowerPoint‏</vt:lpstr>
      <vt:lpstr>מצגת של PowerPoint‏</vt:lpstr>
      <vt:lpstr>מצגת של PowerPoint‏</vt:lpstr>
      <vt:lpstr>מצגת של PowerPoint‏</vt:lpstr>
      <vt:lpstr>מצגת של PowerPoint‏</vt:lpstr>
      <vt:lpstr>מצגת של PowerPoint‏</vt:lpstr>
      <vt:lpstr> مَجْمُوعَة الحَشَرَات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مجموعَة الرَّخويَّات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انتَقِلُوا الى العَارِضَة التَّالِيَة:  الأَسْماك والبَرْمائِيَّات</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מלווה לשעורים                   מדע וטכנולוגיה כיתה ד מפגשים עם בעלי חיים פרק שני: שפע של מינים עושים סדר</dc:title>
  <dc:creator>noga mishan</dc:creator>
  <cp:lastModifiedBy>noga mishan</cp:lastModifiedBy>
  <cp:revision>67</cp:revision>
  <dcterms:created xsi:type="dcterms:W3CDTF">2024-06-19T12:51:37Z</dcterms:created>
  <dcterms:modified xsi:type="dcterms:W3CDTF">2024-09-18T10:16:42Z</dcterms:modified>
</cp:coreProperties>
</file>