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comments/comment1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0"/>
  </p:notesMasterIdLst>
  <p:sldIdLst>
    <p:sldId id="258" r:id="rId2"/>
    <p:sldId id="259" r:id="rId3"/>
    <p:sldId id="261" r:id="rId4"/>
    <p:sldId id="262" r:id="rId5"/>
    <p:sldId id="281" r:id="rId6"/>
    <p:sldId id="279" r:id="rId7"/>
    <p:sldId id="263" r:id="rId8"/>
    <p:sldId id="264" r:id="rId9"/>
    <p:sldId id="265" r:id="rId10"/>
    <p:sldId id="267" r:id="rId11"/>
    <p:sldId id="268" r:id="rId12"/>
    <p:sldId id="282" r:id="rId13"/>
    <p:sldId id="273" r:id="rId14"/>
    <p:sldId id="303" r:id="rId15"/>
    <p:sldId id="275" r:id="rId16"/>
    <p:sldId id="276" r:id="rId17"/>
    <p:sldId id="277" r:id="rId18"/>
    <p:sldId id="270" r:id="rId1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20" clrIdx="0"/>
  <p:cmAuthor id="2" name="noga mishan" initials="nm"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19" autoAdjust="0"/>
    <p:restoredTop sz="93155" autoAdjust="0"/>
  </p:normalViewPr>
  <p:slideViewPr>
    <p:cSldViewPr snapToGrid="0">
      <p:cViewPr varScale="1">
        <p:scale>
          <a:sx n="119" d="100"/>
          <a:sy n="119" d="100"/>
        </p:scale>
        <p:origin x="102" y="2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30T19:18:59.337" idx="1">
    <p:pos x="7679" y="10"/>
    <p:text>אם יש רקע לשער כדאי להביא כאן וגם בפרק א.  השער הזה לא מזמין</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4-06-30T19:28:31.828" idx="12">
    <p:pos x="7670" y="10"/>
    <p:text>לכתוב כאן את שם המשימה</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4-06-30T19:28:48.469" idx="13">
    <p:pos x="7670" y="10"/>
    <p:text>משימה מתוקשבת</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4-06-30T19:31:53.272" idx="18">
    <p:pos x="7670" y="10"/>
    <p:text>במקום הסיפור רק את התמונות האלה</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30T19:20:47.531" idx="3">
    <p:pos x="7670" y="10"/>
    <p:text>עמוס. למחוק את שתי השורות של הפתיח וגם את בעקבות הלמידה נדע</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6-30T19:21:37.488" idx="4">
    <p:pos x="7670" y="10"/>
    <p:text>במקום הטקסט העמוס  תמונות לפי התוכן... חומרים טבעיים.. חומרים מלאכותיים.. אחר כך להפנות לטקסט</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6-30T19:23:14.368" idx="5">
    <p:pos x="7670" y="10"/>
    <p:text>כותרת: משימה מתוקשבת</p:text>
    <p:extLst>
      <p:ext uri="{C676402C-5697-4E1C-873F-D02D1690AC5C}">
        <p15:threadingInfo xmlns:p15="http://schemas.microsoft.com/office/powerpoint/2012/main" timeZoneBias="-180"/>
      </p:ext>
    </p:extLst>
  </p:cm>
  <p:cm authorId="2" dt="2024-07-01T14:48:26.130" idx="1">
    <p:pos x="7670" y="146"/>
    <p:text>כתבתי למורה</p:text>
    <p:extLst>
      <p:ext uri="{C676402C-5697-4E1C-873F-D02D1690AC5C}">
        <p15:threadingInfo xmlns:p15="http://schemas.microsoft.com/office/powerpoint/2012/main" timeZoneBias="-180">
          <p15:parentCm authorId="1" idx="5"/>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6-30T19:24:33.713" idx="8">
    <p:pos x="7670" y="10"/>
    <p:text>הטבלה חשובה. לתת כותרת של המשימה</p:text>
    <p:extLst>
      <p:ext uri="{C676402C-5697-4E1C-873F-D02D1690AC5C}">
        <p15:threadingInfo xmlns:p15="http://schemas.microsoft.com/office/powerpoint/2012/main" timeZoneBias="-1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4-06-30T19:24:00.874" idx="7">
    <p:pos x="7670" y="10"/>
    <p:text>לוותר. לתת את ההנחיות למורה בשקופית הבאה</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4-06-30T19:25:04.759" idx="9">
    <p:pos x="7670" y="10"/>
    <p:text>עמוד מאוד....  להוריד שלוש שורות ראשונות</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4-06-30T19:26:01.437" idx="10">
    <p:pos x="6847" y="165"/>
    <p:text>במקום הטקסט תמונות... הצטברות פסולת... כו שכתוב בטקסט. זה יעזור לתלמידים להבין את הטקסט</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4-06-30T19:27:42.851" idx="11">
    <p:pos x="7670" y="10"/>
    <p:text>די בטבלה שבעמוד הבא. את כל ההנחיות המורה תגיד. כאן להגדיל את התמונות</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9BB9D2A-7499-417D-BFCF-7BCEC527E019}" type="datetimeFigureOut">
              <a:rPr lang="he-IL" smtClean="0"/>
              <a:t>ד'/אלול/תשפ"ד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7149DFD-C0BB-42FF-B5AF-A9A2C0D08B44}" type="slidenum">
              <a:rPr lang="he-IL" smtClean="0"/>
              <a:t>‹#›</a:t>
            </a:fld>
            <a:endParaRPr lang="he-IL"/>
          </a:p>
        </p:txBody>
      </p:sp>
    </p:spTree>
    <p:extLst>
      <p:ext uri="{BB962C8B-B14F-4D97-AF65-F5344CB8AC3E}">
        <p14:creationId xmlns:p14="http://schemas.microsoft.com/office/powerpoint/2010/main" val="213309353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מניח את היסודות הדרושים להבנת מהות הטכנולוגיה ולהבניית מיומנויות חשיבה ועשייה הדרושות לפתרון בעיות טכנולוגיות — תהליך התיכּוּן. </a:t>
            </a:r>
          </a:p>
          <a:p>
            <a:r>
              <a:rPr lang="he-IL" dirty="0"/>
              <a:t>הפרק מפגיש את הלומדים עם העיקרון של התאמת תכונות חומרים לדרישות המוצר, ומזמֵן ללומדים התמודדות עם תהליכי פתרון בעיות המצריכים שימוש בתכונות חומרים. </a:t>
            </a:r>
          </a:p>
          <a:p>
            <a:r>
              <a:rPr lang="he-IL" dirty="0"/>
              <a:t>כמו כן, הפרק עוסק בתועלת ובמחיר הסביבתי של שימוש במשאבי טבע ומציג פתרונות טכנולוגיים שבאמצעותם אפשר להקטין את הפגיעה בסביבה. </a:t>
            </a:r>
          </a:p>
          <a:p>
            <a:r>
              <a:rPr lang="he-IL" dirty="0"/>
              <a:t>הפרק עוסק בחומרים משמשים את האדם לפיתוח אמצעים טכנולוגיים העוזרים לו לשנות את הסביבה שבה הוא חי ולהתאימה לצרכיו השונים. האדם מפיק חומרים שונים מהטבע ומנצל את תכונותיהם המגוּונות כדי לייצר כלים שונים לצרכים ייחודיים. ייצור הכלים הוא ביטוי לדרך התבונית שבה האדם פותר את בעיות הקיום שלו. זוהי דרך הטכנולוגיה.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3115303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לעורר את המודעות לכמויות הגדולות של הפסולת </a:t>
            </a:r>
            <a:r>
              <a:rPr lang="he-IL" b="1" dirty="0"/>
              <a:t>שכל אחד מאתנו </a:t>
            </a:r>
            <a:r>
              <a:rPr lang="he-IL" dirty="0"/>
              <a:t>מייצר, כמו גם לסוגי החומרים ולכמות החומרים שמושלכים אל פח האשפה מדי יום.</a:t>
            </a:r>
          </a:p>
          <a:p>
            <a:r>
              <a:rPr lang="he-IL" dirty="0"/>
              <a:t>כמו כן לפתח את ההבנה שחייבים לפעול למען שיפור איכות הסביבה.</a:t>
            </a:r>
          </a:p>
          <a:p>
            <a:r>
              <a:rPr lang="he-IL" dirty="0"/>
              <a:t>באמצעות ביצוע סעיפים 5-1 הלומדים מתוודעים לכמות הפסולת היבשה (אריזות) שהמשפחה משליכה לפח האשפה במשך שבוע</a:t>
            </a:r>
          </a:p>
          <a:p>
            <a:r>
              <a:rPr lang="he-IL" dirty="0"/>
              <a:t>אחד. הלומדים מתבקשים לזהות את סוגי החומרים שמושלכים ואת כמותם. ארגון המידע בטבלה מסייע בעיבוד המידע על פי השאלות</a:t>
            </a:r>
          </a:p>
          <a:p>
            <a:r>
              <a:rPr lang="he-IL" dirty="0"/>
              <a:t>המנחות המופיעות בסעיף 6.</a:t>
            </a:r>
          </a:p>
          <a:p>
            <a:r>
              <a:rPr lang="he-IL" dirty="0"/>
              <a:t>התובנה המתבקשת מביצוע סעיפים אלה היא שהשלכת אריזות לפח האשפה פירושה השלכה של חומרים (סעיף 7).</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a:p>
        </p:txBody>
      </p:sp>
    </p:spTree>
    <p:extLst>
      <p:ext uri="{BB962C8B-B14F-4D97-AF65-F5344CB8AC3E}">
        <p14:creationId xmlns:p14="http://schemas.microsoft.com/office/powerpoint/2010/main" val="249130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מחזור פלסטיק ונייר עתיד להקטין את כמות הפסולת וכן את קצב ההתכלות של הנפט הגולמי (ממנו מפיקים פלסטיק) ושל העצים (מהם מפיקים נייר).</a:t>
            </a:r>
          </a:p>
          <a:p>
            <a:r>
              <a:rPr lang="he-IL" dirty="0"/>
              <a:t>מודעות לסיבות שבעטיין חשוב למחזר חומרים עתידה להשפיע על העמדה ועל ההתנהגות.</a:t>
            </a:r>
          </a:p>
          <a:p>
            <a:r>
              <a:rPr lang="he-IL" dirty="0"/>
              <a:t>לפיכך חשוב שהתלמידים ידעו להסביר לכל מי שאינם ממחזרים מדוע חשוב לאמץ התנהגות זו. </a:t>
            </a:r>
          </a:p>
          <a:p>
            <a:endParaRPr lang="he-IL" dirty="0"/>
          </a:p>
          <a:p>
            <a:pPr algn="r"/>
            <a:r>
              <a:rPr lang="he-IL" sz="1800" b="0" i="0" u="none" strike="noStrike" baseline="0" dirty="0">
                <a:latin typeface="NarkisimMFO"/>
              </a:rPr>
              <a:t>לעתים קיים טשטוש בין משמעות המושגים </a:t>
            </a:r>
            <a:r>
              <a:rPr lang="he-IL" sz="1800" b="1" i="0" u="none" strike="noStrike" baseline="0" dirty="0">
                <a:latin typeface="NarkisimMFOBold"/>
              </a:rPr>
              <a:t>שימוש חוזר </a:t>
            </a:r>
            <a:r>
              <a:rPr lang="he-IL" sz="1800" b="0" i="0" u="none" strike="noStrike" baseline="0" dirty="0">
                <a:latin typeface="NarkisimMFO"/>
              </a:rPr>
              <a:t>ו</a:t>
            </a:r>
            <a:r>
              <a:rPr lang="he-IL" sz="1800" b="1" i="0" u="none" strike="noStrike" baseline="0" dirty="0">
                <a:latin typeface="NarkisimMFOBold"/>
              </a:rPr>
              <a:t>מחזור</a:t>
            </a:r>
            <a:r>
              <a:rPr lang="he-IL" sz="1800" b="0" i="0" u="none" strike="noStrike" baseline="0" dirty="0">
                <a:latin typeface="NarkisimMFO"/>
              </a:rPr>
              <a:t>. בשימוש חוזר עושים שימוש נוסף במוצר.</a:t>
            </a:r>
          </a:p>
          <a:p>
            <a:pPr algn="r"/>
            <a:r>
              <a:rPr lang="he-IL" sz="1800" b="0" i="0" u="none" strike="noStrike" baseline="0" dirty="0">
                <a:latin typeface="NarkisimMFO"/>
              </a:rPr>
              <a:t>שימוש כזה חוסך את ייצורם מחדש של מוצרים שונים ובכך חוסכים חומרי גלם ואנרגיה ומפחיתים את כמות האשפה המצטברת. במִחזור מפיקים חומרים מתוך מוצרים שאינם בשימוש ומייצרים מהם מוצרים חדשים.</a:t>
            </a:r>
            <a:endParaRPr lang="he-IL" dirty="0"/>
          </a:p>
          <a:p>
            <a:endParaRPr lang="he-IL" dirty="0"/>
          </a:p>
          <a:p>
            <a:r>
              <a:rPr lang="he-IL" dirty="0"/>
              <a:t>בסעיף זה התלמידים מוזמנים לתכנן תכנית פעולה שמטרתה להקטין את פסולת המצטברת בסביבה מבלי להפסיק את השימוש במוצרים. מוצע לבחור מטרה מוגדרת. לדוגמה: צמצום כמות פסולת הנייר בבית הספר. בשלב הבא מגדירים את סדרת הפעולות שיש לבצע כדי להשיג את המטרה.</a:t>
            </a:r>
          </a:p>
          <a:p>
            <a:r>
              <a:rPr lang="he-IL" dirty="0"/>
              <a:t>לכל פעולה יש להגדיר את הגורם המבצע וכן לוח זמנים לביצוע. מארגנים את סדרת הפעולות לפי לוח הזמנים. לכל פעולה מתכננים את המידע והעזרים הדרושים לפעולה.</a:t>
            </a:r>
          </a:p>
          <a:p>
            <a:endParaRPr lang="he-IL" dirty="0"/>
          </a:p>
          <a:p>
            <a:r>
              <a:rPr lang="he-IL" dirty="0"/>
              <a:t>שאלה 10. כרזה היא אמצעי תקשורתי לפרסום מידע. לפני כתיבת הכרזה ועיצובה חשוב לכוון את התלמידים בשאלות כגון: מהי מטרת</a:t>
            </a:r>
          </a:p>
          <a:p>
            <a:r>
              <a:rPr lang="he-IL" dirty="0"/>
              <a:t>הכרזה? למי מיועדת הכרזה? מה יהיה התוכן של הכרזה? (סעיפים א-ג) ועוד. חשוב גם לתת את הדעת למרכיבים הגרפיים של הכרזה (גודל הכרזה, כותרות, תמונות, תרשימים, צבעים, גודל אותיות ועוד)</a:t>
            </a:r>
          </a:p>
          <a:p>
            <a:endParaRPr lang="he-IL" dirty="0"/>
          </a:p>
          <a:p>
            <a:r>
              <a:rPr lang="he-IL" dirty="0"/>
              <a:t>"שוק קח תן" מבוסס על העיקרון של שימוש חוזר במוצרים. שימוש חוזר עתיד להקטין את כמות הפסולת המצטברת בסביבה וכן את קצב ההתכלות של חומרים מהטבע שמהם מפיקים חומרי גלם להכנת מוצרים.</a:t>
            </a:r>
          </a:p>
          <a:p>
            <a:endParaRPr lang="he-IL" dirty="0"/>
          </a:p>
          <a:p>
            <a:r>
              <a:rPr lang="he-IL" dirty="0"/>
              <a:t>לאחר שהתלמידים מילאו את המשימות בפעילות זו, מומלץ להציג לפניהם את הדרכים השונות לטיפול באשפה, ולהדגיש</a:t>
            </a:r>
          </a:p>
          <a:p>
            <a:r>
              <a:rPr lang="he-IL" dirty="0"/>
              <a:t>את רעיון הטיפול המשולב. בעיקרו, רעיון זה כולל הן שינוי (התנהגותי) של הרגלי הצריכה והן שימוש באמצעים טכנולוגיים, אשר נוצרו כדי לפתור את הבעיות שנגרמו למעשה על ידי פתרונות טכנולוגיים (מוצרים) שנוצרו כדי לפתור בעיות אחרות.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a:p>
        </p:txBody>
      </p:sp>
    </p:spTree>
    <p:extLst>
      <p:ext uri="{BB962C8B-B14F-4D97-AF65-F5344CB8AC3E}">
        <p14:creationId xmlns:p14="http://schemas.microsoft.com/office/powerpoint/2010/main" val="336387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מתוקשבת בספר הדיגיטלי בעמוד 41.</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1985526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 שהפעלנו.</a:t>
            </a:r>
          </a:p>
          <a:p>
            <a:r>
              <a:rPr lang="he-IL" dirty="0"/>
              <a:t>אפשר לבקש מהתלמידים לחבר שאלות להיגדי הסיכום.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2704734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a:t>
            </a:r>
            <a:r>
              <a:rPr lang="he-IL" dirty="0" err="1"/>
              <a:t>את</a:t>
            </a:r>
            <a:r>
              <a:rPr lang="he-IL" dirty="0"/>
              <a:t> המיומנויות שהפעלנו.</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499554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a:p>
            <a:r>
              <a:rPr lang="he-IL" dirty="0"/>
              <a:t>קוראים את הסיפורים...</a:t>
            </a:r>
          </a:p>
          <a:p>
            <a:endParaRPr lang="he-IL" dirty="0"/>
          </a:p>
          <a:p>
            <a:r>
              <a:rPr lang="he-IL" dirty="0"/>
              <a:t>תשובה לשאלה 1:</a:t>
            </a:r>
          </a:p>
          <a:p>
            <a:r>
              <a:rPr lang="he-IL" dirty="0"/>
              <a:t>על דרך השלילה ובאופן הומוריסטי התלמידים מתבקשים להסיק אילו חומרים מתאימים להכנת המוצרים. כדי לחדד את ההבנה</a:t>
            </a:r>
          </a:p>
          <a:p>
            <a:r>
              <a:rPr lang="he-IL" dirty="0"/>
              <a:t>מוצע לשאול שאלות כגון:</a:t>
            </a:r>
          </a:p>
          <a:p>
            <a:r>
              <a:rPr lang="he-IL" dirty="0"/>
              <a:t>מדוע לא מייצרים כוס לשתייה חמה מברזל? (עלולים לקבל כוויה בגלל מוליכות החום הטובה של הברזל). </a:t>
            </a:r>
          </a:p>
          <a:p>
            <a:r>
              <a:rPr lang="he-IL" dirty="0"/>
              <a:t>מדוע לא מייצרים חלון מקרטון? (הקרטון אטום ולכן אי אפשר לראות דרכו).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a:p>
        </p:txBody>
      </p:sp>
    </p:spTree>
    <p:extLst>
      <p:ext uri="{BB962C8B-B14F-4D97-AF65-F5344CB8AC3E}">
        <p14:creationId xmlns:p14="http://schemas.microsoft.com/office/powerpoint/2010/main" val="3558155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תשובה לשאלה 2: אפשר להשוות בין ספל קפה שעשוי מקרמיקה לבין ספל שעשוי מזכוכית. לשניהם מטרה דומה- כלי קיבול למשקה חם. הם עשויים מחומרים שונים (קרמיקה וזכוכית בהתאמה). הקרמיקה קשה (קשה לחרוץ אותה). שומרת על צורתה ואינה שקופה. הזכוכית קשה מאוד, שומרת על צורתה ושקופה. בחירת החומרים תלויה בגורמים כגון: טעם אישי (תרבות) ועלויות של חומרים.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a:p>
        </p:txBody>
      </p:sp>
    </p:spTree>
    <p:extLst>
      <p:ext uri="{BB962C8B-B14F-4D97-AF65-F5344CB8AC3E}">
        <p14:creationId xmlns:p14="http://schemas.microsoft.com/office/powerpoint/2010/main" val="1277356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מסתיים במשימה טכנולוגית יש לנו אתגר. במשימה התלמידים מתבקשים לתכנן ולבנות גשר תוך התייחסות לתכונות חומרים. המשימה מתאימה ככלי להערכת ביצועי לומדים (ידע מושגי, מיומנויות תיכון, מיומנויות מידעניות, עבודת צוות ועוד).</a:t>
            </a:r>
          </a:p>
          <a:p>
            <a:r>
              <a:rPr lang="he-IL" dirty="0"/>
              <a:t>משימת האתגר היא משימת ביצוע שעוסקת בתהליך של פתרון בעיות. משימת ביצוע היא אחד הכלים של הערכה חלופית. למשימה יש פוטנציאל להערכת ידע, מיומנויות חשיבה ועשייה, עבודת צוות ועוד.</a:t>
            </a:r>
          </a:p>
          <a:p>
            <a:r>
              <a:rPr lang="he-IL" dirty="0"/>
              <a:t>המשימה מציגה ללומדים אתגר טכנולוגי המבוסס על ידע מדעי שהתלמידים רכשו בפרק: לבנות גשר מעל נהר שיש לו דרישות</a:t>
            </a:r>
          </a:p>
          <a:p>
            <a:r>
              <a:rPr lang="he-IL" dirty="0"/>
              <a:t>מוגדרות. </a:t>
            </a:r>
          </a:p>
          <a:p>
            <a:r>
              <a:rPr lang="he-IL" dirty="0"/>
              <a:t>במשימה זו הלומדים נדרשים ליישם מיומנויות של פתרון בעיות: לנסח בעיה, לערוך חקירה על סוגי גשרים, להעלות רעיונות לפתרונות, לבחור פתרון, לשרטט את הפתרון, ולהציג באמצעות דגם ולהעריך את הפתרון.</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a:p>
        </p:txBody>
      </p:sp>
    </p:spTree>
    <p:extLst>
      <p:ext uri="{BB962C8B-B14F-4D97-AF65-F5344CB8AC3E}">
        <p14:creationId xmlns:p14="http://schemas.microsoft.com/office/powerpoint/2010/main" val="274943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a:p>
        </p:txBody>
      </p:sp>
    </p:spTree>
    <p:extLst>
      <p:ext uri="{BB962C8B-B14F-4D97-AF65-F5344CB8AC3E}">
        <p14:creationId xmlns:p14="http://schemas.microsoft.com/office/powerpoint/2010/main" val="212014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הסיטואציה הפותחת את הפרק (יוצאים למחנה) נועדה לעורר אצל הלומדים מודעות בדבר הצורך שיש לנו במוצרים רבים שיתאימו בתכונותיהם לשימוש שאנו עושים בהם. הקטע מרמז על החשיבות שיש להתאמת החומרים לתכונות המוצר.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השאלות מזמנות דיון בנושא חומרים בסביבה ופתיחה לפרק זה.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182136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מתבקשים לבחור שלושה מוצרים ולחקור אותם על פי המאפיינים הבאים: המטרה של המוצר (למה משמש?), החומרים</a:t>
            </a:r>
          </a:p>
          <a:p>
            <a:r>
              <a:rPr lang="he-IL" dirty="0"/>
              <a:t>שמהם הוא עשוי ותכונות החומרים שמתאימות למטרת המוצר. את המידע הם מתבקשים לארגן בכרטיס אפיון.</a:t>
            </a:r>
          </a:p>
          <a:p>
            <a:r>
              <a:rPr lang="he-IL" dirty="0"/>
              <a:t>שימו לב: אפשר להשתמש בסוגי חומרים שונים להשגת אותה מטרה.</a:t>
            </a:r>
          </a:p>
          <a:p>
            <a:r>
              <a:rPr lang="he-IL" dirty="0"/>
              <a:t>לדוגמה: ניתן לבנות סירי בישול מחומרים שונים (ברזל, אלומיניום, נחושת, קרמיקה).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45500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להציג את הקשר שבין חומרים לבין המוצרים שמיוצרים מהם. המשימה נוטעת את התשתית הדרושה להבנת הקשר בין המושג תכונות החומר למושג דרישות מהמוצר. </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מתבוננים בתמונות ושואלים: מה הקשר שבין חומרים למוצרים?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הדיון בשאלה ובתמונות עוברים לקריאת קטעי המידע בעמודים 37-36</a:t>
            </a:r>
          </a:p>
          <a:p>
            <a:endParaRPr lang="he-IL" dirty="0"/>
          </a:p>
          <a:p>
            <a:r>
              <a:rPr lang="he-IL" dirty="0"/>
              <a:t>קטע המידע הראשון (עמוד 36) מציג את הצורך שלנו במוצרים ואת ההתפתחות ההיסטורית של השימוש בחומרים, החל מהשימוש בחומרים טבעיים ועד לשימוש בחומרים מלאכותיים. </a:t>
            </a:r>
          </a:p>
          <a:p>
            <a:r>
              <a:rPr lang="he-IL" dirty="0"/>
              <a:t>קטע מידע שני (עמוד 37) מחדד את הקשר שבין הדרישות מהמוצר לתכונות החומרים שמהם מיוצר המוצר.</a:t>
            </a:r>
          </a:p>
          <a:p>
            <a:endParaRPr lang="he-IL" dirty="0"/>
          </a:p>
          <a:p>
            <a:r>
              <a:rPr lang="he-IL" dirty="0"/>
              <a:t>תשובות לשאלות הסיכום שבעמוד 37: מומלץ להדגים בהוראה מפורשת אפיון של מוצר והשלמת המידע בכרטיס אפיון. דוגמה: מוצר - כוס תרמית; דרישות מהמוצר - נוחה לאחיזה, שומרת חום, לא שבירה; תכונות של חומרים מתאימים - חומרים בעלי מוליכות חום גרועה (מבודדים) ובלתי שבירים.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a:p>
        </p:txBody>
      </p:sp>
    </p:spTree>
    <p:extLst>
      <p:ext uri="{BB962C8B-B14F-4D97-AF65-F5344CB8AC3E}">
        <p14:creationId xmlns:p14="http://schemas.microsoft.com/office/powerpoint/2010/main" val="270245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מתוקשבת בספר הדיגיטלי בעמוד 35.</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132326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לערוך אינטגרציה בין תכונות החומרים שהלומדים הכירו בשער זה ובלימודים קודמים לבין העיקרון הטכנולוגי "ניצול תכונות מתאימות של חומרים לדרישות מהמוצר". נקודת המוצא בחלק א של המשימה היא מהתכונה של החומר אל חומרים בעלי התכונה (התאמת תכונה לחומרים) ומשם לניצול התכונה להשגת מטרה אפשרית של המוצר. </a:t>
            </a:r>
          </a:p>
          <a:p>
            <a:r>
              <a:rPr lang="he-IL" dirty="0"/>
              <a:t>התלמידים מארגנים את מידע בטבלה ומתבקשים לתת לה כותרת.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391491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חלקים ב-ג של המשימה כוללים פעילות חקירה שמטרתה לבדוק מאילו חומרים עשויים הבתים והבגדים שלנו.</a:t>
            </a:r>
          </a:p>
          <a:p>
            <a:r>
              <a:rPr lang="he-IL" dirty="0"/>
              <a:t>בחלק ב של המשימה התלמידים מסבירים את ההיגיון שבבחירת חומרים לבניית חלקי הבית השונים. תכונות החומר צריכות להתאים למטרת המוצר.</a:t>
            </a:r>
          </a:p>
          <a:p>
            <a:r>
              <a:rPr lang="he-IL" dirty="0"/>
              <a:t>בחלק ג של המשימה התלמידים מסבירים מדוע בגדים צריכים להיות עשויים מחומרים שמהם הם עשויים ולא מאחרים.</a:t>
            </a:r>
          </a:p>
          <a:p>
            <a:r>
              <a:rPr lang="he-IL" dirty="0"/>
              <a:t>להכנת בגדים חשוב להשתמש בחומרים בעלי תכונות כגון: מבדדי חום, חזקים (אינם נקרעים בקלות), סופגי זיעה ועוד. </a:t>
            </a:r>
          </a:p>
          <a:p>
            <a:r>
              <a:rPr lang="he-IL" dirty="0"/>
              <a:t>חשוב לשים לב שקיים מגוון גדול של בדים בעלי תכונות שונות. התאמת סוג הבד לבגד נעשית על פי המטרה של הבגד. לדוגמה, משתמשים בבד כותנה כאשר מעוניינים בבגד קל בעל</a:t>
            </a:r>
          </a:p>
          <a:p>
            <a:r>
              <a:rPr lang="he-IL" dirty="0"/>
              <a:t>יכולת ספיגה גבוהה של זיעה.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3410580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נועד להמשגה של מושגים בסיסיים בתהליך הטכנולוגי (מוצרים, פתרון בעיות, תכונות המוצר, מטרת המוצר,</a:t>
            </a:r>
          </a:p>
          <a:p>
            <a:pPr algn="r"/>
            <a:r>
              <a:rPr lang="he-IL" sz="1800" b="0" i="0" u="none" strike="noStrike" baseline="0" dirty="0">
                <a:latin typeface="NarkisimMFO"/>
              </a:rPr>
              <a:t>התאמת חומרים). השאלות שמופיעות בקטע המידע נועדו לפתח אצל הלומדים מודעות לתהליכי החשיבה והעשייה המאפיינים את התהליך הטכנולוגי. </a:t>
            </a:r>
          </a:p>
          <a:p>
            <a:pPr algn="r"/>
            <a:r>
              <a:rPr lang="he-IL" sz="1800" b="0" i="0" u="none" strike="noStrike" baseline="0" dirty="0">
                <a:latin typeface="NarkisimMFO"/>
              </a:rPr>
              <a:t>מוצע לשלב התנסות מוחשית של ניתוח מוצר על פי השאלות האלה. </a:t>
            </a:r>
          </a:p>
          <a:p>
            <a:pPr algn="r"/>
            <a:r>
              <a:rPr lang="he-IL" sz="1800" b="0" i="0" u="none" strike="noStrike" baseline="0" dirty="0">
                <a:latin typeface="NarkisimMFO"/>
              </a:rPr>
              <a:t>לדוגמה:</a:t>
            </a:r>
          </a:p>
          <a:p>
            <a:pPr marL="0" indent="0" algn="r">
              <a:buNone/>
            </a:pPr>
            <a:r>
              <a:rPr lang="he-IL" sz="1800" b="0" i="0" u="none" strike="noStrike" baseline="0" dirty="0">
                <a:latin typeface="NarkisimMFO"/>
              </a:rPr>
              <a:t>1. מהי המטרה של המוצר? מדוע ייצרו אותו? </a:t>
            </a:r>
          </a:p>
          <a:p>
            <a:pPr marL="0" indent="0" algn="r">
              <a:buNone/>
            </a:pPr>
            <a:r>
              <a:rPr lang="he-IL" sz="1800" b="0" i="0" u="none" strike="noStrike" baseline="0" dirty="0">
                <a:latin typeface="NarkisimMFO"/>
              </a:rPr>
              <a:t>2. אילו תכונות צריכות להיות למוצר?</a:t>
            </a:r>
          </a:p>
          <a:p>
            <a:pPr marL="0" indent="0" algn="r">
              <a:buNone/>
            </a:pPr>
            <a:r>
              <a:rPr lang="he-IL" sz="1800" b="0" i="0" u="none" strike="noStrike" baseline="0" dirty="0">
                <a:latin typeface="NarkisimMFO"/>
              </a:rPr>
              <a:t>3. מאילו חומרים עשוי המוצר? </a:t>
            </a:r>
          </a:p>
          <a:p>
            <a:pPr marL="0" indent="0" algn="r">
              <a:buNone/>
            </a:pPr>
            <a:r>
              <a:rPr lang="he-IL" sz="1800" b="0" i="0" u="none" strike="noStrike" baseline="0" dirty="0">
                <a:latin typeface="NarkisimMFO"/>
              </a:rPr>
              <a:t>4. אילו מבין תכונות המוצר מתאימות לתכונות של המוצר ולתפקודו?</a:t>
            </a:r>
          </a:p>
          <a:p>
            <a:pPr marL="0" indent="0" algn="r">
              <a:buNone/>
            </a:pPr>
            <a:endParaRPr lang="he-IL" sz="1800" b="0" i="0" u="none" strike="noStrike" baseline="0" dirty="0">
              <a:latin typeface="NarkisimMFO"/>
            </a:endParaRP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a:p>
        </p:txBody>
      </p:sp>
    </p:spTree>
    <p:extLst>
      <p:ext uri="{BB962C8B-B14F-4D97-AF65-F5344CB8AC3E}">
        <p14:creationId xmlns:p14="http://schemas.microsoft.com/office/powerpoint/2010/main" val="15597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המשימה נועדה לפתח מודעות להשפעה המזיקה של השימושים שאנו עושים בחומרים ובמוצרים שעשויים מהם.</a:t>
            </a:r>
          </a:p>
          <a:p>
            <a:r>
              <a:rPr lang="he-IL" dirty="0"/>
              <a:t>בטרם מַפנים את הלומדים למשימה (קריאת קטעי המידע שבעמוד 41)  מוצע לקיים בכיתה רב שיח שבו ידווחו על מפגעים סביבתיים שנגרמו בגלל השימוש שבני אדם עושים במוצרים.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אפשר גם לשלב סיור בסביבה כדי לאתר מפגעים כאלה. המפגע המרכזי הבולט לעין היא הפסולת.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מכן מוצע לקיים דיון בסוגיה: כיצד נמשיך להשתמש במוצרים אך באותו הזמן נשמור על הסביבה.</a:t>
            </a:r>
          </a:p>
          <a:p>
            <a:endParaRPr lang="he-IL" dirty="0"/>
          </a:p>
          <a:p>
            <a:r>
              <a:rPr lang="he-IL" dirty="0"/>
              <a:t>בקטע המידע מוצגים שלושה פתרונות אפשריים להפחתת הפסולת:</a:t>
            </a:r>
          </a:p>
          <a:p>
            <a:r>
              <a:rPr lang="he-IL" dirty="0"/>
              <a:t>צמצום השימוש/צריכה, שימוש חוזר ומִחזור.</a:t>
            </a:r>
          </a:p>
          <a:p>
            <a:r>
              <a:rPr lang="he-IL" dirty="0"/>
              <a:t>הקטנת הצריכה, שימוש חוזר </a:t>
            </a:r>
            <a:r>
              <a:rPr lang="he-IL" dirty="0" err="1"/>
              <a:t>ומיחזור</a:t>
            </a:r>
            <a:r>
              <a:rPr lang="he-IL" dirty="0"/>
              <a:t> חומרים יביאו להקטנת הפגיעה בסביבה ולהקטנה של התכלות חומרים בטבע.</a:t>
            </a:r>
          </a:p>
          <a:p>
            <a:endParaRPr lang="he-IL" dirty="0"/>
          </a:p>
          <a:p>
            <a:r>
              <a:rPr lang="he-IL" dirty="0"/>
              <a:t>מומלץ לפתח אצל הלומדים את המיומנות של הבחנה בין סיבה לתוצאה.</a:t>
            </a:r>
          </a:p>
          <a:p>
            <a:r>
              <a:rPr lang="he-IL" dirty="0"/>
              <a:t>לדוגמה,</a:t>
            </a:r>
          </a:p>
          <a:p>
            <a:r>
              <a:rPr lang="he-IL" dirty="0"/>
              <a:t>האדם משליך אריזות (סיבה) וגורם בכך להצטברות של פסולת (תוצאה);</a:t>
            </a:r>
          </a:p>
          <a:p>
            <a:r>
              <a:rPr lang="he-IL" dirty="0"/>
              <a:t>האדם משתמש במוצרים רבים מאוד (סיבה) וגורם בכך להתדלדלות של משאבי הטבע (תוצאה).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30237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5B779-E860-5107-96BE-B0D12AFB564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337925D-27E9-EA2B-565F-DF546EC08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898E243-4AF3-068A-D31C-32F642821035}"/>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6C0C45FD-4AF6-EB6B-1EAD-ADC7D4FF104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5DC74E-DB0B-52AC-641A-724C1E51EBF2}"/>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642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D98AAC-B3D6-9395-B475-6B65443C115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B625EA9-B43B-36E1-A9B2-9C3DB6D5D81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A414A6C-75FB-E99F-8B3A-D96A821D50F3}"/>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82CA77F4-9783-3C6F-EE60-345985C2F07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91D4C0-149A-7DA5-E3CD-DAFC88A170A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18879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C01FB28-99C9-E7F0-AC17-3DDDE44000A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BE39E2E-8ED1-638D-CD81-E7FBE815961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66C806-7535-3694-FACD-E84F76B2B09B}"/>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AC9EB6B1-4FF7-60DF-C6FE-C967912CBC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8D5E42A-7278-036D-D125-3F6DFC6C3F4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7355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A4EB5C-F7F3-3DBB-516B-67536E8441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9598151-9E0F-8B7B-9EA8-10878ACFA72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6206970-BA96-54C3-8297-BB0DBA2D32CD}"/>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81C6E8E6-ADB9-D814-4337-2212FCC8058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9366D52-0BD1-3231-AF7F-C91EA60CA3E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66455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FCC903-97E4-8585-61B5-1205C298C11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150C3FA-E448-6F56-99B7-E68F96D2C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E23316C-94EA-3D80-AB17-BA666F9F54E1}"/>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67E602EA-BFCA-31C5-091D-5B7BFA6F947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C789801-6BEC-783C-6EF3-E697BEF6E120}"/>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50676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8E8E8B-FC38-73E1-7F17-8BD873559A6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37BA71D-3CBE-68B9-DB51-9805F6028F4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454D9F7-5072-6560-2FA0-45669423F6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1E54788-8E97-3EAB-97E7-341E3CA5ED2C}"/>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6" name="מציין מיקום של כותרת תחתונה 5">
            <a:extLst>
              <a:ext uri="{FF2B5EF4-FFF2-40B4-BE49-F238E27FC236}">
                <a16:creationId xmlns:a16="http://schemas.microsoft.com/office/drawing/2014/main" id="{A927423B-D198-F257-BB9A-6EB2F16E4C5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5A35DB4-53F9-6B73-D7EE-50D49B17684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9178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F7DCAD-B704-55D1-F96F-31E11DD3C69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6362E2A-7AD5-8E47-3FD5-7DF5A108A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A405AC7-46B2-4135-5DDC-50A517625DC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248CC84-C289-05BD-7E1E-8D6431A3B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674469A-2D3B-4EAF-EA10-52A79FFA0E9A}"/>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B94D177-866B-3762-E061-925CD0714B4F}"/>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8" name="מציין מיקום של כותרת תחתונה 7">
            <a:extLst>
              <a:ext uri="{FF2B5EF4-FFF2-40B4-BE49-F238E27FC236}">
                <a16:creationId xmlns:a16="http://schemas.microsoft.com/office/drawing/2014/main" id="{DFFAEF29-5A55-6B8B-AB27-C5CA6BFEEB6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46A237D-5C23-9F72-0EF7-456FFB5A1636}"/>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62439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7BFDAA-63C6-81D2-2780-0348F2AADD7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63D5C91B-BE55-43FF-D36C-320BA5A1530C}"/>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4" name="מציין מיקום של כותרת תחתונה 3">
            <a:extLst>
              <a:ext uri="{FF2B5EF4-FFF2-40B4-BE49-F238E27FC236}">
                <a16:creationId xmlns:a16="http://schemas.microsoft.com/office/drawing/2014/main" id="{E187CFAE-1C7C-CF07-AF19-0F05505DE7D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0D8CC7D-F2C4-E58A-3490-C94698ED3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70135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4D616C1-3996-6E4A-A5FA-817B299676CB}"/>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3" name="מציין מיקום של כותרת תחתונה 2">
            <a:extLst>
              <a:ext uri="{FF2B5EF4-FFF2-40B4-BE49-F238E27FC236}">
                <a16:creationId xmlns:a16="http://schemas.microsoft.com/office/drawing/2014/main" id="{1F1931CF-5B9C-739E-978B-662E454A9F7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B6280F2-A7F1-4889-9450-448DDFCB6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9880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F93648-EF34-333A-FC08-50434D7DDE5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D350458-FF0C-BCD4-C727-231DED6EB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028A2325-96D5-7058-3707-C3F6B0790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FB8AA85-1B4C-148F-31A9-89B469FDC716}"/>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6" name="מציין מיקום של כותרת תחתונה 5">
            <a:extLst>
              <a:ext uri="{FF2B5EF4-FFF2-40B4-BE49-F238E27FC236}">
                <a16:creationId xmlns:a16="http://schemas.microsoft.com/office/drawing/2014/main" id="{068CEF10-4FA1-83D9-C791-5997EC53249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38A94DC-761A-D5D8-3103-AB6E575284F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97540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A41D11-4A48-3E6E-C370-354363A24E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8F1EC6A-197B-5DCB-EB36-A74660819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ECD0B98-31E2-5D08-BD76-76A09BEDE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D19E6C8-6CEF-92F6-6B73-09812F043F42}"/>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6" name="מציין מיקום של כותרת תחתונה 5">
            <a:extLst>
              <a:ext uri="{FF2B5EF4-FFF2-40B4-BE49-F238E27FC236}">
                <a16:creationId xmlns:a16="http://schemas.microsoft.com/office/drawing/2014/main" id="{B131841A-282C-1F1B-ACE9-A92F2146267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769A38E-2D5B-45D0-5226-58C521EB014D}"/>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37770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675A0D9-3669-A085-D148-19F3CE07618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5E73A1C-B144-DFE8-8165-B57D662B560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3F3451-C538-EE49-7B18-B77636FC6C4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C8C86C96-F668-40A6-0113-EF2BE08F8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51E8AB3-0D0A-F661-E325-18F8554DF4B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13FD3D-7F8E-45E4-B3CB-DED4E6309C8F}" type="slidenum">
              <a:rPr lang="he-IL" smtClean="0"/>
              <a:t>‹#›</a:t>
            </a:fld>
            <a:endParaRPr lang="he-IL"/>
          </a:p>
        </p:txBody>
      </p:sp>
    </p:spTree>
    <p:extLst>
      <p:ext uri="{BB962C8B-B14F-4D97-AF65-F5344CB8AC3E}">
        <p14:creationId xmlns:p14="http://schemas.microsoft.com/office/powerpoint/2010/main" val="101762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image" Target="../media/image37.emf"/><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comments" Target="../comments/comment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comments" Target="../comments/comment1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tmp"/><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omments" Target="../comments/comment11.xml"/><Relationship Id="rId5" Type="http://schemas.openxmlformats.org/officeDocument/2006/relationships/image" Target="../media/image42.tm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4.tmp"/><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tmp"/><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9.tmp"/><Relationship Id="rId3" Type="http://schemas.openxmlformats.org/officeDocument/2006/relationships/image" Target="../media/image27.emf"/><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comments" Target="../comments/commen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0.tm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53.tmp"/><Relationship Id="rId3" Type="http://schemas.openxmlformats.org/officeDocument/2006/relationships/image" Target="../media/image1.png"/><Relationship Id="rId7" Type="http://schemas.openxmlformats.org/officeDocument/2006/relationships/image" Target="../media/image52.tm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1.tmp"/><Relationship Id="rId5" Type="http://schemas.openxmlformats.org/officeDocument/2006/relationships/image" Target="../media/image28.tm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9.tmp"/><Relationship Id="rId3" Type="http://schemas.openxmlformats.org/officeDocument/2006/relationships/image" Target="../media/image6.emf"/><Relationship Id="rId7" Type="http://schemas.openxmlformats.org/officeDocument/2006/relationships/image" Target="../media/image8.tmp"/><Relationship Id="rId12"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tmp"/><Relationship Id="rId11" Type="http://schemas.openxmlformats.org/officeDocument/2006/relationships/image" Target="../media/image12.tmp"/><Relationship Id="rId5" Type="http://schemas.openxmlformats.org/officeDocument/2006/relationships/image" Target="../media/image2.png"/><Relationship Id="rId10" Type="http://schemas.openxmlformats.org/officeDocument/2006/relationships/image" Target="../media/image11.tmp"/><Relationship Id="rId4" Type="http://schemas.openxmlformats.org/officeDocument/2006/relationships/image" Target="../media/image1.png"/><Relationship Id="rId9" Type="http://schemas.openxmlformats.org/officeDocument/2006/relationships/image" Target="../media/image10.tmp"/></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comments" Target="../comments/comment3.xml"/><Relationship Id="rId3" Type="http://schemas.openxmlformats.org/officeDocument/2006/relationships/image" Target="../media/image1.png"/><Relationship Id="rId7" Type="http://schemas.openxmlformats.org/officeDocument/2006/relationships/image" Target="../media/image16.jpeg"/><Relationship Id="rId12" Type="http://schemas.openxmlformats.org/officeDocument/2006/relationships/image" Target="../media/image20.tm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omments" Target="../comments/comment4.xml"/><Relationship Id="rId5" Type="http://schemas.openxmlformats.org/officeDocument/2006/relationships/image" Target="../media/image21.tm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22.emf"/><Relationship Id="rId7" Type="http://schemas.openxmlformats.org/officeDocument/2006/relationships/image" Target="../media/image24.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tmp"/><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image" Target="../media/image25.emf"/><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1.png"/><Relationship Id="rId4" Type="http://schemas.openxmlformats.org/officeDocument/2006/relationships/image" Target="../media/image26.emf"/><Relationship Id="rId9"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8" Type="http://schemas.openxmlformats.org/officeDocument/2006/relationships/image" Target="../media/image32.tmp"/><Relationship Id="rId3" Type="http://schemas.openxmlformats.org/officeDocument/2006/relationships/image" Target="../media/image1.png"/><Relationship Id="rId7" Type="http://schemas.openxmlformats.org/officeDocument/2006/relationships/image" Target="../media/image31.tm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tmp"/><Relationship Id="rId5" Type="http://schemas.openxmlformats.org/officeDocument/2006/relationships/image" Target="../media/image2.png"/><Relationship Id="rId4" Type="http://schemas.openxmlformats.org/officeDocument/2006/relationships/image" Target="../media/image29.png"/><Relationship Id="rId9"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8" Type="http://schemas.openxmlformats.org/officeDocument/2006/relationships/image" Target="../media/image35.tmp"/><Relationship Id="rId3" Type="http://schemas.openxmlformats.org/officeDocument/2006/relationships/image" Target="../media/image1.png"/><Relationship Id="rId7" Type="http://schemas.openxmlformats.org/officeDocument/2006/relationships/image" Target="../media/image32.tm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4.jpeg"/><Relationship Id="rId10" Type="http://schemas.openxmlformats.org/officeDocument/2006/relationships/comments" Target="../comments/comment8.xml"/><Relationship Id="rId4" Type="http://schemas.openxmlformats.org/officeDocument/2006/relationships/image" Target="../media/image33.emf"/><Relationship Id="rId9" Type="http://schemas.openxmlformats.org/officeDocument/2006/relationships/image" Target="../media/image3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17AF69AD-343D-77A3-A53A-315FA445DDE4}"/>
              </a:ext>
            </a:extLst>
          </p:cNvPr>
          <p:cNvSpPr txBox="1"/>
          <p:nvPr/>
        </p:nvSpPr>
        <p:spPr>
          <a:xfrm>
            <a:off x="2462419" y="1005079"/>
            <a:ext cx="7546285" cy="4062651"/>
          </a:xfrm>
          <a:prstGeom prst="rect">
            <a:avLst/>
          </a:prstGeom>
          <a:noFill/>
        </p:spPr>
        <p:txBody>
          <a:bodyPr wrap="square">
            <a:spAutoFit/>
          </a:bodyPr>
          <a:lstStyle/>
          <a:p>
            <a:pPr algn="ctr"/>
            <a:r>
              <a:rPr kumimoji="0" lang="ar-SA"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rPr>
              <a:t>العلوم والتكنولوجيا للصف الثالث</a:t>
            </a:r>
          </a:p>
          <a:p>
            <a:pPr algn="ctr"/>
            <a:endParaRPr kumimoji="0" lang="ar-SA"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endParaRPr>
          </a:p>
          <a:p>
            <a:pPr algn="ctr"/>
            <a:endParaRPr lang="ar-SA" sz="6000" b="1" dirty="0">
              <a:solidFill>
                <a:srgbClr val="5B9BD5">
                  <a:lumMod val="50000"/>
                </a:srgbClr>
              </a:solidFill>
              <a:latin typeface="Calibri Light" panose="020F0302020204030204"/>
              <a:ea typeface="+mj-ea"/>
              <a:cs typeface="Arial" panose="020B0604020202020204" pitchFamily="34" charset="0"/>
            </a:endParaRPr>
          </a:p>
          <a:p>
            <a:pPr algn="ctr"/>
            <a:endParaRPr lang="he-IL" dirty="0"/>
          </a:p>
        </p:txBody>
      </p:sp>
      <p:sp>
        <p:nvSpPr>
          <p:cNvPr id="13" name="תיבת טקסט 12">
            <a:extLst>
              <a:ext uri="{FF2B5EF4-FFF2-40B4-BE49-F238E27FC236}">
                <a16:creationId xmlns:a16="http://schemas.microsoft.com/office/drawing/2014/main" id="{2CEB5C7C-5A38-1406-043D-796CC2D3EA27}"/>
              </a:ext>
            </a:extLst>
          </p:cNvPr>
          <p:cNvSpPr txBox="1"/>
          <p:nvPr/>
        </p:nvSpPr>
        <p:spPr>
          <a:xfrm>
            <a:off x="1139483" y="4433212"/>
            <a:ext cx="10016197" cy="1446550"/>
          </a:xfrm>
          <a:prstGeom prst="rect">
            <a:avLst/>
          </a:prstGeom>
          <a:noFill/>
        </p:spPr>
        <p:txBody>
          <a:bodyPr wrap="square">
            <a:spAutoFit/>
          </a:bodyPr>
          <a:lstStyle/>
          <a:p>
            <a:pPr algn="ctr"/>
            <a:endParaRPr lang="ar-SA" sz="4400" b="1" dirty="0">
              <a:solidFill>
                <a:schemeClr val="accent1">
                  <a:lumMod val="75000"/>
                </a:schemeClr>
              </a:solidFill>
            </a:endParaRPr>
          </a:p>
          <a:p>
            <a:r>
              <a:rPr lang="ar-SA" sz="4400" b="1" dirty="0">
                <a:solidFill>
                  <a:schemeClr val="accent1">
                    <a:lumMod val="75000"/>
                  </a:schemeClr>
                </a:solidFill>
              </a:rPr>
              <a:t>   الفصل الثاني: المواد التي يستخدمها الانسان</a:t>
            </a:r>
            <a:endParaRPr lang="he-IL" sz="4400" b="1" dirty="0">
              <a:solidFill>
                <a:srgbClr val="C00000"/>
              </a:solidFill>
              <a:latin typeface="Calibri Light" panose="020F0302020204030204"/>
              <a:ea typeface="+mj-ea"/>
              <a:cs typeface="Arial" panose="020B0604020202020204" pitchFamily="34" charset="0"/>
            </a:endParaRPr>
          </a:p>
        </p:txBody>
      </p:sp>
      <p:sp>
        <p:nvSpPr>
          <p:cNvPr id="2" name="תיבת טקסט 1">
            <a:extLst>
              <a:ext uri="{FF2B5EF4-FFF2-40B4-BE49-F238E27FC236}">
                <a16:creationId xmlns:a16="http://schemas.microsoft.com/office/drawing/2014/main" id="{632E59CC-C889-3054-A274-647CF339171D}"/>
              </a:ext>
            </a:extLst>
          </p:cNvPr>
          <p:cNvSpPr txBox="1"/>
          <p:nvPr/>
        </p:nvSpPr>
        <p:spPr>
          <a:xfrm>
            <a:off x="2375452" y="2540386"/>
            <a:ext cx="6877878" cy="3785652"/>
          </a:xfrm>
          <a:prstGeom prst="rect">
            <a:avLst/>
          </a:prstGeom>
          <a:noFill/>
        </p:spPr>
        <p:txBody>
          <a:bodyPr wrap="square" rtlCol="1">
            <a:spAutoFit/>
          </a:bodyPr>
          <a:lstStyle/>
          <a:p>
            <a:pPr algn="ctr"/>
            <a:endParaRPr lang="ar-SA" sz="4800" dirty="0"/>
          </a:p>
          <a:p>
            <a:pPr algn="ctr"/>
            <a:r>
              <a:rPr lang="ar-SA" sz="4800" dirty="0"/>
              <a:t>عَارِضَةٌ مُرَافِقَةٌ لِلْبَابِ</a:t>
            </a:r>
          </a:p>
          <a:p>
            <a:pPr algn="ctr"/>
            <a:r>
              <a:rPr lang="ar-SA" sz="4800" b="1" dirty="0">
                <a:solidFill>
                  <a:srgbClr val="FF0000"/>
                </a:solidFill>
              </a:rPr>
              <a:t>مَوَادٌ فِي البِيئَةِ</a:t>
            </a:r>
          </a:p>
          <a:p>
            <a:pPr algn="ctr"/>
            <a:endParaRPr lang="ar-SA" sz="4800" b="1" dirty="0">
              <a:solidFill>
                <a:srgbClr val="FF0000"/>
              </a:solidFill>
            </a:endParaRPr>
          </a:p>
          <a:p>
            <a:pPr algn="ctr"/>
            <a:endParaRPr lang="ar-SA" sz="4800" dirty="0">
              <a:solidFill>
                <a:srgbClr val="FF0000"/>
              </a:solidFill>
            </a:endParaRPr>
          </a:p>
        </p:txBody>
      </p:sp>
      <p:pic>
        <p:nvPicPr>
          <p:cNvPr id="3" name="תמונה 2">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15" y="19647"/>
            <a:ext cx="4995682" cy="576073"/>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171852" y="14832"/>
            <a:ext cx="1020785" cy="548435"/>
          </a:xfrm>
          <a:prstGeom prst="rect">
            <a:avLst/>
          </a:prstGeom>
        </p:spPr>
      </p:pic>
    </p:spTree>
    <p:extLst>
      <p:ext uri="{BB962C8B-B14F-4D97-AF65-F5344CB8AC3E}">
        <p14:creationId xmlns:p14="http://schemas.microsoft.com/office/powerpoint/2010/main" val="146462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01A98E4-2904-EA7E-749D-53BEEBE728CF}"/>
              </a:ext>
            </a:extLst>
          </p:cNvPr>
          <p:cNvSpPr txBox="1"/>
          <p:nvPr/>
        </p:nvSpPr>
        <p:spPr>
          <a:xfrm>
            <a:off x="1040297" y="868872"/>
            <a:ext cx="7871129" cy="584775"/>
          </a:xfrm>
          <a:prstGeom prst="rect">
            <a:avLst/>
          </a:prstGeom>
          <a:noFill/>
        </p:spPr>
        <p:txBody>
          <a:bodyPr wrap="square">
            <a:spAutoFit/>
          </a:bodyPr>
          <a:lstStyle/>
          <a:p>
            <a:r>
              <a:rPr lang="ar-SA" sz="3200" b="1" dirty="0">
                <a:solidFill>
                  <a:srgbClr val="C00000"/>
                </a:solidFill>
              </a:rPr>
              <a:t>نُلْقِي المُنْتَجَات </a:t>
            </a:r>
            <a:r>
              <a:rPr lang="he-IL" sz="3200" b="1" dirty="0">
                <a:solidFill>
                  <a:srgbClr val="C00000"/>
                </a:solidFill>
              </a:rPr>
              <a:t>– </a:t>
            </a:r>
            <a:r>
              <a:rPr lang="ar-SA" sz="3200" b="1" dirty="0">
                <a:solidFill>
                  <a:srgbClr val="C00000"/>
                </a:solidFill>
              </a:rPr>
              <a:t>نُلْقِي المَوَاد</a:t>
            </a:r>
            <a:r>
              <a:rPr lang="he-IL" sz="3200" b="1" dirty="0">
                <a:solidFill>
                  <a:srgbClr val="C00000"/>
                </a:solidFill>
              </a:rPr>
              <a:t>: </a:t>
            </a:r>
            <a:r>
              <a:rPr lang="ar-SA" sz="3200" b="1" dirty="0">
                <a:solidFill>
                  <a:srgbClr val="C00000"/>
                </a:solidFill>
              </a:rPr>
              <a:t>حَقًّا؟</a:t>
            </a:r>
            <a:endParaRPr lang="he-IL" sz="3200" b="1" dirty="0">
              <a:solidFill>
                <a:srgbClr val="C00000"/>
              </a:solidFill>
            </a:endParaRPr>
          </a:p>
        </p:txBody>
      </p:sp>
      <p:sp>
        <p:nvSpPr>
          <p:cNvPr id="13" name="תיבת טקסט 12">
            <a:extLst>
              <a:ext uri="{FF2B5EF4-FFF2-40B4-BE49-F238E27FC236}">
                <a16:creationId xmlns:a16="http://schemas.microsoft.com/office/drawing/2014/main" id="{E98C2EE3-50CF-E3AA-B06F-B15D7A55D3AC}"/>
              </a:ext>
            </a:extLst>
          </p:cNvPr>
          <p:cNvSpPr txBox="1"/>
          <p:nvPr/>
        </p:nvSpPr>
        <p:spPr>
          <a:xfrm>
            <a:off x="178938" y="6299507"/>
            <a:ext cx="2913258" cy="461665"/>
          </a:xfrm>
          <a:prstGeom prst="rect">
            <a:avLst/>
          </a:prstGeom>
          <a:noFill/>
        </p:spPr>
        <p:txBody>
          <a:bodyPr wrap="square" rtlCol="1">
            <a:spAutoFit/>
          </a:bodyPr>
          <a:lstStyle/>
          <a:p>
            <a:r>
              <a:rPr lang="ar-SA" sz="2400" b="1" dirty="0"/>
              <a:t>الصفحات 42-44</a:t>
            </a:r>
            <a:endParaRPr lang="he-IL" sz="2400" b="1" dirty="0"/>
          </a:p>
        </p:txBody>
      </p:sp>
      <p:pic>
        <p:nvPicPr>
          <p:cNvPr id="15" name="תמונה 14">
            <a:extLst>
              <a:ext uri="{FF2B5EF4-FFF2-40B4-BE49-F238E27FC236}">
                <a16:creationId xmlns:a16="http://schemas.microsoft.com/office/drawing/2014/main" id="{C3FE5BE9-7B91-CEE5-11CA-48DE3C9CD054}"/>
              </a:ext>
            </a:extLst>
          </p:cNvPr>
          <p:cNvPicPr>
            <a:picLocks noChangeAspect="1"/>
          </p:cNvPicPr>
          <p:nvPr/>
        </p:nvPicPr>
        <p:blipFill>
          <a:blip r:embed="rId3"/>
          <a:stretch>
            <a:fillRect/>
          </a:stretch>
        </p:blipFill>
        <p:spPr>
          <a:xfrm>
            <a:off x="4975862" y="2150791"/>
            <a:ext cx="2913258" cy="3934485"/>
          </a:xfrm>
          <a:prstGeom prst="rect">
            <a:avLst/>
          </a:prstGeom>
        </p:spPr>
      </p:pic>
      <p:pic>
        <p:nvPicPr>
          <p:cNvPr id="17" name="תמונה 16">
            <a:extLst>
              <a:ext uri="{FF2B5EF4-FFF2-40B4-BE49-F238E27FC236}">
                <a16:creationId xmlns:a16="http://schemas.microsoft.com/office/drawing/2014/main" id="{7C8B56FF-B3A6-0C15-B02F-05DC8FB26947}"/>
              </a:ext>
            </a:extLst>
          </p:cNvPr>
          <p:cNvPicPr>
            <a:picLocks noChangeAspect="1"/>
          </p:cNvPicPr>
          <p:nvPr/>
        </p:nvPicPr>
        <p:blipFill>
          <a:blip r:embed="rId4"/>
          <a:stretch>
            <a:fillRect/>
          </a:stretch>
        </p:blipFill>
        <p:spPr>
          <a:xfrm>
            <a:off x="8394231" y="2216398"/>
            <a:ext cx="3292658" cy="3803269"/>
          </a:xfrm>
          <a:prstGeom prst="rect">
            <a:avLst/>
          </a:prstGeom>
        </p:spPr>
      </p:pic>
      <p:pic>
        <p:nvPicPr>
          <p:cNvPr id="9" name="תמונה 8">
            <a:extLst>
              <a:ext uri="{FF2B5EF4-FFF2-40B4-BE49-F238E27FC236}">
                <a16:creationId xmlns:a16="http://schemas.microsoft.com/office/drawing/2014/main" id="{A3F9BF10-F544-2A3F-5870-CBBD30D83B10}"/>
              </a:ext>
            </a:extLst>
          </p:cNvPr>
          <p:cNvPicPr>
            <a:picLocks noChangeAspect="1"/>
          </p:cNvPicPr>
          <p:nvPr/>
        </p:nvPicPr>
        <p:blipFill>
          <a:blip r:embed="rId5"/>
          <a:stretch>
            <a:fillRect/>
          </a:stretch>
        </p:blipFill>
        <p:spPr>
          <a:xfrm>
            <a:off x="505111" y="2647719"/>
            <a:ext cx="3920379" cy="3437557"/>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938" y="96828"/>
            <a:ext cx="4995682" cy="576073"/>
          </a:xfrm>
          <a:prstGeom prst="rect">
            <a:avLst/>
          </a:prstGeom>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230778" y="70579"/>
            <a:ext cx="1169938" cy="628570"/>
          </a:xfrm>
          <a:prstGeom prst="rect">
            <a:avLst/>
          </a:prstGeom>
        </p:spPr>
      </p:pic>
      <p:pic>
        <p:nvPicPr>
          <p:cNvPr id="12" name="תמונה 11"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0997" y="384864"/>
            <a:ext cx="1991003" cy="1552792"/>
          </a:xfrm>
          <a:prstGeom prst="rect">
            <a:avLst/>
          </a:prstGeom>
        </p:spPr>
      </p:pic>
    </p:spTree>
    <p:extLst>
      <p:ext uri="{BB962C8B-B14F-4D97-AF65-F5344CB8AC3E}">
        <p14:creationId xmlns:p14="http://schemas.microsoft.com/office/powerpoint/2010/main" val="2250758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06B56FB-6F02-C7BA-8721-18511664F1D4}"/>
              </a:ext>
            </a:extLst>
          </p:cNvPr>
          <p:cNvSpPr txBox="1"/>
          <p:nvPr/>
        </p:nvSpPr>
        <p:spPr>
          <a:xfrm>
            <a:off x="4001111" y="6219933"/>
            <a:ext cx="8026400" cy="523220"/>
          </a:xfrm>
          <a:prstGeom prst="rect">
            <a:avLst/>
          </a:prstGeom>
          <a:noFill/>
        </p:spPr>
        <p:txBody>
          <a:bodyPr wrap="square" rtlCol="1">
            <a:spAutoFit/>
          </a:bodyPr>
          <a:lstStyle/>
          <a:p>
            <a:r>
              <a:rPr lang="ar-SA" sz="2800" dirty="0"/>
              <a:t>أَجِيبُوا عَن الأَسْئِلَة في الصَّفْحَات 42-44</a:t>
            </a:r>
            <a:endParaRPr lang="he-IL" sz="2400" dirty="0"/>
          </a:p>
        </p:txBody>
      </p:sp>
      <p:pic>
        <p:nvPicPr>
          <p:cNvPr id="3" name="תמונה 2">
            <a:extLst>
              <a:ext uri="{FF2B5EF4-FFF2-40B4-BE49-F238E27FC236}">
                <a16:creationId xmlns:a16="http://schemas.microsoft.com/office/drawing/2014/main" id="{B1B6E99F-AB2F-B5DE-6F2C-3EF479795D81}"/>
              </a:ext>
            </a:extLst>
          </p:cNvPr>
          <p:cNvPicPr>
            <a:picLocks noChangeAspect="1"/>
          </p:cNvPicPr>
          <p:nvPr/>
        </p:nvPicPr>
        <p:blipFill>
          <a:blip r:embed="rId3"/>
          <a:stretch>
            <a:fillRect/>
          </a:stretch>
        </p:blipFill>
        <p:spPr>
          <a:xfrm>
            <a:off x="0" y="3117864"/>
            <a:ext cx="2447555" cy="3625289"/>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637" y="114191"/>
            <a:ext cx="4995682" cy="576073"/>
          </a:xfrm>
          <a:prstGeom prst="rect">
            <a:avLst/>
          </a:prstGeom>
        </p:spPr>
      </p:pic>
      <p:sp>
        <p:nvSpPr>
          <p:cNvPr id="6" name="תיבת טקסט 5">
            <a:extLst>
              <a:ext uri="{FF2B5EF4-FFF2-40B4-BE49-F238E27FC236}">
                <a16:creationId xmlns:a16="http://schemas.microsoft.com/office/drawing/2014/main" id="{040058A4-0914-9CC1-1686-FD38061F36D9}"/>
              </a:ext>
            </a:extLst>
          </p:cNvPr>
          <p:cNvSpPr txBox="1"/>
          <p:nvPr/>
        </p:nvSpPr>
        <p:spPr>
          <a:xfrm>
            <a:off x="2620450" y="1071171"/>
            <a:ext cx="8287578" cy="584775"/>
          </a:xfrm>
          <a:prstGeom prst="rect">
            <a:avLst/>
          </a:prstGeom>
          <a:noFill/>
        </p:spPr>
        <p:txBody>
          <a:bodyPr wrap="square" rtlCol="1">
            <a:spAutoFit/>
          </a:bodyPr>
          <a:lstStyle/>
          <a:p>
            <a:r>
              <a:rPr lang="ar-SA" sz="3200" b="1" dirty="0">
                <a:solidFill>
                  <a:srgbClr val="C00000"/>
                </a:solidFill>
              </a:rPr>
              <a:t>نُلْقِي المُنْتَجَات </a:t>
            </a:r>
            <a:r>
              <a:rPr lang="he-IL" sz="3200" b="1" dirty="0">
                <a:solidFill>
                  <a:srgbClr val="C00000"/>
                </a:solidFill>
              </a:rPr>
              <a:t>– </a:t>
            </a:r>
            <a:r>
              <a:rPr lang="ar-SA" sz="3200" b="1" dirty="0">
                <a:solidFill>
                  <a:srgbClr val="C00000"/>
                </a:solidFill>
              </a:rPr>
              <a:t>نُلْقِي المَوَاد</a:t>
            </a:r>
            <a:r>
              <a:rPr lang="he-IL" sz="3200" b="1" dirty="0">
                <a:solidFill>
                  <a:srgbClr val="C00000"/>
                </a:solidFill>
              </a:rPr>
              <a:t>: </a:t>
            </a:r>
            <a:r>
              <a:rPr lang="ar-SA" sz="3200" b="1" dirty="0">
                <a:solidFill>
                  <a:srgbClr val="C00000"/>
                </a:solidFill>
              </a:rPr>
              <a:t>حَقًّا؟</a:t>
            </a:r>
            <a:endParaRPr lang="he-IL" sz="3200" b="1" dirty="0">
              <a:solidFill>
                <a:srgbClr val="C00000"/>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330509" y="61694"/>
            <a:ext cx="1169938" cy="628570"/>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0450" y="2058086"/>
            <a:ext cx="8765347" cy="3667852"/>
          </a:xfrm>
          <a:prstGeom prst="rect">
            <a:avLst/>
          </a:prstGeom>
        </p:spPr>
      </p:pic>
      <p:sp>
        <p:nvSpPr>
          <p:cNvPr id="9" name="TextBox 8"/>
          <p:cNvSpPr txBox="1"/>
          <p:nvPr/>
        </p:nvSpPr>
        <p:spPr>
          <a:xfrm>
            <a:off x="787678" y="5582076"/>
            <a:ext cx="872197" cy="369332"/>
          </a:xfrm>
          <a:prstGeom prst="rect">
            <a:avLst/>
          </a:prstGeom>
          <a:solidFill>
            <a:schemeClr val="accent4"/>
          </a:solidFill>
        </p:spPr>
        <p:txBody>
          <a:bodyPr wrap="square" rtlCol="1">
            <a:spAutoFit/>
          </a:bodyPr>
          <a:lstStyle/>
          <a:p>
            <a:r>
              <a:rPr lang="ar-SA" dirty="0"/>
              <a:t>بلاستيك</a:t>
            </a:r>
            <a:endParaRPr lang="he-IL" dirty="0"/>
          </a:p>
        </p:txBody>
      </p:sp>
    </p:spTree>
    <p:extLst>
      <p:ext uri="{BB962C8B-B14F-4D97-AF65-F5344CB8AC3E}">
        <p14:creationId xmlns:p14="http://schemas.microsoft.com/office/powerpoint/2010/main" val="331379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72" y="292988"/>
            <a:ext cx="4995682" cy="576073"/>
          </a:xfrm>
          <a:prstGeom prst="rect">
            <a:avLst/>
          </a:prstGeom>
        </p:spPr>
      </p:pic>
      <p:pic>
        <p:nvPicPr>
          <p:cNvPr id="4" name="תמונה 3">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161544" y="240491"/>
            <a:ext cx="1169938" cy="628570"/>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7938" y="826235"/>
            <a:ext cx="5669280" cy="6031765"/>
          </a:xfrm>
          <a:prstGeom prst="rect">
            <a:avLst/>
          </a:prstGeom>
        </p:spPr>
      </p:pic>
    </p:spTree>
    <p:extLst>
      <p:ext uri="{BB962C8B-B14F-4D97-AF65-F5344CB8AC3E}">
        <p14:creationId xmlns:p14="http://schemas.microsoft.com/office/powerpoint/2010/main" val="1481222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תיבת טקסט 13">
            <a:extLst>
              <a:ext uri="{FF2B5EF4-FFF2-40B4-BE49-F238E27FC236}">
                <a16:creationId xmlns:a16="http://schemas.microsoft.com/office/drawing/2014/main" id="{18A8E008-764D-7697-23AB-3BCFE490852D}"/>
              </a:ext>
            </a:extLst>
          </p:cNvPr>
          <p:cNvSpPr txBox="1"/>
          <p:nvPr/>
        </p:nvSpPr>
        <p:spPr>
          <a:xfrm>
            <a:off x="9271000" y="6108700"/>
            <a:ext cx="2187202" cy="523220"/>
          </a:xfrm>
          <a:prstGeom prst="rect">
            <a:avLst/>
          </a:prstGeom>
          <a:noFill/>
        </p:spPr>
        <p:txBody>
          <a:bodyPr wrap="square" rtlCol="1">
            <a:spAutoFit/>
          </a:bodyPr>
          <a:lstStyle/>
          <a:p>
            <a:r>
              <a:rPr lang="he-IL" sz="2800" b="1" dirty="0"/>
              <a:t> </a:t>
            </a:r>
            <a:r>
              <a:rPr lang="ar-SA" sz="2800" b="1" dirty="0"/>
              <a:t>صفحة </a:t>
            </a:r>
            <a:r>
              <a:rPr lang="he-IL" sz="2800" b="1" dirty="0"/>
              <a:t>45</a:t>
            </a:r>
            <a:endParaRPr lang="he-IL" dirty="0"/>
          </a:p>
        </p:txBody>
      </p:sp>
      <p:pic>
        <p:nvPicPr>
          <p:cNvPr id="5" name="תמונה 4">
            <a:extLst>
              <a:ext uri="{FF2B5EF4-FFF2-40B4-BE49-F238E27FC236}">
                <a16:creationId xmlns:a16="http://schemas.microsoft.com/office/drawing/2014/main" id="{F9E2B1CB-16E6-BFA6-36F3-0BC6595CC05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7059" y="3187700"/>
            <a:ext cx="3105741" cy="326390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 y="173757"/>
            <a:ext cx="4995682" cy="576073"/>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150469"/>
            <a:ext cx="1169938" cy="628570"/>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3698" y="894607"/>
            <a:ext cx="7638756" cy="5174641"/>
          </a:xfrm>
          <a:prstGeom prst="rect">
            <a:avLst/>
          </a:prstGeom>
        </p:spPr>
      </p:pic>
    </p:spTree>
    <p:extLst>
      <p:ext uri="{BB962C8B-B14F-4D97-AF65-F5344CB8AC3E}">
        <p14:creationId xmlns:p14="http://schemas.microsoft.com/office/powerpoint/2010/main" val="109604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a:extLst>
              <a:ext uri="{FF2B5EF4-FFF2-40B4-BE49-F238E27FC236}">
                <a16:creationId xmlns:a16="http://schemas.microsoft.com/office/drawing/2014/main" id="{71847B4A-BE21-785F-790A-23339BE2F5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7059" y="3088223"/>
            <a:ext cx="3903098" cy="3769777"/>
          </a:xfrm>
          <a:prstGeom prst="rect">
            <a:avLst/>
          </a:prstGeom>
        </p:spPr>
      </p:pic>
      <p:sp>
        <p:nvSpPr>
          <p:cNvPr id="14" name="תיבת טקסט 13">
            <a:extLst>
              <a:ext uri="{FF2B5EF4-FFF2-40B4-BE49-F238E27FC236}">
                <a16:creationId xmlns:a16="http://schemas.microsoft.com/office/drawing/2014/main" id="{18A8E008-764D-7697-23AB-3BCFE490852D}"/>
              </a:ext>
            </a:extLst>
          </p:cNvPr>
          <p:cNvSpPr txBox="1"/>
          <p:nvPr/>
        </p:nvSpPr>
        <p:spPr>
          <a:xfrm>
            <a:off x="9509760" y="6108700"/>
            <a:ext cx="1948442" cy="523220"/>
          </a:xfrm>
          <a:prstGeom prst="rect">
            <a:avLst/>
          </a:prstGeom>
          <a:noFill/>
        </p:spPr>
        <p:txBody>
          <a:bodyPr wrap="square" rtlCol="1">
            <a:spAutoFit/>
          </a:bodyPr>
          <a:lstStyle/>
          <a:p>
            <a:r>
              <a:rPr lang="ar-SA" sz="2800" b="1" dirty="0"/>
              <a:t>صفحة 45</a:t>
            </a:r>
            <a:endParaRPr lang="he-IL" sz="2800" b="1" dirty="0"/>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 y="173757"/>
            <a:ext cx="4995682" cy="576073"/>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150469"/>
            <a:ext cx="1169938" cy="628570"/>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2443" y="1012874"/>
            <a:ext cx="8264579" cy="2725077"/>
          </a:xfrm>
          <a:prstGeom prst="rect">
            <a:avLst/>
          </a:prstGeom>
        </p:spPr>
      </p:pic>
    </p:spTree>
    <p:extLst>
      <p:ext uri="{BB962C8B-B14F-4D97-AF65-F5344CB8AC3E}">
        <p14:creationId xmlns:p14="http://schemas.microsoft.com/office/powerpoint/2010/main" val="2173198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BC982CC-F181-463B-2C8E-188652D169C7}"/>
              </a:ext>
            </a:extLst>
          </p:cNvPr>
          <p:cNvPicPr>
            <a:picLocks noChangeAspect="1"/>
          </p:cNvPicPr>
          <p:nvPr/>
        </p:nvPicPr>
        <p:blipFill>
          <a:blip r:embed="rId3"/>
          <a:stretch>
            <a:fillRect/>
          </a:stretch>
        </p:blipFill>
        <p:spPr>
          <a:xfrm>
            <a:off x="3316711" y="546651"/>
            <a:ext cx="2093296" cy="3990109"/>
          </a:xfrm>
          <a:prstGeom prst="rect">
            <a:avLst/>
          </a:prstGeom>
        </p:spPr>
      </p:pic>
      <p:pic>
        <p:nvPicPr>
          <p:cNvPr id="3" name="תמונה 2">
            <a:extLst>
              <a:ext uri="{FF2B5EF4-FFF2-40B4-BE49-F238E27FC236}">
                <a16:creationId xmlns:a16="http://schemas.microsoft.com/office/drawing/2014/main" id="{F8151C36-6B86-B79E-163D-8418607A95CC}"/>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213101" y="845336"/>
            <a:ext cx="4067175" cy="584835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58" y="258615"/>
            <a:ext cx="4995682" cy="576073"/>
          </a:xfrm>
          <a:prstGeom prst="rect">
            <a:avLst/>
          </a:prstGeom>
        </p:spPr>
      </p:pic>
      <p:pic>
        <p:nvPicPr>
          <p:cNvPr id="5" name="Picture 4">
            <a:extLst>
              <a:ext uri="{FF2B5EF4-FFF2-40B4-BE49-F238E27FC236}">
                <a16:creationId xmlns:a16="http://schemas.microsoft.com/office/drawing/2014/main" id="{A0EE62F2-C9C6-3650-6BF9-53AAED3903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37917" y="2686463"/>
            <a:ext cx="3871296" cy="3700593"/>
          </a:xfrm>
          <a:prstGeom prst="rect">
            <a:avLst/>
          </a:prstGeom>
        </p:spPr>
      </p:pic>
      <p:sp>
        <p:nvSpPr>
          <p:cNvPr id="10" name="תיבת טקסט 9">
            <a:extLst>
              <a:ext uri="{FF2B5EF4-FFF2-40B4-BE49-F238E27FC236}">
                <a16:creationId xmlns:a16="http://schemas.microsoft.com/office/drawing/2014/main" id="{CFFBFBC7-594B-8192-1C2F-D2A51B17E324}"/>
              </a:ext>
            </a:extLst>
          </p:cNvPr>
          <p:cNvSpPr txBox="1"/>
          <p:nvPr/>
        </p:nvSpPr>
        <p:spPr>
          <a:xfrm>
            <a:off x="6532218" y="6304457"/>
            <a:ext cx="5422426" cy="461665"/>
          </a:xfrm>
          <a:prstGeom prst="rect">
            <a:avLst/>
          </a:prstGeom>
          <a:noFill/>
        </p:spPr>
        <p:txBody>
          <a:bodyPr wrap="square" rtlCol="1">
            <a:spAutoFit/>
          </a:bodyPr>
          <a:lstStyle/>
          <a:p>
            <a:r>
              <a:rPr lang="ar-SA" sz="2400" dirty="0"/>
              <a:t>أَجيبوا عن المهمة في الصَّفحات </a:t>
            </a:r>
            <a:r>
              <a:rPr lang="he-IL" sz="2400" dirty="0"/>
              <a:t> 47-46.</a:t>
            </a:r>
          </a:p>
        </p:txBody>
      </p:sp>
      <p:sp>
        <p:nvSpPr>
          <p:cNvPr id="6" name="תיבת טקסט 5">
            <a:extLst>
              <a:ext uri="{FF2B5EF4-FFF2-40B4-BE49-F238E27FC236}">
                <a16:creationId xmlns:a16="http://schemas.microsoft.com/office/drawing/2014/main" id="{5ACE899E-E4F3-8D90-0416-8B7424766E83}"/>
              </a:ext>
            </a:extLst>
          </p:cNvPr>
          <p:cNvSpPr txBox="1"/>
          <p:nvPr/>
        </p:nvSpPr>
        <p:spPr>
          <a:xfrm>
            <a:off x="8286821" y="3890429"/>
            <a:ext cx="3403600" cy="523220"/>
          </a:xfrm>
          <a:prstGeom prst="rect">
            <a:avLst/>
          </a:prstGeom>
          <a:noFill/>
        </p:spPr>
        <p:txBody>
          <a:bodyPr wrap="square" rtlCol="1">
            <a:spAutoFit/>
          </a:bodyPr>
          <a:lstStyle/>
          <a:p>
            <a:r>
              <a:rPr lang="ar-SA" sz="2800" b="1" dirty="0"/>
              <a:t>في أحدى اللَّيالي الباردة</a:t>
            </a:r>
            <a:r>
              <a:rPr lang="he-IL" sz="2800" b="1" dirty="0"/>
              <a:t>.</a:t>
            </a: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472030" y="206118"/>
            <a:ext cx="1169938" cy="628570"/>
          </a:xfrm>
          <a:prstGeom prst="rect">
            <a:avLst/>
          </a:prstGeom>
        </p:spPr>
      </p:pic>
      <p:pic>
        <p:nvPicPr>
          <p:cNvPr id="7" name="תמונה 6"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005" y="206118"/>
            <a:ext cx="4271640" cy="3001316"/>
          </a:xfrm>
          <a:prstGeom prst="rect">
            <a:avLst/>
          </a:prstGeom>
        </p:spPr>
      </p:pic>
    </p:spTree>
    <p:extLst>
      <p:ext uri="{BB962C8B-B14F-4D97-AF65-F5344CB8AC3E}">
        <p14:creationId xmlns:p14="http://schemas.microsoft.com/office/powerpoint/2010/main" val="2567444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881" y="169163"/>
            <a:ext cx="4995682" cy="576073"/>
          </a:xfrm>
          <a:prstGeom prst="rect">
            <a:avLst/>
          </a:prstGeom>
        </p:spPr>
      </p:pic>
      <p:sp>
        <p:nvSpPr>
          <p:cNvPr id="6" name="תיבת טקסט 5">
            <a:extLst>
              <a:ext uri="{FF2B5EF4-FFF2-40B4-BE49-F238E27FC236}">
                <a16:creationId xmlns:a16="http://schemas.microsoft.com/office/drawing/2014/main" id="{522F57F3-2CC9-0396-ACA9-98E92F12BC81}"/>
              </a:ext>
            </a:extLst>
          </p:cNvPr>
          <p:cNvSpPr txBox="1"/>
          <p:nvPr/>
        </p:nvSpPr>
        <p:spPr>
          <a:xfrm>
            <a:off x="5892800" y="6334780"/>
            <a:ext cx="6096000" cy="523220"/>
          </a:xfrm>
          <a:prstGeom prst="rect">
            <a:avLst/>
          </a:prstGeom>
          <a:noFill/>
        </p:spPr>
        <p:txBody>
          <a:bodyPr wrap="square">
            <a:spAutoFit/>
          </a:bodyPr>
          <a:lstStyle/>
          <a:p>
            <a:r>
              <a:rPr lang="ar-SA" sz="2800" b="1" dirty="0"/>
              <a:t>صفحة</a:t>
            </a:r>
            <a:r>
              <a:rPr lang="he-IL" sz="2800" b="1" dirty="0"/>
              <a:t> 47</a:t>
            </a: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150469"/>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0778" y="877470"/>
            <a:ext cx="7946570" cy="5980530"/>
          </a:xfrm>
          <a:prstGeom prst="rect">
            <a:avLst/>
          </a:prstGeom>
        </p:spPr>
      </p:pic>
    </p:spTree>
    <p:extLst>
      <p:ext uri="{BB962C8B-B14F-4D97-AF65-F5344CB8AC3E}">
        <p14:creationId xmlns:p14="http://schemas.microsoft.com/office/powerpoint/2010/main" val="2624558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3ADAC64-02C6-27D3-57E4-D43C699B4839}"/>
              </a:ext>
            </a:extLst>
          </p:cNvPr>
          <p:cNvSpPr txBox="1"/>
          <p:nvPr/>
        </p:nvSpPr>
        <p:spPr>
          <a:xfrm>
            <a:off x="2476952" y="6200009"/>
            <a:ext cx="7490691" cy="461665"/>
          </a:xfrm>
          <a:prstGeom prst="rect">
            <a:avLst/>
          </a:prstGeom>
          <a:noFill/>
        </p:spPr>
        <p:txBody>
          <a:bodyPr wrap="square" rtlCol="1">
            <a:spAutoFit/>
          </a:bodyPr>
          <a:lstStyle/>
          <a:p>
            <a:r>
              <a:rPr lang="ar-SA" sz="2400" dirty="0"/>
              <a:t>اجيبوا عن المهمة صفحة </a:t>
            </a:r>
            <a:r>
              <a:rPr lang="he-IL" sz="2400" dirty="0"/>
              <a:t>48 .</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63" y="134771"/>
            <a:ext cx="4995682" cy="57607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162648" y="150989"/>
            <a:ext cx="1169938" cy="628570"/>
          </a:xfrm>
          <a:prstGeom prst="rect">
            <a:avLst/>
          </a:prstGeom>
        </p:spPr>
      </p:pic>
      <p:pic>
        <p:nvPicPr>
          <p:cNvPr id="9" name="תמונה 8"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0995" y="150989"/>
            <a:ext cx="1991003" cy="1552792"/>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846" y="184960"/>
            <a:ext cx="2082315" cy="800212"/>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846" y="985172"/>
            <a:ext cx="2905867" cy="714475"/>
          </a:xfrm>
          <a:prstGeom prst="rect">
            <a:avLst/>
          </a:prstGeom>
        </p:spPr>
      </p:pic>
      <p:pic>
        <p:nvPicPr>
          <p:cNvPr id="6" name="תמונה 5"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67" y="1703781"/>
            <a:ext cx="9848265" cy="4497333"/>
          </a:xfrm>
          <a:prstGeom prst="rect">
            <a:avLst/>
          </a:prstGeom>
        </p:spPr>
      </p:pic>
    </p:spTree>
    <p:extLst>
      <p:ext uri="{BB962C8B-B14F-4D97-AF65-F5344CB8AC3E}">
        <p14:creationId xmlns:p14="http://schemas.microsoft.com/office/powerpoint/2010/main" val="36172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869F2C4-B939-DAF6-9175-D725CE5C86A2}"/>
              </a:ext>
            </a:extLst>
          </p:cNvPr>
          <p:cNvSpPr txBox="1">
            <a:spLocks/>
          </p:cNvSpPr>
          <p:nvPr/>
        </p:nvSpPr>
        <p:spPr>
          <a:xfrm>
            <a:off x="2559839" y="1985600"/>
            <a:ext cx="7886700" cy="3539568"/>
          </a:xfrm>
          <a:prstGeom prst="rect">
            <a:avLst/>
          </a:prstGeom>
        </p:spPr>
        <p:txBody>
          <a:bodyPr vert="horz" lIns="91440" tIns="45720" rIns="91440" bIns="45720" rtlCol="1" anchor="b">
            <a:normAutofit fontScale="25000" lnSpcReduction="200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ar-SA" sz="16000" b="1" dirty="0">
              <a:solidFill>
                <a:schemeClr val="accent6">
                  <a:lumMod val="75000"/>
                </a:schemeClr>
              </a:solidFill>
              <a:cs typeface="+mn-cs"/>
            </a:endParaRPr>
          </a:p>
          <a:p>
            <a:pPr>
              <a:lnSpc>
                <a:spcPct val="150000"/>
              </a:lnSpc>
            </a:pPr>
            <a:r>
              <a:rPr lang="ar-SA" sz="16000" b="1" dirty="0">
                <a:solidFill>
                  <a:schemeClr val="accent6">
                    <a:lumMod val="75000"/>
                  </a:schemeClr>
                </a:solidFill>
                <a:cs typeface="+mn-cs"/>
              </a:rPr>
              <a:t>تَمَّ وَلَم يَكْتَمِل</a:t>
            </a:r>
          </a:p>
          <a:p>
            <a:pPr>
              <a:lnSpc>
                <a:spcPct val="150000"/>
              </a:lnSpc>
            </a:pPr>
            <a:endParaRPr lang="he-IL" sz="16000" b="1" dirty="0">
              <a:solidFill>
                <a:schemeClr val="accent6">
                  <a:lumMod val="75000"/>
                </a:schemeClr>
              </a:solidFill>
              <a:cs typeface="+mn-cs"/>
            </a:endParaRPr>
          </a:p>
          <a:p>
            <a:pPr>
              <a:lnSpc>
                <a:spcPct val="150000"/>
              </a:lnSpc>
            </a:pPr>
            <a:r>
              <a:rPr lang="ar-SA" sz="16000" b="1" dirty="0" err="1">
                <a:cs typeface="+mn-cs"/>
              </a:rPr>
              <a:t>إنْتَقِلُوا</a:t>
            </a:r>
            <a:r>
              <a:rPr lang="ar-SA" sz="16000" b="1" dirty="0">
                <a:cs typeface="+mn-cs"/>
              </a:rPr>
              <a:t> لِلفَصْلِ الثَّانِي</a:t>
            </a:r>
          </a:p>
          <a:p>
            <a:pPr>
              <a:lnSpc>
                <a:spcPct val="150000"/>
              </a:lnSpc>
            </a:pPr>
            <a:endParaRPr lang="ar-SA" sz="16000" b="1" dirty="0">
              <a:cs typeface="+mn-cs"/>
            </a:endParaRPr>
          </a:p>
          <a:p>
            <a:pPr>
              <a:lnSpc>
                <a:spcPct val="150000"/>
              </a:lnSpc>
            </a:pPr>
            <a:r>
              <a:rPr lang="ar-SA" sz="16000" b="1">
                <a:solidFill>
                  <a:srgbClr val="FF0000"/>
                </a:solidFill>
                <a:cs typeface="+mn-cs"/>
              </a:rPr>
              <a:t>طَاقَةٌ أَثْنَاءَ العَمَل</a:t>
            </a:r>
            <a:endParaRPr lang="he-IL" sz="16000" b="1" dirty="0">
              <a:solidFill>
                <a:srgbClr val="FF0000"/>
              </a:solidFill>
              <a:cs typeface="+mn-cs"/>
            </a:endParaRPr>
          </a:p>
          <a:p>
            <a:pPr>
              <a:lnSpc>
                <a:spcPct val="150000"/>
              </a:lnSpc>
            </a:pPr>
            <a:endParaRPr lang="he-IL" b="1" dirty="0">
              <a:solidFill>
                <a:schemeClr val="accent6">
                  <a:lumMod val="75000"/>
                </a:schemeClr>
              </a:solidFill>
              <a:cs typeface="+mn-cs"/>
            </a:endParaRPr>
          </a:p>
          <a:p>
            <a:endParaRPr lang="en-US" sz="4800" b="1" dirty="0">
              <a:solidFill>
                <a:schemeClr val="accent6">
                  <a:lumMod val="75000"/>
                </a:schemeClr>
              </a:solidFill>
              <a:cs typeface="+mn-cs"/>
            </a:endParaRPr>
          </a:p>
        </p:txBody>
      </p:sp>
      <p:pic>
        <p:nvPicPr>
          <p:cNvPr id="9" name="תמונה 8">
            <a:extLst>
              <a:ext uri="{FF2B5EF4-FFF2-40B4-BE49-F238E27FC236}">
                <a16:creationId xmlns:a16="http://schemas.microsoft.com/office/drawing/2014/main" id="{CB9008C8-777B-E177-E319-37B576579290}"/>
              </a:ext>
            </a:extLst>
          </p:cNvPr>
          <p:cNvPicPr>
            <a:picLocks noChangeAspect="1"/>
          </p:cNvPicPr>
          <p:nvPr/>
        </p:nvPicPr>
        <p:blipFill>
          <a:blip r:embed="rId3"/>
          <a:stretch>
            <a:fillRect/>
          </a:stretch>
        </p:blipFill>
        <p:spPr>
          <a:xfrm>
            <a:off x="91360" y="2383283"/>
            <a:ext cx="4137891" cy="3602182"/>
          </a:xfrm>
          <a:prstGeom prst="rect">
            <a:avLst/>
          </a:prstGeom>
        </p:spPr>
      </p:pic>
      <p:pic>
        <p:nvPicPr>
          <p:cNvPr id="12" name="תמונה 11">
            <a:extLst>
              <a:ext uri="{FF2B5EF4-FFF2-40B4-BE49-F238E27FC236}">
                <a16:creationId xmlns:a16="http://schemas.microsoft.com/office/drawing/2014/main" id="{33FC55E8-F2EB-0F8C-2718-8A8A969B419E}"/>
              </a:ext>
            </a:extLst>
          </p:cNvPr>
          <p:cNvPicPr>
            <a:picLocks noChangeAspect="1"/>
          </p:cNvPicPr>
          <p:nvPr/>
        </p:nvPicPr>
        <p:blipFill>
          <a:blip r:embed="rId4"/>
          <a:stretch>
            <a:fillRect/>
          </a:stretch>
        </p:blipFill>
        <p:spPr>
          <a:xfrm>
            <a:off x="8924893" y="3906078"/>
            <a:ext cx="3043293" cy="2812942"/>
          </a:xfrm>
          <a:prstGeom prst="rect">
            <a:avLst/>
          </a:prstGeom>
        </p:spPr>
      </p:pic>
      <p:pic>
        <p:nvPicPr>
          <p:cNvPr id="3" name="תמונה 2">
            <a:extLst>
              <a:ext uri="{FF2B5EF4-FFF2-40B4-BE49-F238E27FC236}">
                <a16:creationId xmlns:a16="http://schemas.microsoft.com/office/drawing/2014/main" id="{B3F326A4-D423-961E-15F5-0EF5C16AD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225983" y="296462"/>
            <a:ext cx="1169938" cy="628570"/>
          </a:xfrm>
          <a:prstGeom prst="rect">
            <a:avLst/>
          </a:prstGeom>
        </p:spPr>
      </p:pic>
    </p:spTree>
    <p:extLst>
      <p:ext uri="{BB962C8B-B14F-4D97-AF65-F5344CB8AC3E}">
        <p14:creationId xmlns:p14="http://schemas.microsoft.com/office/powerpoint/2010/main" val="381833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9E67C72F-5296-501A-1A8A-05CCA41BA662}"/>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451426" y="3413801"/>
            <a:ext cx="2603598" cy="3232580"/>
          </a:xfrm>
          <a:prstGeom prst="rect">
            <a:avLst/>
          </a:prstGeom>
        </p:spPr>
      </p:pic>
      <p:pic>
        <p:nvPicPr>
          <p:cNvPr id="12" name="תמונה 11">
            <a:extLst>
              <a:ext uri="{FF2B5EF4-FFF2-40B4-BE49-F238E27FC236}">
                <a16:creationId xmlns:a16="http://schemas.microsoft.com/office/drawing/2014/main" id="{8DB4532C-BCBC-949A-9E88-0D34029E1A77}"/>
              </a:ext>
            </a:extLst>
          </p:cNvPr>
          <p:cNvPicPr>
            <a:picLocks noChangeAspect="1"/>
          </p:cNvPicPr>
          <p:nvPr/>
        </p:nvPicPr>
        <p:blipFill>
          <a:blip r:embed="rId4">
            <a:clrChange>
              <a:clrFrom>
                <a:srgbClr val="FDFCFA"/>
              </a:clrFrom>
              <a:clrTo>
                <a:srgbClr val="FDFCFA">
                  <a:alpha val="0"/>
                </a:srgbClr>
              </a:clrTo>
            </a:clrChange>
          </a:blip>
          <a:stretch>
            <a:fillRect/>
          </a:stretch>
        </p:blipFill>
        <p:spPr>
          <a:xfrm>
            <a:off x="258611" y="2897780"/>
            <a:ext cx="3242788" cy="3225381"/>
          </a:xfrm>
          <a:prstGeom prst="rect">
            <a:avLst/>
          </a:prstGeom>
        </p:spPr>
      </p:pic>
      <p:pic>
        <p:nvPicPr>
          <p:cNvPr id="14" name="תמונה 13">
            <a:extLst>
              <a:ext uri="{FF2B5EF4-FFF2-40B4-BE49-F238E27FC236}">
                <a16:creationId xmlns:a16="http://schemas.microsoft.com/office/drawing/2014/main" id="{2A0776EB-0ED3-F573-38BD-BEBF3D6F84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079631" y="4002880"/>
            <a:ext cx="2699386" cy="285512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8611" y="211619"/>
            <a:ext cx="4995682" cy="576073"/>
          </a:xfrm>
          <a:prstGeom prst="rect">
            <a:avLst/>
          </a:prstGeom>
        </p:spPr>
      </p:pic>
      <p:sp>
        <p:nvSpPr>
          <p:cNvPr id="3" name="תיבת טקסט 2">
            <a:extLst>
              <a:ext uri="{FF2B5EF4-FFF2-40B4-BE49-F238E27FC236}">
                <a16:creationId xmlns:a16="http://schemas.microsoft.com/office/drawing/2014/main" id="{A9CBAD62-51EF-5936-F3FB-E818851D63F4}"/>
              </a:ext>
            </a:extLst>
          </p:cNvPr>
          <p:cNvSpPr txBox="1"/>
          <p:nvPr/>
        </p:nvSpPr>
        <p:spPr>
          <a:xfrm>
            <a:off x="298397" y="6123161"/>
            <a:ext cx="1581607" cy="523220"/>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34</a:t>
            </a:r>
          </a:p>
        </p:txBody>
      </p:sp>
      <p:sp>
        <p:nvSpPr>
          <p:cNvPr id="5" name="תיבת טקסט 4">
            <a:extLst>
              <a:ext uri="{FF2B5EF4-FFF2-40B4-BE49-F238E27FC236}">
                <a16:creationId xmlns:a16="http://schemas.microsoft.com/office/drawing/2014/main" id="{1376914D-1A0F-D796-F868-341F8D133C03}"/>
              </a:ext>
            </a:extLst>
          </p:cNvPr>
          <p:cNvSpPr txBox="1"/>
          <p:nvPr/>
        </p:nvSpPr>
        <p:spPr>
          <a:xfrm>
            <a:off x="4360986" y="822367"/>
            <a:ext cx="7694604" cy="707886"/>
          </a:xfrm>
          <a:prstGeom prst="rect">
            <a:avLst/>
          </a:prstGeom>
          <a:noFill/>
        </p:spPr>
        <p:txBody>
          <a:bodyPr wrap="square">
            <a:spAutoFit/>
          </a:bodyPr>
          <a:lstStyle/>
          <a:p>
            <a:r>
              <a:rPr lang="ar-SA" sz="4000" b="1" dirty="0">
                <a:solidFill>
                  <a:srgbClr val="FF0000"/>
                </a:solidFill>
              </a:rPr>
              <a:t>الفصل الثاني: المواد التي يستخدمها الانسان</a:t>
            </a:r>
            <a:endParaRPr lang="he-IL" sz="4000" b="1" dirty="0">
              <a:solidFill>
                <a:srgbClr val="FF0000"/>
              </a:solidFill>
              <a:latin typeface="Calibri Light" panose="020F0302020204030204"/>
              <a:cs typeface="Arial" panose="020B0604020202020204" pitchFamily="34" charset="0"/>
            </a:endParaRP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181234" y="167767"/>
            <a:ext cx="1235464" cy="663775"/>
          </a:xfrm>
          <a:prstGeom prst="rect">
            <a:avLst/>
          </a:prstGeom>
        </p:spPr>
      </p:pic>
      <p:sp>
        <p:nvSpPr>
          <p:cNvPr id="10" name="תיבת טקסט 9">
            <a:extLst>
              <a:ext uri="{FF2B5EF4-FFF2-40B4-BE49-F238E27FC236}">
                <a16:creationId xmlns:a16="http://schemas.microsoft.com/office/drawing/2014/main" id="{EF8D16FA-0938-EFE8-CE80-D0F3E12AFCD3}"/>
              </a:ext>
            </a:extLst>
          </p:cNvPr>
          <p:cNvSpPr txBox="1"/>
          <p:nvPr/>
        </p:nvSpPr>
        <p:spPr>
          <a:xfrm>
            <a:off x="2756452" y="1176310"/>
            <a:ext cx="7653074" cy="3508653"/>
          </a:xfrm>
          <a:prstGeom prst="rect">
            <a:avLst/>
          </a:prstGeom>
          <a:noFill/>
        </p:spPr>
        <p:txBody>
          <a:bodyPr wrap="square">
            <a:spAutoFit/>
          </a:bodyPr>
          <a:lstStyle/>
          <a:p>
            <a:pPr>
              <a:lnSpc>
                <a:spcPct val="150000"/>
              </a:lnSpc>
            </a:pPr>
            <a:r>
              <a:rPr lang="ar-SA" sz="3200" b="1" dirty="0"/>
              <a:t>أَيّ المُنْتَجَات نَخْتَارُ لاستِعْمالاتِنا؟</a:t>
            </a:r>
            <a:endParaRPr lang="he-IL" sz="3200" b="1" dirty="0"/>
          </a:p>
          <a:p>
            <a:pPr>
              <a:lnSpc>
                <a:spcPct val="150000"/>
              </a:lnSpc>
            </a:pPr>
            <a:r>
              <a:rPr lang="ar-SA" sz="3200" b="1" dirty="0"/>
              <a:t>مِن أَيّة مَوَاد مِن المُفَضَّل بِناء المُنْتَجَات؟</a:t>
            </a:r>
            <a:endParaRPr lang="he-IL" sz="3200" b="1" dirty="0"/>
          </a:p>
          <a:p>
            <a:pPr>
              <a:lnSpc>
                <a:spcPct val="150000"/>
              </a:lnSpc>
            </a:pPr>
            <a:r>
              <a:rPr lang="ar-SA" sz="2800" i="0" u="none" strike="noStrike" baseline="0" dirty="0">
                <a:latin typeface="Narkisim" panose="020E0502050101010101" pitchFamily="34" charset="-79"/>
              </a:rPr>
              <a:t>هَل نَخْتَارُ حِبَالًا مَصْنُوعَةً مِن البلاستيك أَم مِنَ القُطْن؟</a:t>
            </a:r>
            <a:endParaRPr lang="he-IL" sz="2800" i="0" u="none" strike="noStrike" baseline="0" dirty="0">
              <a:latin typeface="Narkisim" panose="020E0502050101010101" pitchFamily="34" charset="-79"/>
            </a:endParaRPr>
          </a:p>
          <a:p>
            <a:pPr>
              <a:lnSpc>
                <a:spcPct val="150000"/>
              </a:lnSpc>
            </a:pPr>
            <a:r>
              <a:rPr lang="ar-SA" sz="2800" dirty="0">
                <a:latin typeface="Narkisim" panose="020E0502050101010101" pitchFamily="34" charset="-79"/>
              </a:rPr>
              <a:t>هَل نَخْتَارُ طُنْجَرَةً مَصْنُوعَةً مِن الحَديدِ أَم مِنَ الأَلومِنْيُوم؟</a:t>
            </a:r>
            <a:endParaRPr lang="he-IL" sz="2800" dirty="0">
              <a:latin typeface="Narkisim" panose="020E0502050101010101" pitchFamily="34" charset="-79"/>
            </a:endParaRPr>
          </a:p>
          <a:p>
            <a:pPr>
              <a:lnSpc>
                <a:spcPct val="150000"/>
              </a:lnSpc>
            </a:pPr>
            <a:r>
              <a:rPr lang="ar-SA" sz="2800" dirty="0">
                <a:latin typeface="Narkisim" panose="020E0502050101010101" pitchFamily="34" charset="-79"/>
              </a:rPr>
              <a:t>هَل نَخْتَارُ</a:t>
            </a:r>
            <a:r>
              <a:rPr lang="he-IL" sz="2800" dirty="0">
                <a:latin typeface="Narkisim" panose="020E0502050101010101" pitchFamily="34" charset="-79"/>
              </a:rPr>
              <a:t>...</a:t>
            </a:r>
            <a:r>
              <a:rPr lang="ar-SA" sz="2800" dirty="0">
                <a:latin typeface="Narkisim" panose="020E0502050101010101" pitchFamily="34" charset="-79"/>
              </a:rPr>
              <a:t>؟</a:t>
            </a:r>
            <a:endParaRPr lang="he-IL" sz="2800" dirty="0"/>
          </a:p>
        </p:txBody>
      </p:sp>
    </p:spTree>
    <p:extLst>
      <p:ext uri="{BB962C8B-B14F-4D97-AF65-F5344CB8AC3E}">
        <p14:creationId xmlns:p14="http://schemas.microsoft.com/office/powerpoint/2010/main" val="420324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D951BBBF-ECDD-344D-0EA8-A52C6E8F5F9F}"/>
              </a:ext>
            </a:extLst>
          </p:cNvPr>
          <p:cNvPicPr>
            <a:picLocks noChangeAspect="1"/>
          </p:cNvPicPr>
          <p:nvPr/>
        </p:nvPicPr>
        <p:blipFill>
          <a:blip r:embed="rId3"/>
          <a:stretch>
            <a:fillRect/>
          </a:stretch>
        </p:blipFill>
        <p:spPr>
          <a:xfrm>
            <a:off x="172119" y="3636284"/>
            <a:ext cx="2179782" cy="3221716"/>
          </a:xfrm>
          <a:prstGeom prst="rect">
            <a:avLst/>
          </a:prstGeom>
        </p:spPr>
      </p:pic>
      <p:sp>
        <p:nvSpPr>
          <p:cNvPr id="17" name="תיבת טקסט 16">
            <a:extLst>
              <a:ext uri="{FF2B5EF4-FFF2-40B4-BE49-F238E27FC236}">
                <a16:creationId xmlns:a16="http://schemas.microsoft.com/office/drawing/2014/main" id="{2B15655A-33A8-9609-76E0-E95BF2C32421}"/>
              </a:ext>
            </a:extLst>
          </p:cNvPr>
          <p:cNvSpPr txBox="1"/>
          <p:nvPr/>
        </p:nvSpPr>
        <p:spPr>
          <a:xfrm>
            <a:off x="3996139" y="6334780"/>
            <a:ext cx="5883965" cy="523220"/>
          </a:xfrm>
          <a:prstGeom prst="rect">
            <a:avLst/>
          </a:prstGeom>
          <a:noFill/>
        </p:spPr>
        <p:txBody>
          <a:bodyPr wrap="square" rtlCol="1">
            <a:spAutoFit/>
          </a:bodyPr>
          <a:lstStyle/>
          <a:p>
            <a:r>
              <a:rPr lang="ar-SA" sz="2800" dirty="0"/>
              <a:t>أَكْمِلُوا حَل المَهَمَّة صَفْحَة </a:t>
            </a:r>
            <a:r>
              <a:rPr lang="he-IL" sz="2800" dirty="0"/>
              <a:t>35.</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54" y="249288"/>
            <a:ext cx="4995682" cy="576073"/>
          </a:xfrm>
          <a:prstGeom prst="rect">
            <a:avLst/>
          </a:prstGeom>
        </p:spPr>
      </p:pic>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104986" y="223904"/>
            <a:ext cx="1223418" cy="657303"/>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9215" y="34955"/>
            <a:ext cx="2830723" cy="846252"/>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2204" y="1021503"/>
            <a:ext cx="3971936" cy="834682"/>
          </a:xfrm>
          <a:prstGeom prst="rect">
            <a:avLst/>
          </a:prstGeom>
        </p:spPr>
      </p:pic>
      <p:pic>
        <p:nvPicPr>
          <p:cNvPr id="8" name="תמונה 7"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2184" y="2302921"/>
            <a:ext cx="9072312" cy="1752429"/>
          </a:xfrm>
          <a:prstGeom prst="rect">
            <a:avLst/>
          </a:prstGeom>
        </p:spPr>
      </p:pic>
      <p:pic>
        <p:nvPicPr>
          <p:cNvPr id="15" name="תמונה 14"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8404" y="4204264"/>
            <a:ext cx="2523756" cy="2653735"/>
          </a:xfrm>
          <a:prstGeom prst="rect">
            <a:avLst/>
          </a:prstGeom>
        </p:spPr>
      </p:pic>
      <p:pic>
        <p:nvPicPr>
          <p:cNvPr id="16" name="תמונה 15"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01100" y="577172"/>
            <a:ext cx="1314634" cy="1657581"/>
          </a:xfrm>
          <a:prstGeom prst="rect">
            <a:avLst/>
          </a:prstGeom>
        </p:spPr>
      </p:pic>
      <p:pic>
        <p:nvPicPr>
          <p:cNvPr id="19" name="תמונה 18"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66289" y="1169102"/>
            <a:ext cx="514422" cy="714475"/>
          </a:xfrm>
          <a:prstGeom prst="rect">
            <a:avLst/>
          </a:prstGeom>
        </p:spPr>
      </p:pic>
    </p:spTree>
    <p:extLst>
      <p:ext uri="{BB962C8B-B14F-4D97-AF65-F5344CB8AC3E}">
        <p14:creationId xmlns:p14="http://schemas.microsoft.com/office/powerpoint/2010/main" val="94409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EE4B948D-4F54-87B2-E144-1B6B097DF676}"/>
              </a:ext>
            </a:extLst>
          </p:cNvPr>
          <p:cNvSpPr txBox="1"/>
          <p:nvPr/>
        </p:nvSpPr>
        <p:spPr>
          <a:xfrm>
            <a:off x="2379930" y="836899"/>
            <a:ext cx="5975954" cy="1015663"/>
          </a:xfrm>
          <a:prstGeom prst="rect">
            <a:avLst/>
          </a:prstGeom>
          <a:noFill/>
        </p:spPr>
        <p:txBody>
          <a:bodyPr wrap="square">
            <a:spAutoFit/>
          </a:bodyPr>
          <a:lstStyle/>
          <a:p>
            <a:r>
              <a:rPr lang="ar-SA" sz="6000" b="1" dirty="0"/>
              <a:t>مِن المَّادَّة إلى المُنْتَج</a:t>
            </a:r>
            <a:endParaRPr lang="he-IL" sz="6000" b="1" dirty="0"/>
          </a:p>
        </p:txBody>
      </p:sp>
      <p:sp>
        <p:nvSpPr>
          <p:cNvPr id="10" name="תיבת טקסט 9">
            <a:extLst>
              <a:ext uri="{FF2B5EF4-FFF2-40B4-BE49-F238E27FC236}">
                <a16:creationId xmlns:a16="http://schemas.microsoft.com/office/drawing/2014/main" id="{9036E49F-AD2B-5CBE-0734-0679E85BB3A0}"/>
              </a:ext>
            </a:extLst>
          </p:cNvPr>
          <p:cNvSpPr txBox="1"/>
          <p:nvPr/>
        </p:nvSpPr>
        <p:spPr>
          <a:xfrm>
            <a:off x="-397565" y="6302281"/>
            <a:ext cx="12589565" cy="523220"/>
          </a:xfrm>
          <a:prstGeom prst="rect">
            <a:avLst/>
          </a:prstGeom>
          <a:noFill/>
        </p:spPr>
        <p:txBody>
          <a:bodyPr wrap="square">
            <a:spAutoFit/>
          </a:bodyPr>
          <a:lstStyle/>
          <a:p>
            <a:r>
              <a:rPr lang="ar-SA" sz="2800" dirty="0" err="1">
                <a:latin typeface="Narkisim" panose="020E0502050101010101" pitchFamily="34" charset="-79"/>
              </a:rPr>
              <a:t>إقْرَؤوا</a:t>
            </a:r>
            <a:r>
              <a:rPr lang="he-IL" sz="2800" dirty="0">
                <a:latin typeface="Narkisim" panose="020E0502050101010101" pitchFamily="34" charset="-79"/>
              </a:rPr>
              <a:t> </a:t>
            </a:r>
            <a:r>
              <a:rPr lang="ar-SA" sz="2800" dirty="0">
                <a:latin typeface="Narkisim" panose="020E0502050101010101" pitchFamily="34" charset="-79"/>
              </a:rPr>
              <a:t>قِطْعَة المَعْلُومَات في الصَّفْحَات </a:t>
            </a:r>
            <a:r>
              <a:rPr lang="he-IL" sz="2800" b="0" i="0" u="none" strike="noStrike" baseline="0" dirty="0">
                <a:latin typeface="Narkisim" panose="020E0502050101010101" pitchFamily="34" charset="-79"/>
              </a:rPr>
              <a:t>37-36 </a:t>
            </a:r>
            <a:r>
              <a:rPr lang="ar-SA" sz="2800" b="0" i="0" u="none" strike="noStrike" baseline="0" dirty="0">
                <a:latin typeface="Narkisim" panose="020E0502050101010101" pitchFamily="34" charset="-79"/>
              </a:rPr>
              <a:t>وَأَجيبَوا</a:t>
            </a:r>
            <a:r>
              <a:rPr lang="ar-SA" sz="2800" b="0" i="0" u="none" strike="noStrike" dirty="0">
                <a:latin typeface="Narkisim" panose="020E0502050101010101" pitchFamily="34" charset="-79"/>
              </a:rPr>
              <a:t> عَن الأَسْئِلَة التي في الحَواشِي </a:t>
            </a:r>
            <a:r>
              <a:rPr lang="ar-SA" sz="2800" dirty="0">
                <a:latin typeface="Narkisim" panose="020E0502050101010101" pitchFamily="34" charset="-79"/>
              </a:rPr>
              <a:t>وَعَلى أَسْئِلَة التَّلْخِيص</a:t>
            </a:r>
            <a:r>
              <a:rPr lang="he-IL" sz="2400" dirty="0">
                <a:latin typeface="Narkisim" panose="020E0502050101010101" pitchFamily="34" charset="-79"/>
              </a:rPr>
              <a:t>.</a:t>
            </a:r>
            <a:endParaRPr lang="he-IL" sz="2400" dirty="0"/>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225" y="202966"/>
            <a:ext cx="4995682" cy="576073"/>
          </a:xfrm>
          <a:prstGeom prst="rect">
            <a:avLst/>
          </a:prstGeom>
        </p:spPr>
      </p:pic>
      <p:sp>
        <p:nvSpPr>
          <p:cNvPr id="7" name="תיבת טקסט 6">
            <a:extLst>
              <a:ext uri="{FF2B5EF4-FFF2-40B4-BE49-F238E27FC236}">
                <a16:creationId xmlns:a16="http://schemas.microsoft.com/office/drawing/2014/main" id="{D6F09C4F-6CBE-B205-9A64-AE74749C2DC5}"/>
              </a:ext>
            </a:extLst>
          </p:cNvPr>
          <p:cNvSpPr txBox="1"/>
          <p:nvPr/>
        </p:nvSpPr>
        <p:spPr>
          <a:xfrm>
            <a:off x="2167214" y="1848189"/>
            <a:ext cx="7080532" cy="584775"/>
          </a:xfrm>
          <a:prstGeom prst="rect">
            <a:avLst/>
          </a:prstGeom>
          <a:noFill/>
        </p:spPr>
        <p:txBody>
          <a:bodyPr wrap="square">
            <a:spAutoFit/>
          </a:bodyPr>
          <a:lstStyle/>
          <a:p>
            <a:r>
              <a:rPr lang="ar-SA" sz="3200" b="1" dirty="0">
                <a:solidFill>
                  <a:srgbClr val="C00000"/>
                </a:solidFill>
              </a:rPr>
              <a:t>ما العَلاقَة بَيْنَ المًنْتَجَاتِ والمَوَاد التي صُنِعَت مِنْهَا؟</a:t>
            </a:r>
            <a:endParaRPr lang="he-IL" sz="3200" b="1" dirty="0">
              <a:solidFill>
                <a:srgbClr val="C00000"/>
              </a:solidFill>
            </a:endParaRPr>
          </a:p>
        </p:txBody>
      </p:sp>
      <p:pic>
        <p:nvPicPr>
          <p:cNvPr id="1026" name="Picture 2" descr="צבעי קשת בחינם נעליים תמונה ותמונה">
            <a:extLst>
              <a:ext uri="{FF2B5EF4-FFF2-40B4-BE49-F238E27FC236}">
                <a16:creationId xmlns:a16="http://schemas.microsoft.com/office/drawing/2014/main" id="{ED74AD47-9ABF-A3BB-822D-65AC68512C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6076" y="2524894"/>
            <a:ext cx="2358778" cy="1788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מחשב נייד חינם וקטור מחשב נייד">
            <a:extLst>
              <a:ext uri="{FF2B5EF4-FFF2-40B4-BE49-F238E27FC236}">
                <a16:creationId xmlns:a16="http://schemas.microsoft.com/office/drawing/2014/main" id="{63267DC2-5D58-A1FB-96C0-59A20DEC77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225" y="4394302"/>
            <a:ext cx="2187071" cy="1911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תמונה ותמונה חינם של Home House">
            <a:extLst>
              <a:ext uri="{FF2B5EF4-FFF2-40B4-BE49-F238E27FC236}">
                <a16:creationId xmlns:a16="http://schemas.microsoft.com/office/drawing/2014/main" id="{F8DAF669-8CA7-52F5-31F4-C8D3745E68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7480" y="3282105"/>
            <a:ext cx="2187071" cy="2959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תמונה ותמונה של חיפושית רכב בחינם">
            <a:extLst>
              <a:ext uri="{FF2B5EF4-FFF2-40B4-BE49-F238E27FC236}">
                <a16:creationId xmlns:a16="http://schemas.microsoft.com/office/drawing/2014/main" id="{725B63B8-BB67-9CBE-1EEC-25902295D4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4469" y="3011026"/>
            <a:ext cx="3011487" cy="2142895"/>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7465B088-0C20-D6D3-D7B8-6AA63DC3A1E5}"/>
              </a:ext>
            </a:extLst>
          </p:cNvPr>
          <p:cNvPicPr>
            <a:picLocks noChangeAspect="1"/>
          </p:cNvPicPr>
          <p:nvPr/>
        </p:nvPicPr>
        <p:blipFill>
          <a:blip r:embed="rId8"/>
          <a:stretch>
            <a:fillRect/>
          </a:stretch>
        </p:blipFill>
        <p:spPr>
          <a:xfrm>
            <a:off x="9950598" y="2296503"/>
            <a:ext cx="1873801" cy="1462880"/>
          </a:xfrm>
          <a:prstGeom prst="rect">
            <a:avLst/>
          </a:prstGeom>
        </p:spPr>
      </p:pic>
      <p:pic>
        <p:nvPicPr>
          <p:cNvPr id="11" name="Picture 4">
            <a:extLst>
              <a:ext uri="{FF2B5EF4-FFF2-40B4-BE49-F238E27FC236}">
                <a16:creationId xmlns:a16="http://schemas.microsoft.com/office/drawing/2014/main" id="{20966B48-7B7F-307A-60EB-9C056687512E}"/>
              </a:ext>
            </a:extLst>
          </p:cNvPr>
          <p:cNvPicPr>
            <a:picLocks noChangeAspect="1"/>
          </p:cNvPicPr>
          <p:nvPr/>
        </p:nvPicPr>
        <p:blipFill>
          <a:blip r:embed="rId9"/>
          <a:stretch>
            <a:fillRect/>
          </a:stretch>
        </p:blipFill>
        <p:spPr>
          <a:xfrm>
            <a:off x="6905759" y="4670581"/>
            <a:ext cx="2426313" cy="1616910"/>
          </a:xfrm>
          <a:prstGeom prst="rect">
            <a:avLst/>
          </a:prstGeom>
        </p:spPr>
      </p:pic>
      <p:pic>
        <p:nvPicPr>
          <p:cNvPr id="12" name="Picture 4">
            <a:extLst>
              <a:ext uri="{FF2B5EF4-FFF2-40B4-BE49-F238E27FC236}">
                <a16:creationId xmlns:a16="http://schemas.microsoft.com/office/drawing/2014/main" id="{5D20C021-57CE-6F70-35D2-0CB0BC147F74}"/>
              </a:ext>
            </a:extLst>
          </p:cNvPr>
          <p:cNvPicPr>
            <a:picLocks noChangeAspect="1"/>
          </p:cNvPicPr>
          <p:nvPr/>
        </p:nvPicPr>
        <p:blipFill>
          <a:blip r:embed="rId10"/>
          <a:stretch>
            <a:fillRect/>
          </a:stretch>
        </p:blipFill>
        <p:spPr>
          <a:xfrm>
            <a:off x="1961804" y="4670581"/>
            <a:ext cx="2187071" cy="1454060"/>
          </a:xfrm>
          <a:prstGeom prst="rect">
            <a:avLst/>
          </a:prstGeom>
        </p:spPr>
      </p:pic>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11"/>
          <a:stretch>
            <a:fillRect/>
          </a:stretch>
        </p:blipFill>
        <p:spPr>
          <a:xfrm>
            <a:off x="2230778" y="150469"/>
            <a:ext cx="1169938" cy="628570"/>
          </a:xfrm>
          <a:prstGeom prst="rect">
            <a:avLst/>
          </a:prstGeom>
        </p:spPr>
      </p:pic>
      <p:pic>
        <p:nvPicPr>
          <p:cNvPr id="4" name="תמונה 3" descr="גזירת מסך"/>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7180" y="40327"/>
            <a:ext cx="2400635" cy="1562318"/>
          </a:xfrm>
          <a:prstGeom prst="rect">
            <a:avLst/>
          </a:prstGeom>
        </p:spPr>
      </p:pic>
    </p:spTree>
    <p:extLst>
      <p:ext uri="{BB962C8B-B14F-4D97-AF65-F5344CB8AC3E}">
        <p14:creationId xmlns:p14="http://schemas.microsoft.com/office/powerpoint/2010/main" val="298851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81" y="129605"/>
            <a:ext cx="4995682" cy="576073"/>
          </a:xfrm>
          <a:prstGeom prst="rect">
            <a:avLst/>
          </a:prstGeom>
        </p:spPr>
      </p:pic>
      <p:pic>
        <p:nvPicPr>
          <p:cNvPr id="4" name="תמונה 3">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150469"/>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412" y="779039"/>
            <a:ext cx="5556739" cy="5959386"/>
          </a:xfrm>
          <a:prstGeom prst="rect">
            <a:avLst/>
          </a:prstGeom>
        </p:spPr>
      </p:pic>
    </p:spTree>
    <p:extLst>
      <p:ext uri="{BB962C8B-B14F-4D97-AF65-F5344CB8AC3E}">
        <p14:creationId xmlns:p14="http://schemas.microsoft.com/office/powerpoint/2010/main" val="171427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a:extLst>
              <a:ext uri="{FF2B5EF4-FFF2-40B4-BE49-F238E27FC236}">
                <a16:creationId xmlns:a16="http://schemas.microsoft.com/office/drawing/2014/main" id="{CB9A6499-6417-90B5-3A74-504A544AA1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851" y="4132852"/>
            <a:ext cx="4212035" cy="2725148"/>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85" y="120344"/>
            <a:ext cx="4995682" cy="576073"/>
          </a:xfrm>
          <a:prstGeom prst="rect">
            <a:avLst/>
          </a:prstGeom>
        </p:spPr>
      </p:pic>
      <p:sp>
        <p:nvSpPr>
          <p:cNvPr id="4" name="תיבת טקסט 3">
            <a:extLst>
              <a:ext uri="{FF2B5EF4-FFF2-40B4-BE49-F238E27FC236}">
                <a16:creationId xmlns:a16="http://schemas.microsoft.com/office/drawing/2014/main" id="{AA8E42B0-528E-9CEC-9933-6D525491F413}"/>
              </a:ext>
            </a:extLst>
          </p:cNvPr>
          <p:cNvSpPr txBox="1"/>
          <p:nvPr/>
        </p:nvSpPr>
        <p:spPr>
          <a:xfrm>
            <a:off x="4610100" y="790462"/>
            <a:ext cx="6096000" cy="646331"/>
          </a:xfrm>
          <a:prstGeom prst="rect">
            <a:avLst/>
          </a:prstGeom>
          <a:noFill/>
        </p:spPr>
        <p:txBody>
          <a:bodyPr wrap="square">
            <a:spAutoFit/>
          </a:bodyPr>
          <a:lstStyle/>
          <a:p>
            <a:r>
              <a:rPr lang="ar-SA" sz="3600" b="1" i="0" u="none" strike="noStrike" baseline="0" dirty="0">
                <a:solidFill>
                  <a:srgbClr val="C00000"/>
                </a:solidFill>
                <a:latin typeface="Bnarkisim"/>
              </a:rPr>
              <a:t>أَيَّة مَوادٍ مُنَاسِبَةٌ لِصُنْعِ المُنْتَجَاتِ؟</a:t>
            </a:r>
            <a:r>
              <a:rPr lang="he-IL" sz="3600" b="1" i="0" u="none" strike="noStrike" baseline="0" dirty="0">
                <a:solidFill>
                  <a:srgbClr val="C00000"/>
                </a:solidFill>
                <a:latin typeface="Bnarkisim"/>
              </a:rPr>
              <a:t> </a:t>
            </a:r>
            <a:endParaRPr lang="he-IL" sz="3600" dirty="0">
              <a:solidFill>
                <a:srgbClr val="C00000"/>
              </a:solidFill>
            </a:endParaRPr>
          </a:p>
        </p:txBody>
      </p:sp>
      <p:sp>
        <p:nvSpPr>
          <p:cNvPr id="7" name="תיבת טקסט 6">
            <a:extLst>
              <a:ext uri="{FF2B5EF4-FFF2-40B4-BE49-F238E27FC236}">
                <a16:creationId xmlns:a16="http://schemas.microsoft.com/office/drawing/2014/main" id="{7523627B-70D3-33D8-0BBD-93E36E065373}"/>
              </a:ext>
            </a:extLst>
          </p:cNvPr>
          <p:cNvSpPr txBox="1"/>
          <p:nvPr/>
        </p:nvSpPr>
        <p:spPr>
          <a:xfrm>
            <a:off x="689318" y="1052072"/>
            <a:ext cx="2721700" cy="523220"/>
          </a:xfrm>
          <a:prstGeom prst="rect">
            <a:avLst/>
          </a:prstGeom>
          <a:noFill/>
        </p:spPr>
        <p:txBody>
          <a:bodyPr wrap="square">
            <a:spAutoFit/>
          </a:bodyPr>
          <a:lstStyle/>
          <a:p>
            <a:r>
              <a:rPr lang="ar-SA" sz="2800" b="1" i="0" u="none" strike="noStrike" baseline="0" dirty="0">
                <a:latin typeface="Bnarkisim"/>
              </a:rPr>
              <a:t>الصَّفْحَات</a:t>
            </a:r>
            <a:r>
              <a:rPr lang="ar-SA" sz="2800" b="1" i="0" u="none" strike="noStrike" dirty="0">
                <a:latin typeface="Bnarkisim"/>
              </a:rPr>
              <a:t> </a:t>
            </a:r>
            <a:r>
              <a:rPr lang="he-IL" sz="2800" b="1" i="0" u="none" strike="noStrike" baseline="0" dirty="0">
                <a:latin typeface="Bnarkisim"/>
              </a:rPr>
              <a:t>39-38</a:t>
            </a:r>
            <a:endParaRPr lang="he-IL" sz="2000"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150469"/>
            <a:ext cx="1169938" cy="628570"/>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537" y="1773827"/>
            <a:ext cx="8344057" cy="4718050"/>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6956" y="4672269"/>
            <a:ext cx="1657581" cy="523948"/>
          </a:xfrm>
          <a:prstGeom prst="rect">
            <a:avLst/>
          </a:prstGeom>
        </p:spPr>
      </p:pic>
    </p:spTree>
    <p:extLst>
      <p:ext uri="{BB962C8B-B14F-4D97-AF65-F5344CB8AC3E}">
        <p14:creationId xmlns:p14="http://schemas.microsoft.com/office/powerpoint/2010/main" val="355710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7A6DCDF-D4D1-ABBF-B3CC-D549CD9883AE}"/>
              </a:ext>
            </a:extLst>
          </p:cNvPr>
          <p:cNvSpPr txBox="1"/>
          <p:nvPr/>
        </p:nvSpPr>
        <p:spPr>
          <a:xfrm>
            <a:off x="3540231" y="1200165"/>
            <a:ext cx="5777981" cy="646331"/>
          </a:xfrm>
          <a:prstGeom prst="rect">
            <a:avLst/>
          </a:prstGeom>
          <a:noFill/>
        </p:spPr>
        <p:txBody>
          <a:bodyPr wrap="square">
            <a:spAutoFit/>
          </a:bodyPr>
          <a:lstStyle/>
          <a:p>
            <a:r>
              <a:rPr lang="ar-SA" sz="3600" b="1" dirty="0">
                <a:solidFill>
                  <a:srgbClr val="C00000"/>
                </a:solidFill>
                <a:latin typeface="Bnarkisim"/>
              </a:rPr>
              <a:t>أَيَّة مَوادٍ مُنَاسِبَةٌ لِصُنْعِ المُنْتَجَات؟</a:t>
            </a:r>
            <a:r>
              <a:rPr lang="he-IL" sz="3600" b="1" dirty="0">
                <a:solidFill>
                  <a:srgbClr val="C00000"/>
                </a:solidFill>
                <a:latin typeface="Bnarkisim"/>
              </a:rPr>
              <a:t> </a:t>
            </a:r>
            <a:endParaRPr lang="he-IL" sz="3600" dirty="0">
              <a:solidFill>
                <a:srgbClr val="C00000"/>
              </a:solidFill>
            </a:endParaRPr>
          </a:p>
        </p:txBody>
      </p:sp>
      <p:pic>
        <p:nvPicPr>
          <p:cNvPr id="13" name="תמונה 12">
            <a:extLst>
              <a:ext uri="{FF2B5EF4-FFF2-40B4-BE49-F238E27FC236}">
                <a16:creationId xmlns:a16="http://schemas.microsoft.com/office/drawing/2014/main" id="{3A4F4560-04E7-71A4-5FE3-F06A8A1CFCBC}"/>
              </a:ext>
            </a:extLst>
          </p:cNvPr>
          <p:cNvPicPr>
            <a:picLocks noChangeAspect="1"/>
          </p:cNvPicPr>
          <p:nvPr/>
        </p:nvPicPr>
        <p:blipFill>
          <a:blip r:embed="rId3"/>
          <a:stretch>
            <a:fillRect/>
          </a:stretch>
        </p:blipFill>
        <p:spPr>
          <a:xfrm>
            <a:off x="8225734" y="2223428"/>
            <a:ext cx="3470868" cy="3765885"/>
          </a:xfrm>
          <a:prstGeom prst="rect">
            <a:avLst/>
          </a:prstGeom>
        </p:spPr>
      </p:pic>
      <p:pic>
        <p:nvPicPr>
          <p:cNvPr id="15" name="תמונה 14">
            <a:extLst>
              <a:ext uri="{FF2B5EF4-FFF2-40B4-BE49-F238E27FC236}">
                <a16:creationId xmlns:a16="http://schemas.microsoft.com/office/drawing/2014/main" id="{B992DDE1-0DBF-AFEC-DEE8-2E680CD54EEC}"/>
              </a:ext>
            </a:extLst>
          </p:cNvPr>
          <p:cNvPicPr>
            <a:picLocks noChangeAspect="1"/>
          </p:cNvPicPr>
          <p:nvPr/>
        </p:nvPicPr>
        <p:blipFill>
          <a:blip r:embed="rId4"/>
          <a:stretch>
            <a:fillRect/>
          </a:stretch>
        </p:blipFill>
        <p:spPr>
          <a:xfrm>
            <a:off x="4522674" y="3345079"/>
            <a:ext cx="3470869" cy="3302811"/>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19" y="303661"/>
            <a:ext cx="4995682" cy="576073"/>
          </a:xfrm>
          <a:prstGeom prst="rect">
            <a:avLst/>
          </a:prstGeom>
        </p:spPr>
      </p:pic>
      <p:pic>
        <p:nvPicPr>
          <p:cNvPr id="4" name="תמונה 3">
            <a:extLst>
              <a:ext uri="{FF2B5EF4-FFF2-40B4-BE49-F238E27FC236}">
                <a16:creationId xmlns:a16="http://schemas.microsoft.com/office/drawing/2014/main" id="{CCF41B6D-1F41-95C0-14D1-7567494F1A61}"/>
              </a:ext>
            </a:extLst>
          </p:cNvPr>
          <p:cNvPicPr>
            <a:picLocks noChangeAspect="1"/>
          </p:cNvPicPr>
          <p:nvPr/>
        </p:nvPicPr>
        <p:blipFill>
          <a:blip r:embed="rId6"/>
          <a:stretch>
            <a:fillRect/>
          </a:stretch>
        </p:blipFill>
        <p:spPr>
          <a:xfrm>
            <a:off x="769322" y="2467490"/>
            <a:ext cx="2770909" cy="3990109"/>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110891" y="251164"/>
            <a:ext cx="1169938" cy="628570"/>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9855" y="746934"/>
            <a:ext cx="1991003" cy="1552792"/>
          </a:xfrm>
          <a:prstGeom prst="rect">
            <a:avLst/>
          </a:prstGeom>
        </p:spPr>
      </p:pic>
    </p:spTree>
    <p:extLst>
      <p:ext uri="{BB962C8B-B14F-4D97-AF65-F5344CB8AC3E}">
        <p14:creationId xmlns:p14="http://schemas.microsoft.com/office/powerpoint/2010/main" val="1223898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14D3FBF-9B4D-FF53-AE67-A10CAFA7D235}"/>
              </a:ext>
            </a:extLst>
          </p:cNvPr>
          <p:cNvSpPr txBox="1"/>
          <p:nvPr/>
        </p:nvSpPr>
        <p:spPr>
          <a:xfrm>
            <a:off x="4964059" y="911354"/>
            <a:ext cx="4479029" cy="707886"/>
          </a:xfrm>
          <a:prstGeom prst="rect">
            <a:avLst/>
          </a:prstGeom>
          <a:noFill/>
        </p:spPr>
        <p:txBody>
          <a:bodyPr wrap="square">
            <a:spAutoFit/>
          </a:bodyPr>
          <a:lstStyle/>
          <a:p>
            <a:r>
              <a:rPr lang="ar-SA" sz="4000" b="1" dirty="0">
                <a:solidFill>
                  <a:srgbClr val="C00000"/>
                </a:solidFill>
                <a:latin typeface="Bnarkisim"/>
              </a:rPr>
              <a:t>طَرِيقُ التِّكْنُولُوجْيَا</a:t>
            </a:r>
            <a:endParaRPr lang="he-IL" sz="4000" b="1" dirty="0">
              <a:solidFill>
                <a:srgbClr val="C00000"/>
              </a:solidFill>
            </a:endParaRPr>
          </a:p>
        </p:txBody>
      </p:sp>
      <p:sp>
        <p:nvSpPr>
          <p:cNvPr id="17" name="תיבת טקסט 16">
            <a:extLst>
              <a:ext uri="{FF2B5EF4-FFF2-40B4-BE49-F238E27FC236}">
                <a16:creationId xmlns:a16="http://schemas.microsoft.com/office/drawing/2014/main" id="{6A499A96-E2B4-A68B-792B-52C38320500D}"/>
              </a:ext>
            </a:extLst>
          </p:cNvPr>
          <p:cNvSpPr txBox="1"/>
          <p:nvPr/>
        </p:nvSpPr>
        <p:spPr>
          <a:xfrm>
            <a:off x="2465566" y="6247696"/>
            <a:ext cx="9218434" cy="523220"/>
          </a:xfrm>
          <a:prstGeom prst="rect">
            <a:avLst/>
          </a:prstGeom>
          <a:noFill/>
        </p:spPr>
        <p:txBody>
          <a:bodyPr wrap="square" rtlCol="1">
            <a:spAutoFit/>
          </a:bodyPr>
          <a:lstStyle/>
          <a:p>
            <a:r>
              <a:rPr lang="ar-SA" sz="2800" dirty="0"/>
              <a:t>بَعْدَ قِرَاءَةِ قِطْعَةِ المَعْلُومَاتِ أَجِيبُوا عَن الأَسْئِلَة صَفْحَة 40.</a:t>
            </a:r>
            <a:endParaRPr lang="he-IL" sz="2800" dirty="0"/>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81" y="123671"/>
            <a:ext cx="4995682" cy="576073"/>
          </a:xfrm>
          <a:prstGeom prst="rect">
            <a:avLst/>
          </a:prstGeom>
        </p:spPr>
      </p:pic>
      <p:pic>
        <p:nvPicPr>
          <p:cNvPr id="7" name="תמונה 6">
            <a:extLst>
              <a:ext uri="{FF2B5EF4-FFF2-40B4-BE49-F238E27FC236}">
                <a16:creationId xmlns:a16="http://schemas.microsoft.com/office/drawing/2014/main" id="{742E0404-831F-4282-8932-53D52000B5E0}"/>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633413" y="3429000"/>
            <a:ext cx="3875087" cy="2498896"/>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150469"/>
            <a:ext cx="1169938" cy="628570"/>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2292" y="1900921"/>
            <a:ext cx="6915435" cy="4152493"/>
          </a:xfrm>
          <a:prstGeom prst="rect">
            <a:avLst/>
          </a:prstGeom>
        </p:spPr>
      </p:pic>
      <p:pic>
        <p:nvPicPr>
          <p:cNvPr id="10" name="תמונה 9"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2025" y="3787769"/>
            <a:ext cx="2447778" cy="1436739"/>
          </a:xfrm>
          <a:prstGeom prst="rect">
            <a:avLst/>
          </a:prstGeom>
        </p:spPr>
      </p:pic>
      <p:pic>
        <p:nvPicPr>
          <p:cNvPr id="11" name="תמונה 10"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525" y="7406"/>
            <a:ext cx="2172003" cy="1543265"/>
          </a:xfrm>
          <a:prstGeom prst="rect">
            <a:avLst/>
          </a:prstGeom>
        </p:spPr>
      </p:pic>
    </p:spTree>
    <p:extLst>
      <p:ext uri="{BB962C8B-B14F-4D97-AF65-F5344CB8AC3E}">
        <p14:creationId xmlns:p14="http://schemas.microsoft.com/office/powerpoint/2010/main" val="4180027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תיבת טקסט 15">
            <a:extLst>
              <a:ext uri="{FF2B5EF4-FFF2-40B4-BE49-F238E27FC236}">
                <a16:creationId xmlns:a16="http://schemas.microsoft.com/office/drawing/2014/main" id="{7AD0DF95-7CDD-D9BB-11C0-7C0B69758FE0}"/>
              </a:ext>
            </a:extLst>
          </p:cNvPr>
          <p:cNvSpPr txBox="1"/>
          <p:nvPr/>
        </p:nvSpPr>
        <p:spPr>
          <a:xfrm>
            <a:off x="1226747" y="5903893"/>
            <a:ext cx="10729292" cy="1384995"/>
          </a:xfrm>
          <a:prstGeom prst="rect">
            <a:avLst/>
          </a:prstGeom>
          <a:noFill/>
        </p:spPr>
        <p:txBody>
          <a:bodyPr wrap="square" rtlCol="1">
            <a:spAutoFit/>
          </a:bodyPr>
          <a:lstStyle/>
          <a:p>
            <a:pPr marL="285750" indent="-285750">
              <a:buFont typeface="Arial" panose="020B0604020202020204" pitchFamily="34" charset="0"/>
              <a:buChar char="•"/>
            </a:pPr>
            <a:r>
              <a:rPr lang="ar-SA" sz="2800" dirty="0" err="1">
                <a:latin typeface="Narkisim" panose="020E0502050101010101" pitchFamily="34" charset="-79"/>
              </a:rPr>
              <a:t>إقْرَؤوا</a:t>
            </a:r>
            <a:r>
              <a:rPr lang="he-IL" sz="2800" dirty="0">
                <a:latin typeface="Narkisim" panose="020E0502050101010101" pitchFamily="34" charset="-79"/>
              </a:rPr>
              <a:t> </a:t>
            </a:r>
            <a:r>
              <a:rPr lang="ar-SA" sz="2800" dirty="0">
                <a:latin typeface="Narkisim" panose="020E0502050101010101" pitchFamily="34" charset="-79"/>
              </a:rPr>
              <a:t>قِطْعَة المَعْلُومَات في الصَّفْحَات 41-42 وَأَجيبَوا عَن الأَسْئِلَة التي في الحَواشِي</a:t>
            </a:r>
            <a:endParaRPr lang="he-IL" sz="2800" dirty="0"/>
          </a:p>
          <a:p>
            <a:pPr marL="285750" indent="-285750">
              <a:buFont typeface="Arial" panose="020B0604020202020204" pitchFamily="34" charset="0"/>
              <a:buChar char="•"/>
            </a:pPr>
            <a:r>
              <a:rPr lang="ar-SA" sz="2800" dirty="0">
                <a:latin typeface="Narkisim" panose="020E0502050101010101" pitchFamily="34" charset="-79"/>
              </a:rPr>
              <a:t>أَجِيبُوا عَن أَسْئِلَة التَّلْخِيص</a:t>
            </a:r>
            <a:r>
              <a:rPr lang="he-IL" sz="2800" dirty="0">
                <a:latin typeface="Narkisim" panose="020E0502050101010101" pitchFamily="34" charset="-79"/>
              </a:rPr>
              <a:t> </a:t>
            </a:r>
            <a:r>
              <a:rPr lang="ar-SA" sz="2800" dirty="0">
                <a:latin typeface="Narkisim" panose="020E0502050101010101" pitchFamily="34" charset="-79"/>
              </a:rPr>
              <a:t>صفحة 42</a:t>
            </a:r>
            <a:r>
              <a:rPr lang="he-IL" sz="2400" dirty="0">
                <a:latin typeface="Narkisim" panose="020E0502050101010101" pitchFamily="34" charset="-79"/>
              </a:rPr>
              <a:t>.</a:t>
            </a:r>
            <a:endParaRPr lang="he-IL" sz="2400" dirty="0"/>
          </a:p>
          <a:p>
            <a:endParaRPr lang="he-IL" sz="2800" dirty="0"/>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1" y="56173"/>
            <a:ext cx="4995682" cy="576073"/>
          </a:xfrm>
          <a:prstGeom prst="rect">
            <a:avLst/>
          </a:prstGeom>
        </p:spPr>
      </p:pic>
      <p:pic>
        <p:nvPicPr>
          <p:cNvPr id="3" name="תמונה 2">
            <a:extLst>
              <a:ext uri="{FF2B5EF4-FFF2-40B4-BE49-F238E27FC236}">
                <a16:creationId xmlns:a16="http://schemas.microsoft.com/office/drawing/2014/main" id="{1441AA56-D511-B6B3-16A2-288D555C4F33}"/>
              </a:ext>
            </a:extLst>
          </p:cNvPr>
          <p:cNvPicPr>
            <a:picLocks noChangeAspect="1"/>
          </p:cNvPicPr>
          <p:nvPr/>
        </p:nvPicPr>
        <p:blipFill>
          <a:blip r:embed="rId4"/>
          <a:stretch>
            <a:fillRect/>
          </a:stretch>
        </p:blipFill>
        <p:spPr>
          <a:xfrm>
            <a:off x="450559" y="2335570"/>
            <a:ext cx="4173965" cy="3434419"/>
          </a:xfrm>
          <a:prstGeom prst="rect">
            <a:avLst/>
          </a:prstGeom>
        </p:spPr>
      </p:pic>
      <p:sp>
        <p:nvSpPr>
          <p:cNvPr id="11" name="תיבת טקסט 10">
            <a:extLst>
              <a:ext uri="{FF2B5EF4-FFF2-40B4-BE49-F238E27FC236}">
                <a16:creationId xmlns:a16="http://schemas.microsoft.com/office/drawing/2014/main" id="{AD159E5A-2C36-4AAA-4FBD-0C5B2479C9C9}"/>
              </a:ext>
            </a:extLst>
          </p:cNvPr>
          <p:cNvSpPr txBox="1"/>
          <p:nvPr/>
        </p:nvSpPr>
        <p:spPr>
          <a:xfrm>
            <a:off x="351883" y="1849526"/>
            <a:ext cx="3179108" cy="461665"/>
          </a:xfrm>
          <a:prstGeom prst="rect">
            <a:avLst/>
          </a:prstGeom>
          <a:noFill/>
        </p:spPr>
        <p:txBody>
          <a:bodyPr wrap="square" rtlCol="1">
            <a:spAutoFit/>
          </a:bodyPr>
          <a:lstStyle/>
          <a:p>
            <a:pPr algn="ctr"/>
            <a:r>
              <a:rPr lang="ar-SA" sz="2400" b="1" dirty="0"/>
              <a:t>ماكنة لإعادة تَدوير الوَرَق</a:t>
            </a:r>
            <a:endParaRPr lang="he-IL" sz="2400" b="1" dirty="0"/>
          </a:p>
        </p:txBody>
      </p:sp>
      <p:pic>
        <p:nvPicPr>
          <p:cNvPr id="2050" name="Picture 2" descr="תמונה ותמונה למיחזור תפאורה בחינם">
            <a:extLst>
              <a:ext uri="{FF2B5EF4-FFF2-40B4-BE49-F238E27FC236}">
                <a16:creationId xmlns:a16="http://schemas.microsoft.com/office/drawing/2014/main" id="{1CFFB1BB-0FD3-0579-4CE2-FF28824EEA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543" y="3031267"/>
            <a:ext cx="5284898" cy="2789929"/>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E024237F-1954-94BC-47A2-15339B0D7892}"/>
              </a:ext>
            </a:extLst>
          </p:cNvPr>
          <p:cNvSpPr txBox="1"/>
          <p:nvPr/>
        </p:nvSpPr>
        <p:spPr>
          <a:xfrm>
            <a:off x="7857064" y="2583861"/>
            <a:ext cx="2483855" cy="461665"/>
          </a:xfrm>
          <a:prstGeom prst="rect">
            <a:avLst/>
          </a:prstGeom>
          <a:noFill/>
        </p:spPr>
        <p:txBody>
          <a:bodyPr wrap="square" rtlCol="1">
            <a:spAutoFit/>
          </a:bodyPr>
          <a:lstStyle/>
          <a:p>
            <a:pPr algn="ctr"/>
            <a:r>
              <a:rPr lang="ar-SA" sz="2400" b="1" dirty="0"/>
              <a:t>إعادَة الاسْتِعْمَال</a:t>
            </a:r>
            <a:endParaRPr lang="he-IL" sz="2400" b="1"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117954" y="71379"/>
            <a:ext cx="1169938" cy="628570"/>
          </a:xfrm>
          <a:prstGeom prst="rect">
            <a:avLst/>
          </a:prstGeom>
        </p:spPr>
      </p:pic>
      <p:pic>
        <p:nvPicPr>
          <p:cNvPr id="12" name="תמונה 11"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9522" y="664144"/>
            <a:ext cx="2172003" cy="1543265"/>
          </a:xfrm>
          <a:prstGeom prst="rect">
            <a:avLst/>
          </a:prstGeom>
        </p:spPr>
      </p:pic>
      <p:pic>
        <p:nvPicPr>
          <p:cNvPr id="6" name="תמונה 5"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184" y="3371842"/>
            <a:ext cx="409632" cy="114316"/>
          </a:xfrm>
          <a:prstGeom prst="rect">
            <a:avLst/>
          </a:prstGeom>
        </p:spPr>
      </p:pic>
      <p:pic>
        <p:nvPicPr>
          <p:cNvPr id="7" name="תמונה 6"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7892" y="385664"/>
            <a:ext cx="6672535" cy="1884245"/>
          </a:xfrm>
          <a:prstGeom prst="rect">
            <a:avLst/>
          </a:prstGeom>
        </p:spPr>
      </p:pic>
    </p:spTree>
    <p:extLst>
      <p:ext uri="{BB962C8B-B14F-4D97-AF65-F5344CB8AC3E}">
        <p14:creationId xmlns:p14="http://schemas.microsoft.com/office/powerpoint/2010/main" val="314271282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6647</TotalTime>
  <Words>1855</Words>
  <Application>Microsoft Office PowerPoint</Application>
  <PresentationFormat>מסך רחב</PresentationFormat>
  <Paragraphs>156</Paragraphs>
  <Slides>18</Slides>
  <Notes>18</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18</vt:i4>
      </vt:variant>
    </vt:vector>
  </HeadingPairs>
  <TitlesOfParts>
    <vt:vector size="26" baseType="lpstr">
      <vt:lpstr>Arial</vt:lpstr>
      <vt:lpstr>Bnarkisim</vt:lpstr>
      <vt:lpstr>Calibri</vt:lpstr>
      <vt:lpstr>Calibri Light</vt:lpstr>
      <vt:lpstr>Narkisim</vt:lpstr>
      <vt:lpstr>NarkisimMFO</vt:lpstr>
      <vt:lpstr>NarkisimMFOBold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 ראשון חומרים בסביבה פרק ראשון: חומרים על סף ביתנו</dc:title>
  <dc:creator>noga mishan</dc:creator>
  <cp:lastModifiedBy>noga mishan</cp:lastModifiedBy>
  <cp:revision>39</cp:revision>
  <dcterms:created xsi:type="dcterms:W3CDTF">2024-06-03T03:26:26Z</dcterms:created>
  <dcterms:modified xsi:type="dcterms:W3CDTF">2024-09-07T04:04:31Z</dcterms:modified>
</cp:coreProperties>
</file>