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notesMasterIdLst>
    <p:notesMasterId r:id="rId18"/>
  </p:notesMasterIdLst>
  <p:sldIdLst>
    <p:sldId id="256" r:id="rId2"/>
    <p:sldId id="280" r:id="rId3"/>
    <p:sldId id="263" r:id="rId4"/>
    <p:sldId id="277" r:id="rId5"/>
    <p:sldId id="264" r:id="rId6"/>
    <p:sldId id="268" r:id="rId7"/>
    <p:sldId id="273" r:id="rId8"/>
    <p:sldId id="265" r:id="rId9"/>
    <p:sldId id="274" r:id="rId10"/>
    <p:sldId id="275" r:id="rId11"/>
    <p:sldId id="272" r:id="rId12"/>
    <p:sldId id="266" r:id="rId13"/>
    <p:sldId id="279" r:id="rId14"/>
    <p:sldId id="276" r:id="rId15"/>
    <p:sldId id="260" r:id="rId16"/>
    <p:sldId id="278" r:id="rId17"/>
  </p:sldIdLst>
  <p:sldSz cx="12192000" cy="6858000"/>
  <p:notesSz cx="6858000" cy="9144000"/>
  <p:defaultTextStyle>
    <a:defPPr>
      <a:defRPr lang="en-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oga mishan" initials="nm" lastIdx="28" clrIdx="0">
    <p:extLst>
      <p:ext uri="{19B8F6BF-5375-455C-9EA6-DF929625EA0E}">
        <p15:presenceInfo xmlns:p15="http://schemas.microsoft.com/office/powerpoint/2012/main" userId="802d01ca9850f5a0" providerId="Windows Live"/>
      </p:ext>
    </p:extLst>
  </p:cmAuthor>
  <p:cmAuthor id="2" name="miri dressler" initials="md" lastIdx="4" clrIdx="1">
    <p:extLst>
      <p:ext uri="{19B8F6BF-5375-455C-9EA6-DF929625EA0E}">
        <p15:presenceInfo xmlns:p15="http://schemas.microsoft.com/office/powerpoint/2012/main" userId="1621ad8585f3c8db" providerId="Windows Live"/>
      </p:ext>
    </p:extLst>
  </p:cmAuthor>
  <p:cmAuthor id="3" name="דליה קילים" initials="דק" lastIdx="5" clrIdx="2">
    <p:extLst>
      <p:ext uri="{19B8F6BF-5375-455C-9EA6-DF929625EA0E}">
        <p15:presenceInfo xmlns:p15="http://schemas.microsoft.com/office/powerpoint/2012/main" userId="088bb14f0f3fca17"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B9E"/>
    <a:srgbClr val="B8A78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סגנון ביניים 2 - הדגשה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5446" autoAdjust="0"/>
    <p:restoredTop sz="86433" autoAdjust="0"/>
  </p:normalViewPr>
  <p:slideViewPr>
    <p:cSldViewPr snapToGrid="0">
      <p:cViewPr varScale="1">
        <p:scale>
          <a:sx n="63" d="100"/>
          <a:sy n="63" d="100"/>
        </p:scale>
        <p:origin x="56" y="80"/>
      </p:cViewPr>
      <p:guideLst/>
    </p:cSldViewPr>
  </p:slideViewPr>
  <p:outlineViewPr>
    <p:cViewPr>
      <p:scale>
        <a:sx n="33" d="100"/>
        <a:sy n="33" d="100"/>
      </p:scale>
      <p:origin x="0" y="-3080"/>
    </p:cViewPr>
  </p:outlineViewPr>
  <p:notesTextViewPr>
    <p:cViewPr>
      <p:scale>
        <a:sx n="150" d="100"/>
        <a:sy n="15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B6364BE-6F81-4269-9651-CA1256FD32E2}" type="doc">
      <dgm:prSet loTypeId="urn:microsoft.com/office/officeart/2005/8/layout/arrow5" loCatId="relationship" qsTypeId="urn:microsoft.com/office/officeart/2005/8/quickstyle/simple1" qsCatId="simple" csTypeId="urn:microsoft.com/office/officeart/2005/8/colors/accent1_2" csCatId="accent1" phldr="1"/>
      <dgm:spPr/>
      <dgm:t>
        <a:bodyPr/>
        <a:lstStyle/>
        <a:p>
          <a:pPr rtl="1"/>
          <a:endParaRPr lang="he-IL"/>
        </a:p>
      </dgm:t>
    </dgm:pt>
    <dgm:pt modelId="{91AB6169-D9FD-436E-A1E1-E20EBD33488A}">
      <dgm:prSet phldrT="[טקסט]"/>
      <dgm:spPr/>
      <dgm:t>
        <a:bodyPr/>
        <a:lstStyle/>
        <a:p>
          <a:pPr rtl="1">
            <a:buFontTx/>
            <a:buChar char="-"/>
          </a:pPr>
          <a:r>
            <a:rPr lang="he-IL" dirty="0"/>
            <a:t>מערכות טכנולוגיות </a:t>
          </a:r>
        </a:p>
      </dgm:t>
    </dgm:pt>
    <dgm:pt modelId="{374492D6-7D6E-470B-B9B1-E9FA2AA86DAF}" type="parTrans" cxnId="{7B5C35D3-48A2-44AA-918F-8ECBC7F7CBA2}">
      <dgm:prSet/>
      <dgm:spPr/>
      <dgm:t>
        <a:bodyPr/>
        <a:lstStyle/>
        <a:p>
          <a:pPr rtl="1"/>
          <a:endParaRPr lang="he-IL"/>
        </a:p>
      </dgm:t>
    </dgm:pt>
    <dgm:pt modelId="{65213A05-138D-41C4-9C64-6DC96CAAC78A}" type="sibTrans" cxnId="{7B5C35D3-48A2-44AA-918F-8ECBC7F7CBA2}">
      <dgm:prSet/>
      <dgm:spPr/>
      <dgm:t>
        <a:bodyPr/>
        <a:lstStyle/>
        <a:p>
          <a:pPr rtl="1"/>
          <a:endParaRPr lang="he-IL"/>
        </a:p>
      </dgm:t>
    </dgm:pt>
    <dgm:pt modelId="{437F96F8-DA95-4CEA-8355-4C9254CAF7BF}">
      <dgm:prSet phldrT="[טקסט]"/>
      <dgm:spPr/>
      <dgm:t>
        <a:bodyPr/>
        <a:lstStyle/>
        <a:p>
          <a:pPr rtl="1">
            <a:buFontTx/>
            <a:buChar char="-"/>
          </a:pPr>
          <a:r>
            <a:rPr lang="he-IL" dirty="0"/>
            <a:t>תהליך התיכון</a:t>
          </a:r>
        </a:p>
      </dgm:t>
    </dgm:pt>
    <dgm:pt modelId="{DC4EB844-3D98-4291-BD55-9C2188F21E8E}" type="parTrans" cxnId="{D7340459-5D67-41E2-8D97-9DA4D7A7700E}">
      <dgm:prSet/>
      <dgm:spPr/>
      <dgm:t>
        <a:bodyPr/>
        <a:lstStyle/>
        <a:p>
          <a:pPr rtl="1"/>
          <a:endParaRPr lang="he-IL"/>
        </a:p>
      </dgm:t>
    </dgm:pt>
    <dgm:pt modelId="{6A67E798-B742-4A25-AE8D-C0D0B3930726}" type="sibTrans" cxnId="{D7340459-5D67-41E2-8D97-9DA4D7A7700E}">
      <dgm:prSet/>
      <dgm:spPr/>
      <dgm:t>
        <a:bodyPr/>
        <a:lstStyle/>
        <a:p>
          <a:pPr rtl="1"/>
          <a:endParaRPr lang="he-IL"/>
        </a:p>
      </dgm:t>
    </dgm:pt>
    <dgm:pt modelId="{44EF948C-4959-430F-A630-7583B017C51D}">
      <dgm:prSet phldrT="[טקסט]"/>
      <dgm:spPr/>
      <dgm:t>
        <a:bodyPr/>
        <a:lstStyle/>
        <a:p>
          <a:pPr rtl="1">
            <a:buFontTx/>
            <a:buChar char="-"/>
          </a:pPr>
          <a:r>
            <a:rPr lang="he-IL" dirty="0"/>
            <a:t>המרות אנרגיה</a:t>
          </a:r>
        </a:p>
      </dgm:t>
    </dgm:pt>
    <dgm:pt modelId="{B45851C6-5DCE-4AAD-8BF2-9D717662E1B7}" type="parTrans" cxnId="{925F50C4-877A-43E4-B520-BFDB88AFAD10}">
      <dgm:prSet/>
      <dgm:spPr/>
      <dgm:t>
        <a:bodyPr/>
        <a:lstStyle/>
        <a:p>
          <a:pPr rtl="1"/>
          <a:endParaRPr lang="he-IL"/>
        </a:p>
      </dgm:t>
    </dgm:pt>
    <dgm:pt modelId="{D6EC1287-D39F-467E-98B1-C69F6B1B4293}" type="sibTrans" cxnId="{925F50C4-877A-43E4-B520-BFDB88AFAD10}">
      <dgm:prSet/>
      <dgm:spPr/>
      <dgm:t>
        <a:bodyPr/>
        <a:lstStyle/>
        <a:p>
          <a:pPr rtl="1"/>
          <a:endParaRPr lang="he-IL"/>
        </a:p>
      </dgm:t>
    </dgm:pt>
    <dgm:pt modelId="{BB7A44B0-89E7-4E5C-B02E-87F0ED6DCCB6}">
      <dgm:prSet/>
      <dgm:spPr/>
      <dgm:t>
        <a:bodyPr/>
        <a:lstStyle/>
        <a:p>
          <a:pPr rtl="1"/>
          <a:r>
            <a:rPr lang="he-IL"/>
            <a:t>מבנה מערכת טכנולוגית</a:t>
          </a:r>
          <a:endParaRPr lang="he-IL" dirty="0"/>
        </a:p>
      </dgm:t>
    </dgm:pt>
    <dgm:pt modelId="{00A2F9D1-56D1-4AF5-B3B8-56EF59B8A311}" type="parTrans" cxnId="{656712CF-576C-4379-9E02-0AF014AE5A9B}">
      <dgm:prSet/>
      <dgm:spPr/>
      <dgm:t>
        <a:bodyPr/>
        <a:lstStyle/>
        <a:p>
          <a:pPr rtl="1"/>
          <a:endParaRPr lang="he-IL"/>
        </a:p>
      </dgm:t>
    </dgm:pt>
    <dgm:pt modelId="{D8A60509-0788-45DD-907D-AD6F4BA22135}" type="sibTrans" cxnId="{656712CF-576C-4379-9E02-0AF014AE5A9B}">
      <dgm:prSet/>
      <dgm:spPr/>
      <dgm:t>
        <a:bodyPr/>
        <a:lstStyle/>
        <a:p>
          <a:pPr rtl="1"/>
          <a:endParaRPr lang="he-IL"/>
        </a:p>
      </dgm:t>
    </dgm:pt>
    <dgm:pt modelId="{0BFBB004-65EE-4A7C-AB9B-01048AB5074F}">
      <dgm:prSet/>
      <dgm:spPr/>
      <dgm:t>
        <a:bodyPr/>
        <a:lstStyle/>
        <a:p>
          <a:pPr rtl="1"/>
          <a:r>
            <a:rPr lang="he-IL"/>
            <a:t>אנרגיה של תנועה</a:t>
          </a:r>
          <a:endParaRPr lang="he-IL" dirty="0"/>
        </a:p>
      </dgm:t>
    </dgm:pt>
    <dgm:pt modelId="{F83AAFE5-1CE3-43A4-B5AE-F96119754CE8}" type="parTrans" cxnId="{1699E6E6-AEE9-4086-A658-B5BC4D7E00F7}">
      <dgm:prSet/>
      <dgm:spPr/>
      <dgm:t>
        <a:bodyPr/>
        <a:lstStyle/>
        <a:p>
          <a:pPr rtl="1"/>
          <a:endParaRPr lang="he-IL"/>
        </a:p>
      </dgm:t>
    </dgm:pt>
    <dgm:pt modelId="{0BA02B2C-127F-4764-9B4F-62F3EB7F8DA0}" type="sibTrans" cxnId="{1699E6E6-AEE9-4086-A658-B5BC4D7E00F7}">
      <dgm:prSet/>
      <dgm:spPr/>
      <dgm:t>
        <a:bodyPr/>
        <a:lstStyle/>
        <a:p>
          <a:pPr rtl="1"/>
          <a:endParaRPr lang="he-IL"/>
        </a:p>
      </dgm:t>
    </dgm:pt>
    <dgm:pt modelId="{80A8BEE4-E281-4FC2-88C4-765203F3AEDE}" type="pres">
      <dgm:prSet presAssocID="{1B6364BE-6F81-4269-9651-CA1256FD32E2}" presName="diagram" presStyleCnt="0">
        <dgm:presLayoutVars>
          <dgm:dir/>
          <dgm:resizeHandles val="exact"/>
        </dgm:presLayoutVars>
      </dgm:prSet>
      <dgm:spPr/>
    </dgm:pt>
    <dgm:pt modelId="{40F224FC-E360-487E-9E7F-1A144252A8D2}" type="pres">
      <dgm:prSet presAssocID="{91AB6169-D9FD-436E-A1E1-E20EBD33488A}" presName="arrow" presStyleLbl="node1" presStyleIdx="0" presStyleCnt="5" custRadScaleRad="110192" custRadScaleInc="1894">
        <dgm:presLayoutVars>
          <dgm:bulletEnabled val="1"/>
        </dgm:presLayoutVars>
      </dgm:prSet>
      <dgm:spPr/>
    </dgm:pt>
    <dgm:pt modelId="{D61C099B-44AB-434E-92FE-6572E745783C}" type="pres">
      <dgm:prSet presAssocID="{437F96F8-DA95-4CEA-8355-4C9254CAF7BF}" presName="arrow" presStyleLbl="node1" presStyleIdx="1" presStyleCnt="5" custRadScaleRad="137130" custRadScaleInc="-2209">
        <dgm:presLayoutVars>
          <dgm:bulletEnabled val="1"/>
        </dgm:presLayoutVars>
      </dgm:prSet>
      <dgm:spPr/>
    </dgm:pt>
    <dgm:pt modelId="{D63ED0B8-942A-4A2D-BE2C-4FE8B0E589DE}" type="pres">
      <dgm:prSet presAssocID="{0BFBB004-65EE-4A7C-AB9B-01048AB5074F}" presName="arrow" presStyleLbl="node1" presStyleIdx="2" presStyleCnt="5" custRadScaleRad="108388" custRadScaleInc="-6112">
        <dgm:presLayoutVars>
          <dgm:bulletEnabled val="1"/>
        </dgm:presLayoutVars>
      </dgm:prSet>
      <dgm:spPr/>
    </dgm:pt>
    <dgm:pt modelId="{6385452E-3487-48FB-BFD4-845CB8E85DAA}" type="pres">
      <dgm:prSet presAssocID="{BB7A44B0-89E7-4E5C-B02E-87F0ED6DCCB6}" presName="arrow" presStyleLbl="node1" presStyleIdx="3" presStyleCnt="5" custRadScaleRad="107723" custRadScaleInc="1249">
        <dgm:presLayoutVars>
          <dgm:bulletEnabled val="1"/>
        </dgm:presLayoutVars>
      </dgm:prSet>
      <dgm:spPr/>
    </dgm:pt>
    <dgm:pt modelId="{AD95F9C8-B635-4AA2-9602-E759B6104B0B}" type="pres">
      <dgm:prSet presAssocID="{44EF948C-4959-430F-A630-7583B017C51D}" presName="arrow" presStyleLbl="node1" presStyleIdx="4" presStyleCnt="5" custRadScaleRad="119279" custRadScaleInc="-41">
        <dgm:presLayoutVars>
          <dgm:bulletEnabled val="1"/>
        </dgm:presLayoutVars>
      </dgm:prSet>
      <dgm:spPr/>
    </dgm:pt>
  </dgm:ptLst>
  <dgm:cxnLst>
    <dgm:cxn modelId="{FCBBCD0B-14AA-44EC-811B-27A0D9A44F9A}" type="presOf" srcId="{0BFBB004-65EE-4A7C-AB9B-01048AB5074F}" destId="{D63ED0B8-942A-4A2D-BE2C-4FE8B0E589DE}" srcOrd="0" destOrd="0" presId="urn:microsoft.com/office/officeart/2005/8/layout/arrow5"/>
    <dgm:cxn modelId="{D9301B47-981A-4258-966C-B2BCA637C15F}" type="presOf" srcId="{437F96F8-DA95-4CEA-8355-4C9254CAF7BF}" destId="{D61C099B-44AB-434E-92FE-6572E745783C}" srcOrd="0" destOrd="0" presId="urn:microsoft.com/office/officeart/2005/8/layout/arrow5"/>
    <dgm:cxn modelId="{D7340459-5D67-41E2-8D97-9DA4D7A7700E}" srcId="{1B6364BE-6F81-4269-9651-CA1256FD32E2}" destId="{437F96F8-DA95-4CEA-8355-4C9254CAF7BF}" srcOrd="1" destOrd="0" parTransId="{DC4EB844-3D98-4291-BD55-9C2188F21E8E}" sibTransId="{6A67E798-B742-4A25-AE8D-C0D0B3930726}"/>
    <dgm:cxn modelId="{BA737E95-6811-47B8-99A4-04288ACDB77C}" type="presOf" srcId="{44EF948C-4959-430F-A630-7583B017C51D}" destId="{AD95F9C8-B635-4AA2-9602-E759B6104B0B}" srcOrd="0" destOrd="0" presId="urn:microsoft.com/office/officeart/2005/8/layout/arrow5"/>
    <dgm:cxn modelId="{5898E9C1-C641-4E6A-A75D-3B38D969BCB3}" type="presOf" srcId="{91AB6169-D9FD-436E-A1E1-E20EBD33488A}" destId="{40F224FC-E360-487E-9E7F-1A144252A8D2}" srcOrd="0" destOrd="0" presId="urn:microsoft.com/office/officeart/2005/8/layout/arrow5"/>
    <dgm:cxn modelId="{925F50C4-877A-43E4-B520-BFDB88AFAD10}" srcId="{1B6364BE-6F81-4269-9651-CA1256FD32E2}" destId="{44EF948C-4959-430F-A630-7583B017C51D}" srcOrd="4" destOrd="0" parTransId="{B45851C6-5DCE-4AAD-8BF2-9D717662E1B7}" sibTransId="{D6EC1287-D39F-467E-98B1-C69F6B1B4293}"/>
    <dgm:cxn modelId="{656712CF-576C-4379-9E02-0AF014AE5A9B}" srcId="{1B6364BE-6F81-4269-9651-CA1256FD32E2}" destId="{BB7A44B0-89E7-4E5C-B02E-87F0ED6DCCB6}" srcOrd="3" destOrd="0" parTransId="{00A2F9D1-56D1-4AF5-B3B8-56EF59B8A311}" sibTransId="{D8A60509-0788-45DD-907D-AD6F4BA22135}"/>
    <dgm:cxn modelId="{7B5C35D3-48A2-44AA-918F-8ECBC7F7CBA2}" srcId="{1B6364BE-6F81-4269-9651-CA1256FD32E2}" destId="{91AB6169-D9FD-436E-A1E1-E20EBD33488A}" srcOrd="0" destOrd="0" parTransId="{374492D6-7D6E-470B-B9B1-E9FA2AA86DAF}" sibTransId="{65213A05-138D-41C4-9C64-6DC96CAAC78A}"/>
    <dgm:cxn modelId="{1699E6E6-AEE9-4086-A658-B5BC4D7E00F7}" srcId="{1B6364BE-6F81-4269-9651-CA1256FD32E2}" destId="{0BFBB004-65EE-4A7C-AB9B-01048AB5074F}" srcOrd="2" destOrd="0" parTransId="{F83AAFE5-1CE3-43A4-B5AE-F96119754CE8}" sibTransId="{0BA02B2C-127F-4764-9B4F-62F3EB7F8DA0}"/>
    <dgm:cxn modelId="{E703FCF1-A73B-4CE2-AEC1-0C77B4EB17C6}" type="presOf" srcId="{1B6364BE-6F81-4269-9651-CA1256FD32E2}" destId="{80A8BEE4-E281-4FC2-88C4-765203F3AEDE}" srcOrd="0" destOrd="0" presId="urn:microsoft.com/office/officeart/2005/8/layout/arrow5"/>
    <dgm:cxn modelId="{710D99F8-B36A-4978-B1E0-1165078C7DDF}" type="presOf" srcId="{BB7A44B0-89E7-4E5C-B02E-87F0ED6DCCB6}" destId="{6385452E-3487-48FB-BFD4-845CB8E85DAA}" srcOrd="0" destOrd="0" presId="urn:microsoft.com/office/officeart/2005/8/layout/arrow5"/>
    <dgm:cxn modelId="{977FC0CF-9143-4C1D-89F9-984C8FA3F34B}" type="presParOf" srcId="{80A8BEE4-E281-4FC2-88C4-765203F3AEDE}" destId="{40F224FC-E360-487E-9E7F-1A144252A8D2}" srcOrd="0" destOrd="0" presId="urn:microsoft.com/office/officeart/2005/8/layout/arrow5"/>
    <dgm:cxn modelId="{C0575826-25BE-4E62-A2D4-40DC208BF538}" type="presParOf" srcId="{80A8BEE4-E281-4FC2-88C4-765203F3AEDE}" destId="{D61C099B-44AB-434E-92FE-6572E745783C}" srcOrd="1" destOrd="0" presId="urn:microsoft.com/office/officeart/2005/8/layout/arrow5"/>
    <dgm:cxn modelId="{9928BB5C-279F-4EB0-B4BC-31295F15463B}" type="presParOf" srcId="{80A8BEE4-E281-4FC2-88C4-765203F3AEDE}" destId="{D63ED0B8-942A-4A2D-BE2C-4FE8B0E589DE}" srcOrd="2" destOrd="0" presId="urn:microsoft.com/office/officeart/2005/8/layout/arrow5"/>
    <dgm:cxn modelId="{3F723C27-4C65-4F35-866B-E3335F94F31A}" type="presParOf" srcId="{80A8BEE4-E281-4FC2-88C4-765203F3AEDE}" destId="{6385452E-3487-48FB-BFD4-845CB8E85DAA}" srcOrd="3" destOrd="0" presId="urn:microsoft.com/office/officeart/2005/8/layout/arrow5"/>
    <dgm:cxn modelId="{A8052810-7028-4426-B567-8F240E9CDC58}" type="presParOf" srcId="{80A8BEE4-E281-4FC2-88C4-765203F3AEDE}" destId="{AD95F9C8-B635-4AA2-9602-E759B6104B0B}" srcOrd="4" destOrd="0" presId="urn:microsoft.com/office/officeart/2005/8/layout/arrow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F224FC-E360-487E-9E7F-1A144252A8D2}">
      <dsp:nvSpPr>
        <dsp:cNvPr id="0" name=""/>
        <dsp:cNvSpPr/>
      </dsp:nvSpPr>
      <dsp:spPr>
        <a:xfrm>
          <a:off x="3789546" y="0"/>
          <a:ext cx="2324679" cy="2324679"/>
        </a:xfrm>
        <a:prstGeom prst="downArrow">
          <a:avLst>
            <a:gd name="adj1" fmla="val 50000"/>
            <a:gd name="adj2" fmla="val 35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rtl="1">
            <a:lnSpc>
              <a:spcPct val="90000"/>
            </a:lnSpc>
            <a:spcBef>
              <a:spcPct val="0"/>
            </a:spcBef>
            <a:spcAft>
              <a:spcPct val="35000"/>
            </a:spcAft>
            <a:buFontTx/>
            <a:buNone/>
          </a:pPr>
          <a:r>
            <a:rPr lang="he-IL" sz="1800" kern="1200" dirty="0"/>
            <a:t>מערכות טכנולוגיות </a:t>
          </a:r>
        </a:p>
      </dsp:txBody>
      <dsp:txXfrm>
        <a:off x="4370716" y="0"/>
        <a:ext cx="1162339" cy="1917860"/>
      </dsp:txXfrm>
    </dsp:sp>
    <dsp:sp modelId="{D61C099B-44AB-434E-92FE-6572E745783C}">
      <dsp:nvSpPr>
        <dsp:cNvPr id="0" name=""/>
        <dsp:cNvSpPr/>
      </dsp:nvSpPr>
      <dsp:spPr>
        <a:xfrm rot="4320000">
          <a:off x="6385988" y="1109204"/>
          <a:ext cx="2324679" cy="2324679"/>
        </a:xfrm>
        <a:prstGeom prst="downArrow">
          <a:avLst>
            <a:gd name="adj1" fmla="val 50000"/>
            <a:gd name="adj2" fmla="val 35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rtl="1">
            <a:lnSpc>
              <a:spcPct val="90000"/>
            </a:lnSpc>
            <a:spcBef>
              <a:spcPct val="0"/>
            </a:spcBef>
            <a:spcAft>
              <a:spcPct val="35000"/>
            </a:spcAft>
            <a:buFontTx/>
            <a:buNone/>
          </a:pPr>
          <a:r>
            <a:rPr lang="he-IL" sz="1800" kern="1200" dirty="0"/>
            <a:t>תהליך התיכון</a:t>
          </a:r>
        </a:p>
      </dsp:txBody>
      <dsp:txXfrm rot="-5400000">
        <a:off x="6782852" y="1627517"/>
        <a:ext cx="1917860" cy="1162339"/>
      </dsp:txXfrm>
    </dsp:sp>
    <dsp:sp modelId="{D63ED0B8-942A-4A2D-BE2C-4FE8B0E589DE}">
      <dsp:nvSpPr>
        <dsp:cNvPr id="0" name=""/>
        <dsp:cNvSpPr/>
      </dsp:nvSpPr>
      <dsp:spPr>
        <a:xfrm rot="8640000">
          <a:off x="5176842" y="3745654"/>
          <a:ext cx="2324679" cy="2324679"/>
        </a:xfrm>
        <a:prstGeom prst="downArrow">
          <a:avLst>
            <a:gd name="adj1" fmla="val 50000"/>
            <a:gd name="adj2" fmla="val 35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rtl="1">
            <a:lnSpc>
              <a:spcPct val="90000"/>
            </a:lnSpc>
            <a:spcBef>
              <a:spcPct val="0"/>
            </a:spcBef>
            <a:spcAft>
              <a:spcPct val="35000"/>
            </a:spcAft>
            <a:buNone/>
          </a:pPr>
          <a:r>
            <a:rPr lang="he-IL" sz="1800" kern="1200"/>
            <a:t>אנרגיה של תנועה</a:t>
          </a:r>
          <a:endParaRPr lang="he-IL" sz="1800" kern="1200" dirty="0"/>
        </a:p>
      </dsp:txBody>
      <dsp:txXfrm rot="10800000">
        <a:off x="5877573" y="4113625"/>
        <a:ext cx="1162339" cy="1917860"/>
      </dsp:txXfrm>
    </dsp:sp>
    <dsp:sp modelId="{6385452E-3487-48FB-BFD4-845CB8E85DAA}">
      <dsp:nvSpPr>
        <dsp:cNvPr id="0" name=""/>
        <dsp:cNvSpPr/>
      </dsp:nvSpPr>
      <dsp:spPr>
        <a:xfrm rot="12960000">
          <a:off x="2408950" y="3712029"/>
          <a:ext cx="2324679" cy="2324679"/>
        </a:xfrm>
        <a:prstGeom prst="downArrow">
          <a:avLst>
            <a:gd name="adj1" fmla="val 50000"/>
            <a:gd name="adj2" fmla="val 35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rtl="1">
            <a:lnSpc>
              <a:spcPct val="90000"/>
            </a:lnSpc>
            <a:spcBef>
              <a:spcPct val="0"/>
            </a:spcBef>
            <a:spcAft>
              <a:spcPct val="35000"/>
            </a:spcAft>
            <a:buNone/>
          </a:pPr>
          <a:r>
            <a:rPr lang="he-IL" sz="1800" kern="1200"/>
            <a:t>מבנה מערכת טכנולוגית</a:t>
          </a:r>
          <a:endParaRPr lang="he-IL" sz="1800" kern="1200" dirty="0"/>
        </a:p>
      </dsp:txBody>
      <dsp:txXfrm rot="10800000">
        <a:off x="2870559" y="4080000"/>
        <a:ext cx="1162339" cy="1917860"/>
      </dsp:txXfrm>
    </dsp:sp>
    <dsp:sp modelId="{AD95F9C8-B635-4AA2-9602-E759B6104B0B}">
      <dsp:nvSpPr>
        <dsp:cNvPr id="0" name=""/>
        <dsp:cNvSpPr/>
      </dsp:nvSpPr>
      <dsp:spPr>
        <a:xfrm rot="17280000">
          <a:off x="1408237" y="1297486"/>
          <a:ext cx="2324679" cy="2324679"/>
        </a:xfrm>
        <a:prstGeom prst="downArrow">
          <a:avLst>
            <a:gd name="adj1" fmla="val 50000"/>
            <a:gd name="adj2" fmla="val 35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rtl="1">
            <a:lnSpc>
              <a:spcPct val="90000"/>
            </a:lnSpc>
            <a:spcBef>
              <a:spcPct val="0"/>
            </a:spcBef>
            <a:spcAft>
              <a:spcPct val="35000"/>
            </a:spcAft>
            <a:buFontTx/>
            <a:buNone/>
          </a:pPr>
          <a:r>
            <a:rPr lang="he-IL" sz="1800" kern="1200" dirty="0"/>
            <a:t>המרות אנרגיה</a:t>
          </a:r>
        </a:p>
      </dsp:txBody>
      <dsp:txXfrm rot="5400000">
        <a:off x="1418193" y="1815799"/>
        <a:ext cx="1917860" cy="1162339"/>
      </dsp:txXfrm>
    </dsp:sp>
  </dsp:spTree>
</dsp:drawing>
</file>

<file path=ppt/diagrams/layout1.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87FBD2A-5CA6-4B53-841A-79A22DA9F55C}" type="datetimeFigureOut">
              <a:rPr lang="en-US" smtClean="0"/>
              <a:t>9/16/2024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3FD85E3-40CB-439A-8BCF-FCAC98165180}" type="slidenum">
              <a:rPr lang="en-US" smtClean="0"/>
              <a:t>‹#›</a:t>
            </a:fld>
            <a:endParaRPr lang="en-US"/>
          </a:p>
        </p:txBody>
      </p:sp>
    </p:spTree>
    <p:extLst>
      <p:ext uri="{BB962C8B-B14F-4D97-AF65-F5344CB8AC3E}">
        <p14:creationId xmlns:p14="http://schemas.microsoft.com/office/powerpoint/2010/main" val="23145036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r>
              <a:rPr lang="he-IL" sz="1100" dirty="0"/>
              <a:t>היחידה עוסקת בפתרון בעיה: כיצד אפשר להעלות </a:t>
            </a:r>
            <a:r>
              <a:rPr lang="he-IL" sz="1100" dirty="0">
                <a:solidFill>
                  <a:srgbClr val="FF0000"/>
                </a:solidFill>
                <a:highlight>
                  <a:srgbClr val="FFFF00"/>
                </a:highlight>
              </a:rPr>
              <a:t>מים מתוך בור</a:t>
            </a:r>
            <a:r>
              <a:rPr lang="he-IL" sz="1100" dirty="0"/>
              <a:t>. מנגנון הפעולה של הוצאת המים מזמן טיפול בעקרונות של העברה והמרת אנרגיה כמו גם במושג מערכת טכנולוגית.</a:t>
            </a:r>
            <a:endParaRPr lang="en-US" sz="1100" dirty="0"/>
          </a:p>
        </p:txBody>
      </p:sp>
      <p:sp>
        <p:nvSpPr>
          <p:cNvPr id="4" name="Slide Number Placeholder 3"/>
          <p:cNvSpPr>
            <a:spLocks noGrp="1"/>
          </p:cNvSpPr>
          <p:nvPr>
            <p:ph type="sldNum" sz="quarter" idx="5"/>
          </p:nvPr>
        </p:nvSpPr>
        <p:spPr/>
        <p:txBody>
          <a:bodyPr/>
          <a:lstStyle/>
          <a:p>
            <a:fld id="{93FD85E3-40CB-439A-8BCF-FCAC98165180}" type="slidenum">
              <a:rPr lang="en-US" smtClean="0"/>
              <a:t>1</a:t>
            </a:fld>
            <a:endParaRPr lang="en-US"/>
          </a:p>
        </p:txBody>
      </p:sp>
    </p:spTree>
    <p:extLst>
      <p:ext uri="{BB962C8B-B14F-4D97-AF65-F5344CB8AC3E}">
        <p14:creationId xmlns:p14="http://schemas.microsoft.com/office/powerpoint/2010/main" val="17178172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r>
              <a:rPr lang="he-IL" dirty="0"/>
              <a:t>לבחון עם התלמידים חלקי המתקן. </a:t>
            </a:r>
          </a:p>
          <a:p>
            <a:pPr algn="r" rtl="1"/>
            <a:r>
              <a:rPr lang="he-IL" dirty="0"/>
              <a:t>היכן הנקודה עליה נשען המוט?</a:t>
            </a:r>
          </a:p>
          <a:p>
            <a:pPr algn="r" rtl="1"/>
            <a:r>
              <a:rPr lang="he-IL" dirty="0"/>
              <a:t>מאילו חומרים עשוי?</a:t>
            </a:r>
          </a:p>
          <a:p>
            <a:pPr algn="r" rtl="1"/>
            <a:r>
              <a:rPr lang="he-IL" dirty="0"/>
              <a:t>כיצד מפעילים מתקן כזה? והיכן? </a:t>
            </a:r>
          </a:p>
          <a:p>
            <a:pPr algn="r" rtl="1"/>
            <a:r>
              <a:rPr lang="he-IL" dirty="0"/>
              <a:t>המתקן הזה פועל על חוק המנוף.</a:t>
            </a:r>
            <a:endParaRPr lang="en-IL" dirty="0"/>
          </a:p>
        </p:txBody>
      </p:sp>
      <p:sp>
        <p:nvSpPr>
          <p:cNvPr id="4" name="מציין מיקום של מספר שקופית 3"/>
          <p:cNvSpPr>
            <a:spLocks noGrp="1"/>
          </p:cNvSpPr>
          <p:nvPr>
            <p:ph type="sldNum" sz="quarter" idx="5"/>
          </p:nvPr>
        </p:nvSpPr>
        <p:spPr/>
        <p:txBody>
          <a:bodyPr/>
          <a:lstStyle/>
          <a:p>
            <a:fld id="{93FD85E3-40CB-439A-8BCF-FCAC98165180}" type="slidenum">
              <a:rPr lang="en-US" smtClean="0"/>
              <a:t>11</a:t>
            </a:fld>
            <a:endParaRPr lang="en-US"/>
          </a:p>
        </p:txBody>
      </p:sp>
    </p:spTree>
    <p:extLst>
      <p:ext uri="{BB962C8B-B14F-4D97-AF65-F5344CB8AC3E}">
        <p14:creationId xmlns:p14="http://schemas.microsoft.com/office/powerpoint/2010/main" val="1710736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r>
              <a:rPr lang="he-IL" dirty="0"/>
              <a:t>לבחון את פעולת הקילון ואת חלקיו.</a:t>
            </a:r>
          </a:p>
          <a:p>
            <a:pPr algn="r" rtl="1"/>
            <a:r>
              <a:rPr lang="he-IL" dirty="0"/>
              <a:t>הקילון מופעל באמצעות חוק המנוף נשען על נקודת משען וניתן להרים ולהוריד את הזרוע שלו כאשר בקצה מחובר דלי עם חבל. </a:t>
            </a:r>
          </a:p>
          <a:p>
            <a:pPr algn="r" rtl="1"/>
            <a:r>
              <a:rPr lang="he-IL" dirty="0"/>
              <a:t>העקרון של דלי מחובר בחבל – משותף לכל המתקנים אותם חקרנו עד כה. </a:t>
            </a:r>
          </a:p>
          <a:p>
            <a:pPr algn="r" rtl="1"/>
            <a:r>
              <a:rPr lang="he-IL" dirty="0"/>
              <a:t>שאלות 1-3 – בשקף הבא.</a:t>
            </a:r>
          </a:p>
          <a:p>
            <a:pPr algn="r" rtl="1"/>
            <a:r>
              <a:rPr lang="he-IL" dirty="0"/>
              <a:t>4 – מקור האנרגיה – האדם והפעלת השרירים.</a:t>
            </a:r>
            <a:endParaRPr lang="en-IL" dirty="0"/>
          </a:p>
        </p:txBody>
      </p:sp>
      <p:sp>
        <p:nvSpPr>
          <p:cNvPr id="4" name="מציין מיקום של מספר שקופית 3"/>
          <p:cNvSpPr>
            <a:spLocks noGrp="1"/>
          </p:cNvSpPr>
          <p:nvPr>
            <p:ph type="sldNum" sz="quarter" idx="5"/>
          </p:nvPr>
        </p:nvSpPr>
        <p:spPr/>
        <p:txBody>
          <a:bodyPr/>
          <a:lstStyle/>
          <a:p>
            <a:fld id="{93FD85E3-40CB-439A-8BCF-FCAC98165180}" type="slidenum">
              <a:rPr lang="en-US" smtClean="0"/>
              <a:t>12</a:t>
            </a:fld>
            <a:endParaRPr lang="en-US"/>
          </a:p>
        </p:txBody>
      </p:sp>
    </p:spTree>
    <p:extLst>
      <p:ext uri="{BB962C8B-B14F-4D97-AF65-F5344CB8AC3E}">
        <p14:creationId xmlns:p14="http://schemas.microsoft.com/office/powerpoint/2010/main" val="22670466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r>
              <a:rPr lang="he-IL" dirty="0"/>
              <a:t> יש להניח שתלמידים יודעים באופן אינטואיטיבי איך משחקים בנדנדה. הקילון והנדנדה פועלים על פי אותו עקרון.</a:t>
            </a:r>
            <a:endParaRPr lang="en-IL" dirty="0"/>
          </a:p>
        </p:txBody>
      </p:sp>
      <p:sp>
        <p:nvSpPr>
          <p:cNvPr id="4" name="מציין מיקום של מספר שקופית 3"/>
          <p:cNvSpPr>
            <a:spLocks noGrp="1"/>
          </p:cNvSpPr>
          <p:nvPr>
            <p:ph type="sldNum" sz="quarter" idx="5"/>
          </p:nvPr>
        </p:nvSpPr>
        <p:spPr/>
        <p:txBody>
          <a:bodyPr/>
          <a:lstStyle/>
          <a:p>
            <a:fld id="{93FD85E3-40CB-439A-8BCF-FCAC98165180}" type="slidenum">
              <a:rPr lang="en-US" smtClean="0"/>
              <a:t>13</a:t>
            </a:fld>
            <a:endParaRPr lang="en-US"/>
          </a:p>
        </p:txBody>
      </p:sp>
    </p:spTree>
    <p:extLst>
      <p:ext uri="{BB962C8B-B14F-4D97-AF65-F5344CB8AC3E}">
        <p14:creationId xmlns:p14="http://schemas.microsoft.com/office/powerpoint/2010/main" val="36200782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he-IL" dirty="0"/>
              <a:t>בנייה של מתקן כה מאפשר </a:t>
            </a:r>
            <a:r>
              <a:rPr lang="he-IL" dirty="0" err="1"/>
              <a:t>הדמייה</a:t>
            </a:r>
            <a:r>
              <a:rPr lang="he-IL" dirty="0"/>
              <a:t> של הפעלת המתקן כפי שהיה קיים בעבר.</a:t>
            </a:r>
          </a:p>
          <a:p>
            <a:pPr algn="r" rtl="1"/>
            <a:r>
              <a:rPr lang="he-IL" dirty="0"/>
              <a:t>ניתן להשתמש בשני מקלות, גם כאלו כמו מקלות אכילה (</a:t>
            </a:r>
            <a:r>
              <a:rPr lang="he-IL" dirty="0" err="1"/>
              <a:t>צ'ופסטיקס</a:t>
            </a:r>
            <a:r>
              <a:rPr lang="he-IL" dirty="0"/>
              <a:t>).</a:t>
            </a:r>
          </a:p>
          <a:p>
            <a:pPr algn="r" rtl="1"/>
            <a:r>
              <a:rPr lang="he-IL" dirty="0"/>
              <a:t>חשוב ליצור ציר שיאפשר תנועה של המוט האופקי. </a:t>
            </a:r>
            <a:endParaRPr lang="en-US" dirty="0"/>
          </a:p>
        </p:txBody>
      </p:sp>
      <p:sp>
        <p:nvSpPr>
          <p:cNvPr id="4" name="Slide Number Placeholder 3"/>
          <p:cNvSpPr>
            <a:spLocks noGrp="1"/>
          </p:cNvSpPr>
          <p:nvPr>
            <p:ph type="sldNum" sz="quarter" idx="5"/>
          </p:nvPr>
        </p:nvSpPr>
        <p:spPr/>
        <p:txBody>
          <a:bodyPr/>
          <a:lstStyle/>
          <a:p>
            <a:fld id="{93FD85E3-40CB-439A-8BCF-FCAC98165180}" type="slidenum">
              <a:rPr lang="en-US" smtClean="0"/>
              <a:t>14</a:t>
            </a:fld>
            <a:endParaRPr lang="en-US"/>
          </a:p>
        </p:txBody>
      </p:sp>
    </p:spTree>
    <p:extLst>
      <p:ext uri="{BB962C8B-B14F-4D97-AF65-F5344CB8AC3E}">
        <p14:creationId xmlns:p14="http://schemas.microsoft.com/office/powerpoint/2010/main" val="11277307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fld id="{93FD85E3-40CB-439A-8BCF-FCAC98165180}" type="slidenum">
              <a:rPr lang="en-US" smtClean="0"/>
              <a:t>15</a:t>
            </a:fld>
            <a:endParaRPr lang="en-US"/>
          </a:p>
        </p:txBody>
      </p:sp>
    </p:spTree>
    <p:extLst>
      <p:ext uri="{BB962C8B-B14F-4D97-AF65-F5344CB8AC3E}">
        <p14:creationId xmlns:p14="http://schemas.microsoft.com/office/powerpoint/2010/main" val="41043595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r>
              <a:rPr lang="he-IL" dirty="0"/>
              <a:t>מקריאים לתלמידים את הסיפור ומציגים את הבעיה שהייתה למטיילים.</a:t>
            </a:r>
          </a:p>
          <a:p>
            <a:pPr algn="r"/>
            <a:r>
              <a:rPr lang="he-IL" dirty="0"/>
              <a:t>שימו לב: דוגמה לבעיה טכנולוגית שכן פתרונה הוא פתרון טכנולוגי.</a:t>
            </a:r>
            <a:endParaRPr lang="en-US" dirty="0"/>
          </a:p>
        </p:txBody>
      </p:sp>
      <p:sp>
        <p:nvSpPr>
          <p:cNvPr id="4" name="Slide Number Placeholder 3"/>
          <p:cNvSpPr>
            <a:spLocks noGrp="1"/>
          </p:cNvSpPr>
          <p:nvPr>
            <p:ph type="sldNum" sz="quarter" idx="5"/>
          </p:nvPr>
        </p:nvSpPr>
        <p:spPr/>
        <p:txBody>
          <a:bodyPr/>
          <a:lstStyle/>
          <a:p>
            <a:fld id="{93FD85E3-40CB-439A-8BCF-FCAC98165180}" type="slidenum">
              <a:rPr lang="en-US" smtClean="0"/>
              <a:t>3</a:t>
            </a:fld>
            <a:endParaRPr lang="en-US"/>
          </a:p>
        </p:txBody>
      </p:sp>
    </p:spTree>
    <p:extLst>
      <p:ext uri="{BB962C8B-B14F-4D97-AF65-F5344CB8AC3E}">
        <p14:creationId xmlns:p14="http://schemas.microsoft.com/office/powerpoint/2010/main" val="16828471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השרטוט משמאל מאפשר הבחנה בין בור לבין באר.  בבאר שואבים מים ממי תהום. בבור מנקזים מים עליים (מי נגר).</a:t>
            </a:r>
          </a:p>
          <a:p>
            <a:pPr algn="r"/>
            <a:r>
              <a:rPr lang="he-IL" dirty="0"/>
              <a:t>כדאי לאפיין עם התלמידים את הבאר ואת הבור ולערוך השוואה ביניהם: מה דומה ומה שונה – עומק הבור והבאר, הצורך שנועדו לענות על עליו, דרך החפירה שלהם, באיה עומק נמצאים המים ועוד. </a:t>
            </a:r>
          </a:p>
          <a:p>
            <a:pPr algn="r"/>
            <a:r>
              <a:rPr lang="he-IL" dirty="0"/>
              <a:t>הפתרון לבעיה תלוי במאפייני הבור והבאר.</a:t>
            </a:r>
            <a:endParaRPr lang="en-IL" dirty="0"/>
          </a:p>
        </p:txBody>
      </p:sp>
      <p:sp>
        <p:nvSpPr>
          <p:cNvPr id="4" name="מציין מיקום של מספר שקופית 3"/>
          <p:cNvSpPr>
            <a:spLocks noGrp="1"/>
          </p:cNvSpPr>
          <p:nvPr>
            <p:ph type="sldNum" sz="quarter" idx="5"/>
          </p:nvPr>
        </p:nvSpPr>
        <p:spPr/>
        <p:txBody>
          <a:bodyPr/>
          <a:lstStyle/>
          <a:p>
            <a:fld id="{93FD85E3-40CB-439A-8BCF-FCAC98165180}" type="slidenum">
              <a:rPr lang="en-US" smtClean="0"/>
              <a:t>4</a:t>
            </a:fld>
            <a:endParaRPr lang="en-US"/>
          </a:p>
        </p:txBody>
      </p:sp>
    </p:spTree>
    <p:extLst>
      <p:ext uri="{BB962C8B-B14F-4D97-AF65-F5344CB8AC3E}">
        <p14:creationId xmlns:p14="http://schemas.microsoft.com/office/powerpoint/2010/main" val="27963187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מומלץ לאפשר לתלמידים למצוא מספר רעיונות להעלאת מים מבור עמוק. לאפשר יצירתיות בפתרונות. </a:t>
            </a:r>
            <a:endParaRPr lang="en-IL" dirty="0"/>
          </a:p>
        </p:txBody>
      </p:sp>
      <p:sp>
        <p:nvSpPr>
          <p:cNvPr id="4" name="מציין מיקום של מספר שקופית 3"/>
          <p:cNvSpPr>
            <a:spLocks noGrp="1"/>
          </p:cNvSpPr>
          <p:nvPr>
            <p:ph type="sldNum" sz="quarter" idx="5"/>
          </p:nvPr>
        </p:nvSpPr>
        <p:spPr/>
        <p:txBody>
          <a:bodyPr/>
          <a:lstStyle/>
          <a:p>
            <a:fld id="{93FD85E3-40CB-439A-8BCF-FCAC98165180}" type="slidenum">
              <a:rPr lang="en-US" smtClean="0"/>
              <a:t>5</a:t>
            </a:fld>
            <a:endParaRPr lang="en-US"/>
          </a:p>
        </p:txBody>
      </p:sp>
    </p:spTree>
    <p:extLst>
      <p:ext uri="{BB962C8B-B14F-4D97-AF65-F5344CB8AC3E}">
        <p14:creationId xmlns:p14="http://schemas.microsoft.com/office/powerpoint/2010/main" val="38108698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r>
              <a:rPr lang="he-IL" dirty="0"/>
              <a:t>פתרון פשוט ומוכר לתלמידים גם מחיי היומיום . מומלץ לבחון את דרך הפעולה עם הדלי – היכן נקודת האחיזה, מדוע יש צורך בקשירת החבל, היכן נקודת הקשירה, מהו אופן הפעולה בהעלאת המים, מהי הדרך הבטיחותית להעלאת המים... </a:t>
            </a:r>
            <a:endParaRPr lang="en-IL" dirty="0"/>
          </a:p>
        </p:txBody>
      </p:sp>
      <p:sp>
        <p:nvSpPr>
          <p:cNvPr id="4" name="מציין מיקום של מספר שקופית 3"/>
          <p:cNvSpPr>
            <a:spLocks noGrp="1"/>
          </p:cNvSpPr>
          <p:nvPr>
            <p:ph type="sldNum" sz="quarter" idx="5"/>
          </p:nvPr>
        </p:nvSpPr>
        <p:spPr/>
        <p:txBody>
          <a:bodyPr/>
          <a:lstStyle/>
          <a:p>
            <a:fld id="{93FD85E3-40CB-439A-8BCF-FCAC98165180}" type="slidenum">
              <a:rPr lang="en-US" smtClean="0"/>
              <a:t>6</a:t>
            </a:fld>
            <a:endParaRPr lang="en-US"/>
          </a:p>
        </p:txBody>
      </p:sp>
    </p:spTree>
    <p:extLst>
      <p:ext uri="{BB962C8B-B14F-4D97-AF65-F5344CB8AC3E}">
        <p14:creationId xmlns:p14="http://schemas.microsoft.com/office/powerpoint/2010/main" val="1448921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r>
              <a:rPr lang="he-IL" dirty="0"/>
              <a:t>מתקן נוסף להעלאת מים – לבחון עם התלמידים את מבנה המערכת. היכן מחובר במתקן זה החבל, מה קורה למוט בזמן הורדת הדלי, אופן העלאת הדלי במתקן הזה...</a:t>
            </a:r>
            <a:endParaRPr lang="en-IL" dirty="0"/>
          </a:p>
        </p:txBody>
      </p:sp>
      <p:sp>
        <p:nvSpPr>
          <p:cNvPr id="4" name="מציין מיקום של מספר שקופית 3"/>
          <p:cNvSpPr>
            <a:spLocks noGrp="1"/>
          </p:cNvSpPr>
          <p:nvPr>
            <p:ph type="sldNum" sz="quarter" idx="5"/>
          </p:nvPr>
        </p:nvSpPr>
        <p:spPr/>
        <p:txBody>
          <a:bodyPr/>
          <a:lstStyle/>
          <a:p>
            <a:fld id="{93FD85E3-40CB-439A-8BCF-FCAC98165180}" type="slidenum">
              <a:rPr lang="en-US" smtClean="0"/>
              <a:t>7</a:t>
            </a:fld>
            <a:endParaRPr lang="en-US"/>
          </a:p>
        </p:txBody>
      </p:sp>
    </p:spTree>
    <p:extLst>
      <p:ext uri="{BB962C8B-B14F-4D97-AF65-F5344CB8AC3E}">
        <p14:creationId xmlns:p14="http://schemas.microsoft.com/office/powerpoint/2010/main" val="20560798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r>
              <a:rPr lang="he-IL" sz="1200"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תשובות לשאלות:</a:t>
            </a:r>
            <a:endParaRPr lang="en-US" sz="1200" dirty="0">
              <a:effectLst/>
              <a:latin typeface="Times New Roman" panose="02020603050405020304" pitchFamily="18" charset="0"/>
              <a:ea typeface="Times New Roman" panose="02020603050405020304" pitchFamily="18" charset="0"/>
            </a:endParaRPr>
          </a:p>
          <a:p>
            <a:pPr marL="342900" lvl="0" indent="-342900" algn="just" rtl="1">
              <a:buFont typeface="+mj-lt"/>
              <a:buAutoNum type="arabicPeriod"/>
            </a:pPr>
            <a:r>
              <a:rPr lang="en-US" sz="1200" kern="1200" dirty="0">
                <a:solidFill>
                  <a:srgbClr val="000000"/>
                </a:solidFill>
                <a:effectLst/>
                <a:latin typeface="Arial" panose="020B0604020202020204" pitchFamily="34" charset="0"/>
                <a:ea typeface="Times New Roman" panose="02020603050405020304" pitchFamily="18" charset="0"/>
              </a:rPr>
              <a:t> </a:t>
            </a:r>
            <a:r>
              <a:rPr lang="he-IL" sz="1200" kern="1200" dirty="0">
                <a:solidFill>
                  <a:srgbClr val="000000"/>
                </a:solidFill>
                <a:effectLst/>
                <a:latin typeface="Arial" panose="020B0604020202020204" pitchFamily="34" charset="0"/>
                <a:ea typeface="Times New Roman" panose="02020603050405020304" pitchFamily="18" charset="0"/>
              </a:rPr>
              <a:t>עמודי התמך בצדדים מאפשרים חיבור מוט המשמש </a:t>
            </a:r>
            <a:r>
              <a:rPr lang="he-IL" sz="1200"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כציר לסיבוב החבל המתגלגל עליו.</a:t>
            </a:r>
            <a:endParaRPr lang="en-US" sz="1200" dirty="0">
              <a:effectLst/>
              <a:latin typeface="Times New Roman" panose="02020603050405020304" pitchFamily="18" charset="0"/>
              <a:ea typeface="Times New Roman" panose="02020603050405020304" pitchFamily="18" charset="0"/>
            </a:endParaRPr>
          </a:p>
          <a:p>
            <a:pPr marL="342900" lvl="0" indent="-342900" algn="just" rtl="1">
              <a:buFont typeface="+mj-lt"/>
              <a:buAutoNum type="arabicPeriod"/>
            </a:pPr>
            <a:r>
              <a:rPr lang="en-US" sz="1200" kern="1200" dirty="0">
                <a:solidFill>
                  <a:srgbClr val="000000"/>
                </a:solidFill>
                <a:effectLst/>
                <a:latin typeface="Arial" panose="020B0604020202020204" pitchFamily="34" charset="0"/>
                <a:ea typeface="Times New Roman" panose="02020603050405020304" pitchFamily="18" charset="0"/>
              </a:rPr>
              <a:t> </a:t>
            </a:r>
            <a:r>
              <a:rPr lang="he-IL" sz="1200" kern="1200" dirty="0">
                <a:solidFill>
                  <a:srgbClr val="000000"/>
                </a:solidFill>
                <a:effectLst/>
                <a:latin typeface="Arial" panose="020B0604020202020204" pitchFamily="34" charset="0"/>
                <a:ea typeface="Times New Roman" panose="02020603050405020304" pitchFamily="18" charset="0"/>
              </a:rPr>
              <a:t>החבל המלופף מאפשר הורדה והעלאה של הדלי. החבל צריך להיות קשור או מהודק למוט על מנת שלא ישתחרר בסיום הליפוף. </a:t>
            </a:r>
            <a:endParaRPr lang="en-US" sz="1200" dirty="0">
              <a:effectLst/>
              <a:latin typeface="Times New Roman" panose="02020603050405020304" pitchFamily="18" charset="0"/>
              <a:ea typeface="Times New Roman" panose="02020603050405020304" pitchFamily="18" charset="0"/>
            </a:endParaRPr>
          </a:p>
          <a:p>
            <a:pPr marL="342900" lvl="0" indent="-342900" algn="just" rtl="1">
              <a:buFont typeface="+mj-lt"/>
              <a:buAutoNum type="arabicPeriod"/>
            </a:pPr>
            <a:r>
              <a:rPr lang="he-IL" sz="1200"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הידית מחוברת לציר של המוט המחובר בין שני התומכים. חיבור המוט המשמש כציר ומיועד לסיבוב. סיבוב הידית גורם לסיבוב המוט ולגלגול החבל. </a:t>
            </a:r>
            <a:endParaRPr lang="en-US" sz="1200" dirty="0">
              <a:effectLst/>
              <a:latin typeface="Times New Roman" panose="02020603050405020304" pitchFamily="18" charset="0"/>
              <a:ea typeface="Times New Roman" panose="02020603050405020304" pitchFamily="18" charset="0"/>
            </a:endParaRPr>
          </a:p>
          <a:p>
            <a:pPr marL="342900" lvl="0" indent="-342900" algn="just" rtl="1">
              <a:buFont typeface="+mj-lt"/>
              <a:buAutoNum type="arabicPeriod"/>
            </a:pPr>
            <a:r>
              <a:rPr lang="he-IL" sz="1200"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באמצעות הורדת הדלי לבאר, הדלי מורד אל תוך המים בבאר ומתמלא במים. </a:t>
            </a:r>
            <a:endParaRPr lang="en-US" sz="1200" dirty="0">
              <a:effectLst/>
              <a:latin typeface="Times New Roman" panose="02020603050405020304" pitchFamily="18" charset="0"/>
              <a:ea typeface="Times New Roman" panose="02020603050405020304" pitchFamily="18" charset="0"/>
            </a:endParaRPr>
          </a:p>
          <a:p>
            <a:pPr marL="342900" lvl="0" indent="-342900" algn="just" rtl="1">
              <a:buFont typeface="+mj-lt"/>
              <a:buAutoNum type="arabicPeriod"/>
            </a:pPr>
            <a:r>
              <a:rPr lang="he-IL" sz="1200"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אנרגיה של השרירים מומרת לאנרגיה של תנועה (אנרגיית התנועה של הידית) וזו הופכת לאנרגיית התנועה של המוט.  </a:t>
            </a:r>
            <a:endParaRPr lang="en-US" sz="1200" dirty="0">
              <a:effectLst/>
              <a:latin typeface="Times New Roman" panose="02020603050405020304" pitchFamily="18" charset="0"/>
              <a:ea typeface="Times New Roman" panose="02020603050405020304" pitchFamily="18" charset="0"/>
            </a:endParaRPr>
          </a:p>
          <a:p>
            <a:pPr marL="342900" lvl="0" indent="-342900" algn="just" rtl="1">
              <a:buFont typeface="+mj-lt"/>
              <a:buAutoNum type="arabicPeriod"/>
            </a:pPr>
            <a:r>
              <a:rPr lang="he-IL" sz="1200" kern="12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דיון עם התלמידים בכיתה: האם המתקן הוא מערכת טכנולוגית? כדי להשיב על השאלה צריך לבדוק האם המתקן עונה על מאפיינים של מערכת טכנולוגית: בנוי מחלקים (רכיבים) אשר פעולתם יחד גורמת לפעולה (השגת מטרה). לפי הגדרה זו, המתקן הוא אכן מערכת טכנולוגית.  </a:t>
            </a:r>
            <a:endParaRPr lang="en-US" sz="1200" dirty="0">
              <a:effectLst/>
              <a:latin typeface="Times New Roman" panose="02020603050405020304" pitchFamily="18" charset="0"/>
              <a:ea typeface="Times New Roman" panose="02020603050405020304" pitchFamily="18" charset="0"/>
            </a:endParaRPr>
          </a:p>
          <a:p>
            <a:pPr marL="342900" lvl="0" indent="-342900" algn="just" rtl="1">
              <a:buFont typeface="+mj-lt"/>
              <a:buAutoNum type="arabicPeriod"/>
            </a:pPr>
            <a:r>
              <a:rPr lang="en-US" sz="1200" kern="1200" dirty="0">
                <a:solidFill>
                  <a:srgbClr val="000000"/>
                </a:solidFill>
                <a:effectLst/>
                <a:latin typeface="Arial" panose="020B0604020202020204" pitchFamily="34" charset="0"/>
                <a:ea typeface="Times New Roman" panose="02020603050405020304" pitchFamily="18" charset="0"/>
              </a:rPr>
              <a:t>  </a:t>
            </a:r>
            <a:r>
              <a:rPr lang="he-IL" sz="1200" kern="1200" dirty="0">
                <a:solidFill>
                  <a:srgbClr val="000000"/>
                </a:solidFill>
                <a:effectLst/>
                <a:latin typeface="Arial" panose="020B0604020202020204" pitchFamily="34" charset="0"/>
                <a:ea typeface="Times New Roman" panose="02020603050405020304" pitchFamily="18" charset="0"/>
              </a:rPr>
              <a:t>כמובן, ששאיבת מים באמצעות דלי דורשת השקעה גדולה של אנרגיה. שאיבת מים באמצעות חלב ודלי מגבירה את היכולת (צריך פחות אנרגיה).</a:t>
            </a:r>
            <a:endParaRPr lang="en-US" sz="1200" dirty="0">
              <a:effectLst/>
              <a:latin typeface="Times New Roman" panose="02020603050405020304" pitchFamily="18" charset="0"/>
              <a:ea typeface="Times New Roman" panose="02020603050405020304" pitchFamily="18" charset="0"/>
            </a:endParaRPr>
          </a:p>
          <a:p>
            <a:pPr algn="r"/>
            <a:endParaRPr lang="en-US" dirty="0"/>
          </a:p>
        </p:txBody>
      </p:sp>
      <p:sp>
        <p:nvSpPr>
          <p:cNvPr id="4" name="Slide Number Placeholder 3"/>
          <p:cNvSpPr>
            <a:spLocks noGrp="1"/>
          </p:cNvSpPr>
          <p:nvPr>
            <p:ph type="sldNum" sz="quarter" idx="5"/>
          </p:nvPr>
        </p:nvSpPr>
        <p:spPr/>
        <p:txBody>
          <a:bodyPr/>
          <a:lstStyle/>
          <a:p>
            <a:fld id="{93FD85E3-40CB-439A-8BCF-FCAC98165180}" type="slidenum">
              <a:rPr lang="en-US" smtClean="0"/>
              <a:t>8</a:t>
            </a:fld>
            <a:endParaRPr lang="en-US"/>
          </a:p>
        </p:txBody>
      </p:sp>
    </p:spTree>
    <p:extLst>
      <p:ext uri="{BB962C8B-B14F-4D97-AF65-F5344CB8AC3E}">
        <p14:creationId xmlns:p14="http://schemas.microsoft.com/office/powerpoint/2010/main" val="13149691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he-IL" dirty="0"/>
              <a:t> לאחר שהתלמידים חקרו את המבנה של המתקן (רעיון 2 במצגת זו)  מזמינים אותם לבנות דגם של המתקן הזה. ממדי המתקן ניתנים מראש וגם ניתנת דרישה לערוך שימוש חוזר בחומרים. לתלמידים לא ניתן מתכון לבנייה. הם צריכים להציע את שלבי הבנייה בהתאם למבנה המתקן שחקרו. הנחיות נוספות בשקופית הבאה.</a:t>
            </a:r>
            <a:endParaRPr lang="en-US" dirty="0"/>
          </a:p>
        </p:txBody>
      </p:sp>
      <p:sp>
        <p:nvSpPr>
          <p:cNvPr id="4" name="Slide Number Placeholder 3"/>
          <p:cNvSpPr>
            <a:spLocks noGrp="1"/>
          </p:cNvSpPr>
          <p:nvPr>
            <p:ph type="sldNum" sz="quarter" idx="5"/>
          </p:nvPr>
        </p:nvSpPr>
        <p:spPr/>
        <p:txBody>
          <a:bodyPr/>
          <a:lstStyle/>
          <a:p>
            <a:fld id="{93FD85E3-40CB-439A-8BCF-FCAC98165180}" type="slidenum">
              <a:rPr lang="en-US" smtClean="0"/>
              <a:t>9</a:t>
            </a:fld>
            <a:endParaRPr lang="en-US"/>
          </a:p>
        </p:txBody>
      </p:sp>
    </p:spTree>
    <p:extLst>
      <p:ext uri="{BB962C8B-B14F-4D97-AF65-F5344CB8AC3E}">
        <p14:creationId xmlns:p14="http://schemas.microsoft.com/office/powerpoint/2010/main" val="28534525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r>
              <a:rPr lang="he-IL" dirty="0"/>
              <a:t>מומלץ לסמן בעיפרון או בטוש לפני הגזירה.</a:t>
            </a:r>
          </a:p>
          <a:p>
            <a:pPr algn="r" rtl="1"/>
            <a:r>
              <a:rPr lang="he-IL" dirty="0"/>
              <a:t>בקשו מהתלמידים לסמן סביב כל דפנות הקרטון את החלקים שיש לגזור ולהסיר. </a:t>
            </a:r>
          </a:p>
          <a:p>
            <a:pPr algn="r" rtl="1"/>
            <a:r>
              <a:rPr lang="he-IL" dirty="0"/>
              <a:t>המתקן עשוי מקרטון אחד שהוציאו ממנו חלקים. אין צורך בהדבקה או בהוספת חלקים. </a:t>
            </a:r>
            <a:endParaRPr lang="en-IL" dirty="0"/>
          </a:p>
        </p:txBody>
      </p:sp>
      <p:sp>
        <p:nvSpPr>
          <p:cNvPr id="4" name="מציין מיקום של מספר שקופית 3"/>
          <p:cNvSpPr>
            <a:spLocks noGrp="1"/>
          </p:cNvSpPr>
          <p:nvPr>
            <p:ph type="sldNum" sz="quarter" idx="5"/>
          </p:nvPr>
        </p:nvSpPr>
        <p:spPr/>
        <p:txBody>
          <a:bodyPr/>
          <a:lstStyle/>
          <a:p>
            <a:fld id="{93FD85E3-40CB-439A-8BCF-FCAC98165180}" type="slidenum">
              <a:rPr lang="en-US" smtClean="0"/>
              <a:t>10</a:t>
            </a:fld>
            <a:endParaRPr lang="en-US"/>
          </a:p>
        </p:txBody>
      </p:sp>
    </p:spTree>
    <p:extLst>
      <p:ext uri="{BB962C8B-B14F-4D97-AF65-F5344CB8AC3E}">
        <p14:creationId xmlns:p14="http://schemas.microsoft.com/office/powerpoint/2010/main" val="41815300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DCD6FAD8-500F-6901-D23B-AEAFA726E664}"/>
              </a:ext>
            </a:extLst>
          </p:cNvPr>
          <p:cNvSpPr>
            <a:spLocks noGrp="1"/>
          </p:cNvSpPr>
          <p:nvPr>
            <p:ph type="ctrTitle"/>
          </p:nvPr>
        </p:nvSpPr>
        <p:spPr>
          <a:xfrm>
            <a:off x="1524000" y="1122363"/>
            <a:ext cx="9144000" cy="2387600"/>
          </a:xfrm>
        </p:spPr>
        <p:txBody>
          <a:bodyPr anchor="b"/>
          <a:lstStyle>
            <a:lvl1pPr algn="ctr">
              <a:defRPr sz="6000"/>
            </a:lvl1pPr>
          </a:lstStyle>
          <a:p>
            <a:r>
              <a:rPr lang="he-IL"/>
              <a:t>לחץ כדי לערוך סגנון כותרת של תבנית בסיס</a:t>
            </a:r>
            <a:endParaRPr lang="en-IL"/>
          </a:p>
        </p:txBody>
      </p:sp>
      <p:sp>
        <p:nvSpPr>
          <p:cNvPr id="3" name="כותרת משנה 2">
            <a:extLst>
              <a:ext uri="{FF2B5EF4-FFF2-40B4-BE49-F238E27FC236}">
                <a16:creationId xmlns:a16="http://schemas.microsoft.com/office/drawing/2014/main" id="{E83D2103-AC8E-20A3-F0EF-EE6796B2418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a:t>לחץ כדי לערוך סגנון כותרת משנה של תבנית בסיס</a:t>
            </a:r>
            <a:endParaRPr lang="en-IL"/>
          </a:p>
        </p:txBody>
      </p:sp>
      <p:sp>
        <p:nvSpPr>
          <p:cNvPr id="4" name="מציין מיקום של תאריך 3">
            <a:extLst>
              <a:ext uri="{FF2B5EF4-FFF2-40B4-BE49-F238E27FC236}">
                <a16:creationId xmlns:a16="http://schemas.microsoft.com/office/drawing/2014/main" id="{CF1BE20E-D0A5-4D92-360D-C56F0C6AAD77}"/>
              </a:ext>
            </a:extLst>
          </p:cNvPr>
          <p:cNvSpPr>
            <a:spLocks noGrp="1"/>
          </p:cNvSpPr>
          <p:nvPr>
            <p:ph type="dt" sz="half" idx="10"/>
          </p:nvPr>
        </p:nvSpPr>
        <p:spPr/>
        <p:txBody>
          <a:bodyPr/>
          <a:lstStyle/>
          <a:p>
            <a:fld id="{5B771C78-515B-47EC-BAD7-29A2EA0764E5}" type="datetimeFigureOut">
              <a:rPr lang="en-IL" smtClean="0"/>
              <a:t>09/16/2024</a:t>
            </a:fld>
            <a:endParaRPr lang="en-IL"/>
          </a:p>
        </p:txBody>
      </p:sp>
      <p:sp>
        <p:nvSpPr>
          <p:cNvPr id="5" name="מציין מיקום של כותרת תחתונה 4">
            <a:extLst>
              <a:ext uri="{FF2B5EF4-FFF2-40B4-BE49-F238E27FC236}">
                <a16:creationId xmlns:a16="http://schemas.microsoft.com/office/drawing/2014/main" id="{64FC4054-40EA-57CD-ED92-05A2FAAE1D0E}"/>
              </a:ext>
            </a:extLst>
          </p:cNvPr>
          <p:cNvSpPr>
            <a:spLocks noGrp="1"/>
          </p:cNvSpPr>
          <p:nvPr>
            <p:ph type="ftr" sz="quarter" idx="11"/>
          </p:nvPr>
        </p:nvSpPr>
        <p:spPr/>
        <p:txBody>
          <a:bodyPr/>
          <a:lstStyle/>
          <a:p>
            <a:endParaRPr lang="en-IL"/>
          </a:p>
        </p:txBody>
      </p:sp>
      <p:sp>
        <p:nvSpPr>
          <p:cNvPr id="6" name="מציין מיקום של מספר שקופית 5">
            <a:extLst>
              <a:ext uri="{FF2B5EF4-FFF2-40B4-BE49-F238E27FC236}">
                <a16:creationId xmlns:a16="http://schemas.microsoft.com/office/drawing/2014/main" id="{8605AD28-2897-3CD3-2620-241ACC60E7E3}"/>
              </a:ext>
            </a:extLst>
          </p:cNvPr>
          <p:cNvSpPr>
            <a:spLocks noGrp="1"/>
          </p:cNvSpPr>
          <p:nvPr>
            <p:ph type="sldNum" sz="quarter" idx="12"/>
          </p:nvPr>
        </p:nvSpPr>
        <p:spPr/>
        <p:txBody>
          <a:bodyPr/>
          <a:lstStyle/>
          <a:p>
            <a:fld id="{A874D193-F431-47A2-9C19-6FB275226DCA}" type="slidenum">
              <a:rPr lang="en-IL" smtClean="0"/>
              <a:t>‹#›</a:t>
            </a:fld>
            <a:endParaRPr lang="en-IL"/>
          </a:p>
        </p:txBody>
      </p:sp>
    </p:spTree>
    <p:extLst>
      <p:ext uri="{BB962C8B-B14F-4D97-AF65-F5344CB8AC3E}">
        <p14:creationId xmlns:p14="http://schemas.microsoft.com/office/powerpoint/2010/main" val="22570229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705FB2C6-C718-19FF-80FD-1A1451C5C149}"/>
              </a:ext>
            </a:extLst>
          </p:cNvPr>
          <p:cNvSpPr>
            <a:spLocks noGrp="1"/>
          </p:cNvSpPr>
          <p:nvPr>
            <p:ph type="title"/>
          </p:nvPr>
        </p:nvSpPr>
        <p:spPr/>
        <p:txBody>
          <a:bodyPr/>
          <a:lstStyle/>
          <a:p>
            <a:r>
              <a:rPr lang="he-IL"/>
              <a:t>לחץ כדי לערוך סגנון כותרת של תבנית בסיס</a:t>
            </a:r>
            <a:endParaRPr lang="en-IL"/>
          </a:p>
        </p:txBody>
      </p:sp>
      <p:sp>
        <p:nvSpPr>
          <p:cNvPr id="3" name="מציין מיקום של טקסט אנכי 2">
            <a:extLst>
              <a:ext uri="{FF2B5EF4-FFF2-40B4-BE49-F238E27FC236}">
                <a16:creationId xmlns:a16="http://schemas.microsoft.com/office/drawing/2014/main" id="{FF60EE74-93AB-2F43-27A3-759F9B457660}"/>
              </a:ext>
            </a:extLst>
          </p:cNvPr>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IL"/>
          </a:p>
        </p:txBody>
      </p:sp>
      <p:sp>
        <p:nvSpPr>
          <p:cNvPr id="4" name="מציין מיקום של תאריך 3">
            <a:extLst>
              <a:ext uri="{FF2B5EF4-FFF2-40B4-BE49-F238E27FC236}">
                <a16:creationId xmlns:a16="http://schemas.microsoft.com/office/drawing/2014/main" id="{974AAA12-F01F-3C91-C0CB-0F82B7B87A85}"/>
              </a:ext>
            </a:extLst>
          </p:cNvPr>
          <p:cNvSpPr>
            <a:spLocks noGrp="1"/>
          </p:cNvSpPr>
          <p:nvPr>
            <p:ph type="dt" sz="half" idx="10"/>
          </p:nvPr>
        </p:nvSpPr>
        <p:spPr/>
        <p:txBody>
          <a:bodyPr/>
          <a:lstStyle/>
          <a:p>
            <a:fld id="{5B771C78-515B-47EC-BAD7-29A2EA0764E5}" type="datetimeFigureOut">
              <a:rPr lang="en-IL" smtClean="0"/>
              <a:t>09/16/2024</a:t>
            </a:fld>
            <a:endParaRPr lang="en-IL"/>
          </a:p>
        </p:txBody>
      </p:sp>
      <p:sp>
        <p:nvSpPr>
          <p:cNvPr id="5" name="מציין מיקום של כותרת תחתונה 4">
            <a:extLst>
              <a:ext uri="{FF2B5EF4-FFF2-40B4-BE49-F238E27FC236}">
                <a16:creationId xmlns:a16="http://schemas.microsoft.com/office/drawing/2014/main" id="{118789F9-B51B-991F-F81D-7D1ACAD6BA5F}"/>
              </a:ext>
            </a:extLst>
          </p:cNvPr>
          <p:cNvSpPr>
            <a:spLocks noGrp="1"/>
          </p:cNvSpPr>
          <p:nvPr>
            <p:ph type="ftr" sz="quarter" idx="11"/>
          </p:nvPr>
        </p:nvSpPr>
        <p:spPr/>
        <p:txBody>
          <a:bodyPr/>
          <a:lstStyle/>
          <a:p>
            <a:endParaRPr lang="en-IL"/>
          </a:p>
        </p:txBody>
      </p:sp>
      <p:sp>
        <p:nvSpPr>
          <p:cNvPr id="6" name="מציין מיקום של מספר שקופית 5">
            <a:extLst>
              <a:ext uri="{FF2B5EF4-FFF2-40B4-BE49-F238E27FC236}">
                <a16:creationId xmlns:a16="http://schemas.microsoft.com/office/drawing/2014/main" id="{0235C682-3798-FFB5-1F90-AAE34A7A60DE}"/>
              </a:ext>
            </a:extLst>
          </p:cNvPr>
          <p:cNvSpPr>
            <a:spLocks noGrp="1"/>
          </p:cNvSpPr>
          <p:nvPr>
            <p:ph type="sldNum" sz="quarter" idx="12"/>
          </p:nvPr>
        </p:nvSpPr>
        <p:spPr/>
        <p:txBody>
          <a:bodyPr/>
          <a:lstStyle/>
          <a:p>
            <a:fld id="{A874D193-F431-47A2-9C19-6FB275226DCA}" type="slidenum">
              <a:rPr lang="en-IL" smtClean="0"/>
              <a:t>‹#›</a:t>
            </a:fld>
            <a:endParaRPr lang="en-IL"/>
          </a:p>
        </p:txBody>
      </p:sp>
    </p:spTree>
    <p:extLst>
      <p:ext uri="{BB962C8B-B14F-4D97-AF65-F5344CB8AC3E}">
        <p14:creationId xmlns:p14="http://schemas.microsoft.com/office/powerpoint/2010/main" val="25108345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כותרת אנכית 1">
            <a:extLst>
              <a:ext uri="{FF2B5EF4-FFF2-40B4-BE49-F238E27FC236}">
                <a16:creationId xmlns:a16="http://schemas.microsoft.com/office/drawing/2014/main" id="{DD364DB1-6F66-0481-5037-FE9E53E9F601}"/>
              </a:ext>
            </a:extLst>
          </p:cNvPr>
          <p:cNvSpPr>
            <a:spLocks noGrp="1"/>
          </p:cNvSpPr>
          <p:nvPr>
            <p:ph type="title" orient="vert"/>
          </p:nvPr>
        </p:nvSpPr>
        <p:spPr>
          <a:xfrm>
            <a:off x="8724900" y="365125"/>
            <a:ext cx="2628900" cy="5811838"/>
          </a:xfrm>
        </p:spPr>
        <p:txBody>
          <a:bodyPr vert="eaVert"/>
          <a:lstStyle/>
          <a:p>
            <a:r>
              <a:rPr lang="he-IL"/>
              <a:t>לחץ כדי לערוך סגנון כותרת של תבנית בסיס</a:t>
            </a:r>
            <a:endParaRPr lang="en-IL"/>
          </a:p>
        </p:txBody>
      </p:sp>
      <p:sp>
        <p:nvSpPr>
          <p:cNvPr id="3" name="מציין מיקום של טקסט אנכי 2">
            <a:extLst>
              <a:ext uri="{FF2B5EF4-FFF2-40B4-BE49-F238E27FC236}">
                <a16:creationId xmlns:a16="http://schemas.microsoft.com/office/drawing/2014/main" id="{7E084EE8-180B-B219-D4FA-1CC9D8C0F2A5}"/>
              </a:ext>
            </a:extLst>
          </p:cNvPr>
          <p:cNvSpPr>
            <a:spLocks noGrp="1"/>
          </p:cNvSpPr>
          <p:nvPr>
            <p:ph type="body" orient="vert" idx="1"/>
          </p:nvPr>
        </p:nvSpPr>
        <p:spPr>
          <a:xfrm>
            <a:off x="838200" y="365125"/>
            <a:ext cx="7734300" cy="5811838"/>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IL"/>
          </a:p>
        </p:txBody>
      </p:sp>
      <p:sp>
        <p:nvSpPr>
          <p:cNvPr id="4" name="מציין מיקום של תאריך 3">
            <a:extLst>
              <a:ext uri="{FF2B5EF4-FFF2-40B4-BE49-F238E27FC236}">
                <a16:creationId xmlns:a16="http://schemas.microsoft.com/office/drawing/2014/main" id="{DC2818C8-52CE-9B9C-2C19-5307E46A2BCB}"/>
              </a:ext>
            </a:extLst>
          </p:cNvPr>
          <p:cNvSpPr>
            <a:spLocks noGrp="1"/>
          </p:cNvSpPr>
          <p:nvPr>
            <p:ph type="dt" sz="half" idx="10"/>
          </p:nvPr>
        </p:nvSpPr>
        <p:spPr/>
        <p:txBody>
          <a:bodyPr/>
          <a:lstStyle/>
          <a:p>
            <a:fld id="{5B771C78-515B-47EC-BAD7-29A2EA0764E5}" type="datetimeFigureOut">
              <a:rPr lang="en-IL" smtClean="0"/>
              <a:t>09/16/2024</a:t>
            </a:fld>
            <a:endParaRPr lang="en-IL"/>
          </a:p>
        </p:txBody>
      </p:sp>
      <p:sp>
        <p:nvSpPr>
          <p:cNvPr id="5" name="מציין מיקום של כותרת תחתונה 4">
            <a:extLst>
              <a:ext uri="{FF2B5EF4-FFF2-40B4-BE49-F238E27FC236}">
                <a16:creationId xmlns:a16="http://schemas.microsoft.com/office/drawing/2014/main" id="{A6E25C44-11C1-1253-1691-C158C7EBC831}"/>
              </a:ext>
            </a:extLst>
          </p:cNvPr>
          <p:cNvSpPr>
            <a:spLocks noGrp="1"/>
          </p:cNvSpPr>
          <p:nvPr>
            <p:ph type="ftr" sz="quarter" idx="11"/>
          </p:nvPr>
        </p:nvSpPr>
        <p:spPr/>
        <p:txBody>
          <a:bodyPr/>
          <a:lstStyle/>
          <a:p>
            <a:endParaRPr lang="en-IL"/>
          </a:p>
        </p:txBody>
      </p:sp>
      <p:sp>
        <p:nvSpPr>
          <p:cNvPr id="6" name="מציין מיקום של מספר שקופית 5">
            <a:extLst>
              <a:ext uri="{FF2B5EF4-FFF2-40B4-BE49-F238E27FC236}">
                <a16:creationId xmlns:a16="http://schemas.microsoft.com/office/drawing/2014/main" id="{BEF55B37-8F18-EAD3-B096-CFAAD8BF1D55}"/>
              </a:ext>
            </a:extLst>
          </p:cNvPr>
          <p:cNvSpPr>
            <a:spLocks noGrp="1"/>
          </p:cNvSpPr>
          <p:nvPr>
            <p:ph type="sldNum" sz="quarter" idx="12"/>
          </p:nvPr>
        </p:nvSpPr>
        <p:spPr/>
        <p:txBody>
          <a:bodyPr/>
          <a:lstStyle/>
          <a:p>
            <a:fld id="{A874D193-F431-47A2-9C19-6FB275226DCA}" type="slidenum">
              <a:rPr lang="en-IL" smtClean="0"/>
              <a:t>‹#›</a:t>
            </a:fld>
            <a:endParaRPr lang="en-IL"/>
          </a:p>
        </p:txBody>
      </p:sp>
    </p:spTree>
    <p:extLst>
      <p:ext uri="{BB962C8B-B14F-4D97-AF65-F5344CB8AC3E}">
        <p14:creationId xmlns:p14="http://schemas.microsoft.com/office/powerpoint/2010/main" val="31918141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F64ACC39-CA9D-B23B-CC21-63261F516F20}"/>
              </a:ext>
            </a:extLst>
          </p:cNvPr>
          <p:cNvSpPr>
            <a:spLocks noGrp="1"/>
          </p:cNvSpPr>
          <p:nvPr>
            <p:ph type="title"/>
          </p:nvPr>
        </p:nvSpPr>
        <p:spPr/>
        <p:txBody>
          <a:bodyPr/>
          <a:lstStyle/>
          <a:p>
            <a:r>
              <a:rPr lang="he-IL"/>
              <a:t>לחץ כדי לערוך סגנון כותרת של תבנית בסיס</a:t>
            </a:r>
            <a:endParaRPr lang="en-IL"/>
          </a:p>
        </p:txBody>
      </p:sp>
      <p:sp>
        <p:nvSpPr>
          <p:cNvPr id="3" name="מציין מיקום תוכן 2">
            <a:extLst>
              <a:ext uri="{FF2B5EF4-FFF2-40B4-BE49-F238E27FC236}">
                <a16:creationId xmlns:a16="http://schemas.microsoft.com/office/drawing/2014/main" id="{51B6B21E-D72F-CB80-55E6-115FD376D5B2}"/>
              </a:ext>
            </a:extLst>
          </p:cNvPr>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IL"/>
          </a:p>
        </p:txBody>
      </p:sp>
      <p:sp>
        <p:nvSpPr>
          <p:cNvPr id="4" name="מציין מיקום של תאריך 3">
            <a:extLst>
              <a:ext uri="{FF2B5EF4-FFF2-40B4-BE49-F238E27FC236}">
                <a16:creationId xmlns:a16="http://schemas.microsoft.com/office/drawing/2014/main" id="{3BCE5F96-C1A5-A158-590E-1AA59141784B}"/>
              </a:ext>
            </a:extLst>
          </p:cNvPr>
          <p:cNvSpPr>
            <a:spLocks noGrp="1"/>
          </p:cNvSpPr>
          <p:nvPr>
            <p:ph type="dt" sz="half" idx="10"/>
          </p:nvPr>
        </p:nvSpPr>
        <p:spPr/>
        <p:txBody>
          <a:bodyPr/>
          <a:lstStyle/>
          <a:p>
            <a:fld id="{5B771C78-515B-47EC-BAD7-29A2EA0764E5}" type="datetimeFigureOut">
              <a:rPr lang="en-IL" smtClean="0"/>
              <a:t>09/16/2024</a:t>
            </a:fld>
            <a:endParaRPr lang="en-IL"/>
          </a:p>
        </p:txBody>
      </p:sp>
      <p:sp>
        <p:nvSpPr>
          <p:cNvPr id="5" name="מציין מיקום של כותרת תחתונה 4">
            <a:extLst>
              <a:ext uri="{FF2B5EF4-FFF2-40B4-BE49-F238E27FC236}">
                <a16:creationId xmlns:a16="http://schemas.microsoft.com/office/drawing/2014/main" id="{EBE933C8-79F4-DEC9-2894-3D90AF6C7B37}"/>
              </a:ext>
            </a:extLst>
          </p:cNvPr>
          <p:cNvSpPr>
            <a:spLocks noGrp="1"/>
          </p:cNvSpPr>
          <p:nvPr>
            <p:ph type="ftr" sz="quarter" idx="11"/>
          </p:nvPr>
        </p:nvSpPr>
        <p:spPr/>
        <p:txBody>
          <a:bodyPr/>
          <a:lstStyle/>
          <a:p>
            <a:endParaRPr lang="en-IL"/>
          </a:p>
        </p:txBody>
      </p:sp>
      <p:sp>
        <p:nvSpPr>
          <p:cNvPr id="6" name="מציין מיקום של מספר שקופית 5">
            <a:extLst>
              <a:ext uri="{FF2B5EF4-FFF2-40B4-BE49-F238E27FC236}">
                <a16:creationId xmlns:a16="http://schemas.microsoft.com/office/drawing/2014/main" id="{FD679135-D201-F70A-19D9-41AC59E7262E}"/>
              </a:ext>
            </a:extLst>
          </p:cNvPr>
          <p:cNvSpPr>
            <a:spLocks noGrp="1"/>
          </p:cNvSpPr>
          <p:nvPr>
            <p:ph type="sldNum" sz="quarter" idx="12"/>
          </p:nvPr>
        </p:nvSpPr>
        <p:spPr/>
        <p:txBody>
          <a:bodyPr/>
          <a:lstStyle/>
          <a:p>
            <a:fld id="{A874D193-F431-47A2-9C19-6FB275226DCA}" type="slidenum">
              <a:rPr lang="en-IL" smtClean="0"/>
              <a:t>‹#›</a:t>
            </a:fld>
            <a:endParaRPr lang="en-IL"/>
          </a:p>
        </p:txBody>
      </p:sp>
    </p:spTree>
    <p:extLst>
      <p:ext uri="{BB962C8B-B14F-4D97-AF65-F5344CB8AC3E}">
        <p14:creationId xmlns:p14="http://schemas.microsoft.com/office/powerpoint/2010/main" val="5348159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909E3DD4-BE11-462C-0139-2D5F49CCF80F}"/>
              </a:ext>
            </a:extLst>
          </p:cNvPr>
          <p:cNvSpPr>
            <a:spLocks noGrp="1"/>
          </p:cNvSpPr>
          <p:nvPr>
            <p:ph type="title"/>
          </p:nvPr>
        </p:nvSpPr>
        <p:spPr>
          <a:xfrm>
            <a:off x="831850" y="1709738"/>
            <a:ext cx="10515600" cy="2852737"/>
          </a:xfrm>
        </p:spPr>
        <p:txBody>
          <a:bodyPr anchor="b"/>
          <a:lstStyle>
            <a:lvl1pPr>
              <a:defRPr sz="6000"/>
            </a:lvl1pPr>
          </a:lstStyle>
          <a:p>
            <a:r>
              <a:rPr lang="he-IL"/>
              <a:t>לחץ כדי לערוך סגנון כותרת של תבנית בסיס</a:t>
            </a:r>
            <a:endParaRPr lang="en-IL"/>
          </a:p>
        </p:txBody>
      </p:sp>
      <p:sp>
        <p:nvSpPr>
          <p:cNvPr id="3" name="מציין מיקום טקסט 2">
            <a:extLst>
              <a:ext uri="{FF2B5EF4-FFF2-40B4-BE49-F238E27FC236}">
                <a16:creationId xmlns:a16="http://schemas.microsoft.com/office/drawing/2014/main" id="{42F27920-2874-F2E7-6C7A-E09134D615A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e-IL"/>
              <a:t>לחץ כדי לערוך סגנונות טקסט של תבנית בסיס</a:t>
            </a:r>
          </a:p>
        </p:txBody>
      </p:sp>
      <p:sp>
        <p:nvSpPr>
          <p:cNvPr id="4" name="מציין מיקום של תאריך 3">
            <a:extLst>
              <a:ext uri="{FF2B5EF4-FFF2-40B4-BE49-F238E27FC236}">
                <a16:creationId xmlns:a16="http://schemas.microsoft.com/office/drawing/2014/main" id="{3462A4E1-0E27-89E4-8B67-2870F0706233}"/>
              </a:ext>
            </a:extLst>
          </p:cNvPr>
          <p:cNvSpPr>
            <a:spLocks noGrp="1"/>
          </p:cNvSpPr>
          <p:nvPr>
            <p:ph type="dt" sz="half" idx="10"/>
          </p:nvPr>
        </p:nvSpPr>
        <p:spPr/>
        <p:txBody>
          <a:bodyPr/>
          <a:lstStyle/>
          <a:p>
            <a:fld id="{5B771C78-515B-47EC-BAD7-29A2EA0764E5}" type="datetimeFigureOut">
              <a:rPr lang="en-IL" smtClean="0"/>
              <a:t>09/16/2024</a:t>
            </a:fld>
            <a:endParaRPr lang="en-IL"/>
          </a:p>
        </p:txBody>
      </p:sp>
      <p:sp>
        <p:nvSpPr>
          <p:cNvPr id="5" name="מציין מיקום של כותרת תחתונה 4">
            <a:extLst>
              <a:ext uri="{FF2B5EF4-FFF2-40B4-BE49-F238E27FC236}">
                <a16:creationId xmlns:a16="http://schemas.microsoft.com/office/drawing/2014/main" id="{DFAF6A29-BDA9-8217-C3C5-9E9D6D94A65B}"/>
              </a:ext>
            </a:extLst>
          </p:cNvPr>
          <p:cNvSpPr>
            <a:spLocks noGrp="1"/>
          </p:cNvSpPr>
          <p:nvPr>
            <p:ph type="ftr" sz="quarter" idx="11"/>
          </p:nvPr>
        </p:nvSpPr>
        <p:spPr/>
        <p:txBody>
          <a:bodyPr/>
          <a:lstStyle/>
          <a:p>
            <a:endParaRPr lang="en-IL"/>
          </a:p>
        </p:txBody>
      </p:sp>
      <p:sp>
        <p:nvSpPr>
          <p:cNvPr id="6" name="מציין מיקום של מספר שקופית 5">
            <a:extLst>
              <a:ext uri="{FF2B5EF4-FFF2-40B4-BE49-F238E27FC236}">
                <a16:creationId xmlns:a16="http://schemas.microsoft.com/office/drawing/2014/main" id="{E5B99171-9F2B-F90F-67A8-6CF9C74F7E6A}"/>
              </a:ext>
            </a:extLst>
          </p:cNvPr>
          <p:cNvSpPr>
            <a:spLocks noGrp="1"/>
          </p:cNvSpPr>
          <p:nvPr>
            <p:ph type="sldNum" sz="quarter" idx="12"/>
          </p:nvPr>
        </p:nvSpPr>
        <p:spPr/>
        <p:txBody>
          <a:bodyPr/>
          <a:lstStyle/>
          <a:p>
            <a:fld id="{A874D193-F431-47A2-9C19-6FB275226DCA}" type="slidenum">
              <a:rPr lang="en-IL" smtClean="0"/>
              <a:t>‹#›</a:t>
            </a:fld>
            <a:endParaRPr lang="en-IL"/>
          </a:p>
        </p:txBody>
      </p:sp>
    </p:spTree>
    <p:extLst>
      <p:ext uri="{BB962C8B-B14F-4D97-AF65-F5344CB8AC3E}">
        <p14:creationId xmlns:p14="http://schemas.microsoft.com/office/powerpoint/2010/main" val="40116975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33ED58AB-0D01-83DF-EE79-7170A1BE71E6}"/>
              </a:ext>
            </a:extLst>
          </p:cNvPr>
          <p:cNvSpPr>
            <a:spLocks noGrp="1"/>
          </p:cNvSpPr>
          <p:nvPr>
            <p:ph type="title"/>
          </p:nvPr>
        </p:nvSpPr>
        <p:spPr/>
        <p:txBody>
          <a:bodyPr/>
          <a:lstStyle/>
          <a:p>
            <a:r>
              <a:rPr lang="he-IL"/>
              <a:t>לחץ כדי לערוך סגנון כותרת של תבנית בסיס</a:t>
            </a:r>
            <a:endParaRPr lang="en-IL"/>
          </a:p>
        </p:txBody>
      </p:sp>
      <p:sp>
        <p:nvSpPr>
          <p:cNvPr id="3" name="מציין מיקום תוכן 2">
            <a:extLst>
              <a:ext uri="{FF2B5EF4-FFF2-40B4-BE49-F238E27FC236}">
                <a16:creationId xmlns:a16="http://schemas.microsoft.com/office/drawing/2014/main" id="{456E1E7A-E135-42FB-DAF6-53CF9DC2155F}"/>
              </a:ext>
            </a:extLst>
          </p:cNvPr>
          <p:cNvSpPr>
            <a:spLocks noGrp="1"/>
          </p:cNvSpPr>
          <p:nvPr>
            <p:ph sz="half" idx="1"/>
          </p:nvPr>
        </p:nvSpPr>
        <p:spPr>
          <a:xfrm>
            <a:off x="838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IL"/>
          </a:p>
        </p:txBody>
      </p:sp>
      <p:sp>
        <p:nvSpPr>
          <p:cNvPr id="4" name="מציין מיקום תוכן 3">
            <a:extLst>
              <a:ext uri="{FF2B5EF4-FFF2-40B4-BE49-F238E27FC236}">
                <a16:creationId xmlns:a16="http://schemas.microsoft.com/office/drawing/2014/main" id="{9E8812A5-6AD7-F688-BCBA-73A8D3450107}"/>
              </a:ext>
            </a:extLst>
          </p:cNvPr>
          <p:cNvSpPr>
            <a:spLocks noGrp="1"/>
          </p:cNvSpPr>
          <p:nvPr>
            <p:ph sz="half" idx="2"/>
          </p:nvPr>
        </p:nvSpPr>
        <p:spPr>
          <a:xfrm>
            <a:off x="6172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IL"/>
          </a:p>
        </p:txBody>
      </p:sp>
      <p:sp>
        <p:nvSpPr>
          <p:cNvPr id="5" name="מציין מיקום של תאריך 4">
            <a:extLst>
              <a:ext uri="{FF2B5EF4-FFF2-40B4-BE49-F238E27FC236}">
                <a16:creationId xmlns:a16="http://schemas.microsoft.com/office/drawing/2014/main" id="{2839233B-25E1-EBF1-6B6D-7E6FFD43C0FF}"/>
              </a:ext>
            </a:extLst>
          </p:cNvPr>
          <p:cNvSpPr>
            <a:spLocks noGrp="1"/>
          </p:cNvSpPr>
          <p:nvPr>
            <p:ph type="dt" sz="half" idx="10"/>
          </p:nvPr>
        </p:nvSpPr>
        <p:spPr/>
        <p:txBody>
          <a:bodyPr/>
          <a:lstStyle/>
          <a:p>
            <a:fld id="{5B771C78-515B-47EC-BAD7-29A2EA0764E5}" type="datetimeFigureOut">
              <a:rPr lang="en-IL" smtClean="0"/>
              <a:t>09/16/2024</a:t>
            </a:fld>
            <a:endParaRPr lang="en-IL"/>
          </a:p>
        </p:txBody>
      </p:sp>
      <p:sp>
        <p:nvSpPr>
          <p:cNvPr id="6" name="מציין מיקום של כותרת תחתונה 5">
            <a:extLst>
              <a:ext uri="{FF2B5EF4-FFF2-40B4-BE49-F238E27FC236}">
                <a16:creationId xmlns:a16="http://schemas.microsoft.com/office/drawing/2014/main" id="{B5C334A4-46A5-EFC3-51CC-816D37D13941}"/>
              </a:ext>
            </a:extLst>
          </p:cNvPr>
          <p:cNvSpPr>
            <a:spLocks noGrp="1"/>
          </p:cNvSpPr>
          <p:nvPr>
            <p:ph type="ftr" sz="quarter" idx="11"/>
          </p:nvPr>
        </p:nvSpPr>
        <p:spPr/>
        <p:txBody>
          <a:bodyPr/>
          <a:lstStyle/>
          <a:p>
            <a:endParaRPr lang="en-IL"/>
          </a:p>
        </p:txBody>
      </p:sp>
      <p:sp>
        <p:nvSpPr>
          <p:cNvPr id="7" name="מציין מיקום של מספר שקופית 6">
            <a:extLst>
              <a:ext uri="{FF2B5EF4-FFF2-40B4-BE49-F238E27FC236}">
                <a16:creationId xmlns:a16="http://schemas.microsoft.com/office/drawing/2014/main" id="{40493044-4289-35A3-73D4-B009D143822F}"/>
              </a:ext>
            </a:extLst>
          </p:cNvPr>
          <p:cNvSpPr>
            <a:spLocks noGrp="1"/>
          </p:cNvSpPr>
          <p:nvPr>
            <p:ph type="sldNum" sz="quarter" idx="12"/>
          </p:nvPr>
        </p:nvSpPr>
        <p:spPr/>
        <p:txBody>
          <a:bodyPr/>
          <a:lstStyle/>
          <a:p>
            <a:fld id="{A874D193-F431-47A2-9C19-6FB275226DCA}" type="slidenum">
              <a:rPr lang="en-IL" smtClean="0"/>
              <a:t>‹#›</a:t>
            </a:fld>
            <a:endParaRPr lang="en-IL"/>
          </a:p>
        </p:txBody>
      </p:sp>
    </p:spTree>
    <p:extLst>
      <p:ext uri="{BB962C8B-B14F-4D97-AF65-F5344CB8AC3E}">
        <p14:creationId xmlns:p14="http://schemas.microsoft.com/office/powerpoint/2010/main" val="28666922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84BE987E-85D7-BD2A-E1DC-608AA5834AD1}"/>
              </a:ext>
            </a:extLst>
          </p:cNvPr>
          <p:cNvSpPr>
            <a:spLocks noGrp="1"/>
          </p:cNvSpPr>
          <p:nvPr>
            <p:ph type="title"/>
          </p:nvPr>
        </p:nvSpPr>
        <p:spPr>
          <a:xfrm>
            <a:off x="839788" y="365125"/>
            <a:ext cx="10515600" cy="1325563"/>
          </a:xfrm>
        </p:spPr>
        <p:txBody>
          <a:bodyPr/>
          <a:lstStyle/>
          <a:p>
            <a:r>
              <a:rPr lang="he-IL"/>
              <a:t>לחץ כדי לערוך סגנון כותרת של תבנית בסיס</a:t>
            </a:r>
            <a:endParaRPr lang="en-IL"/>
          </a:p>
        </p:txBody>
      </p:sp>
      <p:sp>
        <p:nvSpPr>
          <p:cNvPr id="3" name="מציין מיקום טקסט 2">
            <a:extLst>
              <a:ext uri="{FF2B5EF4-FFF2-40B4-BE49-F238E27FC236}">
                <a16:creationId xmlns:a16="http://schemas.microsoft.com/office/drawing/2014/main" id="{63823416-635A-8483-E20C-EEEA0ACAB09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מציין מיקום תוכן 3">
            <a:extLst>
              <a:ext uri="{FF2B5EF4-FFF2-40B4-BE49-F238E27FC236}">
                <a16:creationId xmlns:a16="http://schemas.microsoft.com/office/drawing/2014/main" id="{26722832-5B06-4220-65C2-4344BE18DBB9}"/>
              </a:ext>
            </a:extLst>
          </p:cNvPr>
          <p:cNvSpPr>
            <a:spLocks noGrp="1"/>
          </p:cNvSpPr>
          <p:nvPr>
            <p:ph sz="half" idx="2"/>
          </p:nvPr>
        </p:nvSpPr>
        <p:spPr>
          <a:xfrm>
            <a:off x="839788" y="2505075"/>
            <a:ext cx="5157787"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IL"/>
          </a:p>
        </p:txBody>
      </p:sp>
      <p:sp>
        <p:nvSpPr>
          <p:cNvPr id="5" name="מציין מיקום טקסט 4">
            <a:extLst>
              <a:ext uri="{FF2B5EF4-FFF2-40B4-BE49-F238E27FC236}">
                <a16:creationId xmlns:a16="http://schemas.microsoft.com/office/drawing/2014/main" id="{2999E5E6-E595-EBEF-0F6B-4C1F0A4205E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מציין מיקום תוכן 5">
            <a:extLst>
              <a:ext uri="{FF2B5EF4-FFF2-40B4-BE49-F238E27FC236}">
                <a16:creationId xmlns:a16="http://schemas.microsoft.com/office/drawing/2014/main" id="{0D66B218-6877-B9E9-3364-4F1EBA447D34}"/>
              </a:ext>
            </a:extLst>
          </p:cNvPr>
          <p:cNvSpPr>
            <a:spLocks noGrp="1"/>
          </p:cNvSpPr>
          <p:nvPr>
            <p:ph sz="quarter" idx="4"/>
          </p:nvPr>
        </p:nvSpPr>
        <p:spPr>
          <a:xfrm>
            <a:off x="6172200" y="2505075"/>
            <a:ext cx="5183188"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IL"/>
          </a:p>
        </p:txBody>
      </p:sp>
      <p:sp>
        <p:nvSpPr>
          <p:cNvPr id="7" name="מציין מיקום של תאריך 6">
            <a:extLst>
              <a:ext uri="{FF2B5EF4-FFF2-40B4-BE49-F238E27FC236}">
                <a16:creationId xmlns:a16="http://schemas.microsoft.com/office/drawing/2014/main" id="{7B8F964E-85A1-7530-E725-18010E19C773}"/>
              </a:ext>
            </a:extLst>
          </p:cNvPr>
          <p:cNvSpPr>
            <a:spLocks noGrp="1"/>
          </p:cNvSpPr>
          <p:nvPr>
            <p:ph type="dt" sz="half" idx="10"/>
          </p:nvPr>
        </p:nvSpPr>
        <p:spPr/>
        <p:txBody>
          <a:bodyPr/>
          <a:lstStyle/>
          <a:p>
            <a:fld id="{5B771C78-515B-47EC-BAD7-29A2EA0764E5}" type="datetimeFigureOut">
              <a:rPr lang="en-IL" smtClean="0"/>
              <a:t>09/16/2024</a:t>
            </a:fld>
            <a:endParaRPr lang="en-IL"/>
          </a:p>
        </p:txBody>
      </p:sp>
      <p:sp>
        <p:nvSpPr>
          <p:cNvPr id="8" name="מציין מיקום של כותרת תחתונה 7">
            <a:extLst>
              <a:ext uri="{FF2B5EF4-FFF2-40B4-BE49-F238E27FC236}">
                <a16:creationId xmlns:a16="http://schemas.microsoft.com/office/drawing/2014/main" id="{BDB79C41-4248-E1C1-4B06-6F5D3E4E4FE4}"/>
              </a:ext>
            </a:extLst>
          </p:cNvPr>
          <p:cNvSpPr>
            <a:spLocks noGrp="1"/>
          </p:cNvSpPr>
          <p:nvPr>
            <p:ph type="ftr" sz="quarter" idx="11"/>
          </p:nvPr>
        </p:nvSpPr>
        <p:spPr/>
        <p:txBody>
          <a:bodyPr/>
          <a:lstStyle/>
          <a:p>
            <a:endParaRPr lang="en-IL"/>
          </a:p>
        </p:txBody>
      </p:sp>
      <p:sp>
        <p:nvSpPr>
          <p:cNvPr id="9" name="מציין מיקום של מספר שקופית 8">
            <a:extLst>
              <a:ext uri="{FF2B5EF4-FFF2-40B4-BE49-F238E27FC236}">
                <a16:creationId xmlns:a16="http://schemas.microsoft.com/office/drawing/2014/main" id="{B0B27FA5-7221-8DCA-1C8D-DCD0A6E576C0}"/>
              </a:ext>
            </a:extLst>
          </p:cNvPr>
          <p:cNvSpPr>
            <a:spLocks noGrp="1"/>
          </p:cNvSpPr>
          <p:nvPr>
            <p:ph type="sldNum" sz="quarter" idx="12"/>
          </p:nvPr>
        </p:nvSpPr>
        <p:spPr/>
        <p:txBody>
          <a:bodyPr/>
          <a:lstStyle/>
          <a:p>
            <a:fld id="{A874D193-F431-47A2-9C19-6FB275226DCA}" type="slidenum">
              <a:rPr lang="en-IL" smtClean="0"/>
              <a:t>‹#›</a:t>
            </a:fld>
            <a:endParaRPr lang="en-IL"/>
          </a:p>
        </p:txBody>
      </p:sp>
    </p:spTree>
    <p:extLst>
      <p:ext uri="{BB962C8B-B14F-4D97-AF65-F5344CB8AC3E}">
        <p14:creationId xmlns:p14="http://schemas.microsoft.com/office/powerpoint/2010/main" val="14746412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8AA1D0A3-78D5-6A6A-C886-9115ED8BFE0B}"/>
              </a:ext>
            </a:extLst>
          </p:cNvPr>
          <p:cNvSpPr>
            <a:spLocks noGrp="1"/>
          </p:cNvSpPr>
          <p:nvPr>
            <p:ph type="title"/>
          </p:nvPr>
        </p:nvSpPr>
        <p:spPr/>
        <p:txBody>
          <a:bodyPr/>
          <a:lstStyle/>
          <a:p>
            <a:r>
              <a:rPr lang="he-IL"/>
              <a:t>לחץ כדי לערוך סגנון כותרת של תבנית בסיס</a:t>
            </a:r>
            <a:endParaRPr lang="en-IL"/>
          </a:p>
        </p:txBody>
      </p:sp>
      <p:sp>
        <p:nvSpPr>
          <p:cNvPr id="3" name="מציין מיקום של תאריך 2">
            <a:extLst>
              <a:ext uri="{FF2B5EF4-FFF2-40B4-BE49-F238E27FC236}">
                <a16:creationId xmlns:a16="http://schemas.microsoft.com/office/drawing/2014/main" id="{33AE72DD-F56A-8CC6-D0DF-88D1ECA9D934}"/>
              </a:ext>
            </a:extLst>
          </p:cNvPr>
          <p:cNvSpPr>
            <a:spLocks noGrp="1"/>
          </p:cNvSpPr>
          <p:nvPr>
            <p:ph type="dt" sz="half" idx="10"/>
          </p:nvPr>
        </p:nvSpPr>
        <p:spPr/>
        <p:txBody>
          <a:bodyPr/>
          <a:lstStyle/>
          <a:p>
            <a:fld id="{5B771C78-515B-47EC-BAD7-29A2EA0764E5}" type="datetimeFigureOut">
              <a:rPr lang="en-IL" smtClean="0"/>
              <a:t>09/16/2024</a:t>
            </a:fld>
            <a:endParaRPr lang="en-IL"/>
          </a:p>
        </p:txBody>
      </p:sp>
      <p:sp>
        <p:nvSpPr>
          <p:cNvPr id="4" name="מציין מיקום של כותרת תחתונה 3">
            <a:extLst>
              <a:ext uri="{FF2B5EF4-FFF2-40B4-BE49-F238E27FC236}">
                <a16:creationId xmlns:a16="http://schemas.microsoft.com/office/drawing/2014/main" id="{E5E7A18B-188B-32CF-BFFE-666E06F2F1DC}"/>
              </a:ext>
            </a:extLst>
          </p:cNvPr>
          <p:cNvSpPr>
            <a:spLocks noGrp="1"/>
          </p:cNvSpPr>
          <p:nvPr>
            <p:ph type="ftr" sz="quarter" idx="11"/>
          </p:nvPr>
        </p:nvSpPr>
        <p:spPr/>
        <p:txBody>
          <a:bodyPr/>
          <a:lstStyle/>
          <a:p>
            <a:endParaRPr lang="en-IL"/>
          </a:p>
        </p:txBody>
      </p:sp>
      <p:sp>
        <p:nvSpPr>
          <p:cNvPr id="5" name="מציין מיקום של מספר שקופית 4">
            <a:extLst>
              <a:ext uri="{FF2B5EF4-FFF2-40B4-BE49-F238E27FC236}">
                <a16:creationId xmlns:a16="http://schemas.microsoft.com/office/drawing/2014/main" id="{8081D077-0375-924B-59F0-07F79D4E41A5}"/>
              </a:ext>
            </a:extLst>
          </p:cNvPr>
          <p:cNvSpPr>
            <a:spLocks noGrp="1"/>
          </p:cNvSpPr>
          <p:nvPr>
            <p:ph type="sldNum" sz="quarter" idx="12"/>
          </p:nvPr>
        </p:nvSpPr>
        <p:spPr/>
        <p:txBody>
          <a:bodyPr/>
          <a:lstStyle/>
          <a:p>
            <a:fld id="{A874D193-F431-47A2-9C19-6FB275226DCA}" type="slidenum">
              <a:rPr lang="en-IL" smtClean="0"/>
              <a:t>‹#›</a:t>
            </a:fld>
            <a:endParaRPr lang="en-IL"/>
          </a:p>
        </p:txBody>
      </p:sp>
    </p:spTree>
    <p:extLst>
      <p:ext uri="{BB962C8B-B14F-4D97-AF65-F5344CB8AC3E}">
        <p14:creationId xmlns:p14="http://schemas.microsoft.com/office/powerpoint/2010/main" val="1332059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מציין מיקום של תאריך 1">
            <a:extLst>
              <a:ext uri="{FF2B5EF4-FFF2-40B4-BE49-F238E27FC236}">
                <a16:creationId xmlns:a16="http://schemas.microsoft.com/office/drawing/2014/main" id="{E820EAFE-25FC-BFCE-52C4-92A56AE7D644}"/>
              </a:ext>
            </a:extLst>
          </p:cNvPr>
          <p:cNvSpPr>
            <a:spLocks noGrp="1"/>
          </p:cNvSpPr>
          <p:nvPr>
            <p:ph type="dt" sz="half" idx="10"/>
          </p:nvPr>
        </p:nvSpPr>
        <p:spPr/>
        <p:txBody>
          <a:bodyPr/>
          <a:lstStyle/>
          <a:p>
            <a:fld id="{5B771C78-515B-47EC-BAD7-29A2EA0764E5}" type="datetimeFigureOut">
              <a:rPr lang="en-IL" smtClean="0"/>
              <a:t>09/16/2024</a:t>
            </a:fld>
            <a:endParaRPr lang="en-IL"/>
          </a:p>
        </p:txBody>
      </p:sp>
      <p:sp>
        <p:nvSpPr>
          <p:cNvPr id="3" name="מציין מיקום של כותרת תחתונה 2">
            <a:extLst>
              <a:ext uri="{FF2B5EF4-FFF2-40B4-BE49-F238E27FC236}">
                <a16:creationId xmlns:a16="http://schemas.microsoft.com/office/drawing/2014/main" id="{B5D9AC83-09D4-882F-452B-1B03720B6BE7}"/>
              </a:ext>
            </a:extLst>
          </p:cNvPr>
          <p:cNvSpPr>
            <a:spLocks noGrp="1"/>
          </p:cNvSpPr>
          <p:nvPr>
            <p:ph type="ftr" sz="quarter" idx="11"/>
          </p:nvPr>
        </p:nvSpPr>
        <p:spPr/>
        <p:txBody>
          <a:bodyPr/>
          <a:lstStyle/>
          <a:p>
            <a:endParaRPr lang="en-IL"/>
          </a:p>
        </p:txBody>
      </p:sp>
      <p:sp>
        <p:nvSpPr>
          <p:cNvPr id="4" name="מציין מיקום של מספר שקופית 3">
            <a:extLst>
              <a:ext uri="{FF2B5EF4-FFF2-40B4-BE49-F238E27FC236}">
                <a16:creationId xmlns:a16="http://schemas.microsoft.com/office/drawing/2014/main" id="{0ECDDA87-4944-629B-8E06-8100B2A61ECA}"/>
              </a:ext>
            </a:extLst>
          </p:cNvPr>
          <p:cNvSpPr>
            <a:spLocks noGrp="1"/>
          </p:cNvSpPr>
          <p:nvPr>
            <p:ph type="sldNum" sz="quarter" idx="12"/>
          </p:nvPr>
        </p:nvSpPr>
        <p:spPr/>
        <p:txBody>
          <a:bodyPr/>
          <a:lstStyle/>
          <a:p>
            <a:fld id="{A874D193-F431-47A2-9C19-6FB275226DCA}" type="slidenum">
              <a:rPr lang="en-IL" smtClean="0"/>
              <a:t>‹#›</a:t>
            </a:fld>
            <a:endParaRPr lang="en-IL"/>
          </a:p>
        </p:txBody>
      </p:sp>
    </p:spTree>
    <p:extLst>
      <p:ext uri="{BB962C8B-B14F-4D97-AF65-F5344CB8AC3E}">
        <p14:creationId xmlns:p14="http://schemas.microsoft.com/office/powerpoint/2010/main" val="7979542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E198A869-85C0-196B-7214-FAEE29CBB0F0}"/>
              </a:ext>
            </a:extLst>
          </p:cNvPr>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endParaRPr lang="en-IL"/>
          </a:p>
        </p:txBody>
      </p:sp>
      <p:sp>
        <p:nvSpPr>
          <p:cNvPr id="3" name="מציין מיקום תוכן 2">
            <a:extLst>
              <a:ext uri="{FF2B5EF4-FFF2-40B4-BE49-F238E27FC236}">
                <a16:creationId xmlns:a16="http://schemas.microsoft.com/office/drawing/2014/main" id="{0330E770-19A9-6F5B-02AB-E2A42880619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IL"/>
          </a:p>
        </p:txBody>
      </p:sp>
      <p:sp>
        <p:nvSpPr>
          <p:cNvPr id="4" name="מציין מיקום טקסט 3">
            <a:extLst>
              <a:ext uri="{FF2B5EF4-FFF2-40B4-BE49-F238E27FC236}">
                <a16:creationId xmlns:a16="http://schemas.microsoft.com/office/drawing/2014/main" id="{FF84DA9F-9A68-1792-54E0-24348563EF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a:extLst>
              <a:ext uri="{FF2B5EF4-FFF2-40B4-BE49-F238E27FC236}">
                <a16:creationId xmlns:a16="http://schemas.microsoft.com/office/drawing/2014/main" id="{E47303CB-988D-2EBB-CA31-D03A45BA8CDD}"/>
              </a:ext>
            </a:extLst>
          </p:cNvPr>
          <p:cNvSpPr>
            <a:spLocks noGrp="1"/>
          </p:cNvSpPr>
          <p:nvPr>
            <p:ph type="dt" sz="half" idx="10"/>
          </p:nvPr>
        </p:nvSpPr>
        <p:spPr/>
        <p:txBody>
          <a:bodyPr/>
          <a:lstStyle/>
          <a:p>
            <a:fld id="{5B771C78-515B-47EC-BAD7-29A2EA0764E5}" type="datetimeFigureOut">
              <a:rPr lang="en-IL" smtClean="0"/>
              <a:t>09/16/2024</a:t>
            </a:fld>
            <a:endParaRPr lang="en-IL"/>
          </a:p>
        </p:txBody>
      </p:sp>
      <p:sp>
        <p:nvSpPr>
          <p:cNvPr id="6" name="מציין מיקום של כותרת תחתונה 5">
            <a:extLst>
              <a:ext uri="{FF2B5EF4-FFF2-40B4-BE49-F238E27FC236}">
                <a16:creationId xmlns:a16="http://schemas.microsoft.com/office/drawing/2014/main" id="{71363475-2545-2885-3D17-4F7DED7817A4}"/>
              </a:ext>
            </a:extLst>
          </p:cNvPr>
          <p:cNvSpPr>
            <a:spLocks noGrp="1"/>
          </p:cNvSpPr>
          <p:nvPr>
            <p:ph type="ftr" sz="quarter" idx="11"/>
          </p:nvPr>
        </p:nvSpPr>
        <p:spPr/>
        <p:txBody>
          <a:bodyPr/>
          <a:lstStyle/>
          <a:p>
            <a:endParaRPr lang="en-IL"/>
          </a:p>
        </p:txBody>
      </p:sp>
      <p:sp>
        <p:nvSpPr>
          <p:cNvPr id="7" name="מציין מיקום של מספר שקופית 6">
            <a:extLst>
              <a:ext uri="{FF2B5EF4-FFF2-40B4-BE49-F238E27FC236}">
                <a16:creationId xmlns:a16="http://schemas.microsoft.com/office/drawing/2014/main" id="{FBCDB44E-8685-A9EF-1E77-711F15C18BB3}"/>
              </a:ext>
            </a:extLst>
          </p:cNvPr>
          <p:cNvSpPr>
            <a:spLocks noGrp="1"/>
          </p:cNvSpPr>
          <p:nvPr>
            <p:ph type="sldNum" sz="quarter" idx="12"/>
          </p:nvPr>
        </p:nvSpPr>
        <p:spPr/>
        <p:txBody>
          <a:bodyPr/>
          <a:lstStyle/>
          <a:p>
            <a:fld id="{A874D193-F431-47A2-9C19-6FB275226DCA}" type="slidenum">
              <a:rPr lang="en-IL" smtClean="0"/>
              <a:t>‹#›</a:t>
            </a:fld>
            <a:endParaRPr lang="en-IL"/>
          </a:p>
        </p:txBody>
      </p:sp>
    </p:spTree>
    <p:extLst>
      <p:ext uri="{BB962C8B-B14F-4D97-AF65-F5344CB8AC3E}">
        <p14:creationId xmlns:p14="http://schemas.microsoft.com/office/powerpoint/2010/main" val="10220778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55A31BD1-80C5-D83E-42A6-DDC95006010D}"/>
              </a:ext>
            </a:extLst>
          </p:cNvPr>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endParaRPr lang="en-IL"/>
          </a:p>
        </p:txBody>
      </p:sp>
      <p:sp>
        <p:nvSpPr>
          <p:cNvPr id="3" name="מציין מיקום של תמונה 2">
            <a:extLst>
              <a:ext uri="{FF2B5EF4-FFF2-40B4-BE49-F238E27FC236}">
                <a16:creationId xmlns:a16="http://schemas.microsoft.com/office/drawing/2014/main" id="{5E00A844-D466-C649-5A5C-4A9B44A38E6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L"/>
          </a:p>
        </p:txBody>
      </p:sp>
      <p:sp>
        <p:nvSpPr>
          <p:cNvPr id="4" name="מציין מיקום טקסט 3">
            <a:extLst>
              <a:ext uri="{FF2B5EF4-FFF2-40B4-BE49-F238E27FC236}">
                <a16:creationId xmlns:a16="http://schemas.microsoft.com/office/drawing/2014/main" id="{9BF431E8-7A40-8F39-29CE-F7F5778923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a:extLst>
              <a:ext uri="{FF2B5EF4-FFF2-40B4-BE49-F238E27FC236}">
                <a16:creationId xmlns:a16="http://schemas.microsoft.com/office/drawing/2014/main" id="{17C075D4-7912-D3D7-2A2D-078A501C4464}"/>
              </a:ext>
            </a:extLst>
          </p:cNvPr>
          <p:cNvSpPr>
            <a:spLocks noGrp="1"/>
          </p:cNvSpPr>
          <p:nvPr>
            <p:ph type="dt" sz="half" idx="10"/>
          </p:nvPr>
        </p:nvSpPr>
        <p:spPr/>
        <p:txBody>
          <a:bodyPr/>
          <a:lstStyle/>
          <a:p>
            <a:fld id="{5B771C78-515B-47EC-BAD7-29A2EA0764E5}" type="datetimeFigureOut">
              <a:rPr lang="en-IL" smtClean="0"/>
              <a:t>09/16/2024</a:t>
            </a:fld>
            <a:endParaRPr lang="en-IL"/>
          </a:p>
        </p:txBody>
      </p:sp>
      <p:sp>
        <p:nvSpPr>
          <p:cNvPr id="6" name="מציין מיקום של כותרת תחתונה 5">
            <a:extLst>
              <a:ext uri="{FF2B5EF4-FFF2-40B4-BE49-F238E27FC236}">
                <a16:creationId xmlns:a16="http://schemas.microsoft.com/office/drawing/2014/main" id="{E65E635C-6038-4DE7-9050-4D71DAA7966D}"/>
              </a:ext>
            </a:extLst>
          </p:cNvPr>
          <p:cNvSpPr>
            <a:spLocks noGrp="1"/>
          </p:cNvSpPr>
          <p:nvPr>
            <p:ph type="ftr" sz="quarter" idx="11"/>
          </p:nvPr>
        </p:nvSpPr>
        <p:spPr/>
        <p:txBody>
          <a:bodyPr/>
          <a:lstStyle/>
          <a:p>
            <a:endParaRPr lang="en-IL"/>
          </a:p>
        </p:txBody>
      </p:sp>
      <p:sp>
        <p:nvSpPr>
          <p:cNvPr id="7" name="מציין מיקום של מספר שקופית 6">
            <a:extLst>
              <a:ext uri="{FF2B5EF4-FFF2-40B4-BE49-F238E27FC236}">
                <a16:creationId xmlns:a16="http://schemas.microsoft.com/office/drawing/2014/main" id="{FD8730CE-C810-C3A7-7964-BC328EEE31D5}"/>
              </a:ext>
            </a:extLst>
          </p:cNvPr>
          <p:cNvSpPr>
            <a:spLocks noGrp="1"/>
          </p:cNvSpPr>
          <p:nvPr>
            <p:ph type="sldNum" sz="quarter" idx="12"/>
          </p:nvPr>
        </p:nvSpPr>
        <p:spPr/>
        <p:txBody>
          <a:bodyPr/>
          <a:lstStyle/>
          <a:p>
            <a:fld id="{A874D193-F431-47A2-9C19-6FB275226DCA}" type="slidenum">
              <a:rPr lang="en-IL" smtClean="0"/>
              <a:t>‹#›</a:t>
            </a:fld>
            <a:endParaRPr lang="en-IL"/>
          </a:p>
        </p:txBody>
      </p:sp>
    </p:spTree>
    <p:extLst>
      <p:ext uri="{BB962C8B-B14F-4D97-AF65-F5344CB8AC3E}">
        <p14:creationId xmlns:p14="http://schemas.microsoft.com/office/powerpoint/2010/main" val="21643416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1">
            <a:extLst>
              <a:ext uri="{FF2B5EF4-FFF2-40B4-BE49-F238E27FC236}">
                <a16:creationId xmlns:a16="http://schemas.microsoft.com/office/drawing/2014/main" id="{88FE1A4D-8237-0A90-96D9-3930F03A0BF0}"/>
              </a:ext>
            </a:extLst>
          </p:cNvPr>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he-IL"/>
              <a:t>לחץ כדי לערוך סגנון כותרת של תבנית בסיס</a:t>
            </a:r>
            <a:endParaRPr lang="en-IL"/>
          </a:p>
        </p:txBody>
      </p:sp>
      <p:sp>
        <p:nvSpPr>
          <p:cNvPr id="3" name="מציין מיקום טקסט 2">
            <a:extLst>
              <a:ext uri="{FF2B5EF4-FFF2-40B4-BE49-F238E27FC236}">
                <a16:creationId xmlns:a16="http://schemas.microsoft.com/office/drawing/2014/main" id="{DBF11396-6C45-0439-56A4-CEB84BF1ECC9}"/>
              </a:ext>
            </a:extLst>
          </p:cNvPr>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IL"/>
          </a:p>
        </p:txBody>
      </p:sp>
      <p:sp>
        <p:nvSpPr>
          <p:cNvPr id="4" name="מציין מיקום של תאריך 3">
            <a:extLst>
              <a:ext uri="{FF2B5EF4-FFF2-40B4-BE49-F238E27FC236}">
                <a16:creationId xmlns:a16="http://schemas.microsoft.com/office/drawing/2014/main" id="{163263F7-EA06-11B8-FF57-4A80DB1CA5F7}"/>
              </a:ext>
            </a:extLst>
          </p:cNvPr>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5B771C78-515B-47EC-BAD7-29A2EA0764E5}" type="datetimeFigureOut">
              <a:rPr lang="en-IL" smtClean="0"/>
              <a:t>09/16/2024</a:t>
            </a:fld>
            <a:endParaRPr lang="en-IL"/>
          </a:p>
        </p:txBody>
      </p:sp>
      <p:sp>
        <p:nvSpPr>
          <p:cNvPr id="5" name="מציין מיקום של כותרת תחתונה 4">
            <a:extLst>
              <a:ext uri="{FF2B5EF4-FFF2-40B4-BE49-F238E27FC236}">
                <a16:creationId xmlns:a16="http://schemas.microsoft.com/office/drawing/2014/main" id="{321203E2-83CF-1907-EBF3-F54D2BE553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en-IL"/>
          </a:p>
        </p:txBody>
      </p:sp>
      <p:sp>
        <p:nvSpPr>
          <p:cNvPr id="6" name="מציין מיקום של מספר שקופית 5">
            <a:extLst>
              <a:ext uri="{FF2B5EF4-FFF2-40B4-BE49-F238E27FC236}">
                <a16:creationId xmlns:a16="http://schemas.microsoft.com/office/drawing/2014/main" id="{001BB614-BE7F-244B-A063-B1043A0F279E}"/>
              </a:ext>
            </a:extLst>
          </p:cNvPr>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A874D193-F431-47A2-9C19-6FB275226DCA}" type="slidenum">
              <a:rPr lang="en-IL" smtClean="0"/>
              <a:t>‹#›</a:t>
            </a:fld>
            <a:endParaRPr lang="en-IL"/>
          </a:p>
        </p:txBody>
      </p:sp>
      <p:sp>
        <p:nvSpPr>
          <p:cNvPr id="7" name="צורת L 6">
            <a:extLst>
              <a:ext uri="{FF2B5EF4-FFF2-40B4-BE49-F238E27FC236}">
                <a16:creationId xmlns:a16="http://schemas.microsoft.com/office/drawing/2014/main" id="{489DA417-6482-22E2-47B8-80FDC0A4F470}"/>
              </a:ext>
            </a:extLst>
          </p:cNvPr>
          <p:cNvSpPr/>
          <p:nvPr userDrawn="1"/>
        </p:nvSpPr>
        <p:spPr>
          <a:xfrm rot="10800000">
            <a:off x="8665828" y="0"/>
            <a:ext cx="3526172" cy="6858000"/>
          </a:xfrm>
          <a:prstGeom prst="corner">
            <a:avLst>
              <a:gd name="adj1" fmla="val 12722"/>
              <a:gd name="adj2" fmla="val 8407"/>
            </a:avLst>
          </a:prstGeom>
          <a:ln>
            <a:noFill/>
          </a:ln>
          <a:effectLst>
            <a:outerShdw blurRad="50800" dist="38100" dir="10800000" sx="95000" sy="95000" algn="r" rotWithShape="0">
              <a:srgbClr val="D2DDF1">
                <a:alpha val="4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8" name="צורת L 7">
            <a:extLst>
              <a:ext uri="{FF2B5EF4-FFF2-40B4-BE49-F238E27FC236}">
                <a16:creationId xmlns:a16="http://schemas.microsoft.com/office/drawing/2014/main" id="{1FA482B3-BF3F-7F61-B3B6-57113A8C8B94}"/>
              </a:ext>
            </a:extLst>
          </p:cNvPr>
          <p:cNvSpPr/>
          <p:nvPr userDrawn="1"/>
        </p:nvSpPr>
        <p:spPr>
          <a:xfrm>
            <a:off x="0" y="0"/>
            <a:ext cx="3526172" cy="6858000"/>
          </a:xfrm>
          <a:prstGeom prst="corner">
            <a:avLst>
              <a:gd name="adj1" fmla="val 12722"/>
              <a:gd name="adj2" fmla="val 8407"/>
            </a:avLst>
          </a:prstGeom>
          <a:ln>
            <a:noFill/>
          </a:ln>
          <a:effectLst>
            <a:outerShdw blurRad="50800" dist="38100" dir="10800000" sx="95000" sy="95000" algn="r" rotWithShape="0">
              <a:srgbClr val="D2DDF1">
                <a:alpha val="4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dirty="0"/>
          </a:p>
        </p:txBody>
      </p:sp>
      <p:pic>
        <p:nvPicPr>
          <p:cNvPr id="10" name="תמונה 9">
            <a:extLst>
              <a:ext uri="{FF2B5EF4-FFF2-40B4-BE49-F238E27FC236}">
                <a16:creationId xmlns:a16="http://schemas.microsoft.com/office/drawing/2014/main" id="{16A8A62A-4146-803C-96C3-16A0D997967D}"/>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422026" y="165924"/>
            <a:ext cx="6203857" cy="515113"/>
          </a:xfrm>
          <a:prstGeom prst="rect">
            <a:avLst/>
          </a:prstGeom>
        </p:spPr>
      </p:pic>
    </p:spTree>
    <p:extLst>
      <p:ext uri="{BB962C8B-B14F-4D97-AF65-F5344CB8AC3E}">
        <p14:creationId xmlns:p14="http://schemas.microsoft.com/office/powerpoint/2010/main" val="26456705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s://he.wikipedia.org/wiki/%D7%91%D7%90%D7%A8_%D7%9E%D7%99%D7%9D#/media/%D7%A7%D7%95%D7%91%D7%A5:Bor-be'er.jpg"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A33EDAFE-FB0F-06B1-D983-307CE880961F}"/>
              </a:ext>
            </a:extLst>
          </p:cNvPr>
          <p:cNvSpPr>
            <a:spLocks noGrp="1"/>
          </p:cNvSpPr>
          <p:nvPr>
            <p:ph type="ctrTitle"/>
          </p:nvPr>
        </p:nvSpPr>
        <p:spPr>
          <a:xfrm>
            <a:off x="4121525" y="1478710"/>
            <a:ext cx="4895866" cy="2387600"/>
          </a:xfrm>
        </p:spPr>
        <p:txBody>
          <a:bodyPr>
            <a:normAutofit fontScale="90000"/>
          </a:bodyPr>
          <a:lstStyle/>
          <a:p>
            <a:r>
              <a:rPr lang="en-US" sz="6000" b="1" dirty="0">
                <a:solidFill>
                  <a:srgbClr val="C00000"/>
                </a:solidFill>
                <a:latin typeface="Arial" panose="020B0604020202020204" pitchFamily="34" charset="0"/>
                <a:cs typeface="Arial" panose="020B0604020202020204" pitchFamily="34" charset="0"/>
              </a:rPr>
              <a:t> </a:t>
            </a:r>
            <a:r>
              <a:rPr lang="he-IL" sz="6000" b="1" dirty="0" err="1">
                <a:solidFill>
                  <a:srgbClr val="C00000"/>
                </a:solidFill>
                <a:latin typeface="Arial" panose="020B0604020202020204" pitchFamily="34" charset="0"/>
                <a:cs typeface="Arial" panose="020B0604020202020204" pitchFamily="34" charset="0"/>
              </a:rPr>
              <a:t>עשיינות</a:t>
            </a:r>
            <a:r>
              <a:rPr lang="he-IL" sz="6000" b="1" dirty="0">
                <a:solidFill>
                  <a:srgbClr val="C00000"/>
                </a:solidFill>
                <a:latin typeface="Arial" panose="020B0604020202020204" pitchFamily="34" charset="0"/>
                <a:cs typeface="Arial" panose="020B0604020202020204" pitchFamily="34" charset="0"/>
              </a:rPr>
              <a:t> (</a:t>
            </a:r>
            <a:r>
              <a:rPr lang="en-US" sz="6000" b="1" dirty="0" err="1">
                <a:solidFill>
                  <a:srgbClr val="C00000"/>
                </a:solidFill>
                <a:latin typeface="Arial" panose="020B0604020202020204" pitchFamily="34" charset="0"/>
                <a:cs typeface="Arial" panose="020B0604020202020204" pitchFamily="34" charset="0"/>
              </a:rPr>
              <a:t>מייקר</a:t>
            </a:r>
            <a:r>
              <a:rPr lang="he-IL" sz="6000" b="1" dirty="0">
                <a:solidFill>
                  <a:srgbClr val="C00000"/>
                </a:solidFill>
                <a:latin typeface="Arial" panose="020B0604020202020204" pitchFamily="34" charset="0"/>
                <a:cs typeface="Arial" panose="020B0604020202020204" pitchFamily="34" charset="0"/>
              </a:rPr>
              <a:t>)</a:t>
            </a:r>
            <a:r>
              <a:rPr lang="en-US" sz="6000" b="1" dirty="0">
                <a:solidFill>
                  <a:srgbClr val="C00000"/>
                </a:solidFill>
                <a:latin typeface="Arial" panose="020B0604020202020204" pitchFamily="34" charset="0"/>
                <a:cs typeface="Arial" panose="020B0604020202020204" pitchFamily="34" charset="0"/>
              </a:rPr>
              <a:t> כ</a:t>
            </a:r>
            <a:r>
              <a:rPr lang="he-IL" sz="6000" b="1" dirty="0">
                <a:solidFill>
                  <a:srgbClr val="C00000"/>
                </a:solidFill>
                <a:latin typeface="Arial" panose="020B0604020202020204" pitchFamily="34" charset="0"/>
                <a:cs typeface="Arial" panose="020B0604020202020204" pitchFamily="34" charset="0"/>
              </a:rPr>
              <a:t>י</a:t>
            </a:r>
            <a:r>
              <a:rPr lang="en-US" sz="6000" b="1" dirty="0" err="1">
                <a:solidFill>
                  <a:srgbClr val="C00000"/>
                </a:solidFill>
                <a:latin typeface="Arial" panose="020B0604020202020204" pitchFamily="34" charset="0"/>
                <a:cs typeface="Arial" panose="020B0604020202020204" pitchFamily="34" charset="0"/>
              </a:rPr>
              <a:t>תה</a:t>
            </a:r>
            <a:r>
              <a:rPr lang="en-US" sz="6000" b="1" dirty="0">
                <a:solidFill>
                  <a:srgbClr val="C00000"/>
                </a:solidFill>
                <a:latin typeface="Arial" panose="020B0604020202020204" pitchFamily="34" charset="0"/>
                <a:cs typeface="Arial" panose="020B0604020202020204" pitchFamily="34" charset="0"/>
              </a:rPr>
              <a:t> </a:t>
            </a:r>
            <a:r>
              <a:rPr lang="he-IL" b="1" dirty="0">
                <a:solidFill>
                  <a:srgbClr val="C00000"/>
                </a:solidFill>
                <a:latin typeface="Arial" panose="020B0604020202020204" pitchFamily="34" charset="0"/>
                <a:cs typeface="Arial" panose="020B0604020202020204" pitchFamily="34" charset="0"/>
              </a:rPr>
              <a:t>ו</a:t>
            </a:r>
            <a:r>
              <a:rPr lang="en-US" sz="6000" b="1" dirty="0">
                <a:solidFill>
                  <a:srgbClr val="C00000"/>
                </a:solidFill>
                <a:latin typeface="Arial" panose="020B0604020202020204" pitchFamily="34" charset="0"/>
                <a:cs typeface="Arial" panose="020B0604020202020204" pitchFamily="34" charset="0"/>
              </a:rPr>
              <a:t> </a:t>
            </a:r>
            <a:br>
              <a:rPr lang="en-US" sz="6000" b="1" dirty="0">
                <a:solidFill>
                  <a:srgbClr val="C00000"/>
                </a:solidFill>
                <a:latin typeface="Arial" panose="020B0604020202020204" pitchFamily="34" charset="0"/>
                <a:cs typeface="Arial" panose="020B0604020202020204" pitchFamily="34" charset="0"/>
              </a:rPr>
            </a:br>
            <a:r>
              <a:rPr lang="he-IL" sz="4900" b="1" dirty="0">
                <a:solidFill>
                  <a:schemeClr val="accent5">
                    <a:lumMod val="50000"/>
                  </a:schemeClr>
                </a:solidFill>
                <a:latin typeface="Arial" panose="020B0604020202020204" pitchFamily="34" charset="0"/>
                <a:cs typeface="Arial" panose="020B0604020202020204" pitchFamily="34" charset="0"/>
              </a:rPr>
              <a:t>אנרגיה</a:t>
            </a:r>
            <a:endParaRPr lang="en-IL" b="1" dirty="0">
              <a:solidFill>
                <a:schemeClr val="accent5">
                  <a:lumMod val="50000"/>
                </a:schemeClr>
              </a:solidFill>
              <a:latin typeface="Arial" panose="020B0604020202020204" pitchFamily="34" charset="0"/>
              <a:cs typeface="Arial" panose="020B0604020202020204" pitchFamily="34" charset="0"/>
            </a:endParaRPr>
          </a:p>
        </p:txBody>
      </p:sp>
      <p:sp>
        <p:nvSpPr>
          <p:cNvPr id="5" name="תיבת טקסט 4">
            <a:extLst>
              <a:ext uri="{FF2B5EF4-FFF2-40B4-BE49-F238E27FC236}">
                <a16:creationId xmlns:a16="http://schemas.microsoft.com/office/drawing/2014/main" id="{4BAF76A4-4401-FE2C-7BC9-7AE9FF0190B8}"/>
              </a:ext>
            </a:extLst>
          </p:cNvPr>
          <p:cNvSpPr txBox="1"/>
          <p:nvPr/>
        </p:nvSpPr>
        <p:spPr>
          <a:xfrm>
            <a:off x="4182794" y="3859536"/>
            <a:ext cx="4834597" cy="769441"/>
          </a:xfrm>
          <a:prstGeom prst="rect">
            <a:avLst/>
          </a:prstGeom>
          <a:noFill/>
        </p:spPr>
        <p:txBody>
          <a:bodyPr wrap="square">
            <a:spAutoFit/>
          </a:bodyPr>
          <a:lstStyle/>
          <a:p>
            <a:pPr algn="ctr"/>
            <a:r>
              <a:rPr lang="he-IL" sz="4400" b="1" dirty="0">
                <a:solidFill>
                  <a:schemeClr val="accent5">
                    <a:lumMod val="50000"/>
                  </a:schemeClr>
                </a:solidFill>
                <a:latin typeface="Arial" panose="020B0604020202020204" pitchFamily="34" charset="0"/>
                <a:cs typeface="Arial" panose="020B0604020202020204" pitchFamily="34" charset="0"/>
              </a:rPr>
              <a:t>מערכת טכנולוגית </a:t>
            </a:r>
          </a:p>
        </p:txBody>
      </p:sp>
      <p:pic>
        <p:nvPicPr>
          <p:cNvPr id="4" name="Picture 3">
            <a:extLst>
              <a:ext uri="{FF2B5EF4-FFF2-40B4-BE49-F238E27FC236}">
                <a16:creationId xmlns:a16="http://schemas.microsoft.com/office/drawing/2014/main" id="{83F68B7A-9D5D-101D-FCB3-10F867BD7690}"/>
              </a:ext>
            </a:extLst>
          </p:cNvPr>
          <p:cNvPicPr>
            <a:picLocks noChangeAspect="1"/>
          </p:cNvPicPr>
          <p:nvPr/>
        </p:nvPicPr>
        <p:blipFill>
          <a:blip r:embed="rId3"/>
          <a:stretch>
            <a:fillRect/>
          </a:stretch>
        </p:blipFill>
        <p:spPr>
          <a:xfrm>
            <a:off x="562645" y="2355574"/>
            <a:ext cx="3103029" cy="3534918"/>
          </a:xfrm>
          <a:prstGeom prst="rect">
            <a:avLst/>
          </a:prstGeom>
        </p:spPr>
      </p:pic>
      <p:pic>
        <p:nvPicPr>
          <p:cNvPr id="7" name="Picture 6">
            <a:extLst>
              <a:ext uri="{FF2B5EF4-FFF2-40B4-BE49-F238E27FC236}">
                <a16:creationId xmlns:a16="http://schemas.microsoft.com/office/drawing/2014/main" id="{4439E074-454D-7BE5-E277-0694591FDFBE}"/>
              </a:ext>
            </a:extLst>
          </p:cNvPr>
          <p:cNvPicPr>
            <a:picLocks noChangeAspect="1"/>
          </p:cNvPicPr>
          <p:nvPr/>
        </p:nvPicPr>
        <p:blipFill>
          <a:blip r:embed="rId4"/>
          <a:stretch>
            <a:fillRect/>
          </a:stretch>
        </p:blipFill>
        <p:spPr>
          <a:xfrm>
            <a:off x="8400810" y="4747969"/>
            <a:ext cx="3516780" cy="2006750"/>
          </a:xfrm>
          <a:prstGeom prst="rect">
            <a:avLst/>
          </a:prstGeom>
        </p:spPr>
      </p:pic>
    </p:spTree>
    <p:extLst>
      <p:ext uri="{BB962C8B-B14F-4D97-AF65-F5344CB8AC3E}">
        <p14:creationId xmlns:p14="http://schemas.microsoft.com/office/powerpoint/2010/main" val="17692077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4E7695-9A3C-6F07-7987-7A0AB4C9AE4E}"/>
              </a:ext>
            </a:extLst>
          </p:cNvPr>
          <p:cNvSpPr>
            <a:spLocks noGrp="1"/>
          </p:cNvSpPr>
          <p:nvPr>
            <p:ph type="title"/>
          </p:nvPr>
        </p:nvSpPr>
        <p:spPr/>
        <p:txBody>
          <a:bodyPr>
            <a:normAutofit/>
          </a:bodyPr>
          <a:lstStyle/>
          <a:p>
            <a:r>
              <a:rPr lang="he-IL" b="1" dirty="0">
                <a:solidFill>
                  <a:srgbClr val="FF0000"/>
                </a:solidFill>
                <a:cs typeface="+mn-cs"/>
              </a:rPr>
              <a:t>רעיון 2: הנחיות כלליות לבניה</a:t>
            </a:r>
            <a:endParaRPr lang="en-US" b="1" dirty="0">
              <a:solidFill>
                <a:srgbClr val="FF0000"/>
              </a:solidFill>
              <a:cs typeface="+mn-cs"/>
            </a:endParaRPr>
          </a:p>
        </p:txBody>
      </p:sp>
      <p:pic>
        <p:nvPicPr>
          <p:cNvPr id="4" name="Content Placeholder 3">
            <a:extLst>
              <a:ext uri="{FF2B5EF4-FFF2-40B4-BE49-F238E27FC236}">
                <a16:creationId xmlns:a16="http://schemas.microsoft.com/office/drawing/2014/main" id="{C6DB32AD-64D3-6B40-9AEB-F4F06D4DD003}"/>
              </a:ext>
            </a:extLst>
          </p:cNvPr>
          <p:cNvPicPr>
            <a:picLocks noGrp="1" noChangeAspect="1"/>
          </p:cNvPicPr>
          <p:nvPr>
            <p:ph idx="1"/>
          </p:nvPr>
        </p:nvPicPr>
        <p:blipFill>
          <a:blip r:embed="rId3"/>
          <a:stretch>
            <a:fillRect/>
          </a:stretch>
        </p:blipFill>
        <p:spPr>
          <a:xfrm>
            <a:off x="146978" y="811059"/>
            <a:ext cx="3130397" cy="4547676"/>
          </a:xfrm>
          <a:prstGeom prst="rect">
            <a:avLst/>
          </a:prstGeom>
        </p:spPr>
      </p:pic>
      <p:sp>
        <p:nvSpPr>
          <p:cNvPr id="5" name="TextBox 4">
            <a:extLst>
              <a:ext uri="{FF2B5EF4-FFF2-40B4-BE49-F238E27FC236}">
                <a16:creationId xmlns:a16="http://schemas.microsoft.com/office/drawing/2014/main" id="{B1DE434B-EDF3-22AF-0B42-7CFAB01683F9}"/>
              </a:ext>
            </a:extLst>
          </p:cNvPr>
          <p:cNvSpPr txBox="1"/>
          <p:nvPr/>
        </p:nvSpPr>
        <p:spPr>
          <a:xfrm>
            <a:off x="3727175" y="1530626"/>
            <a:ext cx="7810048" cy="5693866"/>
          </a:xfrm>
          <a:prstGeom prst="rect">
            <a:avLst/>
          </a:prstGeom>
          <a:noFill/>
        </p:spPr>
        <p:txBody>
          <a:bodyPr wrap="square" rtlCol="0">
            <a:spAutoFit/>
          </a:bodyPr>
          <a:lstStyle/>
          <a:p>
            <a:r>
              <a:rPr lang="he-IL" sz="2800" dirty="0"/>
              <a:t>השיגו קרטון חלב ריק ונקי או קרטון של משקה.</a:t>
            </a:r>
          </a:p>
          <a:p>
            <a:r>
              <a:rPr lang="he-IL" sz="2800" dirty="0"/>
              <a:t>איך בונים מקרטון החלב דגם של מתקן לשאיבת מים?</a:t>
            </a:r>
          </a:p>
          <a:p>
            <a:r>
              <a:rPr lang="he-IL" sz="2800" dirty="0"/>
              <a:t>שימו לב: בסיס כבר יש וגם גג יש.</a:t>
            </a:r>
          </a:p>
          <a:p>
            <a:endParaRPr lang="he-IL" sz="2800" dirty="0"/>
          </a:p>
          <a:p>
            <a:r>
              <a:rPr lang="he-IL" sz="2800" dirty="0"/>
              <a:t>צריך שני עמודים תומכים שביניהם יחובר המוט.</a:t>
            </a:r>
          </a:p>
          <a:p>
            <a:r>
              <a:rPr lang="he-IL" sz="2800" dirty="0"/>
              <a:t>שימו לב: העמודים מחברים בין הגג לבסיס.</a:t>
            </a:r>
          </a:p>
          <a:p>
            <a:endParaRPr lang="he-IL" sz="2800" dirty="0"/>
          </a:p>
          <a:p>
            <a:r>
              <a:rPr lang="he-IL" sz="2800" dirty="0"/>
              <a:t>סמנו בעיפרון על גבי הקרטון את השטחים/ החלקים</a:t>
            </a:r>
          </a:p>
          <a:p>
            <a:r>
              <a:rPr lang="he-IL" sz="2800" dirty="0"/>
              <a:t>שצריך להסיר כדי לקבל שני עמודים תומכים.</a:t>
            </a:r>
          </a:p>
          <a:p>
            <a:r>
              <a:rPr lang="he-IL" sz="2800" dirty="0"/>
              <a:t>גִזרו והסירו את השטחים האלה.</a:t>
            </a:r>
          </a:p>
          <a:p>
            <a:r>
              <a:rPr lang="he-IL" sz="2800" dirty="0"/>
              <a:t>סיימו את הבנייה של המתקן ובדקו שאכן הוא פועל.</a:t>
            </a:r>
          </a:p>
          <a:p>
            <a:endParaRPr lang="he-IL" sz="2800" dirty="0"/>
          </a:p>
          <a:p>
            <a:endParaRPr lang="en-US" sz="2800" dirty="0"/>
          </a:p>
        </p:txBody>
      </p:sp>
      <p:sp>
        <p:nvSpPr>
          <p:cNvPr id="8" name="תיבת טקסט 7">
            <a:extLst>
              <a:ext uri="{FF2B5EF4-FFF2-40B4-BE49-F238E27FC236}">
                <a16:creationId xmlns:a16="http://schemas.microsoft.com/office/drawing/2014/main" id="{80CF69E0-36B9-D737-9904-2238D1CF7218}"/>
              </a:ext>
            </a:extLst>
          </p:cNvPr>
          <p:cNvSpPr txBox="1"/>
          <p:nvPr/>
        </p:nvSpPr>
        <p:spPr>
          <a:xfrm>
            <a:off x="3850628" y="4880623"/>
            <a:ext cx="685800" cy="646331"/>
          </a:xfrm>
          <a:prstGeom prst="rect">
            <a:avLst/>
          </a:prstGeom>
          <a:solidFill>
            <a:schemeClr val="bg1"/>
          </a:solidFill>
        </p:spPr>
        <p:txBody>
          <a:bodyPr wrap="square" rtlCol="1">
            <a:spAutoFit/>
          </a:bodyPr>
          <a:lstStyle/>
          <a:p>
            <a:r>
              <a:rPr lang="he-IL" b="1" dirty="0">
                <a:solidFill>
                  <a:srgbClr val="FF0000"/>
                </a:solidFill>
              </a:rPr>
              <a:t>עמוד תומך</a:t>
            </a:r>
          </a:p>
        </p:txBody>
      </p:sp>
      <p:pic>
        <p:nvPicPr>
          <p:cNvPr id="9" name="תמונה 8">
            <a:extLst>
              <a:ext uri="{FF2B5EF4-FFF2-40B4-BE49-F238E27FC236}">
                <a16:creationId xmlns:a16="http://schemas.microsoft.com/office/drawing/2014/main" id="{53307394-2E77-7991-597C-B4B61DDAB870}"/>
              </a:ext>
            </a:extLst>
          </p:cNvPr>
          <p:cNvPicPr>
            <a:picLocks noChangeAspect="1"/>
          </p:cNvPicPr>
          <p:nvPr/>
        </p:nvPicPr>
        <p:blipFill>
          <a:blip r:embed="rId4"/>
          <a:stretch>
            <a:fillRect/>
          </a:stretch>
        </p:blipFill>
        <p:spPr>
          <a:xfrm>
            <a:off x="1678885" y="3455226"/>
            <a:ext cx="2106677" cy="2635207"/>
          </a:xfrm>
          <a:prstGeom prst="rect">
            <a:avLst/>
          </a:prstGeom>
        </p:spPr>
      </p:pic>
      <p:cxnSp>
        <p:nvCxnSpPr>
          <p:cNvPr id="10" name="מחבר חץ ישר 9">
            <a:extLst>
              <a:ext uri="{FF2B5EF4-FFF2-40B4-BE49-F238E27FC236}">
                <a16:creationId xmlns:a16="http://schemas.microsoft.com/office/drawing/2014/main" id="{E9B70305-E352-F0B5-317C-F9CCDAEFCD20}"/>
              </a:ext>
            </a:extLst>
          </p:cNvPr>
          <p:cNvCxnSpPr>
            <a:cxnSpLocks/>
          </p:cNvCxnSpPr>
          <p:nvPr/>
        </p:nvCxnSpPr>
        <p:spPr>
          <a:xfrm flipH="1" flipV="1">
            <a:off x="3105371" y="4677043"/>
            <a:ext cx="860139" cy="436133"/>
          </a:xfrm>
          <a:prstGeom prst="straightConnector1">
            <a:avLst/>
          </a:prstGeom>
          <a:ln w="57150">
            <a:solidFill>
              <a:srgbClr val="C00000"/>
            </a:solidFill>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6198344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E3B68-E50A-5679-E171-3C110EB4211D}"/>
              </a:ext>
            </a:extLst>
          </p:cNvPr>
          <p:cNvSpPr>
            <a:spLocks noGrp="1"/>
          </p:cNvSpPr>
          <p:nvPr>
            <p:ph type="title"/>
          </p:nvPr>
        </p:nvSpPr>
        <p:spPr/>
        <p:txBody>
          <a:bodyPr/>
          <a:lstStyle/>
          <a:p>
            <a:r>
              <a:rPr lang="he-IL" b="1" dirty="0">
                <a:solidFill>
                  <a:srgbClr val="FF0000"/>
                </a:solidFill>
                <a:cs typeface="+mn-cs"/>
              </a:rPr>
              <a:t>רעיון 3: עלה ורד - קילון</a:t>
            </a:r>
            <a:endParaRPr lang="en-US" b="1" dirty="0">
              <a:solidFill>
                <a:srgbClr val="FF0000"/>
              </a:solidFill>
              <a:cs typeface="+mn-cs"/>
            </a:endParaRPr>
          </a:p>
        </p:txBody>
      </p:sp>
      <p:pic>
        <p:nvPicPr>
          <p:cNvPr id="4" name="Content Placeholder 3">
            <a:extLst>
              <a:ext uri="{FF2B5EF4-FFF2-40B4-BE49-F238E27FC236}">
                <a16:creationId xmlns:a16="http://schemas.microsoft.com/office/drawing/2014/main" id="{75B49553-410A-CD34-7C27-67C1EB6469F6}"/>
              </a:ext>
            </a:extLst>
          </p:cNvPr>
          <p:cNvPicPr>
            <a:picLocks noGrp="1" noChangeAspect="1"/>
          </p:cNvPicPr>
          <p:nvPr>
            <p:ph idx="1"/>
          </p:nvPr>
        </p:nvPicPr>
        <p:blipFill>
          <a:blip r:embed="rId3"/>
          <a:stretch>
            <a:fillRect/>
          </a:stretch>
        </p:blipFill>
        <p:spPr>
          <a:xfrm>
            <a:off x="387033" y="1925927"/>
            <a:ext cx="6092687" cy="4452498"/>
          </a:xfrm>
          <a:prstGeom prst="rect">
            <a:avLst/>
          </a:prstGeom>
        </p:spPr>
      </p:pic>
      <p:sp>
        <p:nvSpPr>
          <p:cNvPr id="5" name="TextBox 4">
            <a:extLst>
              <a:ext uri="{FF2B5EF4-FFF2-40B4-BE49-F238E27FC236}">
                <a16:creationId xmlns:a16="http://schemas.microsoft.com/office/drawing/2014/main" id="{17944598-19FD-A9D9-F43C-F0E2B6120826}"/>
              </a:ext>
            </a:extLst>
          </p:cNvPr>
          <p:cNvSpPr txBox="1"/>
          <p:nvPr/>
        </p:nvSpPr>
        <p:spPr>
          <a:xfrm>
            <a:off x="5456583" y="1520687"/>
            <a:ext cx="6092687" cy="4401205"/>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לפניכם דוגמה נוספת למתקן שאיבת מים. המתקן נקרא: קילון. במתקן זה השתמשו בעבר לשאיבת מים מבאר או מאגם.</a:t>
            </a:r>
          </a:p>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זָהו במתקן את החלקים הבאים:  </a:t>
            </a:r>
          </a:p>
          <a:p>
            <a:pPr marL="285750" marR="0" lvl="0" indent="-2857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he-IL"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מוט אנכי</a:t>
            </a:r>
          </a:p>
          <a:p>
            <a:pPr marL="285750" marR="0" lvl="0" indent="-2857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he-IL"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מוט אופקי </a:t>
            </a:r>
          </a:p>
          <a:p>
            <a:pPr marL="285750" marR="0" lvl="0" indent="-2857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he-IL" sz="2800" dirty="0">
                <a:solidFill>
                  <a:prstClr val="black"/>
                </a:solidFill>
                <a:latin typeface="Calibri" panose="020F0502020204030204"/>
                <a:cs typeface="Arial" panose="020B0604020202020204" pitchFamily="34" charset="0"/>
              </a:rPr>
              <a:t>נקודת משען</a:t>
            </a:r>
            <a:endParaRPr kumimoji="0" lang="he-IL"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285750" marR="0" lvl="0" indent="-2857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he-IL"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ידית לאחיזה</a:t>
            </a:r>
          </a:p>
          <a:p>
            <a:pPr marL="285750" marR="0" lvl="0" indent="-2857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he-IL"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חבל ודלי</a:t>
            </a:r>
          </a:p>
        </p:txBody>
      </p:sp>
    </p:spTree>
    <p:extLst>
      <p:ext uri="{BB962C8B-B14F-4D97-AF65-F5344CB8AC3E}">
        <p14:creationId xmlns:p14="http://schemas.microsoft.com/office/powerpoint/2010/main" val="31991740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4946FE-9171-8B9D-1E78-9A9172A4785A}"/>
              </a:ext>
            </a:extLst>
          </p:cNvPr>
          <p:cNvSpPr>
            <a:spLocks noGrp="1"/>
          </p:cNvSpPr>
          <p:nvPr>
            <p:ph type="title"/>
          </p:nvPr>
        </p:nvSpPr>
        <p:spPr/>
        <p:txBody>
          <a:bodyPr/>
          <a:lstStyle/>
          <a:p>
            <a:r>
              <a:rPr lang="he-IL" b="1" dirty="0">
                <a:solidFill>
                  <a:srgbClr val="FF0000"/>
                </a:solidFill>
                <a:cs typeface="+mn-cs"/>
              </a:rPr>
              <a:t>רעיון 3: במבט חוקר</a:t>
            </a:r>
            <a:endParaRPr lang="en-US" b="1" dirty="0">
              <a:solidFill>
                <a:srgbClr val="FF0000"/>
              </a:solidFill>
              <a:cs typeface="+mn-cs"/>
            </a:endParaRPr>
          </a:p>
        </p:txBody>
      </p:sp>
      <p:pic>
        <p:nvPicPr>
          <p:cNvPr id="3" name="Picture 2">
            <a:extLst>
              <a:ext uri="{FF2B5EF4-FFF2-40B4-BE49-F238E27FC236}">
                <a16:creationId xmlns:a16="http://schemas.microsoft.com/office/drawing/2014/main" id="{93534430-BDF1-4EDF-2904-6BA51D51727A}"/>
              </a:ext>
            </a:extLst>
          </p:cNvPr>
          <p:cNvPicPr>
            <a:picLocks noChangeAspect="1"/>
          </p:cNvPicPr>
          <p:nvPr/>
        </p:nvPicPr>
        <p:blipFill>
          <a:blip r:embed="rId3"/>
          <a:stretch>
            <a:fillRect/>
          </a:stretch>
        </p:blipFill>
        <p:spPr>
          <a:xfrm>
            <a:off x="580898" y="1379559"/>
            <a:ext cx="4129803" cy="3495529"/>
          </a:xfrm>
          <a:prstGeom prst="rect">
            <a:avLst/>
          </a:prstGeom>
        </p:spPr>
      </p:pic>
      <p:sp>
        <p:nvSpPr>
          <p:cNvPr id="5" name="TextBox 4">
            <a:extLst>
              <a:ext uri="{FF2B5EF4-FFF2-40B4-BE49-F238E27FC236}">
                <a16:creationId xmlns:a16="http://schemas.microsoft.com/office/drawing/2014/main" id="{57BE26E2-1B8F-F810-C5C2-9589EEE1B31D}"/>
              </a:ext>
            </a:extLst>
          </p:cNvPr>
          <p:cNvSpPr txBox="1"/>
          <p:nvPr/>
        </p:nvSpPr>
        <p:spPr>
          <a:xfrm>
            <a:off x="4161035" y="1878496"/>
            <a:ext cx="7288844" cy="3970318"/>
          </a:xfrm>
          <a:prstGeom prst="rect">
            <a:avLst/>
          </a:prstGeom>
          <a:noFill/>
        </p:spPr>
        <p:txBody>
          <a:bodyPr wrap="square" rtlCol="0">
            <a:spAutoFit/>
          </a:bodyPr>
          <a:lstStyle/>
          <a:p>
            <a:r>
              <a:rPr lang="he-IL" sz="2800" dirty="0"/>
              <a:t>התבוננו בתמונת המתקן והשיבו:</a:t>
            </a:r>
          </a:p>
          <a:p>
            <a:r>
              <a:rPr lang="he-IL" sz="2800" dirty="0"/>
              <a:t>איזה מתקן משחקים מזכיר הפתרון הזה?</a:t>
            </a:r>
          </a:p>
          <a:p>
            <a:r>
              <a:rPr lang="he-IL" sz="2800" dirty="0"/>
              <a:t>שימו לב:</a:t>
            </a:r>
          </a:p>
          <a:p>
            <a:r>
              <a:rPr lang="he-IL" sz="2800" dirty="0"/>
              <a:t>המוט האופקי מונח על המוט האנכי: והוא נחלק לשתי זרועות: ארוכה וקצרה.</a:t>
            </a:r>
          </a:p>
          <a:p>
            <a:r>
              <a:rPr lang="he-IL" sz="2800" dirty="0"/>
              <a:t>1. מה מחובר לזרוע הארוכה?</a:t>
            </a:r>
          </a:p>
          <a:p>
            <a:r>
              <a:rPr lang="he-IL" sz="2800" dirty="0"/>
              <a:t>2. מה התפקיד של הזרוע הקצרה?</a:t>
            </a:r>
          </a:p>
          <a:p>
            <a:r>
              <a:rPr lang="he-IL" sz="2800" dirty="0"/>
              <a:t>3. איזו פעולה צריך לעשות כדי להוציא מים מהבור?</a:t>
            </a:r>
          </a:p>
          <a:p>
            <a:r>
              <a:rPr lang="he-IL" sz="2800" dirty="0"/>
              <a:t>4. מהו מקור האנרגיה לשאיבת המים במתקן זה?</a:t>
            </a:r>
          </a:p>
        </p:txBody>
      </p:sp>
    </p:spTree>
    <p:extLst>
      <p:ext uri="{BB962C8B-B14F-4D97-AF65-F5344CB8AC3E}">
        <p14:creationId xmlns:p14="http://schemas.microsoft.com/office/powerpoint/2010/main" val="38243045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3534430-BDF1-4EDF-2904-6BA51D51727A}"/>
              </a:ext>
            </a:extLst>
          </p:cNvPr>
          <p:cNvPicPr>
            <a:picLocks noChangeAspect="1"/>
          </p:cNvPicPr>
          <p:nvPr/>
        </p:nvPicPr>
        <p:blipFill>
          <a:blip r:embed="rId3"/>
          <a:stretch>
            <a:fillRect/>
          </a:stretch>
        </p:blipFill>
        <p:spPr>
          <a:xfrm>
            <a:off x="278721" y="2171952"/>
            <a:ext cx="4649296" cy="3935236"/>
          </a:xfrm>
          <a:prstGeom prst="rect">
            <a:avLst/>
          </a:prstGeom>
        </p:spPr>
      </p:pic>
      <p:sp>
        <p:nvSpPr>
          <p:cNvPr id="6" name="תיבת טקסט 5">
            <a:extLst>
              <a:ext uri="{FF2B5EF4-FFF2-40B4-BE49-F238E27FC236}">
                <a16:creationId xmlns:a16="http://schemas.microsoft.com/office/drawing/2014/main" id="{7A14C819-3B88-6848-059D-1DA9A898B483}"/>
              </a:ext>
            </a:extLst>
          </p:cNvPr>
          <p:cNvSpPr txBox="1"/>
          <p:nvPr/>
        </p:nvSpPr>
        <p:spPr>
          <a:xfrm>
            <a:off x="798898" y="750812"/>
            <a:ext cx="10840530" cy="5521132"/>
          </a:xfrm>
          <a:prstGeom prst="rect">
            <a:avLst/>
          </a:prstGeom>
          <a:noFill/>
        </p:spPr>
        <p:txBody>
          <a:bodyPr wrap="square" rtlCol="0">
            <a:spAutoFit/>
          </a:bodyPr>
          <a:lstStyle/>
          <a:p>
            <a:r>
              <a:rPr lang="he-IL" sz="4000" b="1" dirty="0">
                <a:solidFill>
                  <a:srgbClr val="FF0000"/>
                </a:solidFill>
              </a:rPr>
              <a:t>העשרה: הקילון</a:t>
            </a:r>
            <a:r>
              <a:rPr lang="he-IL" sz="4000" dirty="0"/>
              <a:t> </a:t>
            </a:r>
          </a:p>
          <a:p>
            <a:r>
              <a:rPr lang="he-IL" sz="2400" dirty="0"/>
              <a:t> </a:t>
            </a:r>
            <a:r>
              <a:rPr lang="he-IL" sz="2400" b="1" dirty="0">
                <a:solidFill>
                  <a:srgbClr val="FF0000"/>
                </a:solidFill>
              </a:rPr>
              <a:t>נקרא בערבית </a:t>
            </a:r>
            <a:r>
              <a:rPr lang="he-IL" sz="2400" b="1" dirty="0" err="1">
                <a:solidFill>
                  <a:srgbClr val="FF0000"/>
                </a:solidFill>
              </a:rPr>
              <a:t>שאדוף</a:t>
            </a:r>
            <a:r>
              <a:rPr lang="he-IL" sz="2400" b="1" dirty="0">
                <a:solidFill>
                  <a:srgbClr val="FF0000"/>
                </a:solidFill>
              </a:rPr>
              <a:t> </a:t>
            </a:r>
            <a:endParaRPr lang="he-IL" sz="2800" b="1" dirty="0">
              <a:solidFill>
                <a:srgbClr val="FF0000"/>
              </a:solidFill>
            </a:endParaRPr>
          </a:p>
          <a:p>
            <a:r>
              <a:rPr lang="he-IL" sz="2800" dirty="0"/>
              <a:t>הקילון הוא מתקן לשאיבת מים שפעולתו מבוססת על חוק המנוף.</a:t>
            </a:r>
          </a:p>
          <a:p>
            <a:r>
              <a:rPr lang="he-IL" sz="2800" dirty="0"/>
              <a:t>מוט אחד (אנכי) ניצב ומקובע בקרקע קרוב לבאר או למקור המים. </a:t>
            </a:r>
          </a:p>
          <a:p>
            <a:r>
              <a:rPr lang="he-IL" sz="2800" dirty="0"/>
              <a:t>במוט האופקי יש חריץ שעליו נשען המוט האופקי</a:t>
            </a:r>
          </a:p>
          <a:p>
            <a:r>
              <a:rPr lang="he-IL" sz="2800" dirty="0"/>
              <a:t>על המוט האנכי (נקודות המשען). כך המוט "נחלק"</a:t>
            </a:r>
          </a:p>
          <a:p>
            <a:r>
              <a:rPr lang="he-IL" sz="2800" dirty="0"/>
              <a:t>לזרוע ארוכה ולזרוע קצרה.</a:t>
            </a:r>
          </a:p>
          <a:p>
            <a:r>
              <a:rPr lang="he-IL" sz="2800" dirty="0"/>
              <a:t>בקצה הזרוע הקצרה יש ידית שבה אוחז/ת מפעיל/ת הקילון.  </a:t>
            </a:r>
          </a:p>
          <a:p>
            <a:r>
              <a:rPr lang="he-IL" sz="2800" dirty="0"/>
              <a:t>בקצה הזרוע הארוכה מחובר חבל עם דלי. </a:t>
            </a:r>
          </a:p>
          <a:p>
            <a:r>
              <a:rPr lang="he-IL" sz="2800" dirty="0"/>
              <a:t>כאשר מפעילים כוח על הידית </a:t>
            </a:r>
            <a:r>
              <a:rPr lang="he-IL" sz="2800" dirty="0" err="1"/>
              <a:t>בהזרוע</a:t>
            </a:r>
            <a:r>
              <a:rPr lang="he-IL" sz="2800" dirty="0"/>
              <a:t> הקצרה, </a:t>
            </a:r>
          </a:p>
          <a:p>
            <a:r>
              <a:rPr lang="he-IL" sz="2800" dirty="0"/>
              <a:t>הזרוע הארוכה עולה יחד עם הדלי מלא במים.</a:t>
            </a:r>
          </a:p>
          <a:p>
            <a:r>
              <a:rPr lang="he-IL" sz="2800" dirty="0"/>
              <a:t> </a:t>
            </a:r>
            <a:endParaRPr lang="en-IL" sz="2800" dirty="0"/>
          </a:p>
        </p:txBody>
      </p:sp>
    </p:spTree>
    <p:extLst>
      <p:ext uri="{BB962C8B-B14F-4D97-AF65-F5344CB8AC3E}">
        <p14:creationId xmlns:p14="http://schemas.microsoft.com/office/powerpoint/2010/main" val="42211472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4946FE-9171-8B9D-1E78-9A9172A4785A}"/>
              </a:ext>
            </a:extLst>
          </p:cNvPr>
          <p:cNvSpPr>
            <a:spLocks noGrp="1"/>
          </p:cNvSpPr>
          <p:nvPr>
            <p:ph type="title"/>
          </p:nvPr>
        </p:nvSpPr>
        <p:spPr/>
        <p:txBody>
          <a:bodyPr/>
          <a:lstStyle/>
          <a:p>
            <a:r>
              <a:rPr lang="he-IL" b="1" dirty="0">
                <a:solidFill>
                  <a:srgbClr val="FF0000"/>
                </a:solidFill>
                <a:cs typeface="+mn-cs"/>
              </a:rPr>
              <a:t>רעיון 3: הנחיות כלליות לבניה</a:t>
            </a:r>
            <a:endParaRPr lang="en-US" b="1" dirty="0">
              <a:solidFill>
                <a:srgbClr val="FF0000"/>
              </a:solidFill>
              <a:cs typeface="+mn-cs"/>
            </a:endParaRPr>
          </a:p>
        </p:txBody>
      </p:sp>
      <p:pic>
        <p:nvPicPr>
          <p:cNvPr id="3" name="Picture 2">
            <a:extLst>
              <a:ext uri="{FF2B5EF4-FFF2-40B4-BE49-F238E27FC236}">
                <a16:creationId xmlns:a16="http://schemas.microsoft.com/office/drawing/2014/main" id="{93534430-BDF1-4EDF-2904-6BA51D51727A}"/>
              </a:ext>
            </a:extLst>
          </p:cNvPr>
          <p:cNvPicPr>
            <a:picLocks noChangeAspect="1"/>
          </p:cNvPicPr>
          <p:nvPr/>
        </p:nvPicPr>
        <p:blipFill>
          <a:blip r:embed="rId3"/>
          <a:stretch>
            <a:fillRect/>
          </a:stretch>
        </p:blipFill>
        <p:spPr>
          <a:xfrm>
            <a:off x="477799" y="2117035"/>
            <a:ext cx="5117701" cy="2920971"/>
          </a:xfrm>
          <a:prstGeom prst="rect">
            <a:avLst/>
          </a:prstGeom>
        </p:spPr>
      </p:pic>
      <p:sp>
        <p:nvSpPr>
          <p:cNvPr id="5" name="TextBox 4">
            <a:extLst>
              <a:ext uri="{FF2B5EF4-FFF2-40B4-BE49-F238E27FC236}">
                <a16:creationId xmlns:a16="http://schemas.microsoft.com/office/drawing/2014/main" id="{57BE26E2-1B8F-F810-C5C2-9589EEE1B31D}"/>
              </a:ext>
            </a:extLst>
          </p:cNvPr>
          <p:cNvSpPr txBox="1"/>
          <p:nvPr/>
        </p:nvSpPr>
        <p:spPr>
          <a:xfrm>
            <a:off x="725556" y="1322229"/>
            <a:ext cx="10988645" cy="5170646"/>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30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מתקן השאיבה הזה פועל ע</a:t>
            </a:r>
            <a:r>
              <a:rPr lang="he-IL" sz="3000" dirty="0">
                <a:solidFill>
                  <a:prstClr val="black"/>
                </a:solidFill>
                <a:latin typeface="Calibri" panose="020F0502020204030204"/>
                <a:cs typeface="Arial" panose="020B0604020202020204" pitchFamily="34" charset="0"/>
              </a:rPr>
              <a:t>ל</a:t>
            </a:r>
            <a:r>
              <a:rPr kumimoji="0" lang="he-IL" sz="30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עקרון המנוף.</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30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המוט האופקי נשען על המוט האנכי – לנקודת המפגש קוראים: </a:t>
            </a:r>
            <a:r>
              <a:rPr kumimoji="0" lang="he-IL" sz="3000" b="1" i="0" u="none" strike="noStrike" kern="1200" cap="none" spc="0" normalizeH="0" baseline="0" noProof="0" dirty="0">
                <a:ln>
                  <a:noFill/>
                </a:ln>
                <a:solidFill>
                  <a:srgbClr val="FF0000"/>
                </a:solidFill>
                <a:effectLst/>
                <a:uLnTx/>
                <a:uFillTx/>
                <a:latin typeface="Calibri" panose="020F0502020204030204"/>
                <a:ea typeface="+mn-ea"/>
                <a:cs typeface="Arial" panose="020B0604020202020204" pitchFamily="34" charset="0"/>
              </a:rPr>
              <a:t>נקודת משען</a:t>
            </a:r>
            <a:r>
              <a:rPr kumimoji="0" lang="he-IL" sz="30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a:t>
            </a:r>
          </a:p>
          <a:p>
            <a:pPr marL="0" marR="0" lvl="0" indent="0" algn="r" defTabSz="914400" rtl="1" eaLnBrk="1" fontAlgn="auto" latinLnBrk="0" hangingPunct="1">
              <a:lnSpc>
                <a:spcPct val="100000"/>
              </a:lnSpc>
              <a:spcBef>
                <a:spcPts val="0"/>
              </a:spcBef>
              <a:spcAft>
                <a:spcPts val="0"/>
              </a:spcAft>
              <a:buClrTx/>
              <a:buSzTx/>
              <a:buFontTx/>
              <a:buNone/>
              <a:tabLst/>
              <a:defRPr/>
            </a:pPr>
            <a:r>
              <a:rPr lang="he-IL" sz="3000" dirty="0">
                <a:solidFill>
                  <a:prstClr val="black"/>
                </a:solidFill>
                <a:latin typeface="Calibri" panose="020F0502020204030204"/>
                <a:cs typeface="Arial" panose="020B0604020202020204" pitchFamily="34" charset="0"/>
              </a:rPr>
              <a:t>מנקודת המשען מקבלים שתי זרועות:</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30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זרוע עם </a:t>
            </a:r>
            <a:r>
              <a:rPr kumimoji="0" lang="he-IL" sz="3000" b="0" i="0" u="none" strike="noStrike" kern="1200" cap="none" spc="0" normalizeH="0" baseline="0" noProof="0" dirty="0">
                <a:ln>
                  <a:noFill/>
                </a:ln>
                <a:solidFill>
                  <a:srgbClr val="FF0000"/>
                </a:solidFill>
                <a:effectLst/>
                <a:uLnTx/>
                <a:uFillTx/>
                <a:latin typeface="Calibri" panose="020F0502020204030204"/>
                <a:ea typeface="+mn-ea"/>
                <a:cs typeface="Arial" panose="020B0604020202020204" pitchFamily="34" charset="0"/>
              </a:rPr>
              <a:t>משא</a:t>
            </a:r>
            <a:r>
              <a:rPr kumimoji="0" lang="he-IL" sz="30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וזרוע </a:t>
            </a:r>
            <a:r>
              <a:rPr kumimoji="0" lang="he-IL" sz="30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הכוח</a:t>
            </a:r>
            <a:r>
              <a:rPr kumimoji="0" lang="he-IL" sz="30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a:t>
            </a:r>
          </a:p>
          <a:p>
            <a:pPr marL="514350" marR="0" lvl="0" indent="-514350" algn="r" defTabSz="914400" rtl="1" eaLnBrk="1" fontAlgn="auto" latinLnBrk="0" hangingPunct="1">
              <a:lnSpc>
                <a:spcPct val="100000"/>
              </a:lnSpc>
              <a:spcBef>
                <a:spcPts val="0"/>
              </a:spcBef>
              <a:spcAft>
                <a:spcPts val="0"/>
              </a:spcAft>
              <a:buClrTx/>
              <a:buSzTx/>
              <a:buFont typeface="+mj-lt"/>
              <a:buAutoNum type="arabicPeriod"/>
              <a:tabLst/>
              <a:defRPr/>
            </a:pPr>
            <a:r>
              <a:rPr kumimoji="0" lang="he-IL" sz="30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השיגו שני מוטות מעץ.</a:t>
            </a:r>
          </a:p>
          <a:p>
            <a:pPr marL="514350" marR="0" lvl="0" indent="-514350" algn="r" defTabSz="914400" rtl="1" eaLnBrk="1" fontAlgn="auto" latinLnBrk="0" hangingPunct="1">
              <a:lnSpc>
                <a:spcPct val="100000"/>
              </a:lnSpc>
              <a:spcBef>
                <a:spcPts val="0"/>
              </a:spcBef>
              <a:spcAft>
                <a:spcPts val="0"/>
              </a:spcAft>
              <a:buClrTx/>
              <a:buSzTx/>
              <a:buFont typeface="+mj-lt"/>
              <a:buAutoNum type="arabicPeriod"/>
              <a:tabLst/>
              <a:defRPr/>
            </a:pPr>
            <a:r>
              <a:rPr kumimoji="0" lang="he-IL" sz="30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העמידו את העמוד האנכי בעזרת פלסטלינה.</a:t>
            </a:r>
          </a:p>
          <a:p>
            <a:pPr marL="514350" marR="0" lvl="0" indent="-514350" algn="r" defTabSz="914400" rtl="1" eaLnBrk="1" fontAlgn="auto" latinLnBrk="0" hangingPunct="1">
              <a:lnSpc>
                <a:spcPct val="100000"/>
              </a:lnSpc>
              <a:spcBef>
                <a:spcPts val="0"/>
              </a:spcBef>
              <a:spcAft>
                <a:spcPts val="0"/>
              </a:spcAft>
              <a:buClrTx/>
              <a:buSzTx/>
              <a:buFont typeface="+mj-lt"/>
              <a:buAutoNum type="arabicPeriod"/>
              <a:tabLst/>
              <a:defRPr/>
            </a:pPr>
            <a:r>
              <a:rPr lang="he-IL" sz="3000" dirty="0">
                <a:solidFill>
                  <a:prstClr val="black"/>
                </a:solidFill>
                <a:latin typeface="Calibri" panose="020F0502020204030204"/>
                <a:cs typeface="Arial" panose="020B0604020202020204" pitchFamily="34" charset="0"/>
              </a:rPr>
              <a:t>הניחו על קצהו את המוט השני בצורה אופקית.</a:t>
            </a:r>
            <a:endParaRPr kumimoji="0" lang="he-IL" sz="30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514350" marR="0" lvl="0" indent="-514350" algn="r" defTabSz="914400" rtl="1" eaLnBrk="1" fontAlgn="auto" latinLnBrk="0" hangingPunct="1">
              <a:lnSpc>
                <a:spcPct val="100000"/>
              </a:lnSpc>
              <a:spcBef>
                <a:spcPts val="0"/>
              </a:spcBef>
              <a:spcAft>
                <a:spcPts val="0"/>
              </a:spcAft>
              <a:buClrTx/>
              <a:buSzTx/>
              <a:buFont typeface="+mj-lt"/>
              <a:buAutoNum type="arabicPeriod"/>
              <a:tabLst/>
              <a:defRPr/>
            </a:pPr>
            <a:r>
              <a:rPr lang="he-IL" sz="3000" dirty="0">
                <a:solidFill>
                  <a:prstClr val="black"/>
                </a:solidFill>
                <a:latin typeface="Calibri" panose="020F0502020204030204"/>
                <a:cs typeface="Arial" panose="020B0604020202020204" pitchFamily="34" charset="0"/>
              </a:rPr>
              <a:t>בקצה של המוט האופקי תלו כוסית קטנה שמחוברת לחוט.</a:t>
            </a:r>
          </a:p>
          <a:p>
            <a:pPr marL="514350" marR="0" lvl="0" indent="-514350" algn="r" defTabSz="914400" rtl="1" eaLnBrk="1" fontAlgn="auto" latinLnBrk="0" hangingPunct="1">
              <a:lnSpc>
                <a:spcPct val="100000"/>
              </a:lnSpc>
              <a:spcBef>
                <a:spcPts val="0"/>
              </a:spcBef>
              <a:spcAft>
                <a:spcPts val="0"/>
              </a:spcAft>
              <a:buClrTx/>
              <a:buSzTx/>
              <a:buFont typeface="+mj-lt"/>
              <a:buAutoNum type="arabicPeriod"/>
              <a:tabLst/>
              <a:defRPr/>
            </a:pPr>
            <a:r>
              <a:rPr lang="he-IL" sz="3000" dirty="0">
                <a:solidFill>
                  <a:prstClr val="black"/>
                </a:solidFill>
                <a:latin typeface="Calibri" panose="020F0502020204030204"/>
                <a:cs typeface="Arial" panose="020B0604020202020204" pitchFamily="34" charset="0"/>
              </a:rPr>
              <a:t>הפעילו את המתקן.</a:t>
            </a:r>
          </a:p>
          <a:p>
            <a:pPr marL="514350" marR="0" lvl="0" indent="-514350" algn="r" defTabSz="914400" rtl="1" eaLnBrk="1" fontAlgn="auto" latinLnBrk="0" hangingPunct="1">
              <a:lnSpc>
                <a:spcPct val="100000"/>
              </a:lnSpc>
              <a:spcBef>
                <a:spcPts val="0"/>
              </a:spcBef>
              <a:spcAft>
                <a:spcPts val="0"/>
              </a:spcAft>
              <a:buClrTx/>
              <a:buSzTx/>
              <a:buFont typeface="+mj-lt"/>
              <a:buAutoNum type="arabicPeriod"/>
              <a:tabLst/>
              <a:defRPr/>
            </a:pPr>
            <a:r>
              <a:rPr lang="he-IL" sz="3000" dirty="0">
                <a:solidFill>
                  <a:prstClr val="black"/>
                </a:solidFill>
                <a:latin typeface="Calibri" panose="020F0502020204030204"/>
                <a:cs typeface="Arial" panose="020B0604020202020204" pitchFamily="34" charset="0"/>
              </a:rPr>
              <a:t>נסו להזיז את נקודת המשען (שמאלה וימינה) ושאבו מים. מה גיליתם?</a:t>
            </a:r>
          </a:p>
        </p:txBody>
      </p:sp>
    </p:spTree>
    <p:extLst>
      <p:ext uri="{BB962C8B-B14F-4D97-AF65-F5344CB8AC3E}">
        <p14:creationId xmlns:p14="http://schemas.microsoft.com/office/powerpoint/2010/main" val="6496627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דיאגרמה 9">
            <a:extLst>
              <a:ext uri="{FF2B5EF4-FFF2-40B4-BE49-F238E27FC236}">
                <a16:creationId xmlns:a16="http://schemas.microsoft.com/office/drawing/2014/main" id="{031E82C5-E840-2391-07E6-0ABCAAA2955D}"/>
              </a:ext>
            </a:extLst>
          </p:cNvPr>
          <p:cNvGraphicFramePr/>
          <p:nvPr>
            <p:extLst>
              <p:ext uri="{D42A27DB-BD31-4B8C-83A1-F6EECF244321}">
                <p14:modId xmlns:p14="http://schemas.microsoft.com/office/powerpoint/2010/main" val="1047321638"/>
              </p:ext>
            </p:extLst>
          </p:nvPr>
        </p:nvGraphicFramePr>
        <p:xfrm>
          <a:off x="1317813" y="450476"/>
          <a:ext cx="9796182" cy="60377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4" name="תיבת טקסט 13">
            <a:extLst>
              <a:ext uri="{FF2B5EF4-FFF2-40B4-BE49-F238E27FC236}">
                <a16:creationId xmlns:a16="http://schemas.microsoft.com/office/drawing/2014/main" id="{EA4E740C-F0CB-2941-A84C-8CF1A7088E4B}"/>
              </a:ext>
            </a:extLst>
          </p:cNvPr>
          <p:cNvSpPr txBox="1"/>
          <p:nvPr/>
        </p:nvSpPr>
        <p:spPr>
          <a:xfrm>
            <a:off x="4101353" y="3200733"/>
            <a:ext cx="4155143" cy="820674"/>
          </a:xfrm>
          <a:prstGeom prst="rect">
            <a:avLst/>
          </a:prstGeom>
          <a:noFill/>
        </p:spPr>
        <p:txBody>
          <a:bodyPr wrap="square">
            <a:spAutoFit/>
          </a:bodyPr>
          <a:lstStyle/>
          <a:p>
            <a:pPr>
              <a:lnSpc>
                <a:spcPct val="150000"/>
              </a:lnSpc>
            </a:pPr>
            <a:r>
              <a:rPr lang="he-IL" sz="3600" b="1" dirty="0">
                <a:solidFill>
                  <a:srgbClr val="002060"/>
                </a:solidFill>
              </a:rPr>
              <a:t>קשר לנושאי לימוד</a:t>
            </a:r>
            <a:endParaRPr lang="he-IL" sz="3600" dirty="0"/>
          </a:p>
        </p:txBody>
      </p:sp>
    </p:spTree>
    <p:extLst>
      <p:ext uri="{BB962C8B-B14F-4D97-AF65-F5344CB8AC3E}">
        <p14:creationId xmlns:p14="http://schemas.microsoft.com/office/powerpoint/2010/main" val="23012854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D2CDC1D-FEFA-AE46-5553-56096377F21E}"/>
              </a:ext>
            </a:extLst>
          </p:cNvPr>
          <p:cNvSpPr txBox="1"/>
          <p:nvPr/>
        </p:nvSpPr>
        <p:spPr>
          <a:xfrm>
            <a:off x="2484783" y="1222513"/>
            <a:ext cx="7643191" cy="1046440"/>
          </a:xfrm>
          <a:prstGeom prst="rect">
            <a:avLst/>
          </a:prstGeom>
          <a:noFill/>
        </p:spPr>
        <p:txBody>
          <a:bodyPr wrap="square" rtlCol="0">
            <a:spAutoFit/>
          </a:bodyPr>
          <a:lstStyle/>
          <a:p>
            <a:endParaRPr lang="he-IL" dirty="0"/>
          </a:p>
          <a:p>
            <a:pPr algn="ctr"/>
            <a:r>
              <a:rPr lang="he-IL" sz="4400" b="1" dirty="0">
                <a:solidFill>
                  <a:srgbClr val="FF0000"/>
                </a:solidFill>
              </a:rPr>
              <a:t>תם ולא נשלם</a:t>
            </a:r>
            <a:endParaRPr lang="en-US" sz="4400" b="1" dirty="0">
              <a:solidFill>
                <a:srgbClr val="FF0000"/>
              </a:solidFill>
            </a:endParaRPr>
          </a:p>
        </p:txBody>
      </p:sp>
      <p:pic>
        <p:nvPicPr>
          <p:cNvPr id="3" name="Picture 2">
            <a:extLst>
              <a:ext uri="{FF2B5EF4-FFF2-40B4-BE49-F238E27FC236}">
                <a16:creationId xmlns:a16="http://schemas.microsoft.com/office/drawing/2014/main" id="{C23F7EE8-1694-1A1D-6EE5-374F8B1C664C}"/>
              </a:ext>
            </a:extLst>
          </p:cNvPr>
          <p:cNvPicPr>
            <a:picLocks noChangeAspect="1"/>
          </p:cNvPicPr>
          <p:nvPr/>
        </p:nvPicPr>
        <p:blipFill>
          <a:blip r:embed="rId2"/>
          <a:stretch>
            <a:fillRect/>
          </a:stretch>
        </p:blipFill>
        <p:spPr>
          <a:xfrm>
            <a:off x="4719646" y="2482877"/>
            <a:ext cx="3103133" cy="3535986"/>
          </a:xfrm>
          <a:prstGeom prst="rect">
            <a:avLst/>
          </a:prstGeom>
        </p:spPr>
      </p:pic>
      <p:pic>
        <p:nvPicPr>
          <p:cNvPr id="4" name="Picture 3">
            <a:extLst>
              <a:ext uri="{FF2B5EF4-FFF2-40B4-BE49-F238E27FC236}">
                <a16:creationId xmlns:a16="http://schemas.microsoft.com/office/drawing/2014/main" id="{2EE6E3E6-293F-AD1B-4AF1-656295BBC638}"/>
              </a:ext>
            </a:extLst>
          </p:cNvPr>
          <p:cNvPicPr>
            <a:picLocks noChangeAspect="1"/>
          </p:cNvPicPr>
          <p:nvPr/>
        </p:nvPicPr>
        <p:blipFill>
          <a:blip r:embed="rId3"/>
          <a:stretch>
            <a:fillRect/>
          </a:stretch>
        </p:blipFill>
        <p:spPr>
          <a:xfrm>
            <a:off x="8903006" y="3299791"/>
            <a:ext cx="2032337" cy="2032337"/>
          </a:xfrm>
          <a:prstGeom prst="rect">
            <a:avLst/>
          </a:prstGeom>
        </p:spPr>
      </p:pic>
      <p:pic>
        <p:nvPicPr>
          <p:cNvPr id="5" name="Picture 4">
            <a:extLst>
              <a:ext uri="{FF2B5EF4-FFF2-40B4-BE49-F238E27FC236}">
                <a16:creationId xmlns:a16="http://schemas.microsoft.com/office/drawing/2014/main" id="{1B55D79D-14BB-7BDD-273E-4D74996CAE44}"/>
              </a:ext>
            </a:extLst>
          </p:cNvPr>
          <p:cNvPicPr>
            <a:picLocks noChangeAspect="1"/>
          </p:cNvPicPr>
          <p:nvPr/>
        </p:nvPicPr>
        <p:blipFill>
          <a:blip r:embed="rId4"/>
          <a:stretch>
            <a:fillRect/>
          </a:stretch>
        </p:blipFill>
        <p:spPr>
          <a:xfrm>
            <a:off x="633468" y="2707741"/>
            <a:ext cx="3354032" cy="2747125"/>
          </a:xfrm>
          <a:prstGeom prst="rect">
            <a:avLst/>
          </a:prstGeom>
        </p:spPr>
      </p:pic>
    </p:spTree>
    <p:extLst>
      <p:ext uri="{BB962C8B-B14F-4D97-AF65-F5344CB8AC3E}">
        <p14:creationId xmlns:p14="http://schemas.microsoft.com/office/powerpoint/2010/main" val="30936184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AA8C8-2738-18AB-897C-9C7973EA24F3}"/>
              </a:ext>
            </a:extLst>
          </p:cNvPr>
          <p:cNvSpPr>
            <a:spLocks noGrp="1"/>
          </p:cNvSpPr>
          <p:nvPr>
            <p:ph type="title"/>
          </p:nvPr>
        </p:nvSpPr>
        <p:spPr/>
        <p:txBody>
          <a:bodyPr/>
          <a:lstStyle/>
          <a:p>
            <a:r>
              <a:rPr lang="he-IL" b="1" dirty="0">
                <a:solidFill>
                  <a:srgbClr val="FF0000"/>
                </a:solidFill>
                <a:cs typeface="+mn-cs"/>
              </a:rPr>
              <a:t>מטרות</a:t>
            </a:r>
            <a:endParaRPr lang="en-US" b="1" dirty="0">
              <a:solidFill>
                <a:srgbClr val="FF0000"/>
              </a:solidFill>
              <a:cs typeface="+mn-cs"/>
            </a:endParaRPr>
          </a:p>
        </p:txBody>
      </p:sp>
      <p:sp>
        <p:nvSpPr>
          <p:cNvPr id="3" name="Content Placeholder 2">
            <a:extLst>
              <a:ext uri="{FF2B5EF4-FFF2-40B4-BE49-F238E27FC236}">
                <a16:creationId xmlns:a16="http://schemas.microsoft.com/office/drawing/2014/main" id="{FB2F708E-652D-3F8D-BF47-FDF02B9FBD7E}"/>
              </a:ext>
            </a:extLst>
          </p:cNvPr>
          <p:cNvSpPr>
            <a:spLocks noGrp="1"/>
          </p:cNvSpPr>
          <p:nvPr>
            <p:ph idx="1"/>
          </p:nvPr>
        </p:nvSpPr>
        <p:spPr/>
        <p:txBody>
          <a:bodyPr/>
          <a:lstStyle/>
          <a:p>
            <a:r>
              <a:rPr lang="he-IL" b="0" i="0" dirty="0">
                <a:solidFill>
                  <a:srgbClr val="222222"/>
                </a:solidFill>
                <a:effectLst/>
                <a:latin typeface="Arial" panose="020B0604020202020204" pitchFamily="34" charset="0"/>
              </a:rPr>
              <a:t>לפתח יכולת התבוננות חוקרת על מבנים ורכיבים במוצר. </a:t>
            </a:r>
          </a:p>
          <a:p>
            <a:r>
              <a:rPr lang="he-IL" dirty="0">
                <a:solidFill>
                  <a:srgbClr val="222222"/>
                </a:solidFill>
                <a:latin typeface="Arial" panose="020B0604020202020204" pitchFamily="34" charset="0"/>
              </a:rPr>
              <a:t>לפתח </a:t>
            </a:r>
            <a:r>
              <a:rPr lang="he-IL" b="0" i="0" dirty="0">
                <a:solidFill>
                  <a:srgbClr val="222222"/>
                </a:solidFill>
                <a:effectLst/>
                <a:latin typeface="Arial" panose="020B0604020202020204" pitchFamily="34" charset="0"/>
              </a:rPr>
              <a:t>הבנה אודות הקשר שבין תכונות החומר לבין תפקוד הרכיב במוצר.</a:t>
            </a:r>
          </a:p>
          <a:p>
            <a:r>
              <a:rPr lang="he-IL" b="0" i="0" dirty="0">
                <a:solidFill>
                  <a:srgbClr val="222222"/>
                </a:solidFill>
                <a:effectLst/>
                <a:latin typeface="Arial" panose="020B0604020202020204" pitchFamily="34" charset="0"/>
              </a:rPr>
              <a:t>לפתח יכולת לזהות את מנגנון הפעולה של המוצר ואת אופן בנייתו.</a:t>
            </a:r>
          </a:p>
          <a:p>
            <a:r>
              <a:rPr lang="he-IL" dirty="0">
                <a:solidFill>
                  <a:srgbClr val="222222"/>
                </a:solidFill>
                <a:latin typeface="Arial" panose="020B0604020202020204" pitchFamily="34" charset="0"/>
              </a:rPr>
              <a:t>לפתח יכולת לתכנון בנייה של מוצר בעזרת הנדסה הפוכה.</a:t>
            </a:r>
            <a:endParaRPr lang="he-IL" b="0" i="0" dirty="0">
              <a:solidFill>
                <a:srgbClr val="222222"/>
              </a:solidFill>
              <a:effectLst/>
              <a:latin typeface="Arial" panose="020B0604020202020204" pitchFamily="34" charset="0"/>
            </a:endParaRPr>
          </a:p>
          <a:p>
            <a:r>
              <a:rPr lang="he-IL" b="0" i="0" dirty="0">
                <a:solidFill>
                  <a:srgbClr val="222222"/>
                </a:solidFill>
                <a:effectLst/>
                <a:latin typeface="Arial" panose="020B0604020202020204" pitchFamily="34" charset="0"/>
              </a:rPr>
              <a:t>לפתח מיומנויות טכניות (ביצוע) כמו: מדידה, גזירה, סימון, שרטוט, חיבור  הדבקה וכדומה.</a:t>
            </a:r>
          </a:p>
          <a:p>
            <a:r>
              <a:rPr lang="he-IL" dirty="0">
                <a:solidFill>
                  <a:srgbClr val="222222"/>
                </a:solidFill>
                <a:latin typeface="Arial" panose="020B0604020202020204" pitchFamily="34" charset="0"/>
              </a:rPr>
              <a:t>לפתח עבודת צוות: שיתוף פעולה בחקירת המוצר ובנייתו.</a:t>
            </a:r>
            <a:endParaRPr lang="he-IL" b="0" i="0" dirty="0">
              <a:solidFill>
                <a:srgbClr val="222222"/>
              </a:solidFill>
              <a:effectLst/>
              <a:latin typeface="Arial" panose="020B0604020202020204" pitchFamily="34" charset="0"/>
            </a:endParaRPr>
          </a:p>
          <a:p>
            <a:endParaRPr lang="en-US" dirty="0"/>
          </a:p>
        </p:txBody>
      </p:sp>
    </p:spTree>
    <p:extLst>
      <p:ext uri="{BB962C8B-B14F-4D97-AF65-F5344CB8AC3E}">
        <p14:creationId xmlns:p14="http://schemas.microsoft.com/office/powerpoint/2010/main" val="11471487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105BF1-BEDA-F612-C4E5-001271924B39}"/>
              </a:ext>
            </a:extLst>
          </p:cNvPr>
          <p:cNvSpPr>
            <a:spLocks noGrp="1"/>
          </p:cNvSpPr>
          <p:nvPr>
            <p:ph type="title"/>
          </p:nvPr>
        </p:nvSpPr>
        <p:spPr>
          <a:xfrm>
            <a:off x="4956516" y="365125"/>
            <a:ext cx="6811414" cy="1325563"/>
          </a:xfrm>
        </p:spPr>
        <p:txBody>
          <a:bodyPr>
            <a:normAutofit/>
          </a:bodyPr>
          <a:lstStyle/>
          <a:p>
            <a:r>
              <a:rPr lang="he-IL" b="1" dirty="0" err="1">
                <a:solidFill>
                  <a:srgbClr val="FF0000"/>
                </a:solidFill>
                <a:cs typeface="+mn-cs"/>
              </a:rPr>
              <a:t>הבו</a:t>
            </a:r>
            <a:r>
              <a:rPr lang="he-IL" b="1" dirty="0">
                <a:solidFill>
                  <a:srgbClr val="FF0000"/>
                </a:solidFill>
                <a:cs typeface="+mn-cs"/>
              </a:rPr>
              <a:t> לנו מים</a:t>
            </a:r>
            <a:endParaRPr lang="en-US" b="1" dirty="0">
              <a:solidFill>
                <a:srgbClr val="FF0000"/>
              </a:solidFill>
              <a:cs typeface="+mn-cs"/>
            </a:endParaRPr>
          </a:p>
        </p:txBody>
      </p:sp>
      <p:sp>
        <p:nvSpPr>
          <p:cNvPr id="3" name="Content Placeholder 2">
            <a:extLst>
              <a:ext uri="{FF2B5EF4-FFF2-40B4-BE49-F238E27FC236}">
                <a16:creationId xmlns:a16="http://schemas.microsoft.com/office/drawing/2014/main" id="{7E0D7770-F9D7-9A21-F455-29AF014D08A6}"/>
              </a:ext>
            </a:extLst>
          </p:cNvPr>
          <p:cNvSpPr>
            <a:spLocks noGrp="1"/>
          </p:cNvSpPr>
          <p:nvPr>
            <p:ph idx="1"/>
          </p:nvPr>
        </p:nvSpPr>
        <p:spPr>
          <a:xfrm>
            <a:off x="1754740" y="1282148"/>
            <a:ext cx="10013189" cy="3744148"/>
          </a:xfrm>
        </p:spPr>
        <p:txBody>
          <a:bodyPr>
            <a:noAutofit/>
          </a:bodyPr>
          <a:lstStyle/>
          <a:p>
            <a:pPr marL="0" indent="0">
              <a:lnSpc>
                <a:spcPct val="160000"/>
              </a:lnSpc>
              <a:spcBef>
                <a:spcPts val="0"/>
              </a:spcBef>
              <a:buNone/>
            </a:pPr>
            <a:r>
              <a:rPr lang="he-IL" dirty="0"/>
              <a:t>קבוצת מטיילים יצאה לטייל במדבר. לחלק מהמטיילים</a:t>
            </a:r>
          </a:p>
          <a:p>
            <a:pPr marL="0" indent="0">
              <a:lnSpc>
                <a:spcPct val="160000"/>
              </a:lnSpc>
              <a:spcBef>
                <a:spcPts val="0"/>
              </a:spcBef>
              <a:buNone/>
            </a:pPr>
            <a:r>
              <a:rPr lang="he-IL" dirty="0"/>
              <a:t>כמעט אזלו המים. הם חפשו מים בסביבה ולא מצאו.</a:t>
            </a:r>
          </a:p>
          <a:p>
            <a:pPr marL="0" indent="0">
              <a:lnSpc>
                <a:spcPct val="160000"/>
              </a:lnSpc>
              <a:spcBef>
                <a:spcPts val="0"/>
              </a:spcBef>
              <a:buNone/>
            </a:pPr>
            <a:r>
              <a:rPr lang="he-IL" dirty="0"/>
              <a:t>אחד המטיילים קרא בקול: "יש כאן בור מים".</a:t>
            </a:r>
          </a:p>
          <a:p>
            <a:pPr marL="0" indent="0">
              <a:lnSpc>
                <a:spcPct val="160000"/>
              </a:lnSpc>
              <a:spcBef>
                <a:spcPts val="0"/>
              </a:spcBef>
              <a:buNone/>
            </a:pPr>
            <a:r>
              <a:rPr lang="he-IL" dirty="0"/>
              <a:t>"אל תתקרבו! הבור עמוק" - אמר מטייל אחר </a:t>
            </a:r>
          </a:p>
          <a:p>
            <a:pPr marL="0" indent="0">
              <a:lnSpc>
                <a:spcPct val="160000"/>
              </a:lnSpc>
              <a:spcBef>
                <a:spcPts val="0"/>
              </a:spcBef>
              <a:buNone/>
            </a:pPr>
            <a:r>
              <a:rPr lang="he-IL" dirty="0"/>
              <a:t>שהכיר את הסביבה.</a:t>
            </a:r>
          </a:p>
          <a:p>
            <a:pPr marL="0" indent="0">
              <a:lnSpc>
                <a:spcPct val="160000"/>
              </a:lnSpc>
              <a:spcBef>
                <a:spcPts val="0"/>
              </a:spcBef>
              <a:buNone/>
            </a:pPr>
            <a:r>
              <a:rPr lang="he-IL" dirty="0"/>
              <a:t>"איך נוציא את המים מהבור?" - שאלו המטיילים בדאגה. </a:t>
            </a:r>
          </a:p>
          <a:p>
            <a:pPr marL="0" indent="0">
              <a:lnSpc>
                <a:spcPct val="160000"/>
              </a:lnSpc>
              <a:spcBef>
                <a:spcPts val="0"/>
              </a:spcBef>
              <a:buNone/>
            </a:pPr>
            <a:endParaRPr lang="he-IL" dirty="0"/>
          </a:p>
        </p:txBody>
      </p:sp>
      <p:pic>
        <p:nvPicPr>
          <p:cNvPr id="4" name="Picture 3">
            <a:extLst>
              <a:ext uri="{FF2B5EF4-FFF2-40B4-BE49-F238E27FC236}">
                <a16:creationId xmlns:a16="http://schemas.microsoft.com/office/drawing/2014/main" id="{19447E12-415F-8614-CEC9-341326AAAAA2}"/>
              </a:ext>
            </a:extLst>
          </p:cNvPr>
          <p:cNvPicPr>
            <a:picLocks noChangeAspect="1"/>
          </p:cNvPicPr>
          <p:nvPr/>
        </p:nvPicPr>
        <p:blipFill>
          <a:blip r:embed="rId3"/>
          <a:stretch>
            <a:fillRect/>
          </a:stretch>
        </p:blipFill>
        <p:spPr>
          <a:xfrm>
            <a:off x="0" y="1539707"/>
            <a:ext cx="4069831" cy="2544739"/>
          </a:xfrm>
          <a:prstGeom prst="rect">
            <a:avLst/>
          </a:prstGeom>
        </p:spPr>
      </p:pic>
      <p:pic>
        <p:nvPicPr>
          <p:cNvPr id="5" name="Picture 4">
            <a:extLst>
              <a:ext uri="{FF2B5EF4-FFF2-40B4-BE49-F238E27FC236}">
                <a16:creationId xmlns:a16="http://schemas.microsoft.com/office/drawing/2014/main" id="{B9443A80-F3C2-D669-5DF6-E877E9098D4C}"/>
              </a:ext>
            </a:extLst>
          </p:cNvPr>
          <p:cNvPicPr>
            <a:picLocks noChangeAspect="1"/>
          </p:cNvPicPr>
          <p:nvPr/>
        </p:nvPicPr>
        <p:blipFill>
          <a:blip r:embed="rId4"/>
          <a:stretch>
            <a:fillRect/>
          </a:stretch>
        </p:blipFill>
        <p:spPr>
          <a:xfrm>
            <a:off x="0" y="4235464"/>
            <a:ext cx="4069830" cy="2622536"/>
          </a:xfrm>
          <a:prstGeom prst="rect">
            <a:avLst/>
          </a:prstGeom>
        </p:spPr>
      </p:pic>
    </p:spTree>
    <p:extLst>
      <p:ext uri="{BB962C8B-B14F-4D97-AF65-F5344CB8AC3E}">
        <p14:creationId xmlns:p14="http://schemas.microsoft.com/office/powerpoint/2010/main" val="1401710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BCFF4F-DB77-7EEE-8232-506A7B16155D}"/>
              </a:ext>
            </a:extLst>
          </p:cNvPr>
          <p:cNvSpPr>
            <a:spLocks noGrp="1"/>
          </p:cNvSpPr>
          <p:nvPr>
            <p:ph type="title"/>
          </p:nvPr>
        </p:nvSpPr>
        <p:spPr>
          <a:xfrm>
            <a:off x="838199" y="365125"/>
            <a:ext cx="10780643" cy="1325563"/>
          </a:xfrm>
        </p:spPr>
        <p:txBody>
          <a:bodyPr/>
          <a:lstStyle/>
          <a:p>
            <a:r>
              <a:rPr lang="he-IL" b="1" dirty="0">
                <a:solidFill>
                  <a:srgbClr val="FF0000"/>
                </a:solidFill>
                <a:cs typeface="+mn-cs"/>
              </a:rPr>
              <a:t>קצת עברית</a:t>
            </a:r>
            <a:br>
              <a:rPr lang="he-IL" b="1" dirty="0">
                <a:solidFill>
                  <a:srgbClr val="FF0000"/>
                </a:solidFill>
                <a:cs typeface="+mn-cs"/>
              </a:rPr>
            </a:br>
            <a:r>
              <a:rPr lang="he-IL" sz="3200" b="1" dirty="0">
                <a:solidFill>
                  <a:srgbClr val="FF0000"/>
                </a:solidFill>
                <a:cs typeface="+mn-cs"/>
              </a:rPr>
              <a:t>מהו ההבדל בין בור מים לבאר מים?</a:t>
            </a:r>
            <a:endParaRPr lang="en-US" sz="3200" b="1" dirty="0">
              <a:solidFill>
                <a:srgbClr val="FF0000"/>
              </a:solidFill>
              <a:cs typeface="+mn-cs"/>
            </a:endParaRPr>
          </a:p>
        </p:txBody>
      </p:sp>
      <p:sp>
        <p:nvSpPr>
          <p:cNvPr id="3" name="Content Placeholder 2">
            <a:extLst>
              <a:ext uri="{FF2B5EF4-FFF2-40B4-BE49-F238E27FC236}">
                <a16:creationId xmlns:a16="http://schemas.microsoft.com/office/drawing/2014/main" id="{0A37E405-8712-8991-6BF3-7870F63198F0}"/>
              </a:ext>
            </a:extLst>
          </p:cNvPr>
          <p:cNvSpPr>
            <a:spLocks noGrp="1"/>
          </p:cNvSpPr>
          <p:nvPr>
            <p:ph idx="1"/>
          </p:nvPr>
        </p:nvSpPr>
        <p:spPr>
          <a:xfrm>
            <a:off x="4520884" y="1825625"/>
            <a:ext cx="7396132" cy="3609659"/>
          </a:xfrm>
        </p:spPr>
        <p:txBody>
          <a:bodyPr>
            <a:noAutofit/>
          </a:bodyPr>
          <a:lstStyle/>
          <a:p>
            <a:pPr marL="0" indent="0">
              <a:buNone/>
            </a:pPr>
            <a:r>
              <a:rPr lang="he-IL" sz="3000" dirty="0"/>
              <a:t>בור מים הוא בור שלתוכו מתנקזים מי גשמים.</a:t>
            </a:r>
          </a:p>
          <a:p>
            <a:pPr marL="0" indent="0">
              <a:buNone/>
            </a:pPr>
            <a:r>
              <a:rPr lang="he-IL" sz="3000" dirty="0"/>
              <a:t>הבור הוא כמו מכל מים.</a:t>
            </a:r>
          </a:p>
          <a:p>
            <a:pPr marL="0" indent="0">
              <a:buNone/>
            </a:pPr>
            <a:r>
              <a:rPr lang="he-IL" sz="3000" dirty="0"/>
              <a:t>הבור נועד לאגירת מים לשימוש בתקופות שאין מים.</a:t>
            </a:r>
          </a:p>
          <a:p>
            <a:pPr marL="0" indent="0">
              <a:buNone/>
            </a:pPr>
            <a:r>
              <a:rPr lang="he-IL" sz="3000" dirty="0"/>
              <a:t>באר היא חפירה עמוקה המגיעה עד מי התהום.</a:t>
            </a:r>
          </a:p>
          <a:p>
            <a:pPr marL="0" indent="0">
              <a:buNone/>
            </a:pPr>
            <a:r>
              <a:rPr lang="he-IL" sz="3000" dirty="0"/>
              <a:t>מי התהום הם מים שחלחלו אל תוך הקרקע.</a:t>
            </a:r>
          </a:p>
          <a:p>
            <a:pPr marL="0" indent="0">
              <a:buNone/>
            </a:pPr>
            <a:r>
              <a:rPr lang="he-IL" sz="3000" dirty="0"/>
              <a:t>מן הבאר שואבים את מי התהום.</a:t>
            </a:r>
            <a:endParaRPr lang="en-US" sz="3000" dirty="0"/>
          </a:p>
        </p:txBody>
      </p:sp>
      <p:pic>
        <p:nvPicPr>
          <p:cNvPr id="4" name="Picture 3">
            <a:extLst>
              <a:ext uri="{FF2B5EF4-FFF2-40B4-BE49-F238E27FC236}">
                <a16:creationId xmlns:a16="http://schemas.microsoft.com/office/drawing/2014/main" id="{5D45004A-A735-16CD-9558-C2674AB08DD4}"/>
              </a:ext>
            </a:extLst>
          </p:cNvPr>
          <p:cNvPicPr>
            <a:picLocks noChangeAspect="1"/>
          </p:cNvPicPr>
          <p:nvPr/>
        </p:nvPicPr>
        <p:blipFill>
          <a:blip r:embed="rId3"/>
          <a:stretch>
            <a:fillRect/>
          </a:stretch>
        </p:blipFill>
        <p:spPr>
          <a:xfrm>
            <a:off x="573158" y="1661785"/>
            <a:ext cx="3213650" cy="4515178"/>
          </a:xfrm>
          <a:prstGeom prst="rect">
            <a:avLst/>
          </a:prstGeom>
        </p:spPr>
      </p:pic>
      <p:sp>
        <p:nvSpPr>
          <p:cNvPr id="5" name="TextBox 4">
            <a:extLst>
              <a:ext uri="{FF2B5EF4-FFF2-40B4-BE49-F238E27FC236}">
                <a16:creationId xmlns:a16="http://schemas.microsoft.com/office/drawing/2014/main" id="{5D0E3590-C9C1-AF32-9BF1-589788F3F6A6}"/>
              </a:ext>
            </a:extLst>
          </p:cNvPr>
          <p:cNvSpPr txBox="1"/>
          <p:nvPr/>
        </p:nvSpPr>
        <p:spPr>
          <a:xfrm>
            <a:off x="5933661" y="6033052"/>
            <a:ext cx="5526156" cy="646331"/>
          </a:xfrm>
          <a:prstGeom prst="rect">
            <a:avLst/>
          </a:prstGeom>
          <a:noFill/>
        </p:spPr>
        <p:txBody>
          <a:bodyPr wrap="square" rtlCol="0">
            <a:spAutoFit/>
          </a:bodyPr>
          <a:lstStyle/>
          <a:p>
            <a:r>
              <a:rPr lang="he-IL" dirty="0"/>
              <a:t>מקור התמונה: </a:t>
            </a:r>
            <a:r>
              <a:rPr lang="he-IL" dirty="0">
                <a:hlinkClick r:id="rId4"/>
              </a:rPr>
              <a:t>ויקיפדיה</a:t>
            </a:r>
            <a:endParaRPr lang="he-IL" dirty="0"/>
          </a:p>
          <a:p>
            <a:r>
              <a:rPr lang="he-IL" dirty="0"/>
              <a:t>בעלת היצירה: תמר הירדני</a:t>
            </a:r>
            <a:endParaRPr lang="en-US" dirty="0"/>
          </a:p>
        </p:txBody>
      </p:sp>
    </p:spTree>
    <p:extLst>
      <p:ext uri="{BB962C8B-B14F-4D97-AF65-F5344CB8AC3E}">
        <p14:creationId xmlns:p14="http://schemas.microsoft.com/office/powerpoint/2010/main" val="19721835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DA2B04-F1A3-B16B-AEC0-253DC1EE93DC}"/>
              </a:ext>
            </a:extLst>
          </p:cNvPr>
          <p:cNvSpPr>
            <a:spLocks noGrp="1"/>
          </p:cNvSpPr>
          <p:nvPr>
            <p:ph type="title"/>
          </p:nvPr>
        </p:nvSpPr>
        <p:spPr>
          <a:xfrm>
            <a:off x="3873304" y="365125"/>
            <a:ext cx="7480495" cy="1325563"/>
          </a:xfrm>
        </p:spPr>
        <p:txBody>
          <a:bodyPr/>
          <a:lstStyle/>
          <a:p>
            <a:r>
              <a:rPr lang="he-IL" b="1" dirty="0">
                <a:solidFill>
                  <a:srgbClr val="FF0000"/>
                </a:solidFill>
                <a:cs typeface="+mn-cs"/>
              </a:rPr>
              <a:t>איך מעלים מים מהבור?</a:t>
            </a:r>
            <a:endParaRPr lang="en-US" b="1" dirty="0">
              <a:solidFill>
                <a:srgbClr val="FF0000"/>
              </a:solidFill>
              <a:cs typeface="+mn-cs"/>
            </a:endParaRPr>
          </a:p>
        </p:txBody>
      </p:sp>
      <p:sp>
        <p:nvSpPr>
          <p:cNvPr id="3" name="Content Placeholder 2">
            <a:extLst>
              <a:ext uri="{FF2B5EF4-FFF2-40B4-BE49-F238E27FC236}">
                <a16:creationId xmlns:a16="http://schemas.microsoft.com/office/drawing/2014/main" id="{3E5F1794-FF08-61BE-FDF3-800660DA79C6}"/>
              </a:ext>
            </a:extLst>
          </p:cNvPr>
          <p:cNvSpPr>
            <a:spLocks noGrp="1"/>
          </p:cNvSpPr>
          <p:nvPr>
            <p:ph idx="1"/>
          </p:nvPr>
        </p:nvSpPr>
        <p:spPr/>
        <p:txBody>
          <a:bodyPr>
            <a:normAutofit lnSpcReduction="10000"/>
          </a:bodyPr>
          <a:lstStyle/>
          <a:p>
            <a:pPr marL="0" indent="0">
              <a:buNone/>
            </a:pPr>
            <a:r>
              <a:rPr lang="en-US" dirty="0"/>
              <a:t> </a:t>
            </a:r>
            <a:r>
              <a:rPr lang="he-IL" dirty="0"/>
              <a:t>העלו רעיונות:</a:t>
            </a:r>
            <a:endParaRPr lang="en-US" dirty="0"/>
          </a:p>
          <a:p>
            <a:pPr marL="0" indent="0">
              <a:buNone/>
            </a:pPr>
            <a:r>
              <a:rPr lang="he-IL" dirty="0"/>
              <a:t> כיצד אפשר</a:t>
            </a:r>
            <a:r>
              <a:rPr lang="en-US" dirty="0"/>
              <a:t> </a:t>
            </a:r>
            <a:r>
              <a:rPr lang="he-IL" dirty="0"/>
              <a:t>להעלות מים מבור מים עמוק?</a:t>
            </a:r>
            <a:endParaRPr lang="en-US" dirty="0"/>
          </a:p>
          <a:p>
            <a:pPr marL="0" indent="0">
              <a:buNone/>
            </a:pPr>
            <a:r>
              <a:rPr lang="he-IL" dirty="0"/>
              <a:t>רעיון 1: ________________________</a:t>
            </a:r>
          </a:p>
          <a:p>
            <a:pPr marL="0" indent="0">
              <a:buNone/>
            </a:pPr>
            <a:r>
              <a:rPr lang="he-IL" dirty="0"/>
              <a:t>רעיון 2: ________________________</a:t>
            </a:r>
          </a:p>
          <a:p>
            <a:pPr marL="0" indent="0">
              <a:buNone/>
            </a:pPr>
            <a:r>
              <a:rPr lang="he-IL" dirty="0"/>
              <a:t>רעיון 3: </a:t>
            </a:r>
            <a:r>
              <a:rPr kumimoji="0" lang="he-IL"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________________________</a:t>
            </a:r>
          </a:p>
          <a:p>
            <a:pPr marL="0" indent="0">
              <a:buNone/>
            </a:pPr>
            <a:endParaRPr lang="he-IL" dirty="0">
              <a:solidFill>
                <a:prstClr val="black"/>
              </a:solidFill>
              <a:latin typeface="Calibri" panose="020F0502020204030204"/>
              <a:cs typeface="Arial" panose="020B0604020202020204" pitchFamily="34" charset="0"/>
            </a:endParaRPr>
          </a:p>
          <a:p>
            <a:pPr marL="0" indent="0">
              <a:buNone/>
            </a:pPr>
            <a:r>
              <a:rPr lang="he-IL" dirty="0">
                <a:solidFill>
                  <a:prstClr val="black"/>
                </a:solidFill>
                <a:latin typeface="Calibri" panose="020F0502020204030204"/>
                <a:cs typeface="Arial" panose="020B0604020202020204" pitchFamily="34" charset="0"/>
              </a:rPr>
              <a:t>בחנו את היתרונות ואת החסרונות של </a:t>
            </a:r>
          </a:p>
          <a:p>
            <a:pPr marL="0" indent="0">
              <a:buNone/>
            </a:pPr>
            <a:r>
              <a:rPr lang="he-IL" dirty="0">
                <a:solidFill>
                  <a:prstClr val="black"/>
                </a:solidFill>
                <a:latin typeface="Calibri" panose="020F0502020204030204"/>
                <a:cs typeface="Arial" panose="020B0604020202020204" pitchFamily="34" charset="0"/>
              </a:rPr>
              <a:t>כל אחד מהפתרונות.</a:t>
            </a:r>
            <a:endParaRPr lang="he-IL" dirty="0"/>
          </a:p>
          <a:p>
            <a:pPr marL="0" indent="0">
              <a:buNone/>
            </a:pPr>
            <a:r>
              <a:rPr lang="en-US" dirty="0"/>
              <a:t> </a:t>
            </a:r>
            <a:endParaRPr lang="he-IL" dirty="0"/>
          </a:p>
        </p:txBody>
      </p:sp>
      <p:pic>
        <p:nvPicPr>
          <p:cNvPr id="4" name="Picture 3">
            <a:extLst>
              <a:ext uri="{FF2B5EF4-FFF2-40B4-BE49-F238E27FC236}">
                <a16:creationId xmlns:a16="http://schemas.microsoft.com/office/drawing/2014/main" id="{F32225C4-77F0-3708-F375-5DFCA26DE850}"/>
              </a:ext>
            </a:extLst>
          </p:cNvPr>
          <p:cNvPicPr>
            <a:picLocks noChangeAspect="1"/>
          </p:cNvPicPr>
          <p:nvPr/>
        </p:nvPicPr>
        <p:blipFill>
          <a:blip r:embed="rId3"/>
          <a:stretch>
            <a:fillRect/>
          </a:stretch>
        </p:blipFill>
        <p:spPr>
          <a:xfrm>
            <a:off x="762417" y="1573386"/>
            <a:ext cx="4305887" cy="4309254"/>
          </a:xfrm>
          <a:prstGeom prst="rect">
            <a:avLst/>
          </a:prstGeom>
        </p:spPr>
      </p:pic>
    </p:spTree>
    <p:extLst>
      <p:ext uri="{BB962C8B-B14F-4D97-AF65-F5344CB8AC3E}">
        <p14:creationId xmlns:p14="http://schemas.microsoft.com/office/powerpoint/2010/main" val="37618971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3139A2-12AE-A86A-87B4-91DFEB4B73E5}"/>
              </a:ext>
            </a:extLst>
          </p:cNvPr>
          <p:cNvSpPr>
            <a:spLocks noGrp="1"/>
          </p:cNvSpPr>
          <p:nvPr>
            <p:ph type="title"/>
          </p:nvPr>
        </p:nvSpPr>
        <p:spPr/>
        <p:txBody>
          <a:bodyPr>
            <a:normAutofit/>
          </a:bodyPr>
          <a:lstStyle/>
          <a:p>
            <a:r>
              <a:rPr lang="he-IL" b="1" dirty="0">
                <a:solidFill>
                  <a:srgbClr val="FF0000"/>
                </a:solidFill>
                <a:cs typeface="+mn-cs"/>
              </a:rPr>
              <a:t>בוחנים רעיונות:</a:t>
            </a:r>
            <a:br>
              <a:rPr lang="he-IL" sz="4000" b="1" dirty="0">
                <a:solidFill>
                  <a:srgbClr val="FF0000"/>
                </a:solidFill>
                <a:cs typeface="+mn-cs"/>
              </a:rPr>
            </a:br>
            <a:r>
              <a:rPr lang="he-IL" b="1" dirty="0">
                <a:solidFill>
                  <a:srgbClr val="FF0000"/>
                </a:solidFill>
                <a:cs typeface="+mn-cs"/>
              </a:rPr>
              <a:t>רעיון 1: דלי וחבל</a:t>
            </a:r>
            <a:endParaRPr lang="en-US" b="1" dirty="0">
              <a:solidFill>
                <a:srgbClr val="FF0000"/>
              </a:solidFill>
              <a:cs typeface="+mn-cs"/>
            </a:endParaRPr>
          </a:p>
        </p:txBody>
      </p:sp>
      <p:sp>
        <p:nvSpPr>
          <p:cNvPr id="6" name="Content Placeholder 5">
            <a:extLst>
              <a:ext uri="{FF2B5EF4-FFF2-40B4-BE49-F238E27FC236}">
                <a16:creationId xmlns:a16="http://schemas.microsoft.com/office/drawing/2014/main" id="{617F46DF-8A88-1A90-2AD8-06BA67A61CA6}"/>
              </a:ext>
            </a:extLst>
          </p:cNvPr>
          <p:cNvSpPr>
            <a:spLocks noGrp="1"/>
          </p:cNvSpPr>
          <p:nvPr>
            <p:ph idx="1"/>
          </p:nvPr>
        </p:nvSpPr>
        <p:spPr>
          <a:xfrm>
            <a:off x="2958904" y="1690688"/>
            <a:ext cx="8756530" cy="3573427"/>
          </a:xfrm>
        </p:spPr>
        <p:txBody>
          <a:bodyPr>
            <a:noAutofit/>
          </a:bodyPr>
          <a:lstStyle/>
          <a:p>
            <a:pPr marL="0" indent="0">
              <a:lnSpc>
                <a:spcPct val="160000"/>
              </a:lnSpc>
              <a:spcBef>
                <a:spcPts val="0"/>
              </a:spcBef>
              <a:buNone/>
            </a:pPr>
            <a:r>
              <a:rPr lang="he-IL" dirty="0"/>
              <a:t>אחד הרעיונות הוא להוריד דלי, שקשור אליו חבל, לתוך הבור. </a:t>
            </a:r>
          </a:p>
          <a:p>
            <a:pPr marL="0" indent="0">
              <a:lnSpc>
                <a:spcPct val="160000"/>
              </a:lnSpc>
              <a:spcBef>
                <a:spcPts val="0"/>
              </a:spcBef>
              <a:buNone/>
            </a:pPr>
            <a:r>
              <a:rPr lang="he-IL" dirty="0"/>
              <a:t>למלא את הדלי במים ולמשוך את הדלי עם המים למעלה.</a:t>
            </a:r>
          </a:p>
          <a:p>
            <a:pPr marL="0" indent="0">
              <a:lnSpc>
                <a:spcPct val="160000"/>
              </a:lnSpc>
              <a:spcBef>
                <a:spcPts val="0"/>
              </a:spcBef>
              <a:buNone/>
            </a:pPr>
            <a:r>
              <a:rPr lang="he-IL" dirty="0"/>
              <a:t>מה דעתכם על הפתרון הזה?</a:t>
            </a:r>
          </a:p>
          <a:p>
            <a:pPr marL="0" indent="0">
              <a:lnSpc>
                <a:spcPct val="160000"/>
              </a:lnSpc>
              <a:spcBef>
                <a:spcPts val="0"/>
              </a:spcBef>
              <a:buNone/>
            </a:pPr>
            <a:r>
              <a:rPr lang="he-IL" dirty="0"/>
              <a:t>מהו מקור האנרגיה לשאיבת המים באמצעות דלי וחבל?</a:t>
            </a:r>
          </a:p>
          <a:p>
            <a:pPr marL="0" indent="0">
              <a:lnSpc>
                <a:spcPct val="160000"/>
              </a:lnSpc>
              <a:spcBef>
                <a:spcPts val="0"/>
              </a:spcBef>
              <a:buNone/>
            </a:pPr>
            <a:r>
              <a:rPr lang="he-IL" dirty="0"/>
              <a:t>חשבו גם על החסרונות של הפתרון.</a:t>
            </a:r>
          </a:p>
        </p:txBody>
      </p:sp>
      <p:pic>
        <p:nvPicPr>
          <p:cNvPr id="7" name="Picture 6">
            <a:extLst>
              <a:ext uri="{FF2B5EF4-FFF2-40B4-BE49-F238E27FC236}">
                <a16:creationId xmlns:a16="http://schemas.microsoft.com/office/drawing/2014/main" id="{03334380-2F00-7987-8A4E-385DD223E587}"/>
              </a:ext>
            </a:extLst>
          </p:cNvPr>
          <p:cNvPicPr>
            <a:picLocks noChangeAspect="1"/>
          </p:cNvPicPr>
          <p:nvPr/>
        </p:nvPicPr>
        <p:blipFill>
          <a:blip r:embed="rId3"/>
          <a:stretch>
            <a:fillRect/>
          </a:stretch>
        </p:blipFill>
        <p:spPr>
          <a:xfrm>
            <a:off x="341551" y="2663760"/>
            <a:ext cx="3282463" cy="3282463"/>
          </a:xfrm>
          <a:prstGeom prst="rect">
            <a:avLst/>
          </a:prstGeom>
        </p:spPr>
      </p:pic>
    </p:spTree>
    <p:extLst>
      <p:ext uri="{BB962C8B-B14F-4D97-AF65-F5344CB8AC3E}">
        <p14:creationId xmlns:p14="http://schemas.microsoft.com/office/powerpoint/2010/main" val="19285225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860564-827B-EC14-F327-0A328DD14A77}"/>
              </a:ext>
            </a:extLst>
          </p:cNvPr>
          <p:cNvSpPr>
            <a:spLocks noGrp="1"/>
          </p:cNvSpPr>
          <p:nvPr>
            <p:ph type="title"/>
          </p:nvPr>
        </p:nvSpPr>
        <p:spPr>
          <a:xfrm>
            <a:off x="838200" y="365125"/>
            <a:ext cx="10939670" cy="1325563"/>
          </a:xfrm>
        </p:spPr>
        <p:txBody>
          <a:bodyPr>
            <a:normAutofit/>
          </a:bodyPr>
          <a:lstStyle/>
          <a:p>
            <a:r>
              <a:rPr lang="he-IL" b="1" dirty="0">
                <a:solidFill>
                  <a:srgbClr val="FF0000"/>
                </a:solidFill>
                <a:cs typeface="+mn-cs"/>
              </a:rPr>
              <a:t>רעיון 2: מוט (ציר) וחבל</a:t>
            </a:r>
            <a:endParaRPr lang="en-US" b="1" dirty="0">
              <a:solidFill>
                <a:srgbClr val="FF0000"/>
              </a:solidFill>
              <a:cs typeface="+mn-cs"/>
            </a:endParaRPr>
          </a:p>
        </p:txBody>
      </p:sp>
      <p:pic>
        <p:nvPicPr>
          <p:cNvPr id="5" name="Content Placeholder 4">
            <a:extLst>
              <a:ext uri="{FF2B5EF4-FFF2-40B4-BE49-F238E27FC236}">
                <a16:creationId xmlns:a16="http://schemas.microsoft.com/office/drawing/2014/main" id="{94141352-2FE9-ECD3-DCD4-96E7CBB430F8}"/>
              </a:ext>
            </a:extLst>
          </p:cNvPr>
          <p:cNvPicPr>
            <a:picLocks noGrp="1" noChangeAspect="1"/>
          </p:cNvPicPr>
          <p:nvPr>
            <p:ph idx="1"/>
          </p:nvPr>
        </p:nvPicPr>
        <p:blipFill>
          <a:blip r:embed="rId3"/>
          <a:stretch>
            <a:fillRect/>
          </a:stretch>
        </p:blipFill>
        <p:spPr>
          <a:xfrm>
            <a:off x="595340" y="1207668"/>
            <a:ext cx="4026124" cy="4586462"/>
          </a:xfrm>
        </p:spPr>
      </p:pic>
      <p:sp>
        <p:nvSpPr>
          <p:cNvPr id="6" name="TextBox 5">
            <a:extLst>
              <a:ext uri="{FF2B5EF4-FFF2-40B4-BE49-F238E27FC236}">
                <a16:creationId xmlns:a16="http://schemas.microsoft.com/office/drawing/2014/main" id="{5E8BCDBD-D20B-900C-178F-2D6C13AC5722}"/>
              </a:ext>
            </a:extLst>
          </p:cNvPr>
          <p:cNvSpPr txBox="1"/>
          <p:nvPr/>
        </p:nvSpPr>
        <p:spPr>
          <a:xfrm>
            <a:off x="4933507" y="1411357"/>
            <a:ext cx="6844363" cy="5262979"/>
          </a:xfrm>
          <a:prstGeom prst="rect">
            <a:avLst/>
          </a:prstGeom>
          <a:noFill/>
        </p:spPr>
        <p:txBody>
          <a:bodyPr wrap="square" rtlCol="0">
            <a:spAutoFit/>
          </a:bodyPr>
          <a:lstStyle/>
          <a:p>
            <a:r>
              <a:rPr lang="he-IL" sz="2800" dirty="0"/>
              <a:t>לפניכם דוגמה למתקן שאיבת מים שהשתמשו בעבר.</a:t>
            </a:r>
          </a:p>
          <a:p>
            <a:endParaRPr lang="he-IL" sz="2800" dirty="0"/>
          </a:p>
          <a:p>
            <a:r>
              <a:rPr lang="he-IL" sz="2800" dirty="0"/>
              <a:t>זָהו במתקן את החלקים הבאים (מלמעלה למטה):</a:t>
            </a:r>
          </a:p>
          <a:p>
            <a:endParaRPr lang="he-IL" sz="2800" dirty="0"/>
          </a:p>
          <a:p>
            <a:pPr marL="285750" indent="-285750">
              <a:buFont typeface="Arial" panose="020B0604020202020204" pitchFamily="34" charset="0"/>
              <a:buChar char="•"/>
            </a:pPr>
            <a:r>
              <a:rPr lang="he-IL" sz="2800" dirty="0"/>
              <a:t>גג</a:t>
            </a:r>
          </a:p>
          <a:p>
            <a:pPr marL="285750" indent="-285750">
              <a:buFont typeface="Arial" panose="020B0604020202020204" pitchFamily="34" charset="0"/>
              <a:buChar char="•"/>
            </a:pPr>
            <a:r>
              <a:rPr lang="he-IL" sz="2800" dirty="0"/>
              <a:t>שני עמודים תומכים</a:t>
            </a:r>
          </a:p>
          <a:p>
            <a:pPr marL="285750" indent="-285750">
              <a:buFont typeface="Arial" panose="020B0604020202020204" pitchFamily="34" charset="0"/>
              <a:buChar char="•"/>
            </a:pPr>
            <a:r>
              <a:rPr lang="he-IL" sz="2800" dirty="0"/>
              <a:t>מוט</a:t>
            </a:r>
          </a:p>
          <a:p>
            <a:pPr marL="285750" indent="-285750">
              <a:buFont typeface="Arial" panose="020B0604020202020204" pitchFamily="34" charset="0"/>
              <a:buChar char="•"/>
            </a:pPr>
            <a:r>
              <a:rPr lang="he-IL" sz="2800" dirty="0"/>
              <a:t>ידית</a:t>
            </a:r>
          </a:p>
          <a:p>
            <a:pPr marL="285750" indent="-285750">
              <a:buFont typeface="Arial" panose="020B0604020202020204" pitchFamily="34" charset="0"/>
              <a:buChar char="•"/>
            </a:pPr>
            <a:r>
              <a:rPr lang="he-IL" sz="2800" dirty="0"/>
              <a:t>חבל  </a:t>
            </a:r>
          </a:p>
          <a:p>
            <a:pPr marL="285750" indent="-285750">
              <a:buFont typeface="Arial" panose="020B0604020202020204" pitchFamily="34" charset="0"/>
              <a:buChar char="•"/>
            </a:pPr>
            <a:r>
              <a:rPr lang="he-IL" sz="2800" dirty="0"/>
              <a:t>קיר (מבנה האבנים/ הלבנים) סביב הבאר</a:t>
            </a:r>
            <a:endParaRPr lang="en-US" sz="2800" dirty="0"/>
          </a:p>
        </p:txBody>
      </p:sp>
    </p:spTree>
    <p:extLst>
      <p:ext uri="{BB962C8B-B14F-4D97-AF65-F5344CB8AC3E}">
        <p14:creationId xmlns:p14="http://schemas.microsoft.com/office/powerpoint/2010/main" val="37502681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028FED-94F5-FB74-BC74-472FD3536D66}"/>
              </a:ext>
            </a:extLst>
          </p:cNvPr>
          <p:cNvSpPr>
            <a:spLocks noGrp="1"/>
          </p:cNvSpPr>
          <p:nvPr>
            <p:ph type="title"/>
          </p:nvPr>
        </p:nvSpPr>
        <p:spPr>
          <a:xfrm>
            <a:off x="1769165" y="1"/>
            <a:ext cx="10147852" cy="1690688"/>
          </a:xfrm>
        </p:spPr>
        <p:txBody>
          <a:bodyPr>
            <a:normAutofit/>
          </a:bodyPr>
          <a:lstStyle/>
          <a:p>
            <a:r>
              <a:rPr lang="he-IL" sz="4000" b="1" dirty="0">
                <a:solidFill>
                  <a:srgbClr val="FF0000"/>
                </a:solidFill>
                <a:cs typeface="+mn-cs"/>
              </a:rPr>
              <a:t>רעיון 2: במבט חוקר</a:t>
            </a:r>
            <a:endParaRPr lang="en-US" sz="4000" b="1" dirty="0">
              <a:solidFill>
                <a:srgbClr val="FF0000"/>
              </a:solidFill>
              <a:cs typeface="+mn-cs"/>
            </a:endParaRPr>
          </a:p>
        </p:txBody>
      </p:sp>
      <p:pic>
        <p:nvPicPr>
          <p:cNvPr id="6" name="Picture 5">
            <a:extLst>
              <a:ext uri="{FF2B5EF4-FFF2-40B4-BE49-F238E27FC236}">
                <a16:creationId xmlns:a16="http://schemas.microsoft.com/office/drawing/2014/main" id="{142D078F-ABCA-A0EF-ACD8-655A9881F733}"/>
              </a:ext>
            </a:extLst>
          </p:cNvPr>
          <p:cNvPicPr>
            <a:picLocks noChangeAspect="1"/>
          </p:cNvPicPr>
          <p:nvPr/>
        </p:nvPicPr>
        <p:blipFill>
          <a:blip r:embed="rId3"/>
          <a:stretch>
            <a:fillRect/>
          </a:stretch>
        </p:blipFill>
        <p:spPr>
          <a:xfrm>
            <a:off x="457174" y="2713381"/>
            <a:ext cx="3608810" cy="2922099"/>
          </a:xfrm>
          <a:prstGeom prst="rect">
            <a:avLst/>
          </a:prstGeom>
        </p:spPr>
      </p:pic>
      <p:sp>
        <p:nvSpPr>
          <p:cNvPr id="7" name="TextBox 6">
            <a:extLst>
              <a:ext uri="{FF2B5EF4-FFF2-40B4-BE49-F238E27FC236}">
                <a16:creationId xmlns:a16="http://schemas.microsoft.com/office/drawing/2014/main" id="{E9937316-06DC-6B36-C1A7-7851F7894477}"/>
              </a:ext>
            </a:extLst>
          </p:cNvPr>
          <p:cNvSpPr txBox="1"/>
          <p:nvPr/>
        </p:nvSpPr>
        <p:spPr>
          <a:xfrm>
            <a:off x="4482548" y="1441173"/>
            <a:ext cx="7345017" cy="5262979"/>
          </a:xfrm>
          <a:prstGeom prst="rect">
            <a:avLst/>
          </a:prstGeom>
          <a:noFill/>
        </p:spPr>
        <p:txBody>
          <a:bodyPr wrap="square" rtlCol="0">
            <a:spAutoFit/>
          </a:bodyPr>
          <a:lstStyle/>
          <a:p>
            <a:r>
              <a:rPr lang="he-IL" sz="2800" dirty="0"/>
              <a:t>התבוננו במתקן שמוצג באיור והשיבו:</a:t>
            </a:r>
          </a:p>
          <a:p>
            <a:pPr marL="514350" marR="0" lvl="0" indent="-514350" algn="r" defTabSz="914400" rtl="1" eaLnBrk="1" fontAlgn="auto" latinLnBrk="0" hangingPunct="1">
              <a:lnSpc>
                <a:spcPct val="100000"/>
              </a:lnSpc>
              <a:spcBef>
                <a:spcPts val="0"/>
              </a:spcBef>
              <a:spcAft>
                <a:spcPts val="0"/>
              </a:spcAft>
              <a:buClrTx/>
              <a:buSzTx/>
              <a:buFont typeface="+mj-lt"/>
              <a:buAutoNum type="arabicPeriod"/>
              <a:tabLst/>
              <a:defRPr/>
            </a:pPr>
            <a:r>
              <a:rPr kumimoji="0" lang="he-IL"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מהו התפקיד של שני העמודים התומכים?</a:t>
            </a:r>
          </a:p>
          <a:p>
            <a:pPr marL="514350" marR="0" lvl="0" indent="-514350" algn="r" defTabSz="914400" rtl="1" eaLnBrk="1" fontAlgn="auto" latinLnBrk="0" hangingPunct="1">
              <a:lnSpc>
                <a:spcPct val="100000"/>
              </a:lnSpc>
              <a:spcBef>
                <a:spcPts val="0"/>
              </a:spcBef>
              <a:spcAft>
                <a:spcPts val="0"/>
              </a:spcAft>
              <a:buClrTx/>
              <a:buSzTx/>
              <a:buFont typeface="+mj-lt"/>
              <a:buAutoNum type="arabicPeriod"/>
              <a:tabLst/>
              <a:defRPr/>
            </a:pPr>
            <a:r>
              <a:rPr kumimoji="0" lang="he-IL"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מדוע החבל מלופף סביב המוט?</a:t>
            </a:r>
          </a:p>
          <a:p>
            <a:pPr marL="514350" marR="0" lvl="0" indent="-514350" algn="r" defTabSz="914400" rtl="1" eaLnBrk="1" fontAlgn="auto" latinLnBrk="0" hangingPunct="1">
              <a:lnSpc>
                <a:spcPct val="100000"/>
              </a:lnSpc>
              <a:spcBef>
                <a:spcPts val="0"/>
              </a:spcBef>
              <a:spcAft>
                <a:spcPts val="0"/>
              </a:spcAft>
              <a:buClrTx/>
              <a:buSzTx/>
              <a:buFont typeface="+mj-lt"/>
              <a:buAutoNum type="arabicPeriod"/>
              <a:tabLst/>
              <a:defRPr/>
            </a:pPr>
            <a:r>
              <a:rPr lang="he-IL" sz="2800" dirty="0">
                <a:solidFill>
                  <a:prstClr val="black"/>
                </a:solidFill>
                <a:latin typeface="Calibri" panose="020F0502020204030204"/>
                <a:cs typeface="Arial" panose="020B0604020202020204" pitchFamily="34" charset="0"/>
              </a:rPr>
              <a:t>למה משמשת הידית שבקצה המוט?</a:t>
            </a:r>
          </a:p>
          <a:p>
            <a:pPr marL="514350" marR="0" lvl="0" indent="-514350" algn="r" defTabSz="914400" rtl="1" eaLnBrk="1" fontAlgn="auto" latinLnBrk="0" hangingPunct="1">
              <a:lnSpc>
                <a:spcPct val="100000"/>
              </a:lnSpc>
              <a:spcBef>
                <a:spcPts val="0"/>
              </a:spcBef>
              <a:spcAft>
                <a:spcPts val="0"/>
              </a:spcAft>
              <a:buClrTx/>
              <a:buSzTx/>
              <a:buFont typeface="+mj-lt"/>
              <a:buAutoNum type="arabicPeriod"/>
              <a:tabLst/>
              <a:defRPr/>
            </a:pPr>
            <a:r>
              <a:rPr kumimoji="0" lang="he-IL"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כיצד שואבים מים מהבור באמצעות המתקן הזה?</a:t>
            </a:r>
          </a:p>
          <a:p>
            <a:pPr marL="514350" marR="0" lvl="0" indent="-514350" algn="r" defTabSz="914400" rtl="1" eaLnBrk="1" fontAlgn="auto" latinLnBrk="0" hangingPunct="1">
              <a:lnSpc>
                <a:spcPct val="100000"/>
              </a:lnSpc>
              <a:spcBef>
                <a:spcPts val="0"/>
              </a:spcBef>
              <a:spcAft>
                <a:spcPts val="0"/>
              </a:spcAft>
              <a:buClrTx/>
              <a:buSzTx/>
              <a:buFont typeface="+mj-lt"/>
              <a:buAutoNum type="arabicPeriod"/>
              <a:tabLst/>
              <a:defRPr/>
            </a:pPr>
            <a:r>
              <a:rPr lang="he-IL" sz="2800" dirty="0">
                <a:solidFill>
                  <a:prstClr val="black"/>
                </a:solidFill>
                <a:latin typeface="Calibri" panose="020F0502020204030204"/>
                <a:cs typeface="Arial" panose="020B0604020202020204" pitchFamily="34" charset="0"/>
              </a:rPr>
              <a:t>אילו המרות ו/או העברות אנרגיה מתרחשות בפעולת שאיבת המים?</a:t>
            </a:r>
          </a:p>
          <a:p>
            <a:pPr marL="514350" marR="0" lvl="0" indent="-514350" algn="r" defTabSz="914400" rtl="1" eaLnBrk="1" fontAlgn="auto" latinLnBrk="0" hangingPunct="1">
              <a:lnSpc>
                <a:spcPct val="100000"/>
              </a:lnSpc>
              <a:spcBef>
                <a:spcPts val="0"/>
              </a:spcBef>
              <a:spcAft>
                <a:spcPts val="0"/>
              </a:spcAft>
              <a:buClrTx/>
              <a:buSzTx/>
              <a:buFont typeface="+mj-lt"/>
              <a:buAutoNum type="arabicPeriod"/>
              <a:tabLst/>
              <a:defRPr/>
            </a:pPr>
            <a:r>
              <a:rPr lang="he-IL" sz="2800" dirty="0">
                <a:solidFill>
                  <a:prstClr val="black"/>
                </a:solidFill>
                <a:latin typeface="Calibri" panose="020F0502020204030204"/>
                <a:cs typeface="Arial" panose="020B0604020202020204" pitchFamily="34" charset="0"/>
              </a:rPr>
              <a:t>האם מתקן השאיבה הזה הוא מערכת טכנולוגית?</a:t>
            </a:r>
          </a:p>
          <a:p>
            <a:pPr marR="0" lvl="0" algn="r" defTabSz="914400" rtl="1" eaLnBrk="1" fontAlgn="auto" latinLnBrk="0" hangingPunct="1">
              <a:lnSpc>
                <a:spcPct val="100000"/>
              </a:lnSpc>
              <a:spcBef>
                <a:spcPts val="0"/>
              </a:spcBef>
              <a:spcAft>
                <a:spcPts val="0"/>
              </a:spcAft>
              <a:buClrTx/>
              <a:buSzTx/>
              <a:tabLst/>
              <a:defRPr/>
            </a:pPr>
            <a:r>
              <a:rPr kumimoji="0" lang="he-IL"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נמקו באמצעות ראיות.</a:t>
            </a:r>
          </a:p>
          <a:p>
            <a:pPr marR="0" lvl="0" algn="r" defTabSz="914400" rtl="1" eaLnBrk="1" fontAlgn="auto" latinLnBrk="0" hangingPunct="1">
              <a:lnSpc>
                <a:spcPct val="100000"/>
              </a:lnSpc>
              <a:spcBef>
                <a:spcPts val="0"/>
              </a:spcBef>
              <a:spcAft>
                <a:spcPts val="0"/>
              </a:spcAft>
              <a:buClrTx/>
              <a:buSzTx/>
              <a:tabLst/>
              <a:defRPr/>
            </a:pPr>
            <a:r>
              <a:rPr lang="he-IL" sz="2800" dirty="0">
                <a:solidFill>
                  <a:prstClr val="black"/>
                </a:solidFill>
                <a:latin typeface="Calibri" panose="020F0502020204030204"/>
                <a:cs typeface="Arial" panose="020B0604020202020204" pitchFamily="34" charset="0"/>
              </a:rPr>
              <a:t>7. בהשוואה לשאיבת מים באמצעות דלי וחבל, איזו</a:t>
            </a:r>
          </a:p>
          <a:p>
            <a:pPr marR="0" lvl="0" algn="r" defTabSz="914400" rtl="1" eaLnBrk="1" fontAlgn="auto" latinLnBrk="0" hangingPunct="1">
              <a:lnSpc>
                <a:spcPct val="100000"/>
              </a:lnSpc>
              <a:spcBef>
                <a:spcPts val="0"/>
              </a:spcBef>
              <a:spcAft>
                <a:spcPts val="0"/>
              </a:spcAft>
              <a:buClrTx/>
              <a:buSzTx/>
              <a:tabLst/>
              <a:defRPr/>
            </a:pPr>
            <a:r>
              <a:rPr lang="he-IL" sz="2800" dirty="0">
                <a:solidFill>
                  <a:prstClr val="black"/>
                </a:solidFill>
                <a:latin typeface="Calibri" panose="020F0502020204030204"/>
                <a:cs typeface="Arial" panose="020B0604020202020204" pitchFamily="34" charset="0"/>
              </a:rPr>
              <a:t>    מבין שתי השיטות מגבירה יותר את יכולת האדם</a:t>
            </a:r>
          </a:p>
          <a:p>
            <a:pPr marR="0" lvl="0" algn="r" defTabSz="914400" rtl="1" eaLnBrk="1" fontAlgn="auto" latinLnBrk="0" hangingPunct="1">
              <a:lnSpc>
                <a:spcPct val="100000"/>
              </a:lnSpc>
              <a:spcBef>
                <a:spcPts val="0"/>
              </a:spcBef>
              <a:spcAft>
                <a:spcPts val="0"/>
              </a:spcAft>
              <a:buClrTx/>
              <a:buSzTx/>
              <a:tabLst/>
              <a:defRPr/>
            </a:pPr>
            <a:r>
              <a:rPr lang="he-IL" sz="2800" dirty="0">
                <a:solidFill>
                  <a:prstClr val="black"/>
                </a:solidFill>
                <a:latin typeface="Calibri" panose="020F0502020204030204"/>
                <a:cs typeface="Arial" panose="020B0604020202020204" pitchFamily="34" charset="0"/>
              </a:rPr>
              <a:t>    לשאוב מים מהבור? נמקו את תשובתכם.</a:t>
            </a:r>
            <a:endParaRPr kumimoji="0" lang="he-IL"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22069087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9AD01C-F81D-ED64-15EC-4BB796BC2A58}"/>
              </a:ext>
            </a:extLst>
          </p:cNvPr>
          <p:cNvSpPr>
            <a:spLocks noGrp="1"/>
          </p:cNvSpPr>
          <p:nvPr>
            <p:ph type="title"/>
          </p:nvPr>
        </p:nvSpPr>
        <p:spPr/>
        <p:txBody>
          <a:bodyPr/>
          <a:lstStyle/>
          <a:p>
            <a:r>
              <a:rPr kumimoji="0" lang="he-IL" sz="4000" b="1" i="0" u="none" strike="noStrike" kern="1200" cap="none" spc="0" normalizeH="0" baseline="0" noProof="0" dirty="0">
                <a:ln>
                  <a:noFill/>
                </a:ln>
                <a:solidFill>
                  <a:srgbClr val="FF0000"/>
                </a:solidFill>
                <a:effectLst/>
                <a:uLnTx/>
                <a:uFillTx/>
                <a:latin typeface="Calibri Light" panose="020F0302020204030204"/>
                <a:ea typeface="+mj-ea"/>
                <a:cs typeface="Arial" panose="020B0604020202020204" pitchFamily="34" charset="0"/>
              </a:rPr>
              <a:t>רעיון 2: בניית המתקן</a:t>
            </a:r>
            <a:endParaRPr lang="en-US" dirty="0"/>
          </a:p>
        </p:txBody>
      </p:sp>
      <p:sp>
        <p:nvSpPr>
          <p:cNvPr id="3" name="Content Placeholder 2">
            <a:extLst>
              <a:ext uri="{FF2B5EF4-FFF2-40B4-BE49-F238E27FC236}">
                <a16:creationId xmlns:a16="http://schemas.microsoft.com/office/drawing/2014/main" id="{4628AD06-C56B-5A18-023B-70F9CF312654}"/>
              </a:ext>
            </a:extLst>
          </p:cNvPr>
          <p:cNvSpPr>
            <a:spLocks noGrp="1"/>
          </p:cNvSpPr>
          <p:nvPr>
            <p:ph idx="1"/>
          </p:nvPr>
        </p:nvSpPr>
        <p:spPr/>
        <p:txBody>
          <a:bodyPr/>
          <a:lstStyle/>
          <a:p>
            <a:pPr marL="0" indent="0">
              <a:buNone/>
            </a:pPr>
            <a:r>
              <a:rPr lang="he-IL" dirty="0"/>
              <a:t> </a:t>
            </a:r>
          </a:p>
          <a:p>
            <a:pPr marL="0" indent="0">
              <a:buNone/>
            </a:pPr>
            <a:endParaRPr lang="he-IL" dirty="0"/>
          </a:p>
          <a:p>
            <a:pPr marL="0" indent="0">
              <a:buNone/>
            </a:pPr>
            <a:endParaRPr lang="he-IL" dirty="0"/>
          </a:p>
          <a:p>
            <a:pPr marL="0" indent="0">
              <a:buNone/>
            </a:pPr>
            <a:r>
              <a:rPr lang="he-IL" dirty="0"/>
              <a:t> </a:t>
            </a:r>
          </a:p>
          <a:p>
            <a:pPr marL="0" indent="0">
              <a:buNone/>
            </a:pPr>
            <a:r>
              <a:rPr lang="he-IL" dirty="0"/>
              <a:t>     </a:t>
            </a:r>
            <a:endParaRPr lang="en-US" dirty="0"/>
          </a:p>
        </p:txBody>
      </p:sp>
      <p:pic>
        <p:nvPicPr>
          <p:cNvPr id="4" name="Picture 3">
            <a:extLst>
              <a:ext uri="{FF2B5EF4-FFF2-40B4-BE49-F238E27FC236}">
                <a16:creationId xmlns:a16="http://schemas.microsoft.com/office/drawing/2014/main" id="{7693560C-26BB-0C2B-EA21-476600786E4D}"/>
              </a:ext>
            </a:extLst>
          </p:cNvPr>
          <p:cNvPicPr>
            <a:picLocks noChangeAspect="1"/>
          </p:cNvPicPr>
          <p:nvPr/>
        </p:nvPicPr>
        <p:blipFill>
          <a:blip r:embed="rId3"/>
          <a:stretch>
            <a:fillRect/>
          </a:stretch>
        </p:blipFill>
        <p:spPr>
          <a:xfrm>
            <a:off x="467139" y="1825625"/>
            <a:ext cx="5357191" cy="4351338"/>
          </a:xfrm>
          <a:prstGeom prst="rect">
            <a:avLst/>
          </a:prstGeom>
        </p:spPr>
      </p:pic>
      <p:sp>
        <p:nvSpPr>
          <p:cNvPr id="6" name="TextBox 5">
            <a:extLst>
              <a:ext uri="{FF2B5EF4-FFF2-40B4-BE49-F238E27FC236}">
                <a16:creationId xmlns:a16="http://schemas.microsoft.com/office/drawing/2014/main" id="{586C5DEB-BC20-A2FF-4A9C-3818836C75F3}"/>
              </a:ext>
            </a:extLst>
          </p:cNvPr>
          <p:cNvSpPr txBox="1"/>
          <p:nvPr/>
        </p:nvSpPr>
        <p:spPr>
          <a:xfrm>
            <a:off x="5933662" y="1690687"/>
            <a:ext cx="5791200" cy="5509200"/>
          </a:xfrm>
          <a:prstGeom prst="rect">
            <a:avLst/>
          </a:prstGeom>
          <a:noFill/>
        </p:spPr>
        <p:txBody>
          <a:bodyPr wrap="square" rtlCol="0">
            <a:spAutoFit/>
          </a:bodyPr>
          <a:lstStyle/>
          <a:p>
            <a:r>
              <a:rPr lang="he-IL" sz="3200" dirty="0"/>
              <a:t>משימתכם הא לתכנן ולבנות דגם</a:t>
            </a:r>
          </a:p>
          <a:p>
            <a:r>
              <a:rPr lang="he-IL" sz="3200" dirty="0"/>
              <a:t>של מתקן שאיבה שפעולתו</a:t>
            </a:r>
          </a:p>
          <a:p>
            <a:r>
              <a:rPr lang="he-IL" sz="3200" dirty="0"/>
              <a:t>מבוססת על עקרון הפעולה של המתקן שמופיע באיור שלפניכם.</a:t>
            </a:r>
          </a:p>
          <a:p>
            <a:endParaRPr lang="he-IL" sz="3200" dirty="0"/>
          </a:p>
          <a:p>
            <a:r>
              <a:rPr lang="he-IL" sz="3200" dirty="0"/>
              <a:t>גובה המתקן: כ-30 סנטימטרים</a:t>
            </a:r>
          </a:p>
          <a:p>
            <a:r>
              <a:rPr lang="he-IL" sz="3200" dirty="0"/>
              <a:t>רוחבו: עד 20 סנטימטרים.</a:t>
            </a:r>
          </a:p>
          <a:p>
            <a:endParaRPr lang="he-IL" sz="3200" dirty="0"/>
          </a:p>
          <a:p>
            <a:r>
              <a:rPr lang="he-IL" sz="3200" dirty="0"/>
              <a:t>השתמשו בחומרים בשימוש חוזר. </a:t>
            </a:r>
          </a:p>
          <a:p>
            <a:endParaRPr lang="he-IL" sz="3200" dirty="0"/>
          </a:p>
          <a:p>
            <a:endParaRPr lang="en-US" sz="3200" dirty="0"/>
          </a:p>
        </p:txBody>
      </p:sp>
    </p:spTree>
    <p:extLst>
      <p:ext uri="{BB962C8B-B14F-4D97-AF65-F5344CB8AC3E}">
        <p14:creationId xmlns:p14="http://schemas.microsoft.com/office/powerpoint/2010/main" val="3618241594"/>
      </p:ext>
    </p:extLst>
  </p:cSld>
  <p:clrMapOvr>
    <a:masterClrMapping/>
  </p:clrMapOvr>
</p:sld>
</file>

<file path=ppt/theme/theme1.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5135</TotalTime>
  <Words>1528</Words>
  <Application>Microsoft Office PowerPoint</Application>
  <PresentationFormat>Widescreen</PresentationFormat>
  <Paragraphs>189</Paragraphs>
  <Slides>16</Slides>
  <Notes>14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Arial</vt:lpstr>
      <vt:lpstr>Calibri</vt:lpstr>
      <vt:lpstr>Calibri Light</vt:lpstr>
      <vt:lpstr>Times New Roman</vt:lpstr>
      <vt:lpstr>ערכת נושא Office</vt:lpstr>
      <vt:lpstr> עשיינות (מייקר) כיתה ו  אנרגיה</vt:lpstr>
      <vt:lpstr>מטרות</vt:lpstr>
      <vt:lpstr>הבו לנו מים</vt:lpstr>
      <vt:lpstr>קצת עברית מהו ההבדל בין בור מים לבאר מים?</vt:lpstr>
      <vt:lpstr>איך מעלים מים מהבור?</vt:lpstr>
      <vt:lpstr>בוחנים רעיונות: רעיון 1: דלי וחבל</vt:lpstr>
      <vt:lpstr>רעיון 2: מוט (ציר) וחבל</vt:lpstr>
      <vt:lpstr>רעיון 2: במבט חוקר</vt:lpstr>
      <vt:lpstr>רעיון 2: בניית המתקן</vt:lpstr>
      <vt:lpstr>רעיון 2: הנחיות כלליות לבניה</vt:lpstr>
      <vt:lpstr>רעיון 3: עלה ורד - קילון</vt:lpstr>
      <vt:lpstr>רעיון 3: במבט חוקר</vt:lpstr>
      <vt:lpstr>PowerPoint Presentation</vt:lpstr>
      <vt:lpstr>רעיון 3: הנחיות כלליות לבניה</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מייקרי כתה ו נושא אנרגיה</dc:title>
  <dc:creator>דליה קילים</dc:creator>
  <cp:lastModifiedBy>miri dressler</cp:lastModifiedBy>
  <cp:revision>43</cp:revision>
  <dcterms:created xsi:type="dcterms:W3CDTF">2024-06-19T11:57:27Z</dcterms:created>
  <dcterms:modified xsi:type="dcterms:W3CDTF">2024-09-16T10:34:09Z</dcterms:modified>
</cp:coreProperties>
</file>