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6"/>
  </p:notesMasterIdLst>
  <p:sldIdLst>
    <p:sldId id="256" r:id="rId3"/>
    <p:sldId id="280" r:id="rId4"/>
    <p:sldId id="290" r:id="rId5"/>
    <p:sldId id="292" r:id="rId6"/>
    <p:sldId id="291" r:id="rId7"/>
    <p:sldId id="293" r:id="rId8"/>
    <p:sldId id="294" r:id="rId9"/>
    <p:sldId id="259" r:id="rId10"/>
    <p:sldId id="288" r:id="rId11"/>
    <p:sldId id="295" r:id="rId12"/>
    <p:sldId id="296" r:id="rId13"/>
    <p:sldId id="257" r:id="rId14"/>
    <p:sldId id="264" r:id="rId15"/>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3" clrIdx="0">
    <p:extLst>
      <p:ext uri="{19B8F6BF-5375-455C-9EA6-DF929625EA0E}">
        <p15:presenceInfo xmlns:p15="http://schemas.microsoft.com/office/powerpoint/2012/main" userId="802d01ca9850f5a0" providerId="Windows Live"/>
      </p:ext>
    </p:extLst>
  </p:cmAuthor>
  <p:cmAuthor id="2" name="miri dressler" initials="md" lastIdx="10" clrIdx="1">
    <p:extLst>
      <p:ext uri="{19B8F6BF-5375-455C-9EA6-DF929625EA0E}">
        <p15:presenceInfo xmlns:p15="http://schemas.microsoft.com/office/powerpoint/2012/main" userId="1621ad8585f3c8db" providerId="Windows Live"/>
      </p:ext>
    </p:extLst>
  </p:cmAuthor>
  <p:cmAuthor id="3" name="דליה קילים" initials="דק" lastIdx="2" clrIdx="2">
    <p:extLst>
      <p:ext uri="{19B8F6BF-5375-455C-9EA6-DF929625EA0E}">
        <p15:presenceInfo xmlns:p15="http://schemas.microsoft.com/office/powerpoint/2012/main" userId="088bb14f0f3fca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3" autoAdjust="0"/>
    <p:restoredTop sz="85215" autoAdjust="0"/>
  </p:normalViewPr>
  <p:slideViewPr>
    <p:cSldViewPr snapToGrid="0">
      <p:cViewPr varScale="1">
        <p:scale>
          <a:sx n="66" d="100"/>
          <a:sy n="66" d="100"/>
        </p:scale>
        <p:origin x="668" y="32"/>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771E2-470A-46F7-971D-3A3FCFE3BF7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he-IL"/>
        </a:p>
      </dgm:t>
    </dgm:pt>
    <dgm:pt modelId="{FEFDD2EF-E54A-4960-AA3F-3F02A97AB4D2}">
      <dgm:prSet phldrT="[טקסט]"/>
      <dgm:spPr/>
      <dgm:t>
        <a:bodyPr/>
        <a:lstStyle/>
        <a:p>
          <a:pPr rtl="1"/>
          <a:r>
            <a:rPr lang="he-IL" b="1" dirty="0">
              <a:solidFill>
                <a:srgbClr val="002060"/>
              </a:solidFill>
            </a:rPr>
            <a:t>קשר לנושאי לימוד</a:t>
          </a:r>
          <a:endParaRPr lang="he-IL" dirty="0">
            <a:solidFill>
              <a:srgbClr val="002060"/>
            </a:solidFill>
          </a:endParaRPr>
        </a:p>
      </dgm:t>
    </dgm:pt>
    <dgm:pt modelId="{5D8FA204-D769-486F-88CB-95A37B84ED89}" type="parTrans" cxnId="{F0CC1B36-09E7-40FE-8F48-6B6CE040D300}">
      <dgm:prSet/>
      <dgm:spPr/>
      <dgm:t>
        <a:bodyPr/>
        <a:lstStyle/>
        <a:p>
          <a:pPr rtl="1"/>
          <a:endParaRPr lang="he-IL"/>
        </a:p>
      </dgm:t>
    </dgm:pt>
    <dgm:pt modelId="{6F79171A-62D2-46A2-94B5-B7B05A6D788C}" type="sibTrans" cxnId="{F0CC1B36-09E7-40FE-8F48-6B6CE040D300}">
      <dgm:prSet/>
      <dgm:spPr/>
      <dgm:t>
        <a:bodyPr/>
        <a:lstStyle/>
        <a:p>
          <a:pPr rtl="1"/>
          <a:endParaRPr lang="he-IL"/>
        </a:p>
      </dgm:t>
    </dgm:pt>
    <dgm:pt modelId="{EE53E3BA-0D39-4D6D-A270-D46B145C354C}">
      <dgm:prSet phldrT="[טקסט]"/>
      <dgm:spPr>
        <a:solidFill>
          <a:schemeClr val="accent1">
            <a:lumMod val="60000"/>
            <a:lumOff val="40000"/>
          </a:schemeClr>
        </a:solidFill>
      </dgm:spPr>
      <dgm:t>
        <a:bodyPr/>
        <a:lstStyle/>
        <a:p>
          <a:pPr rtl="1">
            <a:buFontTx/>
            <a:buChar char="-"/>
          </a:pPr>
          <a:r>
            <a:rPr lang="he-IL" dirty="0"/>
            <a:t>תכונות המתכות: ברק, צליל מתכתי, קשיות</a:t>
          </a:r>
        </a:p>
      </dgm:t>
    </dgm:pt>
    <dgm:pt modelId="{BD9AF9CB-D016-487B-8801-F49BA387C56E}" type="parTrans" cxnId="{29BDE3CC-D2C5-4F90-A8ED-341C4AD8D6B1}">
      <dgm:prSet/>
      <dgm:spPr/>
      <dgm:t>
        <a:bodyPr/>
        <a:lstStyle/>
        <a:p>
          <a:pPr rtl="1"/>
          <a:endParaRPr lang="he-IL"/>
        </a:p>
      </dgm:t>
    </dgm:pt>
    <dgm:pt modelId="{02284682-4E8E-4B49-83D8-650ED4A8B55C}" type="sibTrans" cxnId="{29BDE3CC-D2C5-4F90-A8ED-341C4AD8D6B1}">
      <dgm:prSet/>
      <dgm:spPr/>
      <dgm:t>
        <a:bodyPr/>
        <a:lstStyle/>
        <a:p>
          <a:pPr rtl="1"/>
          <a:endParaRPr lang="he-IL"/>
        </a:p>
      </dgm:t>
    </dgm:pt>
    <dgm:pt modelId="{041E56D2-8911-46CD-BE05-CC0A1D071ADD}">
      <dgm:prSet phldrT="[טקסט]"/>
      <dgm:spPr>
        <a:solidFill>
          <a:srgbClr val="00B0F0"/>
        </a:solidFill>
      </dgm:spPr>
      <dgm:t>
        <a:bodyPr/>
        <a:lstStyle/>
        <a:p>
          <a:pPr rtl="1">
            <a:buFontTx/>
            <a:buChar char="-"/>
          </a:pPr>
          <a:r>
            <a:rPr lang="he-IL" dirty="0"/>
            <a:t>תכונות מתכות</a:t>
          </a:r>
        </a:p>
      </dgm:t>
    </dgm:pt>
    <dgm:pt modelId="{F1FC0D5B-3243-4EFB-9943-31BDE0DC5B97}" type="parTrans" cxnId="{66A4C6B5-1FF9-41C5-8BCC-C8C2E05CDCB8}">
      <dgm:prSet/>
      <dgm:spPr/>
      <dgm:t>
        <a:bodyPr/>
        <a:lstStyle/>
        <a:p>
          <a:pPr rtl="1"/>
          <a:endParaRPr lang="he-IL"/>
        </a:p>
      </dgm:t>
    </dgm:pt>
    <dgm:pt modelId="{D5FC21C4-ABB8-4DC0-A3B1-124D6E87D57F}" type="sibTrans" cxnId="{66A4C6B5-1FF9-41C5-8BCC-C8C2E05CDCB8}">
      <dgm:prSet/>
      <dgm:spPr/>
      <dgm:t>
        <a:bodyPr/>
        <a:lstStyle/>
        <a:p>
          <a:pPr rtl="1"/>
          <a:endParaRPr lang="he-IL"/>
        </a:p>
      </dgm:t>
    </dgm:pt>
    <dgm:pt modelId="{A835E0FA-0093-44A5-9FA5-BB7604326FCD}">
      <dgm:prSet phldrT="[טקסט]"/>
      <dgm:spPr/>
      <dgm:t>
        <a:bodyPr/>
        <a:lstStyle/>
        <a:p>
          <a:pPr rtl="1">
            <a:buFontTx/>
            <a:buChar char="-"/>
          </a:pPr>
          <a:r>
            <a:rPr lang="he-IL" dirty="0"/>
            <a:t>שימוש במגוון חומרים</a:t>
          </a:r>
        </a:p>
      </dgm:t>
    </dgm:pt>
    <dgm:pt modelId="{A9806C98-4493-4F74-ABFF-8FC54BAA1D47}" type="parTrans" cxnId="{F5C78E69-771F-4CDF-9730-F1A987E11EBA}">
      <dgm:prSet/>
      <dgm:spPr/>
      <dgm:t>
        <a:bodyPr/>
        <a:lstStyle/>
        <a:p>
          <a:pPr rtl="1"/>
          <a:endParaRPr lang="he-IL"/>
        </a:p>
      </dgm:t>
    </dgm:pt>
    <dgm:pt modelId="{D6DB9B9D-C10D-43B6-990D-E42A6702E0EE}" type="sibTrans" cxnId="{F5C78E69-771F-4CDF-9730-F1A987E11EBA}">
      <dgm:prSet/>
      <dgm:spPr/>
      <dgm:t>
        <a:bodyPr/>
        <a:lstStyle/>
        <a:p>
          <a:pPr rtl="1"/>
          <a:endParaRPr lang="he-IL"/>
        </a:p>
      </dgm:t>
    </dgm:pt>
    <dgm:pt modelId="{F01CED09-FE6F-4284-977D-56696E3BE6EC}">
      <dgm:prSet phldrT="[טקסט]"/>
      <dgm:spPr>
        <a:solidFill>
          <a:schemeClr val="accent5">
            <a:lumMod val="60000"/>
            <a:lumOff val="40000"/>
          </a:schemeClr>
        </a:solidFill>
      </dgm:spPr>
      <dgm:t>
        <a:bodyPr/>
        <a:lstStyle/>
        <a:p>
          <a:pPr rtl="1">
            <a:buFontTx/>
            <a:buChar char="-"/>
          </a:pPr>
          <a:r>
            <a:rPr lang="he-IL" dirty="0"/>
            <a:t>התאמת תכונות החומר למוצר</a:t>
          </a:r>
        </a:p>
      </dgm:t>
    </dgm:pt>
    <dgm:pt modelId="{6D198850-53B8-4208-9A55-17E9D19100FC}" type="parTrans" cxnId="{6B08E734-5379-452B-854D-98D9C1EACC3E}">
      <dgm:prSet/>
      <dgm:spPr/>
      <dgm:t>
        <a:bodyPr/>
        <a:lstStyle/>
        <a:p>
          <a:pPr rtl="1"/>
          <a:endParaRPr lang="he-IL"/>
        </a:p>
      </dgm:t>
    </dgm:pt>
    <dgm:pt modelId="{533688E7-DB42-4566-B6F8-64ABC5D23154}" type="sibTrans" cxnId="{6B08E734-5379-452B-854D-98D9C1EACC3E}">
      <dgm:prSet/>
      <dgm:spPr/>
      <dgm:t>
        <a:bodyPr/>
        <a:lstStyle/>
        <a:p>
          <a:pPr rtl="1"/>
          <a:endParaRPr lang="he-IL"/>
        </a:p>
      </dgm:t>
    </dgm:pt>
    <dgm:pt modelId="{C13DCD54-10DE-4202-B135-A28E5309DA2B}" type="pres">
      <dgm:prSet presAssocID="{6C0771E2-470A-46F7-971D-3A3FCFE3BF7D}" presName="diagram" presStyleCnt="0">
        <dgm:presLayoutVars>
          <dgm:chMax val="1"/>
          <dgm:dir/>
          <dgm:animLvl val="ctr"/>
          <dgm:resizeHandles val="exact"/>
        </dgm:presLayoutVars>
      </dgm:prSet>
      <dgm:spPr/>
    </dgm:pt>
    <dgm:pt modelId="{BBD155A3-1F06-48D8-93B3-8CD85D93E8DF}" type="pres">
      <dgm:prSet presAssocID="{6C0771E2-470A-46F7-971D-3A3FCFE3BF7D}" presName="matrix" presStyleCnt="0"/>
      <dgm:spPr/>
    </dgm:pt>
    <dgm:pt modelId="{C69EE147-9613-4C27-B742-05DD89874099}" type="pres">
      <dgm:prSet presAssocID="{6C0771E2-470A-46F7-971D-3A3FCFE3BF7D}" presName="tile1" presStyleLbl="node1" presStyleIdx="0" presStyleCnt="4"/>
      <dgm:spPr/>
    </dgm:pt>
    <dgm:pt modelId="{28E46370-9407-48B4-9870-A71708059497}" type="pres">
      <dgm:prSet presAssocID="{6C0771E2-470A-46F7-971D-3A3FCFE3BF7D}" presName="tile1text" presStyleLbl="node1" presStyleIdx="0" presStyleCnt="4">
        <dgm:presLayoutVars>
          <dgm:chMax val="0"/>
          <dgm:chPref val="0"/>
          <dgm:bulletEnabled val="1"/>
        </dgm:presLayoutVars>
      </dgm:prSet>
      <dgm:spPr/>
    </dgm:pt>
    <dgm:pt modelId="{8EAD2384-F56C-4A63-B215-CB810E1A867E}" type="pres">
      <dgm:prSet presAssocID="{6C0771E2-470A-46F7-971D-3A3FCFE3BF7D}" presName="tile2" presStyleLbl="node1" presStyleIdx="1" presStyleCnt="4"/>
      <dgm:spPr/>
    </dgm:pt>
    <dgm:pt modelId="{A7CE73E3-4CED-41BB-A843-302A899AB026}" type="pres">
      <dgm:prSet presAssocID="{6C0771E2-470A-46F7-971D-3A3FCFE3BF7D}" presName="tile2text" presStyleLbl="node1" presStyleIdx="1" presStyleCnt="4">
        <dgm:presLayoutVars>
          <dgm:chMax val="0"/>
          <dgm:chPref val="0"/>
          <dgm:bulletEnabled val="1"/>
        </dgm:presLayoutVars>
      </dgm:prSet>
      <dgm:spPr/>
    </dgm:pt>
    <dgm:pt modelId="{7F5FF1E6-746C-413F-A355-435710D883E6}" type="pres">
      <dgm:prSet presAssocID="{6C0771E2-470A-46F7-971D-3A3FCFE3BF7D}" presName="tile3" presStyleLbl="node1" presStyleIdx="2" presStyleCnt="4"/>
      <dgm:spPr/>
    </dgm:pt>
    <dgm:pt modelId="{1FF71A63-A6AC-4954-B22B-1EE25CDF1F1A}" type="pres">
      <dgm:prSet presAssocID="{6C0771E2-470A-46F7-971D-3A3FCFE3BF7D}" presName="tile3text" presStyleLbl="node1" presStyleIdx="2" presStyleCnt="4">
        <dgm:presLayoutVars>
          <dgm:chMax val="0"/>
          <dgm:chPref val="0"/>
          <dgm:bulletEnabled val="1"/>
        </dgm:presLayoutVars>
      </dgm:prSet>
      <dgm:spPr/>
    </dgm:pt>
    <dgm:pt modelId="{9134A117-6306-4647-A164-72D6A03700A8}" type="pres">
      <dgm:prSet presAssocID="{6C0771E2-470A-46F7-971D-3A3FCFE3BF7D}" presName="tile4" presStyleLbl="node1" presStyleIdx="3" presStyleCnt="4"/>
      <dgm:spPr/>
    </dgm:pt>
    <dgm:pt modelId="{5B205EC4-BDBD-4EA8-9669-B38066DD0FCA}" type="pres">
      <dgm:prSet presAssocID="{6C0771E2-470A-46F7-971D-3A3FCFE3BF7D}" presName="tile4text" presStyleLbl="node1" presStyleIdx="3" presStyleCnt="4">
        <dgm:presLayoutVars>
          <dgm:chMax val="0"/>
          <dgm:chPref val="0"/>
          <dgm:bulletEnabled val="1"/>
        </dgm:presLayoutVars>
      </dgm:prSet>
      <dgm:spPr/>
    </dgm:pt>
    <dgm:pt modelId="{7F308AE7-E663-477E-B680-FD5AC4968769}" type="pres">
      <dgm:prSet presAssocID="{6C0771E2-470A-46F7-971D-3A3FCFE3BF7D}" presName="centerTile" presStyleLbl="fgShp" presStyleIdx="0" presStyleCnt="1" custScaleX="172978" custLinFactNeighborX="7445" custLinFactNeighborY="-1985">
        <dgm:presLayoutVars>
          <dgm:chMax val="0"/>
          <dgm:chPref val="0"/>
        </dgm:presLayoutVars>
      </dgm:prSet>
      <dgm:spPr/>
    </dgm:pt>
  </dgm:ptLst>
  <dgm:cxnLst>
    <dgm:cxn modelId="{6B08E734-5379-452B-854D-98D9C1EACC3E}" srcId="{FEFDD2EF-E54A-4960-AA3F-3F02A97AB4D2}" destId="{F01CED09-FE6F-4284-977D-56696E3BE6EC}" srcOrd="3" destOrd="0" parTransId="{6D198850-53B8-4208-9A55-17E9D19100FC}" sibTransId="{533688E7-DB42-4566-B6F8-64ABC5D23154}"/>
    <dgm:cxn modelId="{F0CC1B36-09E7-40FE-8F48-6B6CE040D300}" srcId="{6C0771E2-470A-46F7-971D-3A3FCFE3BF7D}" destId="{FEFDD2EF-E54A-4960-AA3F-3F02A97AB4D2}" srcOrd="0" destOrd="0" parTransId="{5D8FA204-D769-486F-88CB-95A37B84ED89}" sibTransId="{6F79171A-62D2-46A2-94B5-B7B05A6D788C}"/>
    <dgm:cxn modelId="{F5C78E69-771F-4CDF-9730-F1A987E11EBA}" srcId="{FEFDD2EF-E54A-4960-AA3F-3F02A97AB4D2}" destId="{A835E0FA-0093-44A5-9FA5-BB7604326FCD}" srcOrd="2" destOrd="0" parTransId="{A9806C98-4493-4F74-ABFF-8FC54BAA1D47}" sibTransId="{D6DB9B9D-C10D-43B6-990D-E42A6702E0EE}"/>
    <dgm:cxn modelId="{5464E06C-BB42-4511-BD23-C7C66057B4C9}" type="presOf" srcId="{041E56D2-8911-46CD-BE05-CC0A1D071ADD}" destId="{8EAD2384-F56C-4A63-B215-CB810E1A867E}" srcOrd="0" destOrd="0" presId="urn:microsoft.com/office/officeart/2005/8/layout/matrix1"/>
    <dgm:cxn modelId="{7A5A694F-8B68-42D6-AD0C-8EDDE47ED1A0}" type="presOf" srcId="{6C0771E2-470A-46F7-971D-3A3FCFE3BF7D}" destId="{C13DCD54-10DE-4202-B135-A28E5309DA2B}" srcOrd="0" destOrd="0" presId="urn:microsoft.com/office/officeart/2005/8/layout/matrix1"/>
    <dgm:cxn modelId="{69D37D51-8A5F-4AAB-8BD5-8B5FEAFE7259}" type="presOf" srcId="{A835E0FA-0093-44A5-9FA5-BB7604326FCD}" destId="{7F5FF1E6-746C-413F-A355-435710D883E6}" srcOrd="0" destOrd="0" presId="urn:microsoft.com/office/officeart/2005/8/layout/matrix1"/>
    <dgm:cxn modelId="{069D1792-B35C-4039-9B03-687128883B62}" type="presOf" srcId="{EE53E3BA-0D39-4D6D-A270-D46B145C354C}" destId="{C69EE147-9613-4C27-B742-05DD89874099}" srcOrd="0" destOrd="0" presId="urn:microsoft.com/office/officeart/2005/8/layout/matrix1"/>
    <dgm:cxn modelId="{13E3329D-9A84-4D83-A8B1-CF204237DEA8}" type="presOf" srcId="{F01CED09-FE6F-4284-977D-56696E3BE6EC}" destId="{5B205EC4-BDBD-4EA8-9669-B38066DD0FCA}" srcOrd="1" destOrd="0" presId="urn:microsoft.com/office/officeart/2005/8/layout/matrix1"/>
    <dgm:cxn modelId="{8933EFB4-FDA0-4BB5-A7EB-BC022DBD0ABB}" type="presOf" srcId="{EE53E3BA-0D39-4D6D-A270-D46B145C354C}" destId="{28E46370-9407-48B4-9870-A71708059497}" srcOrd="1" destOrd="0" presId="urn:microsoft.com/office/officeart/2005/8/layout/matrix1"/>
    <dgm:cxn modelId="{66A4C6B5-1FF9-41C5-8BCC-C8C2E05CDCB8}" srcId="{FEFDD2EF-E54A-4960-AA3F-3F02A97AB4D2}" destId="{041E56D2-8911-46CD-BE05-CC0A1D071ADD}" srcOrd="1" destOrd="0" parTransId="{F1FC0D5B-3243-4EFB-9943-31BDE0DC5B97}" sibTransId="{D5FC21C4-ABB8-4DC0-A3B1-124D6E87D57F}"/>
    <dgm:cxn modelId="{29BDE3CC-D2C5-4F90-A8ED-341C4AD8D6B1}" srcId="{FEFDD2EF-E54A-4960-AA3F-3F02A97AB4D2}" destId="{EE53E3BA-0D39-4D6D-A270-D46B145C354C}" srcOrd="0" destOrd="0" parTransId="{BD9AF9CB-D016-487B-8801-F49BA387C56E}" sibTransId="{02284682-4E8E-4B49-83D8-650ED4A8B55C}"/>
    <dgm:cxn modelId="{73673FCF-F623-49DD-BC99-70D9A8B3C8F5}" type="presOf" srcId="{FEFDD2EF-E54A-4960-AA3F-3F02A97AB4D2}" destId="{7F308AE7-E663-477E-B680-FD5AC4968769}" srcOrd="0" destOrd="0" presId="urn:microsoft.com/office/officeart/2005/8/layout/matrix1"/>
    <dgm:cxn modelId="{47A7EEDD-058B-4D86-BDE0-54BCD0971C60}" type="presOf" srcId="{F01CED09-FE6F-4284-977D-56696E3BE6EC}" destId="{9134A117-6306-4647-A164-72D6A03700A8}" srcOrd="0" destOrd="0" presId="urn:microsoft.com/office/officeart/2005/8/layout/matrix1"/>
    <dgm:cxn modelId="{6ABEF3E4-51A6-472E-ACAE-25E489E79D95}" type="presOf" srcId="{A835E0FA-0093-44A5-9FA5-BB7604326FCD}" destId="{1FF71A63-A6AC-4954-B22B-1EE25CDF1F1A}" srcOrd="1" destOrd="0" presId="urn:microsoft.com/office/officeart/2005/8/layout/matrix1"/>
    <dgm:cxn modelId="{F67C12EF-A374-435F-A99C-868F745F435C}" type="presOf" srcId="{041E56D2-8911-46CD-BE05-CC0A1D071ADD}" destId="{A7CE73E3-4CED-41BB-A843-302A899AB026}" srcOrd="1" destOrd="0" presId="urn:microsoft.com/office/officeart/2005/8/layout/matrix1"/>
    <dgm:cxn modelId="{0FDB94B5-677B-4F8B-87DD-B55D2CBF4E14}" type="presParOf" srcId="{C13DCD54-10DE-4202-B135-A28E5309DA2B}" destId="{BBD155A3-1F06-48D8-93B3-8CD85D93E8DF}" srcOrd="0" destOrd="0" presId="urn:microsoft.com/office/officeart/2005/8/layout/matrix1"/>
    <dgm:cxn modelId="{B91AAAC2-DB79-4FD1-8409-E66BC4D0B76B}" type="presParOf" srcId="{BBD155A3-1F06-48D8-93B3-8CD85D93E8DF}" destId="{C69EE147-9613-4C27-B742-05DD89874099}" srcOrd="0" destOrd="0" presId="urn:microsoft.com/office/officeart/2005/8/layout/matrix1"/>
    <dgm:cxn modelId="{3EBE7E1A-DFA4-4347-AF66-5143F9DAA489}" type="presParOf" srcId="{BBD155A3-1F06-48D8-93B3-8CD85D93E8DF}" destId="{28E46370-9407-48B4-9870-A71708059497}" srcOrd="1" destOrd="0" presId="urn:microsoft.com/office/officeart/2005/8/layout/matrix1"/>
    <dgm:cxn modelId="{AD338A9F-23B7-4AAB-B2A2-C3D003384035}" type="presParOf" srcId="{BBD155A3-1F06-48D8-93B3-8CD85D93E8DF}" destId="{8EAD2384-F56C-4A63-B215-CB810E1A867E}" srcOrd="2" destOrd="0" presId="urn:microsoft.com/office/officeart/2005/8/layout/matrix1"/>
    <dgm:cxn modelId="{2D141CEC-9BF8-4758-AAA0-7A54E11939F0}" type="presParOf" srcId="{BBD155A3-1F06-48D8-93B3-8CD85D93E8DF}" destId="{A7CE73E3-4CED-41BB-A843-302A899AB026}" srcOrd="3" destOrd="0" presId="urn:microsoft.com/office/officeart/2005/8/layout/matrix1"/>
    <dgm:cxn modelId="{E2B69349-908A-4EF8-AB12-E0819B957EC5}" type="presParOf" srcId="{BBD155A3-1F06-48D8-93B3-8CD85D93E8DF}" destId="{7F5FF1E6-746C-413F-A355-435710D883E6}" srcOrd="4" destOrd="0" presId="urn:microsoft.com/office/officeart/2005/8/layout/matrix1"/>
    <dgm:cxn modelId="{9054B6AE-8110-4C72-AF0D-E14AA36C3203}" type="presParOf" srcId="{BBD155A3-1F06-48D8-93B3-8CD85D93E8DF}" destId="{1FF71A63-A6AC-4954-B22B-1EE25CDF1F1A}" srcOrd="5" destOrd="0" presId="urn:microsoft.com/office/officeart/2005/8/layout/matrix1"/>
    <dgm:cxn modelId="{4799E51B-75F2-465A-825E-03471CFE5C47}" type="presParOf" srcId="{BBD155A3-1F06-48D8-93B3-8CD85D93E8DF}" destId="{9134A117-6306-4647-A164-72D6A03700A8}" srcOrd="6" destOrd="0" presId="urn:microsoft.com/office/officeart/2005/8/layout/matrix1"/>
    <dgm:cxn modelId="{5657C221-4B03-4515-ACEB-F45B4C817067}" type="presParOf" srcId="{BBD155A3-1F06-48D8-93B3-8CD85D93E8DF}" destId="{5B205EC4-BDBD-4EA8-9669-B38066DD0FCA}" srcOrd="7" destOrd="0" presId="urn:microsoft.com/office/officeart/2005/8/layout/matrix1"/>
    <dgm:cxn modelId="{32576E2A-9419-478D-BA2F-A5392EF67202}" type="presParOf" srcId="{C13DCD54-10DE-4202-B135-A28E5309DA2B}" destId="{7F308AE7-E663-477E-B680-FD5AC496876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EE147-9613-4C27-B742-05DD89874099}">
      <dsp:nvSpPr>
        <dsp:cNvPr id="0" name=""/>
        <dsp:cNvSpPr/>
      </dsp:nvSpPr>
      <dsp:spPr>
        <a:xfrm rot="16200000">
          <a:off x="677333" y="-677333"/>
          <a:ext cx="2709333" cy="4064000"/>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FontTx/>
            <a:buNone/>
          </a:pPr>
          <a:r>
            <a:rPr lang="he-IL" sz="3600" kern="1200" dirty="0"/>
            <a:t>תכונות המתכות: ברק, צליל מתכתי, קשיות</a:t>
          </a:r>
        </a:p>
      </dsp:txBody>
      <dsp:txXfrm rot="5400000">
        <a:off x="-1" y="1"/>
        <a:ext cx="4064000" cy="2032000"/>
      </dsp:txXfrm>
    </dsp:sp>
    <dsp:sp modelId="{8EAD2384-F56C-4A63-B215-CB810E1A867E}">
      <dsp:nvSpPr>
        <dsp:cNvPr id="0" name=""/>
        <dsp:cNvSpPr/>
      </dsp:nvSpPr>
      <dsp:spPr>
        <a:xfrm>
          <a:off x="4064000" y="0"/>
          <a:ext cx="4064000" cy="2709333"/>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FontTx/>
            <a:buNone/>
          </a:pPr>
          <a:r>
            <a:rPr lang="he-IL" sz="3600" kern="1200" dirty="0"/>
            <a:t>תכונות מתכות</a:t>
          </a:r>
        </a:p>
      </dsp:txBody>
      <dsp:txXfrm>
        <a:off x="4064000" y="0"/>
        <a:ext cx="4064000" cy="2032000"/>
      </dsp:txXfrm>
    </dsp:sp>
    <dsp:sp modelId="{7F5FF1E6-746C-413F-A355-435710D883E6}">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FontTx/>
            <a:buNone/>
          </a:pPr>
          <a:r>
            <a:rPr lang="he-IL" sz="3600" kern="1200" dirty="0"/>
            <a:t>שימוש במגוון חומרים</a:t>
          </a:r>
        </a:p>
      </dsp:txBody>
      <dsp:txXfrm rot="10800000">
        <a:off x="0" y="3386666"/>
        <a:ext cx="4064000" cy="2032000"/>
      </dsp:txXfrm>
    </dsp:sp>
    <dsp:sp modelId="{9134A117-6306-4647-A164-72D6A03700A8}">
      <dsp:nvSpPr>
        <dsp:cNvPr id="0" name=""/>
        <dsp:cNvSpPr/>
      </dsp:nvSpPr>
      <dsp:spPr>
        <a:xfrm rot="5400000">
          <a:off x="4741333" y="2032000"/>
          <a:ext cx="2709333" cy="4064000"/>
        </a:xfrm>
        <a:prstGeom prst="round1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FontTx/>
            <a:buNone/>
          </a:pPr>
          <a:r>
            <a:rPr lang="he-IL" sz="3600" kern="1200" dirty="0"/>
            <a:t>התאמת תכונות החומר למוצר</a:t>
          </a:r>
        </a:p>
      </dsp:txBody>
      <dsp:txXfrm rot="-5400000">
        <a:off x="4063999" y="3386666"/>
        <a:ext cx="4064000" cy="2032000"/>
      </dsp:txXfrm>
    </dsp:sp>
    <dsp:sp modelId="{7F308AE7-E663-477E-B680-FD5AC4968769}">
      <dsp:nvSpPr>
        <dsp:cNvPr id="0" name=""/>
        <dsp:cNvSpPr/>
      </dsp:nvSpPr>
      <dsp:spPr>
        <a:xfrm>
          <a:off x="2136591" y="2005109"/>
          <a:ext cx="4217895"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he-IL" sz="3600" b="1" kern="1200" dirty="0">
              <a:solidFill>
                <a:srgbClr val="002060"/>
              </a:solidFill>
            </a:rPr>
            <a:t>קשר לנושאי לימוד</a:t>
          </a:r>
          <a:endParaRPr lang="he-IL" sz="3600" kern="1200" dirty="0">
            <a:solidFill>
              <a:srgbClr val="002060"/>
            </a:solidFill>
          </a:endParaRPr>
        </a:p>
      </dsp:txBody>
      <dsp:txXfrm>
        <a:off x="2202720" y="2071238"/>
        <a:ext cx="4085637"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56B76-7BA4-4D45-88DB-B7CFD798B6FD}"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94EAD-E583-48A4-BC67-DFA591A522D3}" type="slidenum">
              <a:rPr lang="en-US" smtClean="0"/>
              <a:t>‹#›</a:t>
            </a:fld>
            <a:endParaRPr lang="en-US"/>
          </a:p>
        </p:txBody>
      </p:sp>
    </p:spTree>
    <p:extLst>
      <p:ext uri="{BB962C8B-B14F-4D97-AF65-F5344CB8AC3E}">
        <p14:creationId xmlns:p14="http://schemas.microsoft.com/office/powerpoint/2010/main" val="398793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יחידה זו מציגה  התנסות בעשיינות הקשורה לתכונה של הפקת צליל מתכתי (של המתכות). התלמידים מתנסים בבניה של פעמוני רוח וחוקרים את המבנה של הפעמון ואת הקשר שבין רכיביו לתפקוד שלהם. לאחר החקירה התלמידים מתבקשים לתכנן בעצמם בנייה של פעמוני רוח ולבנות את המתקן על פי סדר הפעולות שתכננו. בסיום מזמינים את התלמידים לבצע חקר מדעי שמטרתו לשכלל את פעולת המתקן. לדוגמה – הקשר בין סוג המתכת  / אורך המוטות /  קוטר המוטות / אחר / על </a:t>
            </a:r>
            <a:r>
              <a:rPr lang="he-IL"/>
              <a:t>איכות הצלילים.</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1</a:t>
            </a:fld>
            <a:endParaRPr lang="en-US"/>
          </a:p>
        </p:txBody>
      </p:sp>
    </p:spTree>
    <p:extLst>
      <p:ext uri="{BB962C8B-B14F-4D97-AF65-F5344CB8AC3E}">
        <p14:creationId xmlns:p14="http://schemas.microsoft.com/office/powerpoint/2010/main" val="359100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הסרטון מציג מגוון גדול של פעמוני </a:t>
            </a:r>
            <a:r>
              <a:rPr lang="he-IL"/>
              <a:t>רוח.</a:t>
            </a:r>
          </a:p>
          <a:p>
            <a:pPr algn="r" rtl="1"/>
            <a:r>
              <a:rPr lang="he-IL"/>
              <a:t>לינק </a:t>
            </a:r>
            <a:r>
              <a:rPr lang="he-IL" dirty="0"/>
              <a:t>לסרטון</a:t>
            </a:r>
          </a:p>
          <a:p>
            <a:pPr algn="r" rtl="1"/>
            <a:r>
              <a:rPr lang="he-IL" dirty="0"/>
              <a:t> </a:t>
            </a:r>
            <a:r>
              <a:rPr lang="en-US" dirty="0"/>
              <a:t>https://www.youtube.com/watch?v=CQi9B8q5dsw&amp;t=2s</a:t>
            </a:r>
            <a:endParaRPr lang="en-IL" dirty="0"/>
          </a:p>
        </p:txBody>
      </p:sp>
      <p:sp>
        <p:nvSpPr>
          <p:cNvPr id="4" name="מציין מיקום של מספר שקופית 3"/>
          <p:cNvSpPr>
            <a:spLocks noGrp="1"/>
          </p:cNvSpPr>
          <p:nvPr>
            <p:ph type="sldNum" sz="quarter" idx="5"/>
          </p:nvPr>
        </p:nvSpPr>
        <p:spPr/>
        <p:txBody>
          <a:bodyPr/>
          <a:lstStyle/>
          <a:p>
            <a:fld id="{66894EAD-E583-48A4-BC67-DFA591A522D3}" type="slidenum">
              <a:rPr lang="en-US" smtClean="0"/>
              <a:t>11</a:t>
            </a:fld>
            <a:endParaRPr lang="en-US"/>
          </a:p>
        </p:txBody>
      </p:sp>
    </p:spTree>
    <p:extLst>
      <p:ext uri="{BB962C8B-B14F-4D97-AF65-F5344CB8AC3E}">
        <p14:creationId xmlns:p14="http://schemas.microsoft.com/office/powerpoint/2010/main" val="406604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מומלץ להקים תערוכה של פעמוני רוח.</a:t>
            </a:r>
          </a:p>
          <a:p>
            <a:pPr algn="r"/>
            <a:endParaRPr lang="he-IL" dirty="0"/>
          </a:p>
          <a:p>
            <a:pPr algn="r"/>
            <a:r>
              <a:rPr lang="he-IL" dirty="0"/>
              <a:t>במה דומים הפעמונים זה לזה ובמה הם שונים?</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13</a:t>
            </a:fld>
            <a:endParaRPr lang="en-US"/>
          </a:p>
        </p:txBody>
      </p:sp>
    </p:spTree>
    <p:extLst>
      <p:ext uri="{BB962C8B-B14F-4D97-AF65-F5344CB8AC3E}">
        <p14:creationId xmlns:p14="http://schemas.microsoft.com/office/powerpoint/2010/main" val="374807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מקרינים סרטון שמציג את פעמוני הרוח בפעולה.</a:t>
            </a:r>
          </a:p>
          <a:p>
            <a:pPr algn="r"/>
            <a:r>
              <a:rPr lang="he-IL" dirty="0"/>
              <a:t>לינק לסרטון:  </a:t>
            </a:r>
          </a:p>
          <a:p>
            <a:pPr algn="r"/>
            <a:r>
              <a:rPr lang="en-US" dirty="0"/>
              <a:t>https://www.youtube.com/watch?v=UEoCE18dRHw&amp;t=5s</a:t>
            </a:r>
          </a:p>
        </p:txBody>
      </p:sp>
      <p:sp>
        <p:nvSpPr>
          <p:cNvPr id="4" name="Slide Number Placeholder 3"/>
          <p:cNvSpPr>
            <a:spLocks noGrp="1"/>
          </p:cNvSpPr>
          <p:nvPr>
            <p:ph type="sldNum" sz="quarter" idx="5"/>
          </p:nvPr>
        </p:nvSpPr>
        <p:spPr/>
        <p:txBody>
          <a:bodyPr/>
          <a:lstStyle/>
          <a:p>
            <a:fld id="{66894EAD-E583-48A4-BC67-DFA591A522D3}" type="slidenum">
              <a:rPr lang="en-US" smtClean="0"/>
              <a:t>3</a:t>
            </a:fld>
            <a:endParaRPr lang="en-US"/>
          </a:p>
        </p:txBody>
      </p:sp>
    </p:spTree>
    <p:extLst>
      <p:ext uri="{BB962C8B-B14F-4D97-AF65-F5344CB8AC3E}">
        <p14:creationId xmlns:p14="http://schemas.microsoft.com/office/powerpoint/2010/main" val="150900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מומלץ להביא לכיתה פעמון רוח ולהציג את המידע שמופיע בפעמון בשילוב הדגמה.</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4</a:t>
            </a:fld>
            <a:endParaRPr lang="en-US"/>
          </a:p>
        </p:txBody>
      </p:sp>
    </p:spTree>
    <p:extLst>
      <p:ext uri="{BB962C8B-B14F-4D97-AF65-F5344CB8AC3E}">
        <p14:creationId xmlns:p14="http://schemas.microsoft.com/office/powerpoint/2010/main" val="350530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1 – פעמוני רוח תלויים בדרך כלל בגינות פרטיות, במרפסות של בתים...</a:t>
            </a:r>
          </a:p>
          <a:p>
            <a:pPr algn="r" rtl="1"/>
            <a:r>
              <a:rPr lang="he-IL" dirty="0"/>
              <a:t>2 – פעמון רוח נקרא כך כי תזוזת המוטות המתכתיים והדסקיות מתקבלת בגלל תנועת הרוח המניעה אותם.</a:t>
            </a:r>
          </a:p>
          <a:p>
            <a:pPr algn="r" rtl="1"/>
            <a:r>
              <a:rPr lang="he-IL" dirty="0"/>
              <a:t>3 – הרכיב העיקרי – מוטות מתכתיים בגלל תנועת הרוח המוטות פוגעים זה בה ומשמיעים צליל מתכתי. </a:t>
            </a:r>
          </a:p>
          <a:p>
            <a:pPr algn="r" rtl="1"/>
            <a:r>
              <a:rPr lang="he-IL" dirty="0"/>
              <a:t>4 – המוטות עשויים ממתכת. אחת מתכונות המתכות היא צליל מתכתי. </a:t>
            </a:r>
          </a:p>
          <a:p>
            <a:pPr algn="r" rtl="1"/>
            <a:r>
              <a:rPr lang="he-IL" dirty="0"/>
              <a:t>5 – שני רכיבים מונעים מהמוטות "להסתבך" – האחת היא דסקית העץ המחוברת בין המוטות. השנייה – היא אופן הקשירה של המוטות שאינה מאפשרת תנועה בלתי מוגבלת למוטות. החיבור של כל מוטו נעשה למעשה כאילו בשני חוטים הקושרים למעלה. </a:t>
            </a:r>
          </a:p>
          <a:p>
            <a:pPr algn="r" rtl="1"/>
            <a:r>
              <a:rPr lang="he-IL" dirty="0"/>
              <a:t>6 - מוסיפים את הדסקית העגולה כדי שהצליל יהיה "פחות" מתכתי והצליל יהיה עדין יותר. </a:t>
            </a:r>
            <a:endParaRPr lang="en-IL" dirty="0"/>
          </a:p>
        </p:txBody>
      </p:sp>
      <p:sp>
        <p:nvSpPr>
          <p:cNvPr id="4" name="מציין מיקום של מספר שקופית 3"/>
          <p:cNvSpPr>
            <a:spLocks noGrp="1"/>
          </p:cNvSpPr>
          <p:nvPr>
            <p:ph type="sldNum" sz="quarter" idx="5"/>
          </p:nvPr>
        </p:nvSpPr>
        <p:spPr/>
        <p:txBody>
          <a:bodyPr/>
          <a:lstStyle/>
          <a:p>
            <a:fld id="{66894EAD-E583-48A4-BC67-DFA591A522D3}" type="slidenum">
              <a:rPr lang="en-US" smtClean="0"/>
              <a:t>5</a:t>
            </a:fld>
            <a:endParaRPr lang="en-US"/>
          </a:p>
        </p:txBody>
      </p:sp>
    </p:spTree>
    <p:extLst>
      <p:ext uri="{BB962C8B-B14F-4D97-AF65-F5344CB8AC3E}">
        <p14:creationId xmlns:p14="http://schemas.microsoft.com/office/powerpoint/2010/main" val="243875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כפי שניתן לראות, ההפעלה נעשית על ידי תנועת אצבע. אם המתקן ייתלה בחוץ (ויהיה חופשי) הוא יתפקד כפעמון רוח.</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6</a:t>
            </a:fld>
            <a:endParaRPr lang="en-US"/>
          </a:p>
        </p:txBody>
      </p:sp>
    </p:spTree>
    <p:extLst>
      <p:ext uri="{BB962C8B-B14F-4D97-AF65-F5344CB8AC3E}">
        <p14:creationId xmlns:p14="http://schemas.microsoft.com/office/powerpoint/2010/main" val="168076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1 – התכונות של המתכות: ניתנות לעיבוד; בעלות צליל מתכתי. </a:t>
            </a:r>
          </a:p>
          <a:p>
            <a:pPr algn="r" rtl="1"/>
            <a:r>
              <a:rPr lang="he-IL" dirty="0"/>
              <a:t>2 – יש מתכות רכות כמו הבדיל שפחות מתאימות לפעמוני רוח. </a:t>
            </a:r>
          </a:p>
          <a:p>
            <a:pPr algn="r" rtl="1"/>
            <a:r>
              <a:rPr lang="he-IL" dirty="0"/>
              <a:t>3 – הזהב והכסף הן מתכות יקרות. בדרך כלל לא מכינים מהן פעמון רוח. מכינים פעמוני רוח ממתכת פשוטה וזולה יותר כמו אלומיניום. </a:t>
            </a:r>
          </a:p>
          <a:p>
            <a:pPr algn="r" rtl="1"/>
            <a:r>
              <a:rPr lang="he-IL" dirty="0"/>
              <a:t>4 - למתכת הברזל יש צליל מתכתי אולם הברזל עלול להיות כבד מדי לפעמון ביתי וכן עלול להחליד/ להתחמצן.</a:t>
            </a:r>
          </a:p>
          <a:p>
            <a:pPr algn="r" rtl="1"/>
            <a:r>
              <a:rPr lang="he-IL" dirty="0"/>
              <a:t>5 – עופרת כמו הבדיל פחות מומלצת להכנת פעמון רוח. הצליל שלה מתכתי עמום. </a:t>
            </a:r>
          </a:p>
          <a:p>
            <a:pPr algn="r" rtl="1"/>
            <a:r>
              <a:rPr lang="he-IL" dirty="0"/>
              <a:t>6 – עופרת מתכת רעילה ולכן אסורה בשימוש במוצרים כאלו.  </a:t>
            </a:r>
          </a:p>
          <a:p>
            <a:pPr algn="r" rtl="1"/>
            <a:r>
              <a:rPr lang="he-IL" dirty="0"/>
              <a:t>7 – אלומיניום הוא מתכת קלה, נוחה לעיבוד, יש לו צליל מתכתי וניתן להכין ממנו צינורות לפעמון רוח. </a:t>
            </a:r>
          </a:p>
          <a:p>
            <a:pPr algn="r" rtl="1"/>
            <a:r>
              <a:rPr lang="he-IL" dirty="0"/>
              <a:t>8 – לנחושת צליל מתכתי חד ונעים. הנחושת ניתנת לעיבוד לצינורות וניתן לעשות ממנה פעמון רוח. חשוב שנזכור שהנחושת מתחמצת בקלות, היא משנה את צבעה בקלות וכדאי לחשוב האם  מומלץ להכין ממנה פעמון רוח. </a:t>
            </a:r>
            <a:endParaRPr lang="en-IL" dirty="0"/>
          </a:p>
        </p:txBody>
      </p:sp>
      <p:sp>
        <p:nvSpPr>
          <p:cNvPr id="4" name="מציין מיקום של מספר שקופית 3"/>
          <p:cNvSpPr>
            <a:spLocks noGrp="1"/>
          </p:cNvSpPr>
          <p:nvPr>
            <p:ph type="sldNum" sz="quarter" idx="5"/>
          </p:nvPr>
        </p:nvSpPr>
        <p:spPr/>
        <p:txBody>
          <a:bodyPr/>
          <a:lstStyle/>
          <a:p>
            <a:fld id="{66894EAD-E583-48A4-BC67-DFA591A522D3}" type="slidenum">
              <a:rPr lang="en-US" smtClean="0"/>
              <a:t>7</a:t>
            </a:fld>
            <a:endParaRPr lang="en-US"/>
          </a:p>
        </p:txBody>
      </p:sp>
    </p:spTree>
    <p:extLst>
      <p:ext uri="{BB962C8B-B14F-4D97-AF65-F5344CB8AC3E}">
        <p14:creationId xmlns:p14="http://schemas.microsoft.com/office/powerpoint/2010/main" val="230573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על המורה להכין את הציוד מבעוד מועד. אפשר להשיג צינורות חלולים מחנויות של חומרי בניין או יצירה. מומלץ לבקש מהמוכרים לחורר את הצינורות (ראו  סעיף 2).</a:t>
            </a:r>
          </a:p>
          <a:p>
            <a:pPr algn="r"/>
            <a:r>
              <a:rPr lang="he-IL" dirty="0"/>
              <a:t>במידה ומתקשים להשיג צינורות חלולים, אפשר להשתמש בכפות / כפיות / מזלגות.</a:t>
            </a:r>
          </a:p>
          <a:p>
            <a:pPr algn="r"/>
            <a:r>
              <a:rPr lang="he-IL" dirty="0"/>
              <a:t>יש לנקב חור בקצה הידית בעזרת מקדחה מתאימה (פעולה זו תיעשה רק על </a:t>
            </a:r>
            <a:r>
              <a:rPr lang="he-IL"/>
              <a:t>ידי מבוגר/ת.</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8</a:t>
            </a:fld>
            <a:endParaRPr lang="en-US"/>
          </a:p>
        </p:txBody>
      </p:sp>
    </p:spTree>
    <p:extLst>
      <p:ext uri="{BB962C8B-B14F-4D97-AF65-F5344CB8AC3E}">
        <p14:creationId xmlns:p14="http://schemas.microsoft.com/office/powerpoint/2010/main" val="121536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כדי לאתגר את התלמידים, הם מתבקשים תחילה לחקור את מבנה הפעמון ולגלות כיצד הוא נבנה. </a:t>
            </a:r>
          </a:p>
          <a:p>
            <a:pPr algn="r" rtl="1"/>
            <a:r>
              <a:rPr lang="he-IL" dirty="0"/>
              <a:t>מבקשים מהם לרשום את שלבי הבנייה – שלב אחר שלב (מה עושים בכל שלב – לפעולה כזו קוראים הנדסה הפוכה.</a:t>
            </a:r>
          </a:p>
          <a:p>
            <a:pPr algn="r" rtl="1"/>
            <a:r>
              <a:rPr lang="he-IL" dirty="0"/>
              <a:t>מבקשים מהם להציג את שלבי הבנייה למורה ולקבל אישור להתחלת הבנייה.</a:t>
            </a:r>
            <a:endParaRPr lang="en-US" dirty="0"/>
          </a:p>
        </p:txBody>
      </p:sp>
      <p:sp>
        <p:nvSpPr>
          <p:cNvPr id="4" name="Slide Number Placeholder 3"/>
          <p:cNvSpPr>
            <a:spLocks noGrp="1"/>
          </p:cNvSpPr>
          <p:nvPr>
            <p:ph type="sldNum" sz="quarter" idx="5"/>
          </p:nvPr>
        </p:nvSpPr>
        <p:spPr/>
        <p:txBody>
          <a:bodyPr/>
          <a:lstStyle/>
          <a:p>
            <a:fld id="{66894EAD-E583-48A4-BC67-DFA591A522D3}" type="slidenum">
              <a:rPr lang="en-US" smtClean="0"/>
              <a:t>9</a:t>
            </a:fld>
            <a:endParaRPr lang="en-US"/>
          </a:p>
        </p:txBody>
      </p:sp>
    </p:spTree>
    <p:extLst>
      <p:ext uri="{BB962C8B-B14F-4D97-AF65-F5344CB8AC3E}">
        <p14:creationId xmlns:p14="http://schemas.microsoft.com/office/powerpoint/2010/main" val="86476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שאלות אלו נועדו לחשיבה על העשייה:</a:t>
            </a:r>
          </a:p>
          <a:p>
            <a:pPr algn="r" rtl="1"/>
            <a:r>
              <a:rPr lang="he-IL" dirty="0"/>
              <a:t>האם הפעמון רוח ענה על הצורך שהצגתם?</a:t>
            </a:r>
          </a:p>
          <a:p>
            <a:pPr algn="r" rtl="1"/>
            <a:r>
              <a:rPr lang="he-IL" dirty="0"/>
              <a:t>באמצעות השאלות בחלק העליון - מאפשרים לתלמידים כיצד לפתור בעיות שנתגלו בתהליך ההכנה.  תהליך הכנת הפעמון היה באמצעות תהליך תיכון ופתרון בעיות. תוך כדי תהליך ההכנה יתכן והתעוררו בעיות או קשיים נוספים: בדרך הכנת החורים, בחירת אורכי הצינורות, חיבור החוטים, אופן הקשירה ועוד. מומלץ שהתלמידים ישתפו בקשיים שנתקלו בהם כדי לאפשר חשיבה על אסטרטגיות לפתרון בעיות בעתיד: מה נעשה כאשר נתקל בקושי כה או בעיה כזאת במוצר הבא שנכין. </a:t>
            </a:r>
          </a:p>
          <a:p>
            <a:pPr algn="r" rtl="1"/>
            <a:r>
              <a:rPr lang="he-IL" dirty="0"/>
              <a:t>השאלות בחלק התחתון הן שאלות לחקירה: במוצר שהכנו – האם יש קשר בין משתנים כמו אורך וגובה צליל, בין עובי הצינורות לבין גובה הצליל... אפשר לעודד תלמידים לשאול שאלות חקריה נוספות: לגבי הדסקיות בתוך הפעמון, לגבי החומר ממנו עשויים הצינורות (יש גם פעמוני רוח מצינורות זכוכית – מה עדיף?) כיצד אנו יכולים לבחון תכונות של מתכות באמצעות מוצר כזה? ועוד.  </a:t>
            </a:r>
            <a:endParaRPr lang="en-IL" dirty="0"/>
          </a:p>
        </p:txBody>
      </p:sp>
      <p:sp>
        <p:nvSpPr>
          <p:cNvPr id="4" name="מציין מיקום של מספר שקופית 3"/>
          <p:cNvSpPr>
            <a:spLocks noGrp="1"/>
          </p:cNvSpPr>
          <p:nvPr>
            <p:ph type="sldNum" sz="quarter" idx="5"/>
          </p:nvPr>
        </p:nvSpPr>
        <p:spPr/>
        <p:txBody>
          <a:bodyPr/>
          <a:lstStyle/>
          <a:p>
            <a:fld id="{66894EAD-E583-48A4-BC67-DFA591A522D3}" type="slidenum">
              <a:rPr lang="en-US" smtClean="0"/>
              <a:t>10</a:t>
            </a:fld>
            <a:endParaRPr lang="en-US"/>
          </a:p>
        </p:txBody>
      </p:sp>
    </p:spTree>
    <p:extLst>
      <p:ext uri="{BB962C8B-B14F-4D97-AF65-F5344CB8AC3E}">
        <p14:creationId xmlns:p14="http://schemas.microsoft.com/office/powerpoint/2010/main" val="28234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B39FDC-E90C-8409-20EE-B1BAF49EEB0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60554E91-3DC9-89BA-35A2-BD8A6A2AD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47685B5F-0103-4824-1A08-6F18ED01BD48}"/>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872DF914-18C8-3625-9381-C3BB01D91615}"/>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46659693-B8EB-9A0B-54D5-216994A9B893}"/>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135316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8AFF82-F012-FB43-8758-E1F164A4A6A9}"/>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36AD7AA1-49C3-62A7-B2A8-9C814320232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F7DCC59-D600-84B5-53DA-65AEFD8B8314}"/>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12261822-706F-A5EA-DD89-F84FFBBBF685}"/>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748D31C0-0071-3203-C58B-F2424F5F8C34}"/>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292942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487EE99-FBEE-70A9-FCAA-3137D04D2613}"/>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85F451FE-3594-5DB7-56BA-2DEE48338B5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0B1B1D92-71E4-2CF6-F3BB-57A1D44C0BFC}"/>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30040981-360A-5C25-08F9-A6E8613AB41A}"/>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F0148D6D-4C26-4380-0A0D-BFC66DB63DBD}"/>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80358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D6FAD8-500F-6901-D23B-AEAFA726E66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E83D2103-AC8E-20A3-F0EF-EE6796B24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CF1BE20E-D0A5-4D92-360D-C56F0C6AAD77}"/>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64FC4054-40EA-57CD-ED92-05A2FAAE1D0E}"/>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8605AD28-2897-3CD3-2620-241ACC60E7E3}"/>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70832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4ACC39-CA9D-B23B-CC21-63261F516F20}"/>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51B6B21E-D72F-CB80-55E6-115FD376D5B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3BCE5F96-C1A5-A158-590E-1AA59141784B}"/>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EBE933C8-79F4-DEC9-2894-3D90AF6C7B37}"/>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FD679135-D201-F70A-19D9-41AC59E7262E}"/>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148149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9E3DD4-BE11-462C-0139-2D5F49CCF80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42F27920-2874-F2E7-6C7A-E09134D61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462A4E1-0E27-89E4-8B67-2870F0706233}"/>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DFAF6A29-BDA9-8217-C3C5-9E9D6D94A65B}"/>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E5B99171-9F2B-F90F-67A8-6CF9C74F7E6A}"/>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6073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ED58AB-0D01-83DF-EE79-7170A1BE71E6}"/>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456E1E7A-E135-42FB-DAF6-53CF9DC2155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9E8812A5-6AD7-F688-BCBA-73A8D345010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2839233B-25E1-EBF1-6B6D-7E6FFD43C0FF}"/>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B5C334A4-46A5-EFC3-51CC-816D37D13941}"/>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40493044-4289-35A3-73D4-B009D143822F}"/>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80458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BE987E-85D7-BD2A-E1DC-608AA5834AD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63823416-635A-8483-E20C-EEEA0ACA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6722832-5B06-4220-65C2-4344BE18DBB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2999E5E6-E595-EBEF-0F6B-4C1F0A420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D66B218-6877-B9E9-3364-4F1EBA447D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7B8F964E-85A1-7530-E725-18010E19C773}"/>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8" name="מציין מיקום של כותרת תחתונה 7">
            <a:extLst>
              <a:ext uri="{FF2B5EF4-FFF2-40B4-BE49-F238E27FC236}">
                <a16:creationId xmlns:a16="http://schemas.microsoft.com/office/drawing/2014/main" id="{BDB79C41-4248-E1C1-4B06-6F5D3E4E4FE4}"/>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B0B27FA5-7221-8DCA-1C8D-DCD0A6E576C0}"/>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415216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A1D0A3-78D5-6A6A-C886-9115ED8BFE0B}"/>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33AE72DD-F56A-8CC6-D0DF-88D1ECA9D93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4" name="מציין מיקום של כותרת תחתונה 3">
            <a:extLst>
              <a:ext uri="{FF2B5EF4-FFF2-40B4-BE49-F238E27FC236}">
                <a16:creationId xmlns:a16="http://schemas.microsoft.com/office/drawing/2014/main" id="{E5E7A18B-188B-32CF-BFFE-666E06F2F1DC}"/>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8081D077-0375-924B-59F0-07F79D4E41A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98719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820EAFE-25FC-BFCE-52C4-92A56AE7D64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3" name="מציין מיקום של כותרת תחתונה 2">
            <a:extLst>
              <a:ext uri="{FF2B5EF4-FFF2-40B4-BE49-F238E27FC236}">
                <a16:creationId xmlns:a16="http://schemas.microsoft.com/office/drawing/2014/main" id="{B5D9AC83-09D4-882F-452B-1B03720B6BE7}"/>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0ECDDA87-4944-629B-8E06-8100B2A61ECA}"/>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122460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98A869-85C0-196B-7214-FAEE29CBB0F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0330E770-19A9-6F5B-02AB-E2A42880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FF84DA9F-9A68-1792-54E0-24348563E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7303CB-988D-2EBB-CA31-D03A45BA8CDD}"/>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71363475-2545-2885-3D17-4F7DED7817A4}"/>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FBCDB44E-8685-A9EF-1E77-711F15C18BB3}"/>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17988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652A55-31EB-7E5A-2802-34AC0A74B265}"/>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DCE0B004-859F-5DDB-E6A5-C687A304DC5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AA8C03B4-4617-8E0D-A866-FA67EF6AD2BC}"/>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AF61FCF8-2E99-55C4-D483-70E747DC8558}"/>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D627DE0E-CC71-AC37-E77A-1598A2868652}"/>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370142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A31BD1-80C5-D83E-42A6-DDC95006010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5E00A844-D466-C649-5A5C-4A9B44A38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9BF431E8-7A40-8F39-29CE-F7F577892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7C075D4-7912-D3D7-2A2D-078A501C446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E65E635C-6038-4DE7-9050-4D71DAA7966D}"/>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FD8730CE-C810-C3A7-7964-BC328EEE31D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37491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5FB2C6-C718-19FF-80FD-1A1451C5C149}"/>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FF60EE74-93AB-2F43-27A3-759F9B45766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74AAA12-F01F-3C91-C0CB-0F82B7B87A85}"/>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118789F9-B51B-991F-F81D-7D1ACAD6BA5F}"/>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0235C682-3798-FFB5-1F90-AAE34A7A60DE}"/>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823782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D364DB1-6F66-0481-5037-FE9E53E9F60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7E084EE8-180B-B219-D4FA-1CC9D8C0F2A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DC2818C8-52CE-9B9C-2C19-5307E46A2BCB}"/>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A6E25C44-11C1-1253-1691-C158C7EBC831}"/>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BEF55B37-8F18-EAD3-B096-CFAAD8BF1D5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403843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667F4F-B6C6-FE9B-1C46-64DE0FE1D37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EDBC994D-F51A-96B6-0981-E3BAC86F7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4FF4130-716C-CCF5-6BB3-3E83966134AA}"/>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55D71E13-65E6-2D36-1BBC-2B88F808C64C}"/>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F4C54C38-CA26-8AD0-940B-72A5164FFDED}"/>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233249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21970F-44B2-1A90-8FB8-64349F3014D4}"/>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1BD08E71-AC0A-9FCB-92D2-E36FC4C2D99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661B852E-8CB0-DE9D-3D04-9DFB8C7474F9}"/>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7D22EC8D-7B5F-679D-61E9-42B86B802870}"/>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0BE17AE1-01F2-2240-99BC-5F7C9E03D5EF}"/>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6A361FDB-1D40-4ED4-ADA6-C23ADE2DB911}"/>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307779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125A1C-C1D0-D6C9-5DAF-5EAB9B06AD0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762F7B75-C16E-5AEB-7BEE-1C45613E0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0AA387E-C63B-D1A2-CBA1-CADC4307A1A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35A54ECE-2CEA-D921-C405-AB5802CDC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705E5D2B-72E2-4561-CFEB-6061D0865E1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7077AEC0-2593-9845-2A10-05D675CE55C3}"/>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8" name="מציין מיקום של כותרת תחתונה 7">
            <a:extLst>
              <a:ext uri="{FF2B5EF4-FFF2-40B4-BE49-F238E27FC236}">
                <a16:creationId xmlns:a16="http://schemas.microsoft.com/office/drawing/2014/main" id="{E16CACC3-187C-0D8E-8690-E4A2910F00B8}"/>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AB473F40-DF01-694A-3010-7034AC7B3853}"/>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67208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E2893F-2967-04E0-352C-BA1F16CEE39B}"/>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24BA627C-82F7-94C0-3E56-03BEC5DA6BD4}"/>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4" name="מציין מיקום של כותרת תחתונה 3">
            <a:extLst>
              <a:ext uri="{FF2B5EF4-FFF2-40B4-BE49-F238E27FC236}">
                <a16:creationId xmlns:a16="http://schemas.microsoft.com/office/drawing/2014/main" id="{CF9824BB-D873-1ACD-BA09-A2B931EF982D}"/>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4AC03B0E-6D03-FD2F-D60B-4BED520BE00D}"/>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32994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CCDA159-B78C-E20B-6888-7197B14BC60E}"/>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3" name="מציין מיקום של כותרת תחתונה 2">
            <a:extLst>
              <a:ext uri="{FF2B5EF4-FFF2-40B4-BE49-F238E27FC236}">
                <a16:creationId xmlns:a16="http://schemas.microsoft.com/office/drawing/2014/main" id="{6C12AA08-D005-96E5-0907-1852EE22558F}"/>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8A2CFA39-4058-792F-3D70-E90DF12E2E81}"/>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387331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9FC376-6669-BBB7-B991-C6B446D8EC2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ABAEB44F-774A-FA44-504A-5ACAADD41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E86D8A8D-A5BE-A33C-85CE-C3760DC47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5677D05-1995-EF48-E912-6FEFDC6C024A}"/>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8E2DCC70-42CF-3ACB-B675-C64B525574CB}"/>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3B4552EF-B8C7-BFCE-0A7F-2E3D9486FD26}"/>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351448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9D3C3D-C9EB-9F0A-3250-C40EA870610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90A513FD-9D7C-A55D-049E-87F68428B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B2AD3510-2A5E-F762-610F-89E002411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74A6579-72B8-399B-F5F8-A56A401F3DDD}"/>
              </a:ext>
            </a:extLst>
          </p:cNvPr>
          <p:cNvSpPr>
            <a:spLocks noGrp="1"/>
          </p:cNvSpPr>
          <p:nvPr>
            <p:ph type="dt" sz="half" idx="10"/>
          </p:nvPr>
        </p:nvSpPr>
        <p:spPr/>
        <p:txBody>
          <a:bodyPr/>
          <a:lstStyle/>
          <a:p>
            <a:fld id="{EB4FC826-41A1-4563-962C-76FFB8650DF3}"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680B1528-3178-6676-4563-F54B31ABD7B3}"/>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05DD51E7-F6FC-45B5-9B61-A98607BF82DC}"/>
              </a:ext>
            </a:extLst>
          </p:cNvPr>
          <p:cNvSpPr>
            <a:spLocks noGrp="1"/>
          </p:cNvSpPr>
          <p:nvPr>
            <p:ph type="sldNum" sz="quarter" idx="12"/>
          </p:nvPr>
        </p:nvSpPr>
        <p:spPr/>
        <p:txBody>
          <a:bodyPr/>
          <a:lstStyle/>
          <a:p>
            <a:fld id="{EDC02F7E-657E-4A2D-88BE-804B7363E7D3}" type="slidenum">
              <a:rPr lang="en-IL" smtClean="0"/>
              <a:t>‹#›</a:t>
            </a:fld>
            <a:endParaRPr lang="en-IL"/>
          </a:p>
        </p:txBody>
      </p:sp>
    </p:spTree>
    <p:extLst>
      <p:ext uri="{BB962C8B-B14F-4D97-AF65-F5344CB8AC3E}">
        <p14:creationId xmlns:p14="http://schemas.microsoft.com/office/powerpoint/2010/main" val="414515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57628AE-BCD5-DBF1-0A6A-7E8A8B72235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0AB09C77-72B5-C7FC-714D-758974E8577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IL" dirty="0"/>
          </a:p>
        </p:txBody>
      </p:sp>
      <p:sp>
        <p:nvSpPr>
          <p:cNvPr id="4" name="מציין מיקום של תאריך 3">
            <a:extLst>
              <a:ext uri="{FF2B5EF4-FFF2-40B4-BE49-F238E27FC236}">
                <a16:creationId xmlns:a16="http://schemas.microsoft.com/office/drawing/2014/main" id="{CFCBCB81-6046-CEA1-D1AF-AE4944D693F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4FC826-41A1-4563-962C-76FFB8650DF3}"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F24DBBE9-7D76-A3CA-58C3-689D446D0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1CBB8584-391B-C4D4-00B8-48E99E1534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C02F7E-657E-4A2D-88BE-804B7363E7D3}" type="slidenum">
              <a:rPr lang="en-IL" smtClean="0"/>
              <a:t>‹#›</a:t>
            </a:fld>
            <a:endParaRPr lang="en-IL"/>
          </a:p>
        </p:txBody>
      </p:sp>
      <p:sp>
        <p:nvSpPr>
          <p:cNvPr id="7" name="צורת L 6">
            <a:extLst>
              <a:ext uri="{FF2B5EF4-FFF2-40B4-BE49-F238E27FC236}">
                <a16:creationId xmlns:a16="http://schemas.microsoft.com/office/drawing/2014/main" id="{FB1ECEBB-BC0C-2A3F-51A2-5EE2A3CB4E32}"/>
              </a:ext>
            </a:extLst>
          </p:cNvPr>
          <p:cNvSpPr/>
          <p:nvPr userDrawn="1"/>
        </p:nvSpPr>
        <p:spPr>
          <a:xfrm rot="10800000">
            <a:off x="8665828"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צורת L 9">
            <a:extLst>
              <a:ext uri="{FF2B5EF4-FFF2-40B4-BE49-F238E27FC236}">
                <a16:creationId xmlns:a16="http://schemas.microsoft.com/office/drawing/2014/main" id="{465C0D94-9042-5E51-15E3-6308B6C916AE}"/>
              </a:ext>
            </a:extLst>
          </p:cNvPr>
          <p:cNvSpPr/>
          <p:nvPr userDrawn="1"/>
        </p:nvSpPr>
        <p:spPr>
          <a:xfrm>
            <a:off x="0"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9" name="תמונה 8">
            <a:extLst>
              <a:ext uri="{FF2B5EF4-FFF2-40B4-BE49-F238E27FC236}">
                <a16:creationId xmlns:a16="http://schemas.microsoft.com/office/drawing/2014/main" id="{D2191515-89BD-E476-004B-1E01EC2184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4383" y="74743"/>
            <a:ext cx="6282452" cy="647399"/>
          </a:xfrm>
          <a:prstGeom prst="rect">
            <a:avLst/>
          </a:prstGeom>
        </p:spPr>
      </p:pic>
    </p:spTree>
    <p:extLst>
      <p:ext uri="{BB962C8B-B14F-4D97-AF65-F5344CB8AC3E}">
        <p14:creationId xmlns:p14="http://schemas.microsoft.com/office/powerpoint/2010/main" val="209023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8FE1A4D-8237-0A90-96D9-3930F03A0BF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DBF11396-6C45-0439-56A4-CEB84BF1EC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163263F7-EA06-11B8-FF57-4A80DB1CA5F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321203E2-83CF-1907-EBF3-F54D2BE55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001BB614-BE7F-244B-A063-B1043A0F27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74D193-F431-47A2-9C19-6FB275226DCA}" type="slidenum">
              <a:rPr lang="en-IL" smtClean="0"/>
              <a:t>‹#›</a:t>
            </a:fld>
            <a:endParaRPr lang="en-IL"/>
          </a:p>
        </p:txBody>
      </p:sp>
      <p:sp>
        <p:nvSpPr>
          <p:cNvPr id="7" name="צורת L 6">
            <a:extLst>
              <a:ext uri="{FF2B5EF4-FFF2-40B4-BE49-F238E27FC236}">
                <a16:creationId xmlns:a16="http://schemas.microsoft.com/office/drawing/2014/main" id="{489DA417-6482-22E2-47B8-80FDC0A4F470}"/>
              </a:ext>
            </a:extLst>
          </p:cNvPr>
          <p:cNvSpPr/>
          <p:nvPr userDrawn="1"/>
        </p:nvSpPr>
        <p:spPr>
          <a:xfrm rot="10800000">
            <a:off x="8665828"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צורת L 7">
            <a:extLst>
              <a:ext uri="{FF2B5EF4-FFF2-40B4-BE49-F238E27FC236}">
                <a16:creationId xmlns:a16="http://schemas.microsoft.com/office/drawing/2014/main" id="{1FA482B3-BF3F-7F61-B3B6-57113A8C8B94}"/>
              </a:ext>
            </a:extLst>
          </p:cNvPr>
          <p:cNvSpPr/>
          <p:nvPr userDrawn="1"/>
        </p:nvSpPr>
        <p:spPr>
          <a:xfrm>
            <a:off x="0"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a:extLst>
              <a:ext uri="{FF2B5EF4-FFF2-40B4-BE49-F238E27FC236}">
                <a16:creationId xmlns:a16="http://schemas.microsoft.com/office/drawing/2014/main" id="{16A8A62A-4146-803C-96C3-16A0D99796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2026" y="165924"/>
            <a:ext cx="6203857" cy="515113"/>
          </a:xfrm>
          <a:prstGeom prst="rect">
            <a:avLst/>
          </a:prstGeom>
        </p:spPr>
      </p:pic>
    </p:spTree>
    <p:extLst>
      <p:ext uri="{BB962C8B-B14F-4D97-AF65-F5344CB8AC3E}">
        <p14:creationId xmlns:p14="http://schemas.microsoft.com/office/powerpoint/2010/main" val="299539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about:blank"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about:blank"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2FC2D34B-AC76-AB9F-D78D-663F978569B8}"/>
              </a:ext>
            </a:extLst>
          </p:cNvPr>
          <p:cNvSpPr txBox="1">
            <a:spLocks/>
          </p:cNvSpPr>
          <p:nvPr/>
        </p:nvSpPr>
        <p:spPr>
          <a:xfrm>
            <a:off x="4254836" y="2392933"/>
            <a:ext cx="6392090" cy="2455816"/>
          </a:xfrm>
          <a:prstGeom prst="rect">
            <a:avLst/>
          </a:prstGeom>
        </p:spPr>
        <p:txBody>
          <a:bodyPr vert="horz" lIns="91440" tIns="45720" rIns="91440" bIns="45720" rtlCol="0" anchor="b">
            <a:normAutofit fontScale="250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he-IL" sz="7000" b="1" dirty="0">
                <a:solidFill>
                  <a:srgbClr val="FF0000"/>
                </a:solidFill>
                <a:cs typeface="+mn-cs"/>
              </a:rPr>
              <a:t>    </a:t>
            </a:r>
            <a:r>
              <a:rPr lang="he-IL" sz="17600" b="1" dirty="0">
                <a:solidFill>
                  <a:srgbClr val="FF0000"/>
                </a:solidFill>
                <a:cs typeface="+mn-cs"/>
              </a:rPr>
              <a:t>עשיינות (</a:t>
            </a:r>
            <a:r>
              <a:rPr lang="en-US" sz="17600" b="1" dirty="0">
                <a:solidFill>
                  <a:srgbClr val="FF0000"/>
                </a:solidFill>
                <a:cs typeface="+mn-cs"/>
              </a:rPr>
              <a:t>מ</a:t>
            </a:r>
            <a:r>
              <a:rPr lang="he-IL" sz="17600" b="1" dirty="0">
                <a:solidFill>
                  <a:srgbClr val="FF0000"/>
                </a:solidFill>
                <a:cs typeface="+mn-cs"/>
              </a:rPr>
              <a:t>ייקר)</a:t>
            </a:r>
          </a:p>
          <a:p>
            <a:pPr>
              <a:spcAft>
                <a:spcPts val="600"/>
              </a:spcAft>
            </a:pPr>
            <a:r>
              <a:rPr lang="he-IL" sz="11000" b="1" dirty="0">
                <a:solidFill>
                  <a:schemeClr val="accent5">
                    <a:lumMod val="50000"/>
                  </a:schemeClr>
                </a:solidFill>
                <a:cs typeface="+mn-cs"/>
              </a:rPr>
              <a:t>     </a:t>
            </a:r>
          </a:p>
          <a:p>
            <a:pPr>
              <a:spcAft>
                <a:spcPts val="600"/>
              </a:spcAft>
            </a:pPr>
            <a:r>
              <a:rPr lang="en-US" sz="16000" b="1" dirty="0">
                <a:solidFill>
                  <a:schemeClr val="accent5">
                    <a:lumMod val="50000"/>
                  </a:schemeClr>
                </a:solidFill>
                <a:cs typeface="+mn-cs"/>
              </a:rPr>
              <a:t>כ</a:t>
            </a:r>
            <a:r>
              <a:rPr lang="he-IL" sz="16000" b="1" dirty="0">
                <a:solidFill>
                  <a:schemeClr val="accent5">
                    <a:lumMod val="50000"/>
                  </a:schemeClr>
                </a:solidFill>
                <a:cs typeface="+mn-cs"/>
              </a:rPr>
              <a:t>י</a:t>
            </a:r>
            <a:r>
              <a:rPr lang="en-US" sz="16000" b="1" dirty="0" err="1">
                <a:solidFill>
                  <a:schemeClr val="accent5">
                    <a:lumMod val="50000"/>
                  </a:schemeClr>
                </a:solidFill>
                <a:cs typeface="+mn-cs"/>
              </a:rPr>
              <a:t>תה</a:t>
            </a:r>
            <a:r>
              <a:rPr lang="en-US" sz="16000" b="1" dirty="0">
                <a:solidFill>
                  <a:schemeClr val="accent5">
                    <a:lumMod val="50000"/>
                  </a:schemeClr>
                </a:solidFill>
                <a:cs typeface="+mn-cs"/>
              </a:rPr>
              <a:t> </a:t>
            </a:r>
            <a:r>
              <a:rPr lang="he-IL" sz="16000" b="1" dirty="0">
                <a:solidFill>
                  <a:schemeClr val="accent5">
                    <a:lumMod val="50000"/>
                  </a:schemeClr>
                </a:solidFill>
                <a:cs typeface="+mn-cs"/>
              </a:rPr>
              <a:t>ה</a:t>
            </a:r>
          </a:p>
          <a:p>
            <a:pPr>
              <a:spcAft>
                <a:spcPts val="600"/>
              </a:spcAft>
            </a:pPr>
            <a:endParaRPr lang="he-IL" sz="11000" b="1" dirty="0">
              <a:solidFill>
                <a:schemeClr val="accent5">
                  <a:lumMod val="50000"/>
                </a:schemeClr>
              </a:solidFill>
              <a:cs typeface="+mn-cs"/>
            </a:endParaRPr>
          </a:p>
          <a:p>
            <a:pPr>
              <a:spcAft>
                <a:spcPts val="600"/>
              </a:spcAft>
            </a:pPr>
            <a:r>
              <a:rPr lang="he-IL" sz="14400" b="1" dirty="0">
                <a:solidFill>
                  <a:schemeClr val="accent5">
                    <a:lumMod val="50000"/>
                  </a:schemeClr>
                </a:solidFill>
                <a:cs typeface="+mn-cs"/>
              </a:rPr>
              <a:t>בודקים תכונות של מתכות</a:t>
            </a:r>
          </a:p>
          <a:p>
            <a:pPr>
              <a:spcAft>
                <a:spcPts val="600"/>
              </a:spcAft>
            </a:pPr>
            <a:endParaRPr lang="he-IL" sz="11000" b="1" dirty="0">
              <a:solidFill>
                <a:schemeClr val="accent5">
                  <a:lumMod val="50000"/>
                </a:schemeClr>
              </a:solidFill>
              <a:cs typeface="+mn-cs"/>
            </a:endParaRPr>
          </a:p>
          <a:p>
            <a:pPr>
              <a:spcAft>
                <a:spcPts val="600"/>
              </a:spcAft>
            </a:pPr>
            <a:r>
              <a:rPr lang="he-IL" sz="14400" b="1" dirty="0">
                <a:solidFill>
                  <a:schemeClr val="accent5">
                    <a:lumMod val="50000"/>
                  </a:schemeClr>
                </a:solidFill>
                <a:cs typeface="+mn-cs"/>
              </a:rPr>
              <a:t>צליל מתכתי בפעמוני רוח</a:t>
            </a:r>
            <a:r>
              <a:rPr lang="en-US" sz="14400" b="1" dirty="0">
                <a:solidFill>
                  <a:schemeClr val="accent5">
                    <a:lumMod val="50000"/>
                  </a:schemeClr>
                </a:solidFill>
                <a:cs typeface="+mn-cs"/>
              </a:rPr>
              <a:t> </a:t>
            </a:r>
            <a:r>
              <a:rPr lang="he-IL" sz="14400" b="1" dirty="0">
                <a:solidFill>
                  <a:schemeClr val="accent5">
                    <a:lumMod val="50000"/>
                  </a:schemeClr>
                </a:solidFill>
                <a:cs typeface="+mn-cs"/>
              </a:rPr>
              <a:t>  </a:t>
            </a:r>
            <a:endParaRPr lang="en-US" sz="14400" b="1" dirty="0">
              <a:solidFill>
                <a:schemeClr val="accent5">
                  <a:lumMod val="50000"/>
                </a:schemeClr>
              </a:solidFill>
              <a:cs typeface="+mn-cs"/>
            </a:endParaRPr>
          </a:p>
        </p:txBody>
      </p:sp>
      <p:pic>
        <p:nvPicPr>
          <p:cNvPr id="3" name="Picture 2">
            <a:extLst>
              <a:ext uri="{FF2B5EF4-FFF2-40B4-BE49-F238E27FC236}">
                <a16:creationId xmlns:a16="http://schemas.microsoft.com/office/drawing/2014/main" id="{E155D2D1-3A14-387F-17AB-6606DE86E18B}"/>
              </a:ext>
            </a:extLst>
          </p:cNvPr>
          <p:cNvPicPr>
            <a:picLocks noChangeAspect="1"/>
          </p:cNvPicPr>
          <p:nvPr/>
        </p:nvPicPr>
        <p:blipFill>
          <a:blip r:embed="rId3"/>
          <a:stretch>
            <a:fillRect/>
          </a:stretch>
        </p:blipFill>
        <p:spPr>
          <a:xfrm>
            <a:off x="1257658" y="1015779"/>
            <a:ext cx="2253436" cy="4810656"/>
          </a:xfrm>
          <a:prstGeom prst="rect">
            <a:avLst/>
          </a:prstGeom>
        </p:spPr>
      </p:pic>
    </p:spTree>
    <p:extLst>
      <p:ext uri="{BB962C8B-B14F-4D97-AF65-F5344CB8AC3E}">
        <p14:creationId xmlns:p14="http://schemas.microsoft.com/office/powerpoint/2010/main" val="5819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36A28F-9620-168C-053A-562ABE1A2FE1}"/>
              </a:ext>
            </a:extLst>
          </p:cNvPr>
          <p:cNvSpPr txBox="1">
            <a:spLocks/>
          </p:cNvSpPr>
          <p:nvPr/>
        </p:nvSpPr>
        <p:spPr>
          <a:xfrm>
            <a:off x="5607647" y="772867"/>
            <a:ext cx="5988646" cy="778078"/>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a:solidFill>
                  <a:srgbClr val="FF0000"/>
                </a:solidFill>
                <a:cs typeface="+mn-cs"/>
              </a:rPr>
              <a:t>חושבים על העשייה</a:t>
            </a:r>
            <a:endParaRPr lang="en-US" b="1" dirty="0">
              <a:solidFill>
                <a:srgbClr val="FF0000"/>
              </a:solidFill>
              <a:cs typeface="+mn-cs"/>
            </a:endParaRPr>
          </a:p>
        </p:txBody>
      </p:sp>
      <p:sp>
        <p:nvSpPr>
          <p:cNvPr id="6" name="Content Placeholder 2">
            <a:extLst>
              <a:ext uri="{FF2B5EF4-FFF2-40B4-BE49-F238E27FC236}">
                <a16:creationId xmlns:a16="http://schemas.microsoft.com/office/drawing/2014/main" id="{281D5F52-ABEF-8BC1-E63A-ECEACC40DAB5}"/>
              </a:ext>
            </a:extLst>
          </p:cNvPr>
          <p:cNvSpPr txBox="1">
            <a:spLocks/>
          </p:cNvSpPr>
          <p:nvPr/>
        </p:nvSpPr>
        <p:spPr>
          <a:xfrm>
            <a:off x="525401" y="1780157"/>
            <a:ext cx="10985009" cy="4667251"/>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he-IL" dirty="0"/>
              <a:t>האם אתם מרוצים מפעמון הרוח? – האם הפעמון מפיק צלילים כשהרוח נושבת?</a:t>
            </a:r>
          </a:p>
          <a:p>
            <a:pPr marL="514350" indent="-514350">
              <a:buFont typeface="+mj-lt"/>
              <a:buAutoNum type="arabicPeriod"/>
            </a:pPr>
            <a:r>
              <a:rPr lang="he-IL" dirty="0"/>
              <a:t>האם גיליתם תקלה? – מהי? מה עליכם לעשות כדי לתקן את התקלה?</a:t>
            </a:r>
          </a:p>
          <a:p>
            <a:pPr marL="514350" indent="-514350">
              <a:buFont typeface="+mj-lt"/>
              <a:buAutoNum type="arabicPeriod"/>
            </a:pPr>
            <a:endParaRPr lang="he-IL" dirty="0"/>
          </a:p>
          <a:p>
            <a:pPr marL="0" indent="0">
              <a:buFont typeface="Arial" panose="020B0604020202020204" pitchFamily="34" charset="0"/>
              <a:buNone/>
            </a:pPr>
            <a:r>
              <a:rPr lang="he-IL" b="1" dirty="0">
                <a:solidFill>
                  <a:srgbClr val="FF0000"/>
                </a:solidFill>
              </a:rPr>
              <a:t>שאלות למחשבה ולחקירה</a:t>
            </a:r>
          </a:p>
          <a:p>
            <a:pPr marL="514350" indent="-514350">
              <a:buFont typeface="+mj-lt"/>
              <a:buAutoNum type="arabicPeriod"/>
            </a:pPr>
            <a:r>
              <a:rPr lang="he-IL" dirty="0"/>
              <a:t>האם יש קשר בין </a:t>
            </a:r>
            <a:r>
              <a:rPr lang="he-IL" dirty="0">
                <a:solidFill>
                  <a:srgbClr val="FF0000"/>
                </a:solidFill>
              </a:rPr>
              <a:t>אורך</a:t>
            </a:r>
            <a:r>
              <a:rPr lang="he-IL" dirty="0"/>
              <a:t> צינור המתכת לבין הצליל שמופק ממנו כשהרוח נושבת?</a:t>
            </a:r>
          </a:p>
          <a:p>
            <a:pPr marL="514350" indent="-514350">
              <a:buFont typeface="+mj-lt"/>
              <a:buAutoNum type="arabicPeriod"/>
            </a:pPr>
            <a:r>
              <a:rPr lang="he-IL" dirty="0"/>
              <a:t>האם יש קשר בין </a:t>
            </a:r>
            <a:r>
              <a:rPr lang="he-IL" dirty="0">
                <a:solidFill>
                  <a:srgbClr val="FF0000"/>
                </a:solidFill>
              </a:rPr>
              <a:t>עובי </a:t>
            </a:r>
            <a:r>
              <a:rPr lang="he-IL" dirty="0"/>
              <a:t>הצינור לבין </a:t>
            </a:r>
            <a:r>
              <a:rPr lang="he-IL" dirty="0">
                <a:solidFill>
                  <a:prstClr val="black"/>
                </a:solidFill>
                <a:latin typeface="Calibri" panose="020F0502020204030204"/>
                <a:cs typeface="Arial" panose="020B0604020202020204" pitchFamily="34" charset="0"/>
              </a:rPr>
              <a:t>הצליל שמופק ממנו כשהרוח נושבת?</a:t>
            </a:r>
          </a:p>
          <a:p>
            <a:pPr marL="514350" indent="-514350">
              <a:buFont typeface="+mj-lt"/>
              <a:buAutoNum type="arabicPeriod"/>
            </a:pPr>
            <a:endParaRPr lang="he-IL" dirty="0">
              <a:solidFill>
                <a:prstClr val="black"/>
              </a:solidFill>
              <a:latin typeface="Calibri" panose="020F0502020204030204"/>
              <a:cs typeface="Arial" panose="020B0604020202020204" pitchFamily="34" charset="0"/>
            </a:endParaRPr>
          </a:p>
          <a:p>
            <a:pPr marL="0" indent="0">
              <a:buFont typeface="Arial" panose="020B0604020202020204" pitchFamily="34" charset="0"/>
              <a:buNone/>
            </a:pPr>
            <a:r>
              <a:rPr lang="he-IL" dirty="0">
                <a:solidFill>
                  <a:prstClr val="black"/>
                </a:solidFill>
                <a:latin typeface="Calibri" panose="020F0502020204030204"/>
                <a:cs typeface="Arial" panose="020B0604020202020204" pitchFamily="34" charset="0"/>
              </a:rPr>
              <a:t>שאלו שאלות חקר נוספות.</a:t>
            </a:r>
            <a:endParaRPr lang="he-IL" dirty="0"/>
          </a:p>
        </p:txBody>
      </p:sp>
    </p:spTree>
    <p:extLst>
      <p:ext uri="{BB962C8B-B14F-4D97-AF65-F5344CB8AC3E}">
        <p14:creationId xmlns:p14="http://schemas.microsoft.com/office/powerpoint/2010/main" val="96018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B143-9730-A49F-65D5-8DB89FAB40F5}"/>
              </a:ext>
            </a:extLst>
          </p:cNvPr>
          <p:cNvSpPr txBox="1">
            <a:spLocks/>
          </p:cNvSpPr>
          <p:nvPr/>
        </p:nvSpPr>
        <p:spPr>
          <a:xfrm>
            <a:off x="4986259" y="814747"/>
            <a:ext cx="6488788" cy="84733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a:solidFill>
                  <a:srgbClr val="FF0000"/>
                </a:solidFill>
                <a:cs typeface="+mn-cs"/>
              </a:rPr>
              <a:t>העשרה: אוסף פעמוני רוח</a:t>
            </a:r>
            <a:endParaRPr lang="en-US" b="1" dirty="0">
              <a:solidFill>
                <a:srgbClr val="FF0000"/>
              </a:solidFill>
              <a:cs typeface="+mn-cs"/>
            </a:endParaRPr>
          </a:p>
        </p:txBody>
      </p:sp>
      <p:pic>
        <p:nvPicPr>
          <p:cNvPr id="3" name="Online Media 3" title="פעמוני רוח">
            <a:hlinkClick r:id="" action="ppaction://media"/>
            <a:extLst>
              <a:ext uri="{FF2B5EF4-FFF2-40B4-BE49-F238E27FC236}">
                <a16:creationId xmlns:a16="http://schemas.microsoft.com/office/drawing/2014/main" id="{55B0E804-D4D6-275D-A7AE-68EF71E59D81}"/>
              </a:ext>
            </a:extLst>
          </p:cNvPr>
          <p:cNvPicPr>
            <a:picLocks noRot="1" noChangeAspect="1"/>
          </p:cNvPicPr>
          <p:nvPr>
            <a:videoFile r:link="rId1"/>
          </p:nvPr>
        </p:nvPicPr>
        <p:blipFill>
          <a:blip r:embed="rId4"/>
          <a:stretch>
            <a:fillRect/>
          </a:stretch>
        </p:blipFill>
        <p:spPr>
          <a:xfrm>
            <a:off x="716953" y="1880890"/>
            <a:ext cx="7041009" cy="3978439"/>
          </a:xfrm>
          <a:prstGeom prst="rect">
            <a:avLst/>
          </a:prstGeom>
        </p:spPr>
      </p:pic>
      <p:sp>
        <p:nvSpPr>
          <p:cNvPr id="4" name="TextBox 3">
            <a:extLst>
              <a:ext uri="{FF2B5EF4-FFF2-40B4-BE49-F238E27FC236}">
                <a16:creationId xmlns:a16="http://schemas.microsoft.com/office/drawing/2014/main" id="{9B7D67CD-6AC1-1764-8386-5FD72141261F}"/>
              </a:ext>
            </a:extLst>
          </p:cNvPr>
          <p:cNvSpPr txBox="1"/>
          <p:nvPr/>
        </p:nvSpPr>
        <p:spPr>
          <a:xfrm>
            <a:off x="4283242" y="6266046"/>
            <a:ext cx="7459579" cy="369332"/>
          </a:xfrm>
          <a:prstGeom prst="rect">
            <a:avLst/>
          </a:prstGeom>
          <a:noFill/>
        </p:spPr>
        <p:txBody>
          <a:bodyPr wrap="square" rtlCol="0">
            <a:spAutoFit/>
          </a:bodyPr>
          <a:lstStyle/>
          <a:p>
            <a:r>
              <a:rPr lang="en-US" dirty="0"/>
              <a:t>https://www.youtube.com/watch?v=CQi9B8q5dsw&amp;t=2s</a:t>
            </a:r>
          </a:p>
        </p:txBody>
      </p:sp>
      <p:sp>
        <p:nvSpPr>
          <p:cNvPr id="5" name="TextBox 4">
            <a:extLst>
              <a:ext uri="{FF2B5EF4-FFF2-40B4-BE49-F238E27FC236}">
                <a16:creationId xmlns:a16="http://schemas.microsoft.com/office/drawing/2014/main" id="{257C6BFF-3AA3-5251-1EFB-9E7980C1686A}"/>
              </a:ext>
            </a:extLst>
          </p:cNvPr>
          <p:cNvSpPr txBox="1"/>
          <p:nvPr/>
        </p:nvSpPr>
        <p:spPr>
          <a:xfrm>
            <a:off x="8758989" y="2367815"/>
            <a:ext cx="2483318" cy="584775"/>
          </a:xfrm>
          <a:prstGeom prst="rect">
            <a:avLst/>
          </a:prstGeom>
          <a:noFill/>
        </p:spPr>
        <p:txBody>
          <a:bodyPr wrap="square" rtlCol="0">
            <a:spAutoFit/>
          </a:bodyPr>
          <a:lstStyle/>
          <a:p>
            <a:r>
              <a:rPr lang="he-IL" sz="3200" b="1" dirty="0"/>
              <a:t>צפייה בסרטון</a:t>
            </a:r>
            <a:endParaRPr lang="en-US" sz="3200" b="1" dirty="0"/>
          </a:p>
        </p:txBody>
      </p:sp>
    </p:spTree>
    <p:extLst>
      <p:ext uri="{BB962C8B-B14F-4D97-AF65-F5344CB8AC3E}">
        <p14:creationId xmlns:p14="http://schemas.microsoft.com/office/powerpoint/2010/main" val="5780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0C04809D-5840-EB70-7A99-FC44E5B1ACF0}"/>
              </a:ext>
            </a:extLst>
          </p:cNvPr>
          <p:cNvGraphicFramePr/>
          <p:nvPr>
            <p:extLst>
              <p:ext uri="{D42A27DB-BD31-4B8C-83A1-F6EECF244321}">
                <p14:modId xmlns:p14="http://schemas.microsoft.com/office/powerpoint/2010/main" val="2966894365"/>
              </p:ext>
            </p:extLst>
          </p:nvPr>
        </p:nvGraphicFramePr>
        <p:xfrm>
          <a:off x="2032000" y="7129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18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5BCE9C8-A732-4339-34B4-142DB8E50515}"/>
              </a:ext>
            </a:extLst>
          </p:cNvPr>
          <p:cNvSpPr txBox="1"/>
          <p:nvPr/>
        </p:nvSpPr>
        <p:spPr>
          <a:xfrm>
            <a:off x="909349" y="554950"/>
            <a:ext cx="10478174" cy="1674497"/>
          </a:xfrm>
          <a:prstGeom prst="rect">
            <a:avLst/>
          </a:prstGeom>
          <a:noFill/>
        </p:spPr>
        <p:txBody>
          <a:bodyPr wrap="square" rtlCol="0">
            <a:spAutoFit/>
          </a:bodyPr>
          <a:lstStyle/>
          <a:p>
            <a:pPr>
              <a:lnSpc>
                <a:spcPct val="150000"/>
              </a:lnSpc>
            </a:pPr>
            <a:r>
              <a:rPr lang="he-IL" sz="4400" b="1" dirty="0">
                <a:solidFill>
                  <a:srgbClr val="FF0000"/>
                </a:solidFill>
              </a:rPr>
              <a:t>תם ולא נשלם</a:t>
            </a:r>
          </a:p>
          <a:p>
            <a:pPr>
              <a:lnSpc>
                <a:spcPct val="150000"/>
              </a:lnSpc>
            </a:pPr>
            <a:endParaRPr lang="he-IL" sz="2800" dirty="0"/>
          </a:p>
        </p:txBody>
      </p:sp>
      <p:pic>
        <p:nvPicPr>
          <p:cNvPr id="3" name="Picture 2">
            <a:extLst>
              <a:ext uri="{FF2B5EF4-FFF2-40B4-BE49-F238E27FC236}">
                <a16:creationId xmlns:a16="http://schemas.microsoft.com/office/drawing/2014/main" id="{41C4CF32-C52F-9CED-244A-0B62E9397111}"/>
              </a:ext>
            </a:extLst>
          </p:cNvPr>
          <p:cNvPicPr>
            <a:picLocks noChangeAspect="1"/>
          </p:cNvPicPr>
          <p:nvPr/>
        </p:nvPicPr>
        <p:blipFill>
          <a:blip r:embed="rId3"/>
          <a:stretch>
            <a:fillRect/>
          </a:stretch>
        </p:blipFill>
        <p:spPr>
          <a:xfrm>
            <a:off x="345610" y="1291481"/>
            <a:ext cx="4025348" cy="4275038"/>
          </a:xfrm>
          <a:prstGeom prst="rect">
            <a:avLst/>
          </a:prstGeom>
        </p:spPr>
      </p:pic>
      <p:pic>
        <p:nvPicPr>
          <p:cNvPr id="6" name="Picture 5">
            <a:extLst>
              <a:ext uri="{FF2B5EF4-FFF2-40B4-BE49-F238E27FC236}">
                <a16:creationId xmlns:a16="http://schemas.microsoft.com/office/drawing/2014/main" id="{EBA431D9-847E-0E00-C572-F4DAC22230BD}"/>
              </a:ext>
            </a:extLst>
          </p:cNvPr>
          <p:cNvPicPr>
            <a:picLocks noChangeAspect="1"/>
          </p:cNvPicPr>
          <p:nvPr/>
        </p:nvPicPr>
        <p:blipFill>
          <a:blip r:embed="rId4"/>
          <a:stretch>
            <a:fillRect/>
          </a:stretch>
        </p:blipFill>
        <p:spPr>
          <a:xfrm>
            <a:off x="4581577" y="1503741"/>
            <a:ext cx="3557491" cy="4287096"/>
          </a:xfrm>
          <a:prstGeom prst="rect">
            <a:avLst/>
          </a:prstGeom>
        </p:spPr>
      </p:pic>
      <p:pic>
        <p:nvPicPr>
          <p:cNvPr id="7" name="Picture 6">
            <a:extLst>
              <a:ext uri="{FF2B5EF4-FFF2-40B4-BE49-F238E27FC236}">
                <a16:creationId xmlns:a16="http://schemas.microsoft.com/office/drawing/2014/main" id="{B9359199-5802-C936-3D79-86606CC359F0}"/>
              </a:ext>
            </a:extLst>
          </p:cNvPr>
          <p:cNvPicPr>
            <a:picLocks noChangeAspect="1"/>
          </p:cNvPicPr>
          <p:nvPr/>
        </p:nvPicPr>
        <p:blipFill>
          <a:blip r:embed="rId5"/>
          <a:stretch>
            <a:fillRect/>
          </a:stretch>
        </p:blipFill>
        <p:spPr>
          <a:xfrm>
            <a:off x="8349687" y="2362597"/>
            <a:ext cx="2827216" cy="3428240"/>
          </a:xfrm>
          <a:prstGeom prst="rect">
            <a:avLst/>
          </a:prstGeom>
        </p:spPr>
      </p:pic>
    </p:spTree>
    <p:extLst>
      <p:ext uri="{BB962C8B-B14F-4D97-AF65-F5344CB8AC3E}">
        <p14:creationId xmlns:p14="http://schemas.microsoft.com/office/powerpoint/2010/main" val="303988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a:spLocks noGrp="1"/>
          </p:cNvSpPr>
          <p:nvPr>
            <p:ph type="title"/>
          </p:nvPr>
        </p:nvSpPr>
        <p:spPr/>
        <p:txBody>
          <a:bodyPr/>
          <a:lstStyle/>
          <a:p>
            <a:r>
              <a:rPr lang="he-IL" b="1" dirty="0">
                <a:solidFill>
                  <a:srgbClr val="FF0000"/>
                </a:solidFill>
                <a:cs typeface="+mn-cs"/>
              </a:rPr>
              <a:t>מטרות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B2F708E-652D-3F8D-BF47-FDF02B9FBD7E}"/>
              </a:ext>
            </a:extLst>
          </p:cNvPr>
          <p:cNvSpPr>
            <a:spLocks noGrp="1"/>
          </p:cNvSpPr>
          <p:nvPr>
            <p:ph idx="1"/>
          </p:nvPr>
        </p:nvSpPr>
        <p:spPr/>
        <p:txBody>
          <a:bodyPr/>
          <a:lstStyle/>
          <a:p>
            <a:r>
              <a:rPr lang="he-IL" b="0" i="0" dirty="0">
                <a:solidFill>
                  <a:srgbClr val="222222"/>
                </a:solidFill>
                <a:effectLst/>
                <a:latin typeface="Arial" panose="020B0604020202020204" pitchFamily="34" charset="0"/>
              </a:rPr>
              <a:t>לפתח יכולת התבוננות חוקרת על מבנים ורכיבים במוצר. </a:t>
            </a:r>
          </a:p>
          <a:p>
            <a:r>
              <a:rPr lang="he-IL" dirty="0">
                <a:solidFill>
                  <a:srgbClr val="222222"/>
                </a:solidFill>
                <a:latin typeface="Arial" panose="020B0604020202020204" pitchFamily="34" charset="0"/>
              </a:rPr>
              <a:t>לפתח </a:t>
            </a:r>
            <a:r>
              <a:rPr lang="he-IL" b="0" i="0" dirty="0">
                <a:solidFill>
                  <a:srgbClr val="222222"/>
                </a:solidFill>
                <a:effectLst/>
                <a:latin typeface="Arial" panose="020B0604020202020204" pitchFamily="34" charset="0"/>
              </a:rPr>
              <a:t>הבנה אודות הקשר שבין תכונות החומר לבין תפקוד הרכיב במוצר.</a:t>
            </a:r>
          </a:p>
          <a:p>
            <a:r>
              <a:rPr lang="he-IL" b="0" i="0" dirty="0">
                <a:solidFill>
                  <a:srgbClr val="222222"/>
                </a:solidFill>
                <a:effectLst/>
                <a:latin typeface="Arial" panose="020B0604020202020204" pitchFamily="34" charset="0"/>
              </a:rPr>
              <a:t>לפתח יכולת לזהות את מנגנון הפעולה של המוצר ואת אופן בנייתו.</a:t>
            </a:r>
          </a:p>
          <a:p>
            <a:r>
              <a:rPr lang="he-IL" dirty="0">
                <a:solidFill>
                  <a:srgbClr val="222222"/>
                </a:solidFill>
                <a:latin typeface="Arial" panose="020B0604020202020204" pitchFamily="34" charset="0"/>
              </a:rPr>
              <a:t>לפתח יכולת לתכנון בנייה של מוצר בעזרת </a:t>
            </a:r>
            <a:r>
              <a:rPr lang="he-IL">
                <a:solidFill>
                  <a:srgbClr val="222222"/>
                </a:solidFill>
                <a:latin typeface="Arial" panose="020B0604020202020204" pitchFamily="34" charset="0"/>
              </a:rPr>
              <a:t>הנדסה הפוכה.</a:t>
            </a:r>
            <a:endParaRPr lang="he-IL" b="0" i="0" dirty="0">
              <a:solidFill>
                <a:srgbClr val="222222"/>
              </a:solidFill>
              <a:effectLst/>
              <a:latin typeface="Arial" panose="020B0604020202020204" pitchFamily="34" charset="0"/>
            </a:endParaRPr>
          </a:p>
          <a:p>
            <a:r>
              <a:rPr lang="he-IL" b="0" i="0" dirty="0">
                <a:solidFill>
                  <a:srgbClr val="222222"/>
                </a:solidFill>
                <a:effectLst/>
                <a:latin typeface="Arial" panose="020B0604020202020204" pitchFamily="34" charset="0"/>
              </a:rPr>
              <a:t>לפתח מיומנויות טכניות (ביצוע) כמו: מדידה, גזירה, סימון, שרטוט, חיבור  הדבקה וכדומה.</a:t>
            </a:r>
          </a:p>
          <a:p>
            <a:r>
              <a:rPr lang="he-IL" dirty="0">
                <a:solidFill>
                  <a:srgbClr val="222222"/>
                </a:solidFill>
                <a:latin typeface="Arial" panose="020B0604020202020204" pitchFamily="34" charset="0"/>
              </a:rPr>
              <a:t>לפתח עבודת צוות: שיתוף פעולה בחקירת המוצר ובנייתו.</a:t>
            </a:r>
            <a:endParaRPr lang="he-IL" b="0" i="0" dirty="0">
              <a:solidFill>
                <a:srgbClr val="2222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4714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A83BC9-5C90-8C42-C2F2-68E0A9231002}"/>
              </a:ext>
            </a:extLst>
          </p:cNvPr>
          <p:cNvSpPr txBox="1">
            <a:spLocks/>
          </p:cNvSpPr>
          <p:nvPr/>
        </p:nvSpPr>
        <p:spPr>
          <a:xfrm>
            <a:off x="8163924" y="571364"/>
            <a:ext cx="3316173" cy="705885"/>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FF0000"/>
                </a:solidFill>
                <a:cs typeface="+mn-cs"/>
              </a:rPr>
              <a:t>פעמוני רוח</a:t>
            </a:r>
            <a:endParaRPr lang="en-US" b="1" dirty="0">
              <a:solidFill>
                <a:srgbClr val="FF0000"/>
              </a:solidFill>
              <a:cs typeface="+mn-cs"/>
            </a:endParaRPr>
          </a:p>
        </p:txBody>
      </p:sp>
      <p:pic>
        <p:nvPicPr>
          <p:cNvPr id="4" name="Online Media 3" title="WIND CHIMES - RON W ART -- רון פעמוני רוח">
            <a:hlinkClick r:id="" action="ppaction://media"/>
            <a:extLst>
              <a:ext uri="{FF2B5EF4-FFF2-40B4-BE49-F238E27FC236}">
                <a16:creationId xmlns:a16="http://schemas.microsoft.com/office/drawing/2014/main" id="{C3975F54-4BFB-1C31-E378-FC2717DCF353}"/>
              </a:ext>
            </a:extLst>
          </p:cNvPr>
          <p:cNvPicPr>
            <a:picLocks noRot="1" noChangeAspect="1"/>
          </p:cNvPicPr>
          <p:nvPr>
            <a:videoFile r:link="rId1"/>
          </p:nvPr>
        </p:nvPicPr>
        <p:blipFill>
          <a:blip r:embed="rId4"/>
          <a:stretch>
            <a:fillRect/>
          </a:stretch>
        </p:blipFill>
        <p:spPr>
          <a:xfrm>
            <a:off x="910028" y="1665171"/>
            <a:ext cx="7480610" cy="4226830"/>
          </a:xfrm>
          <a:prstGeom prst="rect">
            <a:avLst/>
          </a:prstGeom>
        </p:spPr>
      </p:pic>
      <p:sp>
        <p:nvSpPr>
          <p:cNvPr id="5" name="TextBox 4">
            <a:extLst>
              <a:ext uri="{FF2B5EF4-FFF2-40B4-BE49-F238E27FC236}">
                <a16:creationId xmlns:a16="http://schemas.microsoft.com/office/drawing/2014/main" id="{7BDAAD27-1D74-0CD7-3616-D02F81EAE281}"/>
              </a:ext>
            </a:extLst>
          </p:cNvPr>
          <p:cNvSpPr txBox="1"/>
          <p:nvPr/>
        </p:nvSpPr>
        <p:spPr>
          <a:xfrm>
            <a:off x="4774131" y="6279923"/>
            <a:ext cx="6920564" cy="369332"/>
          </a:xfrm>
          <a:prstGeom prst="rect">
            <a:avLst/>
          </a:prstGeom>
          <a:noFill/>
        </p:spPr>
        <p:txBody>
          <a:bodyPr wrap="square" rtlCol="0">
            <a:spAutoFit/>
          </a:bodyPr>
          <a:lstStyle/>
          <a:p>
            <a:r>
              <a:rPr lang="en-US" dirty="0"/>
              <a:t>https://www.youtube.com/watch?v=UEoCE18dRHw&amp;t=5s</a:t>
            </a:r>
          </a:p>
        </p:txBody>
      </p:sp>
      <p:sp>
        <p:nvSpPr>
          <p:cNvPr id="2" name="TextBox 1">
            <a:extLst>
              <a:ext uri="{FF2B5EF4-FFF2-40B4-BE49-F238E27FC236}">
                <a16:creationId xmlns:a16="http://schemas.microsoft.com/office/drawing/2014/main" id="{F2F5C211-7616-B0B5-14D2-44AEB59C5222}"/>
              </a:ext>
            </a:extLst>
          </p:cNvPr>
          <p:cNvSpPr txBox="1"/>
          <p:nvPr/>
        </p:nvSpPr>
        <p:spPr>
          <a:xfrm>
            <a:off x="9134375" y="2127183"/>
            <a:ext cx="2147597" cy="523220"/>
          </a:xfrm>
          <a:prstGeom prst="rect">
            <a:avLst/>
          </a:prstGeom>
          <a:noFill/>
        </p:spPr>
        <p:txBody>
          <a:bodyPr wrap="square" rtlCol="0">
            <a:spAutoFit/>
          </a:bodyPr>
          <a:lstStyle/>
          <a:p>
            <a:r>
              <a:rPr lang="he-IL" sz="2800" b="1" dirty="0"/>
              <a:t>צפייה בסרטון</a:t>
            </a:r>
            <a:endParaRPr lang="en-US" sz="2800" b="1" dirty="0"/>
          </a:p>
        </p:txBody>
      </p:sp>
    </p:spTree>
    <p:extLst>
      <p:ext uri="{BB962C8B-B14F-4D97-AF65-F5344CB8AC3E}">
        <p14:creationId xmlns:p14="http://schemas.microsoft.com/office/powerpoint/2010/main" val="28756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481A02-C524-B4B3-CA34-DC042A81EBF9}"/>
              </a:ext>
            </a:extLst>
          </p:cNvPr>
          <p:cNvSpPr txBox="1">
            <a:spLocks/>
          </p:cNvSpPr>
          <p:nvPr/>
        </p:nvSpPr>
        <p:spPr>
          <a:xfrm>
            <a:off x="5895175" y="645878"/>
            <a:ext cx="5756366" cy="1054914"/>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a:solidFill>
                  <a:srgbClr val="FF0000"/>
                </a:solidFill>
                <a:cs typeface="+mn-cs"/>
              </a:rPr>
              <a:t>מידעון: פעמון הרוח</a:t>
            </a:r>
            <a:endParaRPr lang="en-US" b="1" dirty="0">
              <a:solidFill>
                <a:srgbClr val="FF0000"/>
              </a:solidFill>
              <a:cs typeface="+mn-cs"/>
            </a:endParaRPr>
          </a:p>
        </p:txBody>
      </p:sp>
      <p:pic>
        <p:nvPicPr>
          <p:cNvPr id="4" name="Picture 7">
            <a:extLst>
              <a:ext uri="{FF2B5EF4-FFF2-40B4-BE49-F238E27FC236}">
                <a16:creationId xmlns:a16="http://schemas.microsoft.com/office/drawing/2014/main" id="{2CAA4929-8630-6014-1D6B-2596384E53CB}"/>
              </a:ext>
            </a:extLst>
          </p:cNvPr>
          <p:cNvPicPr>
            <a:picLocks noChangeAspect="1"/>
          </p:cNvPicPr>
          <p:nvPr/>
        </p:nvPicPr>
        <p:blipFill>
          <a:blip r:embed="rId3"/>
          <a:stretch>
            <a:fillRect/>
          </a:stretch>
        </p:blipFill>
        <p:spPr>
          <a:xfrm>
            <a:off x="458823" y="1523999"/>
            <a:ext cx="3582695" cy="4344091"/>
          </a:xfrm>
          <a:prstGeom prst="rect">
            <a:avLst/>
          </a:prstGeom>
        </p:spPr>
      </p:pic>
      <p:sp>
        <p:nvSpPr>
          <p:cNvPr id="8" name="TextBox 3">
            <a:extLst>
              <a:ext uri="{FF2B5EF4-FFF2-40B4-BE49-F238E27FC236}">
                <a16:creationId xmlns:a16="http://schemas.microsoft.com/office/drawing/2014/main" id="{2DFF473E-860C-ECE2-36A4-7FDAF10A2188}"/>
              </a:ext>
            </a:extLst>
          </p:cNvPr>
          <p:cNvSpPr txBox="1"/>
          <p:nvPr/>
        </p:nvSpPr>
        <p:spPr>
          <a:xfrm>
            <a:off x="3869781" y="1438091"/>
            <a:ext cx="7965168" cy="4832092"/>
          </a:xfrm>
          <a:prstGeom prst="rect">
            <a:avLst/>
          </a:prstGeom>
          <a:noFill/>
        </p:spPr>
        <p:txBody>
          <a:bodyPr wrap="square" rtlCol="0">
            <a:spAutoFit/>
          </a:bodyPr>
          <a:lstStyle/>
          <a:p>
            <a:r>
              <a:rPr lang="he-IL" sz="2800" dirty="0"/>
              <a:t>פעמון רוח הוא כלי הקשה.</a:t>
            </a:r>
          </a:p>
          <a:p>
            <a:r>
              <a:rPr lang="he-IL" sz="2800" dirty="0"/>
              <a:t>את הפעמון תולים במקום פתוח (שיש בו תנועה של אוויר).</a:t>
            </a:r>
          </a:p>
          <a:p>
            <a:r>
              <a:rPr lang="he-IL" sz="2800" dirty="0"/>
              <a:t>כאשר הרוח נושבת היא פוגעת בצינורות החלולים</a:t>
            </a:r>
          </a:p>
          <a:p>
            <a:r>
              <a:rPr lang="he-IL" sz="2800" dirty="0"/>
              <a:t>התלויים על לוח או דסקית.</a:t>
            </a:r>
          </a:p>
          <a:p>
            <a:r>
              <a:rPr lang="he-IL" sz="2800" dirty="0"/>
              <a:t>כאשר הצינורות נוגעים זה בזה מופקים הצלילים.</a:t>
            </a:r>
          </a:p>
          <a:p>
            <a:r>
              <a:rPr lang="he-IL" sz="2800" dirty="0"/>
              <a:t>בדרך כלל הצינורות עשויים ממתכות.</a:t>
            </a:r>
          </a:p>
          <a:p>
            <a:r>
              <a:rPr lang="he-IL" sz="2800" dirty="0"/>
              <a:t>אך יש פעמוני רוח שהצינורות שלהם עשויים מעץ חלול.</a:t>
            </a:r>
          </a:p>
          <a:p>
            <a:endParaRPr lang="he-IL" sz="2800" dirty="0"/>
          </a:p>
          <a:p>
            <a:r>
              <a:rPr lang="he-IL" sz="2800" dirty="0"/>
              <a:t>שימו לב: הצינורות החלולים שונים באורכם?</a:t>
            </a:r>
          </a:p>
          <a:p>
            <a:r>
              <a:rPr lang="he-IL" sz="2800" dirty="0"/>
              <a:t>שערו: מהי הסיבה לכך?</a:t>
            </a:r>
          </a:p>
        </p:txBody>
      </p:sp>
    </p:spTree>
    <p:extLst>
      <p:ext uri="{BB962C8B-B14F-4D97-AF65-F5344CB8AC3E}">
        <p14:creationId xmlns:p14="http://schemas.microsoft.com/office/powerpoint/2010/main" val="198855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8EFC-CAA4-29CB-4EC2-2094688737DA}"/>
              </a:ext>
            </a:extLst>
          </p:cNvPr>
          <p:cNvSpPr txBox="1">
            <a:spLocks/>
          </p:cNvSpPr>
          <p:nvPr/>
        </p:nvSpPr>
        <p:spPr>
          <a:xfrm>
            <a:off x="4783756" y="707790"/>
            <a:ext cx="6755651" cy="721907"/>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FF0000"/>
                </a:solidFill>
                <a:cs typeface="+mn-cs"/>
              </a:rPr>
              <a:t>פעמוני רוח: הנדסה הפוכה</a:t>
            </a:r>
            <a:endParaRPr lang="en-US" b="1" dirty="0">
              <a:solidFill>
                <a:srgbClr val="FF0000"/>
              </a:solidFill>
              <a:cs typeface="+mn-cs"/>
            </a:endParaRPr>
          </a:p>
        </p:txBody>
      </p:sp>
      <p:pic>
        <p:nvPicPr>
          <p:cNvPr id="5" name="Picture 5">
            <a:extLst>
              <a:ext uri="{FF2B5EF4-FFF2-40B4-BE49-F238E27FC236}">
                <a16:creationId xmlns:a16="http://schemas.microsoft.com/office/drawing/2014/main" id="{25FA5E9A-01E2-EB88-288A-930280F42747}"/>
              </a:ext>
            </a:extLst>
          </p:cNvPr>
          <p:cNvPicPr>
            <a:picLocks noChangeAspect="1"/>
          </p:cNvPicPr>
          <p:nvPr/>
        </p:nvPicPr>
        <p:blipFill>
          <a:blip r:embed="rId3"/>
          <a:stretch>
            <a:fillRect/>
          </a:stretch>
        </p:blipFill>
        <p:spPr>
          <a:xfrm>
            <a:off x="346534" y="1166878"/>
            <a:ext cx="3679279" cy="4675854"/>
          </a:xfrm>
          <a:prstGeom prst="rect">
            <a:avLst/>
          </a:prstGeom>
        </p:spPr>
      </p:pic>
      <p:sp>
        <p:nvSpPr>
          <p:cNvPr id="6" name="TextBox 6">
            <a:extLst>
              <a:ext uri="{FF2B5EF4-FFF2-40B4-BE49-F238E27FC236}">
                <a16:creationId xmlns:a16="http://schemas.microsoft.com/office/drawing/2014/main" id="{44FF90AF-D736-BEC5-2E3D-2593CC252064}"/>
              </a:ext>
            </a:extLst>
          </p:cNvPr>
          <p:cNvSpPr txBox="1"/>
          <p:nvPr/>
        </p:nvSpPr>
        <p:spPr>
          <a:xfrm>
            <a:off x="3857898" y="2039031"/>
            <a:ext cx="7987568" cy="4401205"/>
          </a:xfrm>
          <a:prstGeom prst="rect">
            <a:avLst/>
          </a:prstGeom>
          <a:noFill/>
        </p:spPr>
        <p:txBody>
          <a:bodyPr wrap="square" rtlCol="0">
            <a:spAutoFit/>
          </a:bodyPr>
          <a:lstStyle/>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האם שמעתם או ראיתם פעמוני רוח? היכן?</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מדוע קוראים לכלי הנגינה הזה פעמוני רוח?</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בדקו: מהו הרכיב העיקרי בכלי הנגינה שהודות לו אפשר להפיק קולות וצלילים?</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איזו תכונה יש לרכיב הזה שבגללה משתמשים בו להפקת קולות וצלילים?</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בדקו: איזה רכיב בפעמון הרוח הזה, מונע מהגלילים להסתבך זה עם זה? (חפשו אותו בין הגלילים במרכז הפעמון).</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מהו תפקיד הדסקית הגדולה?</a:t>
            </a:r>
            <a:endPar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TextBox 2">
            <a:extLst>
              <a:ext uri="{FF2B5EF4-FFF2-40B4-BE49-F238E27FC236}">
                <a16:creationId xmlns:a16="http://schemas.microsoft.com/office/drawing/2014/main" id="{8E7A9BCA-FAF6-2318-FC24-8581270ED950}"/>
              </a:ext>
            </a:extLst>
          </p:cNvPr>
          <p:cNvSpPr txBox="1"/>
          <p:nvPr/>
        </p:nvSpPr>
        <p:spPr>
          <a:xfrm>
            <a:off x="5476296" y="1429697"/>
            <a:ext cx="6211234" cy="523220"/>
          </a:xfrm>
          <a:prstGeom prst="rect">
            <a:avLst/>
          </a:prstGeom>
          <a:noFill/>
        </p:spPr>
        <p:txBody>
          <a:bodyPr wrap="square" rtlCol="0">
            <a:spAutoFit/>
          </a:bodyPr>
          <a:lstStyle/>
          <a:p>
            <a:r>
              <a:rPr lang="he-IL" sz="2800" b="1" dirty="0"/>
              <a:t>ציוד: </a:t>
            </a:r>
            <a:r>
              <a:rPr lang="he-IL" sz="2800" dirty="0"/>
              <a:t>פעמוני רוח מהסוג שמופיע בתמונה</a:t>
            </a:r>
            <a:endParaRPr lang="en-US" sz="2800" dirty="0"/>
          </a:p>
        </p:txBody>
      </p:sp>
    </p:spTree>
    <p:extLst>
      <p:ext uri="{BB962C8B-B14F-4D97-AF65-F5344CB8AC3E}">
        <p14:creationId xmlns:p14="http://schemas.microsoft.com/office/powerpoint/2010/main" val="408127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41B6255F-4F69-C922-D3D4-6337899F140F}"/>
              </a:ext>
            </a:extLst>
          </p:cNvPr>
          <p:cNvPicPr>
            <a:picLocks noChangeAspect="1"/>
          </p:cNvPicPr>
          <p:nvPr/>
        </p:nvPicPr>
        <p:blipFill>
          <a:blip r:embed="rId3"/>
          <a:stretch>
            <a:fillRect/>
          </a:stretch>
        </p:blipFill>
        <p:spPr>
          <a:xfrm>
            <a:off x="3695155" y="929785"/>
            <a:ext cx="7752528" cy="5132536"/>
          </a:xfrm>
          <a:prstGeom prst="rect">
            <a:avLst/>
          </a:prstGeom>
        </p:spPr>
      </p:pic>
      <p:sp>
        <p:nvSpPr>
          <p:cNvPr id="5" name="TextBox 4">
            <a:extLst>
              <a:ext uri="{FF2B5EF4-FFF2-40B4-BE49-F238E27FC236}">
                <a16:creationId xmlns:a16="http://schemas.microsoft.com/office/drawing/2014/main" id="{B6F35E13-9CE2-77A8-DF9E-B942675ED1B6}"/>
              </a:ext>
            </a:extLst>
          </p:cNvPr>
          <p:cNvSpPr txBox="1"/>
          <p:nvPr/>
        </p:nvSpPr>
        <p:spPr>
          <a:xfrm>
            <a:off x="545609" y="1616571"/>
            <a:ext cx="2854342" cy="1569660"/>
          </a:xfrm>
          <a:prstGeom prst="rect">
            <a:avLst/>
          </a:prstGeom>
          <a:noFill/>
        </p:spPr>
        <p:txBody>
          <a:bodyPr wrap="square" rtlCol="0">
            <a:spAutoFit/>
          </a:bodyPr>
          <a:lstStyle/>
          <a:p>
            <a:r>
              <a:rPr lang="he-IL" sz="3200" b="1" dirty="0"/>
              <a:t>האם כלי הנגינה הזה הוא </a:t>
            </a:r>
          </a:p>
          <a:p>
            <a:r>
              <a:rPr lang="he-IL" sz="3200" b="1" dirty="0"/>
              <a:t>פעמון רוח?</a:t>
            </a:r>
            <a:endParaRPr lang="en-US" sz="3200" b="1" dirty="0"/>
          </a:p>
        </p:txBody>
      </p:sp>
    </p:spTree>
    <p:extLst>
      <p:ext uri="{BB962C8B-B14F-4D97-AF65-F5344CB8AC3E}">
        <p14:creationId xmlns:p14="http://schemas.microsoft.com/office/powerpoint/2010/main" val="222483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760E4C-BD1E-B7BA-E7F5-0015C3E74738}"/>
              </a:ext>
            </a:extLst>
          </p:cNvPr>
          <p:cNvSpPr txBox="1">
            <a:spLocks/>
          </p:cNvSpPr>
          <p:nvPr/>
        </p:nvSpPr>
        <p:spPr>
          <a:xfrm>
            <a:off x="1338762" y="755593"/>
            <a:ext cx="10452644" cy="906496"/>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a:solidFill>
                  <a:srgbClr val="FF0000"/>
                </a:solidFill>
                <a:cs typeface="+mn-cs"/>
              </a:rPr>
              <a:t>מאילו סוגי מתכות אפשר לבנות פעמוני רוח?</a:t>
            </a:r>
            <a:endParaRPr lang="en-US" b="1" dirty="0">
              <a:solidFill>
                <a:srgbClr val="FF0000"/>
              </a:solidFill>
              <a:cs typeface="+mn-cs"/>
            </a:endParaRPr>
          </a:p>
        </p:txBody>
      </p:sp>
      <p:pic>
        <p:nvPicPr>
          <p:cNvPr id="4" name="Picture 3">
            <a:extLst>
              <a:ext uri="{FF2B5EF4-FFF2-40B4-BE49-F238E27FC236}">
                <a16:creationId xmlns:a16="http://schemas.microsoft.com/office/drawing/2014/main" id="{C20E8171-129F-AB12-11DC-484E59F899FF}"/>
              </a:ext>
            </a:extLst>
          </p:cNvPr>
          <p:cNvPicPr>
            <a:picLocks noChangeAspect="1"/>
          </p:cNvPicPr>
          <p:nvPr/>
        </p:nvPicPr>
        <p:blipFill>
          <a:blip r:embed="rId3"/>
          <a:stretch>
            <a:fillRect/>
          </a:stretch>
        </p:blipFill>
        <p:spPr>
          <a:xfrm flipH="1">
            <a:off x="349818" y="1622164"/>
            <a:ext cx="1977887" cy="1977887"/>
          </a:xfrm>
          <a:prstGeom prst="rect">
            <a:avLst/>
          </a:prstGeom>
        </p:spPr>
      </p:pic>
      <p:sp>
        <p:nvSpPr>
          <p:cNvPr id="6" name="Content Placeholder 2">
            <a:extLst>
              <a:ext uri="{FF2B5EF4-FFF2-40B4-BE49-F238E27FC236}">
                <a16:creationId xmlns:a16="http://schemas.microsoft.com/office/drawing/2014/main" id="{7EAC9E21-0F59-6FAD-226A-5CB52C216F75}"/>
              </a:ext>
            </a:extLst>
          </p:cNvPr>
          <p:cNvSpPr txBox="1">
            <a:spLocks/>
          </p:cNvSpPr>
          <p:nvPr/>
        </p:nvSpPr>
        <p:spPr>
          <a:xfrm>
            <a:off x="1808592" y="1540564"/>
            <a:ext cx="10069900" cy="4636398"/>
          </a:xfrm>
          <a:prstGeom prst="rect">
            <a:avLst/>
          </a:prstGeom>
        </p:spPr>
        <p:txBody>
          <a:bodyPr>
            <a:normAutofit fontScale="8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he-IL" sz="3500" b="1" dirty="0">
                <a:solidFill>
                  <a:srgbClr val="FF0000"/>
                </a:solidFill>
              </a:rPr>
              <a:t>שיח בכיתה</a:t>
            </a:r>
          </a:p>
          <a:p>
            <a:pPr marL="514350" indent="-514350">
              <a:lnSpc>
                <a:spcPct val="150000"/>
              </a:lnSpc>
              <a:spcBef>
                <a:spcPts val="0"/>
              </a:spcBef>
              <a:buFont typeface="+mj-lt"/>
              <a:buAutoNum type="arabicPeriod"/>
            </a:pPr>
            <a:r>
              <a:rPr lang="he-IL" dirty="0"/>
              <a:t>איזו תכונה יש למתכות שמתאימה להכנת פעמוני רוח?</a:t>
            </a:r>
          </a:p>
          <a:p>
            <a:pPr marL="514350" indent="-514350">
              <a:lnSpc>
                <a:spcPct val="150000"/>
              </a:lnSpc>
              <a:spcBef>
                <a:spcPts val="0"/>
              </a:spcBef>
              <a:buFont typeface="+mj-lt"/>
              <a:buAutoNum type="arabicPeriod"/>
            </a:pPr>
            <a:r>
              <a:rPr lang="he-IL" dirty="0"/>
              <a:t>האם כל סוגי המתכות מתאימות להכנת פעמוני רוח?</a:t>
            </a:r>
          </a:p>
          <a:p>
            <a:pPr marL="514350" indent="-514350">
              <a:lnSpc>
                <a:spcPct val="150000"/>
              </a:lnSpc>
              <a:spcBef>
                <a:spcPts val="0"/>
              </a:spcBef>
              <a:buFont typeface="+mj-lt"/>
              <a:buAutoNum type="arabicPeriod"/>
            </a:pPr>
            <a:r>
              <a:rPr lang="he-IL" dirty="0"/>
              <a:t>לזהב ולכסף יש צליל מתכתי גבוה – האם נכין מהם פעמוני רוח? – נמקו</a:t>
            </a:r>
          </a:p>
          <a:p>
            <a:pPr marL="514350" indent="-514350">
              <a:lnSpc>
                <a:spcPct val="150000"/>
              </a:lnSpc>
              <a:spcBef>
                <a:spcPts val="0"/>
              </a:spcBef>
              <a:buFont typeface="+mj-lt"/>
              <a:buAutoNum type="arabicPeriod"/>
            </a:pPr>
            <a:r>
              <a:rPr lang="he-IL" dirty="0"/>
              <a:t>לברזל גם כן, יש צליל מתכתי גבוה ונעים </a:t>
            </a:r>
            <a:r>
              <a:rPr lang="he-IL" dirty="0">
                <a:solidFill>
                  <a:prstClr val="black"/>
                </a:solidFill>
                <a:latin typeface="Calibri" panose="020F0502020204030204"/>
                <a:cs typeface="Arial" panose="020B0604020202020204" pitchFamily="34" charset="0"/>
              </a:rPr>
              <a:t>–</a:t>
            </a:r>
            <a:r>
              <a:rPr lang="he-IL" dirty="0"/>
              <a:t> האם נכין מהם פעמוני רוח? – נמקו</a:t>
            </a:r>
          </a:p>
          <a:p>
            <a:pPr marL="514350" indent="-514350">
              <a:lnSpc>
                <a:spcPct val="150000"/>
              </a:lnSpc>
              <a:spcBef>
                <a:spcPts val="0"/>
              </a:spcBef>
              <a:buFont typeface="+mj-lt"/>
              <a:buAutoNum type="arabicPeriod"/>
            </a:pPr>
            <a:r>
              <a:rPr lang="he-IL" dirty="0"/>
              <a:t>לעופרת יש קול עמום – האם היא מתאימה? </a:t>
            </a:r>
            <a:r>
              <a:rPr lang="he-IL" dirty="0">
                <a:solidFill>
                  <a:prstClr val="black"/>
                </a:solidFill>
                <a:latin typeface="Calibri" panose="020F0502020204030204"/>
                <a:cs typeface="Arial" panose="020B0604020202020204" pitchFamily="34" charset="0"/>
              </a:rPr>
              <a:t>– </a:t>
            </a:r>
            <a:r>
              <a:rPr lang="he-IL" dirty="0"/>
              <a:t>נמקו</a:t>
            </a:r>
          </a:p>
          <a:p>
            <a:pPr marL="514350" indent="-514350">
              <a:lnSpc>
                <a:spcPct val="150000"/>
              </a:lnSpc>
              <a:spcBef>
                <a:spcPts val="0"/>
              </a:spcBef>
              <a:buFont typeface="+mj-lt"/>
              <a:buAutoNum type="arabicPeriod"/>
            </a:pPr>
            <a:r>
              <a:rPr lang="he-IL" dirty="0"/>
              <a:t>בגלל איזו סיבה נוספת אסור להשתמש בעופרת להכנת פעמוני הרוח?  </a:t>
            </a:r>
          </a:p>
          <a:p>
            <a:pPr marL="514350" indent="-514350">
              <a:lnSpc>
                <a:spcPct val="150000"/>
              </a:lnSpc>
              <a:spcBef>
                <a:spcPts val="0"/>
              </a:spcBef>
              <a:buFont typeface="+mj-lt"/>
              <a:buAutoNum type="arabicPeriod"/>
            </a:pPr>
            <a:r>
              <a:rPr lang="he-IL" dirty="0"/>
              <a:t>לאלומיניום יש צליל חד ונעים – האם נכין ממנו פעמוני רוח? - נמקו</a:t>
            </a:r>
          </a:p>
          <a:p>
            <a:pPr marL="514350" indent="-514350">
              <a:lnSpc>
                <a:spcPct val="150000"/>
              </a:lnSpc>
              <a:spcBef>
                <a:spcPts val="0"/>
              </a:spcBef>
              <a:buFont typeface="+mj-lt"/>
              <a:buAutoNum type="arabicPeriod"/>
              <a:defRPr/>
            </a:pPr>
            <a:r>
              <a:rPr lang="he-IL" dirty="0">
                <a:solidFill>
                  <a:prstClr val="black"/>
                </a:solidFill>
                <a:latin typeface="Calibri" panose="020F0502020204030204"/>
                <a:cs typeface="Arial" panose="020B0604020202020204" pitchFamily="34" charset="0"/>
              </a:rPr>
              <a:t>לנחושת יש צליל חד ונעים – האם נכין ממנו פעמוני רוח? - נמקו</a:t>
            </a:r>
            <a:endParaRPr lang="he-IL" dirty="0"/>
          </a:p>
          <a:p>
            <a:pPr marL="0" indent="0">
              <a:lnSpc>
                <a:spcPct val="150000"/>
              </a:lnSpc>
              <a:spcBef>
                <a:spcPts val="0"/>
              </a:spcBef>
              <a:buFont typeface="Arial" panose="020B0604020202020204" pitchFamily="34" charset="0"/>
              <a:buNone/>
            </a:pPr>
            <a:endParaRPr lang="he-IL" dirty="0"/>
          </a:p>
          <a:p>
            <a:pPr marL="0" indent="0">
              <a:lnSpc>
                <a:spcPct val="150000"/>
              </a:lnSpc>
              <a:spcBef>
                <a:spcPts val="0"/>
              </a:spcBef>
              <a:buFont typeface="Arial" panose="020B0604020202020204" pitchFamily="34" charset="0"/>
              <a:buNone/>
            </a:pPr>
            <a:endParaRPr lang="en-US" dirty="0"/>
          </a:p>
        </p:txBody>
      </p:sp>
    </p:spTree>
    <p:extLst>
      <p:ext uri="{BB962C8B-B14F-4D97-AF65-F5344CB8AC3E}">
        <p14:creationId xmlns:p14="http://schemas.microsoft.com/office/powerpoint/2010/main" val="168670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D87957-56C8-F73F-7044-4083D8DDF9CF}"/>
              </a:ext>
            </a:extLst>
          </p:cNvPr>
          <p:cNvSpPr txBox="1"/>
          <p:nvPr/>
        </p:nvSpPr>
        <p:spPr>
          <a:xfrm>
            <a:off x="1113183" y="646043"/>
            <a:ext cx="10455966" cy="830997"/>
          </a:xfrm>
          <a:prstGeom prst="rect">
            <a:avLst/>
          </a:prstGeom>
          <a:noFill/>
        </p:spPr>
        <p:txBody>
          <a:bodyPr wrap="square" rtlCol="0">
            <a:spAutoFit/>
          </a:bodyPr>
          <a:lstStyle/>
          <a:p>
            <a:r>
              <a:rPr lang="he-IL" sz="4800" b="1" dirty="0">
                <a:solidFill>
                  <a:srgbClr val="FF0000"/>
                </a:solidFill>
                <a:latin typeface="Arial" panose="020B0604020202020204" pitchFamily="34" charset="0"/>
                <a:cs typeface="Arial" panose="020B0604020202020204" pitchFamily="34" charset="0"/>
              </a:rPr>
              <a:t>בונים פעמוני רוח ממתכת - היערכות</a:t>
            </a:r>
            <a:endParaRPr lang="en-US" sz="48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9D636-7B0F-B88B-24CC-B6CC5B5BF6BC}"/>
              </a:ext>
            </a:extLst>
          </p:cNvPr>
          <p:cNvSpPr txBox="1"/>
          <p:nvPr/>
        </p:nvSpPr>
        <p:spPr>
          <a:xfrm>
            <a:off x="208722" y="1620078"/>
            <a:ext cx="11618844" cy="5262979"/>
          </a:xfrm>
          <a:prstGeom prst="rect">
            <a:avLst/>
          </a:prstGeom>
          <a:noFill/>
        </p:spPr>
        <p:txBody>
          <a:bodyPr wrap="square" rtlCol="0">
            <a:spAutoFit/>
          </a:bodyPr>
          <a:lstStyle/>
          <a:p>
            <a:r>
              <a:rPr lang="he-IL" sz="2800" b="1" dirty="0"/>
              <a:t>משימתכם: </a:t>
            </a:r>
            <a:r>
              <a:rPr lang="he-IL" sz="2800" dirty="0"/>
              <a:t>לבנות פעמון רוח דומה לזה שמופיע בתמונה.</a:t>
            </a:r>
          </a:p>
          <a:p>
            <a:r>
              <a:rPr lang="he-IL" sz="2800" b="1" dirty="0">
                <a:solidFill>
                  <a:srgbClr val="FF0000"/>
                </a:solidFill>
              </a:rPr>
              <a:t>בטיחות</a:t>
            </a:r>
            <a:r>
              <a:rPr lang="he-IL" sz="2800" b="1" dirty="0"/>
              <a:t>: </a:t>
            </a:r>
            <a:r>
              <a:rPr lang="he-IL" sz="2800" dirty="0"/>
              <a:t>הכנת פעמוני הרוח תיעשה ובהשגחת המורה.</a:t>
            </a:r>
          </a:p>
          <a:p>
            <a:endParaRPr lang="he-IL" sz="2800" dirty="0"/>
          </a:p>
          <a:p>
            <a:r>
              <a:rPr lang="he-IL" sz="2800" b="1" dirty="0"/>
              <a:t>ציוד וחומרים:</a:t>
            </a:r>
          </a:p>
          <a:p>
            <a:pPr marL="457200" indent="-457200">
              <a:buFont typeface="Wingdings" panose="05000000000000000000" pitchFamily="2" charset="2"/>
              <a:buChar char="ü"/>
            </a:pPr>
            <a:r>
              <a:rPr lang="he-IL" sz="2800" dirty="0"/>
              <a:t>5 צינורות מתכת חלולים באורכים הבאים:</a:t>
            </a:r>
          </a:p>
          <a:p>
            <a:r>
              <a:rPr lang="he-IL" sz="2800" dirty="0"/>
              <a:t>    10, 15, 20, 25, 30 סנטימטרים.</a:t>
            </a:r>
          </a:p>
          <a:p>
            <a:pPr marL="457200" indent="-457200">
              <a:buFont typeface="Wingdings" panose="05000000000000000000" pitchFamily="2" charset="2"/>
              <a:buChar char="ü"/>
            </a:pPr>
            <a:r>
              <a:rPr lang="he-IL" sz="2800" dirty="0"/>
              <a:t>בכל צינור יש נקב במרחק של סנטימטר אחד מהקצה להשחלת חוט.</a:t>
            </a:r>
          </a:p>
          <a:p>
            <a:pPr marL="457200" indent="-457200">
              <a:buFont typeface="Wingdings" panose="05000000000000000000" pitchFamily="2" charset="2"/>
              <a:buChar char="ü"/>
            </a:pPr>
            <a:r>
              <a:rPr lang="he-IL" sz="2800" dirty="0"/>
              <a:t>אפשר להשתמש בכפיות ישנות במקום צינורות חלולים.</a:t>
            </a:r>
          </a:p>
          <a:p>
            <a:pPr marL="457200" indent="-457200">
              <a:buFont typeface="Wingdings" panose="05000000000000000000" pitchFamily="2" charset="2"/>
              <a:buChar char="ü"/>
            </a:pPr>
            <a:r>
              <a:rPr lang="he-IL" sz="2800" dirty="0"/>
              <a:t>דסקית עגולה מעץ בקוטר של  20 סנטימטרים ובהיקף שלה יש חמישה חורים קטנים ולהשחלה ולקשירת החוט למוטות וחור במרכז לקשירת הדסקית הקטנה.</a:t>
            </a:r>
          </a:p>
          <a:p>
            <a:pPr marL="457200" indent="-457200">
              <a:buFont typeface="Wingdings" panose="05000000000000000000" pitchFamily="2" charset="2"/>
              <a:buChar char="ü"/>
            </a:pPr>
            <a:r>
              <a:rPr lang="he-IL" sz="2800" dirty="0"/>
              <a:t>דסקית עגולה מעץ בקוטר של 10 סנטימטרים ובמרכזה יש חור קטן.</a:t>
            </a:r>
          </a:p>
          <a:p>
            <a:pPr marL="457200" indent="-457200">
              <a:buFont typeface="Wingdings" panose="05000000000000000000" pitchFamily="2" charset="2"/>
              <a:buChar char="ü"/>
            </a:pPr>
            <a:r>
              <a:rPr lang="he-IL" sz="2800" dirty="0"/>
              <a:t>חוטים לקשירה.</a:t>
            </a:r>
          </a:p>
        </p:txBody>
      </p:sp>
      <p:pic>
        <p:nvPicPr>
          <p:cNvPr id="2" name="Picture 1">
            <a:extLst>
              <a:ext uri="{FF2B5EF4-FFF2-40B4-BE49-F238E27FC236}">
                <a16:creationId xmlns:a16="http://schemas.microsoft.com/office/drawing/2014/main" id="{02B51451-6F3E-BF71-3E78-D32DDEB8C92A}"/>
              </a:ext>
            </a:extLst>
          </p:cNvPr>
          <p:cNvPicPr>
            <a:picLocks noChangeAspect="1"/>
          </p:cNvPicPr>
          <p:nvPr/>
        </p:nvPicPr>
        <p:blipFill>
          <a:blip r:embed="rId3"/>
          <a:stretch>
            <a:fillRect/>
          </a:stretch>
        </p:blipFill>
        <p:spPr>
          <a:xfrm>
            <a:off x="483704" y="930388"/>
            <a:ext cx="2160105" cy="3040263"/>
          </a:xfrm>
          <a:prstGeom prst="rect">
            <a:avLst/>
          </a:prstGeom>
        </p:spPr>
      </p:pic>
    </p:spTree>
    <p:extLst>
      <p:ext uri="{BB962C8B-B14F-4D97-AF65-F5344CB8AC3E}">
        <p14:creationId xmlns:p14="http://schemas.microsoft.com/office/powerpoint/2010/main" val="229378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D87957-56C8-F73F-7044-4083D8DDF9CF}"/>
              </a:ext>
            </a:extLst>
          </p:cNvPr>
          <p:cNvSpPr txBox="1"/>
          <p:nvPr/>
        </p:nvSpPr>
        <p:spPr>
          <a:xfrm>
            <a:off x="1570383" y="516836"/>
            <a:ext cx="10257182" cy="83099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בונים פעמוני רוח ממתכת: תכנון ובנייה</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809D636-7B0F-B88B-24CC-B6CC5B5BF6BC}"/>
              </a:ext>
            </a:extLst>
          </p:cNvPr>
          <p:cNvSpPr txBox="1"/>
          <p:nvPr/>
        </p:nvSpPr>
        <p:spPr>
          <a:xfrm>
            <a:off x="228600" y="1431235"/>
            <a:ext cx="11198593" cy="526297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הנחיות</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ארגנו את כל הציוד הנדרש לבניית פעמון הרוח.</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בִדקו כיצד פעמון הרוח שלפניכם בנוי – מה מחובר למה וכיצד?</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חִקרו מה היו שלבי הבנייה של הפעמון.</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כתבו במחברת את סדר הפעולות, מהפעולה הראשונה</a:t>
            </a:r>
          </a:p>
          <a:p>
            <a:pPr marR="0" lvl="0" algn="r" defTabSz="914400" rtl="1" eaLnBrk="1" fontAlgn="auto" latinLnBrk="0" hangingPunct="1">
              <a:lnSpc>
                <a:spcPct val="100000"/>
              </a:lnSpc>
              <a:spcBef>
                <a:spcPts val="0"/>
              </a:spcBef>
              <a:spcAft>
                <a:spcPts val="0"/>
              </a:spcAft>
              <a:buClrTx/>
              <a:buSzTx/>
              <a:tabLst/>
              <a:defRPr/>
            </a:pPr>
            <a:r>
              <a:rPr lang="he-IL" sz="2800" dirty="0">
                <a:solidFill>
                  <a:prstClr val="black"/>
                </a:solidFill>
                <a:latin typeface="Calibri" panose="020F0502020204030204"/>
                <a:cs typeface="Arial" panose="020B0604020202020204" pitchFamily="34" charset="0"/>
              </a:rPr>
              <a:t>      ועד לפעולה האחרונה.</a:t>
            </a:r>
          </a:p>
          <a:p>
            <a:pPr marR="0" lvl="0" algn="r" defTabSz="914400" rtl="1" eaLnBrk="1" fontAlgn="auto" latinLnBrk="0" hangingPunct="1">
              <a:lnSpc>
                <a:spcPct val="100000"/>
              </a:lnSpc>
              <a:spcBef>
                <a:spcPts val="0"/>
              </a:spcBef>
              <a:spcAft>
                <a:spcPts val="0"/>
              </a:spcAft>
              <a:buClrTx/>
              <a:buSzTx/>
              <a:tabLst/>
              <a:defRPr/>
            </a:pPr>
            <a:endParaRPr lang="he-IL" sz="2800" dirty="0">
              <a:solidFill>
                <a:prstClr val="black"/>
              </a:solidFill>
              <a:latin typeface="Calibri" panose="020F0502020204030204"/>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he-IL" sz="2800" dirty="0">
              <a:solidFill>
                <a:prstClr val="black"/>
              </a:solidFill>
              <a:latin typeface="Calibri" panose="020F0502020204030204"/>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הראו למורה את סדר הפעולות וקבלו אישור לבניית הפעמון.</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בְּנו את הפעמון לפי סדר הפעולות שרשמתם.</a:t>
            </a: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lang="he-IL" sz="2800" dirty="0">
                <a:solidFill>
                  <a:prstClr val="black"/>
                </a:solidFill>
                <a:latin typeface="Calibri" panose="020F0502020204030204"/>
                <a:cs typeface="Arial" panose="020B0604020202020204" pitchFamily="34" charset="0"/>
              </a:rPr>
              <a:t>צְאו החוצה, תְּלו את הפעמון במקום מתאים והקשיבו לקולות</a:t>
            </a:r>
          </a:p>
          <a:p>
            <a:pPr marR="0" lvl="0" algn="r" defTabSz="914400" rtl="1" eaLnBrk="1" fontAlgn="auto" latinLnBrk="0" hangingPunct="1">
              <a:lnSpc>
                <a:spcPct val="100000"/>
              </a:lnSpc>
              <a:spcBef>
                <a:spcPts val="0"/>
              </a:spcBef>
              <a:spcAft>
                <a:spcPts val="0"/>
              </a:spcAft>
              <a:buClrTx/>
              <a:buSzTx/>
              <a:tabLst/>
              <a:defRPr/>
            </a:pPr>
            <a:r>
              <a:rPr lang="he-IL" sz="2800" dirty="0">
                <a:solidFill>
                  <a:prstClr val="black"/>
                </a:solidFill>
                <a:latin typeface="Calibri" panose="020F0502020204030204"/>
                <a:cs typeface="Arial" panose="020B0604020202020204" pitchFamily="34" charset="0"/>
              </a:rPr>
              <a:t>      שמופקים ממנו.</a:t>
            </a:r>
          </a:p>
        </p:txBody>
      </p:sp>
      <p:pic>
        <p:nvPicPr>
          <p:cNvPr id="2" name="Picture 1">
            <a:extLst>
              <a:ext uri="{FF2B5EF4-FFF2-40B4-BE49-F238E27FC236}">
                <a16:creationId xmlns:a16="http://schemas.microsoft.com/office/drawing/2014/main" id="{F3433DE0-A4AA-8AD5-5320-5C549626411C}"/>
              </a:ext>
            </a:extLst>
          </p:cNvPr>
          <p:cNvPicPr>
            <a:picLocks noChangeAspect="1"/>
          </p:cNvPicPr>
          <p:nvPr/>
        </p:nvPicPr>
        <p:blipFill>
          <a:blip r:embed="rId3"/>
          <a:stretch>
            <a:fillRect/>
          </a:stretch>
        </p:blipFill>
        <p:spPr>
          <a:xfrm>
            <a:off x="491486" y="1431235"/>
            <a:ext cx="2157793" cy="4611754"/>
          </a:xfrm>
          <a:prstGeom prst="rect">
            <a:avLst/>
          </a:prstGeom>
        </p:spPr>
      </p:pic>
    </p:spTree>
    <p:extLst>
      <p:ext uri="{BB962C8B-B14F-4D97-AF65-F5344CB8AC3E}">
        <p14:creationId xmlns:p14="http://schemas.microsoft.com/office/powerpoint/2010/main" val="136789399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3614</TotalTime>
  <Words>1455</Words>
  <Application>Microsoft Office PowerPoint</Application>
  <PresentationFormat>Widescreen</PresentationFormat>
  <Paragraphs>138</Paragraphs>
  <Slides>13</Slides>
  <Notes>11</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ערכת נושא Office</vt:lpstr>
      <vt:lpstr>1_ערכת נושא Office</vt:lpstr>
      <vt:lpstr>PowerPoint Presentation</vt:lpstr>
      <vt:lpstr>מטרות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דליה קילים</dc:creator>
  <cp:lastModifiedBy>miri dressler</cp:lastModifiedBy>
  <cp:revision>50</cp:revision>
  <dcterms:created xsi:type="dcterms:W3CDTF">2024-06-19T12:17:55Z</dcterms:created>
  <dcterms:modified xsi:type="dcterms:W3CDTF">2024-09-17T14:40:48Z</dcterms:modified>
</cp:coreProperties>
</file>