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4"/>
  </p:notesMasterIdLst>
  <p:sldIdLst>
    <p:sldId id="275" r:id="rId2"/>
    <p:sldId id="272" r:id="rId3"/>
    <p:sldId id="273" r:id="rId4"/>
    <p:sldId id="256" r:id="rId5"/>
    <p:sldId id="264" r:id="rId6"/>
    <p:sldId id="263" r:id="rId7"/>
    <p:sldId id="284" r:id="rId8"/>
    <p:sldId id="286" r:id="rId9"/>
    <p:sldId id="288" r:id="rId10"/>
    <p:sldId id="285" r:id="rId11"/>
    <p:sldId id="259" r:id="rId12"/>
    <p:sldId id="283" r:id="rId13"/>
    <p:sldId id="282" r:id="rId14"/>
    <p:sldId id="287" r:id="rId15"/>
    <p:sldId id="276" r:id="rId16"/>
    <p:sldId id="277" r:id="rId17"/>
    <p:sldId id="265" r:id="rId18"/>
    <p:sldId id="279" r:id="rId19"/>
    <p:sldId id="266" r:id="rId20"/>
    <p:sldId id="289" r:id="rId21"/>
    <p:sldId id="271" r:id="rId22"/>
    <p:sldId id="280" r:id="rId23"/>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i dressler" initials="md" lastIdx="11" clrIdx="0"/>
  <p:cmAuthor id="2" name="noga mishan" initials="nm" lastIdx="1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986" autoAdjust="0"/>
    <p:restoredTop sz="94620" autoAdjust="0"/>
  </p:normalViewPr>
  <p:slideViewPr>
    <p:cSldViewPr snapToGrid="0">
      <p:cViewPr varScale="1">
        <p:scale>
          <a:sx n="120" d="100"/>
          <a:sy n="120" d="100"/>
        </p:scale>
        <p:origin x="234" y="102"/>
      </p:cViewPr>
      <p:guideLst>
        <p:guide orient="horz" pos="2160"/>
        <p:guide pos="3840"/>
      </p:guideLst>
    </p:cSldViewPr>
  </p:slideViewPr>
  <p:notesTextViewPr>
    <p:cViewPr>
      <p:scale>
        <a:sx n="1" d="1"/>
        <a:sy n="1" d="1"/>
      </p:scale>
      <p:origin x="0" y="0"/>
    </p:cViewPr>
  </p:notesTextViewPr>
  <p:sorterViewPr>
    <p:cViewPr>
      <p:scale>
        <a:sx n="100" d="100"/>
        <a:sy n="100" d="100"/>
      </p:scale>
      <p:origin x="0" y="-51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521D9EEA-6496-4396-A3E6-B8E183EA1FE9}" type="datetimeFigureOut">
              <a:rPr lang="he-IL" smtClean="0"/>
              <a:t>י"ד/אב/תשפ"ד</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C1B0E496-97EA-409F-A21E-91F73087EE6C}" type="slidenum">
              <a:rPr lang="he-IL" smtClean="0"/>
              <a:t>‹#›</a:t>
            </a:fld>
            <a:endParaRPr lang="he-IL"/>
          </a:p>
        </p:txBody>
      </p:sp>
    </p:spTree>
    <p:extLst>
      <p:ext uri="{BB962C8B-B14F-4D97-AF65-F5344CB8AC3E}">
        <p14:creationId xmlns:p14="http://schemas.microsoft.com/office/powerpoint/2010/main" val="242684744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about:blank"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ביחידת פתיחה זו נבחן עם התלמידים תופעה רווחת הקשורה למפגשים עם בעלי חיים והיא תופעת הביות.</a:t>
            </a:r>
          </a:p>
          <a:p>
            <a:r>
              <a:rPr lang="he-IL" dirty="0"/>
              <a:t>ביות בעלי חיים הוא תהליך ארוך שנים שבו מפתחים בעלי חיים מבויתים (או "חיות בית") מחיות בר. בעלי חיים שכל חייהם מתקיימים לצד בני אדם, כפופים לניהול בני אדם, כשהם משמשים אותם למטרות שונות כמו לעבודה, להובלה, למזון, הנאה. </a:t>
            </a:r>
          </a:p>
          <a:p>
            <a:r>
              <a:rPr lang="he-IL" dirty="0"/>
              <a:t>תכונות ומאפיינים רבים של החיות המבויתות עברו שינויים תורשתיים מרחיקי לכת (מכוונים ולעיתים בלתי מכוונים, פנימיים וחיצוניים) על ידי בני האדם שהרביעו אותן, שינויים שהפכו את השימוש בהן לנוח ומועיל יותר לבני אדם.</a:t>
            </a:r>
          </a:p>
          <a:p>
            <a:r>
              <a:rPr lang="he-IL" dirty="0"/>
              <a:t>חשוב להדגיש שאילוף של בעל חיים הוא לא ביות.</a:t>
            </a:r>
          </a:p>
          <a:p>
            <a:endParaRPr lang="he-IL" dirty="0"/>
          </a:p>
          <a:p>
            <a:r>
              <a:rPr lang="he-IL" dirty="0"/>
              <a:t>יש לשים לב שהמושג ביות בעלי חיים הוא </a:t>
            </a:r>
            <a:r>
              <a:rPr lang="he-IL" b="1" dirty="0"/>
              <a:t>מושג טכנולוגי</a:t>
            </a:r>
            <a:r>
              <a:rPr lang="he-IL" dirty="0"/>
              <a:t>. ביות בעלי החיים הוא דרך ומחשבה של</a:t>
            </a:r>
          </a:p>
          <a:p>
            <a:r>
              <a:rPr lang="he-IL" dirty="0"/>
              <a:t>האדם לפתור בעיות הקשורות לצרכים החיוניים שלו ולשיפור איכות חייו. בהקשר זה, חשוב להצביע על ייחודיות החשיבה האנושית שגלומה בפתרונות הטכנולוגיים ועל היישום של ידע מדעי בפתרונות אלה.</a:t>
            </a:r>
          </a:p>
        </p:txBody>
      </p:sp>
      <p:sp>
        <p:nvSpPr>
          <p:cNvPr id="4" name="מציין מיקום של מספר שקופית 3"/>
          <p:cNvSpPr>
            <a:spLocks noGrp="1"/>
          </p:cNvSpPr>
          <p:nvPr>
            <p:ph type="sldNum" sz="quarter" idx="5"/>
          </p:nvPr>
        </p:nvSpPr>
        <p:spPr/>
        <p:txBody>
          <a:bodyPr/>
          <a:lstStyle/>
          <a:p>
            <a:fld id="{C1B0E496-97EA-409F-A21E-91F73087EE6C}" type="slidenum">
              <a:rPr lang="he-IL" smtClean="0"/>
              <a:t>1</a:t>
            </a:fld>
            <a:endParaRPr lang="he-IL"/>
          </a:p>
        </p:txBody>
      </p:sp>
    </p:spTree>
    <p:extLst>
      <p:ext uri="{BB962C8B-B14F-4D97-AF65-F5344CB8AC3E}">
        <p14:creationId xmlns:p14="http://schemas.microsoft.com/office/powerpoint/2010/main" val="1274888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תמונות מתוך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pixabay</a:t>
            </a:r>
            <a:endParaRPr lang="he-IL" dirty="0"/>
          </a:p>
          <a:p>
            <a:pPr>
              <a:lnSpc>
                <a:spcPct val="150000"/>
              </a:lnSpc>
            </a:pPr>
            <a:endParaRPr lang="he-IL" sz="1200" dirty="0"/>
          </a:p>
          <a:p>
            <a:pPr>
              <a:lnSpc>
                <a:spcPct val="150000"/>
              </a:lnSpc>
            </a:pPr>
            <a:r>
              <a:rPr lang="he-IL" sz="1200" dirty="0"/>
              <a:t>המקור של בעלי החיים שהאדם בחר לגדל ולטפח היה בעלי חיים שגדלו בר.</a:t>
            </a:r>
          </a:p>
          <a:p>
            <a:pPr>
              <a:lnSpc>
                <a:spcPct val="150000"/>
              </a:lnSpc>
            </a:pPr>
            <a:r>
              <a:rPr lang="he-IL" sz="1200" dirty="0"/>
              <a:t>בשקופיות 14-11 אפשר לראות תמונות של חיות בר שהן המקור לחיות המבויתות שבני האדם מגדלים במשקים החקלאיים ובבית.</a:t>
            </a:r>
          </a:p>
          <a:p>
            <a:pPr>
              <a:lnSpc>
                <a:spcPct val="150000"/>
              </a:lnSpc>
            </a:pPr>
            <a:endParaRPr lang="he-IL" dirty="0"/>
          </a:p>
        </p:txBody>
      </p:sp>
      <p:sp>
        <p:nvSpPr>
          <p:cNvPr id="4" name="מציין מיקום של מספר שקופית 3"/>
          <p:cNvSpPr>
            <a:spLocks noGrp="1"/>
          </p:cNvSpPr>
          <p:nvPr>
            <p:ph type="sldNum" sz="quarter" idx="5"/>
          </p:nvPr>
        </p:nvSpPr>
        <p:spPr/>
        <p:txBody>
          <a:bodyPr/>
          <a:lstStyle/>
          <a:p>
            <a:fld id="{C1B0E496-97EA-409F-A21E-91F73087EE6C}" type="slidenum">
              <a:rPr lang="he-IL" smtClean="0"/>
              <a:t>10</a:t>
            </a:fld>
            <a:endParaRPr lang="he-IL"/>
          </a:p>
        </p:txBody>
      </p:sp>
    </p:spTree>
    <p:extLst>
      <p:ext uri="{BB962C8B-B14F-4D97-AF65-F5344CB8AC3E}">
        <p14:creationId xmlns:p14="http://schemas.microsoft.com/office/powerpoint/2010/main" val="154198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תמונות מתוך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pixabay</a:t>
            </a:r>
            <a:endParaRPr lang="he-IL" dirty="0"/>
          </a:p>
        </p:txBody>
      </p:sp>
      <p:sp>
        <p:nvSpPr>
          <p:cNvPr id="4" name="מציין מיקום של מספר שקופית 3"/>
          <p:cNvSpPr>
            <a:spLocks noGrp="1"/>
          </p:cNvSpPr>
          <p:nvPr>
            <p:ph type="sldNum" sz="quarter" idx="5"/>
          </p:nvPr>
        </p:nvSpPr>
        <p:spPr/>
        <p:txBody>
          <a:bodyPr/>
          <a:lstStyle/>
          <a:p>
            <a:fld id="{C1B0E496-97EA-409F-A21E-91F73087EE6C}" type="slidenum">
              <a:rPr lang="he-IL" smtClean="0"/>
              <a:t>11</a:t>
            </a:fld>
            <a:endParaRPr lang="he-IL"/>
          </a:p>
        </p:txBody>
      </p:sp>
    </p:spTree>
    <p:extLst>
      <p:ext uri="{BB962C8B-B14F-4D97-AF65-F5344CB8AC3E}">
        <p14:creationId xmlns:p14="http://schemas.microsoft.com/office/powerpoint/2010/main" val="1898603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תמונות מתוך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pixabay</a:t>
            </a:r>
            <a:endParaRPr lang="he-IL" dirty="0"/>
          </a:p>
        </p:txBody>
      </p:sp>
      <p:sp>
        <p:nvSpPr>
          <p:cNvPr id="4" name="מציין מיקום של מספר שקופית 3"/>
          <p:cNvSpPr>
            <a:spLocks noGrp="1"/>
          </p:cNvSpPr>
          <p:nvPr>
            <p:ph type="sldNum" sz="quarter" idx="5"/>
          </p:nvPr>
        </p:nvSpPr>
        <p:spPr/>
        <p:txBody>
          <a:bodyPr/>
          <a:lstStyle/>
          <a:p>
            <a:fld id="{C1B0E496-97EA-409F-A21E-91F73087EE6C}" type="slidenum">
              <a:rPr lang="he-IL" smtClean="0"/>
              <a:t>12</a:t>
            </a:fld>
            <a:endParaRPr lang="he-IL"/>
          </a:p>
        </p:txBody>
      </p:sp>
    </p:spTree>
    <p:extLst>
      <p:ext uri="{BB962C8B-B14F-4D97-AF65-F5344CB8AC3E}">
        <p14:creationId xmlns:p14="http://schemas.microsoft.com/office/powerpoint/2010/main" val="1324358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סוסי בר, מתוך ויקיפדיה, בעל היצירה:</a:t>
            </a:r>
            <a:r>
              <a:rPr lang="en-US" b="0" i="0" u="sng" dirty="0">
                <a:solidFill>
                  <a:srgbClr val="FAA700"/>
                </a:solidFill>
                <a:effectLst/>
                <a:highlight>
                  <a:srgbClr val="F8F9FA"/>
                </a:highlight>
                <a:latin typeface="Arial" panose="020B0604020202020204" pitchFamily="34" charset="0"/>
                <a:hlinkClick r:id="rId3" tooltip="User:Dana boomer"/>
              </a:rPr>
              <a:t>Dana boomer</a:t>
            </a:r>
            <a:endParaRPr lang="he-IL" b="0" i="0" u="sng" dirty="0">
              <a:solidFill>
                <a:srgbClr val="FAA700"/>
              </a:solidFill>
              <a:effectLst/>
              <a:highlight>
                <a:srgbClr val="F8F9FA"/>
              </a:highlight>
              <a:latin typeface="Arial" panose="020B0604020202020204" pitchFamily="34" charset="0"/>
            </a:endParaRPr>
          </a:p>
          <a:p>
            <a:r>
              <a:rPr lang="he-IL" b="0" i="0" u="none" dirty="0">
                <a:solidFill>
                  <a:srgbClr val="FAA700"/>
                </a:solidFill>
                <a:effectLst/>
                <a:highlight>
                  <a:srgbClr val="F8F9FA"/>
                </a:highlight>
                <a:latin typeface="Arial" panose="020B0604020202020204" pitchFamily="34" charset="0"/>
              </a:rPr>
              <a:t>דגי ים מתוך ויקיפדיה, בעל היצירה: </a:t>
            </a:r>
            <a:r>
              <a:rPr lang="en-US" b="0" i="0" u="none" dirty="0">
                <a:solidFill>
                  <a:srgbClr val="FAA700"/>
                </a:solidFill>
                <a:effectLst/>
                <a:highlight>
                  <a:srgbClr val="F8F9FA"/>
                </a:highlight>
                <a:latin typeface="Arial" panose="020B0604020202020204" pitchFamily="34" charset="0"/>
                <a:hlinkClick r:id="rId4"/>
              </a:rPr>
              <a:t>Brocken </a:t>
            </a:r>
            <a:r>
              <a:rPr lang="en-US" b="0" i="0" u="none" dirty="0" err="1">
                <a:solidFill>
                  <a:srgbClr val="FAA700"/>
                </a:solidFill>
                <a:effectLst/>
                <a:highlight>
                  <a:srgbClr val="F8F9FA"/>
                </a:highlight>
                <a:latin typeface="Arial" panose="020B0604020202020204" pitchFamily="34" charset="0"/>
                <a:hlinkClick r:id="rId4"/>
              </a:rPr>
              <a:t>Inaglory</a:t>
            </a:r>
            <a:endParaRPr lang="he-IL" u="none" dirty="0"/>
          </a:p>
        </p:txBody>
      </p:sp>
      <p:sp>
        <p:nvSpPr>
          <p:cNvPr id="4" name="מציין מיקום של מספר שקופית 3"/>
          <p:cNvSpPr>
            <a:spLocks noGrp="1"/>
          </p:cNvSpPr>
          <p:nvPr>
            <p:ph type="sldNum" sz="quarter" idx="5"/>
          </p:nvPr>
        </p:nvSpPr>
        <p:spPr/>
        <p:txBody>
          <a:bodyPr/>
          <a:lstStyle/>
          <a:p>
            <a:fld id="{C1B0E496-97EA-409F-A21E-91F73087EE6C}" type="slidenum">
              <a:rPr lang="he-IL" smtClean="0"/>
              <a:t>13</a:t>
            </a:fld>
            <a:endParaRPr lang="he-IL"/>
          </a:p>
        </p:txBody>
      </p:sp>
    </p:spTree>
    <p:extLst>
      <p:ext uri="{BB962C8B-B14F-4D97-AF65-F5344CB8AC3E}">
        <p14:creationId xmlns:p14="http://schemas.microsoft.com/office/powerpoint/2010/main" val="1176210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על האדם מוטלת האחריות להתייחס לבעלי החיים בכבוד, לספק להם את הצרכים החיוניים ולהימנע מפגיעה בהם.</a:t>
            </a:r>
          </a:p>
          <a:p>
            <a:r>
              <a:rPr lang="he-IL" dirty="0"/>
              <a:t>רוב בעלי החיים המבויתים לא יצליחו לשרוד בטבע. בעלי החיים המבויתים תלויים באדם שמספק להם את הצרכים החיוניים להישרדותם. בטבע לא יצליחו בעלי החיים לתת מענה לצרכים שלהם.</a:t>
            </a:r>
          </a:p>
          <a:p>
            <a:endParaRPr lang="he-IL" dirty="0"/>
          </a:p>
          <a:p>
            <a:r>
              <a:rPr lang="he-IL" dirty="0"/>
              <a:t>יש לציין שבעלי חיים מבויתים שחזרו לטבע והסתגלו היטב הם פליטי תרבות. למשל, הדררה.</a:t>
            </a:r>
          </a:p>
          <a:p>
            <a:r>
              <a:rPr lang="he-IL" dirty="0"/>
              <a:t>חיות מבויתות שחזרו אל הטבע ושרדו בו נקראות "חיות פרא.</a:t>
            </a:r>
          </a:p>
          <a:p>
            <a:endParaRPr lang="he-IL" dirty="0"/>
          </a:p>
        </p:txBody>
      </p:sp>
      <p:sp>
        <p:nvSpPr>
          <p:cNvPr id="4" name="מציין מיקום של מספר שקופית 3"/>
          <p:cNvSpPr>
            <a:spLocks noGrp="1"/>
          </p:cNvSpPr>
          <p:nvPr>
            <p:ph type="sldNum" sz="quarter" idx="5"/>
          </p:nvPr>
        </p:nvSpPr>
        <p:spPr/>
        <p:txBody>
          <a:bodyPr/>
          <a:lstStyle/>
          <a:p>
            <a:fld id="{C1B0E496-97EA-409F-A21E-91F73087EE6C}" type="slidenum">
              <a:rPr lang="he-IL" smtClean="0"/>
              <a:t>14</a:t>
            </a:fld>
            <a:endParaRPr lang="he-IL"/>
          </a:p>
        </p:txBody>
      </p:sp>
    </p:spTree>
    <p:extLst>
      <p:ext uri="{BB962C8B-B14F-4D97-AF65-F5344CB8AC3E}">
        <p14:creationId xmlns:p14="http://schemas.microsoft.com/office/powerpoint/2010/main" val="3758057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בעתיד נאכל בעיקר בשר שהוכן במעבדה. לבשר הזה קוראים בשר מתורבת. </a:t>
            </a:r>
          </a:p>
          <a:p>
            <a:r>
              <a:rPr lang="he-IL" dirty="0"/>
              <a:t>כך לא יחסר לנו בשר וכך גם נמנע המתה של בעלי חיים.</a:t>
            </a:r>
          </a:p>
          <a:p>
            <a:r>
              <a:rPr lang="he-IL" b="0" i="0" dirty="0">
                <a:solidFill>
                  <a:srgbClr val="000000"/>
                </a:solidFill>
                <a:effectLst/>
                <a:highlight>
                  <a:srgbClr val="FFFFFF"/>
                </a:highlight>
                <a:latin typeface="Open Sans Hebrew"/>
              </a:rPr>
              <a:t>הדרישה לבשר בעולם גדֵלה והולכת, בין השאר בעקבות הגידול המתמשך באוכלוסיית העולם והשיפור בתנאי המחייה במדינות מתפתחות כמו הודו וסין. </a:t>
            </a:r>
          </a:p>
          <a:p>
            <a:r>
              <a:rPr lang="he-IL" b="0" i="0" dirty="0">
                <a:solidFill>
                  <a:srgbClr val="000000"/>
                </a:solidFill>
                <a:effectLst/>
                <a:highlight>
                  <a:srgbClr val="FFFFFF"/>
                </a:highlight>
                <a:latin typeface="Open Sans Hebrew"/>
              </a:rPr>
              <a:t>ארגון המזון והחקלאות של האו"ם חוזה כי עד 2050 צריכת הבשר תגדל ביותר מ-70 אחוז לעומת רמתה בשנת 2010.</a:t>
            </a:r>
          </a:p>
          <a:p>
            <a:r>
              <a:rPr lang="he-IL" b="0" i="0" dirty="0">
                <a:solidFill>
                  <a:srgbClr val="000000"/>
                </a:solidFill>
                <a:effectLst/>
                <a:highlight>
                  <a:srgbClr val="FFFFFF"/>
                </a:highlight>
                <a:latin typeface="Open Sans Hebrew"/>
              </a:rPr>
              <a:t>לדברי המצדדים פיתוח בשר מתורבת  יעזור לשמירה על כדור הארץ. בשר מתורבת ינצל 99 אחוז פחות קרקע, יפלוט 96 אחוז פחות גזי חממה, יצרוך 96 אחוז פחות מים וידרוש 45 אחוז פחות אנרגיה לעומת בשר בקר המיוצר בתעשיית הבשר היום. (המקור </a:t>
            </a:r>
            <a:r>
              <a:rPr lang="he-IL" dirty="0">
                <a:hlinkClick r:id="rId3"/>
              </a:rPr>
              <a:t>לאכול בשר בלי להרוג חיות </a:t>
            </a:r>
            <a:r>
              <a:rPr lang="en-US" dirty="0">
                <a:hlinkClick r:id="rId3"/>
              </a:rPr>
              <a:t>weizmann.ac.il</a:t>
            </a:r>
            <a:r>
              <a:rPr lang="he-IL" dirty="0"/>
              <a:t>)</a:t>
            </a:r>
            <a:endParaRPr lang="he-IL" b="0" i="0" dirty="0">
              <a:solidFill>
                <a:srgbClr val="000000"/>
              </a:solidFill>
              <a:effectLst/>
              <a:highlight>
                <a:srgbClr val="FFFFFF"/>
              </a:highlight>
              <a:latin typeface="Open Sans Hebrew"/>
            </a:endParaRPr>
          </a:p>
          <a:p>
            <a:endParaRPr lang="he-IL" dirty="0"/>
          </a:p>
          <a:p>
            <a:r>
              <a:rPr lang="he-IL" dirty="0"/>
              <a:t>מומלץ להראות לתלמידים רק חלק מהסרטון ממליצה לצפות בסרטון. אפשר לראות חלק מהסרטון </a:t>
            </a:r>
            <a:r>
              <a:rPr lang="he-IL" b="1" u="sng" dirty="0"/>
              <a:t>שתי דקות ראשונות.</a:t>
            </a:r>
          </a:p>
        </p:txBody>
      </p:sp>
      <p:sp>
        <p:nvSpPr>
          <p:cNvPr id="4" name="מציין מיקום של מספר שקופית 3"/>
          <p:cNvSpPr>
            <a:spLocks noGrp="1"/>
          </p:cNvSpPr>
          <p:nvPr>
            <p:ph type="sldNum" sz="quarter" idx="5"/>
          </p:nvPr>
        </p:nvSpPr>
        <p:spPr/>
        <p:txBody>
          <a:bodyPr/>
          <a:lstStyle/>
          <a:p>
            <a:fld id="{C1B0E496-97EA-409F-A21E-91F73087EE6C}" type="slidenum">
              <a:rPr lang="he-IL" smtClean="0"/>
              <a:t>15</a:t>
            </a:fld>
            <a:endParaRPr lang="he-IL"/>
          </a:p>
        </p:txBody>
      </p:sp>
    </p:spTree>
    <p:extLst>
      <p:ext uri="{BB962C8B-B14F-4D97-AF65-F5344CB8AC3E}">
        <p14:creationId xmlns:p14="http://schemas.microsoft.com/office/powerpoint/2010/main" val="2434216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C1B0E496-97EA-409F-A21E-91F73087EE6C}" type="slidenum">
              <a:rPr lang="he-IL" smtClean="0"/>
              <a:t>16</a:t>
            </a:fld>
            <a:endParaRPr lang="he-IL"/>
          </a:p>
        </p:txBody>
      </p:sp>
    </p:spTree>
    <p:extLst>
      <p:ext uri="{BB962C8B-B14F-4D97-AF65-F5344CB8AC3E}">
        <p14:creationId xmlns:p14="http://schemas.microsoft.com/office/powerpoint/2010/main" val="3957673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שיח מסכם ובו התלמידים מיישמים את הבנת המושג ביות. בעלי חיים הגדלים בר ובכללם חרקים</a:t>
            </a:r>
          </a:p>
          <a:p>
            <a:r>
              <a:rPr lang="he-IL" dirty="0"/>
              <a:t>או </a:t>
            </a:r>
            <a:r>
              <a:rPr lang="he-IL" dirty="0" err="1"/>
              <a:t>פרוקי</a:t>
            </a:r>
            <a:r>
              <a:rPr lang="he-IL" dirty="0"/>
              <a:t> רגליים אחרים (עכבישים)</a:t>
            </a:r>
            <a:r>
              <a:rPr lang="en-US" dirty="0"/>
              <a:t> </a:t>
            </a:r>
            <a:r>
              <a:rPr lang="he-IL" dirty="0"/>
              <a:t> שנכנסים לביתנו "מבלי שהוזמנו". יש גם זוחלים כגון שממית הבית שהסתגלה לחיות בתוך בתים. צבים, נחשים, דו חיים שילדים מתפתים לגדל בביתם אינם נחשבים לחיות מבויתות. מיותר לציין שאסור לגדל חיות בר בבית. </a:t>
            </a:r>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C1B0E496-97EA-409F-A21E-91F73087EE6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17</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728351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פעילות העשרה:  חידון טריוויה על שיאים של בעלי חיים.</a:t>
            </a:r>
          </a:p>
          <a:p>
            <a:r>
              <a:rPr lang="he-IL" dirty="0"/>
              <a:t>עורכים משאל בכיתה ומבררים מי מהילדים יודעים את התשובות.</a:t>
            </a:r>
          </a:p>
        </p:txBody>
      </p:sp>
      <p:sp>
        <p:nvSpPr>
          <p:cNvPr id="4" name="מציין מיקום של מספר שקופית 3"/>
          <p:cNvSpPr>
            <a:spLocks noGrp="1"/>
          </p:cNvSpPr>
          <p:nvPr>
            <p:ph type="sldNum" sz="quarter" idx="5"/>
          </p:nvPr>
        </p:nvSpPr>
        <p:spPr/>
        <p:txBody>
          <a:bodyPr/>
          <a:lstStyle/>
          <a:p>
            <a:fld id="{C1B0E496-97EA-409F-A21E-91F73087EE6C}" type="slidenum">
              <a:rPr lang="he-IL" smtClean="0"/>
              <a:t>18</a:t>
            </a:fld>
            <a:endParaRPr lang="he-IL"/>
          </a:p>
        </p:txBody>
      </p:sp>
    </p:spTree>
    <p:extLst>
      <p:ext uri="{BB962C8B-B14F-4D97-AF65-F5344CB8AC3E}">
        <p14:creationId xmlns:p14="http://schemas.microsoft.com/office/powerpoint/2010/main" val="1008117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מציגים בפני הילדים את תמונות בעלי החיים ושואלים שנית.</a:t>
            </a:r>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C1B0E496-97EA-409F-A21E-91F73087EE6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19</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986494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200" kern="1200" dirty="0">
                <a:solidFill>
                  <a:srgbClr val="000000"/>
                </a:solidFill>
                <a:effectLst/>
                <a:latin typeface="Calibri" panose="020F0502020204030204" pitchFamily="34" charset="0"/>
                <a:ea typeface="+mn-ea"/>
                <a:cs typeface="Arial" panose="020B0604020202020204" pitchFamily="34" charset="0"/>
              </a:rPr>
              <a:t>מתחילים עם התנסות לבניית מרחב מחייה לבעלי החיים תוך התייחסות לצרכים החיוניים שלהם. </a:t>
            </a:r>
            <a:endParaRPr lang="en-US" sz="1200" dirty="0">
              <a:effectLst/>
              <a:latin typeface="Times New Roman" panose="02020603050405020304" pitchFamily="18" charset="0"/>
              <a:ea typeface="Times New Roman" panose="02020603050405020304" pitchFamily="18" charset="0"/>
            </a:endParaRPr>
          </a:p>
          <a:p>
            <a:pPr algn="r" rtl="1"/>
            <a:r>
              <a:rPr lang="he-IL" sz="1200" kern="1200" dirty="0">
                <a:solidFill>
                  <a:srgbClr val="000000"/>
                </a:solidFill>
                <a:effectLst/>
                <a:latin typeface="Calibri" panose="020F0502020204030204" pitchFamily="34" charset="0"/>
                <a:ea typeface="+mn-ea"/>
                <a:cs typeface="Arial" panose="020B0604020202020204" pitchFamily="34" charset="0"/>
              </a:rPr>
              <a:t>לפני כן, חשוב לאזכר את הצרכים החיוניים של בעלי חיים: אוויר, מזון, הגנה, מרחב מחייה, טמפרטורה מתאימה, אור.</a:t>
            </a:r>
            <a:endParaRPr lang="en-US" sz="1200" dirty="0">
              <a:effectLst/>
              <a:latin typeface="Times New Roman" panose="02020603050405020304" pitchFamily="18" charset="0"/>
              <a:ea typeface="Times New Roman" panose="02020603050405020304" pitchFamily="18" charset="0"/>
            </a:endParaRPr>
          </a:p>
          <a:p>
            <a:pPr algn="r" rtl="1"/>
            <a:r>
              <a:rPr lang="en-US" sz="1200" kern="1200" dirty="0">
                <a:solidFill>
                  <a:srgbClr val="000000"/>
                </a:solidFill>
                <a:effectLst/>
                <a:latin typeface="Arial" panose="020B0604020202020204" pitchFamily="34" charset="0"/>
                <a:ea typeface="+mn-ea"/>
              </a:rPr>
              <a:t> </a:t>
            </a:r>
            <a:endParaRPr lang="en-US" sz="12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1100" kern="100" dirty="0">
                <a:effectLst/>
                <a:latin typeface="Calibri" panose="020F0502020204030204" pitchFamily="34" charset="0"/>
                <a:ea typeface="Calibri" panose="020F0502020204030204" pitchFamily="34" charset="0"/>
                <a:cs typeface="Arial" panose="020B0604020202020204" pitchFamily="34" charset="0"/>
              </a:rPr>
              <a:t> </a:t>
            </a:r>
          </a:p>
          <a:p>
            <a:endParaRPr lang="he-IL" dirty="0"/>
          </a:p>
        </p:txBody>
      </p:sp>
      <p:sp>
        <p:nvSpPr>
          <p:cNvPr id="4" name="מציין מיקום של מספר שקופית 3"/>
          <p:cNvSpPr>
            <a:spLocks noGrp="1"/>
          </p:cNvSpPr>
          <p:nvPr>
            <p:ph type="sldNum" sz="quarter" idx="5"/>
          </p:nvPr>
        </p:nvSpPr>
        <p:spPr/>
        <p:txBody>
          <a:bodyPr/>
          <a:lstStyle/>
          <a:p>
            <a:fld id="{C1B0E496-97EA-409F-A21E-91F73087EE6C}" type="slidenum">
              <a:rPr lang="he-IL" smtClean="0"/>
              <a:t>2</a:t>
            </a:fld>
            <a:endParaRPr lang="he-IL"/>
          </a:p>
        </p:txBody>
      </p:sp>
    </p:spTree>
    <p:extLst>
      <p:ext uri="{BB962C8B-B14F-4D97-AF65-F5344CB8AC3E}">
        <p14:creationId xmlns:p14="http://schemas.microsoft.com/office/powerpoint/2010/main" val="3710138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1. לוויתן כחול- בעל חיים ימי הגדול בעולם. </a:t>
            </a:r>
            <a:r>
              <a:rPr lang="he-IL" b="0" i="0" dirty="0">
                <a:solidFill>
                  <a:srgbClr val="202122"/>
                </a:solidFill>
                <a:effectLst/>
                <a:highlight>
                  <a:srgbClr val="FFFFFF"/>
                </a:highlight>
                <a:latin typeface="Arial" panose="020B0604020202020204" pitchFamily="34" charset="0"/>
              </a:rPr>
              <a:t>אורכו מגיע עד 34 </a:t>
            </a:r>
            <a:r>
              <a:rPr lang="he-IL" b="0" i="0" u="none" strike="noStrike" dirty="0">
                <a:effectLst/>
                <a:highlight>
                  <a:srgbClr val="FFFFFF"/>
                </a:highlight>
                <a:latin typeface="Arial" panose="020B0604020202020204" pitchFamily="34" charset="0"/>
              </a:rPr>
              <a:t>מטרים</a:t>
            </a:r>
            <a:r>
              <a:rPr lang="he-IL" b="0" i="0" dirty="0">
                <a:solidFill>
                  <a:srgbClr val="202122"/>
                </a:solidFill>
                <a:effectLst/>
                <a:highlight>
                  <a:srgbClr val="FFFFFF"/>
                </a:highlight>
                <a:latin typeface="Arial" panose="020B0604020202020204" pitchFamily="34" charset="0"/>
              </a:rPr>
              <a:t> ומשקלו עשוי להגיע ל-177 </a:t>
            </a:r>
            <a:r>
              <a:rPr lang="he-IL" b="0" i="0" u="none" strike="noStrike" dirty="0">
                <a:effectLst/>
                <a:highlight>
                  <a:srgbClr val="FFFFFF"/>
                </a:highlight>
                <a:latin typeface="Arial" panose="020B0604020202020204" pitchFamily="34" charset="0"/>
              </a:rPr>
              <a:t>טונות</a:t>
            </a:r>
            <a:r>
              <a:rPr lang="he-IL" b="0" i="0" dirty="0">
                <a:solidFill>
                  <a:srgbClr val="202122"/>
                </a:solidFill>
                <a:effectLst/>
                <a:highlight>
                  <a:srgbClr val="FFFFFF"/>
                </a:highlight>
                <a:latin typeface="Arial" panose="020B0604020202020204" pitchFamily="34" charset="0"/>
              </a:rPr>
              <a:t>. </a:t>
            </a: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2. חדף זעיר- היונק הקטן בעולם. </a:t>
            </a:r>
            <a:r>
              <a:rPr lang="he-IL" b="0" i="0" dirty="0">
                <a:solidFill>
                  <a:srgbClr val="202122"/>
                </a:solidFill>
                <a:effectLst/>
                <a:highlight>
                  <a:srgbClr val="FFFFFF"/>
                </a:highlight>
                <a:latin typeface="Arial" panose="020B0604020202020204" pitchFamily="34" charset="0"/>
              </a:rPr>
              <a:t>משקלו 2.1-1.4 גרם; אורך גופו 42–51 מילימטרים</a:t>
            </a: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3. פיל אפריקני- היונק היבשתי הגדול בעולם.  </a:t>
            </a:r>
            <a:r>
              <a:rPr lang="he-IL" b="0" i="0" dirty="0">
                <a:solidFill>
                  <a:srgbClr val="2C2F34"/>
                </a:solidFill>
                <a:effectLst/>
                <a:highlight>
                  <a:srgbClr val="FFFFFF"/>
                </a:highlight>
                <a:latin typeface="helvetica" panose="020B0604020202020204" pitchFamily="34" charset="0"/>
              </a:rPr>
              <a:t>4-7 טונות וגובהו 3.5-4.5 מטרים.</a:t>
            </a:r>
          </a:p>
          <a:p>
            <a:r>
              <a:rPr lang="he-IL" dirty="0"/>
              <a:t>4. סיס החומות- ציפור קטנה. יכולה לעוף ולהישאר באוויר שלוש שנים ברצף.</a:t>
            </a:r>
          </a:p>
          <a:p>
            <a:r>
              <a:rPr lang="he-IL" dirty="0"/>
              <a:t>5. </a:t>
            </a:r>
            <a:r>
              <a:rPr lang="he-IL" dirty="0" err="1"/>
              <a:t>קוליברי</a:t>
            </a:r>
            <a:r>
              <a:rPr lang="he-IL" dirty="0"/>
              <a:t> הדבורה- מין העוף הקטן ביותר בעולם. אורכו </a:t>
            </a:r>
            <a:r>
              <a:rPr lang="he-IL" b="0" i="0" dirty="0">
                <a:solidFill>
                  <a:srgbClr val="202122"/>
                </a:solidFill>
                <a:effectLst/>
                <a:highlight>
                  <a:srgbClr val="FFFFFF"/>
                </a:highlight>
                <a:latin typeface="Arial" panose="020B0604020202020204" pitchFamily="34" charset="0"/>
              </a:rPr>
              <a:t> כ-5 עד 6 ס"מ, ומשקלו כ-1.6</a:t>
            </a:r>
            <a:endParaRPr lang="he-IL" dirty="0"/>
          </a:p>
          <a:p>
            <a:r>
              <a:rPr lang="he-IL" dirty="0"/>
              <a:t>6. זיקית ננסית - הזוחל הקטן בעולם.  </a:t>
            </a:r>
            <a:r>
              <a:rPr lang="he-IL" b="0" i="0" dirty="0">
                <a:solidFill>
                  <a:srgbClr val="202122"/>
                </a:solidFill>
                <a:effectLst/>
                <a:highlight>
                  <a:srgbClr val="FFFFFF"/>
                </a:highlight>
                <a:latin typeface="Arial" panose="020B0604020202020204" pitchFamily="34" charset="0"/>
              </a:rPr>
              <a:t>בעלת גוף קטן ביותר המגיע לאורך של עד 16 מ"מ</a:t>
            </a:r>
            <a:endParaRPr lang="he-IL" dirty="0"/>
          </a:p>
          <a:p>
            <a:r>
              <a:rPr lang="he-IL" dirty="0"/>
              <a:t>7. </a:t>
            </a:r>
            <a:r>
              <a:rPr lang="he-IL" dirty="0" err="1"/>
              <a:t>ישנונן</a:t>
            </a:r>
            <a:r>
              <a:rPr lang="he-IL" dirty="0"/>
              <a:t> </a:t>
            </a:r>
            <a:r>
              <a:rPr lang="he-IL" dirty="0" err="1"/>
              <a:t>גרילנדי</a:t>
            </a:r>
            <a:r>
              <a:rPr lang="he-IL" dirty="0"/>
              <a:t> - חי בין 500-300 שנים.</a:t>
            </a: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C1B0E496-97EA-409F-A21E-91F73087EE6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20</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855016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מומלץ לתרגל עם הילדים את מיומנות החשיבה שאילת שאלות ובכך לתת מענה גם לתכנים נוספים שמעניינים אותם בנושא זה.</a:t>
            </a:r>
          </a:p>
        </p:txBody>
      </p:sp>
      <p:sp>
        <p:nvSpPr>
          <p:cNvPr id="4" name="מציין מיקום של מספר שקופית 3"/>
          <p:cNvSpPr>
            <a:spLocks noGrp="1"/>
          </p:cNvSpPr>
          <p:nvPr>
            <p:ph type="sldNum" sz="quarter" idx="5"/>
          </p:nvPr>
        </p:nvSpPr>
        <p:spPr/>
        <p:txBody>
          <a:bodyPr/>
          <a:lstStyle/>
          <a:p>
            <a:fld id="{C1B0E496-97EA-409F-A21E-91F73087EE6C}" type="slidenum">
              <a:rPr lang="he-IL" smtClean="0"/>
              <a:t>21</a:t>
            </a:fld>
            <a:endParaRPr lang="he-IL"/>
          </a:p>
        </p:txBody>
      </p:sp>
    </p:spTree>
    <p:extLst>
      <p:ext uri="{BB962C8B-B14F-4D97-AF65-F5344CB8AC3E}">
        <p14:creationId xmlns:p14="http://schemas.microsoft.com/office/powerpoint/2010/main" val="1354355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שימו לב: באתר במבט חדש</a:t>
            </a:r>
            <a:r>
              <a:rPr lang="he-IL"/>
              <a:t>, כיתה </a:t>
            </a:r>
            <a:r>
              <a:rPr lang="he-IL" dirty="0"/>
              <a:t>ד, תמצאו טבלת תכנון לימודים, מערכי שיעור ומצגות מלוות. בהצלחה!!!</a:t>
            </a:r>
          </a:p>
        </p:txBody>
      </p:sp>
      <p:sp>
        <p:nvSpPr>
          <p:cNvPr id="4" name="מציין מיקום של מספר שקופית 3"/>
          <p:cNvSpPr>
            <a:spLocks noGrp="1"/>
          </p:cNvSpPr>
          <p:nvPr>
            <p:ph type="sldNum" sz="quarter" idx="5"/>
          </p:nvPr>
        </p:nvSpPr>
        <p:spPr/>
        <p:txBody>
          <a:bodyPr/>
          <a:lstStyle/>
          <a:p>
            <a:fld id="{C1B0E496-97EA-409F-A21E-91F73087EE6C}" type="slidenum">
              <a:rPr lang="he-IL" smtClean="0"/>
              <a:t>22</a:t>
            </a:fld>
            <a:endParaRPr lang="he-IL"/>
          </a:p>
        </p:txBody>
      </p:sp>
    </p:spTree>
    <p:extLst>
      <p:ext uri="{BB962C8B-B14F-4D97-AF65-F5344CB8AC3E}">
        <p14:creationId xmlns:p14="http://schemas.microsoft.com/office/powerpoint/2010/main" val="641445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שיח בכיתה על הסיבות אשר בגללן בני האדם מגדלים בעלי החיים והאופן שבו הם מגדלים אותם כך שיוכלו להנות מהן. התלמידים מנסים לברר מהי משמעות המושג ביות ומהן המטרות לפעולה זו.</a:t>
            </a:r>
          </a:p>
          <a:p>
            <a:r>
              <a:rPr lang="he-IL" dirty="0"/>
              <a:t>בני האדם מבייתים בעלי חיים לצרכים שונים: מזון, לבוש, הגנה, הנאה ועוד; </a:t>
            </a:r>
          </a:p>
          <a:p>
            <a:r>
              <a:rPr lang="he-IL" dirty="0"/>
              <a:t>בני האדם מפתחים פתרונות טכנולוגיים המגבירים את יכולתם לגדל בעלי חיים מבויתים.</a:t>
            </a:r>
          </a:p>
        </p:txBody>
      </p:sp>
      <p:sp>
        <p:nvSpPr>
          <p:cNvPr id="4" name="מציין מיקום של מספר שקופית 3"/>
          <p:cNvSpPr>
            <a:spLocks noGrp="1"/>
          </p:cNvSpPr>
          <p:nvPr>
            <p:ph type="sldNum" sz="quarter" idx="5"/>
          </p:nvPr>
        </p:nvSpPr>
        <p:spPr/>
        <p:txBody>
          <a:bodyPr/>
          <a:lstStyle/>
          <a:p>
            <a:fld id="{C1B0E496-97EA-409F-A21E-91F73087EE6C}" type="slidenum">
              <a:rPr lang="he-IL" smtClean="0"/>
              <a:t>3</a:t>
            </a:fld>
            <a:endParaRPr lang="he-IL"/>
          </a:p>
        </p:txBody>
      </p:sp>
    </p:spTree>
    <p:extLst>
      <p:ext uri="{BB962C8B-B14F-4D97-AF65-F5344CB8AC3E}">
        <p14:creationId xmlns:p14="http://schemas.microsoft.com/office/powerpoint/2010/main" val="3620971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יש להדגיש שתהליך הביות הוא ארוך שנים. בתקופות מוקדמות בני האדם צדו בעלי החיים וניצלו אותן לאותן מטרות, עם המעבר ליישוב קבע למד האדם לבחור את בעלי החיים המתאימים וביית אותן.</a:t>
            </a:r>
          </a:p>
          <a:p>
            <a:r>
              <a:rPr lang="he-IL" dirty="0"/>
              <a:t>בני האדם עשו שינויים בתכונות בעלי החיים כך שיתאימו לצרכיהם.</a:t>
            </a:r>
          </a:p>
        </p:txBody>
      </p:sp>
      <p:sp>
        <p:nvSpPr>
          <p:cNvPr id="4" name="מציין מיקום של מספר שקופית 3"/>
          <p:cNvSpPr>
            <a:spLocks noGrp="1"/>
          </p:cNvSpPr>
          <p:nvPr>
            <p:ph type="sldNum" sz="quarter" idx="5"/>
          </p:nvPr>
        </p:nvSpPr>
        <p:spPr/>
        <p:txBody>
          <a:bodyPr/>
          <a:lstStyle/>
          <a:p>
            <a:fld id="{C1B0E496-97EA-409F-A21E-91F73087EE6C}" type="slidenum">
              <a:rPr lang="he-IL" smtClean="0"/>
              <a:t>4</a:t>
            </a:fld>
            <a:endParaRPr lang="he-IL"/>
          </a:p>
        </p:txBody>
      </p:sp>
    </p:spTree>
    <p:extLst>
      <p:ext uri="{BB962C8B-B14F-4D97-AF65-F5344CB8AC3E}">
        <p14:creationId xmlns:p14="http://schemas.microsoft.com/office/powerpoint/2010/main" val="52122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מציגים לתלמידים דוגמאות של בעלי חיים מבויתים. חלק מבעלי החיים המבויתים מופיעים בסרטונים שבשקופית 9 ובתמונות בשקופיות 9-6.</a:t>
            </a:r>
          </a:p>
        </p:txBody>
      </p:sp>
      <p:sp>
        <p:nvSpPr>
          <p:cNvPr id="4" name="מציין מיקום של מספר שקופית 3"/>
          <p:cNvSpPr>
            <a:spLocks noGrp="1"/>
          </p:cNvSpPr>
          <p:nvPr>
            <p:ph type="sldNum" sz="quarter" idx="5"/>
          </p:nvPr>
        </p:nvSpPr>
        <p:spPr/>
        <p:txBody>
          <a:bodyPr/>
          <a:lstStyle/>
          <a:p>
            <a:fld id="{C1B0E496-97EA-409F-A21E-91F73087EE6C}" type="slidenum">
              <a:rPr lang="he-IL" smtClean="0"/>
              <a:t>5</a:t>
            </a:fld>
            <a:endParaRPr lang="he-IL"/>
          </a:p>
        </p:txBody>
      </p:sp>
    </p:spTree>
    <p:extLst>
      <p:ext uri="{BB962C8B-B14F-4D97-AF65-F5344CB8AC3E}">
        <p14:creationId xmlns:p14="http://schemas.microsoft.com/office/powerpoint/2010/main" val="291311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מציגים  לתלמידים דוגמאות</a:t>
            </a:r>
          </a:p>
          <a:p>
            <a:r>
              <a:rPr lang="he-IL" dirty="0"/>
              <a:t>דיר עיזים, מתוך ויקיפדיה, בעל יצירה: </a:t>
            </a:r>
            <a:r>
              <a:rPr lang="en-US" b="0" i="0" u="sng" dirty="0">
                <a:solidFill>
                  <a:srgbClr val="FAA700"/>
                </a:solidFill>
                <a:effectLst/>
                <a:highlight>
                  <a:srgbClr val="F8F9FA"/>
                </a:highlight>
                <a:latin typeface="Arial" panose="020B0604020202020204" pitchFamily="34" charset="0"/>
                <a:hlinkClick r:id="rId3" tooltip="User:Daniel Ventura"/>
              </a:rPr>
              <a:t>Daniel Ventura</a:t>
            </a:r>
            <a:r>
              <a:rPr lang="en-US" b="0" i="0" dirty="0">
                <a:solidFill>
                  <a:srgbClr val="54595D"/>
                </a:solidFill>
                <a:effectLst/>
                <a:highlight>
                  <a:srgbClr val="F8F9FA"/>
                </a:highlight>
                <a:latin typeface="Arial" panose="020B0604020202020204" pitchFamily="34" charset="0"/>
              </a:rPr>
              <a:t> </a:t>
            </a:r>
            <a:endParaRPr lang="he-IL" b="0" i="0" dirty="0">
              <a:solidFill>
                <a:srgbClr val="54595D"/>
              </a:solidFill>
              <a:effectLst/>
              <a:highlight>
                <a:srgbClr val="F8F9FA"/>
              </a:highlight>
              <a:latin typeface="Arial" panose="020B0604020202020204" pitchFamily="34" charset="0"/>
            </a:endParaRPr>
          </a:p>
          <a:p>
            <a:r>
              <a:rPr lang="he-IL" b="0" i="0" dirty="0">
                <a:solidFill>
                  <a:srgbClr val="54595D"/>
                </a:solidFill>
                <a:effectLst/>
                <a:highlight>
                  <a:srgbClr val="F8F9FA"/>
                </a:highlight>
                <a:latin typeface="Arial" panose="020B0604020202020204" pitchFamily="34" charset="0"/>
              </a:rPr>
              <a:t>בריכת דגים, מתוך ויקיפדיה, נחלת הכלל</a:t>
            </a:r>
          </a:p>
          <a:p>
            <a:endParaRPr lang="he-IL" b="0" i="0" dirty="0">
              <a:solidFill>
                <a:srgbClr val="54595D"/>
              </a:solidFill>
              <a:effectLst/>
              <a:highlight>
                <a:srgbClr val="F8F9FA"/>
              </a:highlight>
              <a:latin typeface="Arial" panose="020B0604020202020204" pitchFamily="34" charset="0"/>
            </a:endParaRPr>
          </a:p>
          <a:p>
            <a:r>
              <a:rPr lang="he-IL" dirty="0"/>
              <a:t>במשך הזמן התיישבו בני האדם במקומות קבועים והפכו לחקלאים שמגדלים ומטפחים בעצמם בעלי חיים שונים שספקו להם בשר, חלב, צמר ביצים ועוד.</a:t>
            </a:r>
          </a:p>
          <a:p>
            <a:r>
              <a:rPr lang="he-IL" dirty="0"/>
              <a:t>האמצעים הטכנולוגיים (שקופיות 9-6) שפיתח האדם הם דוגמאות לבתי גידול שבנה כדי לגדל בעלי חיים מבויתים.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בבתי גידול אלה קיימות טכנולוגיות המספקות על פי הצורך מים ומזון לבעלי החיים.</a:t>
            </a:r>
          </a:p>
          <a:p>
            <a:r>
              <a:rPr lang="he-IL" dirty="0"/>
              <a:t>לדוגמה: מערכות לוויסות הטמפרטורה ותאורה. מערכות לסילוק שפכים, מערכות להזנת בעלי חיים וטיפול וטרינרי הולם. </a:t>
            </a:r>
          </a:p>
          <a:p>
            <a:r>
              <a:rPr lang="he-IL" dirty="0"/>
              <a:t>מערכות גידול בעלי חיים עלולות לפגוע באיכות הסביבה. למשל, שפכים חקלאיים שמוזרמים לנחלים לכן בניית בתי גידול מלאכותיים מתקיימת בדרך כלל על שטחים פתוחים תוך מתן מענה ופתרונות להשפעות אלה.</a:t>
            </a:r>
          </a:p>
          <a:p>
            <a:endParaRPr lang="he-IL" dirty="0"/>
          </a:p>
        </p:txBody>
      </p:sp>
      <p:sp>
        <p:nvSpPr>
          <p:cNvPr id="4" name="מציין מיקום של מספר שקופית 3"/>
          <p:cNvSpPr>
            <a:spLocks noGrp="1"/>
          </p:cNvSpPr>
          <p:nvPr>
            <p:ph type="sldNum" sz="quarter" idx="5"/>
          </p:nvPr>
        </p:nvSpPr>
        <p:spPr/>
        <p:txBody>
          <a:bodyPr/>
          <a:lstStyle/>
          <a:p>
            <a:fld id="{C1B0E496-97EA-409F-A21E-91F73087EE6C}" type="slidenum">
              <a:rPr lang="he-IL" smtClean="0"/>
              <a:t>6</a:t>
            </a:fld>
            <a:endParaRPr lang="he-IL"/>
          </a:p>
        </p:txBody>
      </p:sp>
    </p:spTree>
    <p:extLst>
      <p:ext uri="{BB962C8B-B14F-4D97-AF65-F5344CB8AC3E}">
        <p14:creationId xmlns:p14="http://schemas.microsoft.com/office/powerpoint/2010/main" val="4196179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C1B0E496-97EA-409F-A21E-91F73087EE6C}" type="slidenum">
              <a:rPr lang="he-IL" smtClean="0"/>
              <a:t>7</a:t>
            </a:fld>
            <a:endParaRPr lang="he-IL"/>
          </a:p>
        </p:txBody>
      </p:sp>
    </p:spTree>
    <p:extLst>
      <p:ext uri="{BB962C8B-B14F-4D97-AF65-F5344CB8AC3E}">
        <p14:creationId xmlns:p14="http://schemas.microsoft.com/office/powerpoint/2010/main" val="165242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תמונות מתוך </a:t>
            </a:r>
            <a:r>
              <a:rPr lang="en-US" dirty="0" err="1"/>
              <a:t>pixabay</a:t>
            </a:r>
            <a:endParaRPr lang="he-IL" dirty="0"/>
          </a:p>
        </p:txBody>
      </p:sp>
      <p:sp>
        <p:nvSpPr>
          <p:cNvPr id="4" name="מציין מיקום של מספר שקופית 3"/>
          <p:cNvSpPr>
            <a:spLocks noGrp="1"/>
          </p:cNvSpPr>
          <p:nvPr>
            <p:ph type="sldNum" sz="quarter" idx="5"/>
          </p:nvPr>
        </p:nvSpPr>
        <p:spPr/>
        <p:txBody>
          <a:bodyPr/>
          <a:lstStyle/>
          <a:p>
            <a:fld id="{C1B0E496-97EA-409F-A21E-91F73087EE6C}" type="slidenum">
              <a:rPr lang="he-IL" smtClean="0"/>
              <a:t>8</a:t>
            </a:fld>
            <a:endParaRPr lang="he-IL"/>
          </a:p>
        </p:txBody>
      </p:sp>
    </p:spTree>
    <p:extLst>
      <p:ext uri="{BB962C8B-B14F-4D97-AF65-F5344CB8AC3E}">
        <p14:creationId xmlns:p14="http://schemas.microsoft.com/office/powerpoint/2010/main" val="2655389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אחת השאלות שעולה היא מהו המקור של החיות המבויתות. כל החיות המבויתות מקורן בחיות הבר. מקרינים את הסרטון וקוראים את קטע המידע.</a:t>
            </a:r>
            <a:endParaRPr lang="en-US" dirty="0"/>
          </a:p>
        </p:txBody>
      </p:sp>
      <p:sp>
        <p:nvSpPr>
          <p:cNvPr id="4" name="Slide Number Placeholder 3"/>
          <p:cNvSpPr>
            <a:spLocks noGrp="1"/>
          </p:cNvSpPr>
          <p:nvPr>
            <p:ph type="sldNum" sz="quarter" idx="5"/>
          </p:nvPr>
        </p:nvSpPr>
        <p:spPr/>
        <p:txBody>
          <a:bodyPr/>
          <a:lstStyle/>
          <a:p>
            <a:fld id="{C1B0E496-97EA-409F-A21E-91F73087EE6C}" type="slidenum">
              <a:rPr lang="he-IL" smtClean="0"/>
              <a:t>9</a:t>
            </a:fld>
            <a:endParaRPr lang="he-IL"/>
          </a:p>
        </p:txBody>
      </p:sp>
    </p:spTree>
    <p:extLst>
      <p:ext uri="{BB962C8B-B14F-4D97-AF65-F5344CB8AC3E}">
        <p14:creationId xmlns:p14="http://schemas.microsoft.com/office/powerpoint/2010/main" val="77473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D79E765-122B-82CD-5FAE-EF9168BB00F5}"/>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BF30ACE6-EC14-C2AA-3C34-A4983D5D00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98F50E72-056D-B494-6971-3074397FFFF0}"/>
              </a:ext>
            </a:extLst>
          </p:cNvPr>
          <p:cNvSpPr>
            <a:spLocks noGrp="1"/>
          </p:cNvSpPr>
          <p:nvPr>
            <p:ph type="dt" sz="half" idx="10"/>
          </p:nvPr>
        </p:nvSpPr>
        <p:spPr/>
        <p:txBody>
          <a:bodyPr/>
          <a:lstStyle/>
          <a:p>
            <a:fld id="{D6322065-90B0-45A3-80C7-7D25E96C3DEB}" type="datetimeFigureOut">
              <a:rPr lang="he-IL" smtClean="0"/>
              <a:t>י"ד/אב/תשפ"ד</a:t>
            </a:fld>
            <a:endParaRPr lang="he-IL"/>
          </a:p>
        </p:txBody>
      </p:sp>
      <p:sp>
        <p:nvSpPr>
          <p:cNvPr id="5" name="מציין מיקום של כותרת תחתונה 4">
            <a:extLst>
              <a:ext uri="{FF2B5EF4-FFF2-40B4-BE49-F238E27FC236}">
                <a16:creationId xmlns:a16="http://schemas.microsoft.com/office/drawing/2014/main" id="{CD7502B2-7193-E187-FA98-BD16CBF4723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BD0B51A9-CB42-3135-AB66-DA035A2A4306}"/>
              </a:ext>
            </a:extLst>
          </p:cNvPr>
          <p:cNvSpPr>
            <a:spLocks noGrp="1"/>
          </p:cNvSpPr>
          <p:nvPr>
            <p:ph type="sldNum" sz="quarter" idx="12"/>
          </p:nvPr>
        </p:nvSpPr>
        <p:spPr/>
        <p:txBody>
          <a:bodyPr/>
          <a:lstStyle/>
          <a:p>
            <a:fld id="{2B7E3DFB-3725-4971-83BE-EBD96AD69C8E}" type="slidenum">
              <a:rPr lang="he-IL" smtClean="0"/>
              <a:t>‹#›</a:t>
            </a:fld>
            <a:endParaRPr lang="he-IL"/>
          </a:p>
        </p:txBody>
      </p:sp>
    </p:spTree>
    <p:extLst>
      <p:ext uri="{BB962C8B-B14F-4D97-AF65-F5344CB8AC3E}">
        <p14:creationId xmlns:p14="http://schemas.microsoft.com/office/powerpoint/2010/main" val="3084371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34C51A0-6D1A-767B-0557-84D1265F0FA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59B56A52-17EE-C7FD-1AA0-98C6CB50C687}"/>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55687BC1-7C24-5563-B6BE-2333FC89182C}"/>
              </a:ext>
            </a:extLst>
          </p:cNvPr>
          <p:cNvSpPr>
            <a:spLocks noGrp="1"/>
          </p:cNvSpPr>
          <p:nvPr>
            <p:ph type="dt" sz="half" idx="10"/>
          </p:nvPr>
        </p:nvSpPr>
        <p:spPr/>
        <p:txBody>
          <a:bodyPr/>
          <a:lstStyle/>
          <a:p>
            <a:fld id="{D6322065-90B0-45A3-80C7-7D25E96C3DEB}" type="datetimeFigureOut">
              <a:rPr lang="he-IL" smtClean="0"/>
              <a:t>י"ד/אב/תשפ"ד</a:t>
            </a:fld>
            <a:endParaRPr lang="he-IL"/>
          </a:p>
        </p:txBody>
      </p:sp>
      <p:sp>
        <p:nvSpPr>
          <p:cNvPr id="5" name="מציין מיקום של כותרת תחתונה 4">
            <a:extLst>
              <a:ext uri="{FF2B5EF4-FFF2-40B4-BE49-F238E27FC236}">
                <a16:creationId xmlns:a16="http://schemas.microsoft.com/office/drawing/2014/main" id="{A3DC2143-B821-3D81-0D48-1CA7C647F7EE}"/>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B69776BA-B2D2-019C-9E92-B8EA11A35733}"/>
              </a:ext>
            </a:extLst>
          </p:cNvPr>
          <p:cNvSpPr>
            <a:spLocks noGrp="1"/>
          </p:cNvSpPr>
          <p:nvPr>
            <p:ph type="sldNum" sz="quarter" idx="12"/>
          </p:nvPr>
        </p:nvSpPr>
        <p:spPr/>
        <p:txBody>
          <a:bodyPr/>
          <a:lstStyle/>
          <a:p>
            <a:fld id="{2B7E3DFB-3725-4971-83BE-EBD96AD69C8E}" type="slidenum">
              <a:rPr lang="he-IL" smtClean="0"/>
              <a:t>‹#›</a:t>
            </a:fld>
            <a:endParaRPr lang="he-IL"/>
          </a:p>
        </p:txBody>
      </p:sp>
    </p:spTree>
    <p:extLst>
      <p:ext uri="{BB962C8B-B14F-4D97-AF65-F5344CB8AC3E}">
        <p14:creationId xmlns:p14="http://schemas.microsoft.com/office/powerpoint/2010/main" val="1827408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07651C13-7874-FF19-7706-94D9EC301FE9}"/>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34A21E14-F055-86A2-A6BE-DFE9D5FD0DBE}"/>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1F880B7-11EF-A7BC-3D9C-865DF2985AF7}"/>
              </a:ext>
            </a:extLst>
          </p:cNvPr>
          <p:cNvSpPr>
            <a:spLocks noGrp="1"/>
          </p:cNvSpPr>
          <p:nvPr>
            <p:ph type="dt" sz="half" idx="10"/>
          </p:nvPr>
        </p:nvSpPr>
        <p:spPr/>
        <p:txBody>
          <a:bodyPr/>
          <a:lstStyle/>
          <a:p>
            <a:fld id="{D6322065-90B0-45A3-80C7-7D25E96C3DEB}" type="datetimeFigureOut">
              <a:rPr lang="he-IL" smtClean="0"/>
              <a:t>י"ד/אב/תשפ"ד</a:t>
            </a:fld>
            <a:endParaRPr lang="he-IL"/>
          </a:p>
        </p:txBody>
      </p:sp>
      <p:sp>
        <p:nvSpPr>
          <p:cNvPr id="5" name="מציין מיקום של כותרת תחתונה 4">
            <a:extLst>
              <a:ext uri="{FF2B5EF4-FFF2-40B4-BE49-F238E27FC236}">
                <a16:creationId xmlns:a16="http://schemas.microsoft.com/office/drawing/2014/main" id="{B9E7C839-97CB-14B7-09E0-7F3ADCA2DAE7}"/>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51A3792E-BE21-E5E2-48EA-EA214D6BB6A0}"/>
              </a:ext>
            </a:extLst>
          </p:cNvPr>
          <p:cNvSpPr>
            <a:spLocks noGrp="1"/>
          </p:cNvSpPr>
          <p:nvPr>
            <p:ph type="sldNum" sz="quarter" idx="12"/>
          </p:nvPr>
        </p:nvSpPr>
        <p:spPr/>
        <p:txBody>
          <a:bodyPr/>
          <a:lstStyle/>
          <a:p>
            <a:fld id="{2B7E3DFB-3725-4971-83BE-EBD96AD69C8E}" type="slidenum">
              <a:rPr lang="he-IL" smtClean="0"/>
              <a:t>‹#›</a:t>
            </a:fld>
            <a:endParaRPr lang="he-IL"/>
          </a:p>
        </p:txBody>
      </p:sp>
    </p:spTree>
    <p:extLst>
      <p:ext uri="{BB962C8B-B14F-4D97-AF65-F5344CB8AC3E}">
        <p14:creationId xmlns:p14="http://schemas.microsoft.com/office/powerpoint/2010/main" val="381074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C8E70DE-B801-848F-B403-6C7455D969D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E626D97A-ED0D-0A47-5216-97B2A28592C6}"/>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3B087DB-EE65-5B02-F27D-A927EED6995D}"/>
              </a:ext>
            </a:extLst>
          </p:cNvPr>
          <p:cNvSpPr>
            <a:spLocks noGrp="1"/>
          </p:cNvSpPr>
          <p:nvPr>
            <p:ph type="dt" sz="half" idx="10"/>
          </p:nvPr>
        </p:nvSpPr>
        <p:spPr/>
        <p:txBody>
          <a:bodyPr/>
          <a:lstStyle/>
          <a:p>
            <a:fld id="{D6322065-90B0-45A3-80C7-7D25E96C3DEB}" type="datetimeFigureOut">
              <a:rPr lang="he-IL" smtClean="0"/>
              <a:t>י"ד/אב/תשפ"ד</a:t>
            </a:fld>
            <a:endParaRPr lang="he-IL"/>
          </a:p>
        </p:txBody>
      </p:sp>
      <p:sp>
        <p:nvSpPr>
          <p:cNvPr id="5" name="מציין מיקום של כותרת תחתונה 4">
            <a:extLst>
              <a:ext uri="{FF2B5EF4-FFF2-40B4-BE49-F238E27FC236}">
                <a16:creationId xmlns:a16="http://schemas.microsoft.com/office/drawing/2014/main" id="{97FBDC82-090B-14E9-3C85-F7E7F061E1D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9FF81F96-3F60-B279-0218-89FB0A259B46}"/>
              </a:ext>
            </a:extLst>
          </p:cNvPr>
          <p:cNvSpPr>
            <a:spLocks noGrp="1"/>
          </p:cNvSpPr>
          <p:nvPr>
            <p:ph type="sldNum" sz="quarter" idx="12"/>
          </p:nvPr>
        </p:nvSpPr>
        <p:spPr/>
        <p:txBody>
          <a:bodyPr/>
          <a:lstStyle/>
          <a:p>
            <a:fld id="{2B7E3DFB-3725-4971-83BE-EBD96AD69C8E}" type="slidenum">
              <a:rPr lang="he-IL" smtClean="0"/>
              <a:t>‹#›</a:t>
            </a:fld>
            <a:endParaRPr lang="he-IL"/>
          </a:p>
        </p:txBody>
      </p:sp>
    </p:spTree>
    <p:extLst>
      <p:ext uri="{BB962C8B-B14F-4D97-AF65-F5344CB8AC3E}">
        <p14:creationId xmlns:p14="http://schemas.microsoft.com/office/powerpoint/2010/main" val="789392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2B327AE-8F0B-67C5-1496-51E78E86064C}"/>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9186151B-E9AD-E44D-5780-1783B01B5F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43A6B290-2A66-29EB-A199-151CA33A9FA3}"/>
              </a:ext>
            </a:extLst>
          </p:cNvPr>
          <p:cNvSpPr>
            <a:spLocks noGrp="1"/>
          </p:cNvSpPr>
          <p:nvPr>
            <p:ph type="dt" sz="half" idx="10"/>
          </p:nvPr>
        </p:nvSpPr>
        <p:spPr/>
        <p:txBody>
          <a:bodyPr/>
          <a:lstStyle/>
          <a:p>
            <a:fld id="{D6322065-90B0-45A3-80C7-7D25E96C3DEB}" type="datetimeFigureOut">
              <a:rPr lang="he-IL" smtClean="0"/>
              <a:t>י"ד/אב/תשפ"ד</a:t>
            </a:fld>
            <a:endParaRPr lang="he-IL"/>
          </a:p>
        </p:txBody>
      </p:sp>
      <p:sp>
        <p:nvSpPr>
          <p:cNvPr id="5" name="מציין מיקום של כותרת תחתונה 4">
            <a:extLst>
              <a:ext uri="{FF2B5EF4-FFF2-40B4-BE49-F238E27FC236}">
                <a16:creationId xmlns:a16="http://schemas.microsoft.com/office/drawing/2014/main" id="{E5F9D9A0-CE06-9DB8-85C8-5E220AF572C5}"/>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72D8EA1-174C-63C6-5692-2FA6119572A4}"/>
              </a:ext>
            </a:extLst>
          </p:cNvPr>
          <p:cNvSpPr>
            <a:spLocks noGrp="1"/>
          </p:cNvSpPr>
          <p:nvPr>
            <p:ph type="sldNum" sz="quarter" idx="12"/>
          </p:nvPr>
        </p:nvSpPr>
        <p:spPr/>
        <p:txBody>
          <a:bodyPr/>
          <a:lstStyle/>
          <a:p>
            <a:fld id="{2B7E3DFB-3725-4971-83BE-EBD96AD69C8E}" type="slidenum">
              <a:rPr lang="he-IL" smtClean="0"/>
              <a:t>‹#›</a:t>
            </a:fld>
            <a:endParaRPr lang="he-IL"/>
          </a:p>
        </p:txBody>
      </p:sp>
    </p:spTree>
    <p:extLst>
      <p:ext uri="{BB962C8B-B14F-4D97-AF65-F5344CB8AC3E}">
        <p14:creationId xmlns:p14="http://schemas.microsoft.com/office/powerpoint/2010/main" val="2594160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4B1AE21-470C-A6E4-5830-25B7EB6DB9FF}"/>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88F3F07-D47D-481B-3C3D-62A8F8FF87D8}"/>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968E59C4-0A87-89A9-B58E-F7E9AC51B156}"/>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83FCF5ED-6485-B76F-12DF-36AA5661BD43}"/>
              </a:ext>
            </a:extLst>
          </p:cNvPr>
          <p:cNvSpPr>
            <a:spLocks noGrp="1"/>
          </p:cNvSpPr>
          <p:nvPr>
            <p:ph type="dt" sz="half" idx="10"/>
          </p:nvPr>
        </p:nvSpPr>
        <p:spPr/>
        <p:txBody>
          <a:bodyPr/>
          <a:lstStyle/>
          <a:p>
            <a:fld id="{D6322065-90B0-45A3-80C7-7D25E96C3DEB}" type="datetimeFigureOut">
              <a:rPr lang="he-IL" smtClean="0"/>
              <a:t>י"ד/אב/תשפ"ד</a:t>
            </a:fld>
            <a:endParaRPr lang="he-IL"/>
          </a:p>
        </p:txBody>
      </p:sp>
      <p:sp>
        <p:nvSpPr>
          <p:cNvPr id="6" name="מציין מיקום של כותרת תחתונה 5">
            <a:extLst>
              <a:ext uri="{FF2B5EF4-FFF2-40B4-BE49-F238E27FC236}">
                <a16:creationId xmlns:a16="http://schemas.microsoft.com/office/drawing/2014/main" id="{B9012054-216E-2FD6-4CFC-BB60B9E396BC}"/>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FA6D3302-12A7-B2EB-04E8-0C300C36E8BA}"/>
              </a:ext>
            </a:extLst>
          </p:cNvPr>
          <p:cNvSpPr>
            <a:spLocks noGrp="1"/>
          </p:cNvSpPr>
          <p:nvPr>
            <p:ph type="sldNum" sz="quarter" idx="12"/>
          </p:nvPr>
        </p:nvSpPr>
        <p:spPr/>
        <p:txBody>
          <a:bodyPr/>
          <a:lstStyle/>
          <a:p>
            <a:fld id="{2B7E3DFB-3725-4971-83BE-EBD96AD69C8E}" type="slidenum">
              <a:rPr lang="he-IL" smtClean="0"/>
              <a:t>‹#›</a:t>
            </a:fld>
            <a:endParaRPr lang="he-IL"/>
          </a:p>
        </p:txBody>
      </p:sp>
    </p:spTree>
    <p:extLst>
      <p:ext uri="{BB962C8B-B14F-4D97-AF65-F5344CB8AC3E}">
        <p14:creationId xmlns:p14="http://schemas.microsoft.com/office/powerpoint/2010/main" val="427878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6BCF7CD-8146-1B57-C1D8-5CB829BD5DF7}"/>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4DEEF538-6238-27E2-65C1-41183D8595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AA3B3CC3-6DE1-91EF-D371-B8E5728DDAA9}"/>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47CE5B3B-F118-EFA2-24E6-6007DF6F30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1EE638EC-9BC3-9805-D232-78F1BCE39EC0}"/>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E2DF56A7-B717-6B75-6F10-7CD23D4DA633}"/>
              </a:ext>
            </a:extLst>
          </p:cNvPr>
          <p:cNvSpPr>
            <a:spLocks noGrp="1"/>
          </p:cNvSpPr>
          <p:nvPr>
            <p:ph type="dt" sz="half" idx="10"/>
          </p:nvPr>
        </p:nvSpPr>
        <p:spPr/>
        <p:txBody>
          <a:bodyPr/>
          <a:lstStyle/>
          <a:p>
            <a:fld id="{D6322065-90B0-45A3-80C7-7D25E96C3DEB}" type="datetimeFigureOut">
              <a:rPr lang="he-IL" smtClean="0"/>
              <a:t>י"ד/אב/תשפ"ד</a:t>
            </a:fld>
            <a:endParaRPr lang="he-IL"/>
          </a:p>
        </p:txBody>
      </p:sp>
      <p:sp>
        <p:nvSpPr>
          <p:cNvPr id="8" name="מציין מיקום של כותרת תחתונה 7">
            <a:extLst>
              <a:ext uri="{FF2B5EF4-FFF2-40B4-BE49-F238E27FC236}">
                <a16:creationId xmlns:a16="http://schemas.microsoft.com/office/drawing/2014/main" id="{9E218D6E-3CCD-D5A5-A0C5-157BE4139124}"/>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AB0A1DC0-E216-0100-CCAD-1E6B21F33E73}"/>
              </a:ext>
            </a:extLst>
          </p:cNvPr>
          <p:cNvSpPr>
            <a:spLocks noGrp="1"/>
          </p:cNvSpPr>
          <p:nvPr>
            <p:ph type="sldNum" sz="quarter" idx="12"/>
          </p:nvPr>
        </p:nvSpPr>
        <p:spPr/>
        <p:txBody>
          <a:bodyPr/>
          <a:lstStyle/>
          <a:p>
            <a:fld id="{2B7E3DFB-3725-4971-83BE-EBD96AD69C8E}" type="slidenum">
              <a:rPr lang="he-IL" smtClean="0"/>
              <a:t>‹#›</a:t>
            </a:fld>
            <a:endParaRPr lang="he-IL"/>
          </a:p>
        </p:txBody>
      </p:sp>
    </p:spTree>
    <p:extLst>
      <p:ext uri="{BB962C8B-B14F-4D97-AF65-F5344CB8AC3E}">
        <p14:creationId xmlns:p14="http://schemas.microsoft.com/office/powerpoint/2010/main" val="607631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8C95BA5-920D-AD65-0A4A-7ADDD57E0027}"/>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1A442BCD-381F-29BA-E601-EE632F970B80}"/>
              </a:ext>
            </a:extLst>
          </p:cNvPr>
          <p:cNvSpPr>
            <a:spLocks noGrp="1"/>
          </p:cNvSpPr>
          <p:nvPr>
            <p:ph type="dt" sz="half" idx="10"/>
          </p:nvPr>
        </p:nvSpPr>
        <p:spPr/>
        <p:txBody>
          <a:bodyPr/>
          <a:lstStyle/>
          <a:p>
            <a:fld id="{D6322065-90B0-45A3-80C7-7D25E96C3DEB}" type="datetimeFigureOut">
              <a:rPr lang="he-IL" smtClean="0"/>
              <a:t>י"ד/אב/תשפ"ד</a:t>
            </a:fld>
            <a:endParaRPr lang="he-IL"/>
          </a:p>
        </p:txBody>
      </p:sp>
      <p:sp>
        <p:nvSpPr>
          <p:cNvPr id="4" name="מציין מיקום של כותרת תחתונה 3">
            <a:extLst>
              <a:ext uri="{FF2B5EF4-FFF2-40B4-BE49-F238E27FC236}">
                <a16:creationId xmlns:a16="http://schemas.microsoft.com/office/drawing/2014/main" id="{EB8A5424-8C5B-0FE9-B4FB-A2721C03620D}"/>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17F0E4DB-F9B7-D523-7F8C-A778190E4A63}"/>
              </a:ext>
            </a:extLst>
          </p:cNvPr>
          <p:cNvSpPr>
            <a:spLocks noGrp="1"/>
          </p:cNvSpPr>
          <p:nvPr>
            <p:ph type="sldNum" sz="quarter" idx="12"/>
          </p:nvPr>
        </p:nvSpPr>
        <p:spPr/>
        <p:txBody>
          <a:bodyPr/>
          <a:lstStyle/>
          <a:p>
            <a:fld id="{2B7E3DFB-3725-4971-83BE-EBD96AD69C8E}" type="slidenum">
              <a:rPr lang="he-IL" smtClean="0"/>
              <a:t>‹#›</a:t>
            </a:fld>
            <a:endParaRPr lang="he-IL"/>
          </a:p>
        </p:txBody>
      </p:sp>
    </p:spTree>
    <p:extLst>
      <p:ext uri="{BB962C8B-B14F-4D97-AF65-F5344CB8AC3E}">
        <p14:creationId xmlns:p14="http://schemas.microsoft.com/office/powerpoint/2010/main" val="1086329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366F16DC-9D3C-B4D5-3B7F-26BF2E1FA2BA}"/>
              </a:ext>
            </a:extLst>
          </p:cNvPr>
          <p:cNvSpPr>
            <a:spLocks noGrp="1"/>
          </p:cNvSpPr>
          <p:nvPr>
            <p:ph type="dt" sz="half" idx="10"/>
          </p:nvPr>
        </p:nvSpPr>
        <p:spPr/>
        <p:txBody>
          <a:bodyPr/>
          <a:lstStyle/>
          <a:p>
            <a:fld id="{D6322065-90B0-45A3-80C7-7D25E96C3DEB}" type="datetimeFigureOut">
              <a:rPr lang="he-IL" smtClean="0"/>
              <a:t>י"ד/אב/תשפ"ד</a:t>
            </a:fld>
            <a:endParaRPr lang="he-IL"/>
          </a:p>
        </p:txBody>
      </p:sp>
      <p:sp>
        <p:nvSpPr>
          <p:cNvPr id="3" name="מציין מיקום של כותרת תחתונה 2">
            <a:extLst>
              <a:ext uri="{FF2B5EF4-FFF2-40B4-BE49-F238E27FC236}">
                <a16:creationId xmlns:a16="http://schemas.microsoft.com/office/drawing/2014/main" id="{EEDC56F0-06F3-0C3D-6DC2-106096E50D10}"/>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7E6B9F5A-6005-4F70-37A4-16A6C77D639D}"/>
              </a:ext>
            </a:extLst>
          </p:cNvPr>
          <p:cNvSpPr>
            <a:spLocks noGrp="1"/>
          </p:cNvSpPr>
          <p:nvPr>
            <p:ph type="sldNum" sz="quarter" idx="12"/>
          </p:nvPr>
        </p:nvSpPr>
        <p:spPr/>
        <p:txBody>
          <a:bodyPr/>
          <a:lstStyle/>
          <a:p>
            <a:fld id="{2B7E3DFB-3725-4971-83BE-EBD96AD69C8E}" type="slidenum">
              <a:rPr lang="he-IL" smtClean="0"/>
              <a:t>‹#›</a:t>
            </a:fld>
            <a:endParaRPr lang="he-IL"/>
          </a:p>
        </p:txBody>
      </p:sp>
    </p:spTree>
    <p:extLst>
      <p:ext uri="{BB962C8B-B14F-4D97-AF65-F5344CB8AC3E}">
        <p14:creationId xmlns:p14="http://schemas.microsoft.com/office/powerpoint/2010/main" val="1321882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312EABB-F0DC-5246-F5E3-35959BC632FA}"/>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B982C4A0-E086-EC13-29B1-BC78FBE21A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73C40055-EAEC-C5F7-026F-E3497E7174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D2D18371-2929-CD29-5E77-CFFCADDF7E38}"/>
              </a:ext>
            </a:extLst>
          </p:cNvPr>
          <p:cNvSpPr>
            <a:spLocks noGrp="1"/>
          </p:cNvSpPr>
          <p:nvPr>
            <p:ph type="dt" sz="half" idx="10"/>
          </p:nvPr>
        </p:nvSpPr>
        <p:spPr/>
        <p:txBody>
          <a:bodyPr/>
          <a:lstStyle/>
          <a:p>
            <a:fld id="{D6322065-90B0-45A3-80C7-7D25E96C3DEB}" type="datetimeFigureOut">
              <a:rPr lang="he-IL" smtClean="0"/>
              <a:t>י"ד/אב/תשפ"ד</a:t>
            </a:fld>
            <a:endParaRPr lang="he-IL"/>
          </a:p>
        </p:txBody>
      </p:sp>
      <p:sp>
        <p:nvSpPr>
          <p:cNvPr id="6" name="מציין מיקום של כותרת תחתונה 5">
            <a:extLst>
              <a:ext uri="{FF2B5EF4-FFF2-40B4-BE49-F238E27FC236}">
                <a16:creationId xmlns:a16="http://schemas.microsoft.com/office/drawing/2014/main" id="{58F8BFAB-BC9F-FDDE-181F-C4ADA7AA466E}"/>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D8F69F34-4954-2375-2C41-D068D10997FF}"/>
              </a:ext>
            </a:extLst>
          </p:cNvPr>
          <p:cNvSpPr>
            <a:spLocks noGrp="1"/>
          </p:cNvSpPr>
          <p:nvPr>
            <p:ph type="sldNum" sz="quarter" idx="12"/>
          </p:nvPr>
        </p:nvSpPr>
        <p:spPr/>
        <p:txBody>
          <a:bodyPr/>
          <a:lstStyle/>
          <a:p>
            <a:fld id="{2B7E3DFB-3725-4971-83BE-EBD96AD69C8E}" type="slidenum">
              <a:rPr lang="he-IL" smtClean="0"/>
              <a:t>‹#›</a:t>
            </a:fld>
            <a:endParaRPr lang="he-IL"/>
          </a:p>
        </p:txBody>
      </p:sp>
    </p:spTree>
    <p:extLst>
      <p:ext uri="{BB962C8B-B14F-4D97-AF65-F5344CB8AC3E}">
        <p14:creationId xmlns:p14="http://schemas.microsoft.com/office/powerpoint/2010/main" val="3530296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D9995FF-9AC4-3CF7-505B-640089B6D2F6}"/>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4DA29BED-7908-34F3-909C-85BF453CDB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8870340E-7AF2-5EC1-298F-34231F050D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088BE173-F226-11DE-93EB-0E7BF5B6841F}"/>
              </a:ext>
            </a:extLst>
          </p:cNvPr>
          <p:cNvSpPr>
            <a:spLocks noGrp="1"/>
          </p:cNvSpPr>
          <p:nvPr>
            <p:ph type="dt" sz="half" idx="10"/>
          </p:nvPr>
        </p:nvSpPr>
        <p:spPr/>
        <p:txBody>
          <a:bodyPr/>
          <a:lstStyle/>
          <a:p>
            <a:fld id="{D6322065-90B0-45A3-80C7-7D25E96C3DEB}" type="datetimeFigureOut">
              <a:rPr lang="he-IL" smtClean="0"/>
              <a:t>י"ד/אב/תשפ"ד</a:t>
            </a:fld>
            <a:endParaRPr lang="he-IL"/>
          </a:p>
        </p:txBody>
      </p:sp>
      <p:sp>
        <p:nvSpPr>
          <p:cNvPr id="6" name="מציין מיקום של כותרת תחתונה 5">
            <a:extLst>
              <a:ext uri="{FF2B5EF4-FFF2-40B4-BE49-F238E27FC236}">
                <a16:creationId xmlns:a16="http://schemas.microsoft.com/office/drawing/2014/main" id="{E6BBDA11-035B-95A0-0ECD-3249B0934C85}"/>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305384DF-D67D-221C-AC55-1901AE2A6A33}"/>
              </a:ext>
            </a:extLst>
          </p:cNvPr>
          <p:cNvSpPr>
            <a:spLocks noGrp="1"/>
          </p:cNvSpPr>
          <p:nvPr>
            <p:ph type="sldNum" sz="quarter" idx="12"/>
          </p:nvPr>
        </p:nvSpPr>
        <p:spPr/>
        <p:txBody>
          <a:bodyPr/>
          <a:lstStyle/>
          <a:p>
            <a:fld id="{2B7E3DFB-3725-4971-83BE-EBD96AD69C8E}" type="slidenum">
              <a:rPr lang="he-IL" smtClean="0"/>
              <a:t>‹#›</a:t>
            </a:fld>
            <a:endParaRPr lang="he-IL"/>
          </a:p>
        </p:txBody>
      </p:sp>
    </p:spTree>
    <p:extLst>
      <p:ext uri="{BB962C8B-B14F-4D97-AF65-F5344CB8AC3E}">
        <p14:creationId xmlns:p14="http://schemas.microsoft.com/office/powerpoint/2010/main" val="3493838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45315D6A-B2F2-793E-BDD3-D547C9E9CAE3}"/>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D40CF456-C3B4-3982-3872-78D80E60AEDA}"/>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7D3470CC-D054-A184-AAB8-4FE27A75DFE5}"/>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6322065-90B0-45A3-80C7-7D25E96C3DEB}" type="datetimeFigureOut">
              <a:rPr lang="he-IL" smtClean="0"/>
              <a:t>י"ד/אב/תשפ"ד</a:t>
            </a:fld>
            <a:endParaRPr lang="he-IL"/>
          </a:p>
        </p:txBody>
      </p:sp>
      <p:sp>
        <p:nvSpPr>
          <p:cNvPr id="5" name="מציין מיקום של כותרת תחתונה 4">
            <a:extLst>
              <a:ext uri="{FF2B5EF4-FFF2-40B4-BE49-F238E27FC236}">
                <a16:creationId xmlns:a16="http://schemas.microsoft.com/office/drawing/2014/main" id="{513BE8BC-98B7-1F0F-6CE7-62B5CAEB3B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59EEC7CD-365D-0451-35AB-9F2DD575C7AE}"/>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2B7E3DFB-3725-4971-83BE-EBD96AD69C8E}" type="slidenum">
              <a:rPr lang="he-IL" smtClean="0"/>
              <a:t>‹#›</a:t>
            </a:fld>
            <a:endParaRPr lang="he-IL"/>
          </a:p>
        </p:txBody>
      </p:sp>
    </p:spTree>
    <p:extLst>
      <p:ext uri="{BB962C8B-B14F-4D97-AF65-F5344CB8AC3E}">
        <p14:creationId xmlns:p14="http://schemas.microsoft.com/office/powerpoint/2010/main" val="31647892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tmp"/></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9.pn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7.jpeg"/><Relationship Id="rId11" Type="http://schemas.openxmlformats.org/officeDocument/2006/relationships/image" Target="../media/image3.png"/><Relationship Id="rId5" Type="http://schemas.openxmlformats.org/officeDocument/2006/relationships/image" Target="../media/image36.jpeg"/><Relationship Id="rId10" Type="http://schemas.openxmlformats.org/officeDocument/2006/relationships/image" Target="../media/image5.png"/><Relationship Id="rId4" Type="http://schemas.openxmlformats.org/officeDocument/2006/relationships/image" Target="../media/image35.jpeg"/><Relationship Id="rId9"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7.jpeg"/><Relationship Id="rId11" Type="http://schemas.openxmlformats.org/officeDocument/2006/relationships/image" Target="../media/image3.png"/><Relationship Id="rId5" Type="http://schemas.openxmlformats.org/officeDocument/2006/relationships/image" Target="../media/image36.jpeg"/><Relationship Id="rId10" Type="http://schemas.openxmlformats.org/officeDocument/2006/relationships/image" Target="../media/image5.png"/><Relationship Id="rId4" Type="http://schemas.openxmlformats.org/officeDocument/2006/relationships/image" Target="../media/image35.jpeg"/><Relationship Id="rId9"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3.tmp"/><Relationship Id="rId5" Type="http://schemas.openxmlformats.org/officeDocument/2006/relationships/image" Target="../media/image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png"/><Relationship Id="rId7"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1.tmp"/><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about:blank" TargetMode="External"/><Relationship Id="rId6" Type="http://schemas.openxmlformats.org/officeDocument/2006/relationships/image" Target="../media/image3.png"/><Relationship Id="rId5" Type="http://schemas.openxmlformats.org/officeDocument/2006/relationships/image" Target="../media/image18.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CC369-F581-98D5-292B-1DD8414E9AAD}"/>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3961E181-682A-2EF1-4852-560C7EFEEDB1}"/>
              </a:ext>
            </a:extLst>
          </p:cNvPr>
          <p:cNvSpPr>
            <a:spLocks noGrp="1"/>
          </p:cNvSpPr>
          <p:nvPr>
            <p:ph type="subTitle" idx="1"/>
          </p:nvPr>
        </p:nvSpPr>
        <p:spPr/>
        <p:txBody>
          <a:bodyPr/>
          <a:lstStyle/>
          <a:p>
            <a:endParaRPr lang="en-US" dirty="0"/>
          </a:p>
        </p:txBody>
      </p:sp>
      <p:sp>
        <p:nvSpPr>
          <p:cNvPr id="6" name="TextBox 5">
            <a:extLst>
              <a:ext uri="{FF2B5EF4-FFF2-40B4-BE49-F238E27FC236}">
                <a16:creationId xmlns:a16="http://schemas.microsoft.com/office/drawing/2014/main" id="{2A177ABC-3FC3-1454-FA45-5554ABAEB896}"/>
              </a:ext>
            </a:extLst>
          </p:cNvPr>
          <p:cNvSpPr txBox="1"/>
          <p:nvPr/>
        </p:nvSpPr>
        <p:spPr>
          <a:xfrm>
            <a:off x="246664" y="2125361"/>
            <a:ext cx="1792201" cy="2154436"/>
          </a:xfrm>
          <a:prstGeom prst="rect">
            <a:avLst/>
          </a:prstGeom>
          <a:noFill/>
        </p:spPr>
        <p:txBody>
          <a:bodyPr wrap="square" rtlCol="0">
            <a:spAutoFit/>
          </a:bodyPr>
          <a:lstStyle/>
          <a:p>
            <a:r>
              <a:rPr lang="ar-SA" sz="4000" b="1" dirty="0">
                <a:solidFill>
                  <a:srgbClr val="FF0000"/>
                </a:solidFill>
              </a:rPr>
              <a:t>فَعَالِيَّة لِلافْتِتَاحِيَّة</a:t>
            </a:r>
            <a:endParaRPr lang="en-US" sz="4000" b="1" dirty="0">
              <a:solidFill>
                <a:srgbClr val="FF0000"/>
              </a:solidFill>
            </a:endParaRPr>
          </a:p>
          <a:p>
            <a:endParaRPr lang="en-US" sz="5400" b="1" dirty="0">
              <a:solidFill>
                <a:srgbClr val="FF0000"/>
              </a:solidFill>
            </a:endParaRPr>
          </a:p>
        </p:txBody>
      </p:sp>
      <p:pic>
        <p:nvPicPr>
          <p:cNvPr id="7" name="Picture 6">
            <a:extLst>
              <a:ext uri="{FF2B5EF4-FFF2-40B4-BE49-F238E27FC236}">
                <a16:creationId xmlns:a16="http://schemas.microsoft.com/office/drawing/2014/main" id="{6EAB160F-56DD-94F3-E5CF-9C7A3D4020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2763"/>
            <a:ext cx="4998730" cy="515113"/>
          </a:xfrm>
          <a:prstGeom prst="rect">
            <a:avLst/>
          </a:prstGeom>
        </p:spPr>
      </p:pic>
      <p:pic>
        <p:nvPicPr>
          <p:cNvPr id="4" name="תמונה 3"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8865" y="1099408"/>
            <a:ext cx="9865755" cy="5206341"/>
          </a:xfrm>
          <a:prstGeom prst="rect">
            <a:avLst/>
          </a:prstGeom>
        </p:spPr>
      </p:pic>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2038865" y="136304"/>
            <a:ext cx="1208314" cy="800348"/>
          </a:xfrm>
          <a:prstGeom prst="rect">
            <a:avLst/>
          </a:prstGeom>
        </p:spPr>
      </p:pic>
      <p:sp>
        <p:nvSpPr>
          <p:cNvPr id="5" name="TextBox 4"/>
          <p:cNvSpPr txBox="1"/>
          <p:nvPr/>
        </p:nvSpPr>
        <p:spPr>
          <a:xfrm>
            <a:off x="7265773" y="3023765"/>
            <a:ext cx="3361037" cy="475735"/>
          </a:xfrm>
          <a:prstGeom prst="rect">
            <a:avLst/>
          </a:prstGeom>
          <a:solidFill>
            <a:srgbClr val="C00000"/>
          </a:solidFill>
        </p:spPr>
        <p:txBody>
          <a:bodyPr wrap="square" rtlCol="1">
            <a:spAutoFit/>
          </a:bodyPr>
          <a:lstStyle/>
          <a:p>
            <a:endParaRPr lang="he-IL" dirty="0"/>
          </a:p>
        </p:txBody>
      </p:sp>
    </p:spTree>
    <p:extLst>
      <p:ext uri="{BB962C8B-B14F-4D97-AF65-F5344CB8AC3E}">
        <p14:creationId xmlns:p14="http://schemas.microsoft.com/office/powerpoint/2010/main" val="1896170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ree Bee Insect photo and picture">
            <a:extLst>
              <a:ext uri="{FF2B5EF4-FFF2-40B4-BE49-F238E27FC236}">
                <a16:creationId xmlns:a16="http://schemas.microsoft.com/office/drawing/2014/main" id="{74E213D5-575D-4DC1-1780-2FBDF0C21D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6868" y="1112208"/>
            <a:ext cx="6458105" cy="43240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Wildcat Forest Cat photo and picture">
            <a:extLst>
              <a:ext uri="{FF2B5EF4-FFF2-40B4-BE49-F238E27FC236}">
                <a16:creationId xmlns:a16="http://schemas.microsoft.com/office/drawing/2014/main" id="{19DB7EF9-25E5-E800-2F5F-BF240D9E2D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230" y="2723158"/>
            <a:ext cx="6047893" cy="4030063"/>
          </a:xfrm>
          <a:prstGeom prst="rect">
            <a:avLst/>
          </a:prstGeom>
          <a:noFill/>
          <a:extLst>
            <a:ext uri="{909E8E84-426E-40DD-AFC4-6F175D3DCCD1}">
              <a14:hiddenFill xmlns:a14="http://schemas.microsoft.com/office/drawing/2010/main">
                <a:solidFill>
                  <a:srgbClr val="FFFFFF"/>
                </a:solidFill>
              </a14:hiddenFill>
            </a:ext>
          </a:extLst>
        </p:spPr>
      </p:pic>
      <p:sp>
        <p:nvSpPr>
          <p:cNvPr id="27" name="תיבת טקסט 26">
            <a:extLst>
              <a:ext uri="{FF2B5EF4-FFF2-40B4-BE49-F238E27FC236}">
                <a16:creationId xmlns:a16="http://schemas.microsoft.com/office/drawing/2014/main" id="{B2CB917D-941E-78F3-C7C0-860ECA857A00}"/>
              </a:ext>
            </a:extLst>
          </p:cNvPr>
          <p:cNvSpPr txBox="1"/>
          <p:nvPr/>
        </p:nvSpPr>
        <p:spPr>
          <a:xfrm>
            <a:off x="2041864" y="2216273"/>
            <a:ext cx="1655245" cy="461665"/>
          </a:xfrm>
          <a:prstGeom prst="rect">
            <a:avLst/>
          </a:prstGeom>
          <a:solidFill>
            <a:schemeClr val="bg1"/>
          </a:solidFill>
        </p:spPr>
        <p:txBody>
          <a:bodyPr wrap="square" rtlCol="1">
            <a:spAutoFit/>
          </a:bodyPr>
          <a:lstStyle/>
          <a:p>
            <a:r>
              <a:rPr lang="ar-SA" sz="2400" b="1" dirty="0"/>
              <a:t>قِطّ بَرّي</a:t>
            </a:r>
            <a:endParaRPr lang="he-IL" sz="2400" b="1" dirty="0"/>
          </a:p>
        </p:txBody>
      </p:sp>
      <p:sp>
        <p:nvSpPr>
          <p:cNvPr id="25" name="תיבת טקסט 24">
            <a:extLst>
              <a:ext uri="{FF2B5EF4-FFF2-40B4-BE49-F238E27FC236}">
                <a16:creationId xmlns:a16="http://schemas.microsoft.com/office/drawing/2014/main" id="{7B525393-94B6-CB33-5DB3-C96802BBBAA7}"/>
              </a:ext>
            </a:extLst>
          </p:cNvPr>
          <p:cNvSpPr txBox="1"/>
          <p:nvPr/>
        </p:nvSpPr>
        <p:spPr>
          <a:xfrm>
            <a:off x="9489194" y="5436296"/>
            <a:ext cx="1483605" cy="461665"/>
          </a:xfrm>
          <a:prstGeom prst="rect">
            <a:avLst/>
          </a:prstGeom>
          <a:solidFill>
            <a:schemeClr val="bg1"/>
          </a:solidFill>
        </p:spPr>
        <p:txBody>
          <a:bodyPr wrap="square" rtlCol="1">
            <a:spAutoFit/>
          </a:bodyPr>
          <a:lstStyle/>
          <a:p>
            <a:r>
              <a:rPr lang="ar-SA" sz="2400" b="1" dirty="0"/>
              <a:t>نَحْلَة بَرِّيَّة</a:t>
            </a:r>
            <a:endParaRPr lang="he-IL" sz="2400" b="1" dirty="0"/>
          </a:p>
        </p:txBody>
      </p:sp>
      <p:pic>
        <p:nvPicPr>
          <p:cNvPr id="2" name="Picture 1">
            <a:extLst>
              <a:ext uri="{FF2B5EF4-FFF2-40B4-BE49-F238E27FC236}">
                <a16:creationId xmlns:a16="http://schemas.microsoft.com/office/drawing/2014/main" id="{4007CB89-9A13-6300-594A-6C26968372C4}"/>
              </a:ext>
            </a:extLst>
          </p:cNvPr>
          <p:cNvPicPr>
            <a:picLocks noChangeAspect="1"/>
          </p:cNvPicPr>
          <p:nvPr/>
        </p:nvPicPr>
        <p:blipFill>
          <a:blip r:embed="rId5"/>
          <a:stretch>
            <a:fillRect/>
          </a:stretch>
        </p:blipFill>
        <p:spPr>
          <a:xfrm>
            <a:off x="105971" y="223269"/>
            <a:ext cx="4999153" cy="512108"/>
          </a:xfrm>
          <a:prstGeom prst="rect">
            <a:avLst/>
          </a:prstGeom>
        </p:spPr>
      </p:pic>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6"/>
          <a:stretch>
            <a:fillRect/>
          </a:stretch>
        </p:blipFill>
        <p:spPr>
          <a:xfrm>
            <a:off x="2109545" y="107884"/>
            <a:ext cx="1208314" cy="707661"/>
          </a:xfrm>
          <a:prstGeom prst="rect">
            <a:avLst/>
          </a:prstGeom>
        </p:spPr>
      </p:pic>
    </p:spTree>
    <p:extLst>
      <p:ext uri="{BB962C8B-B14F-4D97-AF65-F5344CB8AC3E}">
        <p14:creationId xmlns:p14="http://schemas.microsoft.com/office/powerpoint/2010/main" val="2014579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חינם זאב חיות בר תמונה ותמונה">
            <a:extLst>
              <a:ext uri="{FF2B5EF4-FFF2-40B4-BE49-F238E27FC236}">
                <a16:creationId xmlns:a16="http://schemas.microsoft.com/office/drawing/2014/main" id="{70444FB7-43FE-F3E7-C5C4-76B55D6E42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55" y="1994347"/>
            <a:ext cx="6298807" cy="4803732"/>
          </a:xfrm>
          <a:prstGeom prst="rect">
            <a:avLst/>
          </a:prstGeom>
          <a:noFill/>
          <a:extLst>
            <a:ext uri="{909E8E84-426E-40DD-AFC4-6F175D3DCCD1}">
              <a14:hiddenFill xmlns:a14="http://schemas.microsoft.com/office/drawing/2010/main">
                <a:solidFill>
                  <a:srgbClr val="FFFFFF"/>
                </a:solidFill>
              </a14:hiddenFill>
            </a:ext>
          </a:extLst>
        </p:spPr>
      </p:pic>
      <p:sp>
        <p:nvSpPr>
          <p:cNvPr id="12" name="תיבת טקסט 11">
            <a:extLst>
              <a:ext uri="{FF2B5EF4-FFF2-40B4-BE49-F238E27FC236}">
                <a16:creationId xmlns:a16="http://schemas.microsoft.com/office/drawing/2014/main" id="{BBA23B1C-5A30-ABDD-AAFF-6E69D6099AA8}"/>
              </a:ext>
            </a:extLst>
          </p:cNvPr>
          <p:cNvSpPr txBox="1"/>
          <p:nvPr/>
        </p:nvSpPr>
        <p:spPr>
          <a:xfrm>
            <a:off x="2434976" y="1510301"/>
            <a:ext cx="1664413" cy="461665"/>
          </a:xfrm>
          <a:prstGeom prst="rect">
            <a:avLst/>
          </a:prstGeom>
          <a:solidFill>
            <a:schemeClr val="bg1"/>
          </a:solidFill>
        </p:spPr>
        <p:txBody>
          <a:bodyPr wrap="square" rtlCol="1">
            <a:spAutoFit/>
          </a:bodyPr>
          <a:lstStyle/>
          <a:p>
            <a:r>
              <a:rPr lang="ar-SA" sz="2400" b="1" dirty="0"/>
              <a:t>ذِئْب بَرّي</a:t>
            </a:r>
            <a:endParaRPr lang="he-IL" sz="2400" b="1" dirty="0"/>
          </a:p>
        </p:txBody>
      </p:sp>
      <p:pic>
        <p:nvPicPr>
          <p:cNvPr id="6148" name="Picture 4" descr="חינם Aurochs תמונה ותמונה של בעלי חיים">
            <a:extLst>
              <a:ext uri="{FF2B5EF4-FFF2-40B4-BE49-F238E27FC236}">
                <a16:creationId xmlns:a16="http://schemas.microsoft.com/office/drawing/2014/main" id="{1FC50F7C-B802-D3FD-74FD-AEB2741635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8862" y="59921"/>
            <a:ext cx="5633083" cy="4803732"/>
          </a:xfrm>
          <a:prstGeom prst="rect">
            <a:avLst/>
          </a:prstGeom>
          <a:noFill/>
          <a:extLst>
            <a:ext uri="{909E8E84-426E-40DD-AFC4-6F175D3DCCD1}">
              <a14:hiddenFill xmlns:a14="http://schemas.microsoft.com/office/drawing/2010/main">
                <a:solidFill>
                  <a:srgbClr val="FFFFFF"/>
                </a:solidFill>
              </a14:hiddenFill>
            </a:ext>
          </a:extLst>
        </p:spPr>
      </p:pic>
      <p:sp>
        <p:nvSpPr>
          <p:cNvPr id="14" name="תיבת טקסט 13">
            <a:extLst>
              <a:ext uri="{FF2B5EF4-FFF2-40B4-BE49-F238E27FC236}">
                <a16:creationId xmlns:a16="http://schemas.microsoft.com/office/drawing/2014/main" id="{388A30E6-F4AA-4BE2-A61D-F0C9364787B2}"/>
              </a:ext>
            </a:extLst>
          </p:cNvPr>
          <p:cNvSpPr txBox="1"/>
          <p:nvPr/>
        </p:nvSpPr>
        <p:spPr>
          <a:xfrm>
            <a:off x="8476180" y="4863653"/>
            <a:ext cx="2141919" cy="461665"/>
          </a:xfrm>
          <a:prstGeom prst="rect">
            <a:avLst/>
          </a:prstGeom>
          <a:solidFill>
            <a:schemeClr val="bg1"/>
          </a:solidFill>
        </p:spPr>
        <p:txBody>
          <a:bodyPr wrap="square" rtlCol="1">
            <a:spAutoFit/>
          </a:bodyPr>
          <a:lstStyle/>
          <a:p>
            <a:r>
              <a:rPr lang="ar-SA" sz="2400" b="1" dirty="0"/>
              <a:t>ثَوْر بَرّي</a:t>
            </a:r>
            <a:endParaRPr lang="he-IL" sz="2400" b="1" dirty="0"/>
          </a:p>
        </p:txBody>
      </p:sp>
      <p:pic>
        <p:nvPicPr>
          <p:cNvPr id="2" name="Picture 1">
            <a:extLst>
              <a:ext uri="{FF2B5EF4-FFF2-40B4-BE49-F238E27FC236}">
                <a16:creationId xmlns:a16="http://schemas.microsoft.com/office/drawing/2014/main" id="{2509F851-9558-838A-583D-1AB5F30F49CF}"/>
              </a:ext>
            </a:extLst>
          </p:cNvPr>
          <p:cNvPicPr>
            <a:picLocks noChangeAspect="1"/>
          </p:cNvPicPr>
          <p:nvPr/>
        </p:nvPicPr>
        <p:blipFill>
          <a:blip r:embed="rId5"/>
          <a:stretch>
            <a:fillRect/>
          </a:stretch>
        </p:blipFill>
        <p:spPr>
          <a:xfrm>
            <a:off x="130055" y="164275"/>
            <a:ext cx="4999153" cy="512108"/>
          </a:xfrm>
          <a:prstGeom prst="rect">
            <a:avLst/>
          </a:prstGeom>
        </p:spPr>
      </p:pic>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6"/>
          <a:stretch>
            <a:fillRect/>
          </a:stretch>
        </p:blipFill>
        <p:spPr>
          <a:xfrm>
            <a:off x="2109545" y="107884"/>
            <a:ext cx="1208314" cy="707661"/>
          </a:xfrm>
          <a:prstGeom prst="rect">
            <a:avLst/>
          </a:prstGeom>
        </p:spPr>
      </p:pic>
    </p:spTree>
    <p:extLst>
      <p:ext uri="{BB962C8B-B14F-4D97-AF65-F5344CB8AC3E}">
        <p14:creationId xmlns:p14="http://schemas.microsoft.com/office/powerpoint/2010/main" val="1304993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תיבת טקסט 9">
            <a:extLst>
              <a:ext uri="{FF2B5EF4-FFF2-40B4-BE49-F238E27FC236}">
                <a16:creationId xmlns:a16="http://schemas.microsoft.com/office/drawing/2014/main" id="{B1EE0DC9-5DEF-764E-A39B-51901BEC58DB}"/>
              </a:ext>
            </a:extLst>
          </p:cNvPr>
          <p:cNvSpPr txBox="1"/>
          <p:nvPr/>
        </p:nvSpPr>
        <p:spPr>
          <a:xfrm>
            <a:off x="9417121" y="6335129"/>
            <a:ext cx="1803748" cy="461665"/>
          </a:xfrm>
          <a:prstGeom prst="rect">
            <a:avLst/>
          </a:prstGeom>
          <a:noFill/>
        </p:spPr>
        <p:txBody>
          <a:bodyPr wrap="square" rtlCol="1">
            <a:spAutoFit/>
          </a:bodyPr>
          <a:lstStyle/>
          <a:p>
            <a:r>
              <a:rPr lang="ar-SA" sz="2400" b="1" dirty="0"/>
              <a:t>دَجَاجَة بَرِّيَّة</a:t>
            </a:r>
            <a:endParaRPr lang="he-IL" sz="2400" b="1" dirty="0"/>
          </a:p>
        </p:txBody>
      </p:sp>
      <p:pic>
        <p:nvPicPr>
          <p:cNvPr id="7170" name="Picture 2" descr="תמונה ותמונה בחינם של Animal Mountain">
            <a:extLst>
              <a:ext uri="{FF2B5EF4-FFF2-40B4-BE49-F238E27FC236}">
                <a16:creationId xmlns:a16="http://schemas.microsoft.com/office/drawing/2014/main" id="{58930F6F-D4F2-DDD2-9BB5-FEA48CDF1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35" y="2104372"/>
            <a:ext cx="6657520" cy="4600089"/>
          </a:xfrm>
          <a:prstGeom prst="rect">
            <a:avLst/>
          </a:prstGeom>
          <a:noFill/>
          <a:extLst>
            <a:ext uri="{909E8E84-426E-40DD-AFC4-6F175D3DCCD1}">
              <a14:hiddenFill xmlns:a14="http://schemas.microsoft.com/office/drawing/2010/main">
                <a:solidFill>
                  <a:srgbClr val="FFFFFF"/>
                </a:solidFill>
              </a14:hiddenFill>
            </a:ext>
          </a:extLst>
        </p:spPr>
      </p:pic>
      <p:sp>
        <p:nvSpPr>
          <p:cNvPr id="11" name="תיבת טקסט 10">
            <a:extLst>
              <a:ext uri="{FF2B5EF4-FFF2-40B4-BE49-F238E27FC236}">
                <a16:creationId xmlns:a16="http://schemas.microsoft.com/office/drawing/2014/main" id="{FD8BECC5-D6C6-594B-0CE5-841077B962D5}"/>
              </a:ext>
            </a:extLst>
          </p:cNvPr>
          <p:cNvSpPr txBox="1"/>
          <p:nvPr/>
        </p:nvSpPr>
        <p:spPr>
          <a:xfrm>
            <a:off x="2620560" y="1633694"/>
            <a:ext cx="1803748" cy="461665"/>
          </a:xfrm>
          <a:prstGeom prst="rect">
            <a:avLst/>
          </a:prstGeom>
          <a:noFill/>
        </p:spPr>
        <p:txBody>
          <a:bodyPr wrap="square" rtlCol="1">
            <a:spAutoFit/>
          </a:bodyPr>
          <a:lstStyle/>
          <a:p>
            <a:pPr algn="ctr"/>
            <a:r>
              <a:rPr lang="ar-SA" sz="2400" b="1" dirty="0"/>
              <a:t>المَاعِز البَرِّي</a:t>
            </a:r>
            <a:endParaRPr lang="he-IL" sz="2400" b="1" dirty="0"/>
          </a:p>
        </p:txBody>
      </p:sp>
      <p:pic>
        <p:nvPicPr>
          <p:cNvPr id="7172" name="Picture 4" descr="תמונה ותמונה בחינם של תרנגולי גאלו">
            <a:extLst>
              <a:ext uri="{FF2B5EF4-FFF2-40B4-BE49-F238E27FC236}">
                <a16:creationId xmlns:a16="http://schemas.microsoft.com/office/drawing/2014/main" id="{E7F5C7B2-56C1-A8D2-F3BD-84DAAF324F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6063" y="34447"/>
            <a:ext cx="5063203" cy="63208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0DE2885-F592-72E5-9ECE-89B5F435E99D}"/>
              </a:ext>
            </a:extLst>
          </p:cNvPr>
          <p:cNvPicPr>
            <a:picLocks noChangeAspect="1"/>
          </p:cNvPicPr>
          <p:nvPr/>
        </p:nvPicPr>
        <p:blipFill>
          <a:blip r:embed="rId5"/>
          <a:stretch>
            <a:fillRect/>
          </a:stretch>
        </p:blipFill>
        <p:spPr>
          <a:xfrm>
            <a:off x="120983" y="153539"/>
            <a:ext cx="4999153" cy="512108"/>
          </a:xfrm>
          <a:prstGeom prst="rect">
            <a:avLst/>
          </a:prstGeom>
        </p:spPr>
      </p:pic>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6"/>
          <a:stretch>
            <a:fillRect/>
          </a:stretch>
        </p:blipFill>
        <p:spPr>
          <a:xfrm>
            <a:off x="2109545" y="107884"/>
            <a:ext cx="1208314" cy="707661"/>
          </a:xfrm>
          <a:prstGeom prst="rect">
            <a:avLst/>
          </a:prstGeom>
        </p:spPr>
      </p:pic>
    </p:spTree>
    <p:extLst>
      <p:ext uri="{BB962C8B-B14F-4D97-AF65-F5344CB8AC3E}">
        <p14:creationId xmlns:p14="http://schemas.microsoft.com/office/powerpoint/2010/main" val="549947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95C4B144-E572-3570-9A24-E53F6A7A591E}"/>
              </a:ext>
            </a:extLst>
          </p:cNvPr>
          <p:cNvPicPr>
            <a:picLocks noChangeAspect="1"/>
          </p:cNvPicPr>
          <p:nvPr/>
        </p:nvPicPr>
        <p:blipFill>
          <a:blip r:embed="rId3"/>
          <a:stretch>
            <a:fillRect/>
          </a:stretch>
        </p:blipFill>
        <p:spPr>
          <a:xfrm>
            <a:off x="6070286" y="1385831"/>
            <a:ext cx="6074459" cy="4175364"/>
          </a:xfrm>
          <a:prstGeom prst="rect">
            <a:avLst/>
          </a:prstGeom>
        </p:spPr>
      </p:pic>
      <p:sp>
        <p:nvSpPr>
          <p:cNvPr id="22" name="תיבת טקסט 21">
            <a:extLst>
              <a:ext uri="{FF2B5EF4-FFF2-40B4-BE49-F238E27FC236}">
                <a16:creationId xmlns:a16="http://schemas.microsoft.com/office/drawing/2014/main" id="{44BF3A36-D03A-D32B-A106-B6792C280748}"/>
              </a:ext>
            </a:extLst>
          </p:cNvPr>
          <p:cNvSpPr txBox="1"/>
          <p:nvPr/>
        </p:nvSpPr>
        <p:spPr>
          <a:xfrm>
            <a:off x="9020432" y="5665413"/>
            <a:ext cx="1572224" cy="461665"/>
          </a:xfrm>
          <a:prstGeom prst="rect">
            <a:avLst/>
          </a:prstGeom>
          <a:solidFill>
            <a:schemeClr val="bg1"/>
          </a:solidFill>
        </p:spPr>
        <p:txBody>
          <a:bodyPr wrap="square" rtlCol="1">
            <a:spAutoFit/>
          </a:bodyPr>
          <a:lstStyle/>
          <a:p>
            <a:r>
              <a:rPr lang="ar-SA" sz="2400" b="1" dirty="0"/>
              <a:t>خُيُول بَرِّيَّة</a:t>
            </a:r>
            <a:endParaRPr lang="he-IL" sz="2400" b="1" dirty="0"/>
          </a:p>
        </p:txBody>
      </p:sp>
      <p:sp>
        <p:nvSpPr>
          <p:cNvPr id="5" name="תיבת טקסט 4">
            <a:extLst>
              <a:ext uri="{FF2B5EF4-FFF2-40B4-BE49-F238E27FC236}">
                <a16:creationId xmlns:a16="http://schemas.microsoft.com/office/drawing/2014/main" id="{F5133126-6CE6-9331-6695-0662BFB4CFB0}"/>
              </a:ext>
            </a:extLst>
          </p:cNvPr>
          <p:cNvSpPr txBox="1"/>
          <p:nvPr/>
        </p:nvSpPr>
        <p:spPr>
          <a:xfrm>
            <a:off x="1099751" y="2461142"/>
            <a:ext cx="2030079" cy="461665"/>
          </a:xfrm>
          <a:prstGeom prst="rect">
            <a:avLst/>
          </a:prstGeom>
          <a:solidFill>
            <a:schemeClr val="bg1"/>
          </a:solidFill>
        </p:spPr>
        <p:txBody>
          <a:bodyPr wrap="square" rtlCol="1">
            <a:spAutoFit/>
          </a:bodyPr>
          <a:lstStyle/>
          <a:p>
            <a:pPr algn="ctr"/>
            <a:r>
              <a:rPr lang="ar-SA" sz="2400" b="1" dirty="0"/>
              <a:t>أَسْمَاك برِّيَّة</a:t>
            </a:r>
            <a:endParaRPr lang="he-IL" sz="2400" b="1" dirty="0"/>
          </a:p>
        </p:txBody>
      </p:sp>
      <p:pic>
        <p:nvPicPr>
          <p:cNvPr id="8" name="תמונה 7">
            <a:extLst>
              <a:ext uri="{FF2B5EF4-FFF2-40B4-BE49-F238E27FC236}">
                <a16:creationId xmlns:a16="http://schemas.microsoft.com/office/drawing/2014/main" id="{FC93CAC2-5279-632D-7EB8-80D77408ED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09287"/>
            <a:ext cx="5932339" cy="3948713"/>
          </a:xfrm>
          <a:prstGeom prst="rect">
            <a:avLst/>
          </a:prstGeom>
        </p:spPr>
      </p:pic>
      <p:pic>
        <p:nvPicPr>
          <p:cNvPr id="2" name="Picture 1">
            <a:extLst>
              <a:ext uri="{FF2B5EF4-FFF2-40B4-BE49-F238E27FC236}">
                <a16:creationId xmlns:a16="http://schemas.microsoft.com/office/drawing/2014/main" id="{D67ED469-FB04-413D-96B6-1B6100D053C4}"/>
              </a:ext>
            </a:extLst>
          </p:cNvPr>
          <p:cNvPicPr>
            <a:picLocks noChangeAspect="1"/>
          </p:cNvPicPr>
          <p:nvPr/>
        </p:nvPicPr>
        <p:blipFill>
          <a:blip r:embed="rId5"/>
          <a:stretch>
            <a:fillRect/>
          </a:stretch>
        </p:blipFill>
        <p:spPr>
          <a:xfrm>
            <a:off x="154827" y="199696"/>
            <a:ext cx="4999153" cy="512108"/>
          </a:xfrm>
          <a:prstGeom prst="rect">
            <a:avLst/>
          </a:prstGeom>
        </p:spPr>
      </p:pic>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6"/>
          <a:stretch>
            <a:fillRect/>
          </a:stretch>
        </p:blipFill>
        <p:spPr>
          <a:xfrm>
            <a:off x="2109545" y="107884"/>
            <a:ext cx="1208314" cy="707661"/>
          </a:xfrm>
          <a:prstGeom prst="rect">
            <a:avLst/>
          </a:prstGeom>
        </p:spPr>
      </p:pic>
    </p:spTree>
    <p:extLst>
      <p:ext uri="{BB962C8B-B14F-4D97-AF65-F5344CB8AC3E}">
        <p14:creationId xmlns:p14="http://schemas.microsoft.com/office/powerpoint/2010/main" val="2471888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6297A41-0A65-CD42-1864-F8073CA08823}"/>
              </a:ext>
            </a:extLst>
          </p:cNvPr>
          <p:cNvSpPr>
            <a:spLocks noGrp="1"/>
          </p:cNvSpPr>
          <p:nvPr>
            <p:ph type="ctrTitle"/>
          </p:nvPr>
        </p:nvSpPr>
        <p:spPr>
          <a:xfrm>
            <a:off x="719191" y="753813"/>
            <a:ext cx="11121031" cy="857274"/>
          </a:xfrm>
        </p:spPr>
        <p:txBody>
          <a:bodyPr>
            <a:noAutofit/>
          </a:bodyPr>
          <a:lstStyle/>
          <a:p>
            <a:pPr algn="r">
              <a:lnSpc>
                <a:spcPct val="150000"/>
              </a:lnSpc>
            </a:pPr>
            <a:r>
              <a:rPr lang="ar-SA" sz="4400" b="1" dirty="0">
                <a:solidFill>
                  <a:srgbClr val="FF0000"/>
                </a:solidFill>
                <a:cs typeface="+mn-cs"/>
              </a:rPr>
              <a:t>نُرَبِّي وَنَعْتَني</a:t>
            </a:r>
            <a:endParaRPr lang="he-IL" sz="4400" b="1" dirty="0">
              <a:solidFill>
                <a:srgbClr val="FF0000"/>
              </a:solidFill>
              <a:cs typeface="+mn-cs"/>
            </a:endParaRPr>
          </a:p>
        </p:txBody>
      </p:sp>
      <p:sp>
        <p:nvSpPr>
          <p:cNvPr id="4" name="TextBox 3">
            <a:extLst>
              <a:ext uri="{FF2B5EF4-FFF2-40B4-BE49-F238E27FC236}">
                <a16:creationId xmlns:a16="http://schemas.microsoft.com/office/drawing/2014/main" id="{C9D707F5-C8D3-E658-1E53-F0EF346FECFC}"/>
              </a:ext>
            </a:extLst>
          </p:cNvPr>
          <p:cNvSpPr txBox="1"/>
          <p:nvPr/>
        </p:nvSpPr>
        <p:spPr>
          <a:xfrm>
            <a:off x="866454" y="1802674"/>
            <a:ext cx="10881409" cy="2062103"/>
          </a:xfrm>
          <a:prstGeom prst="rect">
            <a:avLst/>
          </a:prstGeom>
          <a:noFill/>
        </p:spPr>
        <p:txBody>
          <a:bodyPr wrap="square" rtlCol="0">
            <a:spAutoFit/>
          </a:bodyPr>
          <a:lstStyle/>
          <a:p>
            <a:r>
              <a:rPr lang="ar-SA" sz="3200" b="1" dirty="0">
                <a:solidFill>
                  <a:srgbClr val="FF0000"/>
                </a:solidFill>
              </a:rPr>
              <a:t>مَحَادَثَة في الصَّف</a:t>
            </a:r>
            <a:endParaRPr lang="en-US" sz="3200" b="1" dirty="0">
              <a:solidFill>
                <a:srgbClr val="FF0000"/>
              </a:solidFill>
            </a:endParaRPr>
          </a:p>
          <a:p>
            <a:pPr marL="514350" indent="-514350">
              <a:buFont typeface="+mj-lt"/>
              <a:buAutoNum type="arabicPeriod"/>
            </a:pPr>
            <a:r>
              <a:rPr lang="ar-SA" sz="3200" dirty="0"/>
              <a:t>لِمَاذا مَسْؤُولِيَّةُ الاعتناءِ بالحيوانَات الأَلِيفَة، مُلْقَاةٌ على الإنْسَان؟</a:t>
            </a:r>
            <a:endParaRPr lang="he-IL" sz="3200" dirty="0"/>
          </a:p>
          <a:p>
            <a:pPr marL="514350" indent="-514350">
              <a:buFont typeface="+mj-lt"/>
              <a:buAutoNum type="arabicPeriod"/>
            </a:pPr>
            <a:r>
              <a:rPr lang="ar-SA" sz="3200" dirty="0"/>
              <a:t>مَاذَا يُمْكِن أن يَحْدُث للحَيْوَانَات الأَليفَة إذا أُطْلِقَت للطَّبِيعَة؟</a:t>
            </a:r>
            <a:r>
              <a:rPr lang="he-IL" sz="3200" dirty="0"/>
              <a:t> </a:t>
            </a:r>
            <a:r>
              <a:rPr lang="ar-SA" sz="3200" dirty="0"/>
              <a:t>مَا الَّذي يَضْمَن لَهُم بَقاءَ العَيْش في الطَّبيعَة؟</a:t>
            </a:r>
            <a:r>
              <a:rPr lang="he-IL" sz="3200" dirty="0"/>
              <a:t> </a:t>
            </a:r>
            <a:endParaRPr lang="en-US" dirty="0"/>
          </a:p>
        </p:txBody>
      </p:sp>
      <p:pic>
        <p:nvPicPr>
          <p:cNvPr id="3" name="Picture 2">
            <a:extLst>
              <a:ext uri="{FF2B5EF4-FFF2-40B4-BE49-F238E27FC236}">
                <a16:creationId xmlns:a16="http://schemas.microsoft.com/office/drawing/2014/main" id="{F66A40A8-B82C-1685-035A-4092B443A6C2}"/>
              </a:ext>
            </a:extLst>
          </p:cNvPr>
          <p:cNvPicPr>
            <a:picLocks noChangeAspect="1"/>
          </p:cNvPicPr>
          <p:nvPr/>
        </p:nvPicPr>
        <p:blipFill>
          <a:blip r:embed="rId3"/>
          <a:stretch>
            <a:fillRect/>
          </a:stretch>
        </p:blipFill>
        <p:spPr>
          <a:xfrm>
            <a:off x="351778" y="241704"/>
            <a:ext cx="4999153" cy="512108"/>
          </a:xfrm>
          <a:prstGeom prst="rect">
            <a:avLst/>
          </a:prstGeom>
        </p:spPr>
      </p:pic>
      <p:pic>
        <p:nvPicPr>
          <p:cNvPr id="5" name="Picture 4">
            <a:extLst>
              <a:ext uri="{FF2B5EF4-FFF2-40B4-BE49-F238E27FC236}">
                <a16:creationId xmlns:a16="http://schemas.microsoft.com/office/drawing/2014/main" id="{0EC59DFF-E5FF-1FE8-1C98-C3041132ADA7}"/>
              </a:ext>
            </a:extLst>
          </p:cNvPr>
          <p:cNvPicPr>
            <a:picLocks noChangeAspect="1"/>
          </p:cNvPicPr>
          <p:nvPr/>
        </p:nvPicPr>
        <p:blipFill>
          <a:blip r:embed="rId4"/>
          <a:stretch>
            <a:fillRect/>
          </a:stretch>
        </p:blipFill>
        <p:spPr>
          <a:xfrm>
            <a:off x="288475" y="3897163"/>
            <a:ext cx="4850453" cy="2721428"/>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2109545" y="107884"/>
            <a:ext cx="1208314" cy="707661"/>
          </a:xfrm>
          <a:prstGeom prst="rect">
            <a:avLst/>
          </a:prstGeom>
        </p:spPr>
      </p:pic>
    </p:spTree>
    <p:extLst>
      <p:ext uri="{BB962C8B-B14F-4D97-AF65-F5344CB8AC3E}">
        <p14:creationId xmlns:p14="http://schemas.microsoft.com/office/powerpoint/2010/main" val="3669067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51044-5CA9-6E0D-8331-80B7FB45A1D2}"/>
              </a:ext>
            </a:extLst>
          </p:cNvPr>
          <p:cNvSpPr>
            <a:spLocks noGrp="1"/>
          </p:cNvSpPr>
          <p:nvPr>
            <p:ph type="title"/>
          </p:nvPr>
        </p:nvSpPr>
        <p:spPr/>
        <p:txBody>
          <a:bodyPr/>
          <a:lstStyle/>
          <a:p>
            <a:r>
              <a:rPr lang="ar-SA" b="1" dirty="0">
                <a:solidFill>
                  <a:srgbClr val="FF0000"/>
                </a:solidFill>
                <a:cs typeface="+mn-cs"/>
              </a:rPr>
              <a:t>هَل تَعْلَمُون؟</a:t>
            </a:r>
            <a:r>
              <a:rPr lang="he-IL" b="1" dirty="0">
                <a:solidFill>
                  <a:srgbClr val="FF0000"/>
                </a:solidFill>
                <a:cs typeface="+mn-cs"/>
              </a:rPr>
              <a:t> </a:t>
            </a:r>
            <a:endParaRPr lang="en-US" b="1" dirty="0">
              <a:solidFill>
                <a:srgbClr val="FF0000"/>
              </a:solidFill>
              <a:cs typeface="+mn-cs"/>
            </a:endParaRPr>
          </a:p>
        </p:txBody>
      </p:sp>
      <p:sp>
        <p:nvSpPr>
          <p:cNvPr id="3" name="Content Placeholder 2">
            <a:extLst>
              <a:ext uri="{FF2B5EF4-FFF2-40B4-BE49-F238E27FC236}">
                <a16:creationId xmlns:a16="http://schemas.microsoft.com/office/drawing/2014/main" id="{5DCBAC5B-C91D-BDB6-DAE6-C8F21D09B37F}"/>
              </a:ext>
            </a:extLst>
          </p:cNvPr>
          <p:cNvSpPr>
            <a:spLocks noGrp="1"/>
          </p:cNvSpPr>
          <p:nvPr>
            <p:ph idx="1"/>
          </p:nvPr>
        </p:nvSpPr>
        <p:spPr>
          <a:xfrm>
            <a:off x="1069206" y="2002971"/>
            <a:ext cx="10608988" cy="4290120"/>
          </a:xfrm>
        </p:spPr>
        <p:txBody>
          <a:bodyPr>
            <a:normAutofit/>
          </a:bodyPr>
          <a:lstStyle/>
          <a:p>
            <a:pPr marL="514350" indent="-514350">
              <a:buFont typeface="+mj-lt"/>
              <a:buAutoNum type="arabicPeriod"/>
            </a:pPr>
            <a:endParaRPr lang="he-IL" dirty="0"/>
          </a:p>
          <a:p>
            <a:pPr marL="514350" indent="-514350">
              <a:buFont typeface="+mj-lt"/>
              <a:buAutoNum type="arabicPeriod"/>
            </a:pPr>
            <a:r>
              <a:rPr lang="ar-SA" dirty="0"/>
              <a:t>مَاذَا تَرُونَ فِي هذهِ الصُّورَة؟</a:t>
            </a:r>
          </a:p>
          <a:p>
            <a:pPr marL="514350" indent="-514350">
              <a:buFont typeface="+mj-lt"/>
              <a:buAutoNum type="arabicPeriod"/>
            </a:pPr>
            <a:r>
              <a:rPr lang="ar-SA" dirty="0"/>
              <a:t>مِن أَيْنَ أَتى هذا « الشَّيْء» الذي تَرُونَهُ فِي الصُّورَة؟</a:t>
            </a:r>
            <a:endParaRPr lang="he-IL" dirty="0"/>
          </a:p>
          <a:p>
            <a:pPr marL="514350" indent="-514350">
              <a:buFont typeface="+mj-lt"/>
              <a:buAutoNum type="arabicPeriod"/>
            </a:pPr>
            <a:r>
              <a:rPr lang="ar-SA" dirty="0"/>
              <a:t>هَل مِن الضَّرُوري تَدْجين الحَيْوانات</a:t>
            </a:r>
            <a:r>
              <a:rPr lang="he-IL" dirty="0"/>
              <a:t> </a:t>
            </a:r>
            <a:r>
              <a:rPr lang="ar-SA" dirty="0"/>
              <a:t>لِلحُصُولِ </a:t>
            </a:r>
          </a:p>
          <a:p>
            <a:pPr marL="0" indent="0">
              <a:buNone/>
            </a:pPr>
            <a:r>
              <a:rPr lang="ar-SA" dirty="0"/>
              <a:t>     عَلى ما نَرَى فِي الصُورَة؟</a:t>
            </a:r>
            <a:endParaRPr lang="he-IL" dirty="0"/>
          </a:p>
          <a:p>
            <a:pPr marL="0" indent="0">
              <a:buNone/>
            </a:pPr>
            <a:endParaRPr lang="he-IL" dirty="0"/>
          </a:p>
          <a:p>
            <a:pPr marL="0" indent="0">
              <a:buNone/>
            </a:pPr>
            <a:r>
              <a:rPr lang="ar-SA" b="1" dirty="0">
                <a:hlinkClick r:id="rId3"/>
              </a:rPr>
              <a:t>علماء إسرائيليون ينتجون لحم بقر في المختبرات !!</a:t>
            </a:r>
            <a:endParaRPr lang="ar-SA" b="1" dirty="0"/>
          </a:p>
          <a:p>
            <a:pPr marL="0" indent="0">
              <a:buNone/>
            </a:pPr>
            <a:endParaRPr lang="he-IL" dirty="0"/>
          </a:p>
          <a:p>
            <a:pPr marL="0" indent="0">
              <a:buNone/>
            </a:pPr>
            <a:endParaRPr lang="he-IL" dirty="0"/>
          </a:p>
          <a:p>
            <a:pPr marL="0" indent="0">
              <a:buNone/>
            </a:pPr>
            <a:endParaRPr lang="he-IL" dirty="0"/>
          </a:p>
          <a:p>
            <a:pPr marL="0" indent="0">
              <a:buNone/>
            </a:pPr>
            <a:endParaRPr lang="en-US" dirty="0"/>
          </a:p>
        </p:txBody>
      </p:sp>
      <p:pic>
        <p:nvPicPr>
          <p:cNvPr id="7" name="תמונה 5">
            <a:extLst>
              <a:ext uri="{FF2B5EF4-FFF2-40B4-BE49-F238E27FC236}">
                <a16:creationId xmlns:a16="http://schemas.microsoft.com/office/drawing/2014/main" id="{6D2B5BE8-D014-2DEA-D64E-BEF0EE6055C6}"/>
              </a:ext>
            </a:extLst>
          </p:cNvPr>
          <p:cNvPicPr>
            <a:picLocks noChangeAspect="1"/>
          </p:cNvPicPr>
          <p:nvPr/>
        </p:nvPicPr>
        <p:blipFill>
          <a:blip r:embed="rId4"/>
          <a:stretch>
            <a:fillRect/>
          </a:stretch>
        </p:blipFill>
        <p:spPr>
          <a:xfrm>
            <a:off x="98854" y="1927589"/>
            <a:ext cx="5034013" cy="3583148"/>
          </a:xfrm>
          <a:prstGeom prst="rect">
            <a:avLst/>
          </a:prstGeom>
        </p:spPr>
      </p:pic>
      <p:pic>
        <p:nvPicPr>
          <p:cNvPr id="4" name="Picture 3">
            <a:extLst>
              <a:ext uri="{FF2B5EF4-FFF2-40B4-BE49-F238E27FC236}">
                <a16:creationId xmlns:a16="http://schemas.microsoft.com/office/drawing/2014/main" id="{6A20CDF9-2E37-56D9-C754-4F219FA92C58}"/>
              </a:ext>
            </a:extLst>
          </p:cNvPr>
          <p:cNvPicPr>
            <a:picLocks noChangeAspect="1"/>
          </p:cNvPicPr>
          <p:nvPr/>
        </p:nvPicPr>
        <p:blipFill>
          <a:blip r:embed="rId5"/>
          <a:stretch>
            <a:fillRect/>
          </a:stretch>
        </p:blipFill>
        <p:spPr>
          <a:xfrm>
            <a:off x="223958" y="308855"/>
            <a:ext cx="4999153" cy="512108"/>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6"/>
          <a:stretch>
            <a:fillRect/>
          </a:stretch>
        </p:blipFill>
        <p:spPr>
          <a:xfrm>
            <a:off x="2109545" y="107884"/>
            <a:ext cx="1208314" cy="707661"/>
          </a:xfrm>
          <a:prstGeom prst="rect">
            <a:avLst/>
          </a:prstGeom>
        </p:spPr>
      </p:pic>
    </p:spTree>
    <p:extLst>
      <p:ext uri="{BB962C8B-B14F-4D97-AF65-F5344CB8AC3E}">
        <p14:creationId xmlns:p14="http://schemas.microsoft.com/office/powerpoint/2010/main" val="3700460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51044-5CA9-6E0D-8331-80B7FB45A1D2}"/>
              </a:ext>
            </a:extLst>
          </p:cNvPr>
          <p:cNvSpPr>
            <a:spLocks noGrp="1"/>
          </p:cNvSpPr>
          <p:nvPr>
            <p:ph type="title"/>
          </p:nvPr>
        </p:nvSpPr>
        <p:spPr/>
        <p:txBody>
          <a:bodyPr/>
          <a:lstStyle/>
          <a:p>
            <a:r>
              <a:rPr lang="ar-SA" b="1" dirty="0">
                <a:solidFill>
                  <a:srgbClr val="FF0000"/>
                </a:solidFill>
                <a:cs typeface="+mn-cs"/>
              </a:rPr>
              <a:t>هَل تَعْلَمُون؟ إِثْرَاء</a:t>
            </a:r>
            <a:r>
              <a:rPr lang="he-IL" b="1" dirty="0">
                <a:solidFill>
                  <a:srgbClr val="FF0000"/>
                </a:solidFill>
                <a:cs typeface="+mn-cs"/>
              </a:rPr>
              <a:t> </a:t>
            </a:r>
            <a:endParaRPr lang="en-US" b="1" dirty="0">
              <a:solidFill>
                <a:srgbClr val="FF0000"/>
              </a:solidFill>
              <a:cs typeface="+mn-cs"/>
            </a:endParaRPr>
          </a:p>
        </p:txBody>
      </p:sp>
      <p:sp>
        <p:nvSpPr>
          <p:cNvPr id="3" name="Content Placeholder 2">
            <a:extLst>
              <a:ext uri="{FF2B5EF4-FFF2-40B4-BE49-F238E27FC236}">
                <a16:creationId xmlns:a16="http://schemas.microsoft.com/office/drawing/2014/main" id="{5DCBAC5B-C91D-BDB6-DAE6-C8F21D09B37F}"/>
              </a:ext>
            </a:extLst>
          </p:cNvPr>
          <p:cNvSpPr>
            <a:spLocks noGrp="1"/>
          </p:cNvSpPr>
          <p:nvPr>
            <p:ph idx="1"/>
          </p:nvPr>
        </p:nvSpPr>
        <p:spPr>
          <a:xfrm>
            <a:off x="1069206" y="1941753"/>
            <a:ext cx="10817994" cy="4351338"/>
          </a:xfrm>
        </p:spPr>
        <p:txBody>
          <a:bodyPr>
            <a:normAutofit/>
          </a:bodyPr>
          <a:lstStyle/>
          <a:p>
            <a:pPr marL="0" indent="0">
              <a:buNone/>
            </a:pPr>
            <a:r>
              <a:rPr lang="ar-SA" dirty="0"/>
              <a:t>يُدْعَى هذا الشَّيْء </a:t>
            </a:r>
            <a:r>
              <a:rPr lang="ar-SA" b="1" dirty="0"/>
              <a:t>لُحُوم مُصَنَّعَة</a:t>
            </a:r>
            <a:r>
              <a:rPr lang="he-IL" dirty="0"/>
              <a:t>.</a:t>
            </a:r>
          </a:p>
          <a:p>
            <a:pPr marL="0" indent="0">
              <a:buNone/>
            </a:pPr>
            <a:r>
              <a:rPr lang="ar-SA" dirty="0"/>
              <a:t>اللُحُوم المُصَنَّعَة تُرَبَّى في المُخْتَبَر.</a:t>
            </a:r>
            <a:endParaRPr lang="he-IL" dirty="0"/>
          </a:p>
          <a:p>
            <a:pPr marL="0" indent="0">
              <a:buNone/>
            </a:pPr>
            <a:endParaRPr lang="he-IL" dirty="0"/>
          </a:p>
          <a:p>
            <a:pPr marL="0" indent="0">
              <a:buNone/>
            </a:pPr>
            <a:r>
              <a:rPr lang="ar-SA" b="1" noProof="0" dirty="0">
                <a:solidFill>
                  <a:srgbClr val="FF0000"/>
                </a:solidFill>
              </a:rPr>
              <a:t>مُحَادَثَة فِي الصَّف:</a:t>
            </a:r>
          </a:p>
          <a:p>
            <a:r>
              <a:rPr lang="ar-SA" dirty="0">
                <a:latin typeface="Calibri" panose="020F0502020204030204"/>
                <a:cs typeface="Arial" panose="020B0604020202020204" pitchFamily="34" charset="0"/>
              </a:rPr>
              <a:t>ما هِيَ حَسَنَات وَسَيِّئات تَحْضِير اللُّحُوم المُصَنَّعَة؟</a:t>
            </a:r>
            <a:endPar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a:defRPr/>
            </a:pPr>
            <a:r>
              <a:rPr lang="ar-SA" dirty="0">
                <a:solidFill>
                  <a:prstClr val="black"/>
                </a:solidFill>
                <a:latin typeface="Calibri" panose="020F0502020204030204"/>
                <a:cs typeface="Arial" panose="020B0604020202020204" pitchFamily="34" charset="0"/>
              </a:rPr>
              <a:t>فَكِّرُوا، مَاذا كَانَت سَتَقُولُ البَقَرَة؟</a:t>
            </a:r>
            <a:endParaRPr lang="he-IL" dirty="0">
              <a:solidFill>
                <a:prstClr val="black"/>
              </a:solidFill>
              <a:latin typeface="Calibri" panose="020F0502020204030204"/>
              <a:cs typeface="Arial" panose="020B0604020202020204" pitchFamily="34" charset="0"/>
            </a:endParaRPr>
          </a:p>
          <a:p>
            <a:pPr>
              <a:defRPr/>
            </a:pPr>
            <a:r>
              <a:rPr lang="ar-SA" dirty="0">
                <a:solidFill>
                  <a:prstClr val="black"/>
                </a:solidFill>
                <a:latin typeface="Calibri" panose="020F0502020204030204"/>
                <a:cs typeface="Arial" panose="020B0604020202020204" pitchFamily="34" charset="0"/>
              </a:rPr>
              <a:t>فَكِّرُوا ، ماذا سَيَقُولُ مُرَبُّو</a:t>
            </a:r>
            <a:r>
              <a:rPr lang="he-IL" dirty="0">
                <a:solidFill>
                  <a:prstClr val="black"/>
                </a:solidFill>
                <a:latin typeface="Calibri" panose="020F0502020204030204"/>
                <a:cs typeface="Arial" panose="020B0604020202020204" pitchFamily="34" charset="0"/>
              </a:rPr>
              <a:t> </a:t>
            </a:r>
            <a:r>
              <a:rPr lang="ar-SA" dirty="0">
                <a:solidFill>
                  <a:prstClr val="black"/>
                </a:solidFill>
                <a:latin typeface="Calibri" panose="020F0502020204030204"/>
                <a:cs typeface="Arial" panose="020B0604020202020204" pitchFamily="34" charset="0"/>
              </a:rPr>
              <a:t>الأَبْقَار؟ </a:t>
            </a:r>
          </a:p>
          <a:p>
            <a:pPr>
              <a:defRPr/>
            </a:pPr>
            <a:r>
              <a:rPr lang="ar-SA" dirty="0">
                <a:solidFill>
                  <a:prstClr val="black"/>
                </a:solidFill>
                <a:latin typeface="Calibri" panose="020F0502020204030204"/>
                <a:cs typeface="Arial" panose="020B0604020202020204" pitchFamily="34" charset="0"/>
              </a:rPr>
              <a:t>فَكِّرُوا،  مَاذا سَتَقُولُ البيئَة؟</a:t>
            </a:r>
            <a:endPar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90000"/>
              </a:lnSpc>
              <a:spcBef>
                <a:spcPts val="1000"/>
              </a:spcBef>
              <a:spcAft>
                <a:spcPts val="0"/>
              </a:spcAft>
              <a:buClrTx/>
              <a:buSzTx/>
              <a:buNone/>
              <a:tabLst/>
              <a:defRPr/>
            </a:pPr>
            <a:endPar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indent="0">
              <a:buNone/>
            </a:pPr>
            <a:endParaRPr lang="he-IL" dirty="0"/>
          </a:p>
          <a:p>
            <a:pPr marL="0" indent="0">
              <a:buNone/>
            </a:pPr>
            <a:endParaRPr lang="he-IL" dirty="0"/>
          </a:p>
          <a:p>
            <a:pPr marL="0" indent="0">
              <a:buNone/>
            </a:pPr>
            <a:endParaRPr lang="he-IL" dirty="0"/>
          </a:p>
          <a:p>
            <a:pPr marL="0" indent="0">
              <a:buNone/>
            </a:pPr>
            <a:endParaRPr lang="he-IL" dirty="0"/>
          </a:p>
          <a:p>
            <a:pPr marL="0" indent="0">
              <a:buNone/>
            </a:pPr>
            <a:endParaRPr lang="he-IL" dirty="0"/>
          </a:p>
          <a:p>
            <a:pPr marL="0" indent="0">
              <a:buNone/>
            </a:pPr>
            <a:endParaRPr lang="en-US" dirty="0"/>
          </a:p>
        </p:txBody>
      </p:sp>
      <p:pic>
        <p:nvPicPr>
          <p:cNvPr id="7" name="תמונה 5">
            <a:extLst>
              <a:ext uri="{FF2B5EF4-FFF2-40B4-BE49-F238E27FC236}">
                <a16:creationId xmlns:a16="http://schemas.microsoft.com/office/drawing/2014/main" id="{6D2B5BE8-D014-2DEA-D64E-BEF0EE6055C6}"/>
              </a:ext>
            </a:extLst>
          </p:cNvPr>
          <p:cNvPicPr>
            <a:picLocks noChangeAspect="1"/>
          </p:cNvPicPr>
          <p:nvPr/>
        </p:nvPicPr>
        <p:blipFill>
          <a:blip r:embed="rId3"/>
          <a:stretch>
            <a:fillRect/>
          </a:stretch>
        </p:blipFill>
        <p:spPr>
          <a:xfrm>
            <a:off x="895551" y="2310713"/>
            <a:ext cx="5199522" cy="3700955"/>
          </a:xfrm>
          <a:prstGeom prst="rect">
            <a:avLst/>
          </a:prstGeom>
        </p:spPr>
      </p:pic>
      <p:pic>
        <p:nvPicPr>
          <p:cNvPr id="4" name="Picture 3">
            <a:extLst>
              <a:ext uri="{FF2B5EF4-FFF2-40B4-BE49-F238E27FC236}">
                <a16:creationId xmlns:a16="http://schemas.microsoft.com/office/drawing/2014/main" id="{9436EF42-5D4F-C197-5284-D31C58596AFF}"/>
              </a:ext>
            </a:extLst>
          </p:cNvPr>
          <p:cNvPicPr>
            <a:picLocks noChangeAspect="1"/>
          </p:cNvPicPr>
          <p:nvPr/>
        </p:nvPicPr>
        <p:blipFill>
          <a:blip r:embed="rId4"/>
          <a:stretch>
            <a:fillRect/>
          </a:stretch>
        </p:blipFill>
        <p:spPr>
          <a:xfrm>
            <a:off x="214126" y="193772"/>
            <a:ext cx="4999153" cy="512108"/>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2109545" y="107884"/>
            <a:ext cx="1208314" cy="707661"/>
          </a:xfrm>
          <a:prstGeom prst="rect">
            <a:avLst/>
          </a:prstGeom>
        </p:spPr>
      </p:pic>
    </p:spTree>
    <p:extLst>
      <p:ext uri="{BB962C8B-B14F-4D97-AF65-F5344CB8AC3E}">
        <p14:creationId xmlns:p14="http://schemas.microsoft.com/office/powerpoint/2010/main" val="4229934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87259271-A44F-36DE-A7F0-B9172C0F6DB3}"/>
              </a:ext>
            </a:extLst>
          </p:cNvPr>
          <p:cNvSpPr txBox="1"/>
          <p:nvPr/>
        </p:nvSpPr>
        <p:spPr>
          <a:xfrm>
            <a:off x="3518263" y="1401433"/>
            <a:ext cx="7741920" cy="5262979"/>
          </a:xfrm>
          <a:prstGeom prst="rect">
            <a:avLst/>
          </a:prstGeom>
          <a:noFill/>
        </p:spPr>
        <p:txBody>
          <a:bodyPr wrap="square" rtlCol="1">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lang="ar-SA" sz="2800" b="1" noProof="0" dirty="0">
                <a:solidFill>
                  <a:prstClr val="black"/>
                </a:solidFill>
                <a:latin typeface="Arial" panose="020B0604020202020204" pitchFamily="34" charset="0"/>
                <a:cs typeface="Arial" panose="020B0604020202020204" pitchFamily="34" charset="0"/>
              </a:rPr>
              <a:t>مرحبًا</a:t>
            </a:r>
            <a:endParaRPr kumimoji="0" lang="he-IL"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أنا وصديقي عمر نتعلَّم في الصَّف الرَّابِع.</a:t>
            </a:r>
            <a:endParaRPr kumimoji="0" lang="he-IL"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دَارَ جِدال</a:t>
            </a:r>
            <a:r>
              <a:rPr lang="he-IL" sz="2800" b="1" noProof="0" dirty="0">
                <a:solidFill>
                  <a:prstClr val="black"/>
                </a:solidFill>
                <a:latin typeface="Arial" panose="020B0604020202020204" pitchFamily="34" charset="0"/>
                <a:cs typeface="Arial" panose="020B0604020202020204" pitchFamily="34" charset="0"/>
              </a:rPr>
              <a:t> </a:t>
            </a:r>
            <a:r>
              <a:rPr lang="ar-SA" sz="2800" b="1" noProof="0" dirty="0">
                <a:solidFill>
                  <a:prstClr val="black"/>
                </a:solidFill>
                <a:latin typeface="Arial" panose="020B0604020202020204" pitchFamily="34" charset="0"/>
                <a:cs typeface="Arial" panose="020B0604020202020204" pitchFamily="34" charset="0"/>
              </a:rPr>
              <a:t>بيننا وأردنا أن نَعْرف من مِنَّا الصَّادِق؟ أنا أَقول أن النمل والذباب والصراصير التي نَجِدُها أحيانا في البيت هي حيوانات بيتيَّة وعمر يقول انها حيوانات برِّيَّة.</a:t>
            </a:r>
          </a:p>
          <a:p>
            <a:pPr marL="0" marR="0" lvl="0" indent="0" algn="r" defTabSz="914400" rtl="1" eaLnBrk="1" fontAlgn="auto" latinLnBrk="0" hangingPunct="1">
              <a:lnSpc>
                <a:spcPct val="150000"/>
              </a:lnSpc>
              <a:spcBef>
                <a:spcPts val="0"/>
              </a:spcBef>
              <a:spcAft>
                <a:spcPts val="0"/>
              </a:spcAft>
              <a:buClrTx/>
              <a:buSzTx/>
              <a:buFontTx/>
              <a:buNone/>
              <a:tabLst/>
              <a:defRPr/>
            </a:pPr>
            <a:r>
              <a:rPr lang="ar-SA" sz="2800" b="1" dirty="0">
                <a:solidFill>
                  <a:prstClr val="black"/>
                </a:solidFill>
                <a:latin typeface="Arial" panose="020B0604020202020204" pitchFamily="34" charset="0"/>
                <a:cs typeface="Arial" panose="020B0604020202020204" pitchFamily="34" charset="0"/>
              </a:rPr>
              <a:t>من مِنّا الصَّادِق؟</a:t>
            </a:r>
            <a:r>
              <a:rPr lang="ar-SA" sz="2800" b="1" noProof="0" dirty="0">
                <a:solidFill>
                  <a:prstClr val="black"/>
                </a:solidFill>
                <a:latin typeface="Arial" panose="020B0604020202020204" pitchFamily="34" charset="0"/>
                <a:cs typeface="Arial" panose="020B0604020202020204" pitchFamily="34" charset="0"/>
              </a:rPr>
              <a:t> </a:t>
            </a:r>
            <a:endParaRPr kumimoji="0" lang="he-IL"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914400" rtl="1" eaLnBrk="1" fontAlgn="auto" latinLnBrk="0" hangingPunct="1">
              <a:lnSpc>
                <a:spcPct val="15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شكرًا</a:t>
            </a:r>
          </a:p>
          <a:p>
            <a:pPr marL="0" marR="0" lvl="0" indent="0" algn="ctr" defTabSz="914400" rtl="1" eaLnBrk="1" fontAlgn="auto" latinLnBrk="0" hangingPunct="1">
              <a:lnSpc>
                <a:spcPct val="150000"/>
              </a:lnSpc>
              <a:spcBef>
                <a:spcPts val="0"/>
              </a:spcBef>
              <a:spcAft>
                <a:spcPts val="0"/>
              </a:spcAft>
              <a:buClrTx/>
              <a:buSzTx/>
              <a:buFontTx/>
              <a:buNone/>
              <a:tabLst/>
              <a:defRPr/>
            </a:pPr>
            <a:r>
              <a:rPr lang="ar-SA" sz="2800" b="1" dirty="0">
                <a:solidFill>
                  <a:prstClr val="black"/>
                </a:solidFill>
                <a:latin typeface="Arial" panose="020B0604020202020204" pitchFamily="34" charset="0"/>
                <a:cs typeface="Arial" panose="020B0604020202020204" pitchFamily="34" charset="0"/>
              </a:rPr>
              <a:t>سُهى</a:t>
            </a:r>
            <a:endParaRPr kumimoji="0" lang="he-IL"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4098" name="Picture 2" descr="איור ליל כל הקדושים צללית עכביש חופשית">
            <a:extLst>
              <a:ext uri="{FF2B5EF4-FFF2-40B4-BE49-F238E27FC236}">
                <a16:creationId xmlns:a16="http://schemas.microsoft.com/office/drawing/2014/main" id="{23C89E7A-EE13-2C26-DCBB-36AA385D2A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046" y="5292436"/>
            <a:ext cx="1175183" cy="132310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איור זבוב טבע של בעלי חיים בחינם">
            <a:extLst>
              <a:ext uri="{FF2B5EF4-FFF2-40B4-BE49-F238E27FC236}">
                <a16:creationId xmlns:a16="http://schemas.microsoft.com/office/drawing/2014/main" id="{138FCD24-724C-27FE-8994-C2E0806F86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3370" y="1401433"/>
            <a:ext cx="948965" cy="97018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איור צללית ג'וק שנוצר על ידי בינה מלאכותית בחינם">
            <a:extLst>
              <a:ext uri="{FF2B5EF4-FFF2-40B4-BE49-F238E27FC236}">
                <a16:creationId xmlns:a16="http://schemas.microsoft.com/office/drawing/2014/main" id="{62C51EB7-42B6-08FB-C6AB-B1B3831508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310" y="1886527"/>
            <a:ext cx="1381919" cy="113072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וקטור הטבע של חרק נמלים חופשי">
            <a:extLst>
              <a:ext uri="{FF2B5EF4-FFF2-40B4-BE49-F238E27FC236}">
                <a16:creationId xmlns:a16="http://schemas.microsoft.com/office/drawing/2014/main" id="{7CC4C997-5887-5E94-8ECD-AC0CBF72571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52371" y="3858759"/>
            <a:ext cx="742322" cy="8430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A98529C-A99B-7F06-C9D3-18820B38902B}"/>
              </a:ext>
            </a:extLst>
          </p:cNvPr>
          <p:cNvPicPr>
            <a:picLocks noChangeAspect="1"/>
          </p:cNvPicPr>
          <p:nvPr/>
        </p:nvPicPr>
        <p:blipFill>
          <a:blip r:embed="rId7"/>
          <a:stretch>
            <a:fillRect/>
          </a:stretch>
        </p:blipFill>
        <p:spPr>
          <a:xfrm>
            <a:off x="214126" y="149964"/>
            <a:ext cx="4999153" cy="512108"/>
          </a:xfrm>
          <a:prstGeom prst="rect">
            <a:avLst/>
          </a:prstGeom>
        </p:spPr>
      </p:pic>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8"/>
          <a:stretch>
            <a:fillRect/>
          </a:stretch>
        </p:blipFill>
        <p:spPr>
          <a:xfrm>
            <a:off x="2109545" y="107884"/>
            <a:ext cx="1208314" cy="707661"/>
          </a:xfrm>
          <a:prstGeom prst="rect">
            <a:avLst/>
          </a:prstGeom>
        </p:spPr>
      </p:pic>
    </p:spTree>
    <p:extLst>
      <p:ext uri="{BB962C8B-B14F-4D97-AF65-F5344CB8AC3E}">
        <p14:creationId xmlns:p14="http://schemas.microsoft.com/office/powerpoint/2010/main" val="3645888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315C9-5EAC-EA47-1EE1-41A642D6C4A7}"/>
              </a:ext>
            </a:extLst>
          </p:cNvPr>
          <p:cNvSpPr>
            <a:spLocks noGrp="1"/>
          </p:cNvSpPr>
          <p:nvPr>
            <p:ph type="title"/>
          </p:nvPr>
        </p:nvSpPr>
        <p:spPr>
          <a:xfrm>
            <a:off x="838200" y="365125"/>
            <a:ext cx="11353800" cy="1325563"/>
          </a:xfrm>
        </p:spPr>
        <p:txBody>
          <a:bodyPr>
            <a:normAutofit/>
          </a:bodyPr>
          <a:lstStyle/>
          <a:p>
            <a:r>
              <a:rPr kumimoji="0" lang="ar-SA" sz="5400" b="1" i="0" u="none" strike="noStrike" kern="1200" cap="none" spc="0" normalizeH="0" baseline="0" noProof="0" dirty="0">
                <a:ln>
                  <a:noFill/>
                </a:ln>
                <a:solidFill>
                  <a:srgbClr val="FF0000"/>
                </a:solidFill>
                <a:effectLst/>
                <a:uLnTx/>
                <a:uFillTx/>
                <a:latin typeface="Calibri Light" panose="020F0302020204030204"/>
                <a:ea typeface="+mj-ea"/>
                <a:cs typeface="Arial" panose="020B0604020202020204" pitchFamily="34" charset="0"/>
              </a:rPr>
              <a:t>أَحَاجِي</a:t>
            </a:r>
            <a:r>
              <a:rPr kumimoji="0" lang="he-IL" sz="5400" b="1" i="0" u="none" strike="noStrike" kern="1200" cap="none" spc="0" normalizeH="0" baseline="0" noProof="0" dirty="0">
                <a:ln>
                  <a:noFill/>
                </a:ln>
                <a:solidFill>
                  <a:srgbClr val="FF0000"/>
                </a:solidFill>
                <a:effectLst/>
                <a:uLnTx/>
                <a:uFillTx/>
                <a:latin typeface="Calibri Light" panose="020F0302020204030204"/>
                <a:ea typeface="+mj-ea"/>
                <a:cs typeface="Arial" panose="020B0604020202020204" pitchFamily="34" charset="0"/>
              </a:rPr>
              <a:t>:</a:t>
            </a:r>
            <a:r>
              <a:rPr kumimoji="0" lang="en-US" sz="5400" b="1" i="0" u="none" strike="noStrike" kern="1200" cap="none" spc="0" normalizeH="0" baseline="0" noProof="0" dirty="0">
                <a:ln>
                  <a:noFill/>
                </a:ln>
                <a:solidFill>
                  <a:srgbClr val="FF0000"/>
                </a:solidFill>
                <a:effectLst/>
                <a:uLnTx/>
                <a:uFillTx/>
                <a:latin typeface="Calibri Light" panose="020F0302020204030204"/>
                <a:ea typeface="+mj-ea"/>
                <a:cs typeface="Arial" panose="020B0604020202020204" pitchFamily="34" charset="0"/>
              </a:rPr>
              <a:t> </a:t>
            </a:r>
            <a:r>
              <a:rPr lang="ar-SA" sz="5400" b="1" dirty="0">
                <a:solidFill>
                  <a:srgbClr val="FF0000"/>
                </a:solidFill>
              </a:rPr>
              <a:t>أرقام قِيَاسِيَّة لَدَى الحَيْوانَات</a:t>
            </a:r>
            <a:endParaRPr lang="en-US" sz="5400" dirty="0"/>
          </a:p>
        </p:txBody>
      </p:sp>
      <p:sp>
        <p:nvSpPr>
          <p:cNvPr id="3" name="Content Placeholder 2">
            <a:extLst>
              <a:ext uri="{FF2B5EF4-FFF2-40B4-BE49-F238E27FC236}">
                <a16:creationId xmlns:a16="http://schemas.microsoft.com/office/drawing/2014/main" id="{B3A08E40-8D60-F03F-810C-11AAF605D23D}"/>
              </a:ext>
            </a:extLst>
          </p:cNvPr>
          <p:cNvSpPr>
            <a:spLocks noGrp="1"/>
          </p:cNvSpPr>
          <p:nvPr>
            <p:ph idx="1"/>
          </p:nvPr>
        </p:nvSpPr>
        <p:spPr>
          <a:xfrm>
            <a:off x="838200" y="1825625"/>
            <a:ext cx="11280006" cy="4351338"/>
          </a:xfrm>
        </p:spPr>
        <p:txBody>
          <a:bodyPr>
            <a:normAutofit fontScale="85000" lnSpcReduction="20000"/>
          </a:bodyPr>
          <a:lstStyle/>
          <a:p>
            <a:pPr marL="457200" lvl="0" indent="-457200">
              <a:lnSpc>
                <a:spcPct val="150000"/>
              </a:lnSpc>
              <a:spcBef>
                <a:spcPts val="0"/>
              </a:spcBef>
              <a:buFont typeface="+mj-lt"/>
              <a:buAutoNum type="arabicPeriod"/>
              <a:defRPr/>
            </a:pPr>
            <a:r>
              <a:rPr lang="ar-SA" sz="3200" dirty="0">
                <a:solidFill>
                  <a:prstClr val="black"/>
                </a:solidFill>
                <a:cs typeface="Arial" panose="020B0604020202020204" pitchFamily="34" charset="0"/>
              </a:rPr>
              <a:t>مَا هُوَ أَثْقَل الحَيْوَانات وَزْنًا في العالَم؟</a:t>
            </a:r>
            <a:endParaRPr lang="he-IL" sz="3200" dirty="0">
              <a:solidFill>
                <a:prstClr val="black"/>
              </a:solidFill>
              <a:cs typeface="Arial" panose="020B0604020202020204" pitchFamily="34" charset="0"/>
            </a:endParaRPr>
          </a:p>
          <a:p>
            <a:pPr marL="457200" indent="-457200">
              <a:lnSpc>
                <a:spcPct val="150000"/>
              </a:lnSpc>
              <a:buFont typeface="+mj-lt"/>
              <a:buAutoNum type="arabicPeriod"/>
              <a:defRPr/>
            </a:pPr>
            <a:r>
              <a:rPr lang="ar-SA" sz="3200" dirty="0">
                <a:solidFill>
                  <a:prstClr val="black"/>
                </a:solidFill>
              </a:rPr>
              <a:t>مَا هُوَ أَصْغَر ثَدِي فِي العالَم؟</a:t>
            </a:r>
            <a:endParaRPr lang="he-IL" sz="3200" dirty="0">
              <a:solidFill>
                <a:prstClr val="black"/>
              </a:solidFill>
            </a:endParaRPr>
          </a:p>
          <a:p>
            <a:pPr marL="457200" indent="-457200">
              <a:lnSpc>
                <a:spcPct val="150000"/>
              </a:lnSpc>
              <a:spcBef>
                <a:spcPts val="0"/>
              </a:spcBef>
              <a:buFont typeface="+mj-lt"/>
              <a:buAutoNum type="arabicPeriod"/>
              <a:defRPr/>
            </a:pPr>
            <a:r>
              <a:rPr lang="ar-SA" dirty="0">
                <a:solidFill>
                  <a:prstClr val="black"/>
                </a:solidFill>
                <a:cs typeface="Arial" panose="020B0604020202020204" pitchFamily="34" charset="0"/>
              </a:rPr>
              <a:t>مَا هُوَ أَكْبَر حَيوان ثَدي يَعيشُ عَلى اليابِسَة؟</a:t>
            </a:r>
            <a:endParaRPr lang="he-IL" sz="3200" dirty="0">
              <a:solidFill>
                <a:prstClr val="black"/>
              </a:solidFill>
              <a:cs typeface="Arial" panose="020B0604020202020204" pitchFamily="34" charset="0"/>
            </a:endParaRPr>
          </a:p>
          <a:p>
            <a:pPr marL="457200" lvl="0" indent="-457200">
              <a:lnSpc>
                <a:spcPct val="150000"/>
              </a:lnSpc>
              <a:spcBef>
                <a:spcPts val="0"/>
              </a:spcBef>
              <a:buFont typeface="+mj-lt"/>
              <a:buAutoNum type="arabicPeriod"/>
              <a:defRPr/>
            </a:pPr>
            <a:r>
              <a:rPr lang="ar-SA" sz="3200" dirty="0">
                <a:solidFill>
                  <a:prstClr val="black"/>
                </a:solidFill>
                <a:cs typeface="Arial" panose="020B0604020202020204" pitchFamily="34" charset="0"/>
              </a:rPr>
              <a:t>مَا هُوَ الطَّيْر الذي يَسْتَطيع البقاء في الجَو لِمُدَّة ثَلَاث سَنَوَات؟</a:t>
            </a:r>
            <a:endParaRPr lang="he-IL" sz="3200" dirty="0">
              <a:solidFill>
                <a:prstClr val="black"/>
              </a:solidFill>
              <a:cs typeface="Arial" panose="020B0604020202020204" pitchFamily="34" charset="0"/>
            </a:endParaRPr>
          </a:p>
          <a:p>
            <a:pPr marL="457200" indent="-457200">
              <a:lnSpc>
                <a:spcPct val="150000"/>
              </a:lnSpc>
              <a:buFont typeface="+mj-lt"/>
              <a:buAutoNum type="arabicPeriod"/>
              <a:defRPr/>
            </a:pPr>
            <a:r>
              <a:rPr lang="ar-SA" sz="3200" dirty="0">
                <a:solidFill>
                  <a:prstClr val="black"/>
                </a:solidFill>
              </a:rPr>
              <a:t>مَا هُوَ أَصْغَر طائِر في العالَم؟</a:t>
            </a:r>
            <a:endParaRPr lang="he-IL" sz="3200" dirty="0">
              <a:solidFill>
                <a:prstClr val="black"/>
              </a:solidFill>
            </a:endParaRPr>
          </a:p>
          <a:p>
            <a:pPr marL="457200" lvl="0" indent="-457200">
              <a:lnSpc>
                <a:spcPct val="150000"/>
              </a:lnSpc>
              <a:spcBef>
                <a:spcPts val="0"/>
              </a:spcBef>
              <a:buFont typeface="+mj-lt"/>
              <a:buAutoNum type="arabicPeriod"/>
              <a:defRPr/>
            </a:pPr>
            <a:r>
              <a:rPr lang="ar-SA" sz="3200" dirty="0">
                <a:solidFill>
                  <a:prstClr val="black"/>
                </a:solidFill>
                <a:cs typeface="Arial" panose="020B0604020202020204" pitchFamily="34" charset="0"/>
              </a:rPr>
              <a:t>مَا هُو َأَصْغَر  الزَّواحِف في العالَم؟</a:t>
            </a:r>
            <a:endParaRPr lang="he-IL" sz="3200" dirty="0">
              <a:solidFill>
                <a:prstClr val="black"/>
              </a:solidFill>
              <a:cs typeface="Arial" panose="020B0604020202020204" pitchFamily="34" charset="0"/>
            </a:endParaRPr>
          </a:p>
          <a:p>
            <a:pPr marL="457200" indent="-457200">
              <a:lnSpc>
                <a:spcPct val="150000"/>
              </a:lnSpc>
              <a:buFont typeface="+mj-lt"/>
              <a:buAutoNum type="arabicPeriod"/>
              <a:defRPr/>
            </a:pPr>
            <a:r>
              <a:rPr lang="ar-SA" dirty="0">
                <a:solidFill>
                  <a:prstClr val="black"/>
                </a:solidFill>
              </a:rPr>
              <a:t>مَا هُوَ الحَيْوَان الأَطْوَل عُمْرًا؟ </a:t>
            </a:r>
            <a:endParaRPr lang="en-US" dirty="0"/>
          </a:p>
        </p:txBody>
      </p:sp>
      <p:pic>
        <p:nvPicPr>
          <p:cNvPr id="4" name="Picture 3">
            <a:extLst>
              <a:ext uri="{FF2B5EF4-FFF2-40B4-BE49-F238E27FC236}">
                <a16:creationId xmlns:a16="http://schemas.microsoft.com/office/drawing/2014/main" id="{9ED1BE0A-5D87-7A65-3F94-5D93D9FECF1C}"/>
              </a:ext>
            </a:extLst>
          </p:cNvPr>
          <p:cNvPicPr>
            <a:picLocks noChangeAspect="1"/>
          </p:cNvPicPr>
          <p:nvPr/>
        </p:nvPicPr>
        <p:blipFill>
          <a:blip r:embed="rId3"/>
          <a:stretch>
            <a:fillRect/>
          </a:stretch>
        </p:blipFill>
        <p:spPr>
          <a:xfrm>
            <a:off x="913688" y="1443734"/>
            <a:ext cx="3196299" cy="4796322"/>
          </a:xfrm>
          <a:prstGeom prst="rect">
            <a:avLst/>
          </a:prstGeom>
        </p:spPr>
      </p:pic>
      <p:pic>
        <p:nvPicPr>
          <p:cNvPr id="5" name="Picture 4">
            <a:extLst>
              <a:ext uri="{FF2B5EF4-FFF2-40B4-BE49-F238E27FC236}">
                <a16:creationId xmlns:a16="http://schemas.microsoft.com/office/drawing/2014/main" id="{83A8578E-9F08-F044-4FAD-62A116B0DBFE}"/>
              </a:ext>
            </a:extLst>
          </p:cNvPr>
          <p:cNvPicPr>
            <a:picLocks noChangeAspect="1"/>
          </p:cNvPicPr>
          <p:nvPr/>
        </p:nvPicPr>
        <p:blipFill>
          <a:blip r:embed="rId4"/>
          <a:stretch>
            <a:fillRect/>
          </a:stretch>
        </p:blipFill>
        <p:spPr>
          <a:xfrm>
            <a:off x="184629" y="230188"/>
            <a:ext cx="4999153" cy="512108"/>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2109545" y="107884"/>
            <a:ext cx="1208314" cy="707661"/>
          </a:xfrm>
          <a:prstGeom prst="rect">
            <a:avLst/>
          </a:prstGeom>
        </p:spPr>
      </p:pic>
    </p:spTree>
    <p:extLst>
      <p:ext uri="{BB962C8B-B14F-4D97-AF65-F5344CB8AC3E}">
        <p14:creationId xmlns:p14="http://schemas.microsoft.com/office/powerpoint/2010/main" val="2736597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6297A41-0A65-CD42-1864-F8073CA08823}"/>
              </a:ext>
            </a:extLst>
          </p:cNvPr>
          <p:cNvSpPr>
            <a:spLocks noGrp="1"/>
          </p:cNvSpPr>
          <p:nvPr>
            <p:ph type="ctrTitle"/>
          </p:nvPr>
        </p:nvSpPr>
        <p:spPr>
          <a:xfrm>
            <a:off x="6252708" y="107884"/>
            <a:ext cx="5848952" cy="707661"/>
          </a:xfrm>
        </p:spPr>
        <p:txBody>
          <a:bodyPr>
            <a:normAutofit fontScale="90000"/>
          </a:bodyPr>
          <a:lstStyle/>
          <a:p>
            <a:r>
              <a:rPr lang="ar-SA" sz="5300" b="1" dirty="0">
                <a:solidFill>
                  <a:srgbClr val="FF0000"/>
                </a:solidFill>
                <a:cs typeface="+mn-cs"/>
              </a:rPr>
              <a:t>أرقام قِيَاسِيَّة لَدَى الحَيْوانَات</a:t>
            </a:r>
            <a:r>
              <a:rPr lang="he-IL" sz="5400" b="1" dirty="0">
                <a:solidFill>
                  <a:srgbClr val="FF0000"/>
                </a:solidFill>
                <a:cs typeface="+mn-cs"/>
              </a:rPr>
              <a:t>:</a:t>
            </a:r>
          </a:p>
        </p:txBody>
      </p:sp>
      <p:pic>
        <p:nvPicPr>
          <p:cNvPr id="2054" name="Picture 6">
            <a:extLst>
              <a:ext uri="{FF2B5EF4-FFF2-40B4-BE49-F238E27FC236}">
                <a16:creationId xmlns:a16="http://schemas.microsoft.com/office/drawing/2014/main" id="{2073354C-B913-32CF-4F2C-88D142203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4103" y="4442410"/>
            <a:ext cx="2274521" cy="211555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undefined">
            <a:extLst>
              <a:ext uri="{FF2B5EF4-FFF2-40B4-BE49-F238E27FC236}">
                <a16:creationId xmlns:a16="http://schemas.microsoft.com/office/drawing/2014/main" id="{2DC46895-3E05-C8E9-6D4B-CE7E4BD05C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2245" y="1712713"/>
            <a:ext cx="2296935" cy="211555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undefined">
            <a:extLst>
              <a:ext uri="{FF2B5EF4-FFF2-40B4-BE49-F238E27FC236}">
                <a16:creationId xmlns:a16="http://schemas.microsoft.com/office/drawing/2014/main" id="{66C1CB00-7AC3-1C8C-1D7D-71C9F2CA42C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93677" y="4437294"/>
            <a:ext cx="2113412" cy="207825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6A4C0296-FA86-808F-8809-E2D92EDC30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0723" y="4437294"/>
            <a:ext cx="2506621" cy="201322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E9C914D7-BA69-7F20-6F7E-869EC6D340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4535" y="1688360"/>
            <a:ext cx="2190750" cy="2115554"/>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9BA96671-C649-427A-7E1C-0257F1C99BC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9258" y="1712712"/>
            <a:ext cx="2506621" cy="2115554"/>
          </a:xfrm>
          <a:prstGeom prst="rect">
            <a:avLst/>
          </a:prstGeom>
          <a:noFill/>
          <a:extLst>
            <a:ext uri="{909E8E84-426E-40DD-AFC4-6F175D3DCCD1}">
              <a14:hiddenFill xmlns:a14="http://schemas.microsoft.com/office/drawing/2010/main">
                <a:solidFill>
                  <a:srgbClr val="FFFFFF"/>
                </a:solidFill>
              </a14:hiddenFill>
            </a:ext>
          </a:extLst>
        </p:spPr>
      </p:pic>
      <p:sp>
        <p:nvSpPr>
          <p:cNvPr id="3" name="תיבת טקסט 2">
            <a:extLst>
              <a:ext uri="{FF2B5EF4-FFF2-40B4-BE49-F238E27FC236}">
                <a16:creationId xmlns:a16="http://schemas.microsoft.com/office/drawing/2014/main" id="{E58F0832-FD2B-9578-4277-2BF3FD2DB89F}"/>
              </a:ext>
            </a:extLst>
          </p:cNvPr>
          <p:cNvSpPr txBox="1"/>
          <p:nvPr/>
        </p:nvSpPr>
        <p:spPr>
          <a:xfrm>
            <a:off x="838791" y="3772014"/>
            <a:ext cx="1496291"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فيل أَفْرِيقِي</a:t>
            </a: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 name="תיבת טקסט 3">
            <a:extLst>
              <a:ext uri="{FF2B5EF4-FFF2-40B4-BE49-F238E27FC236}">
                <a16:creationId xmlns:a16="http://schemas.microsoft.com/office/drawing/2014/main" id="{F2AD81DD-0B91-7628-34F8-199751F7F056}"/>
              </a:ext>
            </a:extLst>
          </p:cNvPr>
          <p:cNvSpPr txBox="1"/>
          <p:nvPr/>
        </p:nvSpPr>
        <p:spPr>
          <a:xfrm>
            <a:off x="9422333" y="6542239"/>
            <a:ext cx="1496291"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noProof="0" dirty="0">
                <a:solidFill>
                  <a:prstClr val="black"/>
                </a:solidFill>
                <a:latin typeface="Calibri" panose="020F0502020204030204"/>
                <a:cs typeface="Arial" panose="020B0604020202020204" pitchFamily="34" charset="0"/>
              </a:rPr>
              <a:t>السَّمَّامَة</a:t>
            </a: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7" name="תיבת טקסט 6">
            <a:extLst>
              <a:ext uri="{FF2B5EF4-FFF2-40B4-BE49-F238E27FC236}">
                <a16:creationId xmlns:a16="http://schemas.microsoft.com/office/drawing/2014/main" id="{D8144746-9906-0DFA-43AA-866F4B8A4472}"/>
              </a:ext>
            </a:extLst>
          </p:cNvPr>
          <p:cNvSpPr txBox="1"/>
          <p:nvPr/>
        </p:nvSpPr>
        <p:spPr>
          <a:xfrm>
            <a:off x="4415307" y="6381601"/>
            <a:ext cx="1496291"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الحِرْبَاء</a:t>
            </a:r>
            <a:r>
              <a:rPr kumimoji="0" lang="ar-SA" sz="1800" b="0" i="0" u="none" strike="noStrike" kern="1200" cap="none" spc="0" normalizeH="0" noProof="0" dirty="0">
                <a:ln>
                  <a:noFill/>
                </a:ln>
                <a:solidFill>
                  <a:prstClr val="black"/>
                </a:solidFill>
                <a:effectLst/>
                <a:uLnTx/>
                <a:uFillTx/>
                <a:latin typeface="Calibri" panose="020F0502020204030204"/>
                <a:ea typeface="+mn-ea"/>
                <a:cs typeface="Arial" panose="020B0604020202020204" pitchFamily="34" charset="0"/>
              </a:rPr>
              <a:t> القَزَم</a:t>
            </a: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1" name="תיבת טקסט 10">
            <a:extLst>
              <a:ext uri="{FF2B5EF4-FFF2-40B4-BE49-F238E27FC236}">
                <a16:creationId xmlns:a16="http://schemas.microsoft.com/office/drawing/2014/main" id="{C816E3D2-D397-A1B5-C405-0E5D0A6B9DE4}"/>
              </a:ext>
            </a:extLst>
          </p:cNvPr>
          <p:cNvSpPr txBox="1"/>
          <p:nvPr/>
        </p:nvSpPr>
        <p:spPr>
          <a:xfrm>
            <a:off x="6064942" y="6450516"/>
            <a:ext cx="2442147"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طائِر</a:t>
            </a:r>
            <a:r>
              <a:rPr kumimoji="0" lang="ar-SA" sz="1800" b="0" i="0" u="none" strike="noStrike" kern="1200" cap="none" spc="0" normalizeH="0" noProof="0" dirty="0">
                <a:ln>
                  <a:noFill/>
                </a:ln>
                <a:solidFill>
                  <a:prstClr val="black"/>
                </a:solidFill>
                <a:effectLst/>
                <a:uLnTx/>
                <a:uFillTx/>
                <a:latin typeface="Calibri" panose="020F0502020204030204"/>
                <a:ea typeface="+mn-ea"/>
                <a:cs typeface="Arial" panose="020B0604020202020204" pitchFamily="34" charset="0"/>
              </a:rPr>
              <a:t> النَّحْلَة (الطَّ</a:t>
            </a:r>
            <a:r>
              <a:rPr lang="ar-SA" dirty="0">
                <a:solidFill>
                  <a:prstClr val="black"/>
                </a:solidFill>
                <a:latin typeface="Calibri" panose="020F0502020204030204"/>
                <a:cs typeface="Arial" panose="020B0604020202020204" pitchFamily="34" charset="0"/>
              </a:rPr>
              <a:t>نَّان</a:t>
            </a:r>
            <a:r>
              <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p>
        </p:txBody>
      </p:sp>
      <p:sp>
        <p:nvSpPr>
          <p:cNvPr id="12" name="תיבת טקסט 11">
            <a:extLst>
              <a:ext uri="{FF2B5EF4-FFF2-40B4-BE49-F238E27FC236}">
                <a16:creationId xmlns:a16="http://schemas.microsoft.com/office/drawing/2014/main" id="{207758C5-4014-3712-99E4-DD8A0B90DDAE}"/>
              </a:ext>
            </a:extLst>
          </p:cNvPr>
          <p:cNvSpPr txBox="1"/>
          <p:nvPr/>
        </p:nvSpPr>
        <p:spPr>
          <a:xfrm>
            <a:off x="6096000" y="3828266"/>
            <a:ext cx="1496291"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solidFill>
                  <a:prstClr val="black"/>
                </a:solidFill>
                <a:latin typeface="Calibri" panose="020F0502020204030204"/>
                <a:cs typeface="Arial" panose="020B0604020202020204" pitchFamily="34" charset="0"/>
              </a:rPr>
              <a:t>حوت أَزْرَق</a:t>
            </a: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9218" name="Picture 2" descr="ישנונן גרינלנדי – ויקיפדיה">
            <a:extLst>
              <a:ext uri="{FF2B5EF4-FFF2-40B4-BE49-F238E27FC236}">
                <a16:creationId xmlns:a16="http://schemas.microsoft.com/office/drawing/2014/main" id="{A107BA6E-4301-A0E8-DC87-5A58E9E11C5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4642" y="4497498"/>
            <a:ext cx="2848064" cy="1913847"/>
          </a:xfrm>
          <a:prstGeom prst="rect">
            <a:avLst/>
          </a:prstGeom>
          <a:noFill/>
          <a:extLst>
            <a:ext uri="{909E8E84-426E-40DD-AFC4-6F175D3DCCD1}">
              <a14:hiddenFill xmlns:a14="http://schemas.microsoft.com/office/drawing/2010/main">
                <a:solidFill>
                  <a:srgbClr val="FFFFFF"/>
                </a:solidFill>
              </a14:hiddenFill>
            </a:ext>
          </a:extLst>
        </p:spPr>
      </p:pic>
      <p:sp>
        <p:nvSpPr>
          <p:cNvPr id="13" name="תיבת טקסט 12">
            <a:extLst>
              <a:ext uri="{FF2B5EF4-FFF2-40B4-BE49-F238E27FC236}">
                <a16:creationId xmlns:a16="http://schemas.microsoft.com/office/drawing/2014/main" id="{D3E1BF63-D9BE-9B82-0C77-E78C2ED8823C}"/>
              </a:ext>
            </a:extLst>
          </p:cNvPr>
          <p:cNvSpPr txBox="1"/>
          <p:nvPr/>
        </p:nvSpPr>
        <p:spPr>
          <a:xfrm>
            <a:off x="362564" y="6411171"/>
            <a:ext cx="2205372"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قِرْش</a:t>
            </a:r>
            <a:r>
              <a:rPr kumimoji="0" lang="ar-SA" sz="1800" b="0" i="0" u="none" strike="noStrike" kern="1200" cap="none" spc="0" normalizeH="0" noProof="0" dirty="0">
                <a:ln>
                  <a:noFill/>
                </a:ln>
                <a:solidFill>
                  <a:prstClr val="black"/>
                </a:solidFill>
                <a:effectLst/>
                <a:uLnTx/>
                <a:uFillTx/>
                <a:latin typeface="Calibri" panose="020F0502020204030204"/>
                <a:ea typeface="+mn-ea"/>
                <a:cs typeface="Arial" panose="020B0604020202020204" pitchFamily="34" charset="0"/>
              </a:rPr>
              <a:t> غرينلاند</a:t>
            </a: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8" name="Picture 7">
            <a:extLst>
              <a:ext uri="{FF2B5EF4-FFF2-40B4-BE49-F238E27FC236}">
                <a16:creationId xmlns:a16="http://schemas.microsoft.com/office/drawing/2014/main" id="{77C7889C-981C-34B6-2EE5-FBE592F12D4D}"/>
              </a:ext>
            </a:extLst>
          </p:cNvPr>
          <p:cNvPicPr>
            <a:picLocks noChangeAspect="1"/>
          </p:cNvPicPr>
          <p:nvPr/>
        </p:nvPicPr>
        <p:blipFill>
          <a:blip r:embed="rId10"/>
          <a:stretch>
            <a:fillRect/>
          </a:stretch>
        </p:blipFill>
        <p:spPr>
          <a:xfrm>
            <a:off x="164964" y="190601"/>
            <a:ext cx="4999153" cy="512108"/>
          </a:xfrm>
          <a:prstGeom prst="rect">
            <a:avLst/>
          </a:prstGeom>
        </p:spPr>
      </p:pic>
      <p:sp>
        <p:nvSpPr>
          <p:cNvPr id="10" name="תיבת טקסט 9">
            <a:extLst>
              <a:ext uri="{FF2B5EF4-FFF2-40B4-BE49-F238E27FC236}">
                <a16:creationId xmlns:a16="http://schemas.microsoft.com/office/drawing/2014/main" id="{79431CE7-A125-22DD-0A43-EDE69A6966DC}"/>
              </a:ext>
            </a:extLst>
          </p:cNvPr>
          <p:cNvSpPr txBox="1"/>
          <p:nvPr/>
        </p:nvSpPr>
        <p:spPr>
          <a:xfrm>
            <a:off x="7799180" y="1003100"/>
            <a:ext cx="4271036" cy="3416320"/>
          </a:xfrm>
          <a:prstGeom prst="rect">
            <a:avLst/>
          </a:prstGeom>
          <a:noFill/>
        </p:spPr>
        <p:txBody>
          <a:bodyPr wrap="square">
            <a:spAutoFit/>
          </a:bodyPr>
          <a:lstStyle/>
          <a:p>
            <a:pPr marL="457200" indent="-457200">
              <a:lnSpc>
                <a:spcPct val="150000"/>
              </a:lnSpc>
              <a:buFont typeface="+mj-lt"/>
              <a:buAutoNum type="arabicPeriod"/>
              <a:defRPr/>
            </a:pPr>
            <a:r>
              <a:rPr lang="ar-SA" dirty="0">
                <a:solidFill>
                  <a:prstClr val="black"/>
                </a:solidFill>
              </a:rPr>
              <a:t>مَا هُوَ أَصْغَر ثَدِي فِي العالَم؟</a:t>
            </a:r>
            <a:endParaRPr lang="he-IL" dirty="0">
              <a:solidFill>
                <a:prstClr val="black"/>
              </a:solidFill>
            </a:endParaRPr>
          </a:p>
          <a:p>
            <a:pPr marL="457200" marR="0" lvl="0" indent="-457200" algn="r" defTabSz="914400" rtl="1" eaLnBrk="1" fontAlgn="auto" latinLnBrk="0" hangingPunct="1">
              <a:lnSpc>
                <a:spcPct val="150000"/>
              </a:lnSpc>
              <a:spcBef>
                <a:spcPts val="0"/>
              </a:spcBef>
              <a:spcAft>
                <a:spcPts val="0"/>
              </a:spcAft>
              <a:buClrTx/>
              <a:buSzTx/>
              <a:buFont typeface="+mj-lt"/>
              <a:buAutoNum type="arabicPeriod"/>
              <a:tabLst/>
              <a:defRPr/>
            </a:pPr>
            <a:r>
              <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مَا هُوَ أَثْقَل</a:t>
            </a:r>
            <a:r>
              <a:rPr kumimoji="0" lang="ar-SA" sz="1800" b="0" i="0" u="none" strike="noStrike" kern="1200" cap="none" spc="0" normalizeH="0" noProof="0" dirty="0">
                <a:ln>
                  <a:noFill/>
                </a:ln>
                <a:solidFill>
                  <a:prstClr val="black"/>
                </a:solidFill>
                <a:effectLst/>
                <a:uLnTx/>
                <a:uFillTx/>
                <a:latin typeface="Calibri" panose="020F0502020204030204"/>
                <a:ea typeface="+mn-ea"/>
                <a:cs typeface="Arial" panose="020B0604020202020204" pitchFamily="34" charset="0"/>
              </a:rPr>
              <a:t> الحَيْوَانات وَزْنًا في العالَم؟</a:t>
            </a: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457200" marR="0" lvl="0" indent="-457200" algn="r" defTabSz="914400" rtl="1" eaLnBrk="1" fontAlgn="auto" latinLnBrk="0" hangingPunct="1">
              <a:lnSpc>
                <a:spcPct val="150000"/>
              </a:lnSpc>
              <a:spcBef>
                <a:spcPts val="0"/>
              </a:spcBef>
              <a:spcAft>
                <a:spcPts val="0"/>
              </a:spcAft>
              <a:buClrTx/>
              <a:buSzTx/>
              <a:buFont typeface="+mj-lt"/>
              <a:buAutoNum type="arabicPeriod"/>
              <a:tabLst/>
              <a:defRPr/>
            </a:pPr>
            <a:r>
              <a:rPr lang="ar-SA" dirty="0">
                <a:solidFill>
                  <a:prstClr val="black"/>
                </a:solidFill>
                <a:latin typeface="Calibri" panose="020F0502020204030204"/>
                <a:cs typeface="Arial" panose="020B0604020202020204" pitchFamily="34" charset="0"/>
              </a:rPr>
              <a:t>مَا هُوَ أَكْبَر حَيوان ثَدي يَعيشُ عَلى اليابِسَة؟</a:t>
            </a: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457200" indent="-457200">
              <a:lnSpc>
                <a:spcPct val="150000"/>
              </a:lnSpc>
              <a:buFont typeface="+mj-lt"/>
              <a:buAutoNum type="arabicPeriod"/>
              <a:defRPr/>
            </a:pPr>
            <a:r>
              <a:rPr lang="ar-SA" dirty="0">
                <a:solidFill>
                  <a:prstClr val="black"/>
                </a:solidFill>
              </a:rPr>
              <a:t>مَا هُوَ أَصْغَر طائِر في العالَم؟</a:t>
            </a:r>
            <a:endParaRPr lang="he-IL" dirty="0">
              <a:solidFill>
                <a:prstClr val="black"/>
              </a:solidFill>
            </a:endParaRPr>
          </a:p>
          <a:p>
            <a:pPr marL="457200" marR="0" lvl="0" indent="-457200" algn="r" defTabSz="914400" rtl="1" eaLnBrk="1" fontAlgn="auto" latinLnBrk="0" hangingPunct="1">
              <a:lnSpc>
                <a:spcPct val="150000"/>
              </a:lnSpc>
              <a:spcBef>
                <a:spcPts val="0"/>
              </a:spcBef>
              <a:spcAft>
                <a:spcPts val="0"/>
              </a:spcAft>
              <a:buClrTx/>
              <a:buSzTx/>
              <a:buFont typeface="+mj-lt"/>
              <a:buAutoNum type="arabicPeriod"/>
              <a:tabLst/>
              <a:defRPr/>
            </a:pPr>
            <a:r>
              <a:rPr lang="ar-SA" noProof="0" dirty="0">
                <a:solidFill>
                  <a:prstClr val="black"/>
                </a:solidFill>
                <a:latin typeface="Calibri" panose="020F0502020204030204"/>
                <a:cs typeface="Arial" panose="020B0604020202020204" pitchFamily="34" charset="0"/>
              </a:rPr>
              <a:t>مَا هُوَ الطَّيْر الذي يَسْتَطيع البقاء في الجَو لِمُدَّة ثَلَاث سَنَوَات؟</a:t>
            </a: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457200" indent="-457200">
              <a:lnSpc>
                <a:spcPct val="150000"/>
              </a:lnSpc>
              <a:buFont typeface="+mj-lt"/>
              <a:buAutoNum type="arabicPeriod"/>
              <a:defRPr/>
            </a:pPr>
            <a:r>
              <a:rPr lang="ar-SA" dirty="0">
                <a:solidFill>
                  <a:prstClr val="black"/>
                </a:solidFill>
              </a:rPr>
              <a:t>مَا هُوَ الحَيْوَان الأَطْوَل عُمْرًا؟ </a:t>
            </a:r>
            <a:endParaRPr lang="en-US" dirty="0"/>
          </a:p>
          <a:p>
            <a:pPr marL="457200" marR="0" lvl="0" indent="-457200" algn="r" defTabSz="914400" rtl="1" eaLnBrk="1" fontAlgn="auto" latinLnBrk="0" hangingPunct="1">
              <a:lnSpc>
                <a:spcPct val="150000"/>
              </a:lnSpc>
              <a:spcBef>
                <a:spcPts val="0"/>
              </a:spcBef>
              <a:spcAft>
                <a:spcPts val="0"/>
              </a:spcAft>
              <a:buClrTx/>
              <a:buSzTx/>
              <a:buFont typeface="+mj-lt"/>
              <a:buAutoNum type="arabicPeriod"/>
              <a:tabLst/>
              <a:defRPr/>
            </a:pPr>
            <a:r>
              <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مَا هُو َأَصْغَر  الزَّواحِف في العالَم؟</a:t>
            </a: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19" name="תמונה 18">
            <a:extLst>
              <a:ext uri="{FF2B5EF4-FFF2-40B4-BE49-F238E27FC236}">
                <a16:creationId xmlns:a16="http://schemas.microsoft.com/office/drawing/2014/main" id="{1C119158-B6F6-B7DD-BF0B-44E5661C2606}"/>
              </a:ext>
            </a:extLst>
          </p:cNvPr>
          <p:cNvPicPr>
            <a:picLocks noChangeAspect="1"/>
          </p:cNvPicPr>
          <p:nvPr/>
        </p:nvPicPr>
        <p:blipFill>
          <a:blip r:embed="rId11"/>
          <a:stretch>
            <a:fillRect/>
          </a:stretch>
        </p:blipFill>
        <p:spPr>
          <a:xfrm>
            <a:off x="2109545" y="107884"/>
            <a:ext cx="1208314" cy="707661"/>
          </a:xfrm>
          <a:prstGeom prst="rect">
            <a:avLst/>
          </a:prstGeom>
        </p:spPr>
      </p:pic>
      <p:sp>
        <p:nvSpPr>
          <p:cNvPr id="6" name="מלבן 5"/>
          <p:cNvSpPr/>
          <p:nvPr/>
        </p:nvSpPr>
        <p:spPr>
          <a:xfrm>
            <a:off x="3805204" y="3887074"/>
            <a:ext cx="1220206" cy="369332"/>
          </a:xfrm>
          <a:prstGeom prst="rect">
            <a:avLst/>
          </a:prstGeom>
        </p:spPr>
        <p:txBody>
          <a:bodyPr wrap="none">
            <a:spAutoFit/>
          </a:bodyPr>
          <a:lstStyle/>
          <a:p>
            <a:r>
              <a:rPr lang="he-IL" dirty="0">
                <a:solidFill>
                  <a:prstClr val="black"/>
                </a:solidFill>
                <a:cs typeface="Arial" panose="020B0604020202020204" pitchFamily="34" charset="0"/>
              </a:rPr>
              <a:t> </a:t>
            </a:r>
            <a:r>
              <a:rPr lang="ar-SA" dirty="0">
                <a:solidFill>
                  <a:prstClr val="black"/>
                </a:solidFill>
                <a:cs typeface="Arial" panose="020B0604020202020204" pitchFamily="34" charset="0"/>
              </a:rPr>
              <a:t>الزَّبَّابَة القَزَمة</a:t>
            </a:r>
            <a:endParaRPr lang="he-IL" dirty="0"/>
          </a:p>
        </p:txBody>
      </p:sp>
    </p:spTree>
    <p:extLst>
      <p:ext uri="{BB962C8B-B14F-4D97-AF65-F5344CB8AC3E}">
        <p14:creationId xmlns:p14="http://schemas.microsoft.com/office/powerpoint/2010/main" val="3322384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81CD-5A67-379F-C7CA-4F4D0F958758}"/>
              </a:ext>
            </a:extLst>
          </p:cNvPr>
          <p:cNvSpPr>
            <a:spLocks noGrp="1"/>
          </p:cNvSpPr>
          <p:nvPr>
            <p:ph type="title"/>
          </p:nvPr>
        </p:nvSpPr>
        <p:spPr>
          <a:xfrm>
            <a:off x="1410854" y="707649"/>
            <a:ext cx="10289533" cy="896395"/>
          </a:xfrm>
        </p:spPr>
        <p:txBody>
          <a:bodyPr/>
          <a:lstStyle/>
          <a:p>
            <a:r>
              <a:rPr lang="ar-SA" b="1" dirty="0">
                <a:solidFill>
                  <a:srgbClr val="FF0000"/>
                </a:solidFill>
                <a:cs typeface="+mn-cs"/>
              </a:rPr>
              <a:t>تحدٍّ</a:t>
            </a:r>
            <a:r>
              <a:rPr lang="he-IL" b="1" dirty="0">
                <a:solidFill>
                  <a:srgbClr val="FF0000"/>
                </a:solidFill>
                <a:cs typeface="+mn-cs"/>
              </a:rPr>
              <a:t>: </a:t>
            </a:r>
            <a:r>
              <a:rPr lang="ar-SA" b="1" dirty="0">
                <a:solidFill>
                  <a:srgbClr val="FF0000"/>
                </a:solidFill>
                <a:cs typeface="+mn-cs"/>
              </a:rPr>
              <a:t>للعَمّ سليم كانت مزرعة</a:t>
            </a:r>
            <a:endParaRPr lang="en-US" b="1" dirty="0">
              <a:solidFill>
                <a:srgbClr val="FF0000"/>
              </a:solidFill>
              <a:cs typeface="+mn-cs"/>
            </a:endParaRPr>
          </a:p>
        </p:txBody>
      </p:sp>
      <p:sp>
        <p:nvSpPr>
          <p:cNvPr id="3" name="Content Placeholder 2">
            <a:extLst>
              <a:ext uri="{FF2B5EF4-FFF2-40B4-BE49-F238E27FC236}">
                <a16:creationId xmlns:a16="http://schemas.microsoft.com/office/drawing/2014/main" id="{91A0D355-8D8C-06EF-51BF-0945913C9A84}"/>
              </a:ext>
            </a:extLst>
          </p:cNvPr>
          <p:cNvSpPr>
            <a:spLocks noGrp="1"/>
          </p:cNvSpPr>
          <p:nvPr>
            <p:ph idx="1"/>
          </p:nvPr>
        </p:nvSpPr>
        <p:spPr/>
        <p:txBody>
          <a:bodyPr>
            <a:normAutofit/>
          </a:bodyPr>
          <a:lstStyle/>
          <a:p>
            <a:pPr marL="0" indent="0">
              <a:buNone/>
            </a:pPr>
            <a:r>
              <a:rPr lang="ar-SA"/>
              <a:t>العَم سَليم يُريد تربية </a:t>
            </a:r>
            <a:r>
              <a:rPr lang="ar-SA" dirty="0"/>
              <a:t>حيوانات في مزرعته: ماعز، أغنام، </a:t>
            </a:r>
          </a:p>
          <a:p>
            <a:pPr marL="0" indent="0">
              <a:buNone/>
            </a:pPr>
            <a:r>
              <a:rPr lang="ar-SA" dirty="0"/>
              <a:t>دجاج، حصان، بقرة، كلب (حراسة).</a:t>
            </a:r>
            <a:endParaRPr lang="he-IL" dirty="0"/>
          </a:p>
          <a:p>
            <a:pPr marL="0" indent="0">
              <a:buNone/>
            </a:pPr>
            <a:r>
              <a:rPr lang="ar-SA" dirty="0"/>
              <a:t>خَطِّطوا المزرعَة</a:t>
            </a:r>
            <a:r>
              <a:rPr lang="he-IL" dirty="0"/>
              <a:t>:</a:t>
            </a:r>
          </a:p>
          <a:p>
            <a:pPr marL="514350" indent="-514350">
              <a:buFont typeface="+mj-lt"/>
              <a:buAutoNum type="arabicPeriod"/>
            </a:pPr>
            <a:r>
              <a:rPr lang="ar-SA" dirty="0"/>
              <a:t>ما هو المَسْكَن الملائم لكل حيوان؟</a:t>
            </a:r>
            <a:r>
              <a:rPr lang="he-IL" dirty="0"/>
              <a:t> </a:t>
            </a:r>
          </a:p>
          <a:p>
            <a:pPr marL="514350" indent="-514350">
              <a:buFont typeface="+mj-lt"/>
              <a:buAutoNum type="arabicPeriod"/>
            </a:pPr>
            <a:r>
              <a:rPr lang="ar-SA" dirty="0"/>
              <a:t>كيف توفِّروا الاحتياجات الحياتية للحيوانات المختلِفَة؟</a:t>
            </a:r>
            <a:r>
              <a:rPr lang="he-IL" dirty="0"/>
              <a:t> </a:t>
            </a:r>
            <a:endParaRPr lang="ar-SA" dirty="0"/>
          </a:p>
          <a:p>
            <a:pPr marL="0" indent="0">
              <a:buNone/>
            </a:pPr>
            <a:r>
              <a:rPr lang="ar-SA" dirty="0"/>
              <a:t>      غذاء، ماء، هواء، حمايَة، مجال معيشة.</a:t>
            </a:r>
            <a:r>
              <a:rPr lang="he-IL" dirty="0"/>
              <a:t> </a:t>
            </a:r>
          </a:p>
          <a:p>
            <a:pPr marL="0" indent="0">
              <a:buNone/>
            </a:pPr>
            <a:r>
              <a:rPr lang="he-IL" dirty="0"/>
              <a:t>3   </a:t>
            </a:r>
            <a:r>
              <a:rPr lang="ar-SA" dirty="0"/>
              <a:t>أمامَكُم مواد مختلفة ، ابنوا بواسطتها نموذجا للمزرعة</a:t>
            </a:r>
            <a:r>
              <a:rPr lang="he-IL" dirty="0"/>
              <a:t>.</a:t>
            </a:r>
          </a:p>
          <a:p>
            <a:pPr marL="0" indent="0">
              <a:buNone/>
            </a:pPr>
            <a:endParaRPr lang="he-IL" dirty="0"/>
          </a:p>
        </p:txBody>
      </p:sp>
      <p:pic>
        <p:nvPicPr>
          <p:cNvPr id="4" name="Picture 3">
            <a:extLst>
              <a:ext uri="{FF2B5EF4-FFF2-40B4-BE49-F238E27FC236}">
                <a16:creationId xmlns:a16="http://schemas.microsoft.com/office/drawing/2014/main" id="{139221E5-04F2-8646-DC1D-E4A2F0CB973D}"/>
              </a:ext>
            </a:extLst>
          </p:cNvPr>
          <p:cNvPicPr>
            <a:picLocks noChangeAspect="1"/>
          </p:cNvPicPr>
          <p:nvPr/>
        </p:nvPicPr>
        <p:blipFill>
          <a:blip r:embed="rId3"/>
          <a:stretch>
            <a:fillRect/>
          </a:stretch>
        </p:blipFill>
        <p:spPr>
          <a:xfrm>
            <a:off x="714910" y="1852237"/>
            <a:ext cx="1894726" cy="3796825"/>
          </a:xfrm>
          <a:prstGeom prst="rect">
            <a:avLst/>
          </a:prstGeom>
        </p:spPr>
      </p:pic>
      <p:pic>
        <p:nvPicPr>
          <p:cNvPr id="5" name="Picture 4">
            <a:extLst>
              <a:ext uri="{FF2B5EF4-FFF2-40B4-BE49-F238E27FC236}">
                <a16:creationId xmlns:a16="http://schemas.microsoft.com/office/drawing/2014/main" id="{2DD588BE-B4BE-1AA1-C841-5AF8DA9D1A19}"/>
              </a:ext>
            </a:extLst>
          </p:cNvPr>
          <p:cNvPicPr>
            <a:picLocks noChangeAspect="1"/>
          </p:cNvPicPr>
          <p:nvPr/>
        </p:nvPicPr>
        <p:blipFill>
          <a:blip r:embed="rId4"/>
          <a:stretch>
            <a:fillRect/>
          </a:stretch>
        </p:blipFill>
        <p:spPr>
          <a:xfrm>
            <a:off x="295043" y="168929"/>
            <a:ext cx="4999153" cy="512108"/>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2223396" y="18856"/>
            <a:ext cx="1208314" cy="800348"/>
          </a:xfrm>
          <a:prstGeom prst="rect">
            <a:avLst/>
          </a:prstGeom>
        </p:spPr>
      </p:pic>
    </p:spTree>
    <p:extLst>
      <p:ext uri="{BB962C8B-B14F-4D97-AF65-F5344CB8AC3E}">
        <p14:creationId xmlns:p14="http://schemas.microsoft.com/office/powerpoint/2010/main" val="3215806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6297A41-0A65-CD42-1864-F8073CA08823}"/>
              </a:ext>
            </a:extLst>
          </p:cNvPr>
          <p:cNvSpPr>
            <a:spLocks noGrp="1"/>
          </p:cNvSpPr>
          <p:nvPr>
            <p:ph type="ctrTitle"/>
          </p:nvPr>
        </p:nvSpPr>
        <p:spPr>
          <a:xfrm>
            <a:off x="6096000" y="0"/>
            <a:ext cx="6096000" cy="1177491"/>
          </a:xfrm>
        </p:spPr>
        <p:txBody>
          <a:bodyPr>
            <a:normAutofit fontScale="90000"/>
          </a:bodyPr>
          <a:lstStyle/>
          <a:p>
            <a:r>
              <a:rPr lang="ar-SA" sz="5400" b="1" dirty="0">
                <a:solidFill>
                  <a:srgbClr val="FF0000"/>
                </a:solidFill>
              </a:rPr>
              <a:t>أرقام قِيَاسِيَّة لَدَى الحَيْوانَات </a:t>
            </a:r>
            <a:r>
              <a:rPr lang="he-IL" sz="5400" b="1" dirty="0">
                <a:solidFill>
                  <a:srgbClr val="FF0000"/>
                </a:solidFill>
                <a:cs typeface="+mn-cs"/>
              </a:rPr>
              <a:t>:</a:t>
            </a:r>
          </a:p>
        </p:txBody>
      </p:sp>
      <p:pic>
        <p:nvPicPr>
          <p:cNvPr id="2054" name="Picture 6">
            <a:extLst>
              <a:ext uri="{FF2B5EF4-FFF2-40B4-BE49-F238E27FC236}">
                <a16:creationId xmlns:a16="http://schemas.microsoft.com/office/drawing/2014/main" id="{2073354C-B913-32CF-4F2C-88D142203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0963" y="4282611"/>
            <a:ext cx="2274521" cy="211555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undefined">
            <a:extLst>
              <a:ext uri="{FF2B5EF4-FFF2-40B4-BE49-F238E27FC236}">
                <a16:creationId xmlns:a16="http://schemas.microsoft.com/office/drawing/2014/main" id="{2DC46895-3E05-C8E9-6D4B-CE7E4BD05C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9648" y="1670135"/>
            <a:ext cx="2296935" cy="211555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undefined">
            <a:extLst>
              <a:ext uri="{FF2B5EF4-FFF2-40B4-BE49-F238E27FC236}">
                <a16:creationId xmlns:a16="http://schemas.microsoft.com/office/drawing/2014/main" id="{66C1CB00-7AC3-1C8C-1D7D-71C9F2CA42C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5131" y="4332917"/>
            <a:ext cx="2113412" cy="207825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6A4C0296-FA86-808F-8809-E2D92EDC30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8501" y="4434630"/>
            <a:ext cx="2506621" cy="201322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E9C914D7-BA69-7F20-6F7E-869EC6D340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79293" y="1696388"/>
            <a:ext cx="2190750" cy="2115554"/>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9BA96671-C649-427A-7E1C-0257F1C99BC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9116" y="1696388"/>
            <a:ext cx="2506621" cy="2115554"/>
          </a:xfrm>
          <a:prstGeom prst="rect">
            <a:avLst/>
          </a:prstGeom>
          <a:noFill/>
          <a:extLst>
            <a:ext uri="{909E8E84-426E-40DD-AFC4-6F175D3DCCD1}">
              <a14:hiddenFill xmlns:a14="http://schemas.microsoft.com/office/drawing/2010/main">
                <a:solidFill>
                  <a:srgbClr val="FFFFFF"/>
                </a:solidFill>
              </a14:hiddenFill>
            </a:ext>
          </a:extLst>
        </p:spPr>
      </p:pic>
      <p:sp>
        <p:nvSpPr>
          <p:cNvPr id="3" name="תיבת טקסט 2">
            <a:extLst>
              <a:ext uri="{FF2B5EF4-FFF2-40B4-BE49-F238E27FC236}">
                <a16:creationId xmlns:a16="http://schemas.microsoft.com/office/drawing/2014/main" id="{E58F0832-FD2B-9578-4277-2BF3FD2DB89F}"/>
              </a:ext>
            </a:extLst>
          </p:cNvPr>
          <p:cNvSpPr txBox="1"/>
          <p:nvPr/>
        </p:nvSpPr>
        <p:spPr>
          <a:xfrm>
            <a:off x="981694" y="3917158"/>
            <a:ext cx="1496291"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3. </a:t>
            </a:r>
            <a:r>
              <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فيل أَ</a:t>
            </a:r>
            <a:r>
              <a:rPr lang="ar-SA" dirty="0">
                <a:solidFill>
                  <a:prstClr val="black"/>
                </a:solidFill>
                <a:latin typeface="Calibri" panose="020F0502020204030204"/>
                <a:cs typeface="Arial" panose="020B0604020202020204" pitchFamily="34" charset="0"/>
              </a:rPr>
              <a:t>فْريقي</a:t>
            </a: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 name="תיבת טקסט 3">
            <a:extLst>
              <a:ext uri="{FF2B5EF4-FFF2-40B4-BE49-F238E27FC236}">
                <a16:creationId xmlns:a16="http://schemas.microsoft.com/office/drawing/2014/main" id="{F2AD81DD-0B91-7628-34F8-199751F7F056}"/>
              </a:ext>
            </a:extLst>
          </p:cNvPr>
          <p:cNvSpPr txBox="1"/>
          <p:nvPr/>
        </p:nvSpPr>
        <p:spPr>
          <a:xfrm>
            <a:off x="9880361" y="6381601"/>
            <a:ext cx="1496291"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4. </a:t>
            </a:r>
            <a:r>
              <a:rPr lang="ar-SA" dirty="0">
                <a:solidFill>
                  <a:prstClr val="black"/>
                </a:solidFill>
                <a:latin typeface="Calibri" panose="020F0502020204030204"/>
                <a:cs typeface="Arial" panose="020B0604020202020204" pitchFamily="34" charset="0"/>
              </a:rPr>
              <a:t>السَّمَّامَة</a:t>
            </a: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 name="תיבת טקסט 4">
            <a:extLst>
              <a:ext uri="{FF2B5EF4-FFF2-40B4-BE49-F238E27FC236}">
                <a16:creationId xmlns:a16="http://schemas.microsoft.com/office/drawing/2014/main" id="{36E6E02B-F866-4EFA-A701-0355B89743F9}"/>
              </a:ext>
            </a:extLst>
          </p:cNvPr>
          <p:cNvSpPr txBox="1"/>
          <p:nvPr/>
        </p:nvSpPr>
        <p:spPr>
          <a:xfrm>
            <a:off x="3762789" y="3892933"/>
            <a:ext cx="1496291"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 </a:t>
            </a:r>
            <a:r>
              <a:rPr lang="ar-SA" dirty="0">
                <a:solidFill>
                  <a:prstClr val="black"/>
                </a:solidFill>
                <a:latin typeface="Calibri" panose="020F0502020204030204"/>
                <a:cs typeface="Arial" panose="020B0604020202020204" pitchFamily="34" charset="0"/>
              </a:rPr>
              <a:t>الزَّبَّابَة القَزَمة</a:t>
            </a: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7" name="תיבת טקסט 6">
            <a:extLst>
              <a:ext uri="{FF2B5EF4-FFF2-40B4-BE49-F238E27FC236}">
                <a16:creationId xmlns:a16="http://schemas.microsoft.com/office/drawing/2014/main" id="{D8144746-9906-0DFA-43AA-866F4B8A4472}"/>
              </a:ext>
            </a:extLst>
          </p:cNvPr>
          <p:cNvSpPr txBox="1"/>
          <p:nvPr/>
        </p:nvSpPr>
        <p:spPr>
          <a:xfrm>
            <a:off x="4786479" y="6398165"/>
            <a:ext cx="1496291" cy="369332"/>
          </a:xfrm>
          <a:prstGeom prst="rect">
            <a:avLst/>
          </a:prstGeom>
          <a:noFill/>
        </p:spPr>
        <p:txBody>
          <a:bodyPr wrap="square" rtlCol="1">
            <a:spAutoFit/>
          </a:bodyPr>
          <a:lstStyle/>
          <a:p>
            <a:pPr lvl="0">
              <a:defRPr/>
            </a:pPr>
            <a:r>
              <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6. </a:t>
            </a:r>
            <a:r>
              <a:rPr lang="ar-SA" dirty="0">
                <a:solidFill>
                  <a:prstClr val="black"/>
                </a:solidFill>
                <a:cs typeface="Arial" panose="020B0604020202020204" pitchFamily="34" charset="0"/>
              </a:rPr>
              <a:t>الحِرْبَاء القَزَم</a:t>
            </a:r>
            <a:endParaRPr lang="he-IL" dirty="0">
              <a:solidFill>
                <a:prstClr val="black"/>
              </a:solidFill>
              <a:cs typeface="Arial" panose="020B0604020202020204" pitchFamily="34" charset="0"/>
            </a:endParaRPr>
          </a:p>
        </p:txBody>
      </p:sp>
      <p:sp>
        <p:nvSpPr>
          <p:cNvPr id="11" name="תיבת טקסט 10">
            <a:extLst>
              <a:ext uri="{FF2B5EF4-FFF2-40B4-BE49-F238E27FC236}">
                <a16:creationId xmlns:a16="http://schemas.microsoft.com/office/drawing/2014/main" id="{C816E3D2-D397-A1B5-C405-0E5D0A6B9DE4}"/>
              </a:ext>
            </a:extLst>
          </p:cNvPr>
          <p:cNvSpPr txBox="1"/>
          <p:nvPr/>
        </p:nvSpPr>
        <p:spPr>
          <a:xfrm>
            <a:off x="6752412" y="6440789"/>
            <a:ext cx="2442147" cy="646331"/>
          </a:xfrm>
          <a:prstGeom prst="rect">
            <a:avLst/>
          </a:prstGeom>
          <a:noFill/>
        </p:spPr>
        <p:txBody>
          <a:bodyPr wrap="square" rtlCol="1">
            <a:spAutoFit/>
          </a:bodyPr>
          <a:lstStyle/>
          <a:p>
            <a:pPr>
              <a:defRPr/>
            </a:pPr>
            <a:r>
              <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5. </a:t>
            </a:r>
            <a:r>
              <a:rPr lang="ar-SA" dirty="0">
                <a:solidFill>
                  <a:prstClr val="black"/>
                </a:solidFill>
                <a:cs typeface="Arial" panose="020B0604020202020204" pitchFamily="34" charset="0"/>
              </a:rPr>
              <a:t>طائِر النَّحْلَة (الطَّنَّان</a:t>
            </a:r>
            <a:r>
              <a:rPr lang="he-IL" dirty="0">
                <a:solidFill>
                  <a:prstClr val="black"/>
                </a:solidFill>
                <a:cs typeface="Arial" panose="020B0604020202020204" pitchFamily="34" charset="0"/>
              </a:rPr>
              <a:t>)</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2" name="תיבת טקסט 11">
            <a:extLst>
              <a:ext uri="{FF2B5EF4-FFF2-40B4-BE49-F238E27FC236}">
                <a16:creationId xmlns:a16="http://schemas.microsoft.com/office/drawing/2014/main" id="{207758C5-4014-3712-99E4-DD8A0B90DDAE}"/>
              </a:ext>
            </a:extLst>
          </p:cNvPr>
          <p:cNvSpPr txBox="1"/>
          <p:nvPr/>
        </p:nvSpPr>
        <p:spPr>
          <a:xfrm>
            <a:off x="6343048" y="3868285"/>
            <a:ext cx="1496291"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1. </a:t>
            </a:r>
            <a:r>
              <a:rPr lang="ar-SA" dirty="0">
                <a:solidFill>
                  <a:prstClr val="black"/>
                </a:solidFill>
                <a:latin typeface="Calibri" panose="020F0502020204030204"/>
                <a:cs typeface="Arial" panose="020B0604020202020204" pitchFamily="34" charset="0"/>
              </a:rPr>
              <a:t>حوت أَزْرَق</a:t>
            </a: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9218" name="Picture 2" descr="ישנונן גרינלנדי – ויקיפדיה">
            <a:extLst>
              <a:ext uri="{FF2B5EF4-FFF2-40B4-BE49-F238E27FC236}">
                <a16:creationId xmlns:a16="http://schemas.microsoft.com/office/drawing/2014/main" id="{A107BA6E-4301-A0E8-DC87-5A58E9E11C5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4642" y="4497498"/>
            <a:ext cx="2848064" cy="1913847"/>
          </a:xfrm>
          <a:prstGeom prst="rect">
            <a:avLst/>
          </a:prstGeom>
          <a:noFill/>
          <a:extLst>
            <a:ext uri="{909E8E84-426E-40DD-AFC4-6F175D3DCCD1}">
              <a14:hiddenFill xmlns:a14="http://schemas.microsoft.com/office/drawing/2010/main">
                <a:solidFill>
                  <a:srgbClr val="FFFFFF"/>
                </a:solidFill>
              </a14:hiddenFill>
            </a:ext>
          </a:extLst>
        </p:spPr>
      </p:pic>
      <p:sp>
        <p:nvSpPr>
          <p:cNvPr id="13" name="תיבת טקסט 12">
            <a:extLst>
              <a:ext uri="{FF2B5EF4-FFF2-40B4-BE49-F238E27FC236}">
                <a16:creationId xmlns:a16="http://schemas.microsoft.com/office/drawing/2014/main" id="{D3E1BF63-D9BE-9B82-0C77-E78C2ED8823C}"/>
              </a:ext>
            </a:extLst>
          </p:cNvPr>
          <p:cNvSpPr txBox="1"/>
          <p:nvPr/>
        </p:nvSpPr>
        <p:spPr>
          <a:xfrm>
            <a:off x="815348" y="6398165"/>
            <a:ext cx="2205372" cy="646331"/>
          </a:xfrm>
          <a:prstGeom prst="rect">
            <a:avLst/>
          </a:prstGeom>
          <a:noFill/>
        </p:spPr>
        <p:txBody>
          <a:bodyPr wrap="square" rtlCol="1">
            <a:spAutoFit/>
          </a:bodyPr>
          <a:lstStyle/>
          <a:p>
            <a:pPr>
              <a:defRPr/>
            </a:pPr>
            <a:r>
              <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7.</a:t>
            </a:r>
            <a:r>
              <a:rPr lang="ar-SA" dirty="0">
                <a:solidFill>
                  <a:prstClr val="black"/>
                </a:solidFill>
                <a:cs typeface="Arial" panose="020B0604020202020204" pitchFamily="34" charset="0"/>
              </a:rPr>
              <a:t> قِرْش غرينلاند</a:t>
            </a:r>
            <a:endParaRPr lang="he-IL" dirty="0">
              <a:solidFill>
                <a:prstClr val="black"/>
              </a:solidFill>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 name="TextBox 5">
            <a:extLst>
              <a:ext uri="{FF2B5EF4-FFF2-40B4-BE49-F238E27FC236}">
                <a16:creationId xmlns:a16="http://schemas.microsoft.com/office/drawing/2014/main" id="{1D69CF6F-5561-A33D-4C53-E12A501C0AEE}"/>
              </a:ext>
            </a:extLst>
          </p:cNvPr>
          <p:cNvSpPr txBox="1"/>
          <p:nvPr/>
        </p:nvSpPr>
        <p:spPr>
          <a:xfrm>
            <a:off x="8947730" y="2292500"/>
            <a:ext cx="2747754" cy="923330"/>
          </a:xfrm>
          <a:prstGeom prst="rect">
            <a:avLst/>
          </a:prstGeom>
          <a:solidFill>
            <a:schemeClr val="accent2">
              <a:lumMod val="20000"/>
              <a:lumOff val="80000"/>
            </a:schemeClr>
          </a:solidFill>
        </p:spPr>
        <p:txBody>
          <a:bodyPr wrap="square" rtlCol="0">
            <a:spAutoFit/>
          </a:bodyPr>
          <a:lstStyle/>
          <a:p>
            <a:pPr algn="ctr"/>
            <a:r>
              <a:rPr kumimoji="0" lang="ar-SA" sz="5400" b="1" i="0" u="none" strike="noStrike" kern="1200" cap="none" spc="0" normalizeH="0" baseline="0" noProof="0" dirty="0">
                <a:ln>
                  <a:noFill/>
                </a:ln>
                <a:solidFill>
                  <a:srgbClr val="FF0000"/>
                </a:solidFill>
                <a:effectLst/>
                <a:uLnTx/>
                <a:uFillTx/>
                <a:latin typeface="Calibri Light" panose="020F0302020204030204"/>
                <a:ea typeface="+mj-ea"/>
                <a:cs typeface="Arial" panose="020B0604020202020204" pitchFamily="34" charset="0"/>
              </a:rPr>
              <a:t>الحَلّ</a:t>
            </a:r>
            <a:endParaRPr kumimoji="0" lang="en-US" sz="5400" b="1" i="0" u="none" strike="noStrike" kern="1200" cap="none" spc="0" normalizeH="0" baseline="0" noProof="0" dirty="0">
              <a:ln>
                <a:noFill/>
              </a:ln>
              <a:solidFill>
                <a:srgbClr val="FF0000"/>
              </a:solidFill>
              <a:effectLst/>
              <a:uLnTx/>
              <a:uFillTx/>
              <a:latin typeface="Calibri Light" panose="020F0302020204030204"/>
              <a:ea typeface="+mj-ea"/>
              <a:cs typeface="Arial" panose="020B0604020202020204" pitchFamily="34" charset="0"/>
            </a:endParaRPr>
          </a:p>
        </p:txBody>
      </p:sp>
      <p:pic>
        <p:nvPicPr>
          <p:cNvPr id="8" name="Picture 7">
            <a:extLst>
              <a:ext uri="{FF2B5EF4-FFF2-40B4-BE49-F238E27FC236}">
                <a16:creationId xmlns:a16="http://schemas.microsoft.com/office/drawing/2014/main" id="{77C7889C-981C-34B6-2EE5-FBE592F12D4D}"/>
              </a:ext>
            </a:extLst>
          </p:cNvPr>
          <p:cNvPicPr>
            <a:picLocks noChangeAspect="1"/>
          </p:cNvPicPr>
          <p:nvPr/>
        </p:nvPicPr>
        <p:blipFill>
          <a:blip r:embed="rId10"/>
          <a:stretch>
            <a:fillRect/>
          </a:stretch>
        </p:blipFill>
        <p:spPr>
          <a:xfrm>
            <a:off x="164964" y="190601"/>
            <a:ext cx="4999153" cy="512108"/>
          </a:xfrm>
          <a:prstGeom prst="rect">
            <a:avLst/>
          </a:prstGeom>
        </p:spPr>
      </p:pic>
      <p:pic>
        <p:nvPicPr>
          <p:cNvPr id="19" name="תמונה 18">
            <a:extLst>
              <a:ext uri="{FF2B5EF4-FFF2-40B4-BE49-F238E27FC236}">
                <a16:creationId xmlns:a16="http://schemas.microsoft.com/office/drawing/2014/main" id="{1C119158-B6F6-B7DD-BF0B-44E5661C2606}"/>
              </a:ext>
            </a:extLst>
          </p:cNvPr>
          <p:cNvPicPr>
            <a:picLocks noChangeAspect="1"/>
          </p:cNvPicPr>
          <p:nvPr/>
        </p:nvPicPr>
        <p:blipFill>
          <a:blip r:embed="rId11"/>
          <a:stretch>
            <a:fillRect/>
          </a:stretch>
        </p:blipFill>
        <p:spPr>
          <a:xfrm>
            <a:off x="2109545" y="107884"/>
            <a:ext cx="1208314" cy="707661"/>
          </a:xfrm>
          <a:prstGeom prst="rect">
            <a:avLst/>
          </a:prstGeom>
        </p:spPr>
      </p:pic>
    </p:spTree>
    <p:extLst>
      <p:ext uri="{BB962C8B-B14F-4D97-AF65-F5344CB8AC3E}">
        <p14:creationId xmlns:p14="http://schemas.microsoft.com/office/powerpoint/2010/main" val="2533682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3DC3B-0D52-302C-D27A-B608E9A99245}"/>
              </a:ext>
            </a:extLst>
          </p:cNvPr>
          <p:cNvSpPr>
            <a:spLocks noGrp="1"/>
          </p:cNvSpPr>
          <p:nvPr>
            <p:ph type="title"/>
          </p:nvPr>
        </p:nvSpPr>
        <p:spPr/>
        <p:txBody>
          <a:bodyPr/>
          <a:lstStyle/>
          <a:p>
            <a:pPr algn="r"/>
            <a:r>
              <a:rPr lang="ar-SA" b="1" dirty="0">
                <a:solidFill>
                  <a:srgbClr val="FF0000"/>
                </a:solidFill>
                <a:cs typeface="+mn-cs"/>
              </a:rPr>
              <a:t>طَرْح أَسْئِلَة</a:t>
            </a:r>
            <a:endParaRPr lang="en-US" b="1" dirty="0">
              <a:solidFill>
                <a:srgbClr val="FF0000"/>
              </a:solidFill>
              <a:cs typeface="+mn-cs"/>
            </a:endParaRPr>
          </a:p>
        </p:txBody>
      </p:sp>
      <p:sp>
        <p:nvSpPr>
          <p:cNvPr id="6" name="Content Placeholder 5">
            <a:extLst>
              <a:ext uri="{FF2B5EF4-FFF2-40B4-BE49-F238E27FC236}">
                <a16:creationId xmlns:a16="http://schemas.microsoft.com/office/drawing/2014/main" id="{1459C52E-9267-282F-4473-DBC58178D683}"/>
              </a:ext>
            </a:extLst>
          </p:cNvPr>
          <p:cNvSpPr>
            <a:spLocks noGrp="1"/>
          </p:cNvSpPr>
          <p:nvPr>
            <p:ph idx="1"/>
          </p:nvPr>
        </p:nvSpPr>
        <p:spPr>
          <a:xfrm>
            <a:off x="930563" y="1566333"/>
            <a:ext cx="10515600" cy="4351338"/>
          </a:xfrm>
        </p:spPr>
        <p:txBody>
          <a:bodyPr>
            <a:normAutofit/>
          </a:bodyPr>
          <a:lstStyle/>
          <a:p>
            <a:pPr marL="0" indent="0" algn="r">
              <a:buNone/>
            </a:pPr>
            <a:r>
              <a:rPr lang="ar-SA" dirty="0"/>
              <a:t>مَاذا أَرَدْتُم أَن تَتَعَلَّمُوا عَن </a:t>
            </a:r>
            <a:r>
              <a:rPr lang="ar-SA" b="1" dirty="0">
                <a:solidFill>
                  <a:srgbClr val="FF0000"/>
                </a:solidFill>
              </a:rPr>
              <a:t>الحَيْوَانَات</a:t>
            </a:r>
            <a:r>
              <a:rPr lang="ar-SA" dirty="0"/>
              <a:t>؟</a:t>
            </a:r>
            <a:endParaRPr lang="he-IL" dirty="0"/>
          </a:p>
          <a:p>
            <a:pPr marL="0" indent="0" algn="r">
              <a:buNone/>
            </a:pPr>
            <a:endParaRPr lang="he-IL" dirty="0"/>
          </a:p>
          <a:p>
            <a:pPr marL="0" indent="0" algn="r">
              <a:buNone/>
            </a:pPr>
            <a:r>
              <a:rPr lang="ar-SA" dirty="0"/>
              <a:t>صُوغُوا أَسْئِلَة</a:t>
            </a:r>
            <a:r>
              <a:rPr lang="he-IL" dirty="0"/>
              <a:t>.</a:t>
            </a:r>
          </a:p>
          <a:p>
            <a:pPr marL="0" indent="0" algn="r">
              <a:buNone/>
            </a:pPr>
            <a:r>
              <a:rPr lang="ar-SA" dirty="0"/>
              <a:t>استعملوا أَدَوَات الاستفهام مِثْل:</a:t>
            </a:r>
            <a:endParaRPr lang="he-IL" dirty="0"/>
          </a:p>
          <a:p>
            <a:pPr marL="0" indent="0" algn="r">
              <a:buNone/>
            </a:pPr>
            <a:r>
              <a:rPr lang="ar-SA" b="1" dirty="0">
                <a:solidFill>
                  <a:schemeClr val="accent6">
                    <a:lumMod val="75000"/>
                  </a:schemeClr>
                </a:solidFill>
              </a:rPr>
              <a:t>أَيْن؟</a:t>
            </a:r>
            <a:r>
              <a:rPr lang="he-IL" b="1" dirty="0">
                <a:solidFill>
                  <a:schemeClr val="accent6">
                    <a:lumMod val="75000"/>
                  </a:schemeClr>
                </a:solidFill>
              </a:rPr>
              <a:t> </a:t>
            </a:r>
            <a:r>
              <a:rPr lang="ar-SA" b="1" dirty="0">
                <a:solidFill>
                  <a:schemeClr val="accent6">
                    <a:lumMod val="75000"/>
                  </a:schemeClr>
                </a:solidFill>
              </a:rPr>
              <a:t>كَيْفَ؟ مَاذا؟ لِمَاذَا؟ مَا العَلاقَة؟ مَتَى؟</a:t>
            </a:r>
            <a:endParaRPr lang="he-IL" b="1" dirty="0">
              <a:solidFill>
                <a:schemeClr val="accent6">
                  <a:lumMod val="75000"/>
                </a:schemeClr>
              </a:solidFill>
            </a:endParaRPr>
          </a:p>
          <a:p>
            <a:pPr marL="0" indent="0" algn="r">
              <a:buNone/>
            </a:pPr>
            <a:endParaRPr lang="he-IL" dirty="0"/>
          </a:p>
          <a:p>
            <a:pPr marL="0" indent="0" algn="r">
              <a:buNone/>
            </a:pPr>
            <a:r>
              <a:rPr lang="ar-SA" dirty="0"/>
              <a:t>تَصَفَّحُوا الباب « </a:t>
            </a:r>
            <a:r>
              <a:rPr lang="ar-SA" b="1" dirty="0">
                <a:solidFill>
                  <a:srgbClr val="FF0000"/>
                </a:solidFill>
              </a:rPr>
              <a:t>لِقاء مَع حَيْوَانات</a:t>
            </a:r>
            <a:r>
              <a:rPr lang="ar-SA" dirty="0"/>
              <a:t>» الصَّفْحَات</a:t>
            </a:r>
            <a:r>
              <a:rPr lang="he-IL"/>
              <a:t>: 4-32</a:t>
            </a:r>
            <a:endParaRPr lang="ar-SA" dirty="0"/>
          </a:p>
          <a:p>
            <a:pPr marL="0" indent="0" algn="r">
              <a:buNone/>
            </a:pPr>
            <a:r>
              <a:rPr lang="ar-SA" dirty="0"/>
              <a:t>جِدُوا مَوَاضيعَ مُثيرَة للاهْتِمام تُريدون تَعَلُّمَهَا.</a:t>
            </a:r>
            <a:endParaRPr lang="he-IL" dirty="0"/>
          </a:p>
        </p:txBody>
      </p:sp>
      <p:pic>
        <p:nvPicPr>
          <p:cNvPr id="8" name="Picture 7">
            <a:extLst>
              <a:ext uri="{FF2B5EF4-FFF2-40B4-BE49-F238E27FC236}">
                <a16:creationId xmlns:a16="http://schemas.microsoft.com/office/drawing/2014/main" id="{2EE3DFBC-EC67-8168-93C2-94C39A7D1D73}"/>
              </a:ext>
            </a:extLst>
          </p:cNvPr>
          <p:cNvPicPr>
            <a:picLocks noChangeAspect="1"/>
          </p:cNvPicPr>
          <p:nvPr/>
        </p:nvPicPr>
        <p:blipFill>
          <a:blip r:embed="rId3"/>
          <a:stretch>
            <a:fillRect/>
          </a:stretch>
        </p:blipFill>
        <p:spPr>
          <a:xfrm>
            <a:off x="317633" y="1367016"/>
            <a:ext cx="3858584" cy="3858584"/>
          </a:xfrm>
          <a:prstGeom prst="rect">
            <a:avLst/>
          </a:prstGeom>
        </p:spPr>
      </p:pic>
      <p:pic>
        <p:nvPicPr>
          <p:cNvPr id="7" name="Picture 6">
            <a:extLst>
              <a:ext uri="{FF2B5EF4-FFF2-40B4-BE49-F238E27FC236}">
                <a16:creationId xmlns:a16="http://schemas.microsoft.com/office/drawing/2014/main" id="{D7BE7CE9-23AE-C548-50B4-23048D05C303}"/>
              </a:ext>
            </a:extLst>
          </p:cNvPr>
          <p:cNvPicPr>
            <a:picLocks noChangeAspect="1"/>
          </p:cNvPicPr>
          <p:nvPr/>
        </p:nvPicPr>
        <p:blipFill>
          <a:blip r:embed="rId4"/>
          <a:stretch>
            <a:fillRect/>
          </a:stretch>
        </p:blipFill>
        <p:spPr>
          <a:xfrm>
            <a:off x="317633" y="284555"/>
            <a:ext cx="4999153" cy="512108"/>
          </a:xfrm>
          <a:prstGeom prst="rect">
            <a:avLst/>
          </a:prstGeom>
        </p:spPr>
      </p:pic>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2109545" y="107884"/>
            <a:ext cx="1208314" cy="707661"/>
          </a:xfrm>
          <a:prstGeom prst="rect">
            <a:avLst/>
          </a:prstGeom>
        </p:spPr>
      </p:pic>
    </p:spTree>
    <p:extLst>
      <p:ext uri="{BB962C8B-B14F-4D97-AF65-F5344CB8AC3E}">
        <p14:creationId xmlns:p14="http://schemas.microsoft.com/office/powerpoint/2010/main" val="3776995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71C1319-E1E7-DE04-7C29-C60188F778C7}"/>
              </a:ext>
            </a:extLst>
          </p:cNvPr>
          <p:cNvPicPr>
            <a:picLocks noGrp="1" noChangeAspect="1"/>
          </p:cNvPicPr>
          <p:nvPr>
            <p:ph idx="1"/>
          </p:nvPr>
        </p:nvPicPr>
        <p:blipFill>
          <a:blip r:embed="rId3"/>
          <a:stretch>
            <a:fillRect/>
          </a:stretch>
        </p:blipFill>
        <p:spPr>
          <a:xfrm>
            <a:off x="1204802" y="1027906"/>
            <a:ext cx="9347868" cy="5388944"/>
          </a:xfrm>
        </p:spPr>
      </p:pic>
      <p:pic>
        <p:nvPicPr>
          <p:cNvPr id="3" name="Picture 2">
            <a:extLst>
              <a:ext uri="{FF2B5EF4-FFF2-40B4-BE49-F238E27FC236}">
                <a16:creationId xmlns:a16="http://schemas.microsoft.com/office/drawing/2014/main" id="{A67737EE-0A67-5B4B-4C5E-15FE516D0E8C}"/>
              </a:ext>
            </a:extLst>
          </p:cNvPr>
          <p:cNvPicPr>
            <a:picLocks noChangeAspect="1"/>
          </p:cNvPicPr>
          <p:nvPr/>
        </p:nvPicPr>
        <p:blipFill>
          <a:blip r:embed="rId4"/>
          <a:stretch>
            <a:fillRect/>
          </a:stretch>
        </p:blipFill>
        <p:spPr>
          <a:xfrm>
            <a:off x="105971" y="242933"/>
            <a:ext cx="4999153" cy="512108"/>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2109545" y="107884"/>
            <a:ext cx="1208314" cy="707661"/>
          </a:xfrm>
          <a:prstGeom prst="rect">
            <a:avLst/>
          </a:prstGeom>
        </p:spPr>
      </p:pic>
      <p:pic>
        <p:nvPicPr>
          <p:cNvPr id="4" name="תמונה 3"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0389" y="1062680"/>
            <a:ext cx="9267568" cy="4312509"/>
          </a:xfrm>
          <a:prstGeom prst="rect">
            <a:avLst/>
          </a:prstGeom>
        </p:spPr>
      </p:pic>
    </p:spTree>
    <p:extLst>
      <p:ext uri="{BB962C8B-B14F-4D97-AF65-F5344CB8AC3E}">
        <p14:creationId xmlns:p14="http://schemas.microsoft.com/office/powerpoint/2010/main" val="839179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4834C-536F-8C99-2F4C-F32DF240FB4F}"/>
              </a:ext>
            </a:extLst>
          </p:cNvPr>
          <p:cNvSpPr>
            <a:spLocks noGrp="1"/>
          </p:cNvSpPr>
          <p:nvPr>
            <p:ph type="title"/>
          </p:nvPr>
        </p:nvSpPr>
        <p:spPr/>
        <p:txBody>
          <a:bodyPr/>
          <a:lstStyle/>
          <a:p>
            <a:r>
              <a:rPr lang="ar-SA" b="1" dirty="0">
                <a:solidFill>
                  <a:srgbClr val="FF0000"/>
                </a:solidFill>
                <a:cs typeface="+mn-cs"/>
              </a:rPr>
              <a:t>ماذا عَمِلْنا؟</a:t>
            </a:r>
            <a:endParaRPr lang="en-US" b="1" dirty="0">
              <a:solidFill>
                <a:srgbClr val="FF0000"/>
              </a:solidFill>
              <a:cs typeface="+mn-cs"/>
            </a:endParaRPr>
          </a:p>
        </p:txBody>
      </p:sp>
      <p:sp>
        <p:nvSpPr>
          <p:cNvPr id="3" name="Content Placeholder 2">
            <a:extLst>
              <a:ext uri="{FF2B5EF4-FFF2-40B4-BE49-F238E27FC236}">
                <a16:creationId xmlns:a16="http://schemas.microsoft.com/office/drawing/2014/main" id="{3748218F-27EE-1796-B6C7-3F49EAF30D45}"/>
              </a:ext>
            </a:extLst>
          </p:cNvPr>
          <p:cNvSpPr>
            <a:spLocks noGrp="1"/>
          </p:cNvSpPr>
          <p:nvPr>
            <p:ph idx="1"/>
          </p:nvPr>
        </p:nvSpPr>
        <p:spPr/>
        <p:txBody>
          <a:bodyPr>
            <a:normAutofit/>
          </a:bodyPr>
          <a:lstStyle/>
          <a:p>
            <a:pPr marL="0" indent="0">
              <a:buNone/>
            </a:pPr>
            <a:r>
              <a:rPr lang="ar-SA" dirty="0"/>
              <a:t>بنينا</a:t>
            </a:r>
            <a:r>
              <a:rPr lang="ar-SA" b="1" dirty="0"/>
              <a:t> بيوت (مَساكن) </a:t>
            </a:r>
            <a:r>
              <a:rPr lang="ar-SA" dirty="0"/>
              <a:t>للحيوانات</a:t>
            </a:r>
            <a:r>
              <a:rPr lang="ar-SA" b="1" dirty="0"/>
              <a:t> </a:t>
            </a:r>
            <a:r>
              <a:rPr lang="ar-SA" dirty="0"/>
              <a:t>التي نريد تربيتها.</a:t>
            </a:r>
          </a:p>
          <a:p>
            <a:pPr marL="0" indent="0">
              <a:buNone/>
            </a:pPr>
            <a:r>
              <a:rPr lang="ar-SA" dirty="0"/>
              <a:t>ال</a:t>
            </a:r>
            <a:r>
              <a:rPr lang="ar-SA" dirty="0">
                <a:solidFill>
                  <a:srgbClr val="FF0000"/>
                </a:solidFill>
              </a:rPr>
              <a:t>بيت</a:t>
            </a:r>
            <a:r>
              <a:rPr lang="ar-SA" dirty="0"/>
              <a:t> الذي بنيناه هو مركَّب مُهِمّ في البيئة الحياتيَّة للحَيْوانات</a:t>
            </a:r>
            <a:r>
              <a:rPr lang="he-IL" dirty="0"/>
              <a:t>.</a:t>
            </a:r>
          </a:p>
          <a:p>
            <a:pPr marL="0" indent="0">
              <a:buNone/>
            </a:pPr>
            <a:endParaRPr lang="he-IL" dirty="0"/>
          </a:p>
          <a:p>
            <a:pPr marL="0" indent="0">
              <a:buNone/>
            </a:pPr>
            <a:r>
              <a:rPr lang="ar-SA" b="1" dirty="0">
                <a:solidFill>
                  <a:srgbClr val="FF0000"/>
                </a:solidFill>
              </a:rPr>
              <a:t>محادثة في الصَّف</a:t>
            </a:r>
          </a:p>
          <a:p>
            <a:pPr marL="514350" indent="-514350">
              <a:buAutoNum type="arabicPeriod"/>
            </a:pPr>
            <a:r>
              <a:rPr lang="ar-SA" b="1" dirty="0"/>
              <a:t>لماذا نربي حيوانات؟</a:t>
            </a:r>
            <a:endParaRPr lang="he-IL" b="1" dirty="0"/>
          </a:p>
          <a:p>
            <a:pPr marL="514350" indent="-514350">
              <a:buAutoNum type="arabicPeriod"/>
            </a:pPr>
            <a:r>
              <a:rPr lang="ar-SA" b="1" dirty="0"/>
              <a:t>ما هي الفائدة التي نجنيها من الحيوانات؟</a:t>
            </a:r>
          </a:p>
          <a:p>
            <a:pPr marL="514350" indent="-514350">
              <a:buAutoNum type="arabicPeriod"/>
            </a:pPr>
            <a:r>
              <a:rPr lang="ar-SA" b="1" dirty="0"/>
              <a:t>ماذا علينا أن نُزَوِّد الحيوانات حتى تستطيع </a:t>
            </a:r>
          </a:p>
          <a:p>
            <a:pPr marL="0" indent="0">
              <a:buNone/>
            </a:pPr>
            <a:r>
              <a:rPr lang="ar-SA" b="1" dirty="0"/>
              <a:t>     العيش جَيِّدًا؟</a:t>
            </a:r>
            <a:r>
              <a:rPr lang="he-IL" dirty="0"/>
              <a:t> </a:t>
            </a:r>
          </a:p>
        </p:txBody>
      </p:sp>
      <p:pic>
        <p:nvPicPr>
          <p:cNvPr id="5" name="Picture 4">
            <a:extLst>
              <a:ext uri="{FF2B5EF4-FFF2-40B4-BE49-F238E27FC236}">
                <a16:creationId xmlns:a16="http://schemas.microsoft.com/office/drawing/2014/main" id="{C137C2D0-07ED-AE8B-2F5B-8A13B85C8962}"/>
              </a:ext>
            </a:extLst>
          </p:cNvPr>
          <p:cNvPicPr>
            <a:picLocks noChangeAspect="1"/>
          </p:cNvPicPr>
          <p:nvPr/>
        </p:nvPicPr>
        <p:blipFill>
          <a:blip r:embed="rId3"/>
          <a:stretch>
            <a:fillRect/>
          </a:stretch>
        </p:blipFill>
        <p:spPr>
          <a:xfrm>
            <a:off x="205596" y="3274422"/>
            <a:ext cx="4848185" cy="3116545"/>
          </a:xfrm>
          <a:prstGeom prst="rect">
            <a:avLst/>
          </a:prstGeom>
        </p:spPr>
      </p:pic>
      <p:pic>
        <p:nvPicPr>
          <p:cNvPr id="6" name="Picture 5">
            <a:extLst>
              <a:ext uri="{FF2B5EF4-FFF2-40B4-BE49-F238E27FC236}">
                <a16:creationId xmlns:a16="http://schemas.microsoft.com/office/drawing/2014/main" id="{A719DB55-1F73-0953-94F0-C3D7AE6DC6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177" y="165924"/>
            <a:ext cx="4998730" cy="515113"/>
          </a:xfrm>
          <a:prstGeom prst="rect">
            <a:avLst/>
          </a:prstGeom>
        </p:spPr>
      </p:pic>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2038865" y="136304"/>
            <a:ext cx="1208314" cy="800348"/>
          </a:xfrm>
          <a:prstGeom prst="rect">
            <a:avLst/>
          </a:prstGeom>
        </p:spPr>
      </p:pic>
    </p:spTree>
    <p:extLst>
      <p:ext uri="{BB962C8B-B14F-4D97-AF65-F5344CB8AC3E}">
        <p14:creationId xmlns:p14="http://schemas.microsoft.com/office/powerpoint/2010/main" val="1912649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6297A41-0A65-CD42-1864-F8073CA08823}"/>
              </a:ext>
            </a:extLst>
          </p:cNvPr>
          <p:cNvSpPr>
            <a:spLocks noGrp="1"/>
          </p:cNvSpPr>
          <p:nvPr>
            <p:ph type="ctrTitle"/>
          </p:nvPr>
        </p:nvSpPr>
        <p:spPr>
          <a:xfrm>
            <a:off x="5913120" y="77107"/>
            <a:ext cx="5803363" cy="1177491"/>
          </a:xfrm>
        </p:spPr>
        <p:txBody>
          <a:bodyPr>
            <a:normAutofit/>
          </a:bodyPr>
          <a:lstStyle/>
          <a:p>
            <a:r>
              <a:rPr lang="ar-SA" sz="4000" b="1" dirty="0">
                <a:solidFill>
                  <a:srgbClr val="FF0000"/>
                </a:solidFill>
                <a:cs typeface="+mn-cs"/>
              </a:rPr>
              <a:t>نَتَعَلَّم مُصْطَلَح: التَّرْوِيض(التَّدْجين)</a:t>
            </a:r>
            <a:endParaRPr lang="he-IL" sz="4000" b="1" dirty="0">
              <a:solidFill>
                <a:srgbClr val="FF0000"/>
              </a:solidFill>
              <a:cs typeface="+mn-cs"/>
            </a:endParaRPr>
          </a:p>
        </p:txBody>
      </p:sp>
      <p:pic>
        <p:nvPicPr>
          <p:cNvPr id="15" name="תמונה 14">
            <a:extLst>
              <a:ext uri="{FF2B5EF4-FFF2-40B4-BE49-F238E27FC236}">
                <a16:creationId xmlns:a16="http://schemas.microsoft.com/office/drawing/2014/main" id="{194E7723-B7B2-7C68-6CA7-3C9FE01C78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253" y="4068169"/>
            <a:ext cx="1203905" cy="2466609"/>
          </a:xfrm>
          <a:prstGeom prst="rect">
            <a:avLst/>
          </a:prstGeom>
        </p:spPr>
      </p:pic>
      <p:pic>
        <p:nvPicPr>
          <p:cNvPr id="4098" name="Picture 2" descr="איור שרבוט קומיקס מצויר בחינם">
            <a:extLst>
              <a:ext uri="{FF2B5EF4-FFF2-40B4-BE49-F238E27FC236}">
                <a16:creationId xmlns:a16="http://schemas.microsoft.com/office/drawing/2014/main" id="{FCF83380-3131-A9E0-9B91-AF3F63844EB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4110" y="4586028"/>
            <a:ext cx="2176555" cy="1948750"/>
          </a:xfrm>
          <a:prstGeom prst="rect">
            <a:avLst/>
          </a:prstGeom>
          <a:noFill/>
          <a:extLst>
            <a:ext uri="{909E8E84-426E-40DD-AFC4-6F175D3DCCD1}">
              <a14:hiddenFill xmlns:a14="http://schemas.microsoft.com/office/drawing/2010/main">
                <a:solidFill>
                  <a:srgbClr val="FFFFFF"/>
                </a:solidFill>
              </a14:hiddenFill>
            </a:ext>
          </a:extLst>
        </p:spPr>
      </p:pic>
      <p:pic>
        <p:nvPicPr>
          <p:cNvPr id="17" name="תמונה 16">
            <a:extLst>
              <a:ext uri="{FF2B5EF4-FFF2-40B4-BE49-F238E27FC236}">
                <a16:creationId xmlns:a16="http://schemas.microsoft.com/office/drawing/2014/main" id="{7C26BE26-D8D0-33F8-6EAF-BD9AF3E8AB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4824" y="4552023"/>
            <a:ext cx="2480495" cy="1840729"/>
          </a:xfrm>
          <a:prstGeom prst="rect">
            <a:avLst/>
          </a:prstGeom>
        </p:spPr>
      </p:pic>
      <p:pic>
        <p:nvPicPr>
          <p:cNvPr id="21" name="תמונה 20">
            <a:extLst>
              <a:ext uri="{FF2B5EF4-FFF2-40B4-BE49-F238E27FC236}">
                <a16:creationId xmlns:a16="http://schemas.microsoft.com/office/drawing/2014/main" id="{F434C16E-E12F-F761-D7F9-5AD36233C3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9804" y="4187418"/>
            <a:ext cx="3473316" cy="2124841"/>
          </a:xfrm>
          <a:prstGeom prst="rect">
            <a:avLst/>
          </a:prstGeom>
        </p:spPr>
      </p:pic>
      <p:sp>
        <p:nvSpPr>
          <p:cNvPr id="3" name="TextBox 2">
            <a:extLst>
              <a:ext uri="{FF2B5EF4-FFF2-40B4-BE49-F238E27FC236}">
                <a16:creationId xmlns:a16="http://schemas.microsoft.com/office/drawing/2014/main" id="{D4C33A95-49A7-3D95-4BDB-0DAC0D407868}"/>
              </a:ext>
            </a:extLst>
          </p:cNvPr>
          <p:cNvSpPr txBox="1"/>
          <p:nvPr/>
        </p:nvSpPr>
        <p:spPr>
          <a:xfrm>
            <a:off x="195943" y="1477504"/>
            <a:ext cx="10998926" cy="2031325"/>
          </a:xfrm>
          <a:prstGeom prst="rect">
            <a:avLst/>
          </a:prstGeom>
          <a:noFill/>
        </p:spPr>
        <p:txBody>
          <a:bodyPr wrap="square" rtlCol="0">
            <a:spAutoFit/>
          </a:bodyPr>
          <a:lstStyle/>
          <a:p>
            <a:pPr lvl="0">
              <a:lnSpc>
                <a:spcPct val="150000"/>
              </a:lnSpc>
              <a:defRPr/>
            </a:pPr>
            <a:r>
              <a:rPr kumimoji="0" lang="ar-SA"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الحَيْوَانَات التّي اختَارَها الانْسان ، رَبَّاهَا</a:t>
            </a:r>
            <a:r>
              <a:rPr kumimoji="0" lang="ar-SA" sz="2800" b="0" i="0" u="none" strike="noStrike" kern="1200" cap="none" spc="0" normalizeH="0" noProof="0" dirty="0">
                <a:ln>
                  <a:noFill/>
                </a:ln>
                <a:solidFill>
                  <a:prstClr val="black"/>
                </a:solidFill>
                <a:effectLst/>
                <a:uLnTx/>
                <a:uFillTx/>
                <a:latin typeface="Calibri" panose="020F0502020204030204"/>
                <a:ea typeface="+mn-ea"/>
                <a:cs typeface="Arial" panose="020B0604020202020204" pitchFamily="34" charset="0"/>
              </a:rPr>
              <a:t> واهْتَمَّ بِهَا تُسَمَّى </a:t>
            </a:r>
            <a:r>
              <a:rPr kumimoji="0" lang="ar-SA" sz="2800" b="1" i="0" u="none" strike="noStrike" kern="1200" cap="none" spc="0" normalizeH="0" noProof="0" dirty="0">
                <a:ln>
                  <a:noFill/>
                </a:ln>
                <a:solidFill>
                  <a:prstClr val="black"/>
                </a:solidFill>
                <a:effectLst/>
                <a:uLnTx/>
                <a:uFillTx/>
                <a:latin typeface="Calibri" panose="020F0502020204030204"/>
                <a:ea typeface="+mn-ea"/>
                <a:cs typeface="Arial" panose="020B0604020202020204" pitchFamily="34" charset="0"/>
              </a:rPr>
              <a:t>حَيْوانَات أَليفَة أَو مُرَوَّضَة</a:t>
            </a:r>
            <a:r>
              <a:rPr lang="he-IL" sz="2800" b="1" dirty="0">
                <a:solidFill>
                  <a:prstClr val="black"/>
                </a:solidFill>
              </a:rPr>
              <a:t>.</a:t>
            </a:r>
            <a:endPar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ar-SA"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تُسَمَّى هذِهِ</a:t>
            </a:r>
            <a:r>
              <a:rPr kumimoji="0" lang="ar-SA" sz="2800" b="0" i="0" u="none" strike="noStrike" kern="1200" cap="none" spc="0" normalizeH="0" noProof="0" dirty="0">
                <a:ln>
                  <a:noFill/>
                </a:ln>
                <a:solidFill>
                  <a:prstClr val="black"/>
                </a:solidFill>
                <a:effectLst/>
                <a:uLnTx/>
                <a:uFillTx/>
                <a:latin typeface="Calibri" panose="020F0502020204030204"/>
                <a:ea typeface="+mn-ea"/>
                <a:cs typeface="Arial" panose="020B0604020202020204" pitchFamily="34" charset="0"/>
              </a:rPr>
              <a:t> العَمَلِيَّة </a:t>
            </a:r>
            <a:r>
              <a:rPr kumimoji="0" lang="ar-SA" sz="2800" b="1" i="0" u="none" strike="noStrike" kern="1200" cap="none" spc="0" normalizeH="0" noProof="0" dirty="0">
                <a:ln>
                  <a:noFill/>
                </a:ln>
                <a:solidFill>
                  <a:prstClr val="black"/>
                </a:solidFill>
                <a:effectLst/>
                <a:uLnTx/>
                <a:uFillTx/>
                <a:latin typeface="Calibri" panose="020F0502020204030204"/>
                <a:ea typeface="+mn-ea"/>
                <a:cs typeface="Arial" panose="020B0604020202020204" pitchFamily="34" charset="0"/>
              </a:rPr>
              <a:t>تَرْوِيض</a:t>
            </a:r>
            <a:r>
              <a:rPr kumimoji="0" lang="he-IL" sz="2800" b="1" i="0" u="none" strike="noStrike" kern="1200" cap="none" spc="0" normalizeH="0" noProof="0" dirty="0">
                <a:ln>
                  <a:noFill/>
                </a:ln>
                <a:solidFill>
                  <a:prstClr val="black"/>
                </a:solidFill>
                <a:effectLst/>
                <a:uLnTx/>
                <a:uFillTx/>
                <a:latin typeface="Calibri" panose="020F0502020204030204"/>
                <a:ea typeface="+mn-ea"/>
                <a:cs typeface="Arial" panose="020B0604020202020204" pitchFamily="34" charset="0"/>
              </a:rPr>
              <a:t> </a:t>
            </a:r>
            <a:r>
              <a:rPr kumimoji="0" lang="ar-SA" sz="2800" b="1" i="0" u="none" strike="noStrike" kern="1200" cap="none" spc="0" normalizeH="0" noProof="0" dirty="0">
                <a:ln>
                  <a:noFill/>
                </a:ln>
                <a:solidFill>
                  <a:prstClr val="black"/>
                </a:solidFill>
                <a:effectLst/>
                <a:uLnTx/>
                <a:uFillTx/>
                <a:latin typeface="Calibri" panose="020F0502020204030204"/>
                <a:ea typeface="+mn-ea"/>
                <a:cs typeface="Arial" panose="020B0604020202020204" pitchFamily="34" charset="0"/>
              </a:rPr>
              <a:t>(تَدْجين)</a:t>
            </a: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endPar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5" name="Picture 4">
            <a:extLst>
              <a:ext uri="{FF2B5EF4-FFF2-40B4-BE49-F238E27FC236}">
                <a16:creationId xmlns:a16="http://schemas.microsoft.com/office/drawing/2014/main" id="{77C83969-4E50-5CDA-D049-B26D045214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67" y="199465"/>
            <a:ext cx="4998730" cy="515113"/>
          </a:xfrm>
          <a:prstGeom prst="rect">
            <a:avLst/>
          </a:prstGeom>
        </p:spPr>
      </p:pic>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8"/>
          <a:stretch>
            <a:fillRect/>
          </a:stretch>
        </p:blipFill>
        <p:spPr>
          <a:xfrm>
            <a:off x="2038865" y="136304"/>
            <a:ext cx="1208314" cy="800348"/>
          </a:xfrm>
          <a:prstGeom prst="rect">
            <a:avLst/>
          </a:prstGeom>
        </p:spPr>
      </p:pic>
    </p:spTree>
    <p:extLst>
      <p:ext uri="{BB962C8B-B14F-4D97-AF65-F5344CB8AC3E}">
        <p14:creationId xmlns:p14="http://schemas.microsoft.com/office/powerpoint/2010/main" val="2220748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תיבת טקסט 8">
            <a:extLst>
              <a:ext uri="{FF2B5EF4-FFF2-40B4-BE49-F238E27FC236}">
                <a16:creationId xmlns:a16="http://schemas.microsoft.com/office/drawing/2014/main" id="{AC3C24A7-4023-32CF-883F-E9AC046DBA7C}"/>
              </a:ext>
            </a:extLst>
          </p:cNvPr>
          <p:cNvSpPr txBox="1"/>
          <p:nvPr/>
        </p:nvSpPr>
        <p:spPr>
          <a:xfrm>
            <a:off x="2903570" y="933393"/>
            <a:ext cx="8279704" cy="646331"/>
          </a:xfrm>
          <a:prstGeom prst="rect">
            <a:avLst/>
          </a:prstGeom>
          <a:noFill/>
        </p:spPr>
        <p:txBody>
          <a:bodyPr wrap="square" rtlCol="1">
            <a:spAutoFit/>
          </a:bodyPr>
          <a:lstStyle/>
          <a:p>
            <a:r>
              <a:rPr lang="ar-SA" sz="3600" b="1" dirty="0">
                <a:solidFill>
                  <a:srgbClr val="FF0000"/>
                </a:solidFill>
              </a:rPr>
              <a:t>لِمَاذا رَوَّضَ الإنْسَان الحَيْوَانَات؟</a:t>
            </a:r>
            <a:endParaRPr lang="he-IL" sz="3600" b="1" dirty="0">
              <a:solidFill>
                <a:srgbClr val="FF0000"/>
              </a:solidFill>
            </a:endParaRPr>
          </a:p>
        </p:txBody>
      </p:sp>
      <p:pic>
        <p:nvPicPr>
          <p:cNvPr id="3" name="Picture 2">
            <a:extLst>
              <a:ext uri="{FF2B5EF4-FFF2-40B4-BE49-F238E27FC236}">
                <a16:creationId xmlns:a16="http://schemas.microsoft.com/office/drawing/2014/main" id="{62240A9F-37CE-B2AF-132D-1DFF63ACC0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164" y="202101"/>
            <a:ext cx="4998730" cy="515113"/>
          </a:xfrm>
          <a:prstGeom prst="rect">
            <a:avLst/>
          </a:prstGeom>
        </p:spPr>
      </p:pic>
      <p:pic>
        <p:nvPicPr>
          <p:cNvPr id="5" name="תמונה 4">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038865" y="136304"/>
            <a:ext cx="1208314" cy="800348"/>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8865" y="1579724"/>
            <a:ext cx="9082711" cy="5113071"/>
          </a:xfrm>
          <a:prstGeom prst="rect">
            <a:avLst/>
          </a:prstGeom>
        </p:spPr>
      </p:pic>
    </p:spTree>
    <p:extLst>
      <p:ext uri="{BB962C8B-B14F-4D97-AF65-F5344CB8AC3E}">
        <p14:creationId xmlns:p14="http://schemas.microsoft.com/office/powerpoint/2010/main" val="3322733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תיבת טקסט 25">
            <a:extLst>
              <a:ext uri="{FF2B5EF4-FFF2-40B4-BE49-F238E27FC236}">
                <a16:creationId xmlns:a16="http://schemas.microsoft.com/office/drawing/2014/main" id="{E3FCDA61-A92E-5D19-6739-B1D403D4D561}"/>
              </a:ext>
            </a:extLst>
          </p:cNvPr>
          <p:cNvSpPr txBox="1"/>
          <p:nvPr/>
        </p:nvSpPr>
        <p:spPr>
          <a:xfrm>
            <a:off x="580103" y="600340"/>
            <a:ext cx="11307097" cy="954107"/>
          </a:xfrm>
          <a:prstGeom prst="rect">
            <a:avLst/>
          </a:prstGeom>
          <a:noFill/>
        </p:spPr>
        <p:txBody>
          <a:bodyPr wrap="square" rtlCol="1">
            <a:spAutoFit/>
          </a:bodyPr>
          <a:lstStyle/>
          <a:p>
            <a:r>
              <a:rPr lang="ar-SA" sz="2800" b="1" dirty="0">
                <a:solidFill>
                  <a:srgbClr val="FF0000"/>
                </a:solidFill>
              </a:rPr>
              <a:t>يُرَبِّي الإِنْسَان حَيْوَانَات أَلِيفَة في بيئة اصْطِنَاعِيَّة : في الاسْطَبْل،</a:t>
            </a:r>
            <a:r>
              <a:rPr lang="he-IL" sz="2800" b="1" dirty="0">
                <a:solidFill>
                  <a:srgbClr val="FF0000"/>
                </a:solidFill>
              </a:rPr>
              <a:t> </a:t>
            </a:r>
            <a:r>
              <a:rPr lang="ar-SA" sz="2800" b="1" dirty="0">
                <a:solidFill>
                  <a:srgbClr val="FF0000"/>
                </a:solidFill>
              </a:rPr>
              <a:t>في الحَظِيرَة، في القُنّ، في بِرَك الأَسْمَاك،  في خَلِيَّة النًحْل وَغَيْرِهَا.</a:t>
            </a:r>
            <a:r>
              <a:rPr lang="he-IL" sz="2800" b="1" dirty="0">
                <a:solidFill>
                  <a:srgbClr val="FF0000"/>
                </a:solidFill>
              </a:rPr>
              <a:t>    </a:t>
            </a:r>
          </a:p>
        </p:txBody>
      </p:sp>
      <p:pic>
        <p:nvPicPr>
          <p:cNvPr id="4" name="תמונה 3">
            <a:extLst>
              <a:ext uri="{FF2B5EF4-FFF2-40B4-BE49-F238E27FC236}">
                <a16:creationId xmlns:a16="http://schemas.microsoft.com/office/drawing/2014/main" id="{15F32358-D6A7-01FA-155F-C41A19ADAA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22" y="1853176"/>
            <a:ext cx="6346280" cy="4919597"/>
          </a:xfrm>
          <a:prstGeom prst="rect">
            <a:avLst/>
          </a:prstGeom>
        </p:spPr>
      </p:pic>
      <p:pic>
        <p:nvPicPr>
          <p:cNvPr id="4098" name="Picture 2">
            <a:extLst>
              <a:ext uri="{FF2B5EF4-FFF2-40B4-BE49-F238E27FC236}">
                <a16:creationId xmlns:a16="http://schemas.microsoft.com/office/drawing/2014/main" id="{F197A5C5-555B-8037-735A-893CD87229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690" y="1826451"/>
            <a:ext cx="5503102" cy="4919597"/>
          </a:xfrm>
          <a:prstGeom prst="rect">
            <a:avLst/>
          </a:prstGeom>
          <a:noFill/>
          <a:extLst>
            <a:ext uri="{909E8E84-426E-40DD-AFC4-6F175D3DCCD1}">
              <a14:hiddenFill xmlns:a14="http://schemas.microsoft.com/office/drawing/2010/main">
                <a:solidFill>
                  <a:srgbClr val="FFFFFF"/>
                </a:solidFill>
              </a14:hiddenFill>
            </a:ext>
          </a:extLst>
        </p:spPr>
      </p:pic>
      <p:sp>
        <p:nvSpPr>
          <p:cNvPr id="7" name="תיבת טקסט 6">
            <a:extLst>
              <a:ext uri="{FF2B5EF4-FFF2-40B4-BE49-F238E27FC236}">
                <a16:creationId xmlns:a16="http://schemas.microsoft.com/office/drawing/2014/main" id="{EE8FABFB-45A0-0C64-95F7-F6FF55743486}"/>
              </a:ext>
            </a:extLst>
          </p:cNvPr>
          <p:cNvSpPr txBox="1"/>
          <p:nvPr/>
        </p:nvSpPr>
        <p:spPr>
          <a:xfrm>
            <a:off x="9379974" y="6086169"/>
            <a:ext cx="2507226" cy="461665"/>
          </a:xfrm>
          <a:prstGeom prst="rect">
            <a:avLst/>
          </a:prstGeom>
          <a:solidFill>
            <a:schemeClr val="bg1"/>
          </a:solidFill>
        </p:spPr>
        <p:txBody>
          <a:bodyPr wrap="square" rtlCol="1">
            <a:spAutoFit/>
          </a:bodyPr>
          <a:lstStyle/>
          <a:p>
            <a:pPr algn="ctr"/>
            <a:r>
              <a:rPr lang="ar-SA" sz="2400" b="1" dirty="0"/>
              <a:t>بِرَك أَسْمَاك</a:t>
            </a:r>
            <a:endParaRPr lang="he-IL" sz="2400" b="1" dirty="0"/>
          </a:p>
        </p:txBody>
      </p:sp>
      <p:sp>
        <p:nvSpPr>
          <p:cNvPr id="8" name="תיבת טקסט 7">
            <a:extLst>
              <a:ext uri="{FF2B5EF4-FFF2-40B4-BE49-F238E27FC236}">
                <a16:creationId xmlns:a16="http://schemas.microsoft.com/office/drawing/2014/main" id="{1B2642D0-2F70-FC16-37ED-C3CB4C40196D}"/>
              </a:ext>
            </a:extLst>
          </p:cNvPr>
          <p:cNvSpPr txBox="1"/>
          <p:nvPr/>
        </p:nvSpPr>
        <p:spPr>
          <a:xfrm>
            <a:off x="4591664" y="6178201"/>
            <a:ext cx="1504335" cy="469175"/>
          </a:xfrm>
          <a:prstGeom prst="rect">
            <a:avLst/>
          </a:prstGeom>
          <a:solidFill>
            <a:schemeClr val="bg1"/>
          </a:solidFill>
        </p:spPr>
        <p:txBody>
          <a:bodyPr wrap="square" rtlCol="1">
            <a:spAutoFit/>
          </a:bodyPr>
          <a:lstStyle/>
          <a:p>
            <a:r>
              <a:rPr lang="ar-SA" sz="2400" b="1" dirty="0"/>
              <a:t>حَظِيرَة مَاعِز</a:t>
            </a:r>
            <a:endParaRPr lang="he-IL" sz="2400" b="1" dirty="0"/>
          </a:p>
        </p:txBody>
      </p:sp>
      <p:pic>
        <p:nvPicPr>
          <p:cNvPr id="3" name="Picture 2">
            <a:extLst>
              <a:ext uri="{FF2B5EF4-FFF2-40B4-BE49-F238E27FC236}">
                <a16:creationId xmlns:a16="http://schemas.microsoft.com/office/drawing/2014/main" id="{0E2566AB-C932-0479-D688-AE1F88B9A5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85227"/>
            <a:ext cx="4998730" cy="515113"/>
          </a:xfrm>
          <a:prstGeom prst="rect">
            <a:avLst/>
          </a:prstGeom>
        </p:spPr>
      </p:pic>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6"/>
          <a:stretch>
            <a:fillRect/>
          </a:stretch>
        </p:blipFill>
        <p:spPr>
          <a:xfrm>
            <a:off x="2055748" y="0"/>
            <a:ext cx="1208314" cy="600340"/>
          </a:xfrm>
          <a:prstGeom prst="rect">
            <a:avLst/>
          </a:prstGeom>
        </p:spPr>
      </p:pic>
    </p:spTree>
    <p:extLst>
      <p:ext uri="{BB962C8B-B14F-4D97-AF65-F5344CB8AC3E}">
        <p14:creationId xmlns:p14="http://schemas.microsoft.com/office/powerpoint/2010/main" val="1146742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C12D4D6D-CF8B-A347-9E06-E3AC9AD95D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125362"/>
            <a:ext cx="6190734" cy="4851637"/>
          </a:xfrm>
          <a:prstGeom prst="rect">
            <a:avLst/>
          </a:prstGeom>
        </p:spPr>
      </p:pic>
      <p:sp>
        <p:nvSpPr>
          <p:cNvPr id="8" name="תיבת טקסט 7">
            <a:extLst>
              <a:ext uri="{FF2B5EF4-FFF2-40B4-BE49-F238E27FC236}">
                <a16:creationId xmlns:a16="http://schemas.microsoft.com/office/drawing/2014/main" id="{DCC9C602-991A-1870-5CDD-814B8F03AC32}"/>
              </a:ext>
            </a:extLst>
          </p:cNvPr>
          <p:cNvSpPr txBox="1"/>
          <p:nvPr/>
        </p:nvSpPr>
        <p:spPr>
          <a:xfrm>
            <a:off x="8638402" y="5968653"/>
            <a:ext cx="2718147" cy="646331"/>
          </a:xfrm>
          <a:prstGeom prst="rect">
            <a:avLst/>
          </a:prstGeom>
          <a:noFill/>
        </p:spPr>
        <p:txBody>
          <a:bodyPr wrap="square" rtlCol="1">
            <a:spAutoFit/>
          </a:bodyPr>
          <a:lstStyle/>
          <a:p>
            <a:r>
              <a:rPr lang="ar-SA" sz="3600" b="1" dirty="0"/>
              <a:t>قُنُّ الدَّجَاجَات</a:t>
            </a:r>
            <a:endParaRPr lang="he-IL" sz="3600" b="1" dirty="0"/>
          </a:p>
        </p:txBody>
      </p:sp>
      <p:sp>
        <p:nvSpPr>
          <p:cNvPr id="9" name="תיבת טקסט 8">
            <a:extLst>
              <a:ext uri="{FF2B5EF4-FFF2-40B4-BE49-F238E27FC236}">
                <a16:creationId xmlns:a16="http://schemas.microsoft.com/office/drawing/2014/main" id="{9B9986C5-CAA9-98EB-4727-16DEE4745961}"/>
              </a:ext>
            </a:extLst>
          </p:cNvPr>
          <p:cNvSpPr txBox="1"/>
          <p:nvPr/>
        </p:nvSpPr>
        <p:spPr>
          <a:xfrm>
            <a:off x="1491105" y="1563695"/>
            <a:ext cx="2260156" cy="646331"/>
          </a:xfrm>
          <a:prstGeom prst="rect">
            <a:avLst/>
          </a:prstGeom>
          <a:noFill/>
        </p:spPr>
        <p:txBody>
          <a:bodyPr wrap="square" rtlCol="1">
            <a:spAutoFit/>
          </a:bodyPr>
          <a:lstStyle/>
          <a:p>
            <a:r>
              <a:rPr lang="ar-SA" sz="3600" b="1" dirty="0"/>
              <a:t>حظيرة</a:t>
            </a:r>
            <a:endParaRPr lang="he-IL" sz="3600" b="1" dirty="0"/>
          </a:p>
        </p:txBody>
      </p:sp>
      <p:pic>
        <p:nvPicPr>
          <p:cNvPr id="11" name="Picture 4" descr="תמונה ותמונה בחינם של Gallo Hens">
            <a:extLst>
              <a:ext uri="{FF2B5EF4-FFF2-40B4-BE49-F238E27FC236}">
                <a16:creationId xmlns:a16="http://schemas.microsoft.com/office/drawing/2014/main" id="{0EF5D5B1-E45F-559B-E471-E8B07E52F6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9839" y="566977"/>
            <a:ext cx="5892161" cy="54016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E6CFE47-CF0B-2930-2EFF-5E4869D1A0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499" y="231598"/>
            <a:ext cx="4998730" cy="515113"/>
          </a:xfrm>
          <a:prstGeom prst="rect">
            <a:avLst/>
          </a:prstGeom>
        </p:spPr>
      </p:pic>
      <p:pic>
        <p:nvPicPr>
          <p:cNvPr id="10" name="תמונה 9">
            <a:extLst>
              <a:ext uri="{FF2B5EF4-FFF2-40B4-BE49-F238E27FC236}">
                <a16:creationId xmlns:a16="http://schemas.microsoft.com/office/drawing/2014/main" id="{1C119158-B6F6-B7DD-BF0B-44E5661C2606}"/>
              </a:ext>
            </a:extLst>
          </p:cNvPr>
          <p:cNvPicPr>
            <a:picLocks noChangeAspect="1"/>
          </p:cNvPicPr>
          <p:nvPr/>
        </p:nvPicPr>
        <p:blipFill>
          <a:blip r:embed="rId6"/>
          <a:stretch>
            <a:fillRect/>
          </a:stretch>
        </p:blipFill>
        <p:spPr>
          <a:xfrm>
            <a:off x="2109545" y="107884"/>
            <a:ext cx="1208314" cy="707661"/>
          </a:xfrm>
          <a:prstGeom prst="rect">
            <a:avLst/>
          </a:prstGeom>
        </p:spPr>
      </p:pic>
    </p:spTree>
    <p:extLst>
      <p:ext uri="{BB962C8B-B14F-4D97-AF65-F5344CB8AC3E}">
        <p14:creationId xmlns:p14="http://schemas.microsoft.com/office/powerpoint/2010/main" val="2379310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8684292C-FE16-C423-3A0C-1F9D207569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767" y="999474"/>
            <a:ext cx="6058324" cy="5013019"/>
          </a:xfrm>
          <a:prstGeom prst="rect">
            <a:avLst/>
          </a:prstGeom>
        </p:spPr>
      </p:pic>
      <p:pic>
        <p:nvPicPr>
          <p:cNvPr id="2" name="Picture 2" descr="תמונה ותמונה של Free Barn Horse Stable">
            <a:extLst>
              <a:ext uri="{FF2B5EF4-FFF2-40B4-BE49-F238E27FC236}">
                <a16:creationId xmlns:a16="http://schemas.microsoft.com/office/drawing/2014/main" id="{64265006-15E0-D78F-524A-E14A7E5543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77" y="2906039"/>
            <a:ext cx="5441943" cy="3713966"/>
          </a:xfrm>
          <a:prstGeom prst="rect">
            <a:avLst/>
          </a:prstGeom>
          <a:noFill/>
          <a:extLst>
            <a:ext uri="{909E8E84-426E-40DD-AFC4-6F175D3DCCD1}">
              <a14:hiddenFill xmlns:a14="http://schemas.microsoft.com/office/drawing/2010/main">
                <a:solidFill>
                  <a:srgbClr val="FFFFFF"/>
                </a:solidFill>
              </a14:hiddenFill>
            </a:ext>
          </a:extLst>
        </p:spPr>
      </p:pic>
      <p:sp>
        <p:nvSpPr>
          <p:cNvPr id="5" name="תיבת טקסט 4">
            <a:extLst>
              <a:ext uri="{FF2B5EF4-FFF2-40B4-BE49-F238E27FC236}">
                <a16:creationId xmlns:a16="http://schemas.microsoft.com/office/drawing/2014/main" id="{5AEF3F44-2377-7EBA-8519-2C585918B028}"/>
              </a:ext>
            </a:extLst>
          </p:cNvPr>
          <p:cNvSpPr txBox="1"/>
          <p:nvPr/>
        </p:nvSpPr>
        <p:spPr>
          <a:xfrm>
            <a:off x="8417491" y="6158340"/>
            <a:ext cx="2718147" cy="646331"/>
          </a:xfrm>
          <a:prstGeom prst="rect">
            <a:avLst/>
          </a:prstGeom>
          <a:noFill/>
        </p:spPr>
        <p:txBody>
          <a:bodyPr wrap="square" rtlCol="1">
            <a:spAutoFit/>
          </a:bodyPr>
          <a:lstStyle/>
          <a:p>
            <a:r>
              <a:rPr lang="ar-SA" sz="3600" b="1" dirty="0"/>
              <a:t>خَلِيَّة نَحْل</a:t>
            </a:r>
            <a:endParaRPr lang="he-IL" sz="3600" b="1" dirty="0"/>
          </a:p>
        </p:txBody>
      </p:sp>
      <p:sp>
        <p:nvSpPr>
          <p:cNvPr id="6" name="תיבת טקסט 5">
            <a:extLst>
              <a:ext uri="{FF2B5EF4-FFF2-40B4-BE49-F238E27FC236}">
                <a16:creationId xmlns:a16="http://schemas.microsoft.com/office/drawing/2014/main" id="{B4219B8F-DDE5-6D7B-FCA9-64D0289CDD44}"/>
              </a:ext>
            </a:extLst>
          </p:cNvPr>
          <p:cNvSpPr txBox="1"/>
          <p:nvPr/>
        </p:nvSpPr>
        <p:spPr>
          <a:xfrm>
            <a:off x="1791223" y="2336104"/>
            <a:ext cx="2718147" cy="646331"/>
          </a:xfrm>
          <a:prstGeom prst="rect">
            <a:avLst/>
          </a:prstGeom>
          <a:noFill/>
        </p:spPr>
        <p:txBody>
          <a:bodyPr wrap="square" rtlCol="1">
            <a:spAutoFit/>
          </a:bodyPr>
          <a:lstStyle/>
          <a:p>
            <a:r>
              <a:rPr lang="ar-SA" sz="3600" b="1" dirty="0"/>
              <a:t>اسْطَبْل الخُيُول</a:t>
            </a:r>
            <a:endParaRPr lang="he-IL" sz="3600" b="1" dirty="0"/>
          </a:p>
        </p:txBody>
      </p:sp>
      <p:pic>
        <p:nvPicPr>
          <p:cNvPr id="7" name="Picture 6">
            <a:extLst>
              <a:ext uri="{FF2B5EF4-FFF2-40B4-BE49-F238E27FC236}">
                <a16:creationId xmlns:a16="http://schemas.microsoft.com/office/drawing/2014/main" id="{FA0A1C01-DDA3-0627-952A-DFE27D844F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177" y="237995"/>
            <a:ext cx="4998730" cy="515113"/>
          </a:xfrm>
          <a:prstGeom prst="rect">
            <a:avLst/>
          </a:prstGeom>
        </p:spPr>
      </p:pic>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6"/>
          <a:stretch>
            <a:fillRect/>
          </a:stretch>
        </p:blipFill>
        <p:spPr>
          <a:xfrm>
            <a:off x="2109545" y="107884"/>
            <a:ext cx="1208314" cy="707661"/>
          </a:xfrm>
          <a:prstGeom prst="rect">
            <a:avLst/>
          </a:prstGeom>
        </p:spPr>
      </p:pic>
    </p:spTree>
    <p:extLst>
      <p:ext uri="{BB962C8B-B14F-4D97-AF65-F5344CB8AC3E}">
        <p14:creationId xmlns:p14="http://schemas.microsoft.com/office/powerpoint/2010/main" val="2523902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B42001-BAA0-CDC0-8B49-F8F4FE63150E}"/>
              </a:ext>
            </a:extLst>
          </p:cNvPr>
          <p:cNvPicPr>
            <a:picLocks noChangeAspect="1"/>
          </p:cNvPicPr>
          <p:nvPr/>
        </p:nvPicPr>
        <p:blipFill>
          <a:blip r:embed="rId4"/>
          <a:stretch>
            <a:fillRect/>
          </a:stretch>
        </p:blipFill>
        <p:spPr>
          <a:xfrm>
            <a:off x="214126" y="107885"/>
            <a:ext cx="4999153" cy="512108"/>
          </a:xfrm>
          <a:prstGeom prst="rect">
            <a:avLst/>
          </a:prstGeom>
        </p:spPr>
      </p:pic>
      <p:sp>
        <p:nvSpPr>
          <p:cNvPr id="2" name="Title 1">
            <a:extLst>
              <a:ext uri="{FF2B5EF4-FFF2-40B4-BE49-F238E27FC236}">
                <a16:creationId xmlns:a16="http://schemas.microsoft.com/office/drawing/2014/main" id="{9018FD99-D9CC-028B-5177-245C24F133F1}"/>
              </a:ext>
            </a:extLst>
          </p:cNvPr>
          <p:cNvSpPr>
            <a:spLocks noGrp="1"/>
          </p:cNvSpPr>
          <p:nvPr>
            <p:ph type="title"/>
          </p:nvPr>
        </p:nvSpPr>
        <p:spPr/>
        <p:txBody>
          <a:bodyPr/>
          <a:lstStyle/>
          <a:p>
            <a:r>
              <a:rPr lang="ar-SA" sz="4000" b="1" dirty="0">
                <a:solidFill>
                  <a:srgbClr val="FF0000"/>
                </a:solidFill>
                <a:latin typeface="Calibri" panose="020F0502020204030204"/>
                <a:ea typeface="+mn-ea"/>
                <a:cs typeface="Arial" panose="020B0604020202020204" pitchFamily="34" charset="0"/>
              </a:rPr>
              <a:t>مِنَ الحَيْوَانَات البَرِّيَّة الى الحَيْوانات.....</a:t>
            </a:r>
            <a:endParaRPr lang="en-US" dirty="0"/>
          </a:p>
        </p:txBody>
      </p:sp>
      <p:pic>
        <p:nvPicPr>
          <p:cNvPr id="4" name="Online Media 3" title="לַקָּטִים-צַיָּדִים">
            <a:hlinkClick r:id="" action="ppaction://media"/>
            <a:extLst>
              <a:ext uri="{FF2B5EF4-FFF2-40B4-BE49-F238E27FC236}">
                <a16:creationId xmlns:a16="http://schemas.microsoft.com/office/drawing/2014/main" id="{B0349D57-9B12-4649-4DFE-E46025D3AB62}"/>
              </a:ext>
            </a:extLst>
          </p:cNvPr>
          <p:cNvPicPr>
            <a:picLocks noGrp="1" noRot="1" noChangeAspect="1"/>
          </p:cNvPicPr>
          <p:nvPr>
            <p:ph idx="1"/>
            <a:videoFile r:link="rId1"/>
          </p:nvPr>
        </p:nvPicPr>
        <p:blipFill>
          <a:blip r:embed="rId5"/>
          <a:stretch>
            <a:fillRect/>
          </a:stretch>
        </p:blipFill>
        <p:spPr>
          <a:xfrm>
            <a:off x="4051019" y="1877961"/>
            <a:ext cx="7427170" cy="4177689"/>
          </a:xfrm>
          <a:prstGeom prst="rect">
            <a:avLst/>
          </a:prstGeom>
        </p:spPr>
      </p:pic>
      <p:sp>
        <p:nvSpPr>
          <p:cNvPr id="7" name="TextBox 6">
            <a:extLst>
              <a:ext uri="{FF2B5EF4-FFF2-40B4-BE49-F238E27FC236}">
                <a16:creationId xmlns:a16="http://schemas.microsoft.com/office/drawing/2014/main" id="{6A1C28DF-7479-4929-E90D-D65B2F13C2B1}"/>
              </a:ext>
            </a:extLst>
          </p:cNvPr>
          <p:cNvSpPr txBox="1"/>
          <p:nvPr/>
        </p:nvSpPr>
        <p:spPr>
          <a:xfrm>
            <a:off x="560440" y="1506677"/>
            <a:ext cx="2930012" cy="4154984"/>
          </a:xfrm>
          <a:prstGeom prst="rect">
            <a:avLst/>
          </a:prstGeom>
          <a:noFill/>
        </p:spPr>
        <p:txBody>
          <a:bodyPr wrap="square">
            <a:spAutoFit/>
          </a:bodyPr>
          <a:lstStyle/>
          <a:p>
            <a:r>
              <a:rPr lang="ar-SA" sz="2400" dirty="0"/>
              <a:t>قَبْلَ الاف السِّنين كَانَت جَميع الحَيْوَانَات في العالَم حَيْوانَات بَرِّيَّة. عَاشُوا بِدُون مُسَاعَدَة الانْسَان.</a:t>
            </a:r>
            <a:r>
              <a:rPr lang="he-IL" sz="2400" dirty="0"/>
              <a:t> </a:t>
            </a:r>
          </a:p>
          <a:p>
            <a:endParaRPr lang="he-IL" sz="2400" dirty="0"/>
          </a:p>
          <a:p>
            <a:r>
              <a:rPr lang="ar-SA" sz="2400" dirty="0"/>
              <a:t>في تلك الأزْمِنَة اصْطَادَ الانسَان الحَيْوَانَات البَرِّيَّة واسْتَعْمَلَها لأَغْراضٍ مُخْتَلِفَة: الّلَحْم  للغِذَاء، العِظَام لِصِناعَةِ أَدَوَات، الجِلْد لِلِّباسِ والمَأْوى</a:t>
            </a:r>
            <a:r>
              <a:rPr lang="he-IL" sz="2400" dirty="0"/>
              <a:t> </a:t>
            </a:r>
            <a:r>
              <a:rPr lang="ar-SA" sz="2400" dirty="0"/>
              <a:t>.</a:t>
            </a:r>
            <a:endParaRPr lang="he-IL" sz="2400" dirty="0"/>
          </a:p>
        </p:txBody>
      </p:sp>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6"/>
          <a:stretch>
            <a:fillRect/>
          </a:stretch>
        </p:blipFill>
        <p:spPr>
          <a:xfrm>
            <a:off x="2109545" y="107884"/>
            <a:ext cx="1208314" cy="707661"/>
          </a:xfrm>
          <a:prstGeom prst="rect">
            <a:avLst/>
          </a:prstGeom>
        </p:spPr>
      </p:pic>
    </p:spTree>
    <p:extLst>
      <p:ext uri="{BB962C8B-B14F-4D97-AF65-F5344CB8AC3E}">
        <p14:creationId xmlns:p14="http://schemas.microsoft.com/office/powerpoint/2010/main" val="264804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11339</TotalTime>
  <Words>1693</Words>
  <Application>Microsoft Office PowerPoint</Application>
  <PresentationFormat>מסך רחב</PresentationFormat>
  <Paragraphs>201</Paragraphs>
  <Slides>22</Slides>
  <Notes>22</Notes>
  <HiddenSlides>0</HiddenSlides>
  <MMClips>1</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22</vt:i4>
      </vt:variant>
    </vt:vector>
  </HeadingPairs>
  <TitlesOfParts>
    <vt:vector size="29" baseType="lpstr">
      <vt:lpstr>Arial</vt:lpstr>
      <vt:lpstr>Calibri</vt:lpstr>
      <vt:lpstr>Calibri Light</vt:lpstr>
      <vt:lpstr>helvetica</vt:lpstr>
      <vt:lpstr>Open Sans Hebrew</vt:lpstr>
      <vt:lpstr>Times New Roman</vt:lpstr>
      <vt:lpstr>ערכת נושא Office</vt:lpstr>
      <vt:lpstr>מצגת של PowerPoint‏</vt:lpstr>
      <vt:lpstr>تحدٍّ: للعَمّ سليم كانت مزرعة</vt:lpstr>
      <vt:lpstr>ماذا عَمِلْنا؟</vt:lpstr>
      <vt:lpstr>نَتَعَلَّم مُصْطَلَح: التَّرْوِيض(التَّدْجين)</vt:lpstr>
      <vt:lpstr>מצגת של PowerPoint‏</vt:lpstr>
      <vt:lpstr>מצגת של PowerPoint‏</vt:lpstr>
      <vt:lpstr>מצגת של PowerPoint‏</vt:lpstr>
      <vt:lpstr>מצגת של PowerPoint‏</vt:lpstr>
      <vt:lpstr>مِنَ الحَيْوَانَات البَرِّيَّة الى الحَيْوانات.....</vt:lpstr>
      <vt:lpstr>מצגת של PowerPoint‏</vt:lpstr>
      <vt:lpstr>מצגת של PowerPoint‏</vt:lpstr>
      <vt:lpstr>מצגת של PowerPoint‏</vt:lpstr>
      <vt:lpstr>מצגת של PowerPoint‏</vt:lpstr>
      <vt:lpstr>نُرَبِّي وَنَعْتَني</vt:lpstr>
      <vt:lpstr>هَل تَعْلَمُون؟ </vt:lpstr>
      <vt:lpstr>هَل تَعْلَمُون؟ إِثْرَاء </vt:lpstr>
      <vt:lpstr>מצגת של PowerPoint‏</vt:lpstr>
      <vt:lpstr>أَحَاجِي: أرقام قِيَاسِيَّة لَدَى الحَيْوانَات</vt:lpstr>
      <vt:lpstr>أرقام قِيَاسِيَّة لَدَى الحَيْوانَات:</vt:lpstr>
      <vt:lpstr>أرقام قِيَاسِيَّة لَدَى الحَيْوانَات :</vt:lpstr>
      <vt:lpstr>طَرْح أَسْئِلَة</vt:lpstr>
      <vt:lpstr>מצגת של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noga mishan</dc:creator>
  <cp:lastModifiedBy>noga mishan</cp:lastModifiedBy>
  <cp:revision>74</cp:revision>
  <dcterms:created xsi:type="dcterms:W3CDTF">2024-06-09T07:21:27Z</dcterms:created>
  <dcterms:modified xsi:type="dcterms:W3CDTF">2024-08-18T10:50:26Z</dcterms:modified>
</cp:coreProperties>
</file>