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9"/>
  </p:notesMasterIdLst>
  <p:sldIdLst>
    <p:sldId id="256" r:id="rId3"/>
    <p:sldId id="28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Lst>
  <p:sldSz cx="12192000" cy="6858000"/>
  <p:notesSz cx="6858000" cy="9144000"/>
  <p:embeddedFontLst>
    <p:embeddedFont>
      <p:font typeface="Roboto" panose="02000000000000000000"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jQ+2iK3+3Aqu/wIHB2LF+FGC3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i dressler"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40" autoAdjust="0"/>
  </p:normalViewPr>
  <p:slideViewPr>
    <p:cSldViewPr snapToGrid="0">
      <p:cViewPr varScale="1">
        <p:scale>
          <a:sx n="93" d="100"/>
          <a:sy n="93" d="100"/>
        </p:scale>
        <p:origin x="1236" y="84"/>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7-08T19:26:20.558" idx="2">
    <p:pos x="403" y="272"/>
    <p:text>לכתוב תשובה למורה</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Q-vQYJ8"/>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a:buNone/>
              <a:tabLst/>
              <a:defRPr/>
            </a:pPr>
            <a:r>
              <a:rPr lang="he-IL" dirty="0"/>
              <a:t>המשימה מזמנת עשיינות ופתרון בעיות לאספקת זרעים לציפורים אוכלות זרעים במיוחד בתקופות שיש מחסור בהם (חורף).  המשימה מתמקדת באוכלי זרעים אך אפשר להרחיבה גם לציפורים שיונקות צוף, כדוגמת הצופית, העיקרון הוא התאמת מתקן ההאכלה לסוג המזון. </a:t>
            </a:r>
            <a:r>
              <a:rPr kumimoji="0" lang="he-IL" sz="1200" b="0"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Calibri" panose="020F0502020204030204" pitchFamily="34" charset="0"/>
                <a:sym typeface="Calibri"/>
              </a:rPr>
              <a:t> מגוון רב של מתקנים יביא לצמצום התחרות על המזון וכן למנוע מבעלי חיים אחרים לאכול מהמזון המיועד לציפורים. ניתן להכין מתקני האכלה מסוגים שונים וחשוב לבדוק מדי פעם תקינות המתקן וניקיונו. ביחידה זו נציע מספר הצעות וכדאי להקשיב לרעיונות התלמידים לגבי צורה וסוג של מתקן ההאכלה. </a:t>
            </a:r>
            <a:endParaRPr kumimoji="0" lang="en-US" sz="9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Calibri"/>
              <a:sym typeface="Calibri"/>
            </a:endParaRPr>
          </a:p>
          <a:p>
            <a:pPr marL="0" lvl="0" indent="0" algn="r" rtl="0">
              <a:spcBef>
                <a:spcPts val="0"/>
              </a:spcBef>
              <a:spcAft>
                <a:spcPts val="0"/>
              </a:spcAft>
              <a:buNone/>
            </a:pPr>
            <a:endParaRPr dirty="0"/>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685800"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המתקן עשוי מבקבוק שבתוכו זרעים. פתח הבקבוק מופנה כלפי מעלה ובסיס הבקבוק כלפי מטה. הבקבוק מלא בתערובת זרעים. הפתחים להוצאת הזרעים ממוקמים בדפנות של הבקבוק והם מותאמים לגודל המקור של אוכלי הזרעים. </a:t>
            </a:r>
            <a:r>
              <a:rPr lang="he-IL" sz="1200" dirty="0" err="1">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דררות</a:t>
            </a:r>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ומיינות לא תוכלנה לאכול זרעים מהמתקן הזה. בדופן הבקבוק מושחלות שתי כפיות עץ. הידית הארוכה משמשת לעמידה. החלק הכעור של הכפית משמש  לעמידה מול החור שממנו מוציאים את הזרעים וכן לאיסוף זרעים שנפלו. מתקן מיועד לשתי ציפורים שאוכלות באותו הזמן מהזרעים (לציפור שלישית אין מקום).  . </a:t>
            </a:r>
            <a:endParaRPr lang="en-US" sz="1200" dirty="0">
              <a:effectLst/>
              <a:latin typeface="Times New Roman" panose="02020603050405020304" pitchFamily="18" charset="0"/>
              <a:ea typeface="Times New Roman" panose="02020603050405020304" pitchFamily="18" charset="0"/>
            </a:endParaRPr>
          </a:p>
          <a:p>
            <a:pPr algn="r" rtl="1"/>
            <a:r>
              <a:rPr lang="en-US" sz="1200" dirty="0">
                <a:solidFill>
                  <a:srgbClr val="000000"/>
                </a:solidFill>
                <a:effectLst/>
                <a:latin typeface="Calibri" panose="020F050202020403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457200" indent="-228600" algn="r" rtl="1"/>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marL="0" lvl="0" indent="0" algn="r" rtl="0">
              <a:spcBef>
                <a:spcPts val="0"/>
              </a:spcBef>
              <a:spcAft>
                <a:spcPts val="0"/>
              </a:spcAft>
              <a:buNone/>
            </a:pPr>
            <a:endParaRPr dirty="0"/>
          </a:p>
        </p:txBody>
      </p:sp>
      <p:sp>
        <p:nvSpPr>
          <p:cNvPr id="177" name="Google Shape;17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התלמידים יתכננו מתקן על פי שלבי תהליך התיכון ההנדסי – החל מהגדרה של מתקן שיענה על הצורך, שרטוט המתקן, בדיקת חומרים, כלי עבודה ושלבי הכנת המתקן. כל הצעה שיעלו התלמידים – לאפשר יצירתיות ושימוש בצורות ובדרכי ההאכלה בצורה יצירתית. </a:t>
            </a:r>
            <a:endParaRPr dirty="0"/>
          </a:p>
        </p:txBody>
      </p:sp>
      <p:sp>
        <p:nvSpPr>
          <p:cNvPr id="184" name="Google Shape;18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לפני הכנת המתקן כדאי לצאת לסיור מקדים בסביבה עם התלמידים. לאפשר להם להעלות רעיונות היכן לתלות או להניח את מתקן ההאכלה. הזדמנות לנצל את היציאה לסיור (גם בסביבה בנויה) לתצפית, להקשבה, לקחת משקפת ולעקוב אחר הציפורים בסביבה ובהתאם לשיקולים ולמסקנות מהתצפית – לתכנן היכן לתלות את המתקן. </a:t>
            </a:r>
            <a:endParaRPr dirty="0"/>
          </a:p>
        </p:txBody>
      </p:sp>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שאלות חשיבה על התהליך התכנון, שלבי העשייה וחשיבה שיפור.</a:t>
            </a:r>
          </a:p>
          <a:p>
            <a:pPr marL="0" lvl="0" indent="0" algn="r" rtl="1">
              <a:spcBef>
                <a:spcPts val="0"/>
              </a:spcBef>
              <a:spcAft>
                <a:spcPts val="0"/>
              </a:spcAft>
              <a:buNone/>
            </a:pPr>
            <a:r>
              <a:rPr lang="he-IL" dirty="0"/>
              <a:t>שאלה שכדאי לחדד אצל התלמידים – לגבי המיומנויות – הן מיומנויות חשיבה והן מיומנויות ביצוע.</a:t>
            </a:r>
          </a:p>
          <a:p>
            <a:pPr marL="0" lvl="0" indent="0" algn="r" rtl="1">
              <a:spcBef>
                <a:spcPts val="0"/>
              </a:spcBef>
              <a:spcAft>
                <a:spcPts val="0"/>
              </a:spcAft>
              <a:buNone/>
            </a:pPr>
            <a:r>
              <a:rPr lang="he-IL" dirty="0"/>
              <a:t>המטרה </a:t>
            </a:r>
            <a:r>
              <a:rPr lang="he-IL" dirty="0" err="1"/>
              <a:t>היתה</a:t>
            </a:r>
            <a:r>
              <a:rPr lang="he-IL" dirty="0"/>
              <a:t> להכין מתקן האכלה לציפורים. מתקן שניתן שיהיו בו זירעונים. </a:t>
            </a:r>
          </a:p>
          <a:p>
            <a:pPr marL="0" lvl="0" indent="0" algn="r" rtl="1">
              <a:spcBef>
                <a:spcPts val="0"/>
              </a:spcBef>
              <a:spcAft>
                <a:spcPts val="0"/>
              </a:spcAft>
              <a:buNone/>
            </a:pPr>
            <a:r>
              <a:rPr lang="he-IL" dirty="0"/>
              <a:t>הוספנו דרישות שהציפורים, שאוכלות זרעים יוכלו לאכול מבלי שתהיה אפשרות לציפורים כמו המיינה לאכול את הרעים מהמתקן.  </a:t>
            </a:r>
          </a:p>
          <a:p>
            <a:pPr marL="0" lvl="0" indent="0" algn="r" rtl="1">
              <a:spcBef>
                <a:spcPts val="0"/>
              </a:spcBef>
              <a:spcAft>
                <a:spcPts val="0"/>
              </a:spcAft>
              <a:buNone/>
            </a:pPr>
            <a:r>
              <a:rPr lang="he-IL" dirty="0"/>
              <a:t>כדאי לתת לתלמידים להציג את המתקנים שבנו. התלמידים מוזמנים להגיב ולהציע שיפורים לגבי אופן הבנייה, לגבי יציאת הרעים מהמתקן, נגישות של הציפורים, אופן התלייה, החומרים מהם הכינו את המתקן ועוד. </a:t>
            </a:r>
            <a:endParaRPr dirty="0"/>
          </a:p>
        </p:txBody>
      </p:sp>
      <p:sp>
        <p:nvSpPr>
          <p:cNvPr id="201" name="Google Shape;20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r" rtl="1"/>
            <a:r>
              <a:rPr lang="he-IL" dirty="0"/>
              <a:t> </a:t>
            </a:r>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מקריאים את סיפור המעשה לתלמידים.</a:t>
            </a:r>
          </a:p>
          <a:p>
            <a:pPr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הסיפור מציג קושי: </a:t>
            </a:r>
            <a:r>
              <a:rPr lang="he-IL" sz="1200" b="0" i="0" u="none" strike="noStrike" cap="none" dirty="0">
                <a:solidFill>
                  <a:schemeClr val="dk1"/>
                </a:solidFill>
                <a:latin typeface="Calibri"/>
                <a:ea typeface="Calibri"/>
                <a:cs typeface="+mn-cs"/>
                <a:sym typeface="Calibri"/>
              </a:rPr>
              <a:t>"</a:t>
            </a:r>
            <a:r>
              <a:rPr lang="iw-IL" sz="1200" b="0" i="0" u="none" strike="noStrike" cap="none" dirty="0">
                <a:solidFill>
                  <a:schemeClr val="dk1"/>
                </a:solidFill>
                <a:latin typeface="Calibri"/>
                <a:ea typeface="Calibri"/>
                <a:cs typeface="+mn-cs"/>
                <a:sym typeface="Calibri"/>
              </a:rPr>
              <a:t>אבל אני לא רואה כאן זרעים</a:t>
            </a:r>
            <a:r>
              <a:rPr lang="he-IL" sz="1200" b="0" i="0" u="none" strike="noStrike" cap="none" dirty="0">
                <a:solidFill>
                  <a:schemeClr val="dk1"/>
                </a:solidFill>
                <a:latin typeface="Calibri"/>
                <a:ea typeface="Calibri"/>
                <a:cs typeface="+mn-cs"/>
                <a:sym typeface="Calibri"/>
              </a:rPr>
              <a:t>"  ולאחריו רעיו לפתרון "א</a:t>
            </a:r>
            <a:r>
              <a:rPr lang="iw-IL" sz="1200" b="0" i="0" u="none" strike="noStrike" cap="none" dirty="0">
                <a:solidFill>
                  <a:schemeClr val="dk1"/>
                </a:solidFill>
                <a:latin typeface="Calibri"/>
                <a:ea typeface="Calibri"/>
                <a:cs typeface="+mn-cs"/>
                <a:sym typeface="Calibri"/>
              </a:rPr>
              <a:t>ולי נכין להם מתקני האכלה עם זרעים</a:t>
            </a:r>
            <a:r>
              <a:rPr lang="he-IL" sz="1200" b="0" i="0" u="none" strike="noStrike" cap="none" dirty="0">
                <a:solidFill>
                  <a:schemeClr val="dk1"/>
                </a:solidFill>
                <a:latin typeface="Calibri"/>
                <a:ea typeface="Calibri"/>
                <a:cs typeface="+mn-cs"/>
                <a:sym typeface="Calibri"/>
              </a:rPr>
              <a:t>". חשוב לשאול את השאלה מדוע יש מחסור בזרעים (בעונת החורף יש פחות, ציפורים פולשות כדוגמת הדררה והמיינה מחסלות זרעים.</a:t>
            </a:r>
            <a:endParaRPr dirty="0"/>
          </a:p>
        </p:txBody>
      </p:sp>
      <p:sp>
        <p:nvSpPr>
          <p:cNvPr id="98" name="Google Shape;98;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iw-IL"/>
              <a:t>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he-IL" dirty="0"/>
              <a:t>מציגים לתלמידים דוגמאות של ציפורי בר בארץ שניזונות מזרעים. </a:t>
            </a:r>
          </a:p>
          <a:p>
            <a:pPr marL="0" lvl="0" indent="0" algn="r" rtl="1">
              <a:spcBef>
                <a:spcPts val="0"/>
              </a:spcBef>
              <a:spcAft>
                <a:spcPts val="0"/>
              </a:spcAft>
              <a:buNone/>
            </a:pPr>
            <a:r>
              <a:rPr lang="iw-IL" dirty="0"/>
              <a:t>ציפורים האוכלות זרעים מתאפיינות במקור קצר ועבה</a:t>
            </a:r>
            <a:r>
              <a:rPr lang="he-IL" dirty="0"/>
              <a:t> – מקור כזה מאפשר את האחיזה ופיצוח של הזרעים מומלץ</a:t>
            </a:r>
            <a:r>
              <a:rPr lang="iw-IL" dirty="0"/>
              <a:t> </a:t>
            </a:r>
            <a:r>
              <a:rPr lang="he-IL" dirty="0"/>
              <a:t>להציג </a:t>
            </a:r>
            <a:r>
              <a:rPr lang="iw-IL" dirty="0"/>
              <a:t> להשוואה מקור של שלדג או של </a:t>
            </a:r>
            <a:r>
              <a:rPr lang="he-IL" dirty="0"/>
              <a:t>עוף דורס </a:t>
            </a:r>
            <a:r>
              <a:rPr lang="iw-IL" dirty="0"/>
              <a:t>ולבחון במה שונה צורת המקו</a:t>
            </a:r>
            <a:r>
              <a:rPr lang="he-IL" dirty="0"/>
              <a:t>ר של אוכלי הזרעים ממקורות אלה.</a:t>
            </a:r>
            <a:endParaRPr dirty="0"/>
          </a:p>
        </p:txBody>
      </p:sp>
      <p:sp>
        <p:nvSpPr>
          <p:cNvPr id="105" name="Google Shape;105;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iw-IL"/>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rtl="1"/>
            <a:r>
              <a:rPr lang="he-IL" dirty="0"/>
              <a:t> </a:t>
            </a:r>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התלמידים מתבקשים להעלות רעיונות לסוגים של מתקני האכלה.</a:t>
            </a:r>
            <a:endParaRPr lang="en-US" sz="1200" dirty="0">
              <a:effectLst/>
              <a:latin typeface="Times New Roman" panose="02020603050405020304" pitchFamily="18" charset="0"/>
              <a:ea typeface="Times New Roman" panose="02020603050405020304" pitchFamily="18" charset="0"/>
            </a:endParaRPr>
          </a:p>
          <a:p>
            <a:pPr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כל רעיון יצירתי שלהם, ולא חשוב מאיזה חומר או באיזו צורה, כדאי להקשיב ומבלי להיות שיפוטי (מתאים שלא מתאים). התלמידים ישרטטו את הרעיון ויסבירו את ההתאמה של מבנה המתקן לאכילת הזרעים.  מומלץ לאפשר תגובות של עמיתים על הרעיונות שעלו ובמידת הצורך להציע רעיונות לשיפור. </a:t>
            </a:r>
            <a:endParaRPr lang="en-US" sz="1200" dirty="0">
              <a:effectLst/>
              <a:latin typeface="Times New Roman" panose="02020603050405020304" pitchFamily="18" charset="0"/>
              <a:ea typeface="Times New Roman" panose="02020603050405020304" pitchFamily="18" charset="0"/>
            </a:endParaRPr>
          </a:p>
          <a:p>
            <a:pPr marL="0" lvl="0" indent="0" algn="r" rtl="1">
              <a:spcBef>
                <a:spcPts val="0"/>
              </a:spcBef>
              <a:spcAft>
                <a:spcPts val="0"/>
              </a:spcAft>
              <a:buNone/>
            </a:pPr>
            <a:endParaRPr dirty="0"/>
          </a:p>
        </p:txBody>
      </p:sp>
      <p:sp>
        <p:nvSpPr>
          <p:cNvPr id="124" name="Google Shape;124;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iw-IL"/>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dirty="0"/>
              <a:t>כדור זרעים:</a:t>
            </a:r>
            <a:r>
              <a:rPr lang="he-IL" dirty="0"/>
              <a:t> קיימות דרכים אחדות (ראו בתמונות). להלן הנחיות להכנת כדור זרעים באמצעות אצטרובל.</a:t>
            </a:r>
            <a:endParaRPr dirty="0"/>
          </a:p>
          <a:p>
            <a:pPr marL="0" lvl="0" indent="0" algn="r" rtl="1">
              <a:spcBef>
                <a:spcPts val="0"/>
              </a:spcBef>
              <a:spcAft>
                <a:spcPts val="0"/>
              </a:spcAft>
              <a:buNone/>
            </a:pPr>
            <a:r>
              <a:rPr lang="iw-IL" sz="1200" dirty="0"/>
              <a:t>קושרים חוט לקצה האיצטרובל. </a:t>
            </a:r>
            <a:endParaRPr dirty="0"/>
          </a:p>
          <a:p>
            <a:pPr marL="0" lvl="0" indent="0" algn="r" rtl="1">
              <a:spcBef>
                <a:spcPts val="0"/>
              </a:spcBef>
              <a:spcAft>
                <a:spcPts val="0"/>
              </a:spcAft>
              <a:buNone/>
            </a:pPr>
            <a:r>
              <a:rPr lang="iw-IL" sz="1200" dirty="0"/>
              <a:t>מורחים על האיצטרובל חמא</a:t>
            </a:r>
            <a:r>
              <a:rPr lang="he-IL" sz="1200" dirty="0"/>
              <a:t>ה צמחונית כגון: </a:t>
            </a:r>
            <a:r>
              <a:rPr lang="iw-IL" sz="1200" dirty="0"/>
              <a:t>חמאת בוטנים/ חמאת סויה/ חמאת זרעי חמניות</a:t>
            </a:r>
            <a:r>
              <a:rPr lang="he-IL" sz="1200" dirty="0"/>
              <a:t> אפשר גם דבש</a:t>
            </a:r>
            <a:r>
              <a:rPr lang="iw-IL" sz="1200" dirty="0"/>
              <a:t> </a:t>
            </a:r>
            <a:r>
              <a:rPr lang="he-IL" sz="1200" dirty="0"/>
              <a:t>מכינים תערובת </a:t>
            </a:r>
            <a:r>
              <a:rPr lang="iw-IL" sz="1200" dirty="0"/>
              <a:t>זרעים </a:t>
            </a:r>
            <a:r>
              <a:rPr lang="he-IL" sz="1200" dirty="0"/>
              <a:t>(כגון: </a:t>
            </a:r>
            <a:r>
              <a:rPr lang="iw-IL" sz="1200" dirty="0"/>
              <a:t>שומשום</a:t>
            </a:r>
            <a:r>
              <a:rPr lang="he-IL" sz="1200" dirty="0"/>
              <a:t>,</a:t>
            </a:r>
            <a:r>
              <a:rPr lang="iw-IL" sz="1200" dirty="0"/>
              <a:t> חמניות</a:t>
            </a:r>
            <a:r>
              <a:rPr lang="he-IL" sz="1200" dirty="0"/>
              <a:t>, </a:t>
            </a:r>
            <a:r>
              <a:rPr lang="iw-IL" sz="1200" dirty="0"/>
              <a:t>דלעת</a:t>
            </a:r>
            <a:r>
              <a:rPr lang="he-IL" sz="1200" dirty="0"/>
              <a:t>,</a:t>
            </a:r>
            <a:r>
              <a:rPr lang="iw-IL" sz="1200" dirty="0"/>
              <a:t> כוסמת</a:t>
            </a:r>
            <a:r>
              <a:rPr lang="he-IL" sz="1200" dirty="0"/>
              <a:t>,</a:t>
            </a:r>
            <a:r>
              <a:rPr lang="iw-IL" sz="1200" dirty="0"/>
              <a:t> עדשים</a:t>
            </a:r>
            <a:r>
              <a:rPr lang="he-IL" sz="1200" dirty="0"/>
              <a:t>, </a:t>
            </a:r>
            <a:r>
              <a:rPr lang="iw-IL" sz="1200" dirty="0"/>
              <a:t>אבטיח</a:t>
            </a:r>
            <a:r>
              <a:rPr lang="he-IL" sz="1200" dirty="0"/>
              <a:t>,</a:t>
            </a:r>
            <a:r>
              <a:rPr lang="iw-IL" sz="1200" dirty="0"/>
              <a:t> קינואה</a:t>
            </a:r>
            <a:r>
              <a:rPr lang="he-IL" sz="1200" dirty="0"/>
              <a:t>,</a:t>
            </a:r>
            <a:r>
              <a:rPr lang="iw-IL" sz="1200" dirty="0"/>
              <a:t> חיטה</a:t>
            </a:r>
            <a:r>
              <a:rPr lang="he-IL" sz="1200" dirty="0"/>
              <a:t>,</a:t>
            </a:r>
            <a:r>
              <a:rPr lang="iw-IL" sz="1200" dirty="0"/>
              <a:t> שיבולת שועל</a:t>
            </a:r>
            <a:r>
              <a:rPr lang="he-IL" sz="1200" dirty="0"/>
              <a:t>)</a:t>
            </a:r>
            <a:r>
              <a:rPr lang="iw-IL" sz="1200" dirty="0"/>
              <a:t>,</a:t>
            </a:r>
            <a:endParaRPr lang="he-IL" sz="1200" dirty="0"/>
          </a:p>
          <a:p>
            <a:pPr marL="0" lvl="0" indent="0" algn="r" rtl="1">
              <a:spcBef>
                <a:spcPts val="0"/>
              </a:spcBef>
              <a:spcAft>
                <a:spcPts val="0"/>
              </a:spcAft>
              <a:buNone/>
            </a:pPr>
            <a:r>
              <a:rPr lang="he-IL" sz="1200" dirty="0"/>
              <a:t>מצפים את האצטרובל בתערובת הזרעים. תולים את האצטרובלים על עצים ועוקבים אילו ציפורים מגיעות לארוחה.</a:t>
            </a:r>
            <a:endParaRPr dirty="0"/>
          </a:p>
          <a:p>
            <a:pPr marL="0" lvl="0" indent="0" algn="r" rtl="1">
              <a:spcBef>
                <a:spcPts val="0"/>
              </a:spcBef>
              <a:spcAft>
                <a:spcPts val="0"/>
              </a:spcAft>
              <a:buNone/>
            </a:pPr>
            <a:r>
              <a:rPr lang="he-IL" sz="1200" dirty="0"/>
              <a:t> </a:t>
            </a:r>
            <a:endParaRPr dirty="0"/>
          </a:p>
        </p:txBody>
      </p:sp>
      <p:sp>
        <p:nvSpPr>
          <p:cNvPr id="132" name="Google Shape;132;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1">
              <a:spcBef>
                <a:spcPts val="0"/>
              </a:spcBef>
              <a:spcAft>
                <a:spcPts val="0"/>
              </a:spcAft>
              <a:buNone/>
            </a:pPr>
            <a:fld id="{00000000-1234-1234-1234-123412341234}" type="slidenum">
              <a:rPr lang="iw-IL"/>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סרטון – הכנת מתקן האכלה מאצטרובל מצופה בריבת חלב ובמגוון מיני זירעונים.</a:t>
            </a:r>
            <a:endParaRPr dirty="0"/>
          </a:p>
        </p:txBody>
      </p:sp>
      <p:sp>
        <p:nvSpPr>
          <p:cNvPr id="143" name="Google Shape;14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228600" algn="r" rtl="1"/>
            <a:r>
              <a:rPr lang="en-US" sz="1200" dirty="0">
                <a:effectLst/>
                <a:latin typeface="Times New Roman" panose="02020603050405020304" pitchFamily="18" charset="0"/>
                <a:ea typeface="Times New Roman" panose="02020603050405020304" pitchFamily="18" charset="0"/>
              </a:rPr>
              <a:t> </a:t>
            </a:r>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מתקני האכלה בזרעים משמשים מזון גם לציפורים שאינם רצויות. לדוגמה, מיינה והדררה. </a:t>
            </a:r>
            <a:endParaRPr lang="en-US" sz="1200" dirty="0">
              <a:effectLst/>
              <a:latin typeface="Times New Roman" panose="02020603050405020304" pitchFamily="18" charset="0"/>
              <a:ea typeface="Times New Roman" panose="02020603050405020304" pitchFamily="18" charset="0"/>
            </a:endParaRPr>
          </a:p>
          <a:p>
            <a:pPr marL="228600"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מין פולש הוא לרוב יצור חי אשר הופץ על ידי האדם מחוץ לתחום מחייתו הטבעית והצליח לייסד אוכלוסייה מתרבית ומתפשטת ללא התערבות האדם על חשבון יצורים מקומיים.</a:t>
            </a:r>
            <a:endParaRPr lang="en-US" sz="1200" dirty="0">
              <a:effectLst/>
              <a:latin typeface="Times New Roman" panose="02020603050405020304" pitchFamily="18" charset="0"/>
              <a:ea typeface="Times New Roman" panose="02020603050405020304" pitchFamily="18" charset="0"/>
            </a:endParaRPr>
          </a:p>
          <a:p>
            <a:pPr marL="228600"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המיינה וההדררה הם דוגמאות לציפורי שיר שניזונות מזרעים והחשש הוא שהן תחסלנה את הזרעים עוד לפני הציפורים המקומיות. זהו החיסרון של כדור הזרעים.</a:t>
            </a:r>
            <a:endParaRPr lang="en-US" sz="1200" dirty="0">
              <a:effectLst/>
              <a:latin typeface="Times New Roman" panose="02020603050405020304" pitchFamily="18" charset="0"/>
              <a:ea typeface="Times New Roman" panose="02020603050405020304" pitchFamily="18" charset="0"/>
            </a:endParaRPr>
          </a:p>
          <a:p>
            <a:pPr marL="228600" algn="r" rtl="1"/>
            <a:r>
              <a:rPr lang="he-IL" sz="12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האתגר שמוצג לתלמידים הוא לבנות מתקן האכלה שרק ציפורי הבר המקומיות ייהנו מהזרעים ולא ציפורים פולשות.</a:t>
            </a:r>
            <a:endParaRPr lang="en-US" sz="1200" dirty="0">
              <a:effectLst/>
              <a:latin typeface="Times New Roman" panose="02020603050405020304" pitchFamily="18" charset="0"/>
              <a:ea typeface="Times New Roman" panose="02020603050405020304" pitchFamily="18" charset="0"/>
            </a:endParaRPr>
          </a:p>
          <a:p>
            <a:pPr marL="457200" indent="-228600" algn="r" rtl="1"/>
            <a:r>
              <a:rPr lang="en-US" sz="12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algn="r" rtl="1"/>
            <a:endParaRPr dirty="0"/>
          </a:p>
        </p:txBody>
      </p:sp>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העלאת אפשרויות לפתרונות.</a:t>
            </a:r>
          </a:p>
          <a:p>
            <a:pPr marL="0" lvl="0" indent="0" algn="r" rtl="1">
              <a:spcBef>
                <a:spcPts val="0"/>
              </a:spcBef>
              <a:spcAft>
                <a:spcPts val="0"/>
              </a:spcAft>
              <a:buNone/>
            </a:pPr>
            <a:r>
              <a:rPr lang="he-IL" dirty="0"/>
              <a:t>המורה יקיים דיון עם התלמידים על מבנה המתקן, החומר ממנו עשוי, כיצד יוצאים הזרעים מהמתקן ומהיכן מקבלות הציפורים את הזרעים.  כפי שאפשר לראות שגם מהמתקן הזה הציפורים הפולשות יכולות ליהנות מהזרעים ולחסל אותם.</a:t>
            </a:r>
            <a:endParaRPr dirty="0"/>
          </a:p>
        </p:txBody>
      </p:sp>
      <p:sp>
        <p:nvSpPr>
          <p:cNvPr id="162" name="Google Shape;1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מתקן הזה שונה מהמתקן הקודם. הוא בנוי בצורה פתוחה ומאפשר גישה לציפורים שמגיעות מכל הכיוונים של המתקן. המתקן מוגן בחלקו העליון במעין גגון אך ניתן להניח אותו על האדמה או לתלות אותו בחצר על עץ. המתקן הזה אינו מתאים לפתרון הבעיה (גם מיינות </a:t>
            </a:r>
            <a:r>
              <a:rPr lang="he-IL" dirty="0" err="1"/>
              <a:t>ודררות</a:t>
            </a:r>
            <a:r>
              <a:rPr lang="he-IL" dirty="0"/>
              <a:t> יכולות </a:t>
            </a:r>
            <a:r>
              <a:rPr lang="he-IL" dirty="0" err="1"/>
              <a:t>להינות</a:t>
            </a:r>
            <a:r>
              <a:rPr lang="he-IL" dirty="0"/>
              <a:t> מהמזון).</a:t>
            </a:r>
            <a:endParaRPr dirty="0"/>
          </a:p>
        </p:txBody>
      </p:sp>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17"/>
        <p:cNvGrpSpPr/>
        <p:nvPr/>
      </p:nvGrpSpPr>
      <p:grpSpPr>
        <a:xfrm>
          <a:off x="0" y="0"/>
          <a:ext cx="0" cy="0"/>
          <a:chOff x="0" y="0"/>
          <a:chExt cx="0" cy="0"/>
        </a:xfrm>
      </p:grpSpPr>
      <p:sp>
        <p:nvSpPr>
          <p:cNvPr id="18" name="Google Shape;18;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pic>
        <p:nvPicPr>
          <p:cNvPr id="21" name="Google Shape;21;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82985" y="231295"/>
            <a:ext cx="6947487" cy="7159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5"/>
        <p:cNvGrpSpPr/>
        <p:nvPr/>
      </p:nvGrpSpPr>
      <p:grpSpPr>
        <a:xfrm>
          <a:off x="0" y="0"/>
          <a:ext cx="0" cy="0"/>
          <a:chOff x="0" y="0"/>
          <a:chExt cx="0" cy="0"/>
        </a:xfrm>
      </p:grpSpPr>
      <p:sp>
        <p:nvSpPr>
          <p:cNvPr id="76" name="Google Shape;76;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8" name="Google Shape;78;p2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0" name="Google Shape;80;p2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81"/>
        <p:cNvGrpSpPr/>
        <p:nvPr/>
      </p:nvGrpSpPr>
      <p:grpSpPr>
        <a:xfrm>
          <a:off x="0" y="0"/>
          <a:ext cx="0" cy="0"/>
          <a:chOff x="0" y="0"/>
          <a:chExt cx="0" cy="0"/>
        </a:xfrm>
      </p:grpSpPr>
      <p:sp>
        <p:nvSpPr>
          <p:cNvPr id="82" name="Google Shape;82;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84" name="Google Shape;84;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5" name="Google Shape;8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6" name="Google Shape;86;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CD6FAD8-500F-6901-D23B-AEAFA726E66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IL"/>
          </a:p>
        </p:txBody>
      </p:sp>
      <p:sp>
        <p:nvSpPr>
          <p:cNvPr id="3" name="כותרת משנה 2">
            <a:extLst>
              <a:ext uri="{FF2B5EF4-FFF2-40B4-BE49-F238E27FC236}">
                <a16:creationId xmlns:a16="http://schemas.microsoft.com/office/drawing/2014/main" id="{E83D2103-AC8E-20A3-F0EF-EE6796B241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IL"/>
          </a:p>
        </p:txBody>
      </p:sp>
      <p:sp>
        <p:nvSpPr>
          <p:cNvPr id="4" name="מציין מיקום של תאריך 3">
            <a:extLst>
              <a:ext uri="{FF2B5EF4-FFF2-40B4-BE49-F238E27FC236}">
                <a16:creationId xmlns:a16="http://schemas.microsoft.com/office/drawing/2014/main" id="{CF1BE20E-D0A5-4D92-360D-C56F0C6AAD77}"/>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64FC4054-40EA-57CD-ED92-05A2FAAE1D0E}"/>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8605AD28-2897-3CD3-2620-241ACC60E7E3}"/>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35651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4ACC39-CA9D-B23B-CC21-63261F516F20}"/>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51B6B21E-D72F-CB80-55E6-115FD376D5B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3BCE5F96-C1A5-A158-590E-1AA59141784B}"/>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EBE933C8-79F4-DEC9-2894-3D90AF6C7B37}"/>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FD679135-D201-F70A-19D9-41AC59E7262E}"/>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76273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09E3DD4-BE11-462C-0139-2D5F49CCF80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42F27920-2874-F2E7-6C7A-E09134D61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3462A4E1-0E27-89E4-8B67-2870F0706233}"/>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DFAF6A29-BDA9-8217-C3C5-9E9D6D94A65B}"/>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E5B99171-9F2B-F90F-67A8-6CF9C74F7E6A}"/>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833331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ED58AB-0D01-83DF-EE79-7170A1BE71E6}"/>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456E1E7A-E135-42FB-DAF6-53CF9DC2155F}"/>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תוכן 3">
            <a:extLst>
              <a:ext uri="{FF2B5EF4-FFF2-40B4-BE49-F238E27FC236}">
                <a16:creationId xmlns:a16="http://schemas.microsoft.com/office/drawing/2014/main" id="{9E8812A5-6AD7-F688-BCBA-73A8D3450107}"/>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של תאריך 4">
            <a:extLst>
              <a:ext uri="{FF2B5EF4-FFF2-40B4-BE49-F238E27FC236}">
                <a16:creationId xmlns:a16="http://schemas.microsoft.com/office/drawing/2014/main" id="{2839233B-25E1-EBF1-6B6D-7E6FFD43C0FF}"/>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B5C334A4-46A5-EFC3-51CC-816D37D13941}"/>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40493044-4289-35A3-73D4-B009D143822F}"/>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66914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4BE987E-85D7-BD2A-E1DC-608AA5834AD1}"/>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63823416-635A-8483-E20C-EEEA0ACA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6722832-5B06-4220-65C2-4344BE18DBB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5" name="מציין מיקום טקסט 4">
            <a:extLst>
              <a:ext uri="{FF2B5EF4-FFF2-40B4-BE49-F238E27FC236}">
                <a16:creationId xmlns:a16="http://schemas.microsoft.com/office/drawing/2014/main" id="{2999E5E6-E595-EBEF-0F6B-4C1F0A4205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D66B218-6877-B9E9-3364-4F1EBA447D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7" name="מציין מיקום של תאריך 6">
            <a:extLst>
              <a:ext uri="{FF2B5EF4-FFF2-40B4-BE49-F238E27FC236}">
                <a16:creationId xmlns:a16="http://schemas.microsoft.com/office/drawing/2014/main" id="{7B8F964E-85A1-7530-E725-18010E19C773}"/>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8" name="מציין מיקום של כותרת תחתונה 7">
            <a:extLst>
              <a:ext uri="{FF2B5EF4-FFF2-40B4-BE49-F238E27FC236}">
                <a16:creationId xmlns:a16="http://schemas.microsoft.com/office/drawing/2014/main" id="{BDB79C41-4248-E1C1-4B06-6F5D3E4E4FE4}"/>
              </a:ext>
            </a:extLst>
          </p:cNvPr>
          <p:cNvSpPr>
            <a:spLocks noGrp="1"/>
          </p:cNvSpPr>
          <p:nvPr>
            <p:ph type="ftr" sz="quarter" idx="11"/>
          </p:nvPr>
        </p:nvSpPr>
        <p:spPr/>
        <p:txBody>
          <a:bodyPr/>
          <a:lstStyle/>
          <a:p>
            <a:endParaRPr lang="en-IL"/>
          </a:p>
        </p:txBody>
      </p:sp>
      <p:sp>
        <p:nvSpPr>
          <p:cNvPr id="9" name="מציין מיקום של מספר שקופית 8">
            <a:extLst>
              <a:ext uri="{FF2B5EF4-FFF2-40B4-BE49-F238E27FC236}">
                <a16:creationId xmlns:a16="http://schemas.microsoft.com/office/drawing/2014/main" id="{B0B27FA5-7221-8DCA-1C8D-DCD0A6E576C0}"/>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4219079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A1D0A3-78D5-6A6A-C886-9115ED8BFE0B}"/>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תאריך 2">
            <a:extLst>
              <a:ext uri="{FF2B5EF4-FFF2-40B4-BE49-F238E27FC236}">
                <a16:creationId xmlns:a16="http://schemas.microsoft.com/office/drawing/2014/main" id="{33AE72DD-F56A-8CC6-D0DF-88D1ECA9D93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4" name="מציין מיקום של כותרת תחתונה 3">
            <a:extLst>
              <a:ext uri="{FF2B5EF4-FFF2-40B4-BE49-F238E27FC236}">
                <a16:creationId xmlns:a16="http://schemas.microsoft.com/office/drawing/2014/main" id="{E5E7A18B-188B-32CF-BFFE-666E06F2F1DC}"/>
              </a:ext>
            </a:extLst>
          </p:cNvPr>
          <p:cNvSpPr>
            <a:spLocks noGrp="1"/>
          </p:cNvSpPr>
          <p:nvPr>
            <p:ph type="ftr" sz="quarter" idx="11"/>
          </p:nvPr>
        </p:nvSpPr>
        <p:spPr/>
        <p:txBody>
          <a:bodyPr/>
          <a:lstStyle/>
          <a:p>
            <a:endParaRPr lang="en-IL"/>
          </a:p>
        </p:txBody>
      </p:sp>
      <p:sp>
        <p:nvSpPr>
          <p:cNvPr id="5" name="מציין מיקום של מספר שקופית 4">
            <a:extLst>
              <a:ext uri="{FF2B5EF4-FFF2-40B4-BE49-F238E27FC236}">
                <a16:creationId xmlns:a16="http://schemas.microsoft.com/office/drawing/2014/main" id="{8081D077-0375-924B-59F0-07F79D4E41A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651233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820EAFE-25FC-BFCE-52C4-92A56AE7D64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3" name="מציין מיקום של כותרת תחתונה 2">
            <a:extLst>
              <a:ext uri="{FF2B5EF4-FFF2-40B4-BE49-F238E27FC236}">
                <a16:creationId xmlns:a16="http://schemas.microsoft.com/office/drawing/2014/main" id="{B5D9AC83-09D4-882F-452B-1B03720B6BE7}"/>
              </a:ext>
            </a:extLst>
          </p:cNvPr>
          <p:cNvSpPr>
            <a:spLocks noGrp="1"/>
          </p:cNvSpPr>
          <p:nvPr>
            <p:ph type="ftr" sz="quarter" idx="11"/>
          </p:nvPr>
        </p:nvSpPr>
        <p:spPr/>
        <p:txBody>
          <a:bodyPr/>
          <a:lstStyle/>
          <a:p>
            <a:endParaRPr lang="en-IL"/>
          </a:p>
        </p:txBody>
      </p:sp>
      <p:sp>
        <p:nvSpPr>
          <p:cNvPr id="4" name="מציין מיקום של מספר שקופית 3">
            <a:extLst>
              <a:ext uri="{FF2B5EF4-FFF2-40B4-BE49-F238E27FC236}">
                <a16:creationId xmlns:a16="http://schemas.microsoft.com/office/drawing/2014/main" id="{0ECDDA87-4944-629B-8E06-8100B2A61ECA}"/>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757212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98A869-85C0-196B-7214-FAEE29CBB0F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תוכן 2">
            <a:extLst>
              <a:ext uri="{FF2B5EF4-FFF2-40B4-BE49-F238E27FC236}">
                <a16:creationId xmlns:a16="http://schemas.microsoft.com/office/drawing/2014/main" id="{0330E770-19A9-6F5B-02AB-E2A4288061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טקסט 3">
            <a:extLst>
              <a:ext uri="{FF2B5EF4-FFF2-40B4-BE49-F238E27FC236}">
                <a16:creationId xmlns:a16="http://schemas.microsoft.com/office/drawing/2014/main" id="{FF84DA9F-9A68-1792-54E0-24348563E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E47303CB-988D-2EBB-CA31-D03A45BA8CDD}"/>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71363475-2545-2885-3D17-4F7DED7817A4}"/>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FBCDB44E-8685-A9EF-1E77-711F15C18BB3}"/>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18017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2"/>
        <p:cNvGrpSpPr/>
        <p:nvPr/>
      </p:nvGrpSpPr>
      <p:grpSpPr>
        <a:xfrm>
          <a:off x="0" y="0"/>
          <a:ext cx="0" cy="0"/>
          <a:chOff x="0" y="0"/>
          <a:chExt cx="0" cy="0"/>
        </a:xfrm>
      </p:grpSpPr>
      <p:sp>
        <p:nvSpPr>
          <p:cNvPr id="23" name="Google Shape;23;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25" name="Google Shape;25;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6" name="Google Shape;2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5A31BD1-80C5-D83E-42A6-DDC95006010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IL"/>
          </a:p>
        </p:txBody>
      </p:sp>
      <p:sp>
        <p:nvSpPr>
          <p:cNvPr id="3" name="מציין מיקום של תמונה 2">
            <a:extLst>
              <a:ext uri="{FF2B5EF4-FFF2-40B4-BE49-F238E27FC236}">
                <a16:creationId xmlns:a16="http://schemas.microsoft.com/office/drawing/2014/main" id="{5E00A844-D466-C649-5A5C-4A9B44A38E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L"/>
          </a:p>
        </p:txBody>
      </p:sp>
      <p:sp>
        <p:nvSpPr>
          <p:cNvPr id="4" name="מציין מיקום טקסט 3">
            <a:extLst>
              <a:ext uri="{FF2B5EF4-FFF2-40B4-BE49-F238E27FC236}">
                <a16:creationId xmlns:a16="http://schemas.microsoft.com/office/drawing/2014/main" id="{9BF431E8-7A40-8F39-29CE-F7F577892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17C075D4-7912-D3D7-2A2D-078A501C4464}"/>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6" name="מציין מיקום של כותרת תחתונה 5">
            <a:extLst>
              <a:ext uri="{FF2B5EF4-FFF2-40B4-BE49-F238E27FC236}">
                <a16:creationId xmlns:a16="http://schemas.microsoft.com/office/drawing/2014/main" id="{E65E635C-6038-4DE7-9050-4D71DAA7966D}"/>
              </a:ext>
            </a:extLst>
          </p:cNvPr>
          <p:cNvSpPr>
            <a:spLocks noGrp="1"/>
          </p:cNvSpPr>
          <p:nvPr>
            <p:ph type="ftr" sz="quarter" idx="11"/>
          </p:nvPr>
        </p:nvSpPr>
        <p:spPr/>
        <p:txBody>
          <a:bodyPr/>
          <a:lstStyle/>
          <a:p>
            <a:endParaRPr lang="en-IL"/>
          </a:p>
        </p:txBody>
      </p:sp>
      <p:sp>
        <p:nvSpPr>
          <p:cNvPr id="7" name="מציין מיקום של מספר שקופית 6">
            <a:extLst>
              <a:ext uri="{FF2B5EF4-FFF2-40B4-BE49-F238E27FC236}">
                <a16:creationId xmlns:a16="http://schemas.microsoft.com/office/drawing/2014/main" id="{FD8730CE-C810-C3A7-7964-BC328EEE31D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2123932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05FB2C6-C718-19FF-80FD-1A1451C5C149}"/>
              </a:ext>
            </a:extLst>
          </p:cNvPr>
          <p:cNvSpPr>
            <a:spLocks noGrp="1"/>
          </p:cNvSpPr>
          <p:nvPr>
            <p:ph type="title"/>
          </p:nvPr>
        </p:nvSpPr>
        <p:spPr/>
        <p:txBody>
          <a:bodyPr/>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FF60EE74-93AB-2F43-27A3-759F9B457660}"/>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974AAA12-F01F-3C91-C0CB-0F82B7B87A85}"/>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118789F9-B51B-991F-F81D-7D1ACAD6BA5F}"/>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0235C682-3798-FFB5-1F90-AAE34A7A60DE}"/>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34884258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DD364DB1-6F66-0481-5037-FE9E53E9F601}"/>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IL"/>
          </a:p>
        </p:txBody>
      </p:sp>
      <p:sp>
        <p:nvSpPr>
          <p:cNvPr id="3" name="מציין מיקום של טקסט אנכי 2">
            <a:extLst>
              <a:ext uri="{FF2B5EF4-FFF2-40B4-BE49-F238E27FC236}">
                <a16:creationId xmlns:a16="http://schemas.microsoft.com/office/drawing/2014/main" id="{7E084EE8-180B-B219-D4FA-1CC9D8C0F2A5}"/>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DC2818C8-52CE-9B9C-2C19-5307E46A2BCB}"/>
              </a:ext>
            </a:extLst>
          </p:cNvPr>
          <p:cNvSpPr>
            <a:spLocks noGrp="1"/>
          </p:cNvSpPr>
          <p:nvPr>
            <p:ph type="dt" sz="half" idx="10"/>
          </p:nvPr>
        </p:nvSpPr>
        <p:spPr/>
        <p:txBody>
          <a:body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A6E25C44-11C1-1253-1691-C158C7EBC831}"/>
              </a:ext>
            </a:extLst>
          </p:cNvPr>
          <p:cNvSpPr>
            <a:spLocks noGrp="1"/>
          </p:cNvSpPr>
          <p:nvPr>
            <p:ph type="ftr" sz="quarter" idx="11"/>
          </p:nvPr>
        </p:nvSpPr>
        <p:spPr/>
        <p:txBody>
          <a:bodyPr/>
          <a:lstStyle/>
          <a:p>
            <a:endParaRPr lang="en-IL"/>
          </a:p>
        </p:txBody>
      </p:sp>
      <p:sp>
        <p:nvSpPr>
          <p:cNvPr id="6" name="מציין מיקום של מספר שקופית 5">
            <a:extLst>
              <a:ext uri="{FF2B5EF4-FFF2-40B4-BE49-F238E27FC236}">
                <a16:creationId xmlns:a16="http://schemas.microsoft.com/office/drawing/2014/main" id="{BEF55B37-8F18-EAD3-B096-CFAAD8BF1D55}"/>
              </a:ext>
            </a:extLst>
          </p:cNvPr>
          <p:cNvSpPr>
            <a:spLocks noGrp="1"/>
          </p:cNvSpPr>
          <p:nvPr>
            <p:ph type="sldNum" sz="quarter" idx="12"/>
          </p:nvPr>
        </p:nvSpPr>
        <p:spPr/>
        <p:txBody>
          <a:bodyPr/>
          <a:lstStyle/>
          <a:p>
            <a:fld id="{A874D193-F431-47A2-9C19-6FB275226DCA}" type="slidenum">
              <a:rPr lang="en-IL" smtClean="0"/>
              <a:t>‹#›</a:t>
            </a:fld>
            <a:endParaRPr lang="en-IL"/>
          </a:p>
        </p:txBody>
      </p:sp>
    </p:spTree>
    <p:extLst>
      <p:ext uri="{BB962C8B-B14F-4D97-AF65-F5344CB8AC3E}">
        <p14:creationId xmlns:p14="http://schemas.microsoft.com/office/powerpoint/2010/main" val="135513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1" name="Google Shape;31;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2" name="Google Shape;3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3" name="Google Shape;33;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34"/>
        <p:cNvGrpSpPr/>
        <p:nvPr/>
      </p:nvGrpSpPr>
      <p:grpSpPr>
        <a:xfrm>
          <a:off x="0" y="0"/>
          <a:ext cx="0" cy="0"/>
          <a:chOff x="0" y="0"/>
          <a:chExt cx="0" cy="0"/>
        </a:xfrm>
      </p:grpSpPr>
      <p:sp>
        <p:nvSpPr>
          <p:cNvPr id="35" name="Google Shape;35;p2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3" name="Google Shape;43;p2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5" name="Google Shape;4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6" name="Google Shape;46;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0" name="Google Shape;50;p2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1" name="Google Shape;51;p2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52" name="Google Shape;52;p2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53" name="Google Shape;53;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4" name="Google Shape;5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5" name="Google Shape;55;p2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56"/>
        <p:cNvGrpSpPr/>
        <p:nvPr/>
      </p:nvGrpSpPr>
      <p:grpSpPr>
        <a:xfrm>
          <a:off x="0" y="0"/>
          <a:ext cx="0" cy="0"/>
          <a:chOff x="0" y="0"/>
          <a:chExt cx="0" cy="0"/>
        </a:xfrm>
      </p:grpSpPr>
      <p:sp>
        <p:nvSpPr>
          <p:cNvPr id="57" name="Google Shape;57;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64" name="Google Shape;64;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8"/>
          <p:cNvSpPr>
            <a:spLocks noGrp="1"/>
          </p:cNvSpPr>
          <p:nvPr>
            <p:ph type="pic" idx="2"/>
          </p:nvPr>
        </p:nvSpPr>
        <p:spPr>
          <a:xfrm>
            <a:off x="5183188" y="987425"/>
            <a:ext cx="6172200" cy="4873625"/>
          </a:xfrm>
          <a:prstGeom prst="rect">
            <a:avLst/>
          </a:prstGeom>
          <a:noFill/>
          <a:ln>
            <a:noFill/>
          </a:ln>
        </p:spPr>
      </p:sp>
      <p:sp>
        <p:nvSpPr>
          <p:cNvPr id="71" name="Google Shape;71;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72" name="Google Shape;72;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4" name="Google Shape;74;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r" rtl="1">
              <a:spcBef>
                <a:spcPts val="0"/>
              </a:spcBef>
              <a:buNone/>
              <a:defRPr/>
            </a:lvl1pPr>
            <a:lvl2pPr marL="0" lvl="1" indent="0" algn="r" rtl="1">
              <a:spcBef>
                <a:spcPts val="0"/>
              </a:spcBef>
              <a:buNone/>
              <a:defRPr/>
            </a:lvl2pPr>
            <a:lvl3pPr marL="0" lvl="2" indent="0" algn="r" rtl="1">
              <a:spcBef>
                <a:spcPts val="0"/>
              </a:spcBef>
              <a:buNone/>
              <a:defRPr/>
            </a:lvl3pPr>
            <a:lvl4pPr marL="0" lvl="3" indent="0" algn="r" rtl="1">
              <a:spcBef>
                <a:spcPts val="0"/>
              </a:spcBef>
              <a:buNone/>
              <a:defRPr/>
            </a:lvl4pPr>
            <a:lvl5pPr marL="0" lvl="4" indent="0" algn="r" rtl="1">
              <a:spcBef>
                <a:spcPts val="0"/>
              </a:spcBef>
              <a:buNone/>
              <a:defRPr/>
            </a:lvl5pPr>
            <a:lvl6pPr marL="0" lvl="5" indent="0" algn="r" rtl="1">
              <a:spcBef>
                <a:spcPts val="0"/>
              </a:spcBef>
              <a:buNone/>
              <a:defRPr/>
            </a:lvl6pPr>
            <a:lvl7pPr marL="0" lvl="6" indent="0" algn="r" rtl="1">
              <a:spcBef>
                <a:spcPts val="0"/>
              </a:spcBef>
              <a:buNone/>
              <a:defRPr/>
            </a:lvl7pPr>
            <a:lvl8pPr marL="0" lvl="7" indent="0" algn="r" rtl="1">
              <a:spcBef>
                <a:spcPts val="0"/>
              </a:spcBef>
              <a:buNone/>
              <a:defRPr/>
            </a:lvl8pPr>
            <a:lvl9pPr marL="0" lvl="8" indent="0" algn="r" rtl="1">
              <a:spcBef>
                <a:spcPts val="0"/>
              </a:spcBef>
              <a:buNone/>
              <a:defRPr/>
            </a:lvl9pPr>
          </a:lstStyle>
          <a:p>
            <a:pPr marL="0" lvl="0" indent="0" algn="r" rtl="1">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l"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1">
              <a:spcBef>
                <a:spcPts val="0"/>
              </a:spcBef>
              <a:buNone/>
              <a:defRPr sz="1200" b="0" i="0" u="none" strike="noStrike" cap="none">
                <a:solidFill>
                  <a:srgbClr val="888888"/>
                </a:solidFill>
                <a:latin typeface="Calibri"/>
                <a:ea typeface="Calibri"/>
                <a:cs typeface="Calibri"/>
                <a:sym typeface="Calibri"/>
              </a:defRPr>
            </a:lvl1pPr>
            <a:lvl2pPr marL="0" marR="0" lvl="1" indent="0" algn="r" rtl="1">
              <a:spcBef>
                <a:spcPts val="0"/>
              </a:spcBef>
              <a:buNone/>
              <a:defRPr sz="1200" b="0" i="0" u="none" strike="noStrike" cap="none">
                <a:solidFill>
                  <a:srgbClr val="888888"/>
                </a:solidFill>
                <a:latin typeface="Calibri"/>
                <a:ea typeface="Calibri"/>
                <a:cs typeface="Calibri"/>
                <a:sym typeface="Calibri"/>
              </a:defRPr>
            </a:lvl2pPr>
            <a:lvl3pPr marL="0" marR="0" lvl="2" indent="0" algn="r" rtl="1">
              <a:spcBef>
                <a:spcPts val="0"/>
              </a:spcBef>
              <a:buNone/>
              <a:defRPr sz="1200" b="0" i="0" u="none" strike="noStrike" cap="none">
                <a:solidFill>
                  <a:srgbClr val="888888"/>
                </a:solidFill>
                <a:latin typeface="Calibri"/>
                <a:ea typeface="Calibri"/>
                <a:cs typeface="Calibri"/>
                <a:sym typeface="Calibri"/>
              </a:defRPr>
            </a:lvl3pPr>
            <a:lvl4pPr marL="0" marR="0" lvl="3" indent="0" algn="r" rtl="1">
              <a:spcBef>
                <a:spcPts val="0"/>
              </a:spcBef>
              <a:buNone/>
              <a:defRPr sz="1200" b="0" i="0" u="none" strike="noStrike" cap="none">
                <a:solidFill>
                  <a:srgbClr val="888888"/>
                </a:solidFill>
                <a:latin typeface="Calibri"/>
                <a:ea typeface="Calibri"/>
                <a:cs typeface="Calibri"/>
                <a:sym typeface="Calibri"/>
              </a:defRPr>
            </a:lvl4pPr>
            <a:lvl5pPr marL="0" marR="0" lvl="4" indent="0" algn="r" rtl="1">
              <a:spcBef>
                <a:spcPts val="0"/>
              </a:spcBef>
              <a:buNone/>
              <a:defRPr sz="1200" b="0" i="0" u="none" strike="noStrike" cap="none">
                <a:solidFill>
                  <a:srgbClr val="888888"/>
                </a:solidFill>
                <a:latin typeface="Calibri"/>
                <a:ea typeface="Calibri"/>
                <a:cs typeface="Calibri"/>
                <a:sym typeface="Calibri"/>
              </a:defRPr>
            </a:lvl5pPr>
            <a:lvl6pPr marL="0" marR="0" lvl="5" indent="0" algn="r" rtl="1">
              <a:spcBef>
                <a:spcPts val="0"/>
              </a:spcBef>
              <a:buNone/>
              <a:defRPr sz="1200" b="0" i="0" u="none" strike="noStrike" cap="none">
                <a:solidFill>
                  <a:srgbClr val="888888"/>
                </a:solidFill>
                <a:latin typeface="Calibri"/>
                <a:ea typeface="Calibri"/>
                <a:cs typeface="Calibri"/>
                <a:sym typeface="Calibri"/>
              </a:defRPr>
            </a:lvl6pPr>
            <a:lvl7pPr marL="0" marR="0" lvl="6" indent="0" algn="r" rtl="1">
              <a:spcBef>
                <a:spcPts val="0"/>
              </a:spcBef>
              <a:buNone/>
              <a:defRPr sz="1200" b="0" i="0" u="none" strike="noStrike" cap="none">
                <a:solidFill>
                  <a:srgbClr val="888888"/>
                </a:solidFill>
                <a:latin typeface="Calibri"/>
                <a:ea typeface="Calibri"/>
                <a:cs typeface="Calibri"/>
                <a:sym typeface="Calibri"/>
              </a:defRPr>
            </a:lvl7pPr>
            <a:lvl8pPr marL="0" marR="0" lvl="7" indent="0" algn="r" rtl="1">
              <a:spcBef>
                <a:spcPts val="0"/>
              </a:spcBef>
              <a:buNone/>
              <a:defRPr sz="1200" b="0" i="0" u="none" strike="noStrike" cap="none">
                <a:solidFill>
                  <a:srgbClr val="888888"/>
                </a:solidFill>
                <a:latin typeface="Calibri"/>
                <a:ea typeface="Calibri"/>
                <a:cs typeface="Calibri"/>
                <a:sym typeface="Calibri"/>
              </a:defRPr>
            </a:lvl8pPr>
            <a:lvl9pPr marL="0" marR="0" lvl="8" indent="0" algn="r" rtl="1">
              <a:spcBef>
                <a:spcPts val="0"/>
              </a:spcBef>
              <a:buNone/>
              <a:defRPr sz="1200" b="0" i="0" u="none" strike="noStrike" cap="none">
                <a:solidFill>
                  <a:srgbClr val="888888"/>
                </a:solidFill>
                <a:latin typeface="Calibri"/>
                <a:ea typeface="Calibri"/>
                <a:cs typeface="Calibri"/>
                <a:sym typeface="Calibri"/>
              </a:defRPr>
            </a:lvl9pPr>
          </a:lstStyle>
          <a:p>
            <a:pPr marL="0" lvl="0" indent="0" algn="r" rtl="1">
              <a:spcBef>
                <a:spcPts val="0"/>
              </a:spcBef>
              <a:spcAft>
                <a:spcPts val="0"/>
              </a:spcAft>
              <a:buNone/>
            </a:pPr>
            <a:fld id="{00000000-1234-1234-1234-123412341234}" type="slidenum">
              <a:rPr lang="iw-IL"/>
              <a:t>‹#›</a:t>
            </a:fld>
            <a:endParaRPr/>
          </a:p>
        </p:txBody>
      </p:sp>
      <p:sp>
        <p:nvSpPr>
          <p:cNvPr id="15" name="Google Shape;15;p19"/>
          <p:cNvSpPr/>
          <p:nvPr/>
        </p:nvSpPr>
        <p:spPr>
          <a:xfrm rot="10800000">
            <a:off x="8665828" y="0"/>
            <a:ext cx="3526172" cy="6858000"/>
          </a:xfrm>
          <a:prstGeom prst="corner">
            <a:avLst>
              <a:gd name="adj1" fmla="val 12722"/>
              <a:gd name="adj2" fmla="val 8407"/>
            </a:avLst>
          </a:prstGeom>
          <a:solidFill>
            <a:schemeClr val="accent1"/>
          </a:solidFill>
          <a:ln>
            <a:noFill/>
          </a:ln>
          <a:effectLst>
            <a:outerShdw blurRad="50800" dist="38100" dir="10800000" sx="95000" sy="95000" algn="r" rotWithShape="0">
              <a:srgbClr val="D2DDF1">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19"/>
          <p:cNvSpPr/>
          <p:nvPr/>
        </p:nvSpPr>
        <p:spPr>
          <a:xfrm>
            <a:off x="0" y="0"/>
            <a:ext cx="3526172" cy="6858000"/>
          </a:xfrm>
          <a:prstGeom prst="corner">
            <a:avLst>
              <a:gd name="adj1" fmla="val 12722"/>
              <a:gd name="adj2" fmla="val 8407"/>
            </a:avLst>
          </a:prstGeom>
          <a:solidFill>
            <a:schemeClr val="accent1"/>
          </a:solidFill>
          <a:ln>
            <a:noFill/>
          </a:ln>
          <a:effectLst>
            <a:outerShdw blurRad="50800" dist="38100" dir="10800000" sx="95000" sy="95000" algn="r" rotWithShape="0">
              <a:srgbClr val="D2DDF1">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88FE1A4D-8237-0A90-96D9-3930F03A0BF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IL"/>
          </a:p>
        </p:txBody>
      </p:sp>
      <p:sp>
        <p:nvSpPr>
          <p:cNvPr id="3" name="מציין מיקום טקסט 2">
            <a:extLst>
              <a:ext uri="{FF2B5EF4-FFF2-40B4-BE49-F238E27FC236}">
                <a16:creationId xmlns:a16="http://schemas.microsoft.com/office/drawing/2014/main" id="{DBF11396-6C45-0439-56A4-CEB84BF1ECC9}"/>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IL"/>
          </a:p>
        </p:txBody>
      </p:sp>
      <p:sp>
        <p:nvSpPr>
          <p:cNvPr id="4" name="מציין מיקום של תאריך 3">
            <a:extLst>
              <a:ext uri="{FF2B5EF4-FFF2-40B4-BE49-F238E27FC236}">
                <a16:creationId xmlns:a16="http://schemas.microsoft.com/office/drawing/2014/main" id="{163263F7-EA06-11B8-FF57-4A80DB1CA5F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771C78-515B-47EC-BAD7-29A2EA0764E5}" type="datetimeFigureOut">
              <a:rPr lang="en-IL" smtClean="0"/>
              <a:t>09/17/2024</a:t>
            </a:fld>
            <a:endParaRPr lang="en-IL"/>
          </a:p>
        </p:txBody>
      </p:sp>
      <p:sp>
        <p:nvSpPr>
          <p:cNvPr id="5" name="מציין מיקום של כותרת תחתונה 4">
            <a:extLst>
              <a:ext uri="{FF2B5EF4-FFF2-40B4-BE49-F238E27FC236}">
                <a16:creationId xmlns:a16="http://schemas.microsoft.com/office/drawing/2014/main" id="{321203E2-83CF-1907-EBF3-F54D2BE553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IL"/>
          </a:p>
        </p:txBody>
      </p:sp>
      <p:sp>
        <p:nvSpPr>
          <p:cNvPr id="6" name="מציין מיקום של מספר שקופית 5">
            <a:extLst>
              <a:ext uri="{FF2B5EF4-FFF2-40B4-BE49-F238E27FC236}">
                <a16:creationId xmlns:a16="http://schemas.microsoft.com/office/drawing/2014/main" id="{001BB614-BE7F-244B-A063-B1043A0F279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874D193-F431-47A2-9C19-6FB275226DCA}" type="slidenum">
              <a:rPr lang="en-IL" smtClean="0"/>
              <a:t>‹#›</a:t>
            </a:fld>
            <a:endParaRPr lang="en-IL"/>
          </a:p>
        </p:txBody>
      </p:sp>
      <p:sp>
        <p:nvSpPr>
          <p:cNvPr id="7" name="צורת L 6">
            <a:extLst>
              <a:ext uri="{FF2B5EF4-FFF2-40B4-BE49-F238E27FC236}">
                <a16:creationId xmlns:a16="http://schemas.microsoft.com/office/drawing/2014/main" id="{489DA417-6482-22E2-47B8-80FDC0A4F470}"/>
              </a:ext>
            </a:extLst>
          </p:cNvPr>
          <p:cNvSpPr/>
          <p:nvPr userDrawn="1"/>
        </p:nvSpPr>
        <p:spPr>
          <a:xfrm rot="10800000">
            <a:off x="8665828"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8" name="צורת L 7">
            <a:extLst>
              <a:ext uri="{FF2B5EF4-FFF2-40B4-BE49-F238E27FC236}">
                <a16:creationId xmlns:a16="http://schemas.microsoft.com/office/drawing/2014/main" id="{1FA482B3-BF3F-7F61-B3B6-57113A8C8B94}"/>
              </a:ext>
            </a:extLst>
          </p:cNvPr>
          <p:cNvSpPr/>
          <p:nvPr userDrawn="1"/>
        </p:nvSpPr>
        <p:spPr>
          <a:xfrm>
            <a:off x="0" y="0"/>
            <a:ext cx="3526172" cy="6858000"/>
          </a:xfrm>
          <a:prstGeom prst="corner">
            <a:avLst>
              <a:gd name="adj1" fmla="val 12722"/>
              <a:gd name="adj2" fmla="val 8407"/>
            </a:avLst>
          </a:prstGeom>
          <a:ln>
            <a:noFill/>
          </a:ln>
          <a:effectLst>
            <a:outerShdw blurRad="50800" dist="38100" dir="10800000" sx="95000" sy="95000" algn="r" rotWithShape="0">
              <a:srgbClr val="D2DDF1">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10" name="תמונה 9">
            <a:extLst>
              <a:ext uri="{FF2B5EF4-FFF2-40B4-BE49-F238E27FC236}">
                <a16:creationId xmlns:a16="http://schemas.microsoft.com/office/drawing/2014/main" id="{16A8A62A-4146-803C-96C3-16A0D997967D}"/>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422026" y="165924"/>
            <a:ext cx="6203857" cy="515113"/>
          </a:xfrm>
          <a:prstGeom prst="rect">
            <a:avLst/>
          </a:prstGeom>
        </p:spPr>
      </p:pic>
    </p:spTree>
    <p:extLst>
      <p:ext uri="{BB962C8B-B14F-4D97-AF65-F5344CB8AC3E}">
        <p14:creationId xmlns:p14="http://schemas.microsoft.com/office/powerpoint/2010/main" val="2368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UII1bdeI_8&amp;t=9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
          <p:cNvSpPr txBox="1"/>
          <p:nvPr/>
        </p:nvSpPr>
        <p:spPr>
          <a:xfrm>
            <a:off x="4181621" y="2314710"/>
            <a:ext cx="5225295" cy="754313"/>
          </a:xfrm>
          <a:prstGeom prst="rect">
            <a:avLst/>
          </a:prstGeom>
          <a:noFill/>
          <a:ln>
            <a:noFill/>
          </a:ln>
        </p:spPr>
        <p:txBody>
          <a:bodyPr spcFirstLastPara="1" wrap="square" lIns="91425" tIns="45700" rIns="91425" bIns="45700" anchor="b" anchorCtr="0">
            <a:noAutofit/>
          </a:bodyPr>
          <a:lstStyle/>
          <a:p>
            <a:pPr marL="0" marR="0" lvl="0" indent="0" algn="r" rtl="1">
              <a:lnSpc>
                <a:spcPct val="170000"/>
              </a:lnSpc>
              <a:spcBef>
                <a:spcPts val="0"/>
              </a:spcBef>
              <a:spcAft>
                <a:spcPts val="0"/>
              </a:spcAft>
              <a:buClr>
                <a:srgbClr val="FF0000"/>
              </a:buClr>
              <a:buSzPts val="4400"/>
              <a:buFont typeface="Calibri"/>
              <a:buNone/>
            </a:pPr>
            <a:r>
              <a:rPr lang="iw-IL" sz="4400" b="1" i="0" u="none" strike="noStrike" cap="none" dirty="0">
                <a:solidFill>
                  <a:srgbClr val="FF0000"/>
                </a:solidFill>
                <a:latin typeface="Calibri"/>
                <a:ea typeface="Calibri"/>
                <a:cs typeface="Calibri"/>
                <a:sym typeface="Calibri"/>
              </a:rPr>
              <a:t>  </a:t>
            </a:r>
            <a:endParaRPr dirty="0"/>
          </a:p>
          <a:p>
            <a:pPr marL="0" marR="0" lvl="0" indent="0" algn="ctr" rtl="1">
              <a:lnSpc>
                <a:spcPct val="100000"/>
              </a:lnSpc>
              <a:spcBef>
                <a:spcPts val="0"/>
              </a:spcBef>
              <a:spcAft>
                <a:spcPts val="0"/>
              </a:spcAft>
              <a:buClr>
                <a:srgbClr val="0070C0"/>
              </a:buClr>
              <a:buSzPts val="4000"/>
              <a:buFont typeface="Calibri"/>
              <a:buNone/>
            </a:pPr>
            <a:r>
              <a:rPr lang="iw-IL" sz="4000" b="1" i="0" u="none" strike="noStrike" cap="none" dirty="0">
                <a:solidFill>
                  <a:srgbClr val="0070C0"/>
                </a:solidFill>
                <a:latin typeface="Calibri"/>
                <a:ea typeface="Calibri"/>
                <a:cs typeface="Calibri"/>
                <a:sym typeface="Calibri"/>
              </a:rPr>
              <a:t>נושא:</a:t>
            </a:r>
            <a:r>
              <a:rPr lang="he-IL" sz="4000" b="1" i="0" u="none" strike="noStrike" cap="none" dirty="0">
                <a:solidFill>
                  <a:srgbClr val="0070C0"/>
                </a:solidFill>
                <a:latin typeface="Calibri"/>
                <a:ea typeface="Calibri"/>
                <a:cs typeface="Calibri"/>
                <a:sym typeface="Calibri"/>
              </a:rPr>
              <a:t> </a:t>
            </a:r>
            <a:r>
              <a:rPr lang="iw-IL" sz="4000" b="1" i="0" u="none" strike="noStrike" cap="none" dirty="0">
                <a:solidFill>
                  <a:srgbClr val="0070C0"/>
                </a:solidFill>
                <a:latin typeface="Calibri"/>
                <a:ea typeface="Calibri"/>
                <a:cs typeface="Calibri"/>
                <a:sym typeface="Calibri"/>
              </a:rPr>
              <a:t>זרעים לציפורים</a:t>
            </a:r>
            <a:endParaRPr sz="4000" b="1" i="0" u="none" strike="noStrike" cap="none" dirty="0">
              <a:solidFill>
                <a:srgbClr val="0070C0"/>
              </a:solidFill>
              <a:latin typeface="Calibri"/>
              <a:ea typeface="Calibri"/>
              <a:cs typeface="Calibri"/>
              <a:sym typeface="Calibri"/>
            </a:endParaRPr>
          </a:p>
        </p:txBody>
      </p:sp>
      <p:pic>
        <p:nvPicPr>
          <p:cNvPr id="92" name="Google Shape;92;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38907" y="3459673"/>
            <a:ext cx="4390935" cy="251108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3" name="Google Shape;93;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69266" y="3347709"/>
            <a:ext cx="4230991" cy="279830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94" name="Google Shape;94;p1"/>
          <p:cNvSpPr txBox="1"/>
          <p:nvPr/>
        </p:nvSpPr>
        <p:spPr>
          <a:xfrm>
            <a:off x="2594785" y="1251624"/>
            <a:ext cx="7963593" cy="1015622"/>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4000" b="1" i="0" u="none" strike="noStrike" cap="none" dirty="0">
                <a:solidFill>
                  <a:srgbClr val="FF0000"/>
                </a:solidFill>
                <a:latin typeface="Calibri"/>
                <a:ea typeface="Calibri"/>
                <a:cs typeface="Calibri"/>
                <a:sym typeface="Calibri"/>
              </a:rPr>
              <a:t>עשיינות </a:t>
            </a:r>
            <a:r>
              <a:rPr lang="he-IL" sz="4000" b="1" i="0" u="none" strike="noStrike" cap="none" dirty="0">
                <a:solidFill>
                  <a:srgbClr val="FF0000"/>
                </a:solidFill>
                <a:latin typeface="Calibri"/>
                <a:ea typeface="Calibri"/>
                <a:cs typeface="Calibri"/>
                <a:sym typeface="Calibri"/>
              </a:rPr>
              <a:t>(</a:t>
            </a:r>
            <a:r>
              <a:rPr lang="iw-IL" sz="4000" b="1" i="0" u="none" strike="noStrike" cap="none" dirty="0">
                <a:solidFill>
                  <a:srgbClr val="FF0000"/>
                </a:solidFill>
                <a:latin typeface="Calibri"/>
                <a:ea typeface="Calibri"/>
                <a:cs typeface="Calibri"/>
                <a:sym typeface="Calibri"/>
              </a:rPr>
              <a:t>מייקר</a:t>
            </a:r>
            <a:r>
              <a:rPr lang="he-IL" sz="4000" b="1" i="0" u="none" strike="noStrike" cap="none" dirty="0">
                <a:solidFill>
                  <a:srgbClr val="FF0000"/>
                </a:solidFill>
                <a:latin typeface="Calibri"/>
                <a:ea typeface="Calibri"/>
                <a:cs typeface="Calibri"/>
                <a:sym typeface="Calibri"/>
              </a:rPr>
              <a:t>) - </a:t>
            </a:r>
            <a:r>
              <a:rPr lang="iw-IL" sz="4000" b="1" i="0" u="none" strike="noStrike" cap="none" dirty="0">
                <a:solidFill>
                  <a:srgbClr val="FF0000"/>
                </a:solidFill>
                <a:latin typeface="Calibri"/>
                <a:ea typeface="Calibri"/>
                <a:cs typeface="Calibri"/>
                <a:sym typeface="Calibri"/>
              </a:rPr>
              <a:t>כיתה ד</a:t>
            </a:r>
            <a:endParaRPr sz="4000" b="1" i="0" u="none" strike="noStrike" cap="none" dirty="0">
              <a:solidFill>
                <a:srgbClr val="FF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2"/>
          <p:cNvSpPr txBox="1"/>
          <p:nvPr/>
        </p:nvSpPr>
        <p:spPr>
          <a:xfrm>
            <a:off x="5951813" y="808621"/>
            <a:ext cx="5679932" cy="923289"/>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Clr>
                <a:srgbClr val="FF0000"/>
              </a:buClr>
              <a:buSzPts val="3600"/>
              <a:buFont typeface="Calibri"/>
              <a:buNone/>
            </a:pPr>
            <a:r>
              <a:rPr lang="iw-IL" sz="3600" b="1" i="0" u="none" strike="noStrike" cap="none" dirty="0">
                <a:solidFill>
                  <a:srgbClr val="FF0000"/>
                </a:solidFill>
                <a:latin typeface="Arial" panose="020B0604020202020204" pitchFamily="34" charset="0"/>
                <a:ea typeface="Calibri"/>
                <a:cs typeface="Arial" panose="020B0604020202020204" pitchFamily="34" charset="0"/>
                <a:sym typeface="Calibri"/>
              </a:rPr>
              <a:t>מה דעתכם על הפתרון הזה?</a:t>
            </a:r>
            <a:endParaRPr dirty="0">
              <a:latin typeface="Arial" panose="020B0604020202020204" pitchFamily="34" charset="0"/>
              <a:cs typeface="Arial" panose="020B0604020202020204" pitchFamily="34" charset="0"/>
            </a:endParaRPr>
          </a:p>
        </p:txBody>
      </p:sp>
      <p:sp>
        <p:nvSpPr>
          <p:cNvPr id="172" name="Google Shape;172;p12"/>
          <p:cNvSpPr txBox="1"/>
          <p:nvPr/>
        </p:nvSpPr>
        <p:spPr>
          <a:xfrm>
            <a:off x="5789428" y="1853789"/>
            <a:ext cx="5753715" cy="3323946"/>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שימו לב למבנה המתקן.</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מהיכן מלקטות הציפורים את הזרעים?</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האם הפתרון הזה ימנע מהמיינה והדררה </a:t>
            </a:r>
            <a:endParaRPr sz="28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לאכול זרעים ממתקן האכלה הזה?</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נמקו את תשובתכם.</a:t>
            </a:r>
            <a:endParaRPr dirty="0">
              <a:latin typeface="Arial" panose="020B0604020202020204" pitchFamily="34" charset="0"/>
              <a:cs typeface="Arial" panose="020B0604020202020204" pitchFamily="34" charset="0"/>
            </a:endParaRPr>
          </a:p>
        </p:txBody>
      </p:sp>
      <p:pic>
        <p:nvPicPr>
          <p:cNvPr id="173" name="Google Shape;173;p1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496" y="1953640"/>
            <a:ext cx="4914092" cy="37086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74" name="Google Shape;174;p12"/>
          <p:cNvSpPr txBox="1"/>
          <p:nvPr/>
        </p:nvSpPr>
        <p:spPr>
          <a:xfrm>
            <a:off x="914400" y="5843847"/>
            <a:ext cx="2917767"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a:solidFill>
                  <a:schemeClr val="dk1"/>
                </a:solidFill>
                <a:latin typeface="Calibri"/>
                <a:ea typeface="Calibri"/>
                <a:cs typeface="Calibri"/>
                <a:sym typeface="Calibri"/>
              </a:rPr>
              <a:t>מקור התמונה: pixabay</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3"/>
          <p:cNvSpPr txBox="1"/>
          <p:nvPr/>
        </p:nvSpPr>
        <p:spPr>
          <a:xfrm>
            <a:off x="5137265" y="1190478"/>
            <a:ext cx="6658495" cy="4154943"/>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Clr>
                <a:srgbClr val="FF0000"/>
              </a:buClr>
              <a:buSzPts val="3600"/>
              <a:buFont typeface="Calibri"/>
              <a:buNone/>
            </a:pPr>
            <a:r>
              <a:rPr lang="iw-IL" sz="3600" b="1" i="0" u="none" strike="noStrike" cap="none" dirty="0">
                <a:solidFill>
                  <a:srgbClr val="FF0000"/>
                </a:solidFill>
                <a:latin typeface="Arial" panose="020B0604020202020204" pitchFamily="34" charset="0"/>
                <a:ea typeface="Calibri"/>
                <a:cs typeface="Arial" panose="020B0604020202020204" pitchFamily="34" charset="0"/>
                <a:sym typeface="Calibri"/>
              </a:rPr>
              <a:t>מה דעתכם על הפתרון הזה?</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b="1" dirty="0">
                <a:solidFill>
                  <a:srgbClr val="FF0000"/>
                </a:solidFill>
                <a:latin typeface="Arial" panose="020B0604020202020204" pitchFamily="34" charset="0"/>
                <a:ea typeface="Calibri"/>
                <a:cs typeface="Arial" panose="020B0604020202020204" pitchFamily="34" charset="0"/>
                <a:sym typeface="Calibri"/>
              </a:rPr>
              <a:t> </a:t>
            </a:r>
            <a:r>
              <a:rPr lang="iw-IL" sz="2800" dirty="0">
                <a:solidFill>
                  <a:schemeClr val="dk1"/>
                </a:solidFill>
                <a:latin typeface="Arial" panose="020B0604020202020204" pitchFamily="34" charset="0"/>
                <a:ea typeface="Calibri"/>
                <a:cs typeface="Arial" panose="020B0604020202020204" pitchFamily="34" charset="0"/>
                <a:sym typeface="Calibri"/>
              </a:rPr>
              <a:t>שימו לב למבנה המתקן.</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 מהיכן מלקטות הציפורים את הזרעים?</a:t>
            </a:r>
            <a:endParaRPr lang="he-IL" sz="28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r" rtl="1">
              <a:lnSpc>
                <a:spcPct val="150000"/>
              </a:lnSpc>
              <a:spcBef>
                <a:spcPts val="0"/>
              </a:spcBef>
              <a:spcAft>
                <a:spcPts val="0"/>
              </a:spcAft>
              <a:buNone/>
            </a:pPr>
            <a:r>
              <a:rPr lang="he-IL" sz="2800" dirty="0">
                <a:solidFill>
                  <a:schemeClr val="dk1"/>
                </a:solidFill>
                <a:latin typeface="Arial" panose="020B0604020202020204" pitchFamily="34" charset="0"/>
                <a:ea typeface="Calibri"/>
                <a:cs typeface="Arial" panose="020B0604020202020204" pitchFamily="34" charset="0"/>
                <a:sym typeface="Calibri"/>
              </a:rPr>
              <a:t>מהו התפקיד של כפיות העץ?</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 האם הפתרון הזה יאפשר גם לדררה ולמיינה</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 ללקט זרעים?</a:t>
            </a:r>
            <a:endParaRPr dirty="0">
              <a:latin typeface="Arial" panose="020B0604020202020204" pitchFamily="34" charset="0"/>
              <a:cs typeface="Arial" panose="020B0604020202020204" pitchFamily="34" charset="0"/>
            </a:endParaRPr>
          </a:p>
        </p:txBody>
      </p:sp>
      <p:pic>
        <p:nvPicPr>
          <p:cNvPr id="180" name="Google Shape;180;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4393" y="1461067"/>
            <a:ext cx="4016895" cy="383404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81" name="Google Shape;181;p13"/>
          <p:cNvSpPr txBox="1"/>
          <p:nvPr/>
        </p:nvSpPr>
        <p:spPr>
          <a:xfrm>
            <a:off x="396240" y="5569634"/>
            <a:ext cx="540258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a:solidFill>
                  <a:schemeClr val="dk1"/>
                </a:solidFill>
                <a:latin typeface="Calibri"/>
                <a:ea typeface="Calibri"/>
                <a:cs typeface="Calibri"/>
                <a:sym typeface="Calibri"/>
              </a:rPr>
              <a:t>https://www.pinterest.com/pin/360991726379668536/</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7" name="Google Shape;187;p14"/>
          <p:cNvSpPr txBox="1"/>
          <p:nvPr/>
        </p:nvSpPr>
        <p:spPr>
          <a:xfrm>
            <a:off x="191192" y="1274091"/>
            <a:ext cx="11554691" cy="954067"/>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he-IL" sz="2800" b="1" dirty="0">
                <a:solidFill>
                  <a:srgbClr val="FF0000"/>
                </a:solidFill>
                <a:latin typeface="Calibri"/>
                <a:ea typeface="Calibri"/>
                <a:cs typeface="Calibri"/>
                <a:sym typeface="Calibri"/>
              </a:rPr>
              <a:t>ה</a:t>
            </a:r>
            <a:r>
              <a:rPr lang="iw-IL" sz="2800" b="1" dirty="0">
                <a:solidFill>
                  <a:srgbClr val="FF0000"/>
                </a:solidFill>
                <a:latin typeface="Arial" panose="020B0604020202020204" pitchFamily="34" charset="0"/>
                <a:ea typeface="Calibri"/>
                <a:cs typeface="Arial" panose="020B0604020202020204" pitchFamily="34" charset="0"/>
                <a:sym typeface="Calibri"/>
              </a:rPr>
              <a:t>משימ</a:t>
            </a:r>
            <a:r>
              <a:rPr lang="he-IL" sz="2800" b="1" dirty="0">
                <a:solidFill>
                  <a:srgbClr val="FF0000"/>
                </a:solidFill>
                <a:latin typeface="Arial" panose="020B0604020202020204" pitchFamily="34" charset="0"/>
                <a:ea typeface="Calibri"/>
                <a:cs typeface="Arial" panose="020B0604020202020204" pitchFamily="34" charset="0"/>
                <a:sym typeface="Calibri"/>
              </a:rPr>
              <a:t>ה</a:t>
            </a:r>
            <a:r>
              <a:rPr lang="he-IL" sz="2800" dirty="0">
                <a:solidFill>
                  <a:srgbClr val="FF0000"/>
                </a:solidFill>
                <a:latin typeface="Arial" panose="020B0604020202020204" pitchFamily="34" charset="0"/>
                <a:ea typeface="Calibri"/>
                <a:cs typeface="Arial" panose="020B0604020202020204" pitchFamily="34" charset="0"/>
                <a:sym typeface="Calibri"/>
              </a:rPr>
              <a:t>:</a:t>
            </a:r>
            <a:r>
              <a:rPr lang="iw-IL" sz="2800" dirty="0">
                <a:solidFill>
                  <a:schemeClr val="dk1"/>
                </a:solidFill>
                <a:latin typeface="Arial" panose="020B0604020202020204" pitchFamily="34" charset="0"/>
                <a:ea typeface="Calibri"/>
                <a:cs typeface="Arial" panose="020B0604020202020204" pitchFamily="34" charset="0"/>
                <a:sym typeface="Calibri"/>
              </a:rPr>
              <a:t> לתכנן ולבנות מתקן האכלה לציפורים </a:t>
            </a:r>
            <a:r>
              <a:rPr lang="he-IL" sz="2800" dirty="0">
                <a:solidFill>
                  <a:schemeClr val="dk1"/>
                </a:solidFill>
                <a:latin typeface="Arial" panose="020B0604020202020204" pitchFamily="34" charset="0"/>
                <a:ea typeface="Calibri"/>
                <a:cs typeface="Arial" panose="020B0604020202020204" pitchFamily="34" charset="0"/>
                <a:sym typeface="Calibri"/>
              </a:rPr>
              <a:t>ה</a:t>
            </a:r>
            <a:r>
              <a:rPr lang="iw-IL" sz="2800" dirty="0">
                <a:solidFill>
                  <a:schemeClr val="dk1"/>
                </a:solidFill>
                <a:latin typeface="Arial" panose="020B0604020202020204" pitchFamily="34" charset="0"/>
                <a:ea typeface="Calibri"/>
                <a:cs typeface="Arial" panose="020B0604020202020204" pitchFamily="34" charset="0"/>
                <a:sym typeface="Calibri"/>
              </a:rPr>
              <a:t>אוכלות זרעים שיאפשר </a:t>
            </a:r>
            <a:r>
              <a:rPr lang="iw-IL" sz="2800" u="sng" dirty="0">
                <a:solidFill>
                  <a:schemeClr val="dk1"/>
                </a:solidFill>
                <a:latin typeface="Arial" panose="020B0604020202020204" pitchFamily="34" charset="0"/>
                <a:ea typeface="Calibri"/>
                <a:cs typeface="Arial" panose="020B0604020202020204" pitchFamily="34" charset="0"/>
                <a:sym typeface="Calibri"/>
              </a:rPr>
              <a:t>רק להן </a:t>
            </a:r>
            <a:r>
              <a:rPr lang="iw-IL" sz="2800" dirty="0">
                <a:solidFill>
                  <a:schemeClr val="dk1"/>
                </a:solidFill>
                <a:latin typeface="Arial" panose="020B0604020202020204" pitchFamily="34" charset="0"/>
                <a:ea typeface="Calibri"/>
                <a:cs typeface="Arial" panose="020B0604020202020204" pitchFamily="34" charset="0"/>
                <a:sym typeface="Calibri"/>
              </a:rPr>
              <a:t>להנות מהזרעים </a:t>
            </a:r>
            <a:r>
              <a:rPr lang="iw-IL" sz="2800" u="sng" dirty="0">
                <a:solidFill>
                  <a:schemeClr val="dk1"/>
                </a:solidFill>
                <a:latin typeface="Arial" panose="020B0604020202020204" pitchFamily="34" charset="0"/>
                <a:ea typeface="Calibri"/>
                <a:cs typeface="Arial" panose="020B0604020202020204" pitchFamily="34" charset="0"/>
                <a:sym typeface="Calibri"/>
              </a:rPr>
              <a:t>ולא</a:t>
            </a:r>
            <a:r>
              <a:rPr lang="iw-IL" sz="2800" dirty="0">
                <a:solidFill>
                  <a:schemeClr val="dk1"/>
                </a:solidFill>
                <a:latin typeface="Arial" panose="020B0604020202020204" pitchFamily="34" charset="0"/>
                <a:ea typeface="Calibri"/>
                <a:cs typeface="Arial" panose="020B0604020202020204" pitchFamily="34" charset="0"/>
                <a:sym typeface="Calibri"/>
              </a:rPr>
              <a:t> הציפורים הפולשות</a:t>
            </a:r>
            <a:r>
              <a:rPr lang="he-IL" sz="2800" dirty="0">
                <a:solidFill>
                  <a:schemeClr val="dk1"/>
                </a:solidFill>
                <a:latin typeface="Arial" panose="020B0604020202020204" pitchFamily="34" charset="0"/>
                <a:ea typeface="Calibri"/>
                <a:cs typeface="Arial" panose="020B0604020202020204" pitchFamily="34" charset="0"/>
                <a:sym typeface="Calibri"/>
              </a:rPr>
              <a:t>. </a:t>
            </a:r>
          </a:p>
        </p:txBody>
      </p:sp>
      <p:pic>
        <p:nvPicPr>
          <p:cNvPr id="188" name="Google Shape;188;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8046" y="3000895"/>
            <a:ext cx="5068229" cy="3010297"/>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90" name="Google Shape;190;p14"/>
          <p:cNvSpPr txBox="1"/>
          <p:nvPr/>
        </p:nvSpPr>
        <p:spPr>
          <a:xfrm>
            <a:off x="4555375" y="1886989"/>
            <a:ext cx="6982690" cy="433960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endParaRPr sz="2400" dirty="0">
              <a:solidFill>
                <a:schemeClr val="dk1"/>
              </a:solidFill>
              <a:latin typeface="Arial" panose="020B0604020202020204" pitchFamily="34" charset="0"/>
              <a:ea typeface="Calibri"/>
              <a:cs typeface="Arial" panose="020B0604020202020204" pitchFamily="34" charset="0"/>
              <a:sym typeface="Calibri"/>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ציירו את הרעיון של מתקן האכלה.</a:t>
            </a:r>
            <a:endParaRPr sz="2400" b="1"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כתבו את שלבי הבנייה</a:t>
            </a:r>
            <a:r>
              <a:rPr lang="he-IL" sz="2400" b="1" dirty="0">
                <a:solidFill>
                  <a:schemeClr val="dk1"/>
                </a:solidFill>
                <a:latin typeface="Arial" panose="020B0604020202020204" pitchFamily="34" charset="0"/>
                <a:ea typeface="Calibri"/>
                <a:cs typeface="Arial" panose="020B0604020202020204" pitchFamily="34" charset="0"/>
                <a:sym typeface="Calibri"/>
              </a:rPr>
              <a:t>.</a:t>
            </a: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מהו הרעיון שלכם?</a:t>
            </a:r>
            <a:endParaRPr lang="iw-IL" sz="2400" b="1"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כתבו רשימת זרעים וחומרים.</a:t>
            </a:r>
            <a:endParaRPr sz="2400" b="1"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הציגו את הרעיון למורה.</a:t>
            </a:r>
            <a:endParaRPr sz="2400" b="1"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קבלו אישור מהמורה.</a:t>
            </a:r>
            <a:endParaRPr sz="2400" b="1"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b="1" dirty="0">
                <a:solidFill>
                  <a:schemeClr val="dk1"/>
                </a:solidFill>
                <a:latin typeface="Arial" panose="020B0604020202020204" pitchFamily="34" charset="0"/>
                <a:ea typeface="Calibri"/>
                <a:cs typeface="Arial" panose="020B0604020202020204" pitchFamily="34" charset="0"/>
                <a:sym typeface="Calibri"/>
              </a:rPr>
              <a:t>בנו את מתקן ההאכלה.</a:t>
            </a:r>
            <a:endParaRPr sz="24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5"/>
          <p:cNvSpPr txBox="1"/>
          <p:nvPr/>
        </p:nvSpPr>
        <p:spPr>
          <a:xfrm>
            <a:off x="5831353" y="1069605"/>
            <a:ext cx="5721098"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dirty="0">
                <a:solidFill>
                  <a:srgbClr val="FF0000"/>
                </a:solidFill>
                <a:latin typeface="Arial" panose="020B0604020202020204" pitchFamily="34" charset="0"/>
                <a:ea typeface="Calibri"/>
                <a:cs typeface="Arial" panose="020B0604020202020204" pitchFamily="34" charset="0"/>
                <a:sym typeface="Calibri"/>
              </a:rPr>
              <a:t>מתקינים את מתקן ההאכלה</a:t>
            </a:r>
            <a:endParaRPr sz="3600" b="1" dirty="0">
              <a:solidFill>
                <a:srgbClr val="FF0000"/>
              </a:solidFill>
              <a:latin typeface="Arial" panose="020B0604020202020204" pitchFamily="34" charset="0"/>
              <a:ea typeface="Calibri"/>
              <a:cs typeface="Arial" panose="020B0604020202020204" pitchFamily="34" charset="0"/>
              <a:sym typeface="Calibri"/>
            </a:endParaRPr>
          </a:p>
        </p:txBody>
      </p:sp>
      <p:sp>
        <p:nvSpPr>
          <p:cNvPr id="197" name="Google Shape;197;p15"/>
          <p:cNvSpPr txBox="1"/>
          <p:nvPr/>
        </p:nvSpPr>
        <p:spPr>
          <a:xfrm>
            <a:off x="3563373" y="2038510"/>
            <a:ext cx="8096595" cy="3970277"/>
          </a:xfrm>
          <a:prstGeom prst="rect">
            <a:avLst/>
          </a:prstGeom>
          <a:noFill/>
          <a:ln>
            <a:noFill/>
          </a:ln>
        </p:spPr>
        <p:txBody>
          <a:bodyPr spcFirstLastPara="1" wrap="square" lIns="91425" tIns="45700" rIns="91425" bIns="45700" anchor="t" anchorCtr="0">
            <a:spAutoFit/>
          </a:bodyPr>
          <a:lstStyle/>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היכן תרצו להתקין את מתקן ההאכלה שבניתם?</a:t>
            </a:r>
            <a:endParaRPr dirty="0">
              <a:latin typeface="Arial" panose="020B0604020202020204" pitchFamily="34" charset="0"/>
              <a:cs typeface="Arial" panose="020B0604020202020204" pitchFamily="34" charset="0"/>
            </a:endParaRPr>
          </a:p>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התקינו את מתקן האכלה</a:t>
            </a:r>
            <a:r>
              <a:rPr lang="he-IL" sz="2800" dirty="0">
                <a:solidFill>
                  <a:schemeClr val="dk1"/>
                </a:solidFill>
                <a:latin typeface="Arial" panose="020B0604020202020204" pitchFamily="34" charset="0"/>
                <a:ea typeface="Calibri"/>
                <a:cs typeface="Arial" panose="020B0604020202020204" pitchFamily="34" charset="0"/>
                <a:sym typeface="Calibri"/>
              </a:rPr>
              <a:t> </a:t>
            </a:r>
            <a:r>
              <a:rPr lang="iw-IL" sz="2800" dirty="0">
                <a:solidFill>
                  <a:schemeClr val="dk1"/>
                </a:solidFill>
                <a:latin typeface="Arial" panose="020B0604020202020204" pitchFamily="34" charset="0"/>
                <a:ea typeface="Calibri"/>
                <a:cs typeface="Arial" panose="020B0604020202020204" pitchFamily="34" charset="0"/>
                <a:sym typeface="Calibri"/>
              </a:rPr>
              <a:t>במקום שבחרתם.</a:t>
            </a:r>
            <a:endParaRPr dirty="0">
              <a:latin typeface="Arial" panose="020B0604020202020204" pitchFamily="34" charset="0"/>
              <a:cs typeface="Arial" panose="020B0604020202020204" pitchFamily="34" charset="0"/>
            </a:endParaRPr>
          </a:p>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עקבו אחר בואן של הציפורים למתקן.</a:t>
            </a:r>
            <a:endParaRPr dirty="0">
              <a:latin typeface="Arial" panose="020B0604020202020204" pitchFamily="34" charset="0"/>
              <a:cs typeface="Arial" panose="020B0604020202020204" pitchFamily="34" charset="0"/>
            </a:endParaRPr>
          </a:p>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האם יש סוגי זרעים שה</a:t>
            </a:r>
            <a:r>
              <a:rPr lang="he-IL" sz="2800" dirty="0">
                <a:solidFill>
                  <a:schemeClr val="dk1"/>
                </a:solidFill>
                <a:latin typeface="Arial" panose="020B0604020202020204" pitchFamily="34" charset="0"/>
                <a:ea typeface="Calibri"/>
                <a:cs typeface="Arial" panose="020B0604020202020204" pitchFamily="34" charset="0"/>
                <a:sym typeface="Calibri"/>
              </a:rPr>
              <a:t>ן </a:t>
            </a:r>
            <a:r>
              <a:rPr lang="iw-IL" sz="2800" dirty="0">
                <a:solidFill>
                  <a:schemeClr val="dk1"/>
                </a:solidFill>
                <a:latin typeface="Arial" panose="020B0604020202020204" pitchFamily="34" charset="0"/>
                <a:ea typeface="Calibri"/>
                <a:cs typeface="Arial" panose="020B0604020202020204" pitchFamily="34" charset="0"/>
                <a:sym typeface="Calibri"/>
              </a:rPr>
              <a:t> מעדיפ</a:t>
            </a:r>
            <a:r>
              <a:rPr lang="he-IL" sz="2800" dirty="0" err="1">
                <a:solidFill>
                  <a:schemeClr val="dk1"/>
                </a:solidFill>
                <a:latin typeface="Arial" panose="020B0604020202020204" pitchFamily="34" charset="0"/>
                <a:ea typeface="Calibri"/>
                <a:cs typeface="Arial" panose="020B0604020202020204" pitchFamily="34" charset="0"/>
                <a:sym typeface="Calibri"/>
              </a:rPr>
              <a:t>ות</a:t>
            </a:r>
            <a:r>
              <a:rPr lang="iw-IL" sz="2800" dirty="0">
                <a:solidFill>
                  <a:schemeClr val="dk1"/>
                </a:solidFill>
                <a:latin typeface="Arial" panose="020B0604020202020204" pitchFamily="34" charset="0"/>
                <a:ea typeface="Calibri"/>
                <a:cs typeface="Arial" panose="020B0604020202020204" pitchFamily="34" charset="0"/>
                <a:sym typeface="Calibri"/>
              </a:rPr>
              <a:t>?</a:t>
            </a:r>
            <a:endParaRPr dirty="0">
              <a:latin typeface="Arial" panose="020B0604020202020204" pitchFamily="34" charset="0"/>
              <a:cs typeface="Arial" panose="020B0604020202020204" pitchFamily="34" charset="0"/>
            </a:endParaRPr>
          </a:p>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במידת הצורך דאגו להשלמת זרעים במתקן האכלה.</a:t>
            </a:r>
            <a:endParaRPr dirty="0">
              <a:latin typeface="Arial" panose="020B0604020202020204" pitchFamily="34" charset="0"/>
              <a:cs typeface="Arial" panose="020B0604020202020204" pitchFamily="34" charset="0"/>
            </a:endParaRPr>
          </a:p>
          <a:p>
            <a:pPr marL="342900" marR="0" lvl="0" indent="-34290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דאגו לסביבה נקייה</a:t>
            </a:r>
            <a:r>
              <a:rPr lang="he-IL" sz="2800" dirty="0">
                <a:solidFill>
                  <a:schemeClr val="dk1"/>
                </a:solidFill>
                <a:latin typeface="Arial" panose="020B0604020202020204" pitchFamily="34" charset="0"/>
                <a:ea typeface="Calibri"/>
                <a:cs typeface="Arial" panose="020B0604020202020204" pitchFamily="34" charset="0"/>
                <a:sym typeface="Calibri"/>
              </a:rPr>
              <a:t>.</a:t>
            </a:r>
            <a:endParaRPr sz="28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98" name="Google Shape;198;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2032" y="2207924"/>
            <a:ext cx="3692490" cy="244215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6"/>
          <p:cNvSpPr txBox="1"/>
          <p:nvPr/>
        </p:nvSpPr>
        <p:spPr>
          <a:xfrm>
            <a:off x="2585258" y="857058"/>
            <a:ext cx="9298441" cy="4154943"/>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600" b="1" dirty="0">
                <a:solidFill>
                  <a:srgbClr val="FF0000"/>
                </a:solidFill>
                <a:latin typeface="Calibri"/>
                <a:ea typeface="Calibri"/>
                <a:cs typeface="Calibri"/>
                <a:sym typeface="Calibri"/>
              </a:rPr>
              <a:t>    </a:t>
            </a:r>
            <a:r>
              <a:rPr lang="iw-IL" sz="3600" b="1" dirty="0">
                <a:solidFill>
                  <a:srgbClr val="FF0000"/>
                </a:solidFill>
                <a:latin typeface="Arial" panose="020B0604020202020204" pitchFamily="34" charset="0"/>
                <a:ea typeface="Calibri"/>
                <a:cs typeface="Arial" panose="020B0604020202020204" pitchFamily="34" charset="0"/>
                <a:sym typeface="Calibri"/>
              </a:rPr>
              <a:t>חשיבה על התכנון והעשייה</a:t>
            </a:r>
            <a:endParaRPr dirty="0">
              <a:latin typeface="Arial" panose="020B0604020202020204" pitchFamily="34" charset="0"/>
              <a:cs typeface="Arial" panose="020B0604020202020204" pitchFamily="34" charset="0"/>
            </a:endParaRPr>
          </a:p>
          <a:p>
            <a:pPr marL="457200" marR="0" lvl="0" indent="-457200" algn="r" rtl="1">
              <a:lnSpc>
                <a:spcPct val="150000"/>
              </a:lnSpc>
              <a:spcBef>
                <a:spcPts val="0"/>
              </a:spcBef>
              <a:spcAft>
                <a:spcPts val="0"/>
              </a:spcAft>
              <a:buClr>
                <a:schemeClr val="dk1"/>
              </a:buClr>
              <a:buSzPts val="2400"/>
              <a:buFont typeface="Calibri"/>
              <a:buAutoNum type="arabicPeriod"/>
            </a:pPr>
            <a:r>
              <a:rPr lang="iw-IL" sz="2400" dirty="0">
                <a:solidFill>
                  <a:schemeClr val="dk1"/>
                </a:solidFill>
                <a:latin typeface="Calibri"/>
                <a:ea typeface="Calibri"/>
                <a:cs typeface="Calibri"/>
                <a:sym typeface="Calibri"/>
              </a:rPr>
              <a:t> </a:t>
            </a:r>
            <a:r>
              <a:rPr lang="iw-IL" sz="2800" dirty="0">
                <a:solidFill>
                  <a:schemeClr val="dk1"/>
                </a:solidFill>
                <a:latin typeface="Arial" panose="020B0604020202020204" pitchFamily="34" charset="0"/>
                <a:ea typeface="Calibri"/>
                <a:cs typeface="Arial" panose="020B0604020202020204" pitchFamily="34" charset="0"/>
                <a:sym typeface="Calibri"/>
              </a:rPr>
              <a:t>מה הייתה המטרה של בניית מתקן ההאכלה לציפורים?</a:t>
            </a:r>
            <a:endParaRPr dirty="0">
              <a:latin typeface="Arial" panose="020B0604020202020204" pitchFamily="34" charset="0"/>
              <a:cs typeface="Arial" panose="020B0604020202020204" pitchFamily="34" charset="0"/>
            </a:endParaRPr>
          </a:p>
          <a:p>
            <a:pPr marL="514350" marR="0" lvl="0" indent="-51435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 כיצד מותאם מבנה מתקן ההאכלה להשגת המטרה שלו?</a:t>
            </a:r>
            <a:endParaRPr dirty="0">
              <a:latin typeface="Arial" panose="020B0604020202020204" pitchFamily="34" charset="0"/>
              <a:cs typeface="Arial" panose="020B0604020202020204" pitchFamily="34" charset="0"/>
            </a:endParaRPr>
          </a:p>
          <a:p>
            <a:pPr marL="514350" marR="0" lvl="0" indent="-51435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 מה היה קשה לכם בתהליך הבנייה?</a:t>
            </a:r>
            <a:endParaRPr dirty="0">
              <a:latin typeface="Arial" panose="020B0604020202020204" pitchFamily="34" charset="0"/>
              <a:cs typeface="Arial" panose="020B0604020202020204" pitchFamily="34" charset="0"/>
            </a:endParaRPr>
          </a:p>
          <a:p>
            <a:pPr marL="514350" marR="0" lvl="0" indent="-51435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האם תרצו לשפר את המתקן? אם כן</a:t>
            </a:r>
            <a:r>
              <a:rPr lang="he-IL" sz="2800" dirty="0">
                <a:solidFill>
                  <a:schemeClr val="dk1"/>
                </a:solidFill>
                <a:latin typeface="Arial" panose="020B0604020202020204" pitchFamily="34" charset="0"/>
                <a:ea typeface="Calibri"/>
                <a:cs typeface="Arial" panose="020B0604020202020204" pitchFamily="34" charset="0"/>
                <a:sym typeface="Calibri"/>
              </a:rPr>
              <a:t>,</a:t>
            </a:r>
            <a:r>
              <a:rPr lang="iw-IL" sz="2800" dirty="0">
                <a:solidFill>
                  <a:schemeClr val="dk1"/>
                </a:solidFill>
                <a:latin typeface="Arial" panose="020B0604020202020204" pitchFamily="34" charset="0"/>
                <a:ea typeface="Calibri"/>
                <a:cs typeface="Arial" panose="020B0604020202020204" pitchFamily="34" charset="0"/>
                <a:sym typeface="Calibri"/>
              </a:rPr>
              <a:t> במה אתם רוצים לשפר?</a:t>
            </a:r>
            <a:endParaRPr dirty="0">
              <a:latin typeface="Arial" panose="020B0604020202020204" pitchFamily="34" charset="0"/>
              <a:cs typeface="Arial" panose="020B0604020202020204" pitchFamily="34" charset="0"/>
            </a:endParaRPr>
          </a:p>
          <a:p>
            <a:pPr marL="514350" marR="0" lvl="0" indent="-514350" algn="r" rtl="1">
              <a:lnSpc>
                <a:spcPct val="150000"/>
              </a:lnSpc>
              <a:spcBef>
                <a:spcPts val="0"/>
              </a:spcBef>
              <a:spcAft>
                <a:spcPts val="0"/>
              </a:spcAft>
              <a:buClr>
                <a:schemeClr val="dk1"/>
              </a:buClr>
              <a:buSzPts val="2800"/>
              <a:buFont typeface="Calibri"/>
              <a:buAutoNum type="arabicPeriod"/>
            </a:pPr>
            <a:r>
              <a:rPr lang="iw-IL" sz="2800" dirty="0">
                <a:solidFill>
                  <a:schemeClr val="dk1"/>
                </a:solidFill>
                <a:latin typeface="Arial" panose="020B0604020202020204" pitchFamily="34" charset="0"/>
                <a:ea typeface="Calibri"/>
                <a:cs typeface="Arial" panose="020B0604020202020204" pitchFamily="34" charset="0"/>
                <a:sym typeface="Calibri"/>
              </a:rPr>
              <a:t>באילו מיומנויות עשייה השתמשתם?</a:t>
            </a:r>
            <a:endParaRPr dirty="0">
              <a:latin typeface="Arial" panose="020B0604020202020204" pitchFamily="34" charset="0"/>
              <a:cs typeface="Arial" panose="020B0604020202020204" pitchFamily="34" charset="0"/>
            </a:endParaRPr>
          </a:p>
        </p:txBody>
      </p:sp>
      <p:pic>
        <p:nvPicPr>
          <p:cNvPr id="204" name="Google Shape;204;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9308" y="1072342"/>
            <a:ext cx="2970474" cy="24501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17"/>
          <p:cNvGrpSpPr/>
          <p:nvPr/>
        </p:nvGrpSpPr>
        <p:grpSpPr>
          <a:xfrm>
            <a:off x="2283460" y="1122597"/>
            <a:ext cx="7799268" cy="5199512"/>
            <a:chOff x="0" y="0"/>
            <a:chExt cx="7799268" cy="5199512"/>
          </a:xfrm>
        </p:grpSpPr>
        <p:sp>
          <p:nvSpPr>
            <p:cNvPr id="210" name="Google Shape;210;p17"/>
            <p:cNvSpPr/>
            <p:nvPr/>
          </p:nvSpPr>
          <p:spPr>
            <a:xfrm rot="-5400000">
              <a:off x="649939" y="-649939"/>
              <a:ext cx="2599756" cy="3899634"/>
            </a:xfrm>
            <a:prstGeom prst="round1Rect">
              <a:avLst>
                <a:gd name="adj" fmla="val 16667"/>
              </a:avLst>
            </a:prstGeom>
            <a:solidFill>
              <a:srgbClr val="8DA9D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txBox="1"/>
            <p:nvPr/>
          </p:nvSpPr>
          <p:spPr>
            <a:xfrm>
              <a:off x="0" y="0"/>
              <a:ext cx="3899634" cy="1949817"/>
            </a:xfrm>
            <a:prstGeom prst="rect">
              <a:avLst/>
            </a:prstGeom>
            <a:noFill/>
            <a:ln>
              <a:noFill/>
            </a:ln>
          </p:spPr>
          <p:txBody>
            <a:bodyPr spcFirstLastPara="1" wrap="square" lIns="277350" tIns="277350" rIns="277350" bIns="277350" anchor="ctr" anchorCtr="0">
              <a:noAutofit/>
            </a:bodyPr>
            <a:lstStyle/>
            <a:p>
              <a:pPr marL="0" marR="0" lvl="0" indent="0" algn="ctr" rtl="1">
                <a:lnSpc>
                  <a:spcPct val="90000"/>
                </a:lnSpc>
                <a:spcBef>
                  <a:spcPts val="0"/>
                </a:spcBef>
                <a:spcAft>
                  <a:spcPts val="0"/>
                </a:spcAft>
                <a:buClr>
                  <a:schemeClr val="lt1"/>
                </a:buClr>
                <a:buSzPts val="3900"/>
                <a:buFont typeface="Calibri"/>
                <a:buNone/>
              </a:pPr>
              <a:r>
                <a:rPr lang="iw-IL" sz="3900">
                  <a:solidFill>
                    <a:schemeClr val="lt1"/>
                  </a:solidFill>
                  <a:latin typeface="Calibri"/>
                  <a:ea typeface="Calibri"/>
                  <a:cs typeface="Calibri"/>
                  <a:sym typeface="Calibri"/>
                </a:rPr>
                <a:t>התאמות לסביבה</a:t>
              </a:r>
              <a:endParaRPr/>
            </a:p>
          </p:txBody>
        </p:sp>
        <p:sp>
          <p:nvSpPr>
            <p:cNvPr id="212" name="Google Shape;212;p17"/>
            <p:cNvSpPr/>
            <p:nvPr/>
          </p:nvSpPr>
          <p:spPr>
            <a:xfrm>
              <a:off x="3899634" y="0"/>
              <a:ext cx="3899634" cy="2599756"/>
            </a:xfrm>
            <a:prstGeom prst="round1Rect">
              <a:avLst>
                <a:gd name="adj" fmla="val 16667"/>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7"/>
            <p:cNvSpPr txBox="1"/>
            <p:nvPr/>
          </p:nvSpPr>
          <p:spPr>
            <a:xfrm>
              <a:off x="3899634" y="0"/>
              <a:ext cx="3899634" cy="1949817"/>
            </a:xfrm>
            <a:prstGeom prst="rect">
              <a:avLst/>
            </a:prstGeom>
            <a:noFill/>
            <a:ln>
              <a:noFill/>
            </a:ln>
          </p:spPr>
          <p:txBody>
            <a:bodyPr spcFirstLastPara="1" wrap="square" lIns="277350" tIns="277350" rIns="277350" bIns="277350" anchor="ctr" anchorCtr="0">
              <a:noAutofit/>
            </a:bodyPr>
            <a:lstStyle/>
            <a:p>
              <a:pPr marL="0" marR="0" lvl="0" indent="0" algn="ctr" rtl="1">
                <a:lnSpc>
                  <a:spcPct val="90000"/>
                </a:lnSpc>
                <a:spcBef>
                  <a:spcPts val="0"/>
                </a:spcBef>
                <a:spcAft>
                  <a:spcPts val="0"/>
                </a:spcAft>
                <a:buClr>
                  <a:schemeClr val="lt1"/>
                </a:buClr>
                <a:buSzPts val="3900"/>
                <a:buFont typeface="Calibri"/>
                <a:buNone/>
              </a:pPr>
              <a:r>
                <a:rPr lang="iw-IL" sz="3900">
                  <a:solidFill>
                    <a:schemeClr val="lt1"/>
                  </a:solidFill>
                  <a:latin typeface="Calibri"/>
                  <a:ea typeface="Calibri"/>
                  <a:cs typeface="Calibri"/>
                  <a:sym typeface="Calibri"/>
                </a:rPr>
                <a:t>בעלי חיים </a:t>
              </a:r>
              <a:endParaRPr/>
            </a:p>
            <a:p>
              <a:pPr marL="0" marR="0" lvl="0" indent="0" algn="ctr" rtl="1">
                <a:lnSpc>
                  <a:spcPct val="90000"/>
                </a:lnSpc>
                <a:spcBef>
                  <a:spcPts val="1365"/>
                </a:spcBef>
                <a:spcAft>
                  <a:spcPts val="0"/>
                </a:spcAft>
                <a:buClr>
                  <a:schemeClr val="lt1"/>
                </a:buClr>
                <a:buSzPts val="3900"/>
                <a:buFont typeface="Calibri"/>
                <a:buNone/>
              </a:pPr>
              <a:r>
                <a:rPr lang="iw-IL" sz="3900">
                  <a:solidFill>
                    <a:schemeClr val="lt1"/>
                  </a:solidFill>
                  <a:latin typeface="Calibri"/>
                  <a:ea typeface="Calibri"/>
                  <a:cs typeface="Calibri"/>
                  <a:sym typeface="Calibri"/>
                </a:rPr>
                <a:t>בסביבות חיים</a:t>
              </a:r>
              <a:endParaRPr/>
            </a:p>
          </p:txBody>
        </p:sp>
        <p:sp>
          <p:nvSpPr>
            <p:cNvPr id="214" name="Google Shape;214;p17"/>
            <p:cNvSpPr/>
            <p:nvPr/>
          </p:nvSpPr>
          <p:spPr>
            <a:xfrm rot="10800000">
              <a:off x="0" y="2599756"/>
              <a:ext cx="3899634" cy="2599756"/>
            </a:xfrm>
            <a:prstGeom prst="round1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7"/>
            <p:cNvSpPr txBox="1"/>
            <p:nvPr/>
          </p:nvSpPr>
          <p:spPr>
            <a:xfrm>
              <a:off x="0" y="3249694"/>
              <a:ext cx="3899634" cy="1949817"/>
            </a:xfrm>
            <a:prstGeom prst="rect">
              <a:avLst/>
            </a:prstGeom>
            <a:noFill/>
            <a:ln>
              <a:noFill/>
            </a:ln>
          </p:spPr>
          <p:txBody>
            <a:bodyPr spcFirstLastPara="1" wrap="square" lIns="277350" tIns="277350" rIns="277350" bIns="277350" anchor="ctr" anchorCtr="0">
              <a:noAutofit/>
            </a:bodyPr>
            <a:lstStyle/>
            <a:p>
              <a:pPr marL="0" marR="0" lvl="0" indent="0" algn="ctr" rtl="1">
                <a:lnSpc>
                  <a:spcPct val="90000"/>
                </a:lnSpc>
                <a:spcBef>
                  <a:spcPts val="0"/>
                </a:spcBef>
                <a:spcAft>
                  <a:spcPts val="0"/>
                </a:spcAft>
                <a:buClr>
                  <a:schemeClr val="lt1"/>
                </a:buClr>
                <a:buSzPts val="3900"/>
                <a:buFont typeface="Calibri"/>
                <a:buNone/>
              </a:pPr>
              <a:r>
                <a:rPr lang="iw-IL" sz="3900">
                  <a:solidFill>
                    <a:schemeClr val="lt1"/>
                  </a:solidFill>
                  <a:latin typeface="Calibri"/>
                  <a:ea typeface="Calibri"/>
                  <a:cs typeface="Calibri"/>
                  <a:sym typeface="Calibri"/>
                </a:rPr>
                <a:t>שמירה על מגוון המינים</a:t>
              </a:r>
              <a:endParaRPr/>
            </a:p>
          </p:txBody>
        </p:sp>
        <p:sp>
          <p:nvSpPr>
            <p:cNvPr id="216" name="Google Shape;216;p17"/>
            <p:cNvSpPr/>
            <p:nvPr/>
          </p:nvSpPr>
          <p:spPr>
            <a:xfrm rot="5400000">
              <a:off x="4549573" y="1949817"/>
              <a:ext cx="2599756" cy="3899634"/>
            </a:xfrm>
            <a:prstGeom prst="round1Rect">
              <a:avLst>
                <a:gd name="adj" fmla="val 16667"/>
              </a:avLst>
            </a:prstGeom>
            <a:solidFill>
              <a:srgbClr val="9CC2E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7"/>
            <p:cNvSpPr txBox="1"/>
            <p:nvPr/>
          </p:nvSpPr>
          <p:spPr>
            <a:xfrm>
              <a:off x="3899634" y="3249694"/>
              <a:ext cx="3899634" cy="1949817"/>
            </a:xfrm>
            <a:prstGeom prst="rect">
              <a:avLst/>
            </a:prstGeom>
            <a:noFill/>
            <a:ln>
              <a:noFill/>
            </a:ln>
          </p:spPr>
          <p:txBody>
            <a:bodyPr spcFirstLastPara="1" wrap="square" lIns="277350" tIns="277350" rIns="277350" bIns="277350" anchor="ctr" anchorCtr="0">
              <a:noAutofit/>
            </a:bodyPr>
            <a:lstStyle/>
            <a:p>
              <a:pPr marL="0" marR="0" lvl="0" indent="0" algn="ctr" rtl="1">
                <a:lnSpc>
                  <a:spcPct val="90000"/>
                </a:lnSpc>
                <a:spcBef>
                  <a:spcPts val="0"/>
                </a:spcBef>
                <a:spcAft>
                  <a:spcPts val="0"/>
                </a:spcAft>
                <a:buClr>
                  <a:schemeClr val="lt1"/>
                </a:buClr>
                <a:buSzPts val="3900"/>
                <a:buFont typeface="Calibri"/>
                <a:buNone/>
              </a:pPr>
              <a:r>
                <a:rPr lang="iw-IL" sz="3900" dirty="0">
                  <a:solidFill>
                    <a:schemeClr val="lt1"/>
                  </a:solidFill>
                  <a:latin typeface="Calibri"/>
                  <a:ea typeface="Calibri"/>
                  <a:cs typeface="Calibri"/>
                  <a:sym typeface="Calibri"/>
                </a:rPr>
                <a:t>מגוון המינים</a:t>
              </a:r>
              <a:endParaRPr dirty="0"/>
            </a:p>
            <a:p>
              <a:pPr marL="0" marR="0" lvl="0" indent="0" algn="ctr" rtl="1">
                <a:lnSpc>
                  <a:spcPct val="90000"/>
                </a:lnSpc>
                <a:spcBef>
                  <a:spcPts val="1365"/>
                </a:spcBef>
                <a:spcAft>
                  <a:spcPts val="0"/>
                </a:spcAft>
                <a:buClr>
                  <a:schemeClr val="lt1"/>
                </a:buClr>
                <a:buSzPts val="3900"/>
                <a:buFont typeface="Calibri"/>
                <a:buNone/>
              </a:pPr>
              <a:r>
                <a:rPr lang="he-IL" sz="3900" dirty="0">
                  <a:solidFill>
                    <a:schemeClr val="lt1"/>
                  </a:solidFill>
                  <a:latin typeface="Calibri"/>
                  <a:ea typeface="Calibri"/>
                  <a:cs typeface="Calibri"/>
                  <a:sym typeface="Calibri"/>
                </a:rPr>
                <a:t>(</a:t>
              </a:r>
              <a:r>
                <a:rPr lang="iw-IL" sz="3900" dirty="0">
                  <a:solidFill>
                    <a:schemeClr val="lt1"/>
                  </a:solidFill>
                  <a:latin typeface="Calibri"/>
                  <a:ea typeface="Calibri"/>
                  <a:cs typeface="Calibri"/>
                  <a:sym typeface="Calibri"/>
                </a:rPr>
                <a:t>עופות</a:t>
              </a:r>
              <a:r>
                <a:rPr lang="he-IL" sz="3900" dirty="0">
                  <a:solidFill>
                    <a:schemeClr val="lt1"/>
                  </a:solidFill>
                  <a:latin typeface="Calibri"/>
                  <a:ea typeface="Calibri"/>
                  <a:cs typeface="Calibri"/>
                  <a:sym typeface="Calibri"/>
                </a:rPr>
                <a:t>)</a:t>
              </a:r>
              <a:endParaRPr dirty="0"/>
            </a:p>
          </p:txBody>
        </p:sp>
        <p:sp>
          <p:nvSpPr>
            <p:cNvPr id="218" name="Google Shape;218;p17"/>
            <p:cNvSpPr/>
            <p:nvPr/>
          </p:nvSpPr>
          <p:spPr>
            <a:xfrm>
              <a:off x="2050177" y="1924014"/>
              <a:ext cx="4047305" cy="1299878"/>
            </a:xfrm>
            <a:prstGeom prst="roundRect">
              <a:avLst>
                <a:gd name="adj" fmla="val 16667"/>
              </a:avLst>
            </a:prstGeom>
            <a:solidFill>
              <a:srgbClr val="ABBAD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7"/>
            <p:cNvSpPr txBox="1"/>
            <p:nvPr/>
          </p:nvSpPr>
          <p:spPr>
            <a:xfrm>
              <a:off x="2113632" y="1987469"/>
              <a:ext cx="3920395" cy="1172968"/>
            </a:xfrm>
            <a:prstGeom prst="rect">
              <a:avLst/>
            </a:prstGeom>
            <a:noFill/>
            <a:ln>
              <a:noFill/>
            </a:ln>
          </p:spPr>
          <p:txBody>
            <a:bodyPr spcFirstLastPara="1" wrap="square" lIns="148575" tIns="148575" rIns="148575" bIns="148575" anchor="ctr" anchorCtr="0">
              <a:noAutofit/>
            </a:bodyPr>
            <a:lstStyle/>
            <a:p>
              <a:pPr marL="0" marR="0" lvl="0" indent="0" algn="ctr" rtl="1">
                <a:lnSpc>
                  <a:spcPct val="90000"/>
                </a:lnSpc>
                <a:spcBef>
                  <a:spcPts val="0"/>
                </a:spcBef>
                <a:spcAft>
                  <a:spcPts val="0"/>
                </a:spcAft>
                <a:buClr>
                  <a:srgbClr val="002060"/>
                </a:buClr>
                <a:buSzPts val="3900"/>
                <a:buFont typeface="Calibri"/>
                <a:buNone/>
              </a:pPr>
              <a:r>
                <a:rPr lang="iw-IL" sz="3900" b="1">
                  <a:solidFill>
                    <a:srgbClr val="002060"/>
                  </a:solidFill>
                  <a:latin typeface="Calibri"/>
                  <a:ea typeface="Calibri"/>
                  <a:cs typeface="Calibri"/>
                  <a:sym typeface="Calibri"/>
                </a:rPr>
                <a:t>קשר לנושאי לימוד</a:t>
              </a:r>
              <a:endParaRPr sz="3900">
                <a:solidFill>
                  <a:srgbClr val="002060"/>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8"/>
          <p:cNvSpPr txBox="1"/>
          <p:nvPr/>
        </p:nvSpPr>
        <p:spPr>
          <a:xfrm>
            <a:off x="2926080" y="806335"/>
            <a:ext cx="8570422" cy="76944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4400" b="1">
                <a:solidFill>
                  <a:srgbClr val="FF0000"/>
                </a:solidFill>
                <a:latin typeface="Calibri"/>
                <a:ea typeface="Calibri"/>
                <a:cs typeface="Calibri"/>
                <a:sym typeface="Calibri"/>
              </a:rPr>
              <a:t> תם ולא נשלם</a:t>
            </a:r>
            <a:endParaRPr sz="4400" b="1">
              <a:solidFill>
                <a:srgbClr val="FF0000"/>
              </a:solidFill>
              <a:latin typeface="Calibri"/>
              <a:ea typeface="Calibri"/>
              <a:cs typeface="Calibri"/>
              <a:sym typeface="Calibri"/>
            </a:endParaRPr>
          </a:p>
        </p:txBody>
      </p:sp>
      <p:pic>
        <p:nvPicPr>
          <p:cNvPr id="225" name="Google Shape;225;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646278" y="1601150"/>
            <a:ext cx="3204000" cy="286249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6" name="Google Shape;226;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10533" y="1583396"/>
            <a:ext cx="2743438" cy="4743099"/>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7" name="Google Shape;227;p1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652260" y="4584616"/>
            <a:ext cx="3240000" cy="18469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A8C8-2738-18AB-897C-9C7973EA24F3}"/>
              </a:ext>
            </a:extLst>
          </p:cNvPr>
          <p:cNvSpPr>
            <a:spLocks noGrp="1"/>
          </p:cNvSpPr>
          <p:nvPr>
            <p:ph type="title"/>
          </p:nvPr>
        </p:nvSpPr>
        <p:spPr/>
        <p:txBody>
          <a:bodyPr/>
          <a:lstStyle/>
          <a:p>
            <a:r>
              <a:rPr lang="he-IL" b="1" dirty="0">
                <a:solidFill>
                  <a:srgbClr val="FF0000"/>
                </a:solidFill>
                <a:cs typeface="+mn-cs"/>
              </a:rPr>
              <a:t>מטרות</a:t>
            </a:r>
            <a:endParaRPr lang="en-US" b="1" dirty="0">
              <a:solidFill>
                <a:srgbClr val="FF0000"/>
              </a:solidFill>
              <a:cs typeface="+mn-cs"/>
            </a:endParaRPr>
          </a:p>
        </p:txBody>
      </p:sp>
      <p:sp>
        <p:nvSpPr>
          <p:cNvPr id="3" name="Content Placeholder 2">
            <a:extLst>
              <a:ext uri="{FF2B5EF4-FFF2-40B4-BE49-F238E27FC236}">
                <a16:creationId xmlns:a16="http://schemas.microsoft.com/office/drawing/2014/main" id="{FB2F708E-652D-3F8D-BF47-FDF02B9FBD7E}"/>
              </a:ext>
            </a:extLst>
          </p:cNvPr>
          <p:cNvSpPr>
            <a:spLocks noGrp="1"/>
          </p:cNvSpPr>
          <p:nvPr>
            <p:ph idx="1"/>
          </p:nvPr>
        </p:nvSpPr>
        <p:spPr/>
        <p:txBody>
          <a:bodyPr/>
          <a:lstStyle/>
          <a:p>
            <a:r>
              <a:rPr lang="he-IL" b="0" i="0" dirty="0">
                <a:solidFill>
                  <a:srgbClr val="222222"/>
                </a:solidFill>
                <a:effectLst/>
                <a:latin typeface="Arial" panose="020B0604020202020204" pitchFamily="34" charset="0"/>
              </a:rPr>
              <a:t>לפתח יכולת התבוננות חוקרת על מבנים ורכיבים במוצר. </a:t>
            </a:r>
          </a:p>
          <a:p>
            <a:r>
              <a:rPr lang="he-IL" dirty="0">
                <a:solidFill>
                  <a:srgbClr val="222222"/>
                </a:solidFill>
                <a:latin typeface="Arial" panose="020B0604020202020204" pitchFamily="34" charset="0"/>
              </a:rPr>
              <a:t>לפתח </a:t>
            </a:r>
            <a:r>
              <a:rPr lang="he-IL" b="0" i="0" dirty="0">
                <a:solidFill>
                  <a:srgbClr val="222222"/>
                </a:solidFill>
                <a:effectLst/>
                <a:latin typeface="Arial" panose="020B0604020202020204" pitchFamily="34" charset="0"/>
              </a:rPr>
              <a:t>הבנה אודות הקשר שבין תכונות החומר לבין תפקוד הרכיב במוצר.</a:t>
            </a:r>
          </a:p>
          <a:p>
            <a:r>
              <a:rPr lang="he-IL" b="0" i="0" dirty="0">
                <a:solidFill>
                  <a:srgbClr val="222222"/>
                </a:solidFill>
                <a:effectLst/>
                <a:latin typeface="Arial" panose="020B0604020202020204" pitchFamily="34" charset="0"/>
              </a:rPr>
              <a:t>לפתח יכולת לזהות את מנגנון הפעולה של המוצר ואת אופן בנייתו.</a:t>
            </a:r>
          </a:p>
          <a:p>
            <a:r>
              <a:rPr lang="he-IL" dirty="0">
                <a:solidFill>
                  <a:srgbClr val="222222"/>
                </a:solidFill>
                <a:latin typeface="Arial" panose="020B0604020202020204" pitchFamily="34" charset="0"/>
              </a:rPr>
              <a:t>לפתח יכולת לתכנון בנייה של מוצר בעזרת הנדסה הפוכה.</a:t>
            </a:r>
            <a:endParaRPr lang="he-IL" b="0" i="0" dirty="0">
              <a:solidFill>
                <a:srgbClr val="222222"/>
              </a:solidFill>
              <a:effectLst/>
              <a:latin typeface="Arial" panose="020B0604020202020204" pitchFamily="34" charset="0"/>
            </a:endParaRPr>
          </a:p>
          <a:p>
            <a:r>
              <a:rPr lang="he-IL" b="0" i="0" dirty="0">
                <a:solidFill>
                  <a:srgbClr val="222222"/>
                </a:solidFill>
                <a:effectLst/>
                <a:latin typeface="Arial" panose="020B0604020202020204" pitchFamily="34" charset="0"/>
              </a:rPr>
              <a:t>לפתח מיומנויות טכניות (ביצוע) כמו: מדידה, גזירה, סימון, שרטוט, חיבור  הדבקה וכדומה.</a:t>
            </a:r>
          </a:p>
          <a:p>
            <a:r>
              <a:rPr lang="he-IL" dirty="0">
                <a:solidFill>
                  <a:srgbClr val="222222"/>
                </a:solidFill>
                <a:latin typeface="Arial" panose="020B0604020202020204" pitchFamily="34" charset="0"/>
              </a:rPr>
              <a:t>לפתח עבודת צוות: שיתוף פעולה בחקירת המוצר ובנייתו.</a:t>
            </a:r>
            <a:endParaRPr lang="he-IL" b="0" i="0" dirty="0">
              <a:solidFill>
                <a:srgbClr val="22222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47148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872837" y="374073"/>
            <a:ext cx="11030988" cy="6093936"/>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600" b="1" i="0" u="none" strike="noStrike" cap="none" dirty="0">
                <a:solidFill>
                  <a:srgbClr val="FF0000"/>
                </a:solidFill>
                <a:latin typeface="Calibri"/>
                <a:ea typeface="Calibri"/>
                <a:cs typeface="+mn-cs"/>
                <a:sym typeface="Calibri"/>
              </a:rPr>
              <a:t>סיפור מעשה... </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בבוקר סתיו יצאו טל ורותם לטייל בחורשה הסמוכה לבית שלהם.</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הם ראו כמה דרורים מתרוצצים על הקרקע.</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"מדוע הדרורים  מתרוצצים  ככה?" – שאל רותם. </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"אולי הם מחפשים מזון" – אמר טל. </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"מה אוכלים הדרורים?" - שאל רותם.</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"אני חושב שהם אוכלים זרעים.</a:t>
            </a:r>
            <a:endParaRPr lang="he-IL" sz="2800" b="0" i="0" u="none" strike="noStrike" cap="none" dirty="0">
              <a:solidFill>
                <a:schemeClr val="dk1"/>
              </a:solidFill>
              <a:latin typeface="Calibri"/>
              <a:ea typeface="Calibri"/>
              <a:cs typeface="+mn-cs"/>
              <a:sym typeface="Calibri"/>
            </a:endParaRPr>
          </a:p>
          <a:p>
            <a:pPr marL="0" marR="0" lvl="0" indent="0" algn="r" rtl="1">
              <a:lnSpc>
                <a:spcPct val="150000"/>
              </a:lnSpc>
              <a:spcBef>
                <a:spcPts val="0"/>
              </a:spcBef>
              <a:spcAft>
                <a:spcPts val="0"/>
              </a:spcAft>
              <a:buNone/>
            </a:pPr>
            <a:r>
              <a:rPr lang="he-IL" sz="2800" b="0" i="0" u="none" strike="noStrike" cap="none" dirty="0">
                <a:solidFill>
                  <a:schemeClr val="dk1"/>
                </a:solidFill>
                <a:latin typeface="Calibri"/>
                <a:ea typeface="Calibri"/>
                <a:cs typeface="+mn-cs"/>
                <a:sym typeface="Calibri"/>
              </a:rPr>
              <a:t>"</a:t>
            </a:r>
            <a:r>
              <a:rPr lang="iw-IL" sz="2800" b="0" i="0" u="none" strike="noStrike" cap="none" dirty="0">
                <a:solidFill>
                  <a:schemeClr val="dk1"/>
                </a:solidFill>
                <a:latin typeface="Calibri"/>
                <a:ea typeface="Calibri"/>
                <a:cs typeface="+mn-cs"/>
                <a:sym typeface="Calibri"/>
              </a:rPr>
              <a:t>אבל אני לא רואה כאן זרעים</a:t>
            </a:r>
            <a:r>
              <a:rPr lang="he-IL" sz="2800" b="0" i="0" u="none" strike="noStrike" cap="none" dirty="0">
                <a:solidFill>
                  <a:schemeClr val="dk1"/>
                </a:solidFill>
                <a:latin typeface="Calibri"/>
                <a:ea typeface="Calibri"/>
                <a:cs typeface="+mn-cs"/>
                <a:sym typeface="Calibri"/>
              </a:rPr>
              <a:t>" </a:t>
            </a:r>
            <a:r>
              <a:rPr lang="iw-IL" sz="2800" b="0" i="0" u="none" strike="noStrike" cap="none" dirty="0">
                <a:solidFill>
                  <a:schemeClr val="dk1"/>
                </a:solidFill>
                <a:latin typeface="Calibri"/>
                <a:ea typeface="Calibri"/>
                <a:cs typeface="+mn-cs"/>
                <a:sym typeface="Calibri"/>
              </a:rPr>
              <a:t> – ענה לו טל. </a:t>
            </a:r>
            <a:endParaRPr dirty="0">
              <a:cs typeface="+mn-cs"/>
            </a:endParaRPr>
          </a:p>
          <a:p>
            <a:pPr marL="0" marR="0" lvl="0" indent="0" algn="r" rtl="1">
              <a:lnSpc>
                <a:spcPct val="150000"/>
              </a:lnSpc>
              <a:spcBef>
                <a:spcPts val="0"/>
              </a:spcBef>
              <a:spcAft>
                <a:spcPts val="0"/>
              </a:spcAft>
              <a:buNone/>
            </a:pPr>
            <a:r>
              <a:rPr lang="iw-IL" sz="2800" b="0" i="0" u="none" strike="noStrike" cap="none" dirty="0">
                <a:solidFill>
                  <a:schemeClr val="dk1"/>
                </a:solidFill>
                <a:latin typeface="Calibri"/>
                <a:ea typeface="Calibri"/>
                <a:cs typeface="+mn-cs"/>
                <a:sym typeface="Calibri"/>
              </a:rPr>
              <a:t>"יש לי רעיון</a:t>
            </a:r>
            <a:r>
              <a:rPr lang="he-IL" sz="2800" b="0" i="0" u="none" strike="noStrike" cap="none" dirty="0">
                <a:solidFill>
                  <a:schemeClr val="dk1"/>
                </a:solidFill>
                <a:latin typeface="Calibri"/>
                <a:ea typeface="Calibri"/>
                <a:cs typeface="+mn-cs"/>
                <a:sym typeface="Calibri"/>
              </a:rPr>
              <a:t>"</a:t>
            </a:r>
            <a:r>
              <a:rPr lang="iw-IL" sz="2800" b="0" i="0" u="none" strike="noStrike" cap="none" dirty="0">
                <a:solidFill>
                  <a:schemeClr val="dk1"/>
                </a:solidFill>
                <a:latin typeface="Calibri"/>
                <a:ea typeface="Calibri"/>
                <a:cs typeface="+mn-cs"/>
                <a:sym typeface="Calibri"/>
              </a:rPr>
              <a:t> אמר רותם</a:t>
            </a:r>
            <a:r>
              <a:rPr lang="he-IL" sz="2800" b="0" i="0" u="none" strike="noStrike" cap="none" dirty="0">
                <a:solidFill>
                  <a:schemeClr val="dk1"/>
                </a:solidFill>
                <a:latin typeface="Calibri"/>
                <a:ea typeface="Calibri"/>
                <a:cs typeface="+mn-cs"/>
                <a:sym typeface="Calibri"/>
              </a:rPr>
              <a:t> "א</a:t>
            </a:r>
            <a:r>
              <a:rPr lang="iw-IL" sz="2800" b="0" i="0" u="none" strike="noStrike" cap="none" dirty="0">
                <a:solidFill>
                  <a:schemeClr val="dk1"/>
                </a:solidFill>
                <a:latin typeface="Calibri"/>
                <a:ea typeface="Calibri"/>
                <a:cs typeface="+mn-cs"/>
                <a:sym typeface="Calibri"/>
              </a:rPr>
              <a:t>ולי נכין להם מתקני האכלה עם זרעים</a:t>
            </a:r>
            <a:r>
              <a:rPr lang="he-IL" sz="2800" b="0" i="0" u="none" strike="noStrike" cap="none" dirty="0">
                <a:solidFill>
                  <a:schemeClr val="dk1"/>
                </a:solidFill>
                <a:latin typeface="Calibri"/>
                <a:ea typeface="Calibri"/>
                <a:cs typeface="+mn-cs"/>
                <a:sym typeface="Calibri"/>
              </a:rPr>
              <a:t>?"</a:t>
            </a:r>
            <a:r>
              <a:rPr lang="iw-IL" sz="2800" b="0" i="0" u="none" strike="noStrike" cap="none" dirty="0">
                <a:solidFill>
                  <a:schemeClr val="dk1"/>
                </a:solidFill>
                <a:latin typeface="Calibri"/>
                <a:ea typeface="Calibri"/>
                <a:cs typeface="+mn-cs"/>
                <a:sym typeface="Calibri"/>
              </a:rPr>
              <a:t>  </a:t>
            </a:r>
            <a:endParaRPr sz="2800" b="0" i="0" u="none" strike="noStrike" cap="none" dirty="0">
              <a:solidFill>
                <a:schemeClr val="dk1"/>
              </a:solidFill>
              <a:latin typeface="Calibri"/>
              <a:ea typeface="Calibri"/>
              <a:cs typeface="+mn-cs"/>
              <a:sym typeface="Calibri"/>
            </a:endParaRPr>
          </a:p>
        </p:txBody>
      </p:sp>
      <p:pic>
        <p:nvPicPr>
          <p:cNvPr id="101" name="Google Shape;101;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6429" y="2344957"/>
            <a:ext cx="4455919" cy="297311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4"/>
          <p:cNvSpPr txBox="1"/>
          <p:nvPr/>
        </p:nvSpPr>
        <p:spPr>
          <a:xfrm>
            <a:off x="3991762" y="863455"/>
            <a:ext cx="4379761"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dirty="0">
                <a:solidFill>
                  <a:srgbClr val="FF0000"/>
                </a:solidFill>
                <a:latin typeface="+mn-lt"/>
                <a:ea typeface="Calibri"/>
                <a:cs typeface="Calibri"/>
                <a:sym typeface="Calibri"/>
              </a:rPr>
              <a:t>ציפורים אוכלות זרעים</a:t>
            </a:r>
            <a:endParaRPr sz="3600" b="1" dirty="0">
              <a:solidFill>
                <a:srgbClr val="FF0000"/>
              </a:solidFill>
              <a:latin typeface="+mn-lt"/>
              <a:ea typeface="Calibri"/>
              <a:cs typeface="Calibri"/>
              <a:sym typeface="Calibri"/>
            </a:endParaRPr>
          </a:p>
        </p:txBody>
      </p:sp>
      <p:sp>
        <p:nvSpPr>
          <p:cNvPr id="108" name="Google Shape;108;p4"/>
          <p:cNvSpPr txBox="1"/>
          <p:nvPr/>
        </p:nvSpPr>
        <p:spPr>
          <a:xfrm>
            <a:off x="3780467" y="6236808"/>
            <a:ext cx="7936858" cy="523220"/>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dirty="0">
                <a:solidFill>
                  <a:schemeClr val="dk1"/>
                </a:solidFill>
                <a:latin typeface="+mn-lt"/>
                <a:ea typeface="Calibri"/>
                <a:cs typeface="Calibri"/>
                <a:sym typeface="Calibri"/>
              </a:rPr>
              <a:t>מה משותף למבנה המקור של ציפורים אוכלות זרעים?</a:t>
            </a:r>
            <a:endParaRPr sz="2800" b="1" dirty="0">
              <a:solidFill>
                <a:schemeClr val="dk1"/>
              </a:solidFill>
              <a:latin typeface="+mn-lt"/>
              <a:ea typeface="Calibri"/>
              <a:cs typeface="Calibri"/>
              <a:sym typeface="Calibri"/>
            </a:endParaRPr>
          </a:p>
        </p:txBody>
      </p:sp>
      <p:grpSp>
        <p:nvGrpSpPr>
          <p:cNvPr id="109" name="Google Shape;109;p4"/>
          <p:cNvGrpSpPr/>
          <p:nvPr/>
        </p:nvGrpSpPr>
        <p:grpSpPr>
          <a:xfrm>
            <a:off x="6545848" y="1542124"/>
            <a:ext cx="3203565" cy="2088000"/>
            <a:chOff x="6545848" y="1542124"/>
            <a:chExt cx="3203565" cy="2088000"/>
          </a:xfrm>
        </p:grpSpPr>
        <p:pic>
          <p:nvPicPr>
            <p:cNvPr id="110" name="Google Shape;110;p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45848" y="1542124"/>
              <a:ext cx="3203565" cy="2088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1" name="Google Shape;111;p4"/>
            <p:cNvSpPr txBox="1"/>
            <p:nvPr/>
          </p:nvSpPr>
          <p:spPr>
            <a:xfrm>
              <a:off x="8406398" y="1619666"/>
              <a:ext cx="128397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lt1"/>
                  </a:solidFill>
                  <a:latin typeface="Calibri"/>
                  <a:ea typeface="Calibri"/>
                  <a:cs typeface="Calibri"/>
                  <a:sym typeface="Calibri"/>
                </a:rPr>
                <a:t>צלוב מקור</a:t>
              </a:r>
              <a:endParaRPr sz="1800" b="1">
                <a:solidFill>
                  <a:schemeClr val="lt1"/>
                </a:solidFill>
                <a:latin typeface="Calibri"/>
                <a:ea typeface="Calibri"/>
                <a:cs typeface="Calibri"/>
                <a:sym typeface="Calibri"/>
              </a:endParaRPr>
            </a:p>
          </p:txBody>
        </p:sp>
      </p:grpSp>
      <p:grpSp>
        <p:nvGrpSpPr>
          <p:cNvPr id="112" name="Google Shape;112;p4"/>
          <p:cNvGrpSpPr/>
          <p:nvPr/>
        </p:nvGrpSpPr>
        <p:grpSpPr>
          <a:xfrm>
            <a:off x="2823792" y="1506974"/>
            <a:ext cx="3204000" cy="2123150"/>
            <a:chOff x="2823792" y="1506974"/>
            <a:chExt cx="3204000" cy="2123150"/>
          </a:xfrm>
        </p:grpSpPr>
        <p:pic>
          <p:nvPicPr>
            <p:cNvPr id="113" name="Google Shape;113;p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823792" y="1542124"/>
              <a:ext cx="3204000" cy="2088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4" name="Google Shape;114;p4"/>
            <p:cNvSpPr txBox="1"/>
            <p:nvPr/>
          </p:nvSpPr>
          <p:spPr>
            <a:xfrm>
              <a:off x="2827020" y="1506974"/>
              <a:ext cx="81534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lt1"/>
                  </a:solidFill>
                  <a:latin typeface="Calibri"/>
                  <a:ea typeface="Calibri"/>
                  <a:cs typeface="Calibri"/>
                  <a:sym typeface="Calibri"/>
                </a:rPr>
                <a:t>חוחית</a:t>
              </a:r>
              <a:endParaRPr sz="1800" b="1">
                <a:solidFill>
                  <a:schemeClr val="lt1"/>
                </a:solidFill>
                <a:latin typeface="Calibri"/>
                <a:ea typeface="Calibri"/>
                <a:cs typeface="Calibri"/>
                <a:sym typeface="Calibri"/>
              </a:endParaRPr>
            </a:p>
          </p:txBody>
        </p:sp>
      </p:grpSp>
      <p:grpSp>
        <p:nvGrpSpPr>
          <p:cNvPr id="115" name="Google Shape;115;p4"/>
          <p:cNvGrpSpPr/>
          <p:nvPr/>
        </p:nvGrpSpPr>
        <p:grpSpPr>
          <a:xfrm>
            <a:off x="6545630" y="3880238"/>
            <a:ext cx="3204000" cy="2088000"/>
            <a:chOff x="6596866" y="4078896"/>
            <a:chExt cx="3132000" cy="2088000"/>
          </a:xfrm>
        </p:grpSpPr>
        <p:pic>
          <p:nvPicPr>
            <p:cNvPr id="116" name="Google Shape;116;p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96866" y="4078896"/>
              <a:ext cx="3132000" cy="2088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17" name="Google Shape;117;p4"/>
            <p:cNvSpPr txBox="1"/>
            <p:nvPr/>
          </p:nvSpPr>
          <p:spPr>
            <a:xfrm>
              <a:off x="9022080" y="4097774"/>
              <a:ext cx="68961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lt1"/>
                  </a:solidFill>
                  <a:latin typeface="Calibri"/>
                  <a:ea typeface="Calibri"/>
                  <a:cs typeface="Calibri"/>
                  <a:sym typeface="Calibri"/>
                </a:rPr>
                <a:t>דרור</a:t>
              </a:r>
              <a:endParaRPr sz="1800" b="1">
                <a:solidFill>
                  <a:schemeClr val="lt1"/>
                </a:solidFill>
                <a:latin typeface="Calibri"/>
                <a:ea typeface="Calibri"/>
                <a:cs typeface="Calibri"/>
                <a:sym typeface="Calibri"/>
              </a:endParaRPr>
            </a:p>
          </p:txBody>
        </p:sp>
      </p:grpSp>
      <p:grpSp>
        <p:nvGrpSpPr>
          <p:cNvPr id="118" name="Google Shape;118;p4"/>
          <p:cNvGrpSpPr/>
          <p:nvPr/>
        </p:nvGrpSpPr>
        <p:grpSpPr>
          <a:xfrm>
            <a:off x="2823792" y="3880238"/>
            <a:ext cx="3204000" cy="2088000"/>
            <a:chOff x="2847861" y="4016861"/>
            <a:chExt cx="3164319" cy="2088000"/>
          </a:xfrm>
        </p:grpSpPr>
        <p:pic>
          <p:nvPicPr>
            <p:cNvPr id="119" name="Google Shape;119;p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47861" y="4016861"/>
              <a:ext cx="3164319" cy="2088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20" name="Google Shape;120;p4"/>
            <p:cNvSpPr txBox="1"/>
            <p:nvPr/>
          </p:nvSpPr>
          <p:spPr>
            <a:xfrm>
              <a:off x="2887980" y="4074914"/>
              <a:ext cx="68961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lt1"/>
                  </a:solidFill>
                  <a:latin typeface="Calibri"/>
                  <a:ea typeface="Calibri"/>
                  <a:cs typeface="Calibri"/>
                  <a:sym typeface="Calibri"/>
                </a:rPr>
                <a:t>ירקון</a:t>
              </a:r>
              <a:endParaRPr sz="1800" b="1">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3369639" y="1134114"/>
            <a:ext cx="8228457"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dirty="0">
                <a:solidFill>
                  <a:srgbClr val="FF0000"/>
                </a:solidFill>
                <a:latin typeface="+mn-lt"/>
                <a:ea typeface="Calibri"/>
                <a:cs typeface="Calibri"/>
                <a:sym typeface="Calibri"/>
              </a:rPr>
              <a:t>אילו מתקני האכלה אפשר להכין לציפורים? </a:t>
            </a:r>
            <a:endParaRPr dirty="0">
              <a:latin typeface="+mn-lt"/>
            </a:endParaRPr>
          </a:p>
        </p:txBody>
      </p:sp>
      <p:sp>
        <p:nvSpPr>
          <p:cNvPr id="127" name="Google Shape;127;p5"/>
          <p:cNvSpPr txBox="1"/>
          <p:nvPr/>
        </p:nvSpPr>
        <p:spPr>
          <a:xfrm>
            <a:off x="6096000" y="1984492"/>
            <a:ext cx="5566088" cy="3600945"/>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dirty="0">
                <a:solidFill>
                  <a:srgbClr val="FF0000"/>
                </a:solidFill>
                <a:latin typeface="+mn-lt"/>
                <a:ea typeface="Calibri"/>
                <a:cs typeface="Calibri"/>
                <a:sym typeface="Calibri"/>
              </a:rPr>
              <a:t>מעלים רעיונות ומציירים אותם</a:t>
            </a:r>
            <a:r>
              <a:rPr lang="he-IL" sz="3200" b="1" dirty="0">
                <a:solidFill>
                  <a:srgbClr val="FF0000"/>
                </a:solidFill>
                <a:latin typeface="+mn-lt"/>
                <a:ea typeface="Calibri"/>
                <a:cs typeface="Calibri"/>
                <a:sym typeface="Calibri"/>
              </a:rPr>
              <a:t> </a:t>
            </a:r>
            <a:endParaRPr dirty="0">
              <a:latin typeface="+mn-lt"/>
            </a:endParaRPr>
          </a:p>
          <a:p>
            <a:pPr marL="0" marR="0" lvl="0" indent="0" algn="r" rtl="1">
              <a:lnSpc>
                <a:spcPct val="150000"/>
              </a:lnSpc>
              <a:spcBef>
                <a:spcPts val="0"/>
              </a:spcBef>
              <a:spcAft>
                <a:spcPts val="0"/>
              </a:spcAft>
              <a:buNone/>
            </a:pPr>
            <a:r>
              <a:rPr lang="iw-IL" sz="2400" b="1" dirty="0">
                <a:solidFill>
                  <a:schemeClr val="dk1"/>
                </a:solidFill>
                <a:latin typeface="+mn-lt"/>
                <a:ea typeface="Calibri"/>
                <a:cs typeface="Calibri"/>
                <a:sym typeface="Calibri"/>
              </a:rPr>
              <a:t>רעיון </a:t>
            </a:r>
            <a:r>
              <a:rPr lang="he-IL" sz="2400" b="1" dirty="0">
                <a:solidFill>
                  <a:schemeClr val="dk1"/>
                </a:solidFill>
                <a:latin typeface="+mn-lt"/>
                <a:ea typeface="Calibri"/>
                <a:cs typeface="Calibri"/>
                <a:sym typeface="Calibri"/>
              </a:rPr>
              <a:t>1</a:t>
            </a:r>
            <a:r>
              <a:rPr lang="iw-IL" sz="2400" b="1" dirty="0">
                <a:solidFill>
                  <a:schemeClr val="dk1"/>
                </a:solidFill>
                <a:latin typeface="+mn-lt"/>
                <a:ea typeface="Calibri"/>
                <a:cs typeface="Calibri"/>
                <a:sym typeface="Calibri"/>
              </a:rPr>
              <a:t>_______________________</a:t>
            </a:r>
            <a:br>
              <a:rPr lang="iw-IL" sz="2400" b="1" dirty="0">
                <a:solidFill>
                  <a:schemeClr val="dk1"/>
                </a:solidFill>
                <a:latin typeface="+mn-lt"/>
                <a:ea typeface="Calibri"/>
                <a:cs typeface="Calibri"/>
                <a:sym typeface="Calibri"/>
              </a:rPr>
            </a:br>
            <a:endParaRPr sz="2400" b="1" dirty="0">
              <a:solidFill>
                <a:schemeClr val="dk1"/>
              </a:solidFill>
              <a:latin typeface="+mn-lt"/>
              <a:ea typeface="Calibri"/>
              <a:cs typeface="Calibri"/>
              <a:sym typeface="Calibri"/>
            </a:endParaRPr>
          </a:p>
          <a:p>
            <a:pPr marL="0" marR="0" lvl="0" indent="0" algn="r" rtl="1">
              <a:lnSpc>
                <a:spcPct val="150000"/>
              </a:lnSpc>
              <a:spcBef>
                <a:spcPts val="0"/>
              </a:spcBef>
              <a:spcAft>
                <a:spcPts val="0"/>
              </a:spcAft>
              <a:buNone/>
            </a:pPr>
            <a:r>
              <a:rPr lang="iw-IL" sz="2400" b="1" dirty="0">
                <a:solidFill>
                  <a:schemeClr val="dk1"/>
                </a:solidFill>
                <a:latin typeface="+mn-lt"/>
                <a:ea typeface="Calibri"/>
                <a:cs typeface="Calibri"/>
                <a:sym typeface="Calibri"/>
              </a:rPr>
              <a:t>רעיון </a:t>
            </a:r>
            <a:r>
              <a:rPr lang="he-IL" sz="2400" b="1" dirty="0">
                <a:solidFill>
                  <a:schemeClr val="dk1"/>
                </a:solidFill>
                <a:latin typeface="+mn-lt"/>
                <a:ea typeface="Calibri"/>
                <a:cs typeface="Calibri"/>
                <a:sym typeface="Calibri"/>
              </a:rPr>
              <a:t>2</a:t>
            </a:r>
            <a:r>
              <a:rPr lang="iw-IL" sz="2400" b="1" dirty="0">
                <a:solidFill>
                  <a:schemeClr val="dk1"/>
                </a:solidFill>
                <a:latin typeface="+mn-lt"/>
                <a:ea typeface="Calibri"/>
                <a:cs typeface="Calibri"/>
                <a:sym typeface="Calibri"/>
              </a:rPr>
              <a:t>_______________________</a:t>
            </a:r>
            <a:br>
              <a:rPr lang="iw-IL" sz="2400" b="1" dirty="0">
                <a:solidFill>
                  <a:schemeClr val="dk1"/>
                </a:solidFill>
                <a:latin typeface="+mn-lt"/>
                <a:ea typeface="Calibri"/>
                <a:cs typeface="Calibri"/>
                <a:sym typeface="Calibri"/>
              </a:rPr>
            </a:br>
            <a:endParaRPr sz="2400" b="1" dirty="0">
              <a:solidFill>
                <a:schemeClr val="dk1"/>
              </a:solidFill>
              <a:latin typeface="+mn-lt"/>
              <a:ea typeface="Calibri"/>
              <a:cs typeface="Calibri"/>
              <a:sym typeface="Calibri"/>
            </a:endParaRPr>
          </a:p>
          <a:p>
            <a:pPr marL="0" marR="0" lvl="0" indent="0" algn="r" rtl="1">
              <a:lnSpc>
                <a:spcPct val="150000"/>
              </a:lnSpc>
              <a:spcBef>
                <a:spcPts val="0"/>
              </a:spcBef>
              <a:spcAft>
                <a:spcPts val="0"/>
              </a:spcAft>
              <a:buNone/>
            </a:pPr>
            <a:r>
              <a:rPr lang="iw-IL" sz="2400" b="1" dirty="0">
                <a:solidFill>
                  <a:schemeClr val="dk1"/>
                </a:solidFill>
                <a:latin typeface="+mn-lt"/>
                <a:ea typeface="Calibri"/>
                <a:cs typeface="Calibri"/>
                <a:sym typeface="Calibri"/>
              </a:rPr>
              <a:t>רעיון</a:t>
            </a:r>
            <a:r>
              <a:rPr lang="he-IL" sz="2400" b="1" dirty="0">
                <a:solidFill>
                  <a:schemeClr val="dk1"/>
                </a:solidFill>
                <a:latin typeface="+mn-lt"/>
                <a:ea typeface="Calibri"/>
                <a:cs typeface="Calibri"/>
                <a:sym typeface="Calibri"/>
              </a:rPr>
              <a:t> 3</a:t>
            </a:r>
            <a:r>
              <a:rPr lang="iw-IL" sz="2400" b="1" dirty="0">
                <a:solidFill>
                  <a:schemeClr val="dk1"/>
                </a:solidFill>
                <a:latin typeface="+mn-lt"/>
                <a:ea typeface="Calibri"/>
                <a:cs typeface="Calibri"/>
                <a:sym typeface="Calibri"/>
              </a:rPr>
              <a:t> _______________________</a:t>
            </a:r>
            <a:endParaRPr sz="2400" b="1" dirty="0">
              <a:solidFill>
                <a:schemeClr val="dk1"/>
              </a:solidFill>
              <a:latin typeface="+mn-lt"/>
              <a:ea typeface="Calibri"/>
              <a:cs typeface="Calibri"/>
              <a:sym typeface="Calibri"/>
            </a:endParaRPr>
          </a:p>
        </p:txBody>
      </p:sp>
      <p:pic>
        <p:nvPicPr>
          <p:cNvPr id="128" name="Google Shape;128;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16815" y="2322722"/>
            <a:ext cx="3952009" cy="292448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7"/>
          <p:cNvSpPr/>
          <p:nvPr/>
        </p:nvSpPr>
        <p:spPr>
          <a:xfrm>
            <a:off x="654341" y="947956"/>
            <a:ext cx="10872133" cy="5343787"/>
          </a:xfrm>
          <a:prstGeom prst="leftArrow">
            <a:avLst>
              <a:gd name="adj1" fmla="val 50000"/>
              <a:gd name="adj2" fmla="val 50000"/>
            </a:avLst>
          </a:prstGeom>
          <a:gradFill>
            <a:gsLst>
              <a:gs pos="0">
                <a:srgbClr val="F5F7FC"/>
              </a:gs>
              <a:gs pos="74000">
                <a:srgbClr val="A9BEE4"/>
              </a:gs>
              <a:gs pos="83000">
                <a:srgbClr val="A9BEE4"/>
              </a:gs>
              <a:gs pos="100000">
                <a:srgbClr val="C5D3ED"/>
              </a:gs>
            </a:gsLst>
            <a:lin ang="54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7"/>
          <p:cNvSpPr txBox="1"/>
          <p:nvPr/>
        </p:nvSpPr>
        <p:spPr>
          <a:xfrm>
            <a:off x="3004880" y="1249090"/>
            <a:ext cx="5295208"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dirty="0">
                <a:solidFill>
                  <a:srgbClr val="FF0000"/>
                </a:solidFill>
                <a:latin typeface="+mn-lt"/>
                <a:ea typeface="Calibri"/>
                <a:cs typeface="Calibri"/>
                <a:sym typeface="Calibri"/>
              </a:rPr>
              <a:t>אפשרות א:</a:t>
            </a:r>
            <a:r>
              <a:rPr lang="he-IL" sz="3600" b="1" dirty="0">
                <a:solidFill>
                  <a:srgbClr val="FF0000"/>
                </a:solidFill>
                <a:latin typeface="+mn-lt"/>
                <a:ea typeface="Calibri"/>
                <a:cs typeface="Calibri"/>
                <a:sym typeface="Calibri"/>
              </a:rPr>
              <a:t> </a:t>
            </a:r>
            <a:r>
              <a:rPr lang="iw-IL" sz="3600" b="1" dirty="0">
                <a:solidFill>
                  <a:srgbClr val="FF0000"/>
                </a:solidFill>
                <a:latin typeface="+mn-lt"/>
                <a:ea typeface="Calibri"/>
                <a:cs typeface="Calibri"/>
                <a:sym typeface="Calibri"/>
              </a:rPr>
              <a:t>כדור זרעים</a:t>
            </a:r>
            <a:endParaRPr sz="3600" b="1" dirty="0">
              <a:solidFill>
                <a:srgbClr val="FF0000"/>
              </a:solidFill>
              <a:latin typeface="+mn-lt"/>
              <a:ea typeface="Calibri"/>
              <a:cs typeface="Calibri"/>
              <a:sym typeface="Calibri"/>
            </a:endParaRPr>
          </a:p>
        </p:txBody>
      </p:sp>
      <p:pic>
        <p:nvPicPr>
          <p:cNvPr id="136" name="Google Shape;136;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69256" y="2280640"/>
            <a:ext cx="2631347" cy="2628000"/>
          </a:xfrm>
          <a:prstGeom prst="rect">
            <a:avLst/>
          </a:prstGeom>
          <a:solidFill>
            <a:srgbClr val="ECECEC"/>
          </a:solidFill>
          <a:ln>
            <a:noFill/>
          </a:ln>
          <a:effectLst>
            <a:outerShdw blurRad="55000" dist="18000" dir="5400000" algn="tl" rotWithShape="0">
              <a:srgbClr val="000000">
                <a:alpha val="40000"/>
              </a:srgbClr>
            </a:outerShdw>
          </a:effectLst>
        </p:spPr>
      </p:pic>
      <p:pic>
        <p:nvPicPr>
          <p:cNvPr id="137" name="Google Shape;137;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622938" y="2288446"/>
            <a:ext cx="2324563" cy="2628000"/>
          </a:xfrm>
          <a:prstGeom prst="rect">
            <a:avLst/>
          </a:prstGeom>
          <a:solidFill>
            <a:srgbClr val="ECECEC"/>
          </a:solidFill>
          <a:ln>
            <a:noFill/>
          </a:ln>
          <a:effectLst>
            <a:outerShdw blurRad="55000" dist="18000" dir="5400000" algn="tl" rotWithShape="0">
              <a:srgbClr val="000000">
                <a:alpha val="40000"/>
              </a:srgbClr>
            </a:outerShdw>
          </a:effectLst>
        </p:spPr>
      </p:pic>
      <p:sp>
        <p:nvSpPr>
          <p:cNvPr id="138" name="Google Shape;138;p7"/>
          <p:cNvSpPr txBox="1"/>
          <p:nvPr/>
        </p:nvSpPr>
        <p:spPr>
          <a:xfrm>
            <a:off x="2525086" y="6331027"/>
            <a:ext cx="703176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a:solidFill>
                  <a:schemeClr val="dk1"/>
                </a:solidFill>
                <a:latin typeface="Calibri"/>
                <a:ea typeface="Calibri"/>
                <a:cs typeface="Calibri"/>
                <a:sym typeface="Calibri"/>
              </a:rPr>
              <a:t>https://tukipedia.com/showthread.php?tid=3766&amp;pid=35525</a:t>
            </a:r>
            <a:endParaRPr sz="1800">
              <a:solidFill>
                <a:schemeClr val="dk1"/>
              </a:solidFill>
              <a:latin typeface="Calibri"/>
              <a:ea typeface="Calibri"/>
              <a:cs typeface="Calibri"/>
              <a:sym typeface="Calibri"/>
            </a:endParaRPr>
          </a:p>
        </p:txBody>
      </p:sp>
      <p:pic>
        <p:nvPicPr>
          <p:cNvPr id="139" name="Google Shape;139;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269835" y="2290194"/>
            <a:ext cx="2356220" cy="2628000"/>
          </a:xfrm>
          <a:prstGeom prst="rect">
            <a:avLst/>
          </a:prstGeom>
          <a:solidFill>
            <a:srgbClr val="ECECEC"/>
          </a:solidFill>
          <a:ln>
            <a:noFill/>
          </a:ln>
          <a:effectLst>
            <a:outerShdw blurRad="55000" dist="18000" dir="5400000" algn="tl" rotWithShape="0">
              <a:srgbClr val="000000">
                <a:alpha val="40000"/>
              </a:srgbClr>
            </a:outerShdw>
          </a:effectLst>
        </p:spPr>
      </p:pic>
      <p:pic>
        <p:nvPicPr>
          <p:cNvPr id="140" name="Google Shape;140;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53674" y="2287210"/>
            <a:ext cx="2793247" cy="2628000"/>
          </a:xfrm>
          <a:prstGeom prst="rect">
            <a:avLst/>
          </a:prstGeom>
          <a:solidFill>
            <a:srgbClr val="ECECEC"/>
          </a:solidFill>
          <a:ln>
            <a:noFill/>
          </a:ln>
          <a:effectLst>
            <a:outerShdw blurRad="55000" dist="18000" dir="54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9"/>
          <p:cNvSpPr txBox="1"/>
          <p:nvPr/>
        </p:nvSpPr>
        <p:spPr>
          <a:xfrm>
            <a:off x="2533580" y="6345452"/>
            <a:ext cx="6707425"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a:solidFill>
                  <a:schemeClr val="dk1"/>
                </a:solidFill>
                <a:latin typeface="Calibri"/>
                <a:ea typeface="Calibri"/>
                <a:cs typeface="Calibri"/>
                <a:sym typeface="Calibri"/>
              </a:rPr>
              <a:t>https://www.youtube.com/watch?v=SUII1bdeI_8&amp;t=9s</a:t>
            </a:r>
            <a:endParaRPr sz="1800">
              <a:solidFill>
                <a:schemeClr val="dk1"/>
              </a:solidFill>
              <a:latin typeface="Calibri"/>
              <a:ea typeface="Calibri"/>
              <a:cs typeface="Calibri"/>
              <a:sym typeface="Calibri"/>
            </a:endParaRPr>
          </a:p>
        </p:txBody>
      </p:sp>
      <p:sp>
        <p:nvSpPr>
          <p:cNvPr id="146" name="Google Shape;146;p9"/>
          <p:cNvSpPr txBox="1"/>
          <p:nvPr/>
        </p:nvSpPr>
        <p:spPr>
          <a:xfrm>
            <a:off x="3707929" y="5800860"/>
            <a:ext cx="6105124" cy="369332"/>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1800" b="1" i="0">
                <a:solidFill>
                  <a:srgbClr val="0F0F0F"/>
                </a:solidFill>
                <a:latin typeface="Roboto"/>
                <a:ea typeface="Roboto"/>
                <a:cs typeface="Roboto"/>
                <a:sym typeface="Roboto"/>
              </a:rPr>
              <a:t>How To Make a Backyard Pine Cone Bird Feeder</a:t>
            </a:r>
            <a:endParaRPr/>
          </a:p>
        </p:txBody>
      </p:sp>
      <p:pic>
        <p:nvPicPr>
          <p:cNvPr id="147" name="Google Shape;147;p9">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936303" y="1823833"/>
            <a:ext cx="7350878" cy="4028411"/>
          </a:xfrm>
          <a:prstGeom prst="rect">
            <a:avLst/>
          </a:prstGeom>
          <a:noFill/>
          <a:ln>
            <a:noFill/>
          </a:ln>
        </p:spPr>
      </p:pic>
      <p:sp>
        <p:nvSpPr>
          <p:cNvPr id="148" name="Google Shape;148;p9"/>
          <p:cNvSpPr/>
          <p:nvPr/>
        </p:nvSpPr>
        <p:spPr>
          <a:xfrm>
            <a:off x="993913" y="1094576"/>
            <a:ext cx="10228785" cy="553998"/>
          </a:xfrm>
          <a:prstGeom prst="rect">
            <a:avLst/>
          </a:prstGeom>
          <a:solidFill>
            <a:srgbClr val="F8F9FA"/>
          </a:solid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FF0000"/>
              </a:buClr>
              <a:buSzPts val="2100"/>
              <a:buFont typeface="Arial"/>
              <a:buNone/>
            </a:pPr>
            <a:r>
              <a:rPr lang="iw-IL" sz="3600" b="1" i="0" u="none" strike="noStrike" cap="none" dirty="0">
                <a:solidFill>
                  <a:srgbClr val="FF0000"/>
                </a:solidFill>
                <a:latin typeface="Arial"/>
                <a:ea typeface="Arial"/>
                <a:cs typeface="Arial"/>
                <a:sym typeface="Arial"/>
              </a:rPr>
              <a:t>איך להכין מתקן האכלה לציפורים העשוי מאיצרובל</a:t>
            </a:r>
            <a:r>
              <a:rPr lang="he-IL" sz="3600" b="1" i="0" u="none" strike="noStrike" cap="none" dirty="0">
                <a:solidFill>
                  <a:srgbClr val="FF0000"/>
                </a:solidFill>
                <a:latin typeface="Arial"/>
                <a:ea typeface="Arial"/>
                <a:cs typeface="Arial"/>
                <a:sym typeface="Arial"/>
              </a:rPr>
              <a:t>?</a:t>
            </a:r>
            <a:endParaRPr sz="3600" b="1" i="0" u="none" strike="noStrike" cap="none" dirty="0">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p:nvPr/>
        </p:nvSpPr>
        <p:spPr>
          <a:xfrm>
            <a:off x="6221702" y="1057406"/>
            <a:ext cx="5498396" cy="646331"/>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600" b="1" dirty="0">
                <a:solidFill>
                  <a:srgbClr val="FF0000"/>
                </a:solidFill>
                <a:latin typeface="Arial" panose="020B0604020202020204" pitchFamily="34" charset="0"/>
                <a:ea typeface="Calibri"/>
                <a:cs typeface="Arial" panose="020B0604020202020204" pitchFamily="34" charset="0"/>
                <a:sym typeface="Calibri"/>
              </a:rPr>
              <a:t>החיסרון של כדור הזרעים</a:t>
            </a:r>
            <a:endParaRPr dirty="0">
              <a:latin typeface="Arial" panose="020B0604020202020204" pitchFamily="34" charset="0"/>
              <a:cs typeface="Arial" panose="020B0604020202020204" pitchFamily="34" charset="0"/>
            </a:endParaRPr>
          </a:p>
        </p:txBody>
      </p:sp>
      <p:sp>
        <p:nvSpPr>
          <p:cNvPr id="154" name="Google Shape;154;p10"/>
          <p:cNvSpPr txBox="1"/>
          <p:nvPr/>
        </p:nvSpPr>
        <p:spPr>
          <a:xfrm>
            <a:off x="3683287" y="1770703"/>
            <a:ext cx="8089974" cy="4801274"/>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הציפורים אוכלות הזרעים מאוד נהנות </a:t>
            </a:r>
            <a:br>
              <a:rPr lang="iw-IL" sz="2800" dirty="0">
                <a:solidFill>
                  <a:schemeClr val="dk1"/>
                </a:solidFill>
                <a:latin typeface="Arial" panose="020B0604020202020204" pitchFamily="34" charset="0"/>
                <a:ea typeface="Calibri"/>
                <a:cs typeface="Arial" panose="020B0604020202020204" pitchFamily="34" charset="0"/>
                <a:sym typeface="Calibri"/>
              </a:rPr>
            </a:br>
            <a:r>
              <a:rPr lang="iw-IL" sz="2800" dirty="0">
                <a:solidFill>
                  <a:schemeClr val="dk1"/>
                </a:solidFill>
                <a:latin typeface="Arial" panose="020B0604020202020204" pitchFamily="34" charset="0"/>
                <a:ea typeface="Calibri"/>
                <a:cs typeface="Arial" panose="020B0604020202020204" pitchFamily="34" charset="0"/>
                <a:sym typeface="Calibri"/>
              </a:rPr>
              <a:t>לאכול את הזרעים מכדור הזרעים.</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לפעמים</a:t>
            </a:r>
            <a:r>
              <a:rPr lang="he-IL" sz="2800" dirty="0">
                <a:solidFill>
                  <a:schemeClr val="dk1"/>
                </a:solidFill>
                <a:latin typeface="Arial" panose="020B0604020202020204" pitchFamily="34" charset="0"/>
                <a:ea typeface="Calibri"/>
                <a:cs typeface="Arial" panose="020B0604020202020204" pitchFamily="34" charset="0"/>
                <a:sym typeface="Calibri"/>
              </a:rPr>
              <a:t>,</a:t>
            </a:r>
            <a:r>
              <a:rPr lang="iw-IL" sz="2800" dirty="0">
                <a:solidFill>
                  <a:schemeClr val="dk1"/>
                </a:solidFill>
                <a:latin typeface="Arial" panose="020B0604020202020204" pitchFamily="34" charset="0"/>
                <a:ea typeface="Calibri"/>
                <a:cs typeface="Arial" panose="020B0604020202020204" pitchFamily="34" charset="0"/>
                <a:sym typeface="Calibri"/>
              </a:rPr>
              <a:t> לא רק הן נהנות.</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800" dirty="0">
                <a:solidFill>
                  <a:srgbClr val="FF0000"/>
                </a:solidFill>
                <a:latin typeface="Arial" panose="020B0604020202020204" pitchFamily="34" charset="0"/>
                <a:ea typeface="Calibri"/>
                <a:cs typeface="Arial" panose="020B0604020202020204" pitchFamily="34" charset="0"/>
                <a:sym typeface="Calibri"/>
              </a:rPr>
              <a:t>מי עוד נהנה?</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המיינה והדררה</a:t>
            </a:r>
            <a:r>
              <a:rPr lang="he-IL" sz="2800" dirty="0">
                <a:solidFill>
                  <a:schemeClr val="dk1"/>
                </a:solidFill>
                <a:latin typeface="Arial" panose="020B0604020202020204" pitchFamily="34" charset="0"/>
                <a:ea typeface="Calibri"/>
                <a:cs typeface="Arial" panose="020B0604020202020204" pitchFamily="34" charset="0"/>
                <a:sym typeface="Calibri"/>
              </a:rPr>
              <a:t>.</a:t>
            </a:r>
            <a:r>
              <a:rPr lang="iw-IL" sz="2800" dirty="0">
                <a:solidFill>
                  <a:schemeClr val="dk1"/>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800" dirty="0">
              <a:solidFill>
                <a:schemeClr val="dk1"/>
              </a:solidFill>
              <a:latin typeface="+mn-lt"/>
              <a:ea typeface="Calibri"/>
              <a:cs typeface="Calibri"/>
              <a:sym typeface="Calibri"/>
            </a:endParaRPr>
          </a:p>
          <a:p>
            <a:pPr marL="0" marR="0" lvl="0" indent="0" algn="r" rtl="1">
              <a:spcBef>
                <a:spcPts val="0"/>
              </a:spcBef>
              <a:spcAft>
                <a:spcPts val="0"/>
              </a:spcAft>
              <a:buNone/>
            </a:pPr>
            <a:r>
              <a:rPr lang="iw-IL" sz="2800" b="1" dirty="0">
                <a:solidFill>
                  <a:schemeClr val="dk1"/>
                </a:solidFill>
                <a:latin typeface="Arial" panose="020B0604020202020204" pitchFamily="34" charset="0"/>
                <a:ea typeface="Calibri"/>
                <a:cs typeface="Arial" panose="020B0604020202020204" pitchFamily="34" charset="0"/>
                <a:sym typeface="Calibri"/>
              </a:rPr>
              <a:t>אז מה הבעיה עם זה?</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המיינה והדררה הן ציפורים פולשות ומזיקות</a:t>
            </a:r>
            <a:r>
              <a:rPr lang="he-IL" sz="2800" dirty="0">
                <a:solidFill>
                  <a:schemeClr val="dk1"/>
                </a:solidFill>
                <a:latin typeface="Arial" panose="020B0604020202020204" pitchFamily="34" charset="0"/>
                <a:ea typeface="Calibri"/>
                <a:cs typeface="Arial" panose="020B0604020202020204" pitchFamily="34" charset="0"/>
                <a:sym typeface="Calibri"/>
              </a:rPr>
              <a:t>.</a:t>
            </a:r>
            <a:r>
              <a:rPr lang="iw-IL" sz="2800" dirty="0">
                <a:solidFill>
                  <a:schemeClr val="dk1"/>
                </a:solidFill>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הן מחסלות לציפורים את הזרעים</a:t>
            </a:r>
            <a:r>
              <a:rPr lang="he-IL" sz="2800" dirty="0">
                <a:solidFill>
                  <a:schemeClr val="dk1"/>
                </a:solidFill>
                <a:latin typeface="Arial" panose="020B0604020202020204" pitchFamily="34" charset="0"/>
                <a:ea typeface="Calibri"/>
                <a:cs typeface="Arial" panose="020B0604020202020204" pitchFamily="34" charset="0"/>
                <a:sym typeface="Calibri"/>
              </a:rPr>
              <a:t>.</a:t>
            </a:r>
            <a:endParaRPr dirty="0">
              <a:latin typeface="Arial" panose="020B0604020202020204" pitchFamily="34" charset="0"/>
              <a:cs typeface="Arial" panose="020B0604020202020204" pitchFamily="34" charset="0"/>
            </a:endParaRPr>
          </a:p>
          <a:p>
            <a:pPr marL="0" marR="0" lvl="0" indent="0" algn="r" rtl="1">
              <a:spcBef>
                <a:spcPts val="0"/>
              </a:spcBef>
              <a:spcAft>
                <a:spcPts val="0"/>
              </a:spcAft>
              <a:buNone/>
            </a:pPr>
            <a:endParaRPr sz="2800" dirty="0">
              <a:solidFill>
                <a:schemeClr val="dk1"/>
              </a:solidFill>
              <a:latin typeface="Arial" panose="020B0604020202020204" pitchFamily="34" charset="0"/>
              <a:ea typeface="Calibri"/>
              <a:cs typeface="Arial" panose="020B0604020202020204" pitchFamily="34" charset="0"/>
              <a:sym typeface="Calibri"/>
            </a:endParaRPr>
          </a:p>
          <a:p>
            <a:pPr marL="0" marR="0" lvl="0" indent="0" algn="r" rtl="1">
              <a:spcBef>
                <a:spcPts val="0"/>
              </a:spcBef>
              <a:spcAft>
                <a:spcPts val="0"/>
              </a:spcAft>
              <a:buNone/>
            </a:pPr>
            <a:r>
              <a:rPr lang="iw-IL" sz="2600" b="1" dirty="0">
                <a:solidFill>
                  <a:schemeClr val="dk1"/>
                </a:solidFill>
                <a:latin typeface="Arial" panose="020B0604020202020204" pitchFamily="34" charset="0"/>
                <a:ea typeface="Calibri"/>
                <a:cs typeface="Arial" panose="020B0604020202020204" pitchFamily="34" charset="0"/>
                <a:sym typeface="Calibri"/>
              </a:rPr>
              <a:t>כיצד אפשר למנוע מהציפורים האלה לאכול את הזרעים?</a:t>
            </a:r>
            <a:endParaRPr sz="2600" dirty="0">
              <a:latin typeface="Arial" panose="020B0604020202020204" pitchFamily="34" charset="0"/>
              <a:cs typeface="Arial" panose="020B0604020202020204" pitchFamily="34" charset="0"/>
            </a:endParaRPr>
          </a:p>
        </p:txBody>
      </p:sp>
      <p:pic>
        <p:nvPicPr>
          <p:cNvPr id="155" name="Google Shape;155;p1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6374" y="1338828"/>
            <a:ext cx="2753998" cy="1836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156" name="Google Shape;156;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6373" y="3800087"/>
            <a:ext cx="2754000" cy="18360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157" name="Google Shape;157;p10"/>
          <p:cNvSpPr txBox="1"/>
          <p:nvPr/>
        </p:nvSpPr>
        <p:spPr>
          <a:xfrm>
            <a:off x="1485900" y="3198614"/>
            <a:ext cx="87249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dk1"/>
                </a:solidFill>
                <a:latin typeface="Calibri"/>
                <a:ea typeface="Calibri"/>
                <a:cs typeface="Calibri"/>
                <a:sym typeface="Calibri"/>
              </a:rPr>
              <a:t>מיינה</a:t>
            </a:r>
            <a:endParaRPr sz="1800">
              <a:solidFill>
                <a:schemeClr val="dk1"/>
              </a:solidFill>
              <a:latin typeface="Calibri"/>
              <a:ea typeface="Calibri"/>
              <a:cs typeface="Calibri"/>
              <a:sym typeface="Calibri"/>
            </a:endParaRPr>
          </a:p>
        </p:txBody>
      </p:sp>
      <p:sp>
        <p:nvSpPr>
          <p:cNvPr id="158" name="Google Shape;158;p10"/>
          <p:cNvSpPr txBox="1"/>
          <p:nvPr/>
        </p:nvSpPr>
        <p:spPr>
          <a:xfrm>
            <a:off x="1341120" y="5697974"/>
            <a:ext cx="1017270" cy="369332"/>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1800" b="1">
                <a:solidFill>
                  <a:schemeClr val="dk1"/>
                </a:solidFill>
                <a:latin typeface="Calibri"/>
                <a:ea typeface="Calibri"/>
                <a:cs typeface="Calibri"/>
                <a:sym typeface="Calibri"/>
              </a:rPr>
              <a:t>דררה</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p:nvPr/>
        </p:nvSpPr>
        <p:spPr>
          <a:xfrm>
            <a:off x="3280192" y="1045356"/>
            <a:ext cx="8583603" cy="1569620"/>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3200" b="1" dirty="0">
                <a:solidFill>
                  <a:srgbClr val="FF0000"/>
                </a:solidFill>
                <a:latin typeface="Arial" panose="020B0604020202020204" pitchFamily="34" charset="0"/>
                <a:ea typeface="Calibri"/>
                <a:cs typeface="Arial" panose="020B0604020202020204" pitchFamily="34" charset="0"/>
                <a:sym typeface="Calibri"/>
              </a:rPr>
              <a:t>רעיון לפתרון הבעיה</a:t>
            </a:r>
            <a:r>
              <a:rPr lang="he-IL" sz="3200" b="1" dirty="0">
                <a:solidFill>
                  <a:srgbClr val="FF0000"/>
                </a:solidFill>
                <a:latin typeface="Arial" panose="020B0604020202020204" pitchFamily="34" charset="0"/>
                <a:ea typeface="Calibri"/>
                <a:cs typeface="Arial" panose="020B0604020202020204" pitchFamily="34" charset="0"/>
                <a:sym typeface="Calibri"/>
              </a:rPr>
              <a:t>:</a:t>
            </a:r>
            <a:r>
              <a:rPr lang="iw-IL" sz="3200" b="1" dirty="0">
                <a:solidFill>
                  <a:srgbClr val="FF0000"/>
                </a:solidFill>
                <a:latin typeface="Arial" panose="020B0604020202020204" pitchFamily="34" charset="0"/>
                <a:ea typeface="Calibri"/>
                <a:cs typeface="Arial" panose="020B0604020202020204" pitchFamily="34" charset="0"/>
                <a:sym typeface="Calibri"/>
              </a:rPr>
              <a:t> </a:t>
            </a:r>
            <a:endParaRPr lang="he-IL" sz="3200" b="1" dirty="0">
              <a:solidFill>
                <a:srgbClr val="FF0000"/>
              </a:solidFill>
              <a:latin typeface="Arial" panose="020B0604020202020204" pitchFamily="34" charset="0"/>
              <a:ea typeface="Calibri"/>
              <a:cs typeface="Arial" panose="020B0604020202020204" pitchFamily="34" charset="0"/>
              <a:sym typeface="Calibri"/>
            </a:endParaRPr>
          </a:p>
          <a:p>
            <a:pPr marL="0" marR="0" lvl="0" indent="0" algn="r" rtl="1">
              <a:lnSpc>
                <a:spcPct val="150000"/>
              </a:lnSpc>
              <a:spcBef>
                <a:spcPts val="0"/>
              </a:spcBef>
              <a:spcAft>
                <a:spcPts val="0"/>
              </a:spcAft>
              <a:buNone/>
            </a:pPr>
            <a:r>
              <a:rPr lang="iw-IL" sz="3200" b="1" dirty="0">
                <a:solidFill>
                  <a:srgbClr val="FF0000"/>
                </a:solidFill>
                <a:latin typeface="Arial" panose="020B0604020202020204" pitchFamily="34" charset="0"/>
                <a:ea typeface="Calibri"/>
                <a:cs typeface="Arial" panose="020B0604020202020204" pitchFamily="34" charset="0"/>
                <a:sym typeface="Calibri"/>
              </a:rPr>
              <a:t>מתקן  האכלה </a:t>
            </a:r>
            <a:r>
              <a:rPr lang="he-IL" sz="3200" b="1" dirty="0">
                <a:solidFill>
                  <a:srgbClr val="FF0000"/>
                </a:solidFill>
                <a:latin typeface="Arial" panose="020B0604020202020204" pitchFamily="34" charset="0"/>
                <a:ea typeface="Calibri"/>
                <a:cs typeface="Arial" panose="020B0604020202020204" pitchFamily="34" charset="0"/>
                <a:sym typeface="Calibri"/>
              </a:rPr>
              <a:t>עשוי </a:t>
            </a:r>
            <a:r>
              <a:rPr lang="iw-IL" sz="3200" b="1" dirty="0">
                <a:solidFill>
                  <a:srgbClr val="FF0000"/>
                </a:solidFill>
                <a:latin typeface="Arial" panose="020B0604020202020204" pitchFamily="34" charset="0"/>
                <a:ea typeface="Calibri"/>
                <a:cs typeface="Arial" panose="020B0604020202020204" pitchFamily="34" charset="0"/>
                <a:sym typeface="Calibri"/>
              </a:rPr>
              <a:t>מבקבוק</a:t>
            </a:r>
            <a:r>
              <a:rPr lang="he-IL" sz="3200" b="1" dirty="0">
                <a:solidFill>
                  <a:srgbClr val="FF0000"/>
                </a:solidFill>
                <a:latin typeface="Arial" panose="020B0604020202020204" pitchFamily="34" charset="0"/>
                <a:ea typeface="Calibri"/>
                <a:cs typeface="Arial" panose="020B0604020202020204" pitchFamily="34" charset="0"/>
                <a:sym typeface="Calibri"/>
              </a:rPr>
              <a:t> פלסטיק</a:t>
            </a:r>
            <a:endParaRPr sz="3200" dirty="0">
              <a:latin typeface="Arial" panose="020B0604020202020204" pitchFamily="34" charset="0"/>
              <a:cs typeface="Arial" panose="020B0604020202020204" pitchFamily="34" charset="0"/>
            </a:endParaRPr>
          </a:p>
        </p:txBody>
      </p:sp>
      <p:sp>
        <p:nvSpPr>
          <p:cNvPr id="165" name="Google Shape;165;p11"/>
          <p:cNvSpPr txBox="1"/>
          <p:nvPr/>
        </p:nvSpPr>
        <p:spPr>
          <a:xfrm>
            <a:off x="3460898" y="2537897"/>
            <a:ext cx="8305079" cy="3970277"/>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iw-IL" sz="2800" b="1" dirty="0">
                <a:solidFill>
                  <a:srgbClr val="FF0000"/>
                </a:solidFill>
                <a:latin typeface="Arial" panose="020B0604020202020204" pitchFamily="34" charset="0"/>
                <a:ea typeface="Calibri"/>
                <a:cs typeface="Arial" panose="020B0604020202020204" pitchFamily="34" charset="0"/>
                <a:sym typeface="Calibri"/>
              </a:rPr>
              <a:t>מה דעתכם על הפתרון הזה?</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שימו לב למבנה המתקן.</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מהיכן מלקטות הציפורים את הזרעים?</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האם הפתרון הזה ימנע מהמיינה והדררה לאכול זרעים ממתקן האכלה הזה?</a:t>
            </a:r>
            <a:endParaRPr dirty="0">
              <a:latin typeface="Arial" panose="020B0604020202020204" pitchFamily="34" charset="0"/>
              <a:cs typeface="Arial" panose="020B0604020202020204" pitchFamily="34" charset="0"/>
            </a:endParaRPr>
          </a:p>
          <a:p>
            <a:pPr marL="0" marR="0" lvl="0" indent="0" algn="r" rtl="1">
              <a:lnSpc>
                <a:spcPct val="150000"/>
              </a:lnSpc>
              <a:spcBef>
                <a:spcPts val="0"/>
              </a:spcBef>
              <a:spcAft>
                <a:spcPts val="0"/>
              </a:spcAft>
              <a:buNone/>
            </a:pPr>
            <a:r>
              <a:rPr lang="iw-IL" sz="2800" dirty="0">
                <a:solidFill>
                  <a:schemeClr val="dk1"/>
                </a:solidFill>
                <a:latin typeface="Arial" panose="020B0604020202020204" pitchFamily="34" charset="0"/>
                <a:ea typeface="Calibri"/>
                <a:cs typeface="Arial" panose="020B0604020202020204" pitchFamily="34" charset="0"/>
                <a:sym typeface="Calibri"/>
              </a:rPr>
              <a:t>נמקו את תשובתכם.</a:t>
            </a:r>
            <a:endParaRPr sz="2400" dirty="0">
              <a:solidFill>
                <a:schemeClr val="dk1"/>
              </a:solidFill>
              <a:latin typeface="Arial" panose="020B0604020202020204" pitchFamily="34" charset="0"/>
              <a:ea typeface="Calibri"/>
              <a:cs typeface="Arial" panose="020B0604020202020204" pitchFamily="34" charset="0"/>
              <a:sym typeface="Calibri"/>
            </a:endParaRPr>
          </a:p>
        </p:txBody>
      </p:sp>
      <p:pic>
        <p:nvPicPr>
          <p:cNvPr id="166" name="Google Shape;166;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5943" y="1596791"/>
            <a:ext cx="2479781" cy="428506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1456</Words>
  <Application>Microsoft Office PowerPoint</Application>
  <PresentationFormat>מסך רחב</PresentationFormat>
  <Paragraphs>134</Paragraphs>
  <Slides>16</Slides>
  <Notes>15</Notes>
  <HiddenSlides>0</HiddenSlides>
  <MMClips>0</MMClips>
  <ScaleCrop>false</ScaleCrop>
  <HeadingPairs>
    <vt:vector size="6" baseType="variant">
      <vt:variant>
        <vt:lpstr>גופנים בשימוש</vt:lpstr>
      </vt:variant>
      <vt:variant>
        <vt:i4>5</vt:i4>
      </vt:variant>
      <vt:variant>
        <vt:lpstr>ערכת נושא</vt:lpstr>
      </vt:variant>
      <vt:variant>
        <vt:i4>2</vt:i4>
      </vt:variant>
      <vt:variant>
        <vt:lpstr>כותרות שקופיות</vt:lpstr>
      </vt:variant>
      <vt:variant>
        <vt:i4>16</vt:i4>
      </vt:variant>
    </vt:vector>
  </HeadingPairs>
  <TitlesOfParts>
    <vt:vector size="23" baseType="lpstr">
      <vt:lpstr>Times New Roman</vt:lpstr>
      <vt:lpstr>Calibri Light</vt:lpstr>
      <vt:lpstr>Roboto</vt:lpstr>
      <vt:lpstr>Arial</vt:lpstr>
      <vt:lpstr>Calibri</vt:lpstr>
      <vt:lpstr>ערכת נושא Office</vt:lpstr>
      <vt:lpstr>1_ערכת נושא Office</vt:lpstr>
      <vt:lpstr>מצגת של PowerPoint‏</vt:lpstr>
      <vt:lpstr>מטרות</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דליה קילים</dc:creator>
  <cp:lastModifiedBy>shlomi sh shlomish</cp:lastModifiedBy>
  <cp:revision>12</cp:revision>
  <dcterms:created xsi:type="dcterms:W3CDTF">2024-06-19T12:17:55Z</dcterms:created>
  <dcterms:modified xsi:type="dcterms:W3CDTF">2024-09-17T06:43:35Z</dcterms:modified>
</cp:coreProperties>
</file>