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21"/>
  </p:notesMasterIdLst>
  <p:sldIdLst>
    <p:sldId id="256" r:id="rId3"/>
    <p:sldId id="281" r:id="rId4"/>
    <p:sldId id="265" r:id="rId5"/>
    <p:sldId id="266" r:id="rId6"/>
    <p:sldId id="267" r:id="rId7"/>
    <p:sldId id="268" r:id="rId8"/>
    <p:sldId id="273" r:id="rId9"/>
    <p:sldId id="274" r:id="rId10"/>
    <p:sldId id="275" r:id="rId11"/>
    <p:sldId id="272" r:id="rId12"/>
    <p:sldId id="270" r:id="rId13"/>
    <p:sldId id="276" r:id="rId14"/>
    <p:sldId id="260" r:id="rId15"/>
    <p:sldId id="277" r:id="rId16"/>
    <p:sldId id="282" r:id="rId17"/>
    <p:sldId id="278" r:id="rId18"/>
    <p:sldId id="257" r:id="rId19"/>
    <p:sldId id="280" r:id="rId20"/>
  </p:sldIdLst>
  <p:sldSz cx="12192000" cy="6858000"/>
  <p:notesSz cx="6858000" cy="9144000"/>
  <p:defaultTextStyle>
    <a:defPPr>
      <a:defRPr lang="en-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9" clrIdx="0">
    <p:extLst>
      <p:ext uri="{19B8F6BF-5375-455C-9EA6-DF929625EA0E}">
        <p15:presenceInfo xmlns:p15="http://schemas.microsoft.com/office/powerpoint/2012/main" userId="802d01ca9850f5a0" providerId="Windows Live"/>
      </p:ext>
    </p:extLst>
  </p:cmAuthor>
  <p:cmAuthor id="2" name="miri dressler" initials="md" lastIdx="15" clrIdx="1">
    <p:extLst>
      <p:ext uri="{19B8F6BF-5375-455C-9EA6-DF929625EA0E}">
        <p15:presenceInfo xmlns:p15="http://schemas.microsoft.com/office/powerpoint/2012/main" userId="1621ad8585f3c8db" providerId="Windows Live"/>
      </p:ext>
    </p:extLst>
  </p:cmAuthor>
  <p:cmAuthor id="3" name="דליה קילים" initials="דק" lastIdx="7" clrIdx="2">
    <p:extLst>
      <p:ext uri="{19B8F6BF-5375-455C-9EA6-DF929625EA0E}">
        <p15:presenceInfo xmlns:p15="http://schemas.microsoft.com/office/powerpoint/2012/main" userId="088bb14f0f3fca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D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745" autoAdjust="0"/>
    <p:restoredTop sz="88105" autoAdjust="0"/>
  </p:normalViewPr>
  <p:slideViewPr>
    <p:cSldViewPr snapToGrid="0">
      <p:cViewPr varScale="1">
        <p:scale>
          <a:sx n="68" d="100"/>
          <a:sy n="68" d="100"/>
        </p:scale>
        <p:origin x="876" y="5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0771E2-470A-46F7-971D-3A3FCFE3BF7D}"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pPr rtl="1"/>
          <a:endParaRPr lang="he-IL"/>
        </a:p>
      </dgm:t>
    </dgm:pt>
    <dgm:pt modelId="{FEFDD2EF-E54A-4960-AA3F-3F02A97AB4D2}">
      <dgm:prSet phldrT="[טקסט]"/>
      <dgm:spPr/>
      <dgm:t>
        <a:bodyPr/>
        <a:lstStyle/>
        <a:p>
          <a:pPr rtl="1"/>
          <a:r>
            <a:rPr lang="he-IL" b="1" dirty="0">
              <a:solidFill>
                <a:srgbClr val="002060"/>
              </a:solidFill>
            </a:rPr>
            <a:t>קשר לנושאי לימוד</a:t>
          </a:r>
          <a:endParaRPr lang="he-IL" dirty="0">
            <a:solidFill>
              <a:srgbClr val="002060"/>
            </a:solidFill>
          </a:endParaRPr>
        </a:p>
      </dgm:t>
    </dgm:pt>
    <dgm:pt modelId="{5D8FA204-D769-486F-88CB-95A37B84ED89}" type="parTrans" cxnId="{F0CC1B36-09E7-40FE-8F48-6B6CE040D300}">
      <dgm:prSet/>
      <dgm:spPr/>
      <dgm:t>
        <a:bodyPr/>
        <a:lstStyle/>
        <a:p>
          <a:pPr rtl="1"/>
          <a:endParaRPr lang="he-IL"/>
        </a:p>
      </dgm:t>
    </dgm:pt>
    <dgm:pt modelId="{6F79171A-62D2-46A2-94B5-B7B05A6D788C}" type="sibTrans" cxnId="{F0CC1B36-09E7-40FE-8F48-6B6CE040D300}">
      <dgm:prSet/>
      <dgm:spPr/>
      <dgm:t>
        <a:bodyPr/>
        <a:lstStyle/>
        <a:p>
          <a:pPr rtl="1"/>
          <a:endParaRPr lang="he-IL"/>
        </a:p>
      </dgm:t>
    </dgm:pt>
    <dgm:pt modelId="{EE53E3BA-0D39-4D6D-A270-D46B145C354C}">
      <dgm:prSet phldrT="[טקסט]"/>
      <dgm:spPr>
        <a:solidFill>
          <a:schemeClr val="accent1">
            <a:lumMod val="60000"/>
            <a:lumOff val="40000"/>
          </a:schemeClr>
        </a:solidFill>
      </dgm:spPr>
      <dgm:t>
        <a:bodyPr/>
        <a:lstStyle/>
        <a:p>
          <a:pPr rtl="1">
            <a:buFontTx/>
            <a:buChar char="-"/>
          </a:pPr>
          <a:r>
            <a:rPr lang="he-IL" dirty="0"/>
            <a:t>ציפה ושקיעה</a:t>
          </a:r>
        </a:p>
      </dgm:t>
    </dgm:pt>
    <dgm:pt modelId="{BD9AF9CB-D016-487B-8801-F49BA387C56E}" type="parTrans" cxnId="{29BDE3CC-D2C5-4F90-A8ED-341C4AD8D6B1}">
      <dgm:prSet/>
      <dgm:spPr/>
      <dgm:t>
        <a:bodyPr/>
        <a:lstStyle/>
        <a:p>
          <a:pPr rtl="1"/>
          <a:endParaRPr lang="he-IL"/>
        </a:p>
      </dgm:t>
    </dgm:pt>
    <dgm:pt modelId="{02284682-4E8E-4B49-83D8-650ED4A8B55C}" type="sibTrans" cxnId="{29BDE3CC-D2C5-4F90-A8ED-341C4AD8D6B1}">
      <dgm:prSet/>
      <dgm:spPr/>
      <dgm:t>
        <a:bodyPr/>
        <a:lstStyle/>
        <a:p>
          <a:pPr rtl="1"/>
          <a:endParaRPr lang="he-IL"/>
        </a:p>
      </dgm:t>
    </dgm:pt>
    <dgm:pt modelId="{041E56D2-8911-46CD-BE05-CC0A1D071ADD}">
      <dgm:prSet phldrT="[טקסט]"/>
      <dgm:spPr>
        <a:solidFill>
          <a:srgbClr val="00B0F0"/>
        </a:solidFill>
      </dgm:spPr>
      <dgm:t>
        <a:bodyPr/>
        <a:lstStyle/>
        <a:p>
          <a:pPr rtl="1">
            <a:buFontTx/>
            <a:buChar char="-"/>
          </a:pPr>
          <a:r>
            <a:rPr lang="he-IL" dirty="0"/>
            <a:t>תכונות חומרים והקשר לתכונות למוצר</a:t>
          </a:r>
        </a:p>
      </dgm:t>
    </dgm:pt>
    <dgm:pt modelId="{F1FC0D5B-3243-4EFB-9943-31BDE0DC5B97}" type="parTrans" cxnId="{66A4C6B5-1FF9-41C5-8BCC-C8C2E05CDCB8}">
      <dgm:prSet/>
      <dgm:spPr/>
      <dgm:t>
        <a:bodyPr/>
        <a:lstStyle/>
        <a:p>
          <a:pPr rtl="1"/>
          <a:endParaRPr lang="he-IL"/>
        </a:p>
      </dgm:t>
    </dgm:pt>
    <dgm:pt modelId="{D5FC21C4-ABB8-4DC0-A3B1-124D6E87D57F}" type="sibTrans" cxnId="{66A4C6B5-1FF9-41C5-8BCC-C8C2E05CDCB8}">
      <dgm:prSet/>
      <dgm:spPr/>
      <dgm:t>
        <a:bodyPr/>
        <a:lstStyle/>
        <a:p>
          <a:pPr rtl="1"/>
          <a:endParaRPr lang="he-IL"/>
        </a:p>
      </dgm:t>
    </dgm:pt>
    <dgm:pt modelId="{A835E0FA-0093-44A5-9FA5-BB7604326FCD}">
      <dgm:prSet phldrT="[טקסט]"/>
      <dgm:spPr/>
      <dgm:t>
        <a:bodyPr/>
        <a:lstStyle/>
        <a:p>
          <a:pPr rtl="1">
            <a:buFontTx/>
            <a:buChar char="-"/>
          </a:pPr>
          <a:r>
            <a:rPr lang="he-IL" dirty="0"/>
            <a:t>שימוש במגוון חומרים</a:t>
          </a:r>
        </a:p>
      </dgm:t>
    </dgm:pt>
    <dgm:pt modelId="{A9806C98-4493-4F74-ABFF-8FC54BAA1D47}" type="parTrans" cxnId="{F5C78E69-771F-4CDF-9730-F1A987E11EBA}">
      <dgm:prSet/>
      <dgm:spPr/>
      <dgm:t>
        <a:bodyPr/>
        <a:lstStyle/>
        <a:p>
          <a:pPr rtl="1"/>
          <a:endParaRPr lang="he-IL"/>
        </a:p>
      </dgm:t>
    </dgm:pt>
    <dgm:pt modelId="{D6DB9B9D-C10D-43B6-990D-E42A6702E0EE}" type="sibTrans" cxnId="{F5C78E69-771F-4CDF-9730-F1A987E11EBA}">
      <dgm:prSet/>
      <dgm:spPr/>
      <dgm:t>
        <a:bodyPr/>
        <a:lstStyle/>
        <a:p>
          <a:pPr rtl="1"/>
          <a:endParaRPr lang="he-IL"/>
        </a:p>
      </dgm:t>
    </dgm:pt>
    <dgm:pt modelId="{F01CED09-FE6F-4284-977D-56696E3BE6EC}">
      <dgm:prSet phldrT="[טקסט]"/>
      <dgm:spPr>
        <a:solidFill>
          <a:schemeClr val="accent5">
            <a:lumMod val="60000"/>
            <a:lumOff val="40000"/>
          </a:schemeClr>
        </a:solidFill>
      </dgm:spPr>
      <dgm:t>
        <a:bodyPr/>
        <a:lstStyle/>
        <a:p>
          <a:pPr rtl="1">
            <a:buFontTx/>
            <a:buChar char="-"/>
          </a:pPr>
          <a:r>
            <a:rPr lang="he-IL" dirty="0"/>
            <a:t>שימוש חוזר בחומרים</a:t>
          </a:r>
        </a:p>
      </dgm:t>
    </dgm:pt>
    <dgm:pt modelId="{6D198850-53B8-4208-9A55-17E9D19100FC}" type="parTrans" cxnId="{6B08E734-5379-452B-854D-98D9C1EACC3E}">
      <dgm:prSet/>
      <dgm:spPr/>
      <dgm:t>
        <a:bodyPr/>
        <a:lstStyle/>
        <a:p>
          <a:pPr rtl="1"/>
          <a:endParaRPr lang="he-IL"/>
        </a:p>
      </dgm:t>
    </dgm:pt>
    <dgm:pt modelId="{533688E7-DB42-4566-B6F8-64ABC5D23154}" type="sibTrans" cxnId="{6B08E734-5379-452B-854D-98D9C1EACC3E}">
      <dgm:prSet/>
      <dgm:spPr/>
      <dgm:t>
        <a:bodyPr/>
        <a:lstStyle/>
        <a:p>
          <a:pPr rtl="1"/>
          <a:endParaRPr lang="he-IL"/>
        </a:p>
      </dgm:t>
    </dgm:pt>
    <dgm:pt modelId="{C13DCD54-10DE-4202-B135-A28E5309DA2B}" type="pres">
      <dgm:prSet presAssocID="{6C0771E2-470A-46F7-971D-3A3FCFE3BF7D}" presName="diagram" presStyleCnt="0">
        <dgm:presLayoutVars>
          <dgm:chMax val="1"/>
          <dgm:dir/>
          <dgm:animLvl val="ctr"/>
          <dgm:resizeHandles val="exact"/>
        </dgm:presLayoutVars>
      </dgm:prSet>
      <dgm:spPr/>
    </dgm:pt>
    <dgm:pt modelId="{BBD155A3-1F06-48D8-93B3-8CD85D93E8DF}" type="pres">
      <dgm:prSet presAssocID="{6C0771E2-470A-46F7-971D-3A3FCFE3BF7D}" presName="matrix" presStyleCnt="0"/>
      <dgm:spPr/>
    </dgm:pt>
    <dgm:pt modelId="{C69EE147-9613-4C27-B742-05DD89874099}" type="pres">
      <dgm:prSet presAssocID="{6C0771E2-470A-46F7-971D-3A3FCFE3BF7D}" presName="tile1" presStyleLbl="node1" presStyleIdx="0" presStyleCnt="4"/>
      <dgm:spPr/>
    </dgm:pt>
    <dgm:pt modelId="{28E46370-9407-48B4-9870-A71708059497}" type="pres">
      <dgm:prSet presAssocID="{6C0771E2-470A-46F7-971D-3A3FCFE3BF7D}" presName="tile1text" presStyleLbl="node1" presStyleIdx="0" presStyleCnt="4">
        <dgm:presLayoutVars>
          <dgm:chMax val="0"/>
          <dgm:chPref val="0"/>
          <dgm:bulletEnabled val="1"/>
        </dgm:presLayoutVars>
      </dgm:prSet>
      <dgm:spPr/>
    </dgm:pt>
    <dgm:pt modelId="{8EAD2384-F56C-4A63-B215-CB810E1A867E}" type="pres">
      <dgm:prSet presAssocID="{6C0771E2-470A-46F7-971D-3A3FCFE3BF7D}" presName="tile2" presStyleLbl="node1" presStyleIdx="1" presStyleCnt="4"/>
      <dgm:spPr/>
    </dgm:pt>
    <dgm:pt modelId="{A7CE73E3-4CED-41BB-A843-302A899AB026}" type="pres">
      <dgm:prSet presAssocID="{6C0771E2-470A-46F7-971D-3A3FCFE3BF7D}" presName="tile2text" presStyleLbl="node1" presStyleIdx="1" presStyleCnt="4">
        <dgm:presLayoutVars>
          <dgm:chMax val="0"/>
          <dgm:chPref val="0"/>
          <dgm:bulletEnabled val="1"/>
        </dgm:presLayoutVars>
      </dgm:prSet>
      <dgm:spPr/>
    </dgm:pt>
    <dgm:pt modelId="{7F5FF1E6-746C-413F-A355-435710D883E6}" type="pres">
      <dgm:prSet presAssocID="{6C0771E2-470A-46F7-971D-3A3FCFE3BF7D}" presName="tile3" presStyleLbl="node1" presStyleIdx="2" presStyleCnt="4"/>
      <dgm:spPr/>
    </dgm:pt>
    <dgm:pt modelId="{1FF71A63-A6AC-4954-B22B-1EE25CDF1F1A}" type="pres">
      <dgm:prSet presAssocID="{6C0771E2-470A-46F7-971D-3A3FCFE3BF7D}" presName="tile3text" presStyleLbl="node1" presStyleIdx="2" presStyleCnt="4">
        <dgm:presLayoutVars>
          <dgm:chMax val="0"/>
          <dgm:chPref val="0"/>
          <dgm:bulletEnabled val="1"/>
        </dgm:presLayoutVars>
      </dgm:prSet>
      <dgm:spPr/>
    </dgm:pt>
    <dgm:pt modelId="{9134A117-6306-4647-A164-72D6A03700A8}" type="pres">
      <dgm:prSet presAssocID="{6C0771E2-470A-46F7-971D-3A3FCFE3BF7D}" presName="tile4" presStyleLbl="node1" presStyleIdx="3" presStyleCnt="4"/>
      <dgm:spPr/>
    </dgm:pt>
    <dgm:pt modelId="{5B205EC4-BDBD-4EA8-9669-B38066DD0FCA}" type="pres">
      <dgm:prSet presAssocID="{6C0771E2-470A-46F7-971D-3A3FCFE3BF7D}" presName="tile4text" presStyleLbl="node1" presStyleIdx="3" presStyleCnt="4">
        <dgm:presLayoutVars>
          <dgm:chMax val="0"/>
          <dgm:chPref val="0"/>
          <dgm:bulletEnabled val="1"/>
        </dgm:presLayoutVars>
      </dgm:prSet>
      <dgm:spPr/>
    </dgm:pt>
    <dgm:pt modelId="{7F308AE7-E663-477E-B680-FD5AC4968769}" type="pres">
      <dgm:prSet presAssocID="{6C0771E2-470A-46F7-971D-3A3FCFE3BF7D}" presName="centerTile" presStyleLbl="fgShp" presStyleIdx="0" presStyleCnt="1" custScaleX="172978" custLinFactNeighborX="7445" custLinFactNeighborY="-1985">
        <dgm:presLayoutVars>
          <dgm:chMax val="0"/>
          <dgm:chPref val="0"/>
        </dgm:presLayoutVars>
      </dgm:prSet>
      <dgm:spPr/>
    </dgm:pt>
  </dgm:ptLst>
  <dgm:cxnLst>
    <dgm:cxn modelId="{6B08E734-5379-452B-854D-98D9C1EACC3E}" srcId="{FEFDD2EF-E54A-4960-AA3F-3F02A97AB4D2}" destId="{F01CED09-FE6F-4284-977D-56696E3BE6EC}" srcOrd="3" destOrd="0" parTransId="{6D198850-53B8-4208-9A55-17E9D19100FC}" sibTransId="{533688E7-DB42-4566-B6F8-64ABC5D23154}"/>
    <dgm:cxn modelId="{F0CC1B36-09E7-40FE-8F48-6B6CE040D300}" srcId="{6C0771E2-470A-46F7-971D-3A3FCFE3BF7D}" destId="{FEFDD2EF-E54A-4960-AA3F-3F02A97AB4D2}" srcOrd="0" destOrd="0" parTransId="{5D8FA204-D769-486F-88CB-95A37B84ED89}" sibTransId="{6F79171A-62D2-46A2-94B5-B7B05A6D788C}"/>
    <dgm:cxn modelId="{F5C78E69-771F-4CDF-9730-F1A987E11EBA}" srcId="{FEFDD2EF-E54A-4960-AA3F-3F02A97AB4D2}" destId="{A835E0FA-0093-44A5-9FA5-BB7604326FCD}" srcOrd="2" destOrd="0" parTransId="{A9806C98-4493-4F74-ABFF-8FC54BAA1D47}" sibTransId="{D6DB9B9D-C10D-43B6-990D-E42A6702E0EE}"/>
    <dgm:cxn modelId="{5464E06C-BB42-4511-BD23-C7C66057B4C9}" type="presOf" srcId="{041E56D2-8911-46CD-BE05-CC0A1D071ADD}" destId="{8EAD2384-F56C-4A63-B215-CB810E1A867E}" srcOrd="0" destOrd="0" presId="urn:microsoft.com/office/officeart/2005/8/layout/matrix1"/>
    <dgm:cxn modelId="{7A5A694F-8B68-42D6-AD0C-8EDDE47ED1A0}" type="presOf" srcId="{6C0771E2-470A-46F7-971D-3A3FCFE3BF7D}" destId="{C13DCD54-10DE-4202-B135-A28E5309DA2B}" srcOrd="0" destOrd="0" presId="urn:microsoft.com/office/officeart/2005/8/layout/matrix1"/>
    <dgm:cxn modelId="{69D37D51-8A5F-4AAB-8BD5-8B5FEAFE7259}" type="presOf" srcId="{A835E0FA-0093-44A5-9FA5-BB7604326FCD}" destId="{7F5FF1E6-746C-413F-A355-435710D883E6}" srcOrd="0" destOrd="0" presId="urn:microsoft.com/office/officeart/2005/8/layout/matrix1"/>
    <dgm:cxn modelId="{069D1792-B35C-4039-9B03-687128883B62}" type="presOf" srcId="{EE53E3BA-0D39-4D6D-A270-D46B145C354C}" destId="{C69EE147-9613-4C27-B742-05DD89874099}" srcOrd="0" destOrd="0" presId="urn:microsoft.com/office/officeart/2005/8/layout/matrix1"/>
    <dgm:cxn modelId="{13E3329D-9A84-4D83-A8B1-CF204237DEA8}" type="presOf" srcId="{F01CED09-FE6F-4284-977D-56696E3BE6EC}" destId="{5B205EC4-BDBD-4EA8-9669-B38066DD0FCA}" srcOrd="1" destOrd="0" presId="urn:microsoft.com/office/officeart/2005/8/layout/matrix1"/>
    <dgm:cxn modelId="{8933EFB4-FDA0-4BB5-A7EB-BC022DBD0ABB}" type="presOf" srcId="{EE53E3BA-0D39-4D6D-A270-D46B145C354C}" destId="{28E46370-9407-48B4-9870-A71708059497}" srcOrd="1" destOrd="0" presId="urn:microsoft.com/office/officeart/2005/8/layout/matrix1"/>
    <dgm:cxn modelId="{66A4C6B5-1FF9-41C5-8BCC-C8C2E05CDCB8}" srcId="{FEFDD2EF-E54A-4960-AA3F-3F02A97AB4D2}" destId="{041E56D2-8911-46CD-BE05-CC0A1D071ADD}" srcOrd="1" destOrd="0" parTransId="{F1FC0D5B-3243-4EFB-9943-31BDE0DC5B97}" sibTransId="{D5FC21C4-ABB8-4DC0-A3B1-124D6E87D57F}"/>
    <dgm:cxn modelId="{29BDE3CC-D2C5-4F90-A8ED-341C4AD8D6B1}" srcId="{FEFDD2EF-E54A-4960-AA3F-3F02A97AB4D2}" destId="{EE53E3BA-0D39-4D6D-A270-D46B145C354C}" srcOrd="0" destOrd="0" parTransId="{BD9AF9CB-D016-487B-8801-F49BA387C56E}" sibTransId="{02284682-4E8E-4B49-83D8-650ED4A8B55C}"/>
    <dgm:cxn modelId="{73673FCF-F623-49DD-BC99-70D9A8B3C8F5}" type="presOf" srcId="{FEFDD2EF-E54A-4960-AA3F-3F02A97AB4D2}" destId="{7F308AE7-E663-477E-B680-FD5AC4968769}" srcOrd="0" destOrd="0" presId="urn:microsoft.com/office/officeart/2005/8/layout/matrix1"/>
    <dgm:cxn modelId="{47A7EEDD-058B-4D86-BDE0-54BCD0971C60}" type="presOf" srcId="{F01CED09-FE6F-4284-977D-56696E3BE6EC}" destId="{9134A117-6306-4647-A164-72D6A03700A8}" srcOrd="0" destOrd="0" presId="urn:microsoft.com/office/officeart/2005/8/layout/matrix1"/>
    <dgm:cxn modelId="{6ABEF3E4-51A6-472E-ACAE-25E489E79D95}" type="presOf" srcId="{A835E0FA-0093-44A5-9FA5-BB7604326FCD}" destId="{1FF71A63-A6AC-4954-B22B-1EE25CDF1F1A}" srcOrd="1" destOrd="0" presId="urn:microsoft.com/office/officeart/2005/8/layout/matrix1"/>
    <dgm:cxn modelId="{F67C12EF-A374-435F-A99C-868F745F435C}" type="presOf" srcId="{041E56D2-8911-46CD-BE05-CC0A1D071ADD}" destId="{A7CE73E3-4CED-41BB-A843-302A899AB026}" srcOrd="1" destOrd="0" presId="urn:microsoft.com/office/officeart/2005/8/layout/matrix1"/>
    <dgm:cxn modelId="{0FDB94B5-677B-4F8B-87DD-B55D2CBF4E14}" type="presParOf" srcId="{C13DCD54-10DE-4202-B135-A28E5309DA2B}" destId="{BBD155A3-1F06-48D8-93B3-8CD85D93E8DF}" srcOrd="0" destOrd="0" presId="urn:microsoft.com/office/officeart/2005/8/layout/matrix1"/>
    <dgm:cxn modelId="{B91AAAC2-DB79-4FD1-8409-E66BC4D0B76B}" type="presParOf" srcId="{BBD155A3-1F06-48D8-93B3-8CD85D93E8DF}" destId="{C69EE147-9613-4C27-B742-05DD89874099}" srcOrd="0" destOrd="0" presId="urn:microsoft.com/office/officeart/2005/8/layout/matrix1"/>
    <dgm:cxn modelId="{3EBE7E1A-DFA4-4347-AF66-5143F9DAA489}" type="presParOf" srcId="{BBD155A3-1F06-48D8-93B3-8CD85D93E8DF}" destId="{28E46370-9407-48B4-9870-A71708059497}" srcOrd="1" destOrd="0" presId="urn:microsoft.com/office/officeart/2005/8/layout/matrix1"/>
    <dgm:cxn modelId="{AD338A9F-23B7-4AAB-B2A2-C3D003384035}" type="presParOf" srcId="{BBD155A3-1F06-48D8-93B3-8CD85D93E8DF}" destId="{8EAD2384-F56C-4A63-B215-CB810E1A867E}" srcOrd="2" destOrd="0" presId="urn:microsoft.com/office/officeart/2005/8/layout/matrix1"/>
    <dgm:cxn modelId="{2D141CEC-9BF8-4758-AAA0-7A54E11939F0}" type="presParOf" srcId="{BBD155A3-1F06-48D8-93B3-8CD85D93E8DF}" destId="{A7CE73E3-4CED-41BB-A843-302A899AB026}" srcOrd="3" destOrd="0" presId="urn:microsoft.com/office/officeart/2005/8/layout/matrix1"/>
    <dgm:cxn modelId="{E2B69349-908A-4EF8-AB12-E0819B957EC5}" type="presParOf" srcId="{BBD155A3-1F06-48D8-93B3-8CD85D93E8DF}" destId="{7F5FF1E6-746C-413F-A355-435710D883E6}" srcOrd="4" destOrd="0" presId="urn:microsoft.com/office/officeart/2005/8/layout/matrix1"/>
    <dgm:cxn modelId="{9054B6AE-8110-4C72-AF0D-E14AA36C3203}" type="presParOf" srcId="{BBD155A3-1F06-48D8-93B3-8CD85D93E8DF}" destId="{1FF71A63-A6AC-4954-B22B-1EE25CDF1F1A}" srcOrd="5" destOrd="0" presId="urn:microsoft.com/office/officeart/2005/8/layout/matrix1"/>
    <dgm:cxn modelId="{4799E51B-75F2-465A-825E-03471CFE5C47}" type="presParOf" srcId="{BBD155A3-1F06-48D8-93B3-8CD85D93E8DF}" destId="{9134A117-6306-4647-A164-72D6A03700A8}" srcOrd="6" destOrd="0" presId="urn:microsoft.com/office/officeart/2005/8/layout/matrix1"/>
    <dgm:cxn modelId="{5657C221-4B03-4515-ACEB-F45B4C817067}" type="presParOf" srcId="{BBD155A3-1F06-48D8-93B3-8CD85D93E8DF}" destId="{5B205EC4-BDBD-4EA8-9669-B38066DD0FCA}" srcOrd="7" destOrd="0" presId="urn:microsoft.com/office/officeart/2005/8/layout/matrix1"/>
    <dgm:cxn modelId="{32576E2A-9419-478D-BA2F-A5392EF67202}" type="presParOf" srcId="{C13DCD54-10DE-4202-B135-A28E5309DA2B}" destId="{7F308AE7-E663-477E-B680-FD5AC496876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EE147-9613-4C27-B742-05DD89874099}">
      <dsp:nvSpPr>
        <dsp:cNvPr id="0" name=""/>
        <dsp:cNvSpPr/>
      </dsp:nvSpPr>
      <dsp:spPr>
        <a:xfrm rot="16200000">
          <a:off x="677333" y="-677333"/>
          <a:ext cx="2709333" cy="4064000"/>
        </a:xfrm>
        <a:prstGeom prst="round1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rtl="1">
            <a:lnSpc>
              <a:spcPct val="90000"/>
            </a:lnSpc>
            <a:spcBef>
              <a:spcPct val="0"/>
            </a:spcBef>
            <a:spcAft>
              <a:spcPct val="35000"/>
            </a:spcAft>
            <a:buFontTx/>
            <a:buNone/>
          </a:pPr>
          <a:r>
            <a:rPr lang="he-IL" sz="3700" kern="1200" dirty="0"/>
            <a:t>ציפה ושקיעה</a:t>
          </a:r>
        </a:p>
      </dsp:txBody>
      <dsp:txXfrm rot="5400000">
        <a:off x="-1" y="1"/>
        <a:ext cx="4064000" cy="2032000"/>
      </dsp:txXfrm>
    </dsp:sp>
    <dsp:sp modelId="{8EAD2384-F56C-4A63-B215-CB810E1A867E}">
      <dsp:nvSpPr>
        <dsp:cNvPr id="0" name=""/>
        <dsp:cNvSpPr/>
      </dsp:nvSpPr>
      <dsp:spPr>
        <a:xfrm>
          <a:off x="4064000" y="0"/>
          <a:ext cx="4064000" cy="2709333"/>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rtl="1">
            <a:lnSpc>
              <a:spcPct val="90000"/>
            </a:lnSpc>
            <a:spcBef>
              <a:spcPct val="0"/>
            </a:spcBef>
            <a:spcAft>
              <a:spcPct val="35000"/>
            </a:spcAft>
            <a:buFontTx/>
            <a:buNone/>
          </a:pPr>
          <a:r>
            <a:rPr lang="he-IL" sz="3700" kern="1200" dirty="0"/>
            <a:t>תכונות חומרים והקשר לתכונות למוצר</a:t>
          </a:r>
        </a:p>
      </dsp:txBody>
      <dsp:txXfrm>
        <a:off x="4064000" y="0"/>
        <a:ext cx="4064000" cy="2032000"/>
      </dsp:txXfrm>
    </dsp:sp>
    <dsp:sp modelId="{7F5FF1E6-746C-413F-A355-435710D883E6}">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rtl="1">
            <a:lnSpc>
              <a:spcPct val="90000"/>
            </a:lnSpc>
            <a:spcBef>
              <a:spcPct val="0"/>
            </a:spcBef>
            <a:spcAft>
              <a:spcPct val="35000"/>
            </a:spcAft>
            <a:buFontTx/>
            <a:buNone/>
          </a:pPr>
          <a:r>
            <a:rPr lang="he-IL" sz="3700" kern="1200" dirty="0"/>
            <a:t>שימוש במגוון חומרים</a:t>
          </a:r>
        </a:p>
      </dsp:txBody>
      <dsp:txXfrm rot="10800000">
        <a:off x="0" y="3386666"/>
        <a:ext cx="4064000" cy="2032000"/>
      </dsp:txXfrm>
    </dsp:sp>
    <dsp:sp modelId="{9134A117-6306-4647-A164-72D6A03700A8}">
      <dsp:nvSpPr>
        <dsp:cNvPr id="0" name=""/>
        <dsp:cNvSpPr/>
      </dsp:nvSpPr>
      <dsp:spPr>
        <a:xfrm rot="5400000">
          <a:off x="4741333" y="2032000"/>
          <a:ext cx="2709333" cy="4064000"/>
        </a:xfrm>
        <a:prstGeom prst="round1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rtl="1">
            <a:lnSpc>
              <a:spcPct val="90000"/>
            </a:lnSpc>
            <a:spcBef>
              <a:spcPct val="0"/>
            </a:spcBef>
            <a:spcAft>
              <a:spcPct val="35000"/>
            </a:spcAft>
            <a:buFontTx/>
            <a:buNone/>
          </a:pPr>
          <a:r>
            <a:rPr lang="he-IL" sz="3700" kern="1200" dirty="0"/>
            <a:t>שימוש חוזר בחומרים</a:t>
          </a:r>
        </a:p>
      </dsp:txBody>
      <dsp:txXfrm rot="-5400000">
        <a:off x="4063999" y="3386666"/>
        <a:ext cx="4064000" cy="2032000"/>
      </dsp:txXfrm>
    </dsp:sp>
    <dsp:sp modelId="{7F308AE7-E663-477E-B680-FD5AC4968769}">
      <dsp:nvSpPr>
        <dsp:cNvPr id="0" name=""/>
        <dsp:cNvSpPr/>
      </dsp:nvSpPr>
      <dsp:spPr>
        <a:xfrm>
          <a:off x="2136591" y="2005109"/>
          <a:ext cx="4217895" cy="135466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rtl="1">
            <a:lnSpc>
              <a:spcPct val="90000"/>
            </a:lnSpc>
            <a:spcBef>
              <a:spcPct val="0"/>
            </a:spcBef>
            <a:spcAft>
              <a:spcPct val="35000"/>
            </a:spcAft>
            <a:buNone/>
          </a:pPr>
          <a:r>
            <a:rPr lang="he-IL" sz="3700" b="1" kern="1200" dirty="0">
              <a:solidFill>
                <a:srgbClr val="002060"/>
              </a:solidFill>
            </a:rPr>
            <a:t>קשר לנושאי לימוד</a:t>
          </a:r>
          <a:endParaRPr lang="he-IL" sz="3700" kern="1200" dirty="0">
            <a:solidFill>
              <a:srgbClr val="002060"/>
            </a:solidFill>
          </a:endParaRPr>
        </a:p>
      </dsp:txBody>
      <dsp:txXfrm>
        <a:off x="2202720" y="2071238"/>
        <a:ext cx="4085637" cy="122240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D206F-3850-45B0-A8ED-6AD2B3696EDE}"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B66CA-652A-453C-8D0A-9C64BC583B38}" type="slidenum">
              <a:rPr lang="en-US" smtClean="0"/>
              <a:t>‹#›</a:t>
            </a:fld>
            <a:endParaRPr lang="en-US"/>
          </a:p>
        </p:txBody>
      </p:sp>
    </p:spTree>
    <p:extLst>
      <p:ext uri="{BB962C8B-B14F-4D97-AF65-F5344CB8AC3E}">
        <p14:creationId xmlns:p14="http://schemas.microsoft.com/office/powerpoint/2010/main" val="864305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מקריאים את הסיפור ומציגים את הבעיה</a:t>
            </a:r>
            <a:endParaRPr lang="en-US" dirty="0"/>
          </a:p>
        </p:txBody>
      </p:sp>
      <p:sp>
        <p:nvSpPr>
          <p:cNvPr id="4" name="Slide Number Placeholder 3"/>
          <p:cNvSpPr>
            <a:spLocks noGrp="1"/>
          </p:cNvSpPr>
          <p:nvPr>
            <p:ph type="sldNum" sz="quarter" idx="5"/>
          </p:nvPr>
        </p:nvSpPr>
        <p:spPr/>
        <p:txBody>
          <a:bodyPr/>
          <a:lstStyle/>
          <a:p>
            <a:fld id="{6C1B66CA-652A-453C-8D0A-9C64BC583B38}" type="slidenum">
              <a:rPr lang="en-US" smtClean="0"/>
              <a:t>3</a:t>
            </a:fld>
            <a:endParaRPr lang="en-US"/>
          </a:p>
        </p:txBody>
      </p:sp>
    </p:spTree>
    <p:extLst>
      <p:ext uri="{BB962C8B-B14F-4D97-AF65-F5344CB8AC3E}">
        <p14:creationId xmlns:p14="http://schemas.microsoft.com/office/powerpoint/2010/main" val="1186545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אחרי שהכרנו את המוצר השלם ואת החומר ממנו עשוי – כדאי לבחון עם התלמידים האם אפשר להכין </a:t>
            </a:r>
            <a:r>
              <a:rPr lang="he-IL" dirty="0" err="1"/>
              <a:t>מהנודל</a:t>
            </a:r>
            <a:r>
              <a:rPr lang="he-IL" dirty="0"/>
              <a:t> הזה גם סירה?</a:t>
            </a:r>
          </a:p>
          <a:p>
            <a:pPr algn="r" rtl="1"/>
            <a:r>
              <a:rPr lang="he-IL" dirty="0"/>
              <a:t>אולי פתרון אחר שמאפשר להשתמש בתכונת הציפה של החומר – ולאו דווקא סירה? </a:t>
            </a:r>
            <a:endParaRPr lang="en-IL" dirty="0"/>
          </a:p>
        </p:txBody>
      </p:sp>
      <p:sp>
        <p:nvSpPr>
          <p:cNvPr id="4" name="מציין מיקום של מספר שקופית 3"/>
          <p:cNvSpPr>
            <a:spLocks noGrp="1"/>
          </p:cNvSpPr>
          <p:nvPr>
            <p:ph type="sldNum" sz="quarter" idx="5"/>
          </p:nvPr>
        </p:nvSpPr>
        <p:spPr/>
        <p:txBody>
          <a:bodyPr/>
          <a:lstStyle/>
          <a:p>
            <a:fld id="{6C1B66CA-652A-453C-8D0A-9C64BC583B38}" type="slidenum">
              <a:rPr lang="en-US" smtClean="0"/>
              <a:t>12</a:t>
            </a:fld>
            <a:endParaRPr lang="en-US"/>
          </a:p>
        </p:txBody>
      </p:sp>
    </p:spTree>
    <p:extLst>
      <p:ext uri="{BB962C8B-B14F-4D97-AF65-F5344CB8AC3E}">
        <p14:creationId xmlns:p14="http://schemas.microsoft.com/office/powerpoint/2010/main" val="1724818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המלצה למורים: לנסות ולהכין סירה </a:t>
            </a:r>
            <a:r>
              <a:rPr lang="he-IL" dirty="0" err="1"/>
              <a:t>מהנודל</a:t>
            </a:r>
            <a:r>
              <a:rPr lang="he-IL" dirty="0"/>
              <a:t>, להכיר כיצד נכון וקל לחתוך או לגזור את </a:t>
            </a:r>
            <a:r>
              <a:rPr lang="he-IL" dirty="0" err="1"/>
              <a:t>הנודל</a:t>
            </a:r>
            <a:r>
              <a:rPr lang="he-IL" dirty="0"/>
              <a:t> כך </a:t>
            </a:r>
            <a:r>
              <a:rPr lang="he-IL"/>
              <a:t>שכל תלמידי יוכל </a:t>
            </a:r>
            <a:r>
              <a:rPr lang="he-IL" dirty="0"/>
              <a:t>לקבל צורה של חצי גליל </a:t>
            </a:r>
            <a:r>
              <a:rPr lang="he-IL" dirty="0" err="1"/>
              <a:t>מהנודל</a:t>
            </a:r>
            <a:r>
              <a:rPr lang="he-IL" dirty="0"/>
              <a:t>. </a:t>
            </a:r>
          </a:p>
          <a:p>
            <a:pPr algn="r" rtl="1"/>
            <a:r>
              <a:rPr lang="he-IL" dirty="0"/>
              <a:t>לבדוק אילו דבקים מאפשרים הדבקה של קישוטים ומפרש על </a:t>
            </a:r>
            <a:r>
              <a:rPr lang="he-IL" dirty="0" err="1"/>
              <a:t>הנודל</a:t>
            </a:r>
            <a:r>
              <a:rPr lang="he-IL" dirty="0"/>
              <a:t>. </a:t>
            </a:r>
            <a:endParaRPr lang="en-IL" dirty="0"/>
          </a:p>
        </p:txBody>
      </p:sp>
      <p:sp>
        <p:nvSpPr>
          <p:cNvPr id="4" name="מציין מיקום של מספר שקופית 3"/>
          <p:cNvSpPr>
            <a:spLocks noGrp="1"/>
          </p:cNvSpPr>
          <p:nvPr>
            <p:ph type="sldNum" sz="quarter" idx="5"/>
          </p:nvPr>
        </p:nvSpPr>
        <p:spPr/>
        <p:txBody>
          <a:bodyPr/>
          <a:lstStyle/>
          <a:p>
            <a:fld id="{6C1B66CA-652A-453C-8D0A-9C64BC583B38}" type="slidenum">
              <a:rPr lang="en-US" smtClean="0"/>
              <a:t>13</a:t>
            </a:fld>
            <a:endParaRPr lang="en-US"/>
          </a:p>
        </p:txBody>
      </p:sp>
    </p:spTree>
    <p:extLst>
      <p:ext uri="{BB962C8B-B14F-4D97-AF65-F5344CB8AC3E}">
        <p14:creationId xmlns:p14="http://schemas.microsoft.com/office/powerpoint/2010/main" val="3767522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בשלב ה אנו בוחנים עם התלמידים את מבנה הסירה. כל חלק ממה נכין אותו? כיצד נעצב אותו? האם חייב להיות מפרש לסירה? מאילו חומרים כאי לעצב אותו? ובאיזו צורה?</a:t>
            </a:r>
          </a:p>
          <a:p>
            <a:pPr algn="r" rtl="1"/>
            <a:r>
              <a:rPr lang="he-IL" dirty="0"/>
              <a:t>כדאי שהתלמידים יציעו מספר הצעות, ישרטטו ויתנסו בהכנת מספר צורות לכל חלק של הסירה. </a:t>
            </a:r>
            <a:endParaRPr lang="en-IL" dirty="0"/>
          </a:p>
        </p:txBody>
      </p:sp>
      <p:sp>
        <p:nvSpPr>
          <p:cNvPr id="4" name="מציין מיקום של מספר שקופית 3"/>
          <p:cNvSpPr>
            <a:spLocks noGrp="1"/>
          </p:cNvSpPr>
          <p:nvPr>
            <p:ph type="sldNum" sz="quarter" idx="5"/>
          </p:nvPr>
        </p:nvSpPr>
        <p:spPr/>
        <p:txBody>
          <a:bodyPr/>
          <a:lstStyle/>
          <a:p>
            <a:fld id="{6C1B66CA-652A-453C-8D0A-9C64BC583B38}" type="slidenum">
              <a:rPr lang="en-US" smtClean="0"/>
              <a:t>14</a:t>
            </a:fld>
            <a:endParaRPr lang="en-US"/>
          </a:p>
        </p:txBody>
      </p:sp>
    </p:spTree>
    <p:extLst>
      <p:ext uri="{BB962C8B-B14F-4D97-AF65-F5344CB8AC3E}">
        <p14:creationId xmlns:p14="http://schemas.microsoft.com/office/powerpoint/2010/main" val="77005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חשיבה על העשייה ועל תהליך הכנת הסירה. החל מבחירת החומר, דרך עיצוב הסירה, עיצוב חלקי הסירה והאם תענה הסירה האת על הצורך של העברת משא בהשטה אל היבשה. </a:t>
            </a:r>
            <a:endParaRPr lang="en-IL" dirty="0"/>
          </a:p>
        </p:txBody>
      </p:sp>
      <p:sp>
        <p:nvSpPr>
          <p:cNvPr id="4" name="מציין מיקום של מספר שקופית 3"/>
          <p:cNvSpPr>
            <a:spLocks noGrp="1"/>
          </p:cNvSpPr>
          <p:nvPr>
            <p:ph type="sldNum" sz="quarter" idx="5"/>
          </p:nvPr>
        </p:nvSpPr>
        <p:spPr/>
        <p:txBody>
          <a:bodyPr/>
          <a:lstStyle/>
          <a:p>
            <a:fld id="{6C1B66CA-652A-453C-8D0A-9C64BC583B38}" type="slidenum">
              <a:rPr lang="en-US" smtClean="0"/>
              <a:t>16</a:t>
            </a:fld>
            <a:endParaRPr lang="en-US"/>
          </a:p>
        </p:txBody>
      </p:sp>
    </p:spTree>
    <p:extLst>
      <p:ext uri="{BB962C8B-B14F-4D97-AF65-F5344CB8AC3E}">
        <p14:creationId xmlns:p14="http://schemas.microsoft.com/office/powerpoint/2010/main" val="5866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1B66CA-652A-453C-8D0A-9C64BC583B38}" type="slidenum">
              <a:rPr lang="en-US" smtClean="0"/>
              <a:t>18</a:t>
            </a:fld>
            <a:endParaRPr lang="en-US"/>
          </a:p>
        </p:txBody>
      </p:sp>
    </p:spTree>
    <p:extLst>
      <p:ext uri="{BB962C8B-B14F-4D97-AF65-F5344CB8AC3E}">
        <p14:creationId xmlns:p14="http://schemas.microsoft.com/office/powerpoint/2010/main" val="190104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מאפשרים לתלמידים להעלות מגוון אפשרויות ורעיונות יצירתיים כיצד ניתן להעביר משא כלשהו מהאי אל היבשה.</a:t>
            </a:r>
          </a:p>
          <a:p>
            <a:pPr algn="r" rtl="1"/>
            <a:r>
              <a:rPr lang="he-IL" dirty="0"/>
              <a:t>כל רעיון יצירתי של התלמידים יתקבל כרעיון לביצוע. בקשו מהתלמידים להסביר ולפרט את הרעיון, </a:t>
            </a:r>
            <a:r>
              <a:rPr lang="he-IL" dirty="0" err="1"/>
              <a:t>להמליל</a:t>
            </a:r>
            <a:r>
              <a:rPr lang="he-IL" dirty="0"/>
              <a:t> אותו בקול ולשרטט אותו. לעיתים תוך כדי המללה התלמידים יעלו על קשיים בפתרון שהעלו או שיקבלו משוב </a:t>
            </a:r>
            <a:r>
              <a:rPr lang="he-IL" dirty="0" err="1"/>
              <a:t>מהתלמדיים</a:t>
            </a:r>
            <a:r>
              <a:rPr lang="he-IL" dirty="0"/>
              <a:t> האחרים על שיפור הרעיון שהציעו. </a:t>
            </a:r>
            <a:endParaRPr lang="en-IL" dirty="0"/>
          </a:p>
        </p:txBody>
      </p:sp>
      <p:sp>
        <p:nvSpPr>
          <p:cNvPr id="4" name="מציין מיקום של מספר שקופית 3"/>
          <p:cNvSpPr>
            <a:spLocks noGrp="1"/>
          </p:cNvSpPr>
          <p:nvPr>
            <p:ph type="sldNum" sz="quarter" idx="5"/>
          </p:nvPr>
        </p:nvSpPr>
        <p:spPr/>
        <p:txBody>
          <a:bodyPr/>
          <a:lstStyle/>
          <a:p>
            <a:fld id="{6C1B66CA-652A-453C-8D0A-9C64BC583B38}" type="slidenum">
              <a:rPr lang="en-US" smtClean="0"/>
              <a:t>4</a:t>
            </a:fld>
            <a:endParaRPr lang="en-US"/>
          </a:p>
        </p:txBody>
      </p:sp>
    </p:spTree>
    <p:extLst>
      <p:ext uri="{BB962C8B-B14F-4D97-AF65-F5344CB8AC3E}">
        <p14:creationId xmlns:p14="http://schemas.microsoft.com/office/powerpoint/2010/main" val="295993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הרעיון הראשון – להכין סירה להעביר את המשא. והסירה תהיה עשויה מפלסטלינה.</a:t>
            </a:r>
          </a:p>
          <a:p>
            <a:pPr algn="r" rtl="1"/>
            <a:r>
              <a:rPr lang="he-IL" dirty="0"/>
              <a:t>בעקבות ההתנסות, התלמידים מגלים שגוש הפלסטלינה שוקע במים.</a:t>
            </a:r>
          </a:p>
          <a:p>
            <a:pPr algn="r" rtl="1"/>
            <a:r>
              <a:rPr lang="he-IL" dirty="0"/>
              <a:t>מכאן עולה השאלה: איך אפשר לגרום לפלסטלינה לצוף על פני המים?</a:t>
            </a:r>
          </a:p>
        </p:txBody>
      </p:sp>
      <p:sp>
        <p:nvSpPr>
          <p:cNvPr id="4" name="מציין מיקום של מספר שקופית 3"/>
          <p:cNvSpPr>
            <a:spLocks noGrp="1"/>
          </p:cNvSpPr>
          <p:nvPr>
            <p:ph type="sldNum" sz="quarter" idx="5"/>
          </p:nvPr>
        </p:nvSpPr>
        <p:spPr/>
        <p:txBody>
          <a:bodyPr/>
          <a:lstStyle/>
          <a:p>
            <a:fld id="{6C1B66CA-652A-453C-8D0A-9C64BC583B38}" type="slidenum">
              <a:rPr lang="en-US" smtClean="0"/>
              <a:t>5</a:t>
            </a:fld>
            <a:endParaRPr lang="en-US"/>
          </a:p>
        </p:txBody>
      </p:sp>
    </p:spTree>
    <p:extLst>
      <p:ext uri="{BB962C8B-B14F-4D97-AF65-F5344CB8AC3E}">
        <p14:creationId xmlns:p14="http://schemas.microsoft.com/office/powerpoint/2010/main" val="1414546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הפתרון הוא: לעצב מהפלסטלינה צורה של סירה.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mn-cs"/>
              </a:rPr>
              <a:t>למורה: גוף שקוע במים כאשר המסה הסגולית שלו (צפיפות החומר) גדולה מזו של המים. </a:t>
            </a:r>
            <a:r>
              <a:rPr lang="he-IL" b="0" i="0" dirty="0">
                <a:solidFill>
                  <a:srgbClr val="000000"/>
                </a:solidFill>
                <a:effectLst/>
                <a:highlight>
                  <a:srgbClr val="FFFFFF"/>
                </a:highlight>
                <a:latin typeface="Open Sans Hebrew"/>
              </a:rPr>
              <a:t>צפיפות היא המסה של החומר חלקי הנפח שלו</a:t>
            </a: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mn-cs"/>
              </a:rPr>
              <a:t>כאשר מעצבים סירה – אנא מגדילים את הנפח של הגוף (אך לא את המסה). לכן, המסה הסגולית של הגוף יורדת  ולפיכך הוא יצוף על פני המים.</a:t>
            </a:r>
            <a:endParaRPr kumimoji="0" lang="en-IL"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r" rtl="1"/>
            <a:endParaRPr lang="en-IL" dirty="0"/>
          </a:p>
        </p:txBody>
      </p:sp>
      <p:sp>
        <p:nvSpPr>
          <p:cNvPr id="4" name="מציין מיקום של מספר שקופית 3"/>
          <p:cNvSpPr>
            <a:spLocks noGrp="1"/>
          </p:cNvSpPr>
          <p:nvPr>
            <p:ph type="sldNum" sz="quarter" idx="5"/>
          </p:nvPr>
        </p:nvSpPr>
        <p:spPr/>
        <p:txBody>
          <a:bodyPr/>
          <a:lstStyle/>
          <a:p>
            <a:fld id="{6C1B66CA-652A-453C-8D0A-9C64BC583B38}" type="slidenum">
              <a:rPr lang="en-US" smtClean="0"/>
              <a:t>6</a:t>
            </a:fld>
            <a:endParaRPr lang="en-US"/>
          </a:p>
        </p:txBody>
      </p:sp>
    </p:spTree>
    <p:extLst>
      <p:ext uri="{BB962C8B-B14F-4D97-AF65-F5344CB8AC3E}">
        <p14:creationId xmlns:p14="http://schemas.microsoft.com/office/powerpoint/2010/main" val="560316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 </a:t>
            </a:r>
          </a:p>
          <a:p>
            <a:pPr algn="r" rtl="1"/>
            <a:r>
              <a:rPr lang="he-IL" dirty="0"/>
              <a:t> תשובות:</a:t>
            </a:r>
          </a:p>
          <a:p>
            <a:pPr marL="228600" indent="-228600" algn="r" rtl="1">
              <a:buAutoNum type="arabicPeriod"/>
            </a:pPr>
            <a:r>
              <a:rPr lang="he-IL" dirty="0"/>
              <a:t>לעצב אותה לצורה של סירה</a:t>
            </a:r>
          </a:p>
          <a:p>
            <a:pPr marL="228600" indent="-228600" algn="r" rtl="1">
              <a:buAutoNum type="arabicPeriod"/>
            </a:pPr>
            <a:r>
              <a:rPr lang="he-IL" dirty="0"/>
              <a:t>פלסטיות. אפשר לשנות צורה והצורה נשמרת.</a:t>
            </a:r>
          </a:p>
          <a:p>
            <a:pPr marL="228600" indent="-228600" algn="r" rtl="1">
              <a:buAutoNum type="arabicPeriod"/>
            </a:pPr>
            <a:r>
              <a:rPr lang="he-IL" dirty="0"/>
              <a:t>חרסית (חומר), בצק, </a:t>
            </a:r>
            <a:r>
              <a:rPr lang="he-IL" dirty="0" err="1"/>
              <a:t>פימו</a:t>
            </a:r>
            <a:r>
              <a:rPr lang="he-IL" dirty="0"/>
              <a:t> </a:t>
            </a:r>
            <a:endParaRPr lang="en-IL" dirty="0"/>
          </a:p>
        </p:txBody>
      </p:sp>
      <p:sp>
        <p:nvSpPr>
          <p:cNvPr id="4" name="מציין מיקום של מספר שקופית 3"/>
          <p:cNvSpPr>
            <a:spLocks noGrp="1"/>
          </p:cNvSpPr>
          <p:nvPr>
            <p:ph type="sldNum" sz="quarter" idx="5"/>
          </p:nvPr>
        </p:nvSpPr>
        <p:spPr/>
        <p:txBody>
          <a:bodyPr/>
          <a:lstStyle/>
          <a:p>
            <a:fld id="{6C1B66CA-652A-453C-8D0A-9C64BC583B38}" type="slidenum">
              <a:rPr lang="en-US" smtClean="0"/>
              <a:t>7</a:t>
            </a:fld>
            <a:endParaRPr lang="en-US"/>
          </a:p>
        </p:txBody>
      </p:sp>
    </p:spTree>
    <p:extLst>
      <p:ext uri="{BB962C8B-B14F-4D97-AF65-F5344CB8AC3E}">
        <p14:creationId xmlns:p14="http://schemas.microsoft.com/office/powerpoint/2010/main" val="3156931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מציגים לתלמידים את ספוג </a:t>
            </a:r>
            <a:r>
              <a:rPr lang="he-IL" dirty="0" err="1"/>
              <a:t>הנודל</a:t>
            </a:r>
            <a:r>
              <a:rPr lang="he-IL" dirty="0"/>
              <a:t> ודנים בשאלה מדוע קוראים לו כך.</a:t>
            </a:r>
            <a:endParaRPr lang="en-US" dirty="0"/>
          </a:p>
        </p:txBody>
      </p:sp>
      <p:sp>
        <p:nvSpPr>
          <p:cNvPr id="4" name="Slide Number Placeholder 3"/>
          <p:cNvSpPr>
            <a:spLocks noGrp="1"/>
          </p:cNvSpPr>
          <p:nvPr>
            <p:ph type="sldNum" sz="quarter" idx="5"/>
          </p:nvPr>
        </p:nvSpPr>
        <p:spPr/>
        <p:txBody>
          <a:bodyPr/>
          <a:lstStyle/>
          <a:p>
            <a:fld id="{6C1B66CA-652A-453C-8D0A-9C64BC583B38}" type="slidenum">
              <a:rPr lang="en-US" smtClean="0"/>
              <a:t>8</a:t>
            </a:fld>
            <a:endParaRPr lang="en-US"/>
          </a:p>
        </p:txBody>
      </p:sp>
    </p:spTree>
    <p:extLst>
      <p:ext uri="{BB962C8B-B14F-4D97-AF65-F5344CB8AC3E}">
        <p14:creationId xmlns:p14="http://schemas.microsoft.com/office/powerpoint/2010/main" val="364624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כפי שבחנו את תכונות הפלסטלינה, כך בוחנים תכונות של מוצר עשוי מחומר אחר. דגש על תכונות החומר, לאו דווקא הצורה שלו. </a:t>
            </a:r>
          </a:p>
          <a:p>
            <a:pPr algn="r" rtl="1"/>
            <a:r>
              <a:rPr lang="he-IL" dirty="0"/>
              <a:t>חשוב לבחון עם התלמידים את תכונות החומר, המבנה שלו, ההרכב שלו (במגדל), כיצד הוא עשוי, אילו תכונות מקנה לו המבנה שלו העשוי דווקא בצורה של חומר העשוי נקבים. </a:t>
            </a:r>
          </a:p>
          <a:p>
            <a:pPr algn="r" rtl="1"/>
            <a:r>
              <a:rPr lang="he-IL" dirty="0"/>
              <a:t>מומלץ לבחון את החומר תוך מענה על השאלות ולהמשיך לשאול: מדוע? האם הוא סופג מים? – אם כן – מדוע. אם לא – מדוע. אם צף על המים – אם כן – מדוע? אם לא – מדוע? המוצר הזה מעשה ידי אדם נועד לענות על צורך. האם עונה על הצורך? כיצד? </a:t>
            </a:r>
            <a:endParaRPr lang="en-IL" dirty="0"/>
          </a:p>
        </p:txBody>
      </p:sp>
      <p:sp>
        <p:nvSpPr>
          <p:cNvPr id="4" name="מציין מיקום של מספר שקופית 3"/>
          <p:cNvSpPr>
            <a:spLocks noGrp="1"/>
          </p:cNvSpPr>
          <p:nvPr>
            <p:ph type="sldNum" sz="quarter" idx="5"/>
          </p:nvPr>
        </p:nvSpPr>
        <p:spPr/>
        <p:txBody>
          <a:bodyPr/>
          <a:lstStyle/>
          <a:p>
            <a:fld id="{6C1B66CA-652A-453C-8D0A-9C64BC583B38}" type="slidenum">
              <a:rPr lang="en-US" smtClean="0"/>
              <a:t>9</a:t>
            </a:fld>
            <a:endParaRPr lang="en-US"/>
          </a:p>
        </p:txBody>
      </p:sp>
    </p:spTree>
    <p:extLst>
      <p:ext uri="{BB962C8B-B14F-4D97-AF65-F5344CB8AC3E}">
        <p14:creationId xmlns:p14="http://schemas.microsoft.com/office/powerpoint/2010/main" val="97316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זו הזדמנות לאפשר לתלמידם חקר קטן על החומר ממנו עשוי </a:t>
            </a:r>
            <a:r>
              <a:rPr lang="he-IL" dirty="0" err="1"/>
              <a:t>הנודל</a:t>
            </a:r>
            <a:r>
              <a:rPr lang="he-IL" dirty="0"/>
              <a:t>. מה דומה ומה שונה מהספוג הרגיל שאנו מכירים?</a:t>
            </a:r>
          </a:p>
          <a:p>
            <a:pPr algn="r" rtl="1"/>
            <a:r>
              <a:rPr lang="he-IL" dirty="0"/>
              <a:t>בספוג יש נקבים </a:t>
            </a:r>
            <a:r>
              <a:rPr lang="he-IL" dirty="0" err="1"/>
              <a:t>ובנודל</a:t>
            </a:r>
            <a:r>
              <a:rPr lang="he-IL" dirty="0"/>
              <a:t> אין.</a:t>
            </a:r>
            <a:endParaRPr lang="en-IL" dirty="0"/>
          </a:p>
        </p:txBody>
      </p:sp>
      <p:sp>
        <p:nvSpPr>
          <p:cNvPr id="4" name="מציין מיקום של מספר שקופית 3"/>
          <p:cNvSpPr>
            <a:spLocks noGrp="1"/>
          </p:cNvSpPr>
          <p:nvPr>
            <p:ph type="sldNum" sz="quarter" idx="5"/>
          </p:nvPr>
        </p:nvSpPr>
        <p:spPr/>
        <p:txBody>
          <a:bodyPr/>
          <a:lstStyle/>
          <a:p>
            <a:fld id="{6C1B66CA-652A-453C-8D0A-9C64BC583B38}" type="slidenum">
              <a:rPr lang="en-US" smtClean="0"/>
              <a:t>10</a:t>
            </a:fld>
            <a:endParaRPr lang="en-US"/>
          </a:p>
        </p:txBody>
      </p:sp>
    </p:spTree>
    <p:extLst>
      <p:ext uri="{BB962C8B-B14F-4D97-AF65-F5344CB8AC3E}">
        <p14:creationId xmlns:p14="http://schemas.microsoft.com/office/powerpoint/2010/main" val="189977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b="0" i="0" dirty="0">
                <a:solidFill>
                  <a:srgbClr val="222222"/>
                </a:solidFill>
                <a:effectLst/>
                <a:latin typeface="Lato" panose="020F0502020204030203" pitchFamily="34" charset="0"/>
              </a:rPr>
              <a:t>כאן אנו דנים עם התלמידים בתכונות המיוחדות של החומר המוקצף.</a:t>
            </a:r>
          </a:p>
          <a:p>
            <a:pPr algn="r" rtl="1"/>
            <a:r>
              <a:rPr lang="he-IL" b="0" i="0" dirty="0">
                <a:solidFill>
                  <a:srgbClr val="222222"/>
                </a:solidFill>
                <a:effectLst/>
                <a:latin typeface="Lato" panose="020F0502020204030203" pitchFamily="34" charset="0"/>
              </a:rPr>
              <a:t>כל יתרון – לבקש מהתלמידים להסביר במה הוא תורם במענה לצורך של המוצר. מדוע חשוב שהחומר אינו סופג מים? במה היתרון שלו שהוא נוקשה דווקא ואינו רך כמו הספוג? האם גמישות המוצר היא יתרון או חסרון? </a:t>
            </a:r>
            <a:r>
              <a:rPr lang="en-US" b="0" i="0" dirty="0">
                <a:solidFill>
                  <a:srgbClr val="222222"/>
                </a:solidFill>
                <a:effectLst/>
                <a:latin typeface="Lato" panose="020F0502020204030203" pitchFamily="34" charset="0"/>
              </a:rPr>
              <a:t> </a:t>
            </a:r>
            <a:endParaRPr lang="en-US" dirty="0"/>
          </a:p>
        </p:txBody>
      </p:sp>
      <p:sp>
        <p:nvSpPr>
          <p:cNvPr id="4" name="Slide Number Placeholder 3"/>
          <p:cNvSpPr>
            <a:spLocks noGrp="1"/>
          </p:cNvSpPr>
          <p:nvPr>
            <p:ph type="sldNum" sz="quarter" idx="5"/>
          </p:nvPr>
        </p:nvSpPr>
        <p:spPr/>
        <p:txBody>
          <a:bodyPr/>
          <a:lstStyle/>
          <a:p>
            <a:fld id="{6C1B66CA-652A-453C-8D0A-9C64BC583B38}" type="slidenum">
              <a:rPr lang="en-US" smtClean="0"/>
              <a:t>11</a:t>
            </a:fld>
            <a:endParaRPr lang="en-US"/>
          </a:p>
        </p:txBody>
      </p:sp>
    </p:spTree>
    <p:extLst>
      <p:ext uri="{BB962C8B-B14F-4D97-AF65-F5344CB8AC3E}">
        <p14:creationId xmlns:p14="http://schemas.microsoft.com/office/powerpoint/2010/main" val="422443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B39FDC-E90C-8409-20EE-B1BAF49EEB0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IL"/>
          </a:p>
        </p:txBody>
      </p:sp>
      <p:sp>
        <p:nvSpPr>
          <p:cNvPr id="3" name="כותרת משנה 2">
            <a:extLst>
              <a:ext uri="{FF2B5EF4-FFF2-40B4-BE49-F238E27FC236}">
                <a16:creationId xmlns:a16="http://schemas.microsoft.com/office/drawing/2014/main" id="{60554E91-3DC9-89BA-35A2-BD8A6A2AD9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IL"/>
          </a:p>
        </p:txBody>
      </p:sp>
      <p:sp>
        <p:nvSpPr>
          <p:cNvPr id="4" name="מציין מיקום של תאריך 3">
            <a:extLst>
              <a:ext uri="{FF2B5EF4-FFF2-40B4-BE49-F238E27FC236}">
                <a16:creationId xmlns:a16="http://schemas.microsoft.com/office/drawing/2014/main" id="{47685B5F-0103-4824-1A08-6F18ED01BD48}"/>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872DF914-18C8-3625-9381-C3BB01D91615}"/>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46659693-B8EB-9A0B-54D5-216994A9B893}"/>
              </a:ext>
            </a:extLst>
          </p:cNvPr>
          <p:cNvSpPr>
            <a:spLocks noGrp="1"/>
          </p:cNvSpPr>
          <p:nvPr>
            <p:ph type="sldNum" sz="quarter" idx="12"/>
          </p:nvPr>
        </p:nvSpPr>
        <p:spPr/>
        <p:txBody>
          <a:bodyPr/>
          <a:lstStyle/>
          <a:p>
            <a:fld id="{EDC02F7E-657E-4A2D-88BE-804B7363E7D3}" type="slidenum">
              <a:rPr lang="en-IL" smtClean="0"/>
              <a:t>‹#›</a:t>
            </a:fld>
            <a:endParaRPr lang="en-IL"/>
          </a:p>
        </p:txBody>
      </p:sp>
    </p:spTree>
    <p:extLst>
      <p:ext uri="{BB962C8B-B14F-4D97-AF65-F5344CB8AC3E}">
        <p14:creationId xmlns:p14="http://schemas.microsoft.com/office/powerpoint/2010/main" val="1353169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38AFF82-F012-FB43-8758-E1F164A4A6A9}"/>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36AD7AA1-49C3-62A7-B2A8-9C814320232E}"/>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9F7DCC59-D600-84B5-53DA-65AEFD8B8314}"/>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12261822-706F-A5EA-DD89-F84FFBBBF685}"/>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748D31C0-0071-3203-C58B-F2424F5F8C34}"/>
              </a:ext>
            </a:extLst>
          </p:cNvPr>
          <p:cNvSpPr>
            <a:spLocks noGrp="1"/>
          </p:cNvSpPr>
          <p:nvPr>
            <p:ph type="sldNum" sz="quarter" idx="12"/>
          </p:nvPr>
        </p:nvSpPr>
        <p:spPr/>
        <p:txBody>
          <a:bodyPr/>
          <a:lstStyle/>
          <a:p>
            <a:fld id="{EDC02F7E-657E-4A2D-88BE-804B7363E7D3}" type="slidenum">
              <a:rPr lang="en-IL" smtClean="0"/>
              <a:t>‹#›</a:t>
            </a:fld>
            <a:endParaRPr lang="en-IL"/>
          </a:p>
        </p:txBody>
      </p:sp>
    </p:spTree>
    <p:extLst>
      <p:ext uri="{BB962C8B-B14F-4D97-AF65-F5344CB8AC3E}">
        <p14:creationId xmlns:p14="http://schemas.microsoft.com/office/powerpoint/2010/main" val="292942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9487EE99-FBEE-70A9-FCAA-3137D04D2613}"/>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85F451FE-3594-5DB7-56BA-2DEE48338B51}"/>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0B1B1D92-71E4-2CF6-F3BB-57A1D44C0BFC}"/>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30040981-360A-5C25-08F9-A6E8613AB41A}"/>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F0148D6D-4C26-4380-0A0D-BFC66DB63DBD}"/>
              </a:ext>
            </a:extLst>
          </p:cNvPr>
          <p:cNvSpPr>
            <a:spLocks noGrp="1"/>
          </p:cNvSpPr>
          <p:nvPr>
            <p:ph type="sldNum" sz="quarter" idx="12"/>
          </p:nvPr>
        </p:nvSpPr>
        <p:spPr/>
        <p:txBody>
          <a:bodyPr/>
          <a:lstStyle/>
          <a:p>
            <a:fld id="{EDC02F7E-657E-4A2D-88BE-804B7363E7D3}" type="slidenum">
              <a:rPr lang="en-IL" smtClean="0"/>
              <a:t>‹#›</a:t>
            </a:fld>
            <a:endParaRPr lang="en-IL"/>
          </a:p>
        </p:txBody>
      </p:sp>
    </p:spTree>
    <p:extLst>
      <p:ext uri="{BB962C8B-B14F-4D97-AF65-F5344CB8AC3E}">
        <p14:creationId xmlns:p14="http://schemas.microsoft.com/office/powerpoint/2010/main" val="803580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D6FAD8-500F-6901-D23B-AEAFA726E664}"/>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IL"/>
          </a:p>
        </p:txBody>
      </p:sp>
      <p:sp>
        <p:nvSpPr>
          <p:cNvPr id="3" name="כותרת משנה 2">
            <a:extLst>
              <a:ext uri="{FF2B5EF4-FFF2-40B4-BE49-F238E27FC236}">
                <a16:creationId xmlns:a16="http://schemas.microsoft.com/office/drawing/2014/main" id="{E83D2103-AC8E-20A3-F0EF-EE6796B24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IL"/>
          </a:p>
        </p:txBody>
      </p:sp>
      <p:sp>
        <p:nvSpPr>
          <p:cNvPr id="4" name="מציין מיקום של תאריך 3">
            <a:extLst>
              <a:ext uri="{FF2B5EF4-FFF2-40B4-BE49-F238E27FC236}">
                <a16:creationId xmlns:a16="http://schemas.microsoft.com/office/drawing/2014/main" id="{CF1BE20E-D0A5-4D92-360D-C56F0C6AAD77}"/>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64FC4054-40EA-57CD-ED92-05A2FAAE1D0E}"/>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8605AD28-2897-3CD3-2620-241ACC60E7E3}"/>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92639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64ACC39-CA9D-B23B-CC21-63261F516F20}"/>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51B6B21E-D72F-CB80-55E6-115FD376D5B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3BCE5F96-C1A5-A158-590E-1AA59141784B}"/>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EBE933C8-79F4-DEC9-2894-3D90AF6C7B37}"/>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FD679135-D201-F70A-19D9-41AC59E7262E}"/>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3950230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9E3DD4-BE11-462C-0139-2D5F49CCF80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42F27920-2874-F2E7-6C7A-E09134D61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3462A4E1-0E27-89E4-8B67-2870F0706233}"/>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DFAF6A29-BDA9-8217-C3C5-9E9D6D94A65B}"/>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E5B99171-9F2B-F90F-67A8-6CF9C74F7E6A}"/>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164068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ED58AB-0D01-83DF-EE79-7170A1BE71E6}"/>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456E1E7A-E135-42FB-DAF6-53CF9DC2155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תוכן 3">
            <a:extLst>
              <a:ext uri="{FF2B5EF4-FFF2-40B4-BE49-F238E27FC236}">
                <a16:creationId xmlns:a16="http://schemas.microsoft.com/office/drawing/2014/main" id="{9E8812A5-6AD7-F688-BCBA-73A8D345010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של תאריך 4">
            <a:extLst>
              <a:ext uri="{FF2B5EF4-FFF2-40B4-BE49-F238E27FC236}">
                <a16:creationId xmlns:a16="http://schemas.microsoft.com/office/drawing/2014/main" id="{2839233B-25E1-EBF1-6B6D-7E6FFD43C0FF}"/>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6" name="מציין מיקום של כותרת תחתונה 5">
            <a:extLst>
              <a:ext uri="{FF2B5EF4-FFF2-40B4-BE49-F238E27FC236}">
                <a16:creationId xmlns:a16="http://schemas.microsoft.com/office/drawing/2014/main" id="{B5C334A4-46A5-EFC3-51CC-816D37D13941}"/>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40493044-4289-35A3-73D4-B009D143822F}"/>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3097548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BE987E-85D7-BD2A-E1DC-608AA5834AD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63823416-635A-8483-E20C-EEEA0ACAB0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6722832-5B06-4220-65C2-4344BE18DBB9}"/>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טקסט 4">
            <a:extLst>
              <a:ext uri="{FF2B5EF4-FFF2-40B4-BE49-F238E27FC236}">
                <a16:creationId xmlns:a16="http://schemas.microsoft.com/office/drawing/2014/main" id="{2999E5E6-E595-EBEF-0F6B-4C1F0A4205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0D66B218-6877-B9E9-3364-4F1EBA447D3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7" name="מציין מיקום של תאריך 6">
            <a:extLst>
              <a:ext uri="{FF2B5EF4-FFF2-40B4-BE49-F238E27FC236}">
                <a16:creationId xmlns:a16="http://schemas.microsoft.com/office/drawing/2014/main" id="{7B8F964E-85A1-7530-E725-18010E19C773}"/>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8" name="מציין מיקום של כותרת תחתונה 7">
            <a:extLst>
              <a:ext uri="{FF2B5EF4-FFF2-40B4-BE49-F238E27FC236}">
                <a16:creationId xmlns:a16="http://schemas.microsoft.com/office/drawing/2014/main" id="{BDB79C41-4248-E1C1-4B06-6F5D3E4E4FE4}"/>
              </a:ext>
            </a:extLst>
          </p:cNvPr>
          <p:cNvSpPr>
            <a:spLocks noGrp="1"/>
          </p:cNvSpPr>
          <p:nvPr>
            <p:ph type="ftr" sz="quarter" idx="11"/>
          </p:nvPr>
        </p:nvSpPr>
        <p:spPr/>
        <p:txBody>
          <a:bodyPr/>
          <a:lstStyle/>
          <a:p>
            <a:endParaRPr lang="en-IL"/>
          </a:p>
        </p:txBody>
      </p:sp>
      <p:sp>
        <p:nvSpPr>
          <p:cNvPr id="9" name="מציין מיקום של מספר שקופית 8">
            <a:extLst>
              <a:ext uri="{FF2B5EF4-FFF2-40B4-BE49-F238E27FC236}">
                <a16:creationId xmlns:a16="http://schemas.microsoft.com/office/drawing/2014/main" id="{B0B27FA5-7221-8DCA-1C8D-DCD0A6E576C0}"/>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304091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AA1D0A3-78D5-6A6A-C886-9115ED8BFE0B}"/>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של תאריך 2">
            <a:extLst>
              <a:ext uri="{FF2B5EF4-FFF2-40B4-BE49-F238E27FC236}">
                <a16:creationId xmlns:a16="http://schemas.microsoft.com/office/drawing/2014/main" id="{33AE72DD-F56A-8CC6-D0DF-88D1ECA9D934}"/>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4" name="מציין מיקום של כותרת תחתונה 3">
            <a:extLst>
              <a:ext uri="{FF2B5EF4-FFF2-40B4-BE49-F238E27FC236}">
                <a16:creationId xmlns:a16="http://schemas.microsoft.com/office/drawing/2014/main" id="{E5E7A18B-188B-32CF-BFFE-666E06F2F1DC}"/>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8081D077-0375-924B-59F0-07F79D4E41A5}"/>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2491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820EAFE-25FC-BFCE-52C4-92A56AE7D644}"/>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3" name="מציין מיקום של כותרת תחתונה 2">
            <a:extLst>
              <a:ext uri="{FF2B5EF4-FFF2-40B4-BE49-F238E27FC236}">
                <a16:creationId xmlns:a16="http://schemas.microsoft.com/office/drawing/2014/main" id="{B5D9AC83-09D4-882F-452B-1B03720B6BE7}"/>
              </a:ext>
            </a:extLst>
          </p:cNvPr>
          <p:cNvSpPr>
            <a:spLocks noGrp="1"/>
          </p:cNvSpPr>
          <p:nvPr>
            <p:ph type="ftr" sz="quarter" idx="11"/>
          </p:nvPr>
        </p:nvSpPr>
        <p:spPr/>
        <p:txBody>
          <a:bodyPr/>
          <a:lstStyle/>
          <a:p>
            <a:endParaRPr lang="en-IL"/>
          </a:p>
        </p:txBody>
      </p:sp>
      <p:sp>
        <p:nvSpPr>
          <p:cNvPr id="4" name="מציין מיקום של מספר שקופית 3">
            <a:extLst>
              <a:ext uri="{FF2B5EF4-FFF2-40B4-BE49-F238E27FC236}">
                <a16:creationId xmlns:a16="http://schemas.microsoft.com/office/drawing/2014/main" id="{0ECDDA87-4944-629B-8E06-8100B2A61ECA}"/>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1681487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198A869-85C0-196B-7214-FAEE29CBB0F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0330E770-19A9-6F5B-02AB-E2A4288061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טקסט 3">
            <a:extLst>
              <a:ext uri="{FF2B5EF4-FFF2-40B4-BE49-F238E27FC236}">
                <a16:creationId xmlns:a16="http://schemas.microsoft.com/office/drawing/2014/main" id="{FF84DA9F-9A68-1792-54E0-24348563E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47303CB-988D-2EBB-CA31-D03A45BA8CDD}"/>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6" name="מציין מיקום של כותרת תחתונה 5">
            <a:extLst>
              <a:ext uri="{FF2B5EF4-FFF2-40B4-BE49-F238E27FC236}">
                <a16:creationId xmlns:a16="http://schemas.microsoft.com/office/drawing/2014/main" id="{71363475-2545-2885-3D17-4F7DED7817A4}"/>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FBCDB44E-8685-A9EF-1E77-711F15C18BB3}"/>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2396356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8652A55-31EB-7E5A-2802-34AC0A74B265}"/>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DCE0B004-859F-5DDB-E6A5-C687A304DC5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AA8C03B4-4617-8E0D-A866-FA67EF6AD2BC}"/>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AF61FCF8-2E99-55C4-D483-70E747DC8558}"/>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D627DE0E-CC71-AC37-E77A-1598A2868652}"/>
              </a:ext>
            </a:extLst>
          </p:cNvPr>
          <p:cNvSpPr>
            <a:spLocks noGrp="1"/>
          </p:cNvSpPr>
          <p:nvPr>
            <p:ph type="sldNum" sz="quarter" idx="12"/>
          </p:nvPr>
        </p:nvSpPr>
        <p:spPr/>
        <p:txBody>
          <a:bodyPr/>
          <a:lstStyle/>
          <a:p>
            <a:fld id="{EDC02F7E-657E-4A2D-88BE-804B7363E7D3}" type="slidenum">
              <a:rPr lang="en-IL" smtClean="0"/>
              <a:t>‹#›</a:t>
            </a:fld>
            <a:endParaRPr lang="en-IL"/>
          </a:p>
        </p:txBody>
      </p:sp>
    </p:spTree>
    <p:extLst>
      <p:ext uri="{BB962C8B-B14F-4D97-AF65-F5344CB8AC3E}">
        <p14:creationId xmlns:p14="http://schemas.microsoft.com/office/powerpoint/2010/main" val="3701421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A31BD1-80C5-D83E-42A6-DDC95006010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IL"/>
          </a:p>
        </p:txBody>
      </p:sp>
      <p:sp>
        <p:nvSpPr>
          <p:cNvPr id="3" name="מציין מיקום של תמונה 2">
            <a:extLst>
              <a:ext uri="{FF2B5EF4-FFF2-40B4-BE49-F238E27FC236}">
                <a16:creationId xmlns:a16="http://schemas.microsoft.com/office/drawing/2014/main" id="{5E00A844-D466-C649-5A5C-4A9B44A38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מציין מיקום טקסט 3">
            <a:extLst>
              <a:ext uri="{FF2B5EF4-FFF2-40B4-BE49-F238E27FC236}">
                <a16:creationId xmlns:a16="http://schemas.microsoft.com/office/drawing/2014/main" id="{9BF431E8-7A40-8F39-29CE-F7F577892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7C075D4-7912-D3D7-2A2D-078A501C4464}"/>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6" name="מציין מיקום של כותרת תחתונה 5">
            <a:extLst>
              <a:ext uri="{FF2B5EF4-FFF2-40B4-BE49-F238E27FC236}">
                <a16:creationId xmlns:a16="http://schemas.microsoft.com/office/drawing/2014/main" id="{E65E635C-6038-4DE7-9050-4D71DAA7966D}"/>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FD8730CE-C810-C3A7-7964-BC328EEE31D5}"/>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3794523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05FB2C6-C718-19FF-80FD-1A1451C5C149}"/>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FF60EE74-93AB-2F43-27A3-759F9B45766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974AAA12-F01F-3C91-C0CB-0F82B7B87A85}"/>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118789F9-B51B-991F-F81D-7D1ACAD6BA5F}"/>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0235C682-3798-FFB5-1F90-AAE34A7A60DE}"/>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2199185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D364DB1-6F66-0481-5037-FE9E53E9F601}"/>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7E084EE8-180B-B219-D4FA-1CC9D8C0F2A5}"/>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DC2818C8-52CE-9B9C-2C19-5307E46A2BCB}"/>
              </a:ext>
            </a:extLst>
          </p:cNvPr>
          <p:cNvSpPr>
            <a:spLocks noGrp="1"/>
          </p:cNvSpPr>
          <p:nvPr>
            <p:ph type="dt" sz="half" idx="10"/>
          </p:nvPr>
        </p:nvSpPr>
        <p:spPr/>
        <p:txBody>
          <a:bodyPr/>
          <a:lstStyle/>
          <a:p>
            <a:fld id="{5B771C78-515B-47EC-BAD7-29A2EA0764E5}"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A6E25C44-11C1-1253-1691-C158C7EBC831}"/>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BEF55B37-8F18-EAD3-B096-CFAAD8BF1D55}"/>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262841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667F4F-B6C6-FE9B-1C46-64DE0FE1D37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EDBC994D-F51A-96B6-0981-E3BAC86F75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A4FF4130-716C-CCF5-6BB3-3E83966134AA}"/>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55D71E13-65E6-2D36-1BBC-2B88F808C64C}"/>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F4C54C38-CA26-8AD0-940B-72A5164FFDED}"/>
              </a:ext>
            </a:extLst>
          </p:cNvPr>
          <p:cNvSpPr>
            <a:spLocks noGrp="1"/>
          </p:cNvSpPr>
          <p:nvPr>
            <p:ph type="sldNum" sz="quarter" idx="12"/>
          </p:nvPr>
        </p:nvSpPr>
        <p:spPr/>
        <p:txBody>
          <a:bodyPr/>
          <a:lstStyle/>
          <a:p>
            <a:fld id="{EDC02F7E-657E-4A2D-88BE-804B7363E7D3}" type="slidenum">
              <a:rPr lang="en-IL" smtClean="0"/>
              <a:t>‹#›</a:t>
            </a:fld>
            <a:endParaRPr lang="en-IL"/>
          </a:p>
        </p:txBody>
      </p:sp>
    </p:spTree>
    <p:extLst>
      <p:ext uri="{BB962C8B-B14F-4D97-AF65-F5344CB8AC3E}">
        <p14:creationId xmlns:p14="http://schemas.microsoft.com/office/powerpoint/2010/main" val="2332492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21970F-44B2-1A90-8FB8-64349F3014D4}"/>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1BD08E71-AC0A-9FCB-92D2-E36FC4C2D998}"/>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תוכן 3">
            <a:extLst>
              <a:ext uri="{FF2B5EF4-FFF2-40B4-BE49-F238E27FC236}">
                <a16:creationId xmlns:a16="http://schemas.microsoft.com/office/drawing/2014/main" id="{661B852E-8CB0-DE9D-3D04-9DFB8C7474F9}"/>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של תאריך 4">
            <a:extLst>
              <a:ext uri="{FF2B5EF4-FFF2-40B4-BE49-F238E27FC236}">
                <a16:creationId xmlns:a16="http://schemas.microsoft.com/office/drawing/2014/main" id="{7D22EC8D-7B5F-679D-61E9-42B86B802870}"/>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6" name="מציין מיקום של כותרת תחתונה 5">
            <a:extLst>
              <a:ext uri="{FF2B5EF4-FFF2-40B4-BE49-F238E27FC236}">
                <a16:creationId xmlns:a16="http://schemas.microsoft.com/office/drawing/2014/main" id="{0BE17AE1-01F2-2240-99BC-5F7C9E03D5EF}"/>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6A361FDB-1D40-4ED4-ADA6-C23ADE2DB911}"/>
              </a:ext>
            </a:extLst>
          </p:cNvPr>
          <p:cNvSpPr>
            <a:spLocks noGrp="1"/>
          </p:cNvSpPr>
          <p:nvPr>
            <p:ph type="sldNum" sz="quarter" idx="12"/>
          </p:nvPr>
        </p:nvSpPr>
        <p:spPr/>
        <p:txBody>
          <a:bodyPr/>
          <a:lstStyle/>
          <a:p>
            <a:fld id="{EDC02F7E-657E-4A2D-88BE-804B7363E7D3}" type="slidenum">
              <a:rPr lang="en-IL" smtClean="0"/>
              <a:t>‹#›</a:t>
            </a:fld>
            <a:endParaRPr lang="en-IL"/>
          </a:p>
        </p:txBody>
      </p:sp>
    </p:spTree>
    <p:extLst>
      <p:ext uri="{BB962C8B-B14F-4D97-AF65-F5344CB8AC3E}">
        <p14:creationId xmlns:p14="http://schemas.microsoft.com/office/powerpoint/2010/main" val="3077798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125A1C-C1D0-D6C9-5DAF-5EAB9B06AD0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762F7B75-C16E-5AEB-7BEE-1C45613E0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30AA387E-C63B-D1A2-CBA1-CADC4307A1AB}"/>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טקסט 4">
            <a:extLst>
              <a:ext uri="{FF2B5EF4-FFF2-40B4-BE49-F238E27FC236}">
                <a16:creationId xmlns:a16="http://schemas.microsoft.com/office/drawing/2014/main" id="{35A54ECE-2CEA-D921-C405-AB5802CDC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705E5D2B-72E2-4561-CFEB-6061D0865E18}"/>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7" name="מציין מיקום של תאריך 6">
            <a:extLst>
              <a:ext uri="{FF2B5EF4-FFF2-40B4-BE49-F238E27FC236}">
                <a16:creationId xmlns:a16="http://schemas.microsoft.com/office/drawing/2014/main" id="{7077AEC0-2593-9845-2A10-05D675CE55C3}"/>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8" name="מציין מיקום של כותרת תחתונה 7">
            <a:extLst>
              <a:ext uri="{FF2B5EF4-FFF2-40B4-BE49-F238E27FC236}">
                <a16:creationId xmlns:a16="http://schemas.microsoft.com/office/drawing/2014/main" id="{E16CACC3-187C-0D8E-8690-E4A2910F00B8}"/>
              </a:ext>
            </a:extLst>
          </p:cNvPr>
          <p:cNvSpPr>
            <a:spLocks noGrp="1"/>
          </p:cNvSpPr>
          <p:nvPr>
            <p:ph type="ftr" sz="quarter" idx="11"/>
          </p:nvPr>
        </p:nvSpPr>
        <p:spPr/>
        <p:txBody>
          <a:bodyPr/>
          <a:lstStyle/>
          <a:p>
            <a:endParaRPr lang="en-IL"/>
          </a:p>
        </p:txBody>
      </p:sp>
      <p:sp>
        <p:nvSpPr>
          <p:cNvPr id="9" name="מציין מיקום של מספר שקופית 8">
            <a:extLst>
              <a:ext uri="{FF2B5EF4-FFF2-40B4-BE49-F238E27FC236}">
                <a16:creationId xmlns:a16="http://schemas.microsoft.com/office/drawing/2014/main" id="{AB473F40-DF01-694A-3010-7034AC7B3853}"/>
              </a:ext>
            </a:extLst>
          </p:cNvPr>
          <p:cNvSpPr>
            <a:spLocks noGrp="1"/>
          </p:cNvSpPr>
          <p:nvPr>
            <p:ph type="sldNum" sz="quarter" idx="12"/>
          </p:nvPr>
        </p:nvSpPr>
        <p:spPr/>
        <p:txBody>
          <a:bodyPr/>
          <a:lstStyle/>
          <a:p>
            <a:fld id="{EDC02F7E-657E-4A2D-88BE-804B7363E7D3}" type="slidenum">
              <a:rPr lang="en-IL" smtClean="0"/>
              <a:t>‹#›</a:t>
            </a:fld>
            <a:endParaRPr lang="en-IL"/>
          </a:p>
        </p:txBody>
      </p:sp>
    </p:spTree>
    <p:extLst>
      <p:ext uri="{BB962C8B-B14F-4D97-AF65-F5344CB8AC3E}">
        <p14:creationId xmlns:p14="http://schemas.microsoft.com/office/powerpoint/2010/main" val="67208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4E2893F-2967-04E0-352C-BA1F16CEE39B}"/>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של תאריך 2">
            <a:extLst>
              <a:ext uri="{FF2B5EF4-FFF2-40B4-BE49-F238E27FC236}">
                <a16:creationId xmlns:a16="http://schemas.microsoft.com/office/drawing/2014/main" id="{24BA627C-82F7-94C0-3E56-03BEC5DA6BD4}"/>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4" name="מציין מיקום של כותרת תחתונה 3">
            <a:extLst>
              <a:ext uri="{FF2B5EF4-FFF2-40B4-BE49-F238E27FC236}">
                <a16:creationId xmlns:a16="http://schemas.microsoft.com/office/drawing/2014/main" id="{CF9824BB-D873-1ACD-BA09-A2B931EF982D}"/>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4AC03B0E-6D03-FD2F-D60B-4BED520BE00D}"/>
              </a:ext>
            </a:extLst>
          </p:cNvPr>
          <p:cNvSpPr>
            <a:spLocks noGrp="1"/>
          </p:cNvSpPr>
          <p:nvPr>
            <p:ph type="sldNum" sz="quarter" idx="12"/>
          </p:nvPr>
        </p:nvSpPr>
        <p:spPr/>
        <p:txBody>
          <a:bodyPr/>
          <a:lstStyle/>
          <a:p>
            <a:fld id="{EDC02F7E-657E-4A2D-88BE-804B7363E7D3}" type="slidenum">
              <a:rPr lang="en-IL" smtClean="0"/>
              <a:t>‹#›</a:t>
            </a:fld>
            <a:endParaRPr lang="en-IL"/>
          </a:p>
        </p:txBody>
      </p:sp>
    </p:spTree>
    <p:extLst>
      <p:ext uri="{BB962C8B-B14F-4D97-AF65-F5344CB8AC3E}">
        <p14:creationId xmlns:p14="http://schemas.microsoft.com/office/powerpoint/2010/main" val="329944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DCCDA159-B78C-E20B-6888-7197B14BC60E}"/>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3" name="מציין מיקום של כותרת תחתונה 2">
            <a:extLst>
              <a:ext uri="{FF2B5EF4-FFF2-40B4-BE49-F238E27FC236}">
                <a16:creationId xmlns:a16="http://schemas.microsoft.com/office/drawing/2014/main" id="{6C12AA08-D005-96E5-0907-1852EE22558F}"/>
              </a:ext>
            </a:extLst>
          </p:cNvPr>
          <p:cNvSpPr>
            <a:spLocks noGrp="1"/>
          </p:cNvSpPr>
          <p:nvPr>
            <p:ph type="ftr" sz="quarter" idx="11"/>
          </p:nvPr>
        </p:nvSpPr>
        <p:spPr/>
        <p:txBody>
          <a:bodyPr/>
          <a:lstStyle/>
          <a:p>
            <a:endParaRPr lang="en-IL"/>
          </a:p>
        </p:txBody>
      </p:sp>
      <p:sp>
        <p:nvSpPr>
          <p:cNvPr id="4" name="מציין מיקום של מספר שקופית 3">
            <a:extLst>
              <a:ext uri="{FF2B5EF4-FFF2-40B4-BE49-F238E27FC236}">
                <a16:creationId xmlns:a16="http://schemas.microsoft.com/office/drawing/2014/main" id="{8A2CFA39-4058-792F-3D70-E90DF12E2E81}"/>
              </a:ext>
            </a:extLst>
          </p:cNvPr>
          <p:cNvSpPr>
            <a:spLocks noGrp="1"/>
          </p:cNvSpPr>
          <p:nvPr>
            <p:ph type="sldNum" sz="quarter" idx="12"/>
          </p:nvPr>
        </p:nvSpPr>
        <p:spPr/>
        <p:txBody>
          <a:bodyPr/>
          <a:lstStyle/>
          <a:p>
            <a:fld id="{EDC02F7E-657E-4A2D-88BE-804B7363E7D3}" type="slidenum">
              <a:rPr lang="en-IL" smtClean="0"/>
              <a:t>‹#›</a:t>
            </a:fld>
            <a:endParaRPr lang="en-IL"/>
          </a:p>
        </p:txBody>
      </p:sp>
      <p:pic>
        <p:nvPicPr>
          <p:cNvPr id="6" name="תמונה 5">
            <a:extLst>
              <a:ext uri="{FF2B5EF4-FFF2-40B4-BE49-F238E27FC236}">
                <a16:creationId xmlns:a16="http://schemas.microsoft.com/office/drawing/2014/main" id="{F43A65F3-5398-DB95-707D-CC987EF93B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391" y="136525"/>
            <a:ext cx="6836903" cy="704534"/>
          </a:xfrm>
          <a:prstGeom prst="rect">
            <a:avLst/>
          </a:prstGeom>
        </p:spPr>
      </p:pic>
    </p:spTree>
    <p:extLst>
      <p:ext uri="{BB962C8B-B14F-4D97-AF65-F5344CB8AC3E}">
        <p14:creationId xmlns:p14="http://schemas.microsoft.com/office/powerpoint/2010/main" val="387331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9FC376-6669-BBB7-B991-C6B446D8EC2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ABAEB44F-774A-FA44-504A-5ACAADD41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טקסט 3">
            <a:extLst>
              <a:ext uri="{FF2B5EF4-FFF2-40B4-BE49-F238E27FC236}">
                <a16:creationId xmlns:a16="http://schemas.microsoft.com/office/drawing/2014/main" id="{E86D8A8D-A5BE-A33C-85CE-C3760DC47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5677D05-1995-EF48-E912-6FEFDC6C024A}"/>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6" name="מציין מיקום של כותרת תחתונה 5">
            <a:extLst>
              <a:ext uri="{FF2B5EF4-FFF2-40B4-BE49-F238E27FC236}">
                <a16:creationId xmlns:a16="http://schemas.microsoft.com/office/drawing/2014/main" id="{8E2DCC70-42CF-3ACB-B675-C64B525574CB}"/>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3B4552EF-B8C7-BFCE-0A7F-2E3D9486FD26}"/>
              </a:ext>
            </a:extLst>
          </p:cNvPr>
          <p:cNvSpPr>
            <a:spLocks noGrp="1"/>
          </p:cNvSpPr>
          <p:nvPr>
            <p:ph type="sldNum" sz="quarter" idx="12"/>
          </p:nvPr>
        </p:nvSpPr>
        <p:spPr/>
        <p:txBody>
          <a:bodyPr/>
          <a:lstStyle/>
          <a:p>
            <a:fld id="{EDC02F7E-657E-4A2D-88BE-804B7363E7D3}" type="slidenum">
              <a:rPr lang="en-IL" smtClean="0"/>
              <a:t>‹#›</a:t>
            </a:fld>
            <a:endParaRPr lang="en-IL"/>
          </a:p>
        </p:txBody>
      </p:sp>
    </p:spTree>
    <p:extLst>
      <p:ext uri="{BB962C8B-B14F-4D97-AF65-F5344CB8AC3E}">
        <p14:creationId xmlns:p14="http://schemas.microsoft.com/office/powerpoint/2010/main" val="3514483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9D3C3D-C9EB-9F0A-3250-C40EA870610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IL"/>
          </a:p>
        </p:txBody>
      </p:sp>
      <p:sp>
        <p:nvSpPr>
          <p:cNvPr id="3" name="מציין מיקום של תמונה 2">
            <a:extLst>
              <a:ext uri="{FF2B5EF4-FFF2-40B4-BE49-F238E27FC236}">
                <a16:creationId xmlns:a16="http://schemas.microsoft.com/office/drawing/2014/main" id="{90A513FD-9D7C-A55D-049E-87F68428BA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מציין מיקום טקסט 3">
            <a:extLst>
              <a:ext uri="{FF2B5EF4-FFF2-40B4-BE49-F238E27FC236}">
                <a16:creationId xmlns:a16="http://schemas.microsoft.com/office/drawing/2014/main" id="{B2AD3510-2A5E-F762-610F-89E002411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74A6579-72B8-399B-F5F8-A56A401F3DDD}"/>
              </a:ext>
            </a:extLst>
          </p:cNvPr>
          <p:cNvSpPr>
            <a:spLocks noGrp="1"/>
          </p:cNvSpPr>
          <p:nvPr>
            <p:ph type="dt" sz="half" idx="10"/>
          </p:nvPr>
        </p:nvSpPr>
        <p:spPr/>
        <p:txBody>
          <a:bodyPr/>
          <a:lstStyle/>
          <a:p>
            <a:fld id="{EB4FC826-41A1-4563-962C-76FFB8650DF3}" type="datetimeFigureOut">
              <a:rPr lang="en-IL" smtClean="0"/>
              <a:t>09/12/2024</a:t>
            </a:fld>
            <a:endParaRPr lang="en-IL"/>
          </a:p>
        </p:txBody>
      </p:sp>
      <p:sp>
        <p:nvSpPr>
          <p:cNvPr id="6" name="מציין מיקום של כותרת תחתונה 5">
            <a:extLst>
              <a:ext uri="{FF2B5EF4-FFF2-40B4-BE49-F238E27FC236}">
                <a16:creationId xmlns:a16="http://schemas.microsoft.com/office/drawing/2014/main" id="{680B1528-3178-6676-4563-F54B31ABD7B3}"/>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05DD51E7-F6FC-45B5-9B61-A98607BF82DC}"/>
              </a:ext>
            </a:extLst>
          </p:cNvPr>
          <p:cNvSpPr>
            <a:spLocks noGrp="1"/>
          </p:cNvSpPr>
          <p:nvPr>
            <p:ph type="sldNum" sz="quarter" idx="12"/>
          </p:nvPr>
        </p:nvSpPr>
        <p:spPr/>
        <p:txBody>
          <a:bodyPr/>
          <a:lstStyle/>
          <a:p>
            <a:fld id="{EDC02F7E-657E-4A2D-88BE-804B7363E7D3}" type="slidenum">
              <a:rPr lang="en-IL" smtClean="0"/>
              <a:t>‹#›</a:t>
            </a:fld>
            <a:endParaRPr lang="en-IL"/>
          </a:p>
        </p:txBody>
      </p:sp>
    </p:spTree>
    <p:extLst>
      <p:ext uri="{BB962C8B-B14F-4D97-AF65-F5344CB8AC3E}">
        <p14:creationId xmlns:p14="http://schemas.microsoft.com/office/powerpoint/2010/main" val="414515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657628AE-BCD5-DBF1-0A6A-7E8A8B72235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0AB09C77-72B5-C7FC-714D-758974E8577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endParaRPr lang="en-IL" dirty="0"/>
          </a:p>
        </p:txBody>
      </p:sp>
      <p:sp>
        <p:nvSpPr>
          <p:cNvPr id="4" name="מציין מיקום של תאריך 3">
            <a:extLst>
              <a:ext uri="{FF2B5EF4-FFF2-40B4-BE49-F238E27FC236}">
                <a16:creationId xmlns:a16="http://schemas.microsoft.com/office/drawing/2014/main" id="{CFCBCB81-6046-CEA1-D1AF-AE4944D693F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B4FC826-41A1-4563-962C-76FFB8650DF3}"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F24DBBE9-7D76-A3CA-58C3-689D446D0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IL"/>
          </a:p>
        </p:txBody>
      </p:sp>
      <p:sp>
        <p:nvSpPr>
          <p:cNvPr id="6" name="מציין מיקום של מספר שקופית 5">
            <a:extLst>
              <a:ext uri="{FF2B5EF4-FFF2-40B4-BE49-F238E27FC236}">
                <a16:creationId xmlns:a16="http://schemas.microsoft.com/office/drawing/2014/main" id="{1CBB8584-391B-C4D4-00B8-48E99E15346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DC02F7E-657E-4A2D-88BE-804B7363E7D3}" type="slidenum">
              <a:rPr lang="en-IL" smtClean="0"/>
              <a:t>‹#›</a:t>
            </a:fld>
            <a:endParaRPr lang="en-IL"/>
          </a:p>
        </p:txBody>
      </p:sp>
      <p:sp>
        <p:nvSpPr>
          <p:cNvPr id="7" name="צורת L 6">
            <a:extLst>
              <a:ext uri="{FF2B5EF4-FFF2-40B4-BE49-F238E27FC236}">
                <a16:creationId xmlns:a16="http://schemas.microsoft.com/office/drawing/2014/main" id="{FB1ECEBB-BC0C-2A3F-51A2-5EE2A3CB4E32}"/>
              </a:ext>
            </a:extLst>
          </p:cNvPr>
          <p:cNvSpPr/>
          <p:nvPr userDrawn="1"/>
        </p:nvSpPr>
        <p:spPr>
          <a:xfrm rot="10800000">
            <a:off x="8665828" y="0"/>
            <a:ext cx="3526172" cy="6858000"/>
          </a:xfrm>
          <a:prstGeom prst="corner">
            <a:avLst>
              <a:gd name="adj1" fmla="val 12722"/>
              <a:gd name="adj2" fmla="val 8407"/>
            </a:avLst>
          </a:prstGeom>
          <a:ln>
            <a:noFill/>
          </a:ln>
          <a:effectLst>
            <a:outerShdw blurRad="50800" dist="38100" dir="10800000" sx="95000" sy="95000" algn="r" rotWithShape="0">
              <a:srgbClr val="D2DDF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צורת L 9">
            <a:extLst>
              <a:ext uri="{FF2B5EF4-FFF2-40B4-BE49-F238E27FC236}">
                <a16:creationId xmlns:a16="http://schemas.microsoft.com/office/drawing/2014/main" id="{465C0D94-9042-5E51-15E3-6308B6C916AE}"/>
              </a:ext>
            </a:extLst>
          </p:cNvPr>
          <p:cNvSpPr/>
          <p:nvPr userDrawn="1"/>
        </p:nvSpPr>
        <p:spPr>
          <a:xfrm>
            <a:off x="0" y="0"/>
            <a:ext cx="3526172" cy="6858000"/>
          </a:xfrm>
          <a:prstGeom prst="corner">
            <a:avLst>
              <a:gd name="adj1" fmla="val 12722"/>
              <a:gd name="adj2" fmla="val 8407"/>
            </a:avLst>
          </a:prstGeom>
          <a:ln>
            <a:noFill/>
          </a:ln>
          <a:effectLst>
            <a:outerShdw blurRad="50800" dist="38100" dir="10800000" sx="95000" sy="95000" algn="r" rotWithShape="0">
              <a:srgbClr val="D2DDF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2090237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88FE1A4D-8237-0A90-96D9-3930F03A0BF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DBF11396-6C45-0439-56A4-CEB84BF1ECC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163263F7-EA06-11B8-FF57-4A80DB1CA5F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B771C78-515B-47EC-BAD7-29A2EA0764E5}" type="datetimeFigureOut">
              <a:rPr lang="en-IL" smtClean="0"/>
              <a:t>09/12/2024</a:t>
            </a:fld>
            <a:endParaRPr lang="en-IL"/>
          </a:p>
        </p:txBody>
      </p:sp>
      <p:sp>
        <p:nvSpPr>
          <p:cNvPr id="5" name="מציין מיקום של כותרת תחתונה 4">
            <a:extLst>
              <a:ext uri="{FF2B5EF4-FFF2-40B4-BE49-F238E27FC236}">
                <a16:creationId xmlns:a16="http://schemas.microsoft.com/office/drawing/2014/main" id="{321203E2-83CF-1907-EBF3-F54D2BE55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IL"/>
          </a:p>
        </p:txBody>
      </p:sp>
      <p:sp>
        <p:nvSpPr>
          <p:cNvPr id="6" name="מציין מיקום של מספר שקופית 5">
            <a:extLst>
              <a:ext uri="{FF2B5EF4-FFF2-40B4-BE49-F238E27FC236}">
                <a16:creationId xmlns:a16="http://schemas.microsoft.com/office/drawing/2014/main" id="{001BB614-BE7F-244B-A063-B1043A0F279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874D193-F431-47A2-9C19-6FB275226DCA}" type="slidenum">
              <a:rPr lang="en-IL" smtClean="0"/>
              <a:t>‹#›</a:t>
            </a:fld>
            <a:endParaRPr lang="en-IL"/>
          </a:p>
        </p:txBody>
      </p:sp>
      <p:sp>
        <p:nvSpPr>
          <p:cNvPr id="7" name="צורת L 6">
            <a:extLst>
              <a:ext uri="{FF2B5EF4-FFF2-40B4-BE49-F238E27FC236}">
                <a16:creationId xmlns:a16="http://schemas.microsoft.com/office/drawing/2014/main" id="{489DA417-6482-22E2-47B8-80FDC0A4F470}"/>
              </a:ext>
            </a:extLst>
          </p:cNvPr>
          <p:cNvSpPr/>
          <p:nvPr userDrawn="1"/>
        </p:nvSpPr>
        <p:spPr>
          <a:xfrm rot="10800000">
            <a:off x="8665828" y="0"/>
            <a:ext cx="3526172" cy="6858000"/>
          </a:xfrm>
          <a:prstGeom prst="corner">
            <a:avLst>
              <a:gd name="adj1" fmla="val 12722"/>
              <a:gd name="adj2" fmla="val 8407"/>
            </a:avLst>
          </a:prstGeom>
          <a:ln>
            <a:noFill/>
          </a:ln>
          <a:effectLst>
            <a:outerShdw blurRad="50800" dist="38100" dir="10800000" sx="95000" sy="95000" algn="r" rotWithShape="0">
              <a:srgbClr val="D2DDF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צורת L 7">
            <a:extLst>
              <a:ext uri="{FF2B5EF4-FFF2-40B4-BE49-F238E27FC236}">
                <a16:creationId xmlns:a16="http://schemas.microsoft.com/office/drawing/2014/main" id="{1FA482B3-BF3F-7F61-B3B6-57113A8C8B94}"/>
              </a:ext>
            </a:extLst>
          </p:cNvPr>
          <p:cNvSpPr/>
          <p:nvPr userDrawn="1"/>
        </p:nvSpPr>
        <p:spPr>
          <a:xfrm>
            <a:off x="0" y="0"/>
            <a:ext cx="3526172" cy="6858000"/>
          </a:xfrm>
          <a:prstGeom prst="corner">
            <a:avLst>
              <a:gd name="adj1" fmla="val 12722"/>
              <a:gd name="adj2" fmla="val 8407"/>
            </a:avLst>
          </a:prstGeom>
          <a:ln>
            <a:noFill/>
          </a:ln>
          <a:effectLst>
            <a:outerShdw blurRad="50800" dist="38100" dir="10800000" sx="95000" sy="95000" algn="r" rotWithShape="0">
              <a:srgbClr val="D2DDF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תמונה 9">
            <a:extLst>
              <a:ext uri="{FF2B5EF4-FFF2-40B4-BE49-F238E27FC236}">
                <a16:creationId xmlns:a16="http://schemas.microsoft.com/office/drawing/2014/main" id="{16A8A62A-4146-803C-96C3-16A0D99796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2026" y="165924"/>
            <a:ext cx="6203857" cy="515113"/>
          </a:xfrm>
          <a:prstGeom prst="rect">
            <a:avLst/>
          </a:prstGeom>
        </p:spPr>
      </p:pic>
    </p:spTree>
    <p:extLst>
      <p:ext uri="{BB962C8B-B14F-4D97-AF65-F5344CB8AC3E}">
        <p14:creationId xmlns:p14="http://schemas.microsoft.com/office/powerpoint/2010/main" val="3316736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2FC2D34B-AC76-AB9F-D78D-663F978569B8}"/>
              </a:ext>
            </a:extLst>
          </p:cNvPr>
          <p:cNvSpPr txBox="1">
            <a:spLocks/>
          </p:cNvSpPr>
          <p:nvPr/>
        </p:nvSpPr>
        <p:spPr>
          <a:xfrm>
            <a:off x="4867251" y="1148862"/>
            <a:ext cx="6917076" cy="1981965"/>
          </a:xfrm>
          <a:prstGeom prst="rect">
            <a:avLst/>
          </a:prstGeom>
        </p:spPr>
        <p:txBody>
          <a:bodyPr vert="horz" lIns="91440" tIns="45720" rIns="91440" bIns="45720" rtlCol="0"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he-IL" sz="4000" b="1" dirty="0" err="1">
                <a:solidFill>
                  <a:srgbClr val="FF0000"/>
                </a:solidFill>
                <a:cs typeface="+mn-cs"/>
              </a:rPr>
              <a:t>עשיינות</a:t>
            </a:r>
            <a:r>
              <a:rPr lang="he-IL" sz="4000" b="1" dirty="0">
                <a:solidFill>
                  <a:srgbClr val="FF0000"/>
                </a:solidFill>
                <a:cs typeface="+mn-cs"/>
              </a:rPr>
              <a:t> (</a:t>
            </a:r>
            <a:r>
              <a:rPr lang="en-US" sz="4000" b="1" dirty="0" err="1">
                <a:solidFill>
                  <a:srgbClr val="FF0000"/>
                </a:solidFill>
                <a:cs typeface="+mn-cs"/>
              </a:rPr>
              <a:t>מייקר</a:t>
            </a:r>
            <a:r>
              <a:rPr lang="he-IL" sz="4000" b="1" dirty="0">
                <a:solidFill>
                  <a:srgbClr val="FF0000"/>
                </a:solidFill>
                <a:cs typeface="+mn-cs"/>
              </a:rPr>
              <a:t>)</a:t>
            </a:r>
            <a:r>
              <a:rPr lang="en-US" sz="4000" b="1" dirty="0">
                <a:solidFill>
                  <a:srgbClr val="FF0000"/>
                </a:solidFill>
                <a:cs typeface="+mn-cs"/>
              </a:rPr>
              <a:t> כ</a:t>
            </a:r>
            <a:r>
              <a:rPr lang="he-IL" sz="4000" b="1" dirty="0">
                <a:solidFill>
                  <a:srgbClr val="FF0000"/>
                </a:solidFill>
                <a:cs typeface="+mn-cs"/>
              </a:rPr>
              <a:t>י</a:t>
            </a:r>
            <a:r>
              <a:rPr lang="en-US" sz="4000" b="1" dirty="0" err="1">
                <a:solidFill>
                  <a:srgbClr val="FF0000"/>
                </a:solidFill>
                <a:cs typeface="+mn-cs"/>
              </a:rPr>
              <a:t>תה</a:t>
            </a:r>
            <a:r>
              <a:rPr lang="en-US" sz="4000" b="1" dirty="0">
                <a:solidFill>
                  <a:srgbClr val="FF0000"/>
                </a:solidFill>
                <a:cs typeface="+mn-cs"/>
              </a:rPr>
              <a:t> ג</a:t>
            </a:r>
            <a:endParaRPr lang="he-IL" sz="4000" b="1" dirty="0">
              <a:solidFill>
                <a:srgbClr val="FF0000"/>
              </a:solidFill>
              <a:cs typeface="+mn-cs"/>
            </a:endParaRPr>
          </a:p>
          <a:p>
            <a:pPr>
              <a:lnSpc>
                <a:spcPct val="150000"/>
              </a:lnSpc>
            </a:pPr>
            <a:r>
              <a:rPr lang="he-IL" sz="4000" b="1" dirty="0">
                <a:solidFill>
                  <a:schemeClr val="accent5">
                    <a:lumMod val="50000"/>
                  </a:schemeClr>
                </a:solidFill>
                <a:cs typeface="+mn-cs"/>
              </a:rPr>
              <a:t>נושא:</a:t>
            </a:r>
            <a:r>
              <a:rPr lang="en-US" sz="4000" b="1" dirty="0">
                <a:solidFill>
                  <a:schemeClr val="accent5">
                    <a:lumMod val="50000"/>
                  </a:schemeClr>
                </a:solidFill>
                <a:cs typeface="+mn-cs"/>
              </a:rPr>
              <a:t> </a:t>
            </a:r>
            <a:r>
              <a:rPr lang="en-US" sz="4000" b="1" dirty="0" err="1">
                <a:solidFill>
                  <a:schemeClr val="accent5">
                    <a:lumMod val="50000"/>
                  </a:schemeClr>
                </a:solidFill>
                <a:cs typeface="+mn-cs"/>
              </a:rPr>
              <a:t>חומרים</a:t>
            </a:r>
            <a:r>
              <a:rPr lang="he-IL" sz="4000" b="1" dirty="0">
                <a:solidFill>
                  <a:schemeClr val="accent5">
                    <a:lumMod val="50000"/>
                  </a:schemeClr>
                </a:solidFill>
                <a:cs typeface="+mn-cs"/>
              </a:rPr>
              <a:t> (ציפה)</a:t>
            </a:r>
            <a:r>
              <a:rPr lang="en-US" sz="4000" b="1" dirty="0">
                <a:solidFill>
                  <a:schemeClr val="accent5">
                    <a:lumMod val="50000"/>
                  </a:schemeClr>
                </a:solidFill>
                <a:cs typeface="+mn-cs"/>
              </a:rPr>
              <a:t>  </a:t>
            </a:r>
          </a:p>
        </p:txBody>
      </p:sp>
      <p:sp>
        <p:nvSpPr>
          <p:cNvPr id="5" name="כותרת 1">
            <a:extLst>
              <a:ext uri="{FF2B5EF4-FFF2-40B4-BE49-F238E27FC236}">
                <a16:creationId xmlns:a16="http://schemas.microsoft.com/office/drawing/2014/main" id="{91A39447-FA6C-4F95-47E6-3F2D23BEF70A}"/>
              </a:ext>
            </a:extLst>
          </p:cNvPr>
          <p:cNvSpPr txBox="1">
            <a:spLocks/>
          </p:cNvSpPr>
          <p:nvPr/>
        </p:nvSpPr>
        <p:spPr>
          <a:xfrm>
            <a:off x="5552901" y="3665913"/>
            <a:ext cx="5926975" cy="1679171"/>
          </a:xfrm>
          <a:prstGeom prst="rect">
            <a:avLst/>
          </a:prstGeom>
        </p:spPr>
        <p:txBody>
          <a:bodyPr vert="horz" lIns="91440" tIns="45720" rIns="91440" bIns="45720" rtlCol="0">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70000"/>
              </a:lnSpc>
              <a:spcBef>
                <a:spcPts val="0"/>
              </a:spcBef>
            </a:pPr>
            <a:r>
              <a:rPr lang="he-IL" sz="3600" b="1" dirty="0">
                <a:solidFill>
                  <a:schemeClr val="accent5">
                    <a:lumMod val="50000"/>
                  </a:schemeClr>
                </a:solidFill>
                <a:latin typeface="+mn-lt"/>
                <a:ea typeface="+mn-ea"/>
                <a:cs typeface="+mn-cs"/>
              </a:rPr>
              <a:t>איך מעבירים את אוצר הזהב מהאי ליבשה?</a:t>
            </a:r>
          </a:p>
          <a:p>
            <a:pPr>
              <a:lnSpc>
                <a:spcPct val="170000"/>
              </a:lnSpc>
              <a:spcBef>
                <a:spcPts val="0"/>
              </a:spcBef>
            </a:pPr>
            <a:r>
              <a:rPr lang="en-US" sz="3600" b="1" dirty="0">
                <a:solidFill>
                  <a:schemeClr val="accent5">
                    <a:lumMod val="50000"/>
                  </a:schemeClr>
                </a:solidFill>
                <a:latin typeface="+mn-lt"/>
                <a:ea typeface="+mn-ea"/>
                <a:cs typeface="+mn-cs"/>
              </a:rPr>
              <a:t>  </a:t>
            </a:r>
          </a:p>
        </p:txBody>
      </p:sp>
      <p:pic>
        <p:nvPicPr>
          <p:cNvPr id="2" name="Picture 1">
            <a:extLst>
              <a:ext uri="{FF2B5EF4-FFF2-40B4-BE49-F238E27FC236}">
                <a16:creationId xmlns:a16="http://schemas.microsoft.com/office/drawing/2014/main" id="{71724536-0240-54C8-F176-E84B25A4A8E1}"/>
              </a:ext>
            </a:extLst>
          </p:cNvPr>
          <p:cNvPicPr>
            <a:picLocks noChangeAspect="1"/>
          </p:cNvPicPr>
          <p:nvPr/>
        </p:nvPicPr>
        <p:blipFill>
          <a:blip r:embed="rId2"/>
          <a:stretch>
            <a:fillRect/>
          </a:stretch>
        </p:blipFill>
        <p:spPr>
          <a:xfrm>
            <a:off x="799769" y="1848928"/>
            <a:ext cx="4666448" cy="3756491"/>
          </a:xfrm>
          <a:prstGeom prst="rect">
            <a:avLst/>
          </a:prstGeom>
        </p:spPr>
      </p:pic>
    </p:spTree>
    <p:extLst>
      <p:ext uri="{BB962C8B-B14F-4D97-AF65-F5344CB8AC3E}">
        <p14:creationId xmlns:p14="http://schemas.microsoft.com/office/powerpoint/2010/main" val="58190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3555C-7DBD-A447-D1BA-A244A831520A}"/>
              </a:ext>
            </a:extLst>
          </p:cNvPr>
          <p:cNvPicPr>
            <a:picLocks noChangeAspect="1"/>
          </p:cNvPicPr>
          <p:nvPr/>
        </p:nvPicPr>
        <p:blipFill>
          <a:blip r:embed="rId3"/>
          <a:stretch>
            <a:fillRect/>
          </a:stretch>
        </p:blipFill>
        <p:spPr>
          <a:xfrm>
            <a:off x="6355366" y="3412977"/>
            <a:ext cx="4664611" cy="3212514"/>
          </a:xfrm>
          <a:prstGeom prst="rect">
            <a:avLst/>
          </a:prstGeom>
        </p:spPr>
      </p:pic>
      <p:pic>
        <p:nvPicPr>
          <p:cNvPr id="5" name="Picture 4">
            <a:extLst>
              <a:ext uri="{FF2B5EF4-FFF2-40B4-BE49-F238E27FC236}">
                <a16:creationId xmlns:a16="http://schemas.microsoft.com/office/drawing/2014/main" id="{14E2DDF7-79B8-0FE1-1D83-3FD94EFCB8F8}"/>
              </a:ext>
            </a:extLst>
          </p:cNvPr>
          <p:cNvPicPr>
            <a:picLocks noChangeAspect="1"/>
          </p:cNvPicPr>
          <p:nvPr/>
        </p:nvPicPr>
        <p:blipFill>
          <a:blip r:embed="rId4"/>
          <a:stretch>
            <a:fillRect/>
          </a:stretch>
        </p:blipFill>
        <p:spPr>
          <a:xfrm>
            <a:off x="617581" y="3412977"/>
            <a:ext cx="4751861" cy="2817175"/>
          </a:xfrm>
          <a:prstGeom prst="rect">
            <a:avLst/>
          </a:prstGeom>
        </p:spPr>
      </p:pic>
      <p:sp>
        <p:nvSpPr>
          <p:cNvPr id="2" name="TextBox 1">
            <a:extLst>
              <a:ext uri="{FF2B5EF4-FFF2-40B4-BE49-F238E27FC236}">
                <a16:creationId xmlns:a16="http://schemas.microsoft.com/office/drawing/2014/main" id="{46C0058E-5980-01B1-A48E-218B57BB5E8F}"/>
              </a:ext>
            </a:extLst>
          </p:cNvPr>
          <p:cNvSpPr txBox="1"/>
          <p:nvPr/>
        </p:nvSpPr>
        <p:spPr>
          <a:xfrm>
            <a:off x="1349764" y="706582"/>
            <a:ext cx="10382596" cy="2515753"/>
          </a:xfrm>
          <a:prstGeom prst="rect">
            <a:avLst/>
          </a:prstGeom>
          <a:noFill/>
        </p:spPr>
        <p:txBody>
          <a:bodyPr wrap="square" rtlCol="0">
            <a:spAutoFit/>
          </a:bodyPr>
          <a:lstStyle/>
          <a:p>
            <a:r>
              <a:rPr lang="he-IL" sz="3600" b="1" dirty="0">
                <a:solidFill>
                  <a:srgbClr val="FF0000"/>
                </a:solidFill>
              </a:rPr>
              <a:t>האמנם </a:t>
            </a:r>
            <a:r>
              <a:rPr lang="he-IL" sz="3600" b="1" dirty="0" err="1">
                <a:solidFill>
                  <a:srgbClr val="FF0000"/>
                </a:solidFill>
              </a:rPr>
              <a:t>הנודל</a:t>
            </a:r>
            <a:r>
              <a:rPr lang="he-IL" sz="3600" b="1" dirty="0">
                <a:solidFill>
                  <a:srgbClr val="FF0000"/>
                </a:solidFill>
              </a:rPr>
              <a:t> הוא ספוג?</a:t>
            </a:r>
          </a:p>
          <a:p>
            <a:pPr>
              <a:lnSpc>
                <a:spcPct val="150000"/>
              </a:lnSpc>
            </a:pPr>
            <a:r>
              <a:rPr lang="he-IL" sz="2800" dirty="0"/>
              <a:t>בטעות קוראים לאביזר השחייה "</a:t>
            </a:r>
            <a:r>
              <a:rPr lang="he-IL" sz="2800" dirty="0" err="1"/>
              <a:t>נודל</a:t>
            </a:r>
            <a:r>
              <a:rPr lang="he-IL" sz="2800" dirty="0"/>
              <a:t>" "ספוג </a:t>
            </a:r>
            <a:r>
              <a:rPr lang="he-IL" sz="2800" dirty="0" err="1"/>
              <a:t>נודל</a:t>
            </a:r>
            <a:r>
              <a:rPr lang="he-IL" sz="2800" dirty="0"/>
              <a:t>".</a:t>
            </a:r>
          </a:p>
          <a:p>
            <a:pPr marL="514350" indent="-514350">
              <a:lnSpc>
                <a:spcPct val="150000"/>
              </a:lnSpc>
              <a:buFont typeface="+mj-lt"/>
              <a:buAutoNum type="arabicPeriod"/>
            </a:pPr>
            <a:r>
              <a:rPr lang="he-IL" sz="2800" dirty="0"/>
              <a:t>במה שונה אביזר </a:t>
            </a:r>
            <a:r>
              <a:rPr lang="he-IL" sz="2800" dirty="0" err="1"/>
              <a:t>ה"נודל</a:t>
            </a:r>
            <a:r>
              <a:rPr lang="he-IL" sz="2800" dirty="0"/>
              <a:t>" מספוג רגיל?</a:t>
            </a:r>
          </a:p>
          <a:p>
            <a:pPr marL="514350" indent="-514350">
              <a:lnSpc>
                <a:spcPct val="150000"/>
              </a:lnSpc>
              <a:buFont typeface="+mj-lt"/>
              <a:buAutoNum type="arabicPeriod"/>
            </a:pPr>
            <a:r>
              <a:rPr lang="he-IL" sz="2800" dirty="0"/>
              <a:t>מה היה קורה אם אביזר השחייה </a:t>
            </a:r>
            <a:r>
              <a:rPr lang="he-IL" sz="2800" dirty="0" err="1"/>
              <a:t>נודל</a:t>
            </a:r>
            <a:r>
              <a:rPr lang="he-IL" sz="2800" dirty="0"/>
              <a:t> היה עשוי מספוג רגיל?</a:t>
            </a:r>
            <a:endParaRPr lang="en-US" sz="2800" dirty="0"/>
          </a:p>
        </p:txBody>
      </p:sp>
    </p:spTree>
    <p:extLst>
      <p:ext uri="{BB962C8B-B14F-4D97-AF65-F5344CB8AC3E}">
        <p14:creationId xmlns:p14="http://schemas.microsoft.com/office/powerpoint/2010/main" val="116051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B9C88232-4F72-B75D-BE4A-39C289F29DFA}"/>
              </a:ext>
            </a:extLst>
          </p:cNvPr>
          <p:cNvSpPr txBox="1"/>
          <p:nvPr/>
        </p:nvSpPr>
        <p:spPr>
          <a:xfrm>
            <a:off x="914400" y="755375"/>
            <a:ext cx="10624457" cy="521392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3600" b="1" dirty="0">
                <a:solidFill>
                  <a:srgbClr val="FF0000"/>
                </a:solidFill>
                <a:latin typeface="Calibri" panose="020F0502020204030204"/>
                <a:cs typeface="Arial" panose="020B0604020202020204" pitchFamily="34" charset="0"/>
              </a:rPr>
              <a:t>מאיזה חומר עשוי אביזר השחייה "</a:t>
            </a:r>
            <a:r>
              <a:rPr lang="he-IL" sz="3600" b="1" dirty="0" err="1">
                <a:solidFill>
                  <a:srgbClr val="FF0000"/>
                </a:solidFill>
                <a:latin typeface="Calibri" panose="020F0502020204030204"/>
                <a:cs typeface="Arial" panose="020B0604020202020204" pitchFamily="34" charset="0"/>
              </a:rPr>
              <a:t>נודל</a:t>
            </a:r>
            <a:r>
              <a:rPr lang="he-IL" sz="3600" b="1" dirty="0">
                <a:solidFill>
                  <a:srgbClr val="FF0000"/>
                </a:solidFill>
                <a:latin typeface="Calibri" panose="020F0502020204030204"/>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i="0" u="none" strike="noStrike" kern="1200" cap="none" spc="0" normalizeH="0" baseline="0" noProof="0" dirty="0">
                <a:ln>
                  <a:noFill/>
                </a:ln>
                <a:effectLst/>
                <a:uLnTx/>
                <a:uFillTx/>
                <a:latin typeface="Calibri" panose="020F0502020204030204"/>
                <a:ea typeface="+mn-ea"/>
                <a:cs typeface="Arial" panose="020B0604020202020204" pitchFamily="34" charset="0"/>
              </a:rPr>
              <a:t>אביזר השחייה </a:t>
            </a:r>
            <a:r>
              <a:rPr kumimoji="0" lang="en-US" sz="2800" i="0" u="none" strike="noStrike" kern="1200" cap="none" spc="0" normalizeH="0" baseline="0" noProof="0" dirty="0">
                <a:ln>
                  <a:noFill/>
                </a:ln>
                <a:effectLst/>
                <a:uLnTx/>
                <a:uFillTx/>
                <a:latin typeface="Calibri" panose="020F0502020204030204"/>
                <a:ea typeface="+mn-ea"/>
                <a:cs typeface="Arial" panose="020B0604020202020204" pitchFamily="34" charset="0"/>
              </a:rPr>
              <a:t>"</a:t>
            </a:r>
            <a:r>
              <a:rPr kumimoji="0" lang="he-IL" sz="2800" i="0" u="none" strike="noStrike" kern="1200" cap="none" spc="0" normalizeH="0" baseline="0" noProof="0" dirty="0" err="1">
                <a:ln>
                  <a:noFill/>
                </a:ln>
                <a:effectLst/>
                <a:uLnTx/>
                <a:uFillTx/>
                <a:latin typeface="Calibri" panose="020F0502020204030204"/>
                <a:ea typeface="+mn-ea"/>
                <a:cs typeface="Arial" panose="020B0604020202020204" pitchFamily="34" charset="0"/>
              </a:rPr>
              <a:t>נודל</a:t>
            </a:r>
            <a:r>
              <a:rPr lang="en-US" sz="2800" dirty="0">
                <a:latin typeface="Calibri" panose="020F0502020204030204"/>
                <a:cs typeface="Arial" panose="020B0604020202020204" pitchFamily="34" charset="0"/>
              </a:rPr>
              <a:t>"</a:t>
            </a:r>
            <a:r>
              <a:rPr kumimoji="0" lang="he-IL" sz="2800" i="0" u="none" strike="noStrike" kern="1200" cap="none" spc="0" normalizeH="0" baseline="0" noProof="0" dirty="0">
                <a:ln>
                  <a:noFill/>
                </a:ln>
                <a:effectLst/>
                <a:uLnTx/>
                <a:uFillTx/>
                <a:latin typeface="Calibri" panose="020F0502020204030204"/>
                <a:ea typeface="+mn-ea"/>
                <a:cs typeface="Arial" panose="020B0604020202020204" pitchFamily="34" charset="0"/>
              </a:rPr>
              <a:t> עשוי מהחומר הפלסטי אווה </a:t>
            </a:r>
            <a:r>
              <a:rPr kumimoji="0" lang="en-US" sz="2800" i="0" u="none" strike="noStrike" kern="1200" cap="none" spc="0" normalizeH="0" baseline="0" noProof="0" dirty="0">
                <a:ln>
                  <a:noFill/>
                </a:ln>
                <a:effectLst/>
                <a:uLnTx/>
                <a:uFillTx/>
                <a:latin typeface="Calibri" panose="020F0502020204030204"/>
                <a:ea typeface="+mn-ea"/>
                <a:cs typeface="Arial" panose="020B0604020202020204" pitchFamily="34" charset="0"/>
              </a:rPr>
              <a:t> .(EVA</a:t>
            </a:r>
            <a:r>
              <a:rPr kumimoji="0" lang="en-US" sz="3600" i="0" u="none" strike="noStrike" kern="1200" cap="none" spc="0" normalizeH="0" baseline="0" noProof="0" dirty="0">
                <a:ln>
                  <a:noFill/>
                </a:ln>
                <a:effectLst/>
                <a:uLnTx/>
                <a:uFillTx/>
                <a:latin typeface="Calibri" panose="020F0502020204030204"/>
                <a:ea typeface="+mn-ea"/>
                <a:cs typeface="Arial" panose="020B0604020202020204" pitchFamily="34" charset="0"/>
              </a:rPr>
              <a:t>)</a:t>
            </a:r>
            <a:endParaRPr kumimoji="0" lang="he-IL" sz="3600"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מדוע החומר הפלסטי "אווה" מתאים להכנת אביזר השחייה </a:t>
            </a:r>
            <a:r>
              <a:rPr kumimoji="0" lang="he-IL" sz="2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נודל</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0" marR="0" lvl="0" indent="-4572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he-IL" sz="2800" dirty="0">
                <a:solidFill>
                  <a:prstClr val="black"/>
                </a:solidFill>
                <a:latin typeface="Calibri" panose="020F0502020204030204"/>
                <a:cs typeface="Arial" panose="020B0604020202020204" pitchFamily="34" charset="0"/>
              </a:rPr>
              <a:t>אינו סופג מים</a:t>
            </a:r>
          </a:p>
          <a:p>
            <a:pPr marL="457200" marR="0" lvl="0" indent="-4572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גמיש</a:t>
            </a:r>
          </a:p>
          <a:p>
            <a:pPr marL="457200" marR="0" lvl="0" indent="-4572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he-IL" sz="2800" dirty="0">
                <a:solidFill>
                  <a:prstClr val="black"/>
                </a:solidFill>
                <a:latin typeface="Calibri" panose="020F0502020204030204"/>
                <a:cs typeface="Arial" panose="020B0604020202020204" pitchFamily="34" charset="0"/>
              </a:rPr>
              <a:t>אינו רעיל</a:t>
            </a:r>
          </a:p>
          <a:p>
            <a:pPr marL="457200" marR="0" lvl="0" indent="-4572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2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ידידותי לסביבה</a:t>
            </a:r>
          </a:p>
          <a:p>
            <a:pPr marL="457200" marR="0" lvl="0" indent="-457200" algn="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he-IL" sz="2800" dirty="0">
                <a:solidFill>
                  <a:prstClr val="black"/>
                </a:solidFill>
                <a:latin typeface="Calibri" panose="020F0502020204030204"/>
                <a:cs typeface="Arial" panose="020B0604020202020204" pitchFamily="34" charset="0"/>
              </a:rPr>
              <a:t>נוקשה (לא רך כמו ספוג)</a:t>
            </a:r>
            <a:endParaRPr kumimoji="0" lang="he-IL" sz="2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5" name="Picture 4">
            <a:extLst>
              <a:ext uri="{FF2B5EF4-FFF2-40B4-BE49-F238E27FC236}">
                <a16:creationId xmlns:a16="http://schemas.microsoft.com/office/drawing/2014/main" id="{8E81F090-7C21-CEDB-EA30-2E21161450E0}"/>
              </a:ext>
            </a:extLst>
          </p:cNvPr>
          <p:cNvPicPr>
            <a:picLocks noChangeAspect="1"/>
          </p:cNvPicPr>
          <p:nvPr/>
        </p:nvPicPr>
        <p:blipFill>
          <a:blip r:embed="rId3"/>
          <a:stretch>
            <a:fillRect/>
          </a:stretch>
        </p:blipFill>
        <p:spPr>
          <a:xfrm>
            <a:off x="723013" y="3841065"/>
            <a:ext cx="3192357" cy="2128238"/>
          </a:xfrm>
          <a:prstGeom prst="rect">
            <a:avLst/>
          </a:prstGeom>
        </p:spPr>
      </p:pic>
      <p:pic>
        <p:nvPicPr>
          <p:cNvPr id="6" name="Picture 5">
            <a:extLst>
              <a:ext uri="{FF2B5EF4-FFF2-40B4-BE49-F238E27FC236}">
                <a16:creationId xmlns:a16="http://schemas.microsoft.com/office/drawing/2014/main" id="{0C23C1AC-2C89-1656-D9F7-99B07D945B17}"/>
              </a:ext>
            </a:extLst>
          </p:cNvPr>
          <p:cNvPicPr>
            <a:picLocks noChangeAspect="1"/>
          </p:cNvPicPr>
          <p:nvPr/>
        </p:nvPicPr>
        <p:blipFill>
          <a:blip r:embed="rId4"/>
          <a:stretch>
            <a:fillRect/>
          </a:stretch>
        </p:blipFill>
        <p:spPr>
          <a:xfrm>
            <a:off x="4151255" y="3841065"/>
            <a:ext cx="3224601" cy="2128238"/>
          </a:xfrm>
          <a:prstGeom prst="rect">
            <a:avLst/>
          </a:prstGeom>
        </p:spPr>
      </p:pic>
    </p:spTree>
    <p:extLst>
      <p:ext uri="{BB962C8B-B14F-4D97-AF65-F5344CB8AC3E}">
        <p14:creationId xmlns:p14="http://schemas.microsoft.com/office/powerpoint/2010/main" val="1945437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410E5-2C1A-5D90-7CD1-8AAC982542B2}"/>
              </a:ext>
            </a:extLst>
          </p:cNvPr>
          <p:cNvSpPr txBox="1"/>
          <p:nvPr/>
        </p:nvSpPr>
        <p:spPr>
          <a:xfrm>
            <a:off x="156754" y="740465"/>
            <a:ext cx="11402455" cy="3939540"/>
          </a:xfrm>
          <a:prstGeom prst="rect">
            <a:avLst/>
          </a:prstGeom>
          <a:noFill/>
        </p:spPr>
        <p:txBody>
          <a:bodyPr wrap="square" rtlCol="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3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כיצד אפשר להכין סירה מאביזר השחייה "</a:t>
            </a:r>
            <a:r>
              <a:rPr kumimoji="0" lang="he-IL" sz="36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נודל</a:t>
            </a:r>
            <a:r>
              <a:rPr kumimoji="0" lang="he-IL" sz="3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העלו רעיונות וציירו אותם</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רעיון לפתרון 1: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רעיון לפתרון 2:</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רעיון לפתרון 3: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556716A-012C-7822-D53E-40CC4A3AA2CF}"/>
              </a:ext>
            </a:extLst>
          </p:cNvPr>
          <p:cNvPicPr>
            <a:picLocks noChangeAspect="1"/>
          </p:cNvPicPr>
          <p:nvPr/>
        </p:nvPicPr>
        <p:blipFill>
          <a:blip r:embed="rId3"/>
          <a:stretch>
            <a:fillRect/>
          </a:stretch>
        </p:blipFill>
        <p:spPr>
          <a:xfrm>
            <a:off x="632791" y="2011680"/>
            <a:ext cx="2925543" cy="4388315"/>
          </a:xfrm>
          <a:prstGeom prst="rect">
            <a:avLst/>
          </a:prstGeom>
        </p:spPr>
      </p:pic>
      <p:pic>
        <p:nvPicPr>
          <p:cNvPr id="4" name="Picture 3">
            <a:extLst>
              <a:ext uri="{FF2B5EF4-FFF2-40B4-BE49-F238E27FC236}">
                <a16:creationId xmlns:a16="http://schemas.microsoft.com/office/drawing/2014/main" id="{BEE1F512-88FA-441E-082D-CB37F1D83FE7}"/>
              </a:ext>
            </a:extLst>
          </p:cNvPr>
          <p:cNvPicPr>
            <a:picLocks noChangeAspect="1"/>
          </p:cNvPicPr>
          <p:nvPr/>
        </p:nvPicPr>
        <p:blipFill>
          <a:blip r:embed="rId4"/>
          <a:stretch>
            <a:fillRect/>
          </a:stretch>
        </p:blipFill>
        <p:spPr>
          <a:xfrm>
            <a:off x="3731381" y="4098416"/>
            <a:ext cx="3371168" cy="2301579"/>
          </a:xfrm>
          <a:prstGeom prst="rect">
            <a:avLst/>
          </a:prstGeom>
        </p:spPr>
      </p:pic>
    </p:spTree>
    <p:extLst>
      <p:ext uri="{BB962C8B-B14F-4D97-AF65-F5344CB8AC3E}">
        <p14:creationId xmlns:p14="http://schemas.microsoft.com/office/powerpoint/2010/main" val="3914767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B9C88232-4F72-B75D-BE4A-39C289F29DFA}"/>
              </a:ext>
            </a:extLst>
          </p:cNvPr>
          <p:cNvSpPr txBox="1"/>
          <p:nvPr/>
        </p:nvSpPr>
        <p:spPr>
          <a:xfrm>
            <a:off x="783770" y="653143"/>
            <a:ext cx="10877007" cy="6484565"/>
          </a:xfrm>
          <a:prstGeom prst="rect">
            <a:avLst/>
          </a:prstGeom>
          <a:noFill/>
        </p:spPr>
        <p:txBody>
          <a:bodyPr wrap="square" rtlCol="0">
            <a:spAutoFit/>
          </a:bodyPr>
          <a:lstStyle/>
          <a:p>
            <a:r>
              <a:rPr lang="he-IL" sz="4400" b="1" dirty="0">
                <a:solidFill>
                  <a:srgbClr val="FF0000"/>
                </a:solidFill>
              </a:rPr>
              <a:t>הנחיות</a:t>
            </a:r>
            <a:endParaRPr lang="he-IL" sz="2400" dirty="0"/>
          </a:p>
          <a:p>
            <a:pPr>
              <a:lnSpc>
                <a:spcPct val="150000"/>
              </a:lnSpc>
            </a:pPr>
            <a:r>
              <a:rPr lang="he-IL" sz="2800" b="1" dirty="0">
                <a:solidFill>
                  <a:srgbClr val="FF0000"/>
                </a:solidFill>
              </a:rPr>
              <a:t>ציוד וחומרים: </a:t>
            </a:r>
          </a:p>
          <a:p>
            <a:pPr marL="342900" indent="-342900">
              <a:lnSpc>
                <a:spcPct val="150000"/>
              </a:lnSpc>
              <a:buFont typeface="Wingdings" panose="05000000000000000000" pitchFamily="2" charset="2"/>
              <a:buChar char="ü"/>
            </a:pPr>
            <a:r>
              <a:rPr lang="he-IL" sz="2400" dirty="0"/>
              <a:t> </a:t>
            </a:r>
            <a:r>
              <a:rPr lang="he-IL" sz="2800" dirty="0" err="1"/>
              <a:t>נודל</a:t>
            </a:r>
            <a:r>
              <a:rPr lang="he-IL" sz="2800" dirty="0"/>
              <a:t> חצוי לאורכו (20 סנטימטרים)</a:t>
            </a:r>
          </a:p>
          <a:p>
            <a:pPr marL="457200" indent="-457200">
              <a:lnSpc>
                <a:spcPct val="150000"/>
              </a:lnSpc>
              <a:buFont typeface="Wingdings" panose="05000000000000000000" pitchFamily="2" charset="2"/>
              <a:buChar char="ü"/>
            </a:pPr>
            <a:r>
              <a:rPr lang="he-IL" sz="2800" dirty="0"/>
              <a:t>קשיות שתייה</a:t>
            </a:r>
          </a:p>
          <a:p>
            <a:pPr marL="457200" indent="-457200">
              <a:lnSpc>
                <a:spcPct val="150000"/>
              </a:lnSpc>
              <a:buFont typeface="Wingdings" panose="05000000000000000000" pitchFamily="2" charset="2"/>
              <a:buChar char="ü"/>
            </a:pPr>
            <a:r>
              <a:rPr lang="he-IL" sz="2800" dirty="0"/>
              <a:t> מספריים</a:t>
            </a:r>
          </a:p>
          <a:p>
            <a:pPr marL="457200" indent="-457200">
              <a:lnSpc>
                <a:spcPct val="150000"/>
              </a:lnSpc>
              <a:buFont typeface="Wingdings" panose="05000000000000000000" pitchFamily="2" charset="2"/>
              <a:buChar char="ü"/>
            </a:pPr>
            <a:r>
              <a:rPr lang="he-IL" sz="2800" dirty="0"/>
              <a:t>גיליון סול (ליצירת מפרשים)</a:t>
            </a:r>
          </a:p>
          <a:p>
            <a:pPr marL="457200" indent="-457200">
              <a:lnSpc>
                <a:spcPct val="150000"/>
              </a:lnSpc>
              <a:buFont typeface="Wingdings" panose="05000000000000000000" pitchFamily="2" charset="2"/>
              <a:buChar char="ü"/>
            </a:pPr>
            <a:r>
              <a:rPr lang="he-IL" sz="2800" dirty="0"/>
              <a:t>נייר דבק/ דבק להדבקה מהירה   </a:t>
            </a:r>
          </a:p>
          <a:p>
            <a:pPr marL="457200" indent="-457200">
              <a:lnSpc>
                <a:spcPct val="150000"/>
              </a:lnSpc>
              <a:buFont typeface="Wingdings" panose="05000000000000000000" pitchFamily="2" charset="2"/>
              <a:buChar char="ü"/>
            </a:pPr>
            <a:r>
              <a:rPr lang="he-IL" sz="2800" dirty="0"/>
              <a:t>טושים עמידים למים (לקישוט)  </a:t>
            </a:r>
          </a:p>
          <a:p>
            <a:pPr marL="457200" indent="-457200">
              <a:lnSpc>
                <a:spcPct val="150000"/>
              </a:lnSpc>
              <a:buFont typeface="Wingdings" panose="05000000000000000000" pitchFamily="2" charset="2"/>
              <a:buChar char="ü"/>
            </a:pPr>
            <a:r>
              <a:rPr lang="he-IL" sz="2800" dirty="0"/>
              <a:t>מדבקות צבעוניות</a:t>
            </a:r>
          </a:p>
          <a:p>
            <a:endParaRPr lang="he-IL" sz="2400" dirty="0"/>
          </a:p>
        </p:txBody>
      </p:sp>
      <p:pic>
        <p:nvPicPr>
          <p:cNvPr id="2" name="Picture 1">
            <a:extLst>
              <a:ext uri="{FF2B5EF4-FFF2-40B4-BE49-F238E27FC236}">
                <a16:creationId xmlns:a16="http://schemas.microsoft.com/office/drawing/2014/main" id="{0661E5BB-2ADD-CD46-223B-BC0D0D6B69B0}"/>
              </a:ext>
            </a:extLst>
          </p:cNvPr>
          <p:cNvPicPr>
            <a:picLocks noChangeAspect="1"/>
          </p:cNvPicPr>
          <p:nvPr/>
        </p:nvPicPr>
        <p:blipFill>
          <a:blip r:embed="rId3"/>
          <a:stretch>
            <a:fillRect/>
          </a:stretch>
        </p:blipFill>
        <p:spPr>
          <a:xfrm>
            <a:off x="695597" y="1558834"/>
            <a:ext cx="5176563" cy="3916933"/>
          </a:xfrm>
          <a:prstGeom prst="rect">
            <a:avLst/>
          </a:prstGeom>
        </p:spPr>
      </p:pic>
    </p:spTree>
    <p:extLst>
      <p:ext uri="{BB962C8B-B14F-4D97-AF65-F5344CB8AC3E}">
        <p14:creationId xmlns:p14="http://schemas.microsoft.com/office/powerpoint/2010/main" val="2333368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525DF9-BAE3-BB42-5F33-3A3587B4E93C}"/>
              </a:ext>
            </a:extLst>
          </p:cNvPr>
          <p:cNvPicPr>
            <a:picLocks noChangeAspect="1"/>
          </p:cNvPicPr>
          <p:nvPr/>
        </p:nvPicPr>
        <p:blipFill>
          <a:blip r:embed="rId3"/>
          <a:stretch>
            <a:fillRect/>
          </a:stretch>
        </p:blipFill>
        <p:spPr>
          <a:xfrm>
            <a:off x="366290" y="3677496"/>
            <a:ext cx="2504501" cy="2504501"/>
          </a:xfrm>
          <a:prstGeom prst="rect">
            <a:avLst/>
          </a:prstGeom>
        </p:spPr>
      </p:pic>
      <p:pic>
        <p:nvPicPr>
          <p:cNvPr id="3" name="Picture 2">
            <a:extLst>
              <a:ext uri="{FF2B5EF4-FFF2-40B4-BE49-F238E27FC236}">
                <a16:creationId xmlns:a16="http://schemas.microsoft.com/office/drawing/2014/main" id="{A4ADB8B6-4740-33B4-21CC-A147D13BF3C3}"/>
              </a:ext>
            </a:extLst>
          </p:cNvPr>
          <p:cNvPicPr>
            <a:picLocks noChangeAspect="1"/>
          </p:cNvPicPr>
          <p:nvPr/>
        </p:nvPicPr>
        <p:blipFill>
          <a:blip r:embed="rId4"/>
          <a:stretch>
            <a:fillRect/>
          </a:stretch>
        </p:blipFill>
        <p:spPr>
          <a:xfrm>
            <a:off x="3299612" y="3300040"/>
            <a:ext cx="2532154" cy="2747364"/>
          </a:xfrm>
          <a:prstGeom prst="rect">
            <a:avLst/>
          </a:prstGeom>
        </p:spPr>
      </p:pic>
      <p:pic>
        <p:nvPicPr>
          <p:cNvPr id="4" name="Picture 3">
            <a:extLst>
              <a:ext uri="{FF2B5EF4-FFF2-40B4-BE49-F238E27FC236}">
                <a16:creationId xmlns:a16="http://schemas.microsoft.com/office/drawing/2014/main" id="{5422B263-47AE-A9A9-2574-3E5777F5B1A9}"/>
              </a:ext>
            </a:extLst>
          </p:cNvPr>
          <p:cNvPicPr>
            <a:picLocks noChangeAspect="1"/>
          </p:cNvPicPr>
          <p:nvPr/>
        </p:nvPicPr>
        <p:blipFill>
          <a:blip r:embed="rId5"/>
          <a:stretch>
            <a:fillRect/>
          </a:stretch>
        </p:blipFill>
        <p:spPr>
          <a:xfrm>
            <a:off x="6203592" y="3535325"/>
            <a:ext cx="2810692" cy="2421879"/>
          </a:xfrm>
          <a:prstGeom prst="rect">
            <a:avLst/>
          </a:prstGeom>
        </p:spPr>
      </p:pic>
      <p:sp>
        <p:nvSpPr>
          <p:cNvPr id="5" name="TextBox 4">
            <a:extLst>
              <a:ext uri="{FF2B5EF4-FFF2-40B4-BE49-F238E27FC236}">
                <a16:creationId xmlns:a16="http://schemas.microsoft.com/office/drawing/2014/main" id="{C791257D-AA7C-10F4-A815-BDCFFB5328F6}"/>
              </a:ext>
            </a:extLst>
          </p:cNvPr>
          <p:cNvSpPr txBox="1"/>
          <p:nvPr/>
        </p:nvSpPr>
        <p:spPr>
          <a:xfrm>
            <a:off x="1062548" y="576502"/>
            <a:ext cx="10450286" cy="4555093"/>
          </a:xfrm>
          <a:prstGeom prst="rect">
            <a:avLst/>
          </a:prstGeom>
          <a:noFill/>
        </p:spPr>
        <p:txBody>
          <a:bodyPr wrap="square" rtlCol="0">
            <a:spAutoFit/>
          </a:bodyPr>
          <a:lstStyle/>
          <a:p>
            <a:pPr>
              <a:lnSpc>
                <a:spcPct val="150000"/>
              </a:lnSpc>
            </a:pPr>
            <a:r>
              <a:rPr lang="he-IL" sz="3200" b="1" dirty="0">
                <a:solidFill>
                  <a:srgbClr val="FF0000"/>
                </a:solidFill>
              </a:rPr>
              <a:t>הנחיות (המשך)</a:t>
            </a:r>
          </a:p>
          <a:p>
            <a:pPr>
              <a:lnSpc>
                <a:spcPct val="150000"/>
              </a:lnSpc>
            </a:pPr>
            <a:r>
              <a:rPr lang="he-IL" sz="2800" dirty="0"/>
              <a:t>בנו את הסירה אשר תסייע למלך להביא את אוצר הזהב ליבשה.</a:t>
            </a:r>
          </a:p>
          <a:p>
            <a:pPr>
              <a:lnSpc>
                <a:spcPct val="150000"/>
              </a:lnSpc>
            </a:pPr>
            <a:r>
              <a:rPr lang="he-IL" sz="2800" dirty="0"/>
              <a:t>ממה תכינו את:</a:t>
            </a:r>
          </a:p>
          <a:p>
            <a:pPr marL="457200" indent="-457200">
              <a:lnSpc>
                <a:spcPct val="150000"/>
              </a:lnSpc>
              <a:buFont typeface="Arial" panose="020B0604020202020204" pitchFamily="34" charset="0"/>
              <a:buChar char="•"/>
            </a:pPr>
            <a:r>
              <a:rPr lang="he-IL" sz="2800" dirty="0"/>
              <a:t>גוף הסירה?</a:t>
            </a:r>
          </a:p>
          <a:p>
            <a:pPr marL="457200" indent="-457200">
              <a:lnSpc>
                <a:spcPct val="150000"/>
              </a:lnSpc>
              <a:buFont typeface="Arial" panose="020B0604020202020204" pitchFamily="34" charset="0"/>
              <a:buChar char="•"/>
            </a:pPr>
            <a:r>
              <a:rPr lang="he-IL" sz="2800" dirty="0"/>
              <a:t>התורן?</a:t>
            </a:r>
          </a:p>
          <a:p>
            <a:pPr marL="457200" indent="-457200">
              <a:lnSpc>
                <a:spcPct val="150000"/>
              </a:lnSpc>
              <a:buFont typeface="Arial" panose="020B0604020202020204" pitchFamily="34" charset="0"/>
              <a:buChar char="•"/>
            </a:pPr>
            <a:r>
              <a:rPr lang="he-IL" sz="2800" dirty="0"/>
              <a:t>המפרש?</a:t>
            </a:r>
          </a:p>
          <a:p>
            <a:r>
              <a:rPr lang="he-IL"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3292003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909F2F-8171-8890-E601-9EA826505EA4}"/>
              </a:ext>
            </a:extLst>
          </p:cNvPr>
          <p:cNvSpPr txBox="1"/>
          <p:nvPr/>
        </p:nvSpPr>
        <p:spPr>
          <a:xfrm>
            <a:off x="8295589" y="458564"/>
            <a:ext cx="3233392" cy="1015663"/>
          </a:xfrm>
          <a:prstGeom prst="rect">
            <a:avLst/>
          </a:prstGeom>
          <a:noFill/>
        </p:spPr>
        <p:txBody>
          <a:bodyPr wrap="square" rtlCol="0">
            <a:spAutoFit/>
          </a:bodyPr>
          <a:lstStyle/>
          <a:p>
            <a:r>
              <a:rPr lang="he-IL" sz="6000" b="1" dirty="0">
                <a:solidFill>
                  <a:srgbClr val="FF0000"/>
                </a:solidFill>
              </a:rPr>
              <a:t>דוגמה</a:t>
            </a:r>
            <a:endParaRPr lang="en-US" sz="6000" b="1" dirty="0">
              <a:solidFill>
                <a:srgbClr val="FF0000"/>
              </a:solidFill>
            </a:endParaRPr>
          </a:p>
        </p:txBody>
      </p:sp>
      <p:pic>
        <p:nvPicPr>
          <p:cNvPr id="5" name="Picture 4">
            <a:extLst>
              <a:ext uri="{FF2B5EF4-FFF2-40B4-BE49-F238E27FC236}">
                <a16:creationId xmlns:a16="http://schemas.microsoft.com/office/drawing/2014/main" id="{ADE94877-25AC-9586-CD9B-3D3EF8F29257}"/>
              </a:ext>
            </a:extLst>
          </p:cNvPr>
          <p:cNvPicPr>
            <a:picLocks noChangeAspect="1"/>
          </p:cNvPicPr>
          <p:nvPr/>
        </p:nvPicPr>
        <p:blipFill>
          <a:blip r:embed="rId2"/>
          <a:stretch>
            <a:fillRect/>
          </a:stretch>
        </p:blipFill>
        <p:spPr>
          <a:xfrm>
            <a:off x="1695451" y="980387"/>
            <a:ext cx="3944095" cy="5258793"/>
          </a:xfrm>
          <a:prstGeom prst="rect">
            <a:avLst/>
          </a:prstGeom>
        </p:spPr>
      </p:pic>
      <p:pic>
        <p:nvPicPr>
          <p:cNvPr id="2" name="Picture 1">
            <a:extLst>
              <a:ext uri="{FF2B5EF4-FFF2-40B4-BE49-F238E27FC236}">
                <a16:creationId xmlns:a16="http://schemas.microsoft.com/office/drawing/2014/main" id="{46518C85-BE86-BC0F-7899-F3CADC18BCF2}"/>
              </a:ext>
            </a:extLst>
          </p:cNvPr>
          <p:cNvPicPr>
            <a:picLocks noChangeAspect="1"/>
          </p:cNvPicPr>
          <p:nvPr/>
        </p:nvPicPr>
        <p:blipFill>
          <a:blip r:embed="rId3"/>
          <a:stretch>
            <a:fillRect/>
          </a:stretch>
        </p:blipFill>
        <p:spPr>
          <a:xfrm>
            <a:off x="6096000" y="2666421"/>
            <a:ext cx="4763678" cy="3572759"/>
          </a:xfrm>
          <a:prstGeom prst="rect">
            <a:avLst/>
          </a:prstGeom>
        </p:spPr>
      </p:pic>
    </p:spTree>
    <p:extLst>
      <p:ext uri="{BB962C8B-B14F-4D97-AF65-F5344CB8AC3E}">
        <p14:creationId xmlns:p14="http://schemas.microsoft.com/office/powerpoint/2010/main" val="1345911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9E6F45-9D95-78C7-A246-AEFFBF427CA2}"/>
              </a:ext>
            </a:extLst>
          </p:cNvPr>
          <p:cNvSpPr txBox="1"/>
          <p:nvPr/>
        </p:nvSpPr>
        <p:spPr>
          <a:xfrm>
            <a:off x="1404729" y="387626"/>
            <a:ext cx="10581861" cy="5264070"/>
          </a:xfrm>
          <a:prstGeom prst="rect">
            <a:avLst/>
          </a:prstGeom>
          <a:noFill/>
        </p:spPr>
        <p:txBody>
          <a:bodyPr wrap="square" rtlCol="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3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חושבים על העשייה</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הנחיות</a:t>
            </a:r>
            <a:endPar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מדוע הסירה שלכם מתאימה להעברת האוצר אל היבשה?</a:t>
            </a: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lang="he-IL" sz="3200" dirty="0">
                <a:solidFill>
                  <a:prstClr val="black"/>
                </a:solidFill>
                <a:latin typeface="Calibri" panose="020F0502020204030204"/>
                <a:cs typeface="Arial" panose="020B0604020202020204" pitchFamily="34" charset="0"/>
              </a:rPr>
              <a:t>מהו התפקיד של כל חלק בסירה?</a:t>
            </a: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האם באמת המלך יוכל להעביר את האוצר בעזרת </a:t>
            </a:r>
            <a:endParaRPr lang="he-IL" sz="3200" dirty="0">
              <a:solidFill>
                <a:prstClr val="black"/>
              </a:solidFill>
              <a:latin typeface="Calibri" panose="020F0502020204030204"/>
              <a:cs typeface="Arial" panose="020B0604020202020204" pitchFamily="34" charset="0"/>
            </a:endParaRPr>
          </a:p>
          <a:p>
            <a:pPr marR="0" lvl="0" algn="r" defTabSz="914400" rtl="1" eaLnBrk="1" fontAlgn="auto" latinLnBrk="0" hangingPunct="1">
              <a:lnSpc>
                <a:spcPct val="150000"/>
              </a:lnSpc>
              <a:spcBef>
                <a:spcPts val="0"/>
              </a:spcBef>
              <a:spcAft>
                <a:spcPts val="0"/>
              </a:spcAft>
              <a:buClrTx/>
              <a:buSzTx/>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הסירה </a:t>
            </a:r>
            <a:r>
              <a:rPr kumimoji="0" lang="he-IL"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הז</a:t>
            </a:r>
            <a:r>
              <a:rPr lang="he-IL" sz="3200" dirty="0">
                <a:solidFill>
                  <a:prstClr val="black"/>
                </a:solidFill>
                <a:latin typeface="Calibri" panose="020F0502020204030204"/>
                <a:cs typeface="Arial" panose="020B0604020202020204" pitchFamily="34" charset="0"/>
              </a:rPr>
              <a:t>ו?</a:t>
            </a:r>
          </a:p>
          <a:p>
            <a:pPr marR="0" lvl="0" algn="r" defTabSz="914400" rtl="1" eaLnBrk="1" fontAlgn="auto" latinLnBrk="0" hangingPunct="1">
              <a:lnSpc>
                <a:spcPct val="150000"/>
              </a:lnSpc>
              <a:spcBef>
                <a:spcPts val="0"/>
              </a:spcBef>
              <a:spcAft>
                <a:spcPts val="0"/>
              </a:spcAft>
              <a:buClrTx/>
              <a:buSzTx/>
              <a:tabLst/>
              <a:defRPr/>
            </a:pPr>
            <a:r>
              <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 מאילו חומרים שהנמצאים על האי אפשר לבנות סירה?</a:t>
            </a:r>
          </a:p>
        </p:txBody>
      </p:sp>
      <p:pic>
        <p:nvPicPr>
          <p:cNvPr id="4" name="Picture 3">
            <a:extLst>
              <a:ext uri="{FF2B5EF4-FFF2-40B4-BE49-F238E27FC236}">
                <a16:creationId xmlns:a16="http://schemas.microsoft.com/office/drawing/2014/main" id="{89E7FEC8-43C5-3C9E-133B-847AE8460F35}"/>
              </a:ext>
            </a:extLst>
          </p:cNvPr>
          <p:cNvPicPr>
            <a:picLocks noChangeAspect="1"/>
          </p:cNvPicPr>
          <p:nvPr/>
        </p:nvPicPr>
        <p:blipFill>
          <a:blip r:embed="rId3"/>
          <a:stretch>
            <a:fillRect/>
          </a:stretch>
        </p:blipFill>
        <p:spPr>
          <a:xfrm>
            <a:off x="414852" y="4084983"/>
            <a:ext cx="2692812" cy="2169014"/>
          </a:xfrm>
          <a:prstGeom prst="rect">
            <a:avLst/>
          </a:prstGeom>
        </p:spPr>
      </p:pic>
    </p:spTree>
    <p:extLst>
      <p:ext uri="{BB962C8B-B14F-4D97-AF65-F5344CB8AC3E}">
        <p14:creationId xmlns:p14="http://schemas.microsoft.com/office/powerpoint/2010/main" val="3821998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דיאגרמה 1">
            <a:extLst>
              <a:ext uri="{FF2B5EF4-FFF2-40B4-BE49-F238E27FC236}">
                <a16:creationId xmlns:a16="http://schemas.microsoft.com/office/drawing/2014/main" id="{0C04809D-5840-EB70-7A99-FC44E5B1ACF0}"/>
              </a:ext>
            </a:extLst>
          </p:cNvPr>
          <p:cNvGraphicFramePr/>
          <p:nvPr>
            <p:extLst>
              <p:ext uri="{D42A27DB-BD31-4B8C-83A1-F6EECF244321}">
                <p14:modId xmlns:p14="http://schemas.microsoft.com/office/powerpoint/2010/main" val="2388293479"/>
              </p:ext>
            </p:extLst>
          </p:nvPr>
        </p:nvGraphicFramePr>
        <p:xfrm>
          <a:off x="2032000" y="71294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4188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06E5F3-597B-64B8-5CA3-9F186A9F0C28}"/>
              </a:ext>
            </a:extLst>
          </p:cNvPr>
          <p:cNvSpPr txBox="1"/>
          <p:nvPr/>
        </p:nvSpPr>
        <p:spPr>
          <a:xfrm>
            <a:off x="2325757" y="1525656"/>
            <a:ext cx="8289234" cy="1015663"/>
          </a:xfrm>
          <a:prstGeom prst="rect">
            <a:avLst/>
          </a:prstGeom>
          <a:noFill/>
        </p:spPr>
        <p:txBody>
          <a:bodyPr wrap="square" rtlCol="0">
            <a:spAutoFit/>
          </a:bodyPr>
          <a:lstStyle/>
          <a:p>
            <a:pPr algn="ctr"/>
            <a:r>
              <a:rPr lang="he-IL" sz="6000" b="1" dirty="0">
                <a:solidFill>
                  <a:srgbClr val="FF0000"/>
                </a:solidFill>
              </a:rPr>
              <a:t>תם ולא נשלם</a:t>
            </a:r>
            <a:endParaRPr lang="en-US" sz="6000" b="1" dirty="0">
              <a:solidFill>
                <a:srgbClr val="FF0000"/>
              </a:solidFill>
            </a:endParaRPr>
          </a:p>
        </p:txBody>
      </p:sp>
      <p:pic>
        <p:nvPicPr>
          <p:cNvPr id="3" name="Picture 2">
            <a:extLst>
              <a:ext uri="{FF2B5EF4-FFF2-40B4-BE49-F238E27FC236}">
                <a16:creationId xmlns:a16="http://schemas.microsoft.com/office/drawing/2014/main" id="{402CA35F-3288-A706-C490-D6C67A0F16F0}"/>
              </a:ext>
            </a:extLst>
          </p:cNvPr>
          <p:cNvPicPr>
            <a:picLocks noChangeAspect="1"/>
          </p:cNvPicPr>
          <p:nvPr/>
        </p:nvPicPr>
        <p:blipFill>
          <a:blip r:embed="rId3"/>
          <a:stretch>
            <a:fillRect/>
          </a:stretch>
        </p:blipFill>
        <p:spPr>
          <a:xfrm>
            <a:off x="8382725" y="3625791"/>
            <a:ext cx="2818675" cy="2270395"/>
          </a:xfrm>
          <a:prstGeom prst="rect">
            <a:avLst/>
          </a:prstGeom>
        </p:spPr>
      </p:pic>
      <p:pic>
        <p:nvPicPr>
          <p:cNvPr id="4" name="Picture 3">
            <a:extLst>
              <a:ext uri="{FF2B5EF4-FFF2-40B4-BE49-F238E27FC236}">
                <a16:creationId xmlns:a16="http://schemas.microsoft.com/office/drawing/2014/main" id="{16120377-33FF-DE05-21B1-AC65E243910B}"/>
              </a:ext>
            </a:extLst>
          </p:cNvPr>
          <p:cNvPicPr>
            <a:picLocks noChangeAspect="1"/>
          </p:cNvPicPr>
          <p:nvPr/>
        </p:nvPicPr>
        <p:blipFill>
          <a:blip r:embed="rId4"/>
          <a:stretch>
            <a:fillRect/>
          </a:stretch>
        </p:blipFill>
        <p:spPr>
          <a:xfrm>
            <a:off x="5162785" y="3071231"/>
            <a:ext cx="2367765" cy="2824956"/>
          </a:xfrm>
          <a:prstGeom prst="rect">
            <a:avLst/>
          </a:prstGeom>
        </p:spPr>
      </p:pic>
      <p:pic>
        <p:nvPicPr>
          <p:cNvPr id="5" name="Picture 4">
            <a:extLst>
              <a:ext uri="{FF2B5EF4-FFF2-40B4-BE49-F238E27FC236}">
                <a16:creationId xmlns:a16="http://schemas.microsoft.com/office/drawing/2014/main" id="{EF87DB2F-D4BF-9A25-353C-FE94E29CEDC7}"/>
              </a:ext>
            </a:extLst>
          </p:cNvPr>
          <p:cNvPicPr>
            <a:picLocks noChangeAspect="1"/>
          </p:cNvPicPr>
          <p:nvPr/>
        </p:nvPicPr>
        <p:blipFill>
          <a:blip r:embed="rId5"/>
          <a:stretch>
            <a:fillRect/>
          </a:stretch>
        </p:blipFill>
        <p:spPr>
          <a:xfrm>
            <a:off x="526454" y="3194002"/>
            <a:ext cx="4134998" cy="2921214"/>
          </a:xfrm>
          <a:prstGeom prst="rect">
            <a:avLst/>
          </a:prstGeom>
        </p:spPr>
      </p:pic>
    </p:spTree>
    <p:extLst>
      <p:ext uri="{BB962C8B-B14F-4D97-AF65-F5344CB8AC3E}">
        <p14:creationId xmlns:p14="http://schemas.microsoft.com/office/powerpoint/2010/main" val="224917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A8C8-2738-18AB-897C-9C7973EA24F3}"/>
              </a:ext>
            </a:extLst>
          </p:cNvPr>
          <p:cNvSpPr>
            <a:spLocks noGrp="1"/>
          </p:cNvSpPr>
          <p:nvPr>
            <p:ph type="title"/>
          </p:nvPr>
        </p:nvSpPr>
        <p:spPr/>
        <p:txBody>
          <a:bodyPr/>
          <a:lstStyle/>
          <a:p>
            <a:r>
              <a:rPr lang="he-IL" b="1" dirty="0">
                <a:solidFill>
                  <a:srgbClr val="FF0000"/>
                </a:solidFill>
                <a:cs typeface="+mn-cs"/>
              </a:rPr>
              <a:t>מטרות</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FB2F708E-652D-3F8D-BF47-FDF02B9FBD7E}"/>
              </a:ext>
            </a:extLst>
          </p:cNvPr>
          <p:cNvSpPr>
            <a:spLocks noGrp="1"/>
          </p:cNvSpPr>
          <p:nvPr>
            <p:ph idx="1"/>
          </p:nvPr>
        </p:nvSpPr>
        <p:spPr/>
        <p:txBody>
          <a:bodyPr/>
          <a:lstStyle/>
          <a:p>
            <a:r>
              <a:rPr lang="he-IL" b="0" i="0" dirty="0">
                <a:solidFill>
                  <a:srgbClr val="222222"/>
                </a:solidFill>
                <a:effectLst/>
                <a:latin typeface="Arial" panose="020B0604020202020204" pitchFamily="34" charset="0"/>
              </a:rPr>
              <a:t>לפתח יכולת להעלות רעיונות לפתרון בעיה.</a:t>
            </a:r>
          </a:p>
          <a:p>
            <a:r>
              <a:rPr lang="he-IL" dirty="0">
                <a:solidFill>
                  <a:srgbClr val="222222"/>
                </a:solidFill>
                <a:latin typeface="Arial" panose="020B0604020202020204" pitchFamily="34" charset="0"/>
              </a:rPr>
              <a:t>לפתח </a:t>
            </a:r>
            <a:r>
              <a:rPr lang="he-IL" b="0" i="0" dirty="0">
                <a:solidFill>
                  <a:srgbClr val="222222"/>
                </a:solidFill>
                <a:effectLst/>
                <a:latin typeface="Arial" panose="020B0604020202020204" pitchFamily="34" charset="0"/>
              </a:rPr>
              <a:t>הבנה אודות הקשר שבין תכונות החומר לבין תפקוד הרכיב במוצר.</a:t>
            </a:r>
          </a:p>
          <a:p>
            <a:r>
              <a:rPr lang="he-IL" b="0" i="0" dirty="0">
                <a:solidFill>
                  <a:srgbClr val="222222"/>
                </a:solidFill>
                <a:effectLst/>
                <a:latin typeface="Arial" panose="020B0604020202020204" pitchFamily="34" charset="0"/>
              </a:rPr>
              <a:t>לפתח יכולת לזהות את מנגנון הפעולה של המוצר ואת אופן בנייתו.</a:t>
            </a:r>
          </a:p>
          <a:p>
            <a:r>
              <a:rPr lang="he-IL" dirty="0">
                <a:solidFill>
                  <a:srgbClr val="222222"/>
                </a:solidFill>
                <a:latin typeface="Arial" panose="020B0604020202020204" pitchFamily="34" charset="0"/>
              </a:rPr>
              <a:t>לפתח יכולת לתכנון בנייה של מוצר בעזרת הנדסה הפוכה</a:t>
            </a:r>
            <a:endParaRPr lang="he-IL" b="0" i="0" dirty="0">
              <a:solidFill>
                <a:srgbClr val="222222"/>
              </a:solidFill>
              <a:effectLst/>
              <a:latin typeface="Arial" panose="020B0604020202020204" pitchFamily="34" charset="0"/>
            </a:endParaRPr>
          </a:p>
          <a:p>
            <a:r>
              <a:rPr lang="he-IL" b="0" i="0" dirty="0">
                <a:solidFill>
                  <a:srgbClr val="222222"/>
                </a:solidFill>
                <a:effectLst/>
                <a:latin typeface="Arial" panose="020B0604020202020204" pitchFamily="34" charset="0"/>
              </a:rPr>
              <a:t>לפתח מיומנויות טכניות (ביצוע) כמו: מדידה, גזירה, סימון, שרטוט, חיבור  הדבקה וכדומה.</a:t>
            </a:r>
          </a:p>
          <a:p>
            <a:r>
              <a:rPr lang="he-IL" dirty="0">
                <a:solidFill>
                  <a:srgbClr val="222222"/>
                </a:solidFill>
                <a:latin typeface="Arial" panose="020B0604020202020204" pitchFamily="34" charset="0"/>
              </a:rPr>
              <a:t>לפתח עבודת צוות: שיתוף פעולה בחקירת המוצר ובנייתו.</a:t>
            </a:r>
            <a:endParaRPr lang="he-IL" b="0" i="0" dirty="0">
              <a:solidFill>
                <a:srgbClr val="222222"/>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114714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5A285-7E09-AB2D-D7AC-588CD94FE5F1}"/>
              </a:ext>
            </a:extLst>
          </p:cNvPr>
          <p:cNvSpPr txBox="1"/>
          <p:nvPr/>
        </p:nvSpPr>
        <p:spPr>
          <a:xfrm>
            <a:off x="3042458" y="1640055"/>
            <a:ext cx="8803178" cy="5324535"/>
          </a:xfrm>
          <a:prstGeom prst="rect">
            <a:avLst/>
          </a:prstGeom>
          <a:noFill/>
        </p:spPr>
        <p:txBody>
          <a:bodyPr wrap="square" rtlCol="0">
            <a:spAutoFit/>
          </a:bodyPr>
          <a:lstStyle/>
          <a:p>
            <a:pPr>
              <a:lnSpc>
                <a:spcPct val="150000"/>
              </a:lnSpc>
            </a:pPr>
            <a:r>
              <a:rPr lang="he-IL" sz="2800" dirty="0"/>
              <a:t>מעשה במלך אחד שהגיע לאי בודד.</a:t>
            </a:r>
          </a:p>
          <a:p>
            <a:pPr>
              <a:lnSpc>
                <a:spcPct val="150000"/>
              </a:lnSpc>
            </a:pPr>
            <a:r>
              <a:rPr lang="he-IL" sz="2800" dirty="0"/>
              <a:t>הוא ידע שבאי הזה יש אוצר זהב.</a:t>
            </a:r>
          </a:p>
          <a:p>
            <a:pPr>
              <a:lnSpc>
                <a:spcPct val="150000"/>
              </a:lnSpc>
            </a:pPr>
            <a:r>
              <a:rPr lang="he-IL" sz="2800" dirty="0"/>
              <a:t>אנשיו חיפשו את האוצר במשך ימים רבים. </a:t>
            </a:r>
          </a:p>
          <a:p>
            <a:pPr>
              <a:lnSpc>
                <a:spcPct val="150000"/>
              </a:lnSpc>
            </a:pPr>
            <a:r>
              <a:rPr lang="he-IL" sz="2800" dirty="0"/>
              <a:t>לבסוף מצאו את האוצר.</a:t>
            </a:r>
          </a:p>
          <a:p>
            <a:pPr>
              <a:lnSpc>
                <a:spcPct val="150000"/>
              </a:lnSpc>
            </a:pPr>
            <a:r>
              <a:rPr lang="he-IL" sz="2800" dirty="0"/>
              <a:t>אבוי!!! – </a:t>
            </a:r>
            <a:r>
              <a:rPr lang="he-IL" sz="2800" b="1" dirty="0"/>
              <a:t>מה קרה?</a:t>
            </a:r>
          </a:p>
          <a:p>
            <a:pPr>
              <a:lnSpc>
                <a:spcPct val="150000"/>
              </a:lnSpc>
            </a:pPr>
            <a:r>
              <a:rPr lang="he-IL" sz="2800" dirty="0"/>
              <a:t>הספינה שאיתה הגיעו לאי נסחפה רחוק אל הים.</a:t>
            </a:r>
          </a:p>
          <a:p>
            <a:r>
              <a:rPr lang="he-IL" sz="2800" dirty="0"/>
              <a:t>למלך הייתה בעיה: </a:t>
            </a:r>
          </a:p>
          <a:p>
            <a:pPr marL="0" marR="0" lvl="0" indent="0" algn="r" defTabSz="914400" rtl="1" eaLnBrk="1" fontAlgn="auto" latinLnBrk="0" hangingPunct="1">
              <a:lnSpc>
                <a:spcPct val="150000"/>
              </a:lnSpc>
              <a:spcBef>
                <a:spcPts val="0"/>
              </a:spcBef>
              <a:spcAft>
                <a:spcPts val="0"/>
              </a:spcAft>
              <a:buClrTx/>
              <a:buSzTx/>
              <a:buFontTx/>
              <a:buNone/>
              <a:tabLst/>
              <a:defRPr/>
            </a:pPr>
            <a:r>
              <a:rPr lang="he-IL" dirty="0"/>
              <a:t> </a:t>
            </a:r>
            <a:r>
              <a:rPr kumimoji="0" lang="he-IL" sz="2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כיצד להעביר את אוצר הזהב מהאי אל היבשה</a:t>
            </a:r>
            <a:r>
              <a:rPr kumimoji="0" lang="he-IL" sz="2800" b="0" i="1"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a:t>
            </a:r>
          </a:p>
          <a:p>
            <a:endParaRPr lang="en-US" dirty="0">
              <a:solidFill>
                <a:srgbClr val="FF0000"/>
              </a:solidFill>
            </a:endParaRPr>
          </a:p>
        </p:txBody>
      </p:sp>
      <p:sp>
        <p:nvSpPr>
          <p:cNvPr id="4" name="תיבת טקסט 3">
            <a:extLst>
              <a:ext uri="{FF2B5EF4-FFF2-40B4-BE49-F238E27FC236}">
                <a16:creationId xmlns:a16="http://schemas.microsoft.com/office/drawing/2014/main" id="{D860BCDB-CAC8-D5DA-B348-CDAFE34CFC1C}"/>
              </a:ext>
            </a:extLst>
          </p:cNvPr>
          <p:cNvSpPr txBox="1"/>
          <p:nvPr/>
        </p:nvSpPr>
        <p:spPr>
          <a:xfrm>
            <a:off x="6258879" y="870614"/>
            <a:ext cx="5509744" cy="707886"/>
          </a:xfrm>
          <a:prstGeom prst="rect">
            <a:avLst/>
          </a:prstGeom>
          <a:noFill/>
        </p:spPr>
        <p:txBody>
          <a:bodyPr wrap="square" rtlCol="0">
            <a:spAutoFit/>
          </a:bodyPr>
          <a:lstStyle/>
          <a:p>
            <a:r>
              <a:rPr lang="he-IL" sz="4000" b="1" dirty="0">
                <a:solidFill>
                  <a:srgbClr val="FF0000"/>
                </a:solidFill>
              </a:rPr>
              <a:t>בעקבות האוצר</a:t>
            </a:r>
            <a:endParaRPr lang="en-IL" sz="4000" b="1" dirty="0">
              <a:solidFill>
                <a:srgbClr val="FF0000"/>
              </a:solidFill>
            </a:endParaRPr>
          </a:p>
        </p:txBody>
      </p:sp>
      <p:pic>
        <p:nvPicPr>
          <p:cNvPr id="5" name="Picture 4">
            <a:extLst>
              <a:ext uri="{FF2B5EF4-FFF2-40B4-BE49-F238E27FC236}">
                <a16:creationId xmlns:a16="http://schemas.microsoft.com/office/drawing/2014/main" id="{72291EEF-7A2B-02B2-A786-A41E1D077809}"/>
              </a:ext>
            </a:extLst>
          </p:cNvPr>
          <p:cNvPicPr>
            <a:picLocks noChangeAspect="1"/>
          </p:cNvPicPr>
          <p:nvPr/>
        </p:nvPicPr>
        <p:blipFill>
          <a:blip r:embed="rId3"/>
          <a:stretch>
            <a:fillRect/>
          </a:stretch>
        </p:blipFill>
        <p:spPr>
          <a:xfrm>
            <a:off x="346364" y="3341481"/>
            <a:ext cx="4342014" cy="3068356"/>
          </a:xfrm>
          <a:prstGeom prst="rect">
            <a:avLst/>
          </a:prstGeom>
        </p:spPr>
      </p:pic>
      <p:pic>
        <p:nvPicPr>
          <p:cNvPr id="3" name="Picture 2">
            <a:extLst>
              <a:ext uri="{FF2B5EF4-FFF2-40B4-BE49-F238E27FC236}">
                <a16:creationId xmlns:a16="http://schemas.microsoft.com/office/drawing/2014/main" id="{67CB969D-0A69-414C-6DD1-B1F6D6A477FC}"/>
              </a:ext>
            </a:extLst>
          </p:cNvPr>
          <p:cNvPicPr>
            <a:picLocks noChangeAspect="1"/>
          </p:cNvPicPr>
          <p:nvPr/>
        </p:nvPicPr>
        <p:blipFill>
          <a:blip r:embed="rId4"/>
          <a:stretch>
            <a:fillRect/>
          </a:stretch>
        </p:blipFill>
        <p:spPr>
          <a:xfrm>
            <a:off x="2681381" y="1470903"/>
            <a:ext cx="2006997" cy="2394032"/>
          </a:xfrm>
          <a:prstGeom prst="rect">
            <a:avLst/>
          </a:prstGeom>
        </p:spPr>
      </p:pic>
    </p:spTree>
    <p:extLst>
      <p:ext uri="{BB962C8B-B14F-4D97-AF65-F5344CB8AC3E}">
        <p14:creationId xmlns:p14="http://schemas.microsoft.com/office/powerpoint/2010/main" val="88682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410E5-2C1A-5D90-7CD1-8AAC982542B2}"/>
              </a:ext>
            </a:extLst>
          </p:cNvPr>
          <p:cNvSpPr txBox="1"/>
          <p:nvPr/>
        </p:nvSpPr>
        <p:spPr>
          <a:xfrm>
            <a:off x="1774135" y="740465"/>
            <a:ext cx="9785074" cy="4955203"/>
          </a:xfrm>
          <a:prstGeom prst="rect">
            <a:avLst/>
          </a:prstGeom>
          <a:noFill/>
        </p:spPr>
        <p:txBody>
          <a:bodyPr wrap="square" rtlCol="0">
            <a:spAutoFit/>
          </a:bodyPr>
          <a:lstStyle/>
          <a:p>
            <a:pPr>
              <a:lnSpc>
                <a:spcPct val="150000"/>
              </a:lnSpc>
            </a:pPr>
            <a:r>
              <a:rPr lang="he-IL" sz="3600" b="1" dirty="0">
                <a:solidFill>
                  <a:srgbClr val="FF0000"/>
                </a:solidFill>
              </a:rPr>
              <a:t>כיצד יכול המלך להעביר את האוצר מהאי, </a:t>
            </a:r>
          </a:p>
          <a:p>
            <a:pPr>
              <a:lnSpc>
                <a:spcPct val="150000"/>
              </a:lnSpc>
            </a:pPr>
            <a:r>
              <a:rPr lang="he-IL" sz="3600" b="1" dirty="0">
                <a:solidFill>
                  <a:srgbClr val="FF0000"/>
                </a:solidFill>
              </a:rPr>
              <a:t>שכולו מוקף במים, אל היבשה? </a:t>
            </a:r>
          </a:p>
          <a:p>
            <a:endParaRPr lang="he-IL" sz="2400" b="1" dirty="0"/>
          </a:p>
          <a:p>
            <a:r>
              <a:rPr lang="he-IL" sz="2800" b="1" dirty="0"/>
              <a:t>העלו רעיונות וציירו אותם</a:t>
            </a:r>
            <a:r>
              <a:rPr lang="he-IL" sz="2800" dirty="0"/>
              <a:t>: </a:t>
            </a:r>
          </a:p>
          <a:p>
            <a:endParaRPr lang="he-IL" sz="2400" dirty="0"/>
          </a:p>
          <a:p>
            <a:r>
              <a:rPr lang="he-IL" sz="2400" b="1" dirty="0"/>
              <a:t>רעיון לפתרון 1: </a:t>
            </a:r>
          </a:p>
          <a:p>
            <a:endParaRPr lang="he-IL" sz="2400" b="1" dirty="0"/>
          </a:p>
          <a:p>
            <a:r>
              <a:rPr lang="he-IL" sz="2400" b="1" dirty="0"/>
              <a:t>רעיון לפתרון 2:</a:t>
            </a:r>
          </a:p>
          <a:p>
            <a:endParaRPr lang="he-IL" sz="2400" b="1" dirty="0"/>
          </a:p>
          <a:p>
            <a:r>
              <a:rPr lang="he-IL" sz="2400" b="1" dirty="0"/>
              <a:t>רעיון לפתרון 3: </a:t>
            </a:r>
            <a:endParaRPr lang="en-US" sz="2400" b="1" dirty="0"/>
          </a:p>
        </p:txBody>
      </p:sp>
      <p:pic>
        <p:nvPicPr>
          <p:cNvPr id="3" name="Picture 2">
            <a:extLst>
              <a:ext uri="{FF2B5EF4-FFF2-40B4-BE49-F238E27FC236}">
                <a16:creationId xmlns:a16="http://schemas.microsoft.com/office/drawing/2014/main" id="{D556716A-012C-7822-D53E-40CC4A3AA2CF}"/>
              </a:ext>
            </a:extLst>
          </p:cNvPr>
          <p:cNvPicPr>
            <a:picLocks noChangeAspect="1"/>
          </p:cNvPicPr>
          <p:nvPr/>
        </p:nvPicPr>
        <p:blipFill>
          <a:blip r:embed="rId3"/>
          <a:stretch>
            <a:fillRect/>
          </a:stretch>
        </p:blipFill>
        <p:spPr>
          <a:xfrm>
            <a:off x="720336" y="2126510"/>
            <a:ext cx="2442073" cy="3663109"/>
          </a:xfrm>
          <a:prstGeom prst="rect">
            <a:avLst/>
          </a:prstGeom>
        </p:spPr>
      </p:pic>
    </p:spTree>
    <p:extLst>
      <p:ext uri="{BB962C8B-B14F-4D97-AF65-F5344CB8AC3E}">
        <p14:creationId xmlns:p14="http://schemas.microsoft.com/office/powerpoint/2010/main" val="2158724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19221F-42E7-8F7C-4C40-11FF2E1F71DC}"/>
              </a:ext>
            </a:extLst>
          </p:cNvPr>
          <p:cNvSpPr txBox="1"/>
          <p:nvPr/>
        </p:nvSpPr>
        <p:spPr>
          <a:xfrm>
            <a:off x="1425864" y="623193"/>
            <a:ext cx="10332720" cy="6116739"/>
          </a:xfrm>
          <a:prstGeom prst="rect">
            <a:avLst/>
          </a:prstGeom>
          <a:noFill/>
        </p:spPr>
        <p:txBody>
          <a:bodyPr wrap="square" rtlCol="0">
            <a:spAutoFit/>
          </a:bodyPr>
          <a:lstStyle/>
          <a:p>
            <a:pPr>
              <a:lnSpc>
                <a:spcPct val="150000"/>
              </a:lnSpc>
            </a:pPr>
            <a:r>
              <a:rPr lang="he-IL" sz="3600" b="1" dirty="0">
                <a:solidFill>
                  <a:srgbClr val="FF0000"/>
                </a:solidFill>
              </a:rPr>
              <a:t>חוקרים תכונות של פלסטלינה</a:t>
            </a:r>
          </a:p>
          <a:p>
            <a:pPr>
              <a:lnSpc>
                <a:spcPct val="150000"/>
              </a:lnSpc>
            </a:pPr>
            <a:r>
              <a:rPr lang="he-IL" sz="3200" b="1" dirty="0">
                <a:solidFill>
                  <a:srgbClr val="FF0000"/>
                </a:solidFill>
              </a:rPr>
              <a:t>הנחיות:</a:t>
            </a:r>
          </a:p>
          <a:p>
            <a:pPr marL="342900" indent="-342900">
              <a:lnSpc>
                <a:spcPct val="150000"/>
              </a:lnSpc>
              <a:buAutoNum type="arabicPeriod"/>
            </a:pPr>
            <a:r>
              <a:rPr lang="he-IL" sz="2800" dirty="0"/>
              <a:t>ממלאים כוס במים.</a:t>
            </a:r>
          </a:p>
          <a:p>
            <a:pPr marL="342900" indent="-342900">
              <a:lnSpc>
                <a:spcPct val="150000"/>
              </a:lnSpc>
              <a:buAutoNum type="arabicPeriod"/>
            </a:pPr>
            <a:r>
              <a:rPr lang="he-IL" sz="2800" dirty="0"/>
              <a:t>מכינים מהפלסטלינה כדור קטן בגודל גולה.</a:t>
            </a:r>
          </a:p>
          <a:p>
            <a:pPr marL="342900" indent="-342900">
              <a:lnSpc>
                <a:spcPct val="150000"/>
              </a:lnSpc>
              <a:buAutoNum type="arabicPeriod"/>
            </a:pPr>
            <a:r>
              <a:rPr lang="he-IL" sz="2800" dirty="0"/>
              <a:t>מכניסים את כדור הפלסטלינה לכוס מים.</a:t>
            </a:r>
          </a:p>
          <a:p>
            <a:pPr marL="342900" indent="-342900">
              <a:lnSpc>
                <a:spcPct val="150000"/>
              </a:lnSpc>
              <a:buAutoNum type="arabicPeriod"/>
            </a:pPr>
            <a:r>
              <a:rPr lang="he-IL" sz="2800" dirty="0"/>
              <a:t>מה קרה לפלסטלינה?</a:t>
            </a:r>
          </a:p>
          <a:p>
            <a:pPr>
              <a:lnSpc>
                <a:spcPct val="150000"/>
              </a:lnSpc>
            </a:pPr>
            <a:r>
              <a:rPr lang="he-IL" sz="2400" b="1" dirty="0"/>
              <a:t>האם לדעתכם אפשר להכין סירה מפלסטלינה?  נמקו...</a:t>
            </a:r>
          </a:p>
          <a:p>
            <a:pPr>
              <a:lnSpc>
                <a:spcPct val="150000"/>
              </a:lnSpc>
            </a:pPr>
            <a:r>
              <a:rPr lang="he-IL" sz="2800" b="1" dirty="0"/>
              <a:t>טל</a:t>
            </a:r>
            <a:r>
              <a:rPr lang="he-IL" sz="2800" dirty="0"/>
              <a:t>: אני חושבת שזה אפשרי.</a:t>
            </a:r>
          </a:p>
          <a:p>
            <a:pPr>
              <a:lnSpc>
                <a:spcPct val="150000"/>
              </a:lnSpc>
            </a:pPr>
            <a:r>
              <a:rPr lang="he-IL" sz="2800" b="1" dirty="0"/>
              <a:t>ניר</a:t>
            </a:r>
            <a:r>
              <a:rPr lang="he-IL" sz="2800" dirty="0"/>
              <a:t>: איך אפשר לגרום שהפלסטלינה תצוף על המים?</a:t>
            </a:r>
            <a:endParaRPr lang="en-US" sz="2800" dirty="0"/>
          </a:p>
        </p:txBody>
      </p:sp>
      <p:pic>
        <p:nvPicPr>
          <p:cNvPr id="4" name="Picture 3">
            <a:extLst>
              <a:ext uri="{FF2B5EF4-FFF2-40B4-BE49-F238E27FC236}">
                <a16:creationId xmlns:a16="http://schemas.microsoft.com/office/drawing/2014/main" id="{70D26B9C-DD21-A91F-3328-AD36742B9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774" y="2418907"/>
            <a:ext cx="3890368" cy="3151382"/>
          </a:xfrm>
          <a:prstGeom prst="rect">
            <a:avLst/>
          </a:prstGeom>
        </p:spPr>
      </p:pic>
    </p:spTree>
    <p:extLst>
      <p:ext uri="{BB962C8B-B14F-4D97-AF65-F5344CB8AC3E}">
        <p14:creationId xmlns:p14="http://schemas.microsoft.com/office/powerpoint/2010/main" val="133336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9E6F45-9D95-78C7-A246-AEFFBF427CA2}"/>
              </a:ext>
            </a:extLst>
          </p:cNvPr>
          <p:cNvSpPr txBox="1"/>
          <p:nvPr/>
        </p:nvSpPr>
        <p:spPr>
          <a:xfrm>
            <a:off x="1404730" y="681644"/>
            <a:ext cx="10282965" cy="5367816"/>
          </a:xfrm>
          <a:prstGeom prst="rect">
            <a:avLst/>
          </a:prstGeom>
          <a:noFill/>
        </p:spPr>
        <p:txBody>
          <a:bodyPr wrap="square" rtlCol="0">
            <a:spAutoFit/>
          </a:bodyPr>
          <a:lstStyle/>
          <a:p>
            <a:pPr>
              <a:lnSpc>
                <a:spcPct val="150000"/>
              </a:lnSpc>
            </a:pPr>
            <a:r>
              <a:rPr lang="he-IL" sz="3600" b="1" dirty="0">
                <a:solidFill>
                  <a:srgbClr val="FF0000"/>
                </a:solidFill>
              </a:rPr>
              <a:t>אפשרות א: נכין סירות מפלסטלינה</a:t>
            </a:r>
          </a:p>
          <a:p>
            <a:pPr>
              <a:lnSpc>
                <a:spcPct val="150000"/>
              </a:lnSpc>
            </a:pPr>
            <a:r>
              <a:rPr lang="he-IL" sz="3200" b="1" dirty="0">
                <a:solidFill>
                  <a:srgbClr val="FF0000"/>
                </a:solidFill>
              </a:rPr>
              <a:t>הנחיות</a:t>
            </a:r>
            <a:endParaRPr lang="he-IL" sz="3200" dirty="0"/>
          </a:p>
          <a:p>
            <a:pPr marL="457200" indent="-457200">
              <a:lnSpc>
                <a:spcPct val="150000"/>
              </a:lnSpc>
              <a:buFont typeface="+mj-lt"/>
              <a:buAutoNum type="arabicPeriod"/>
            </a:pPr>
            <a:r>
              <a:rPr lang="he-IL" sz="2800" dirty="0"/>
              <a:t>עצבו צורה של סירה מפלסטלינה.</a:t>
            </a:r>
          </a:p>
          <a:p>
            <a:pPr marL="457200" indent="-457200">
              <a:lnSpc>
                <a:spcPct val="150000"/>
              </a:lnSpc>
              <a:buFont typeface="+mj-lt"/>
              <a:buAutoNum type="arabicPeriod"/>
            </a:pPr>
            <a:r>
              <a:rPr lang="he-IL" sz="2800" dirty="0"/>
              <a:t>הניחו אותה על פני המים.</a:t>
            </a:r>
          </a:p>
          <a:p>
            <a:pPr marL="457200" indent="-457200">
              <a:lnSpc>
                <a:spcPct val="150000"/>
              </a:lnSpc>
              <a:buFont typeface="+mj-lt"/>
              <a:buAutoNum type="arabicPeriod"/>
            </a:pPr>
            <a:r>
              <a:rPr lang="he-IL" sz="2800" dirty="0"/>
              <a:t>מה קרה לסירה?</a:t>
            </a:r>
          </a:p>
          <a:p>
            <a:pPr>
              <a:lnSpc>
                <a:spcPct val="150000"/>
              </a:lnSpc>
            </a:pPr>
            <a:endParaRPr lang="he-IL" sz="2400" dirty="0"/>
          </a:p>
          <a:p>
            <a:pPr>
              <a:lnSpc>
                <a:spcPct val="150000"/>
              </a:lnSpc>
            </a:pPr>
            <a:r>
              <a:rPr lang="he-IL" sz="2800" b="1" dirty="0"/>
              <a:t>מה היה צריך לעשות כדי שהסירה לא תשקע במים?</a:t>
            </a:r>
          </a:p>
          <a:p>
            <a:pPr>
              <a:lnSpc>
                <a:spcPct val="150000"/>
              </a:lnSpc>
            </a:pPr>
            <a:r>
              <a:rPr lang="he-IL" sz="2800" b="1" dirty="0"/>
              <a:t>איזו תכונה יש לפלסטלינה שהודות לה אפשר להכין ממנה צורות?</a:t>
            </a:r>
          </a:p>
        </p:txBody>
      </p:sp>
      <p:pic>
        <p:nvPicPr>
          <p:cNvPr id="8" name="Picture 7">
            <a:extLst>
              <a:ext uri="{FF2B5EF4-FFF2-40B4-BE49-F238E27FC236}">
                <a16:creationId xmlns:a16="http://schemas.microsoft.com/office/drawing/2014/main" id="{734403B2-1580-EFC4-0936-6127338EE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63" y="1779937"/>
            <a:ext cx="4697446" cy="3131630"/>
          </a:xfrm>
          <a:prstGeom prst="rect">
            <a:avLst/>
          </a:prstGeom>
        </p:spPr>
      </p:pic>
    </p:spTree>
    <p:extLst>
      <p:ext uri="{BB962C8B-B14F-4D97-AF65-F5344CB8AC3E}">
        <p14:creationId xmlns:p14="http://schemas.microsoft.com/office/powerpoint/2010/main" val="1062126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9E6F45-9D95-78C7-A246-AEFFBF427CA2}"/>
              </a:ext>
            </a:extLst>
          </p:cNvPr>
          <p:cNvSpPr txBox="1"/>
          <p:nvPr/>
        </p:nvSpPr>
        <p:spPr>
          <a:xfrm>
            <a:off x="1404730" y="681644"/>
            <a:ext cx="10282965" cy="3705823"/>
          </a:xfrm>
          <a:prstGeom prst="rect">
            <a:avLst/>
          </a:prstGeom>
          <a:noFill/>
        </p:spPr>
        <p:txBody>
          <a:bodyPr wrap="square" rtlCol="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44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חושבים על העשייה</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הנחיות</a:t>
            </a:r>
            <a:endParaRPr kumimoji="0" lang="he-IL"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2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מה היה צריך לעשות כדי שהפלסטלינה לא תשקע במים?</a:t>
            </a: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kumimoji="0" lang="he-IL" sz="2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איזו תכונה יש לפלסטלינה שהודות לה אפשר להכין ממנה צורות?</a:t>
            </a:r>
          </a:p>
          <a:p>
            <a:pPr marL="514350" marR="0" lvl="0" indent="-514350" algn="r" defTabSz="914400" rtl="1" eaLnBrk="1" fontAlgn="auto" latinLnBrk="0" hangingPunct="1">
              <a:lnSpc>
                <a:spcPct val="150000"/>
              </a:lnSpc>
              <a:spcBef>
                <a:spcPts val="0"/>
              </a:spcBef>
              <a:spcAft>
                <a:spcPts val="0"/>
              </a:spcAft>
              <a:buClrTx/>
              <a:buSzTx/>
              <a:buFont typeface="+mj-lt"/>
              <a:buAutoNum type="arabicPeriod"/>
              <a:tabLst/>
              <a:defRPr/>
            </a:pPr>
            <a:r>
              <a:rPr lang="he-IL" sz="2800" dirty="0">
                <a:solidFill>
                  <a:prstClr val="black"/>
                </a:solidFill>
                <a:latin typeface="Calibri" panose="020F0502020204030204"/>
                <a:cs typeface="Arial" panose="020B0604020202020204" pitchFamily="34" charset="0"/>
              </a:rPr>
              <a:t>הביאו דוגמאות של חומרים נוספים שיש להם תכונה כזו.</a:t>
            </a:r>
          </a:p>
        </p:txBody>
      </p:sp>
      <p:pic>
        <p:nvPicPr>
          <p:cNvPr id="3" name="Picture 2">
            <a:extLst>
              <a:ext uri="{FF2B5EF4-FFF2-40B4-BE49-F238E27FC236}">
                <a16:creationId xmlns:a16="http://schemas.microsoft.com/office/drawing/2014/main" id="{1B87297C-D096-EE02-7609-1024AA827EEF}"/>
              </a:ext>
            </a:extLst>
          </p:cNvPr>
          <p:cNvPicPr>
            <a:picLocks noChangeAspect="1"/>
          </p:cNvPicPr>
          <p:nvPr/>
        </p:nvPicPr>
        <p:blipFill>
          <a:blip r:embed="rId3"/>
          <a:stretch>
            <a:fillRect/>
          </a:stretch>
        </p:blipFill>
        <p:spPr>
          <a:xfrm>
            <a:off x="504305" y="3524596"/>
            <a:ext cx="1863102" cy="2796102"/>
          </a:xfrm>
          <a:prstGeom prst="rect">
            <a:avLst/>
          </a:prstGeom>
        </p:spPr>
      </p:pic>
    </p:spTree>
    <p:extLst>
      <p:ext uri="{BB962C8B-B14F-4D97-AF65-F5344CB8AC3E}">
        <p14:creationId xmlns:p14="http://schemas.microsoft.com/office/powerpoint/2010/main" val="360028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B9C88232-4F72-B75D-BE4A-39C289F29DFA}"/>
              </a:ext>
            </a:extLst>
          </p:cNvPr>
          <p:cNvSpPr txBox="1"/>
          <p:nvPr/>
        </p:nvSpPr>
        <p:spPr>
          <a:xfrm>
            <a:off x="1953491" y="755375"/>
            <a:ext cx="9476509" cy="64633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אפשרות ב: סירות </a:t>
            </a:r>
            <a:r>
              <a:rPr kumimoji="0" lang="he-IL" sz="3600" b="1"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מנודל</a:t>
            </a:r>
            <a:r>
              <a:rPr kumimoji="0" lang="he-IL" sz="3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(Eva foam)</a:t>
            </a:r>
            <a:r>
              <a:rPr kumimoji="0" lang="he-IL" sz="36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p>
        </p:txBody>
      </p:sp>
      <p:pic>
        <p:nvPicPr>
          <p:cNvPr id="5" name="Picture 4">
            <a:extLst>
              <a:ext uri="{FF2B5EF4-FFF2-40B4-BE49-F238E27FC236}">
                <a16:creationId xmlns:a16="http://schemas.microsoft.com/office/drawing/2014/main" id="{C469B9B8-3967-3488-E409-057F9808C0BF}"/>
              </a:ext>
            </a:extLst>
          </p:cNvPr>
          <p:cNvPicPr>
            <a:picLocks noChangeAspect="1"/>
          </p:cNvPicPr>
          <p:nvPr/>
        </p:nvPicPr>
        <p:blipFill>
          <a:blip r:embed="rId3"/>
          <a:stretch>
            <a:fillRect/>
          </a:stretch>
        </p:blipFill>
        <p:spPr>
          <a:xfrm>
            <a:off x="6539022" y="2931766"/>
            <a:ext cx="4990729" cy="3325379"/>
          </a:xfrm>
          <a:prstGeom prst="rect">
            <a:avLst/>
          </a:prstGeom>
        </p:spPr>
      </p:pic>
      <p:sp>
        <p:nvSpPr>
          <p:cNvPr id="6" name="TextBox 5">
            <a:extLst>
              <a:ext uri="{FF2B5EF4-FFF2-40B4-BE49-F238E27FC236}">
                <a16:creationId xmlns:a16="http://schemas.microsoft.com/office/drawing/2014/main" id="{A1F8EB17-8780-D822-5CA5-9877C694254E}"/>
              </a:ext>
            </a:extLst>
          </p:cNvPr>
          <p:cNvSpPr txBox="1"/>
          <p:nvPr/>
        </p:nvSpPr>
        <p:spPr>
          <a:xfrm>
            <a:off x="922713" y="1524816"/>
            <a:ext cx="10781607"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3ED1E106-298E-608A-D735-15785E5963F6}"/>
              </a:ext>
            </a:extLst>
          </p:cNvPr>
          <p:cNvSpPr txBox="1"/>
          <p:nvPr/>
        </p:nvSpPr>
        <p:spPr>
          <a:xfrm>
            <a:off x="6475616" y="1524817"/>
            <a:ext cx="4879570" cy="1384995"/>
          </a:xfrm>
          <a:prstGeom prst="rect">
            <a:avLst/>
          </a:prstGeom>
          <a:noFill/>
        </p:spPr>
        <p:txBody>
          <a:bodyPr wrap="square" rtlCol="0">
            <a:spAutoFit/>
          </a:bodyPr>
          <a:lstStyle/>
          <a:p>
            <a:r>
              <a:rPr lang="he-IL" sz="2800" dirty="0"/>
              <a:t>ודאי אכלתם אטריות ארוכות.</a:t>
            </a:r>
          </a:p>
          <a:p>
            <a:r>
              <a:rPr lang="he-IL" sz="2800" dirty="0"/>
              <a:t>לאטריות קוראים באנגלית </a:t>
            </a:r>
            <a:r>
              <a:rPr lang="he-IL" sz="2800" dirty="0" err="1"/>
              <a:t>נודלס</a:t>
            </a:r>
            <a:r>
              <a:rPr lang="en-US" sz="2800" dirty="0"/>
              <a:t> =</a:t>
            </a:r>
            <a:r>
              <a:rPr lang="he-IL" sz="2800" dirty="0"/>
              <a:t> </a:t>
            </a:r>
            <a:r>
              <a:rPr lang="en-US" sz="2800" dirty="0"/>
              <a:t>noodles</a:t>
            </a:r>
            <a:r>
              <a:rPr lang="he-IL" sz="2800" dirty="0"/>
              <a:t>.</a:t>
            </a:r>
            <a:endParaRPr lang="en-US" sz="2800" dirty="0"/>
          </a:p>
        </p:txBody>
      </p:sp>
      <p:sp>
        <p:nvSpPr>
          <p:cNvPr id="8" name="TextBox 7">
            <a:extLst>
              <a:ext uri="{FF2B5EF4-FFF2-40B4-BE49-F238E27FC236}">
                <a16:creationId xmlns:a16="http://schemas.microsoft.com/office/drawing/2014/main" id="{2EBAAA67-E92D-AD21-F2B2-4352F4431EC8}"/>
              </a:ext>
            </a:extLst>
          </p:cNvPr>
          <p:cNvSpPr txBox="1"/>
          <p:nvPr/>
        </p:nvSpPr>
        <p:spPr>
          <a:xfrm>
            <a:off x="349135" y="1524816"/>
            <a:ext cx="5644341" cy="954107"/>
          </a:xfrm>
          <a:prstGeom prst="rect">
            <a:avLst/>
          </a:prstGeom>
          <a:noFill/>
        </p:spPr>
        <p:txBody>
          <a:bodyPr wrap="square" rtlCol="0">
            <a:spAutoFit/>
          </a:bodyPr>
          <a:lstStyle/>
          <a:p>
            <a:r>
              <a:rPr lang="he-IL" sz="2800" dirty="0"/>
              <a:t>ודאי ראיתם בברכת השחייה את האביזר הזה. קוראים לו "</a:t>
            </a:r>
            <a:r>
              <a:rPr lang="he-IL" sz="2800" dirty="0" err="1"/>
              <a:t>נודל</a:t>
            </a:r>
            <a:r>
              <a:rPr lang="he-IL" sz="2800" dirty="0"/>
              <a:t>". מדוע?</a:t>
            </a:r>
            <a:endParaRPr lang="en-US" sz="2800" dirty="0"/>
          </a:p>
        </p:txBody>
      </p:sp>
      <p:pic>
        <p:nvPicPr>
          <p:cNvPr id="9" name="Picture 8">
            <a:extLst>
              <a:ext uri="{FF2B5EF4-FFF2-40B4-BE49-F238E27FC236}">
                <a16:creationId xmlns:a16="http://schemas.microsoft.com/office/drawing/2014/main" id="{FC3B09D0-5180-A8BB-5D9F-223FAA6D2D54}"/>
              </a:ext>
            </a:extLst>
          </p:cNvPr>
          <p:cNvPicPr>
            <a:picLocks noChangeAspect="1"/>
          </p:cNvPicPr>
          <p:nvPr/>
        </p:nvPicPr>
        <p:blipFill>
          <a:blip r:embed="rId4"/>
          <a:stretch>
            <a:fillRect/>
          </a:stretch>
        </p:blipFill>
        <p:spPr>
          <a:xfrm>
            <a:off x="1002747" y="2928217"/>
            <a:ext cx="4990729" cy="3328928"/>
          </a:xfrm>
          <a:prstGeom prst="rect">
            <a:avLst/>
          </a:prstGeom>
        </p:spPr>
      </p:pic>
    </p:spTree>
    <p:extLst>
      <p:ext uri="{BB962C8B-B14F-4D97-AF65-F5344CB8AC3E}">
        <p14:creationId xmlns:p14="http://schemas.microsoft.com/office/powerpoint/2010/main" val="661772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8A3EA3-B1D2-6FBC-D813-72AA7FB7A255}"/>
              </a:ext>
            </a:extLst>
          </p:cNvPr>
          <p:cNvSpPr txBox="1"/>
          <p:nvPr/>
        </p:nvSpPr>
        <p:spPr>
          <a:xfrm>
            <a:off x="2211187" y="883726"/>
            <a:ext cx="9484822" cy="646331"/>
          </a:xfrm>
          <a:prstGeom prst="rect">
            <a:avLst/>
          </a:prstGeom>
          <a:noFill/>
        </p:spPr>
        <p:txBody>
          <a:bodyPr wrap="square" rtlCol="0">
            <a:spAutoFit/>
          </a:bodyPr>
          <a:lstStyle/>
          <a:p>
            <a:r>
              <a:rPr lang="he-IL" sz="3600" b="1" dirty="0">
                <a:solidFill>
                  <a:srgbClr val="FF0000"/>
                </a:solidFill>
              </a:rPr>
              <a:t>חוקרים את תכונות אביזר השחייה "</a:t>
            </a:r>
            <a:r>
              <a:rPr lang="he-IL" sz="3600" b="1" dirty="0" err="1">
                <a:solidFill>
                  <a:srgbClr val="FF0000"/>
                </a:solidFill>
              </a:rPr>
              <a:t>נודל</a:t>
            </a:r>
            <a:r>
              <a:rPr lang="he-IL" sz="3600" b="1" dirty="0">
                <a:solidFill>
                  <a:srgbClr val="FF0000"/>
                </a:solidFill>
              </a:rPr>
              <a:t>"</a:t>
            </a:r>
            <a:endParaRPr lang="en-US" sz="3600" b="1" dirty="0">
              <a:solidFill>
                <a:srgbClr val="FF0000"/>
              </a:solidFill>
            </a:endParaRPr>
          </a:p>
        </p:txBody>
      </p:sp>
      <p:sp>
        <p:nvSpPr>
          <p:cNvPr id="5" name="TextBox 4">
            <a:extLst>
              <a:ext uri="{FF2B5EF4-FFF2-40B4-BE49-F238E27FC236}">
                <a16:creationId xmlns:a16="http://schemas.microsoft.com/office/drawing/2014/main" id="{D3B3ACA4-ED3F-05D4-A659-CDA2A46ED8AA}"/>
              </a:ext>
            </a:extLst>
          </p:cNvPr>
          <p:cNvSpPr txBox="1"/>
          <p:nvPr/>
        </p:nvSpPr>
        <p:spPr>
          <a:xfrm>
            <a:off x="2211187" y="1438311"/>
            <a:ext cx="9484821" cy="5419689"/>
          </a:xfrm>
          <a:prstGeom prst="rect">
            <a:avLst/>
          </a:prstGeom>
          <a:noFill/>
        </p:spPr>
        <p:txBody>
          <a:bodyPr wrap="square" rtlCol="0">
            <a:spAutoFit/>
          </a:bodyPr>
          <a:lstStyle/>
          <a:p>
            <a:pPr>
              <a:lnSpc>
                <a:spcPct val="150000"/>
              </a:lnSpc>
            </a:pPr>
            <a:r>
              <a:rPr lang="he-IL" sz="2600" b="1" dirty="0">
                <a:solidFill>
                  <a:srgbClr val="FF0000"/>
                </a:solidFill>
              </a:rPr>
              <a:t>הנחיות:</a:t>
            </a:r>
          </a:p>
          <a:p>
            <a:pPr marL="342900" indent="-342900">
              <a:lnSpc>
                <a:spcPct val="150000"/>
              </a:lnSpc>
              <a:buFont typeface="+mj-lt"/>
              <a:buAutoNum type="arabicPeriod"/>
            </a:pPr>
            <a:r>
              <a:rPr lang="he-IL" sz="2600" dirty="0"/>
              <a:t>קבלו מהמורה חתיכה קטנה </a:t>
            </a:r>
            <a:r>
              <a:rPr lang="he-IL" sz="2600" dirty="0" err="1"/>
              <a:t>מהנודל</a:t>
            </a:r>
            <a:r>
              <a:rPr lang="he-IL" sz="2600" dirty="0"/>
              <a:t>.</a:t>
            </a:r>
          </a:p>
          <a:p>
            <a:pPr marL="342900" indent="-342900">
              <a:lnSpc>
                <a:spcPct val="150000"/>
              </a:lnSpc>
              <a:buFont typeface="+mj-lt"/>
              <a:buAutoNum type="arabicPeriod"/>
            </a:pPr>
            <a:r>
              <a:rPr lang="he-IL" sz="2600" dirty="0"/>
              <a:t>בדקו את התכונות הבאות:</a:t>
            </a:r>
          </a:p>
          <a:p>
            <a:pPr>
              <a:lnSpc>
                <a:spcPct val="150000"/>
              </a:lnSpc>
            </a:pPr>
            <a:r>
              <a:rPr lang="he-IL" sz="2600" dirty="0"/>
              <a:t>       - האם הוא סופג מים?</a:t>
            </a:r>
          </a:p>
          <a:p>
            <a:pPr>
              <a:lnSpc>
                <a:spcPct val="150000"/>
              </a:lnSpc>
            </a:pPr>
            <a:r>
              <a:rPr lang="he-IL" sz="2600" dirty="0"/>
              <a:t>       - האם יש לו חורים קטנים? – היעזרו במגדלת</a:t>
            </a:r>
          </a:p>
          <a:p>
            <a:pPr>
              <a:lnSpc>
                <a:spcPct val="150000"/>
              </a:lnSpc>
            </a:pPr>
            <a:r>
              <a:rPr lang="he-IL" sz="2600" dirty="0"/>
              <a:t>       - האם הוא צף או שוקע במים?</a:t>
            </a:r>
          </a:p>
          <a:p>
            <a:pPr>
              <a:lnSpc>
                <a:spcPct val="150000"/>
              </a:lnSpc>
            </a:pPr>
            <a:r>
              <a:rPr lang="he-IL" sz="2600" dirty="0"/>
              <a:t>       - האם הוא גמיש? – האם אפשר לקפל אותו?</a:t>
            </a:r>
          </a:p>
          <a:p>
            <a:pPr>
              <a:lnSpc>
                <a:spcPct val="150000"/>
              </a:lnSpc>
            </a:pPr>
            <a:r>
              <a:rPr lang="he-IL" sz="2600" dirty="0"/>
              <a:t>       - האם הוא משנה את צורתו כאשר לוחצים עליו?</a:t>
            </a:r>
          </a:p>
          <a:p>
            <a:pPr>
              <a:lnSpc>
                <a:spcPct val="150000"/>
              </a:lnSpc>
            </a:pPr>
            <a:r>
              <a:rPr lang="he-IL" sz="2600" dirty="0"/>
              <a:t>       - האם הוא נשבר כשזורקים אותו לרצפה?</a:t>
            </a:r>
          </a:p>
        </p:txBody>
      </p:sp>
      <p:pic>
        <p:nvPicPr>
          <p:cNvPr id="6" name="Picture 5">
            <a:extLst>
              <a:ext uri="{FF2B5EF4-FFF2-40B4-BE49-F238E27FC236}">
                <a16:creationId xmlns:a16="http://schemas.microsoft.com/office/drawing/2014/main" id="{9E03D62D-2402-FD6A-152B-AFF4159710FA}"/>
              </a:ext>
            </a:extLst>
          </p:cNvPr>
          <p:cNvPicPr>
            <a:picLocks noChangeAspect="1"/>
          </p:cNvPicPr>
          <p:nvPr/>
        </p:nvPicPr>
        <p:blipFill>
          <a:blip r:embed="rId3"/>
          <a:stretch>
            <a:fillRect/>
          </a:stretch>
        </p:blipFill>
        <p:spPr>
          <a:xfrm>
            <a:off x="495992" y="3616036"/>
            <a:ext cx="3400841" cy="2318549"/>
          </a:xfrm>
          <a:prstGeom prst="rect">
            <a:avLst/>
          </a:prstGeom>
        </p:spPr>
      </p:pic>
    </p:spTree>
    <p:extLst>
      <p:ext uri="{BB962C8B-B14F-4D97-AF65-F5344CB8AC3E}">
        <p14:creationId xmlns:p14="http://schemas.microsoft.com/office/powerpoint/2010/main" val="86603777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1509</TotalTime>
  <Words>1243</Words>
  <Application>Microsoft Office PowerPoint</Application>
  <PresentationFormat>Widescreen</PresentationFormat>
  <Paragraphs>161</Paragraphs>
  <Slides>18</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Calibri Light</vt:lpstr>
      <vt:lpstr>Lato</vt:lpstr>
      <vt:lpstr>Open Sans Hebrew</vt:lpstr>
      <vt:lpstr>Wingdings</vt:lpstr>
      <vt:lpstr>ערכת נושא Office</vt:lpstr>
      <vt:lpstr>1_ערכת נושא Office</vt:lpstr>
      <vt:lpstr>PowerPoint Presentation</vt:lpstr>
      <vt:lpstr>מטרות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דליה קילים</dc:creator>
  <cp:lastModifiedBy>miri dressler</cp:lastModifiedBy>
  <cp:revision>44</cp:revision>
  <dcterms:created xsi:type="dcterms:W3CDTF">2024-06-19T12:17:55Z</dcterms:created>
  <dcterms:modified xsi:type="dcterms:W3CDTF">2024-09-12T11:58:20Z</dcterms:modified>
</cp:coreProperties>
</file>