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7" r:id="rId2"/>
    <p:sldId id="259" r:id="rId3"/>
    <p:sldId id="261" r:id="rId4"/>
    <p:sldId id="262" r:id="rId5"/>
    <p:sldId id="305" r:id="rId6"/>
    <p:sldId id="263" r:id="rId7"/>
    <p:sldId id="264" r:id="rId8"/>
    <p:sldId id="322" r:id="rId9"/>
    <p:sldId id="265" r:id="rId10"/>
    <p:sldId id="266" r:id="rId11"/>
    <p:sldId id="267" r:id="rId12"/>
    <p:sldId id="317" r:id="rId13"/>
    <p:sldId id="277" r:id="rId14"/>
    <p:sldId id="268" r:id="rId15"/>
    <p:sldId id="319" r:id="rId16"/>
    <p:sldId id="321" r:id="rId17"/>
    <p:sldId id="313" r:id="rId18"/>
    <p:sldId id="324" r:id="rId19"/>
    <p:sldId id="269" r:id="rId20"/>
    <p:sldId id="270" r:id="rId21"/>
    <p:sldId id="271" r:id="rId22"/>
    <p:sldId id="272" r:id="rId23"/>
    <p:sldId id="278" r:id="rId24"/>
    <p:sldId id="318" r:id="rId25"/>
    <p:sldId id="279" r:id="rId26"/>
    <p:sldId id="280" r:id="rId27"/>
    <p:sldId id="325" r:id="rId28"/>
    <p:sldId id="326"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3" clrIdx="0">
    <p:extLst>
      <p:ext uri="{19B8F6BF-5375-455C-9EA6-DF929625EA0E}">
        <p15:presenceInfo xmlns:p15="http://schemas.microsoft.com/office/powerpoint/2012/main" userId="1621ad8585f3c8db" providerId="Windows Live"/>
      </p:ext>
    </p:extLst>
  </p:cmAuthor>
  <p:cmAuthor id="2" name="noga mishan" initials="nm" lastIdx="4"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93155" autoAdjust="0"/>
  </p:normalViewPr>
  <p:slideViewPr>
    <p:cSldViewPr snapToGrid="0">
      <p:cViewPr varScale="1">
        <p:scale>
          <a:sx n="118" d="100"/>
          <a:sy n="118" d="100"/>
        </p:scale>
        <p:origin x="1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F7973-E934-4459-AD51-18DBDB6DFFE4}" type="datetimeFigureOut">
              <a:rPr lang="he-IL" smtClean="0"/>
              <a:t>ח'/אב/תשפ"ד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BDF11E4-1546-4C3E-93F6-6EAE792A138E}" type="slidenum">
              <a:rPr lang="he-IL" smtClean="0"/>
              <a:t>‹#›</a:t>
            </a:fld>
            <a:endParaRPr lang="he-IL"/>
          </a:p>
        </p:txBody>
      </p:sp>
    </p:spTree>
    <p:extLst>
      <p:ext uri="{BB962C8B-B14F-4D97-AF65-F5344CB8AC3E}">
        <p14:creationId xmlns:p14="http://schemas.microsoft.com/office/powerpoint/2010/main" val="19296981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על השער: מפגשים עם בעלי החיים</a:t>
            </a:r>
          </a:p>
          <a:p>
            <a:pPr algn="r"/>
            <a:r>
              <a:rPr lang="he-IL" sz="1800" b="0" i="0" u="none" strike="noStrike" baseline="0" dirty="0">
                <a:latin typeface="NarkisimMFO"/>
              </a:rPr>
              <a:t>השער בסביבתנו הקרובה קיימים מינים רבים ושונים מאוד של בעלי חיים. לכל בעלי החיים, לרבות האדם, יש צרכים דומים, שחיוניים לקיומם. סביבת החיים של בעלי החיים מספקת מים, מזון וחמצן, תנאי טמפרטורה מתאימים ומקום מחיה. בעלי החיים מותאמים לסביבה שבה הם מתקיימים ומתרבים, אולם קיימות דרכים שונות להשגת צורכי הקיום. לבעלי חיים יש מאפייני חיים דומים: חילוף חומרים (הזנה, נשימה והפרשה), רבייה, תנועה, גדילה והתפתחות, תקשורת ומוות. </a:t>
            </a:r>
          </a:p>
          <a:p>
            <a:pPr algn="r"/>
            <a:r>
              <a:rPr lang="he-IL" sz="1800" b="0" i="0" u="none" strike="noStrike" baseline="0" dirty="0">
                <a:latin typeface="NarkisimMFO"/>
              </a:rPr>
              <a:t>במהלך היכרותו עם בעלי החיים, החל האדם למיין אותם לקבוצות על פי תכונות שונות. מיון זה מסייע להבחין בין המשותף והשונה אצל בעלי החיים ומאפשר לנו להכיר את היצורים החיים על</a:t>
            </a:r>
          </a:p>
          <a:p>
            <a:pPr algn="r"/>
            <a:r>
              <a:rPr lang="he-IL" sz="1800" b="0" i="0" u="none" strike="noStrike" baseline="0" dirty="0">
                <a:latin typeface="NarkisimMFO"/>
              </a:rPr>
              <a:t>פני כדור הארץ על המגוון העצום שלהם.</a:t>
            </a:r>
          </a:p>
          <a:p>
            <a:pPr algn="r"/>
            <a:r>
              <a:rPr lang="he-IL" sz="1800" b="0" i="0" u="none" strike="noStrike" baseline="0" dirty="0">
                <a:latin typeface="NarkisimMFO"/>
              </a:rPr>
              <a:t>במצגת זו מתמקדים במחלקת החרקים וקבוצת הרכיכות.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לאחר הזיהוי, התלמידים מתבקשים להשלים את המידע בטבלה.</a:t>
            </a:r>
          </a:p>
          <a:p>
            <a:pPr algn="r"/>
            <a:r>
              <a:rPr lang="he-IL" sz="1800" b="1" i="0" u="none" strike="noStrike" baseline="0" dirty="0">
                <a:latin typeface="NarkisimMFOBold"/>
              </a:rPr>
              <a:t>שימו לב: </a:t>
            </a:r>
            <a:r>
              <a:rPr lang="he-IL" sz="1800" b="0" i="0" u="none" strike="noStrike" baseline="0" dirty="0">
                <a:latin typeface="NarkisimMFO"/>
              </a:rPr>
              <a:t>חשוב לבדוק לפחות שלושה חרקים שונים לצורך הבניית ההכללה אודות המאפיינים המשותפים לחרקים.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232992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תבנית זו נועדה לערוך מטה קוגניציה על התהליך והתכנים החדשים שנלמדו.</a:t>
            </a:r>
          </a:p>
          <a:p>
            <a:pPr algn="r"/>
            <a:r>
              <a:rPr lang="he-IL" dirty="0"/>
              <a:t>מסקנות בעקבות הטבלה:</a:t>
            </a:r>
          </a:p>
          <a:p>
            <a:pPr algn="r"/>
            <a:r>
              <a:rPr lang="he-IL" dirty="0"/>
              <a:t>אי אפשר להסיק מהפרט אל הכלל. כדי לקבל הכללה תקפה חשוב לבדוק כמה נציגים.</a:t>
            </a:r>
          </a:p>
          <a:p>
            <a:pPr algn="r"/>
            <a:r>
              <a:rPr lang="he-IL" dirty="0"/>
              <a:t>כדי להחליט אם יצור חי שייך למחלקה נבדוק אם מבנה גופו מתאים למבנה גופם של חרקים ונסיק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265515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39. יישום למידה.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205450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לסייע בהמשגת המאפיינים המשותפים לחרקים. כמו כן, הקטע נועד להרחיב את הידע אודות אזורי המחיה של נציגים בולטים של חרקים ועל אודות קשרי הגומלין בין החרקים לבין האדם.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בני האדם למדו לביית חרקים ולהפיק מהם תועלת. למשל, הזחלים של טוואי המשי מייצרים את סיב המשי שממנו מייצרים בגדים. </a:t>
            </a:r>
          </a:p>
          <a:p>
            <a:pPr algn="r"/>
            <a:r>
              <a:rPr lang="he-IL" sz="1800" b="0" i="0" u="none" strike="noStrike" baseline="0" dirty="0">
                <a:latin typeface="NarkisimMFO"/>
              </a:rPr>
              <a:t>האדם מגדל גם את דבורת הדבש. הדבורים מייצרות בכוורת דבש מאבקת הפרחים</a:t>
            </a:r>
          </a:p>
          <a:p>
            <a:pPr algn="r"/>
            <a:r>
              <a:rPr lang="he-IL" sz="1800" b="0" i="0" u="none" strike="noStrike" baseline="0" dirty="0">
                <a:latin typeface="NarkisimMFO"/>
              </a:rPr>
              <a:t>ומהצוף שהן אוספות מהפרחים.</a:t>
            </a:r>
          </a:p>
          <a:p>
            <a:pPr algn="r"/>
            <a:r>
              <a:rPr lang="he-IL" sz="1800" b="0" i="0" u="none" strike="noStrike" baseline="0" dirty="0">
                <a:latin typeface="NarkisimMFO"/>
              </a:rPr>
              <a:t>יש חרקים שגורמים לאדם נזקים גדולים. למשל, החגבים וזחלים של פרפרים הניזונים מעלים ומגבעולים. יתוש </a:t>
            </a:r>
            <a:r>
              <a:rPr lang="he-IL" sz="1800" b="0" i="0" u="none" strike="noStrike" baseline="0" dirty="0" err="1">
                <a:latin typeface="NarkisimMFO"/>
              </a:rPr>
              <a:t>האנפולס</a:t>
            </a:r>
            <a:r>
              <a:rPr lang="he-IL" sz="1800" b="0" i="0" u="none" strike="noStrike" baseline="0" dirty="0">
                <a:latin typeface="NarkisimMFO"/>
              </a:rPr>
              <a:t> שיכול להעביר מחלות קשות.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2783680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אחת התופעות המאפיינות חרקים היא </a:t>
            </a:r>
            <a:r>
              <a:rPr lang="he-IL" sz="1800" b="1" i="0" u="none" strike="noStrike" baseline="0" dirty="0">
                <a:latin typeface="NarkisimMFOBold"/>
              </a:rPr>
              <a:t>הגלגול</a:t>
            </a:r>
            <a:r>
              <a:rPr lang="he-IL" sz="1800" b="0" i="0" u="none" strike="noStrike" baseline="0" dirty="0">
                <a:latin typeface="NarkisimMFO"/>
              </a:rPr>
              <a:t>. חשוב לשוחח עם התלמידים על התופעה ולעמוד על שלביה. </a:t>
            </a:r>
          </a:p>
          <a:p>
            <a:pPr algn="r"/>
            <a:r>
              <a:rPr lang="he-IL" sz="1800" b="0" i="0" u="none" strike="noStrike" baseline="0" dirty="0">
                <a:latin typeface="NarkisimMFO"/>
              </a:rPr>
              <a:t>מוצע לגדל זחלים של טוואי המשי ולעקוב אחר תהליך הגלגול (גם אם הפרק נלמד לפני עונת האביב).</a:t>
            </a:r>
          </a:p>
          <a:p>
            <a:pPr algn="r"/>
            <a:endParaRPr lang="he-IL" sz="1800" b="0" i="0" u="none" strike="noStrike" baseline="0" dirty="0">
              <a:latin typeface="NarkisimMFO"/>
            </a:endParaRP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41541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a:latin typeface="NarkisimMFO"/>
              </a:rPr>
              <a:t>בני האדם למדו לביית חרקים ולהפיק מהם תועלת. למשל, הזחלים של טוואי המשי מייצרים את סיב המשי הטבעי שמימנו מפיקים בגדים. האדם מגדל את דבורת הדבש. הדבורים מייצרות בכוורת דבש מאבקת הפרחים ומהצוף שהן אוספות מהפרחים.</a:t>
            </a:r>
          </a:p>
          <a:p>
            <a:pPr algn="r"/>
            <a:r>
              <a:rPr lang="he-IL" sz="1800" b="0" i="0" u="none" strike="noStrike" baseline="0">
                <a:latin typeface="NarkisimMFO"/>
              </a:rPr>
              <a:t>אולם יש חרקים הגורמים נזקים גדולים . למשל, החגבים והזחלים של פרפרים הניזונים מעלים של צמחים או יתושים שמעבירים מחלות קשות. </a:t>
            </a:r>
          </a:p>
          <a:p>
            <a:pPr algn="r"/>
            <a:endParaRPr lang="he-IL" sz="1800" b="0" i="0" u="none" strike="noStrike" baseline="0">
              <a:latin typeface="NarkisimMFO"/>
            </a:endParaRPr>
          </a:p>
          <a:p>
            <a:pPr algn="r"/>
            <a:r>
              <a:rPr lang="he-IL"/>
              <a:t>להבניית </a:t>
            </a:r>
            <a:r>
              <a:rPr lang="he-IL" dirty="0"/>
              <a:t>הכללה אודות מהותם של יחסי גומלין בין החרקים לבין האדם, חשוב ביותר להפנות את התלמידים למקורות מידע נוספים. את יחסי הגומלין יש לתאר במונחים של תועלת (לדוגמה: מזון, האבקת פרחים) ונזק (לדוגמה: פגיעה בגידולי שדה).</a:t>
            </a:r>
          </a:p>
          <a:p>
            <a:pPr algn="r"/>
            <a:endParaRPr lang="he-IL" dirty="0"/>
          </a:p>
          <a:p>
            <a:pPr algn="r"/>
            <a:r>
              <a:rPr lang="he-IL" dirty="0"/>
              <a:t>חרקי בר מביאים תועלת לאדם. הם ניזונים מחרקים מזיקים שפוגעים בגידולים חקלאיים, הם מאביקים פרחים ובכך </a:t>
            </a:r>
            <a:r>
              <a:rPr lang="he-IL"/>
              <a:t>עוזרים לתהליך</a:t>
            </a:r>
          </a:p>
          <a:p>
            <a:pPr algn="r"/>
            <a:r>
              <a:rPr lang="he-IL"/>
              <a:t>יצירת הפּרות ועוד.</a:t>
            </a:r>
          </a:p>
          <a:p>
            <a:pPr algn="r"/>
            <a:endParaRPr lang="he-IL" dirty="0"/>
          </a:p>
          <a:p>
            <a:pPr algn="r"/>
            <a:r>
              <a:rPr lang="he-IL"/>
              <a:t>בני האדם למדו לביית חרקים ולהפיק מהם תועלת. למשל, הזחלים של טוואי המשי מייצרים את סיב המשי הטבעי שממנו מכינים בגדים. האדם מגדל גם את דבורת הדבש. הדבורים מייצרות בכוורת דבש מאבקת הפרחים ומהצוף שהן אוספות מהפרחים.</a:t>
            </a:r>
          </a:p>
          <a:p>
            <a:pPr algn="r"/>
            <a:endParaRPr lang="he-IL" dirty="0"/>
          </a:p>
          <a:p>
            <a:pPr algn="r"/>
            <a:r>
              <a:rPr lang="he-IL" dirty="0"/>
              <a:t>יש חרקים שגורמים לאדם נזקים גדולים. למשל, החגבים וזחלים של פרפרים הניזונים מעלים ומגבעולים. יתוש </a:t>
            </a:r>
            <a:r>
              <a:rPr lang="he-IL" dirty="0" err="1"/>
              <a:t>האנפולס</a:t>
            </a:r>
            <a:r>
              <a:rPr lang="he-IL" dirty="0"/>
              <a:t> יכול להעביר מחלות קשות.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411197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סימני המחלקה. סיכום רחב יותר מופיע בעמוד 39</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16</a:t>
            </a:fld>
            <a:endParaRPr lang="he-IL"/>
          </a:p>
        </p:txBody>
      </p:sp>
    </p:spTree>
    <p:extLst>
      <p:ext uri="{BB962C8B-B14F-4D97-AF65-F5344CB8AC3E}">
        <p14:creationId xmlns:p14="http://schemas.microsoft.com/office/powerpoint/2010/main" val="288919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a:t>
            </a:r>
            <a:r>
              <a:rPr lang="he-IL" dirty="0"/>
              <a:t>עולם היצורים החיים. משימה מתוקשבת. </a:t>
            </a:r>
            <a:r>
              <a:rPr lang="he-IL" b="0" i="0" dirty="0">
                <a:effectLst/>
                <a:highlight>
                  <a:srgbClr val="FFFFFF"/>
                </a:highlight>
                <a:latin typeface="Almoni Neue DL 4.0 AAA"/>
              </a:rPr>
              <a:t>המשימה עוסקת בפלישה של נחילי ארבה לשדות החקלאיים בדרום הארץ (בעיקר באזור הערבה). הפעילויות מתמקדות במבנה הגוף של החרק-החגב. כשהחגבים פולשים בעקבות מחסור במזון לשדות החקלאיים בקבוצה גדולה הם מכונים ארבה.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294200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השייכים לקבוצת הרכיכות.</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18</a:t>
            </a:fld>
            <a:endParaRPr lang="he-IL"/>
          </a:p>
        </p:txBody>
      </p:sp>
    </p:spTree>
    <p:extLst>
      <p:ext uri="{BB962C8B-B14F-4D97-AF65-F5344CB8AC3E}">
        <p14:creationId xmlns:p14="http://schemas.microsoft.com/office/powerpoint/2010/main" val="398719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ההיכרות עם הרכיכות נעשית באמצעות תצפית מונחית על שבלול. על מנת לפתח תפיסה מכלילה אודות מבנה גופם של</a:t>
            </a:r>
          </a:p>
          <a:p>
            <a:pPr algn="r"/>
            <a:r>
              <a:rPr lang="he-IL" dirty="0"/>
              <a:t>השבלולים חשוב ביותר לערוך תצפית על שבלולים נוספים בהתאם להנחיות שמשולבות במשימה.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54712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פרק שני: שפע של מינים — עושים סדר. הפרק עוסק בעקרונות המיון המדעי של המגוון העצום של בעלי החיים.</a:t>
            </a:r>
          </a:p>
          <a:p>
            <a:pPr algn="r"/>
            <a:r>
              <a:rPr lang="he-IL" dirty="0"/>
              <a:t>אנשי המדע נוהגים למיין את בעלי החיים לשתי קבוצות עיקריות: חסרי חוליות ובעלי חוליות.</a:t>
            </a:r>
          </a:p>
          <a:p>
            <a:pPr algn="r"/>
            <a:r>
              <a:rPr lang="he-IL" dirty="0"/>
              <a:t>מבין חסרי החוליות מוצגות בפרק מחלקת החרקים וקבוצת הרכיכות. </a:t>
            </a:r>
          </a:p>
          <a:p>
            <a:pPr algn="r"/>
            <a:r>
              <a:rPr lang="he-IL" dirty="0"/>
              <a:t>הפרק מציג את המחלקות השונות של בעלי החוליות:</a:t>
            </a:r>
          </a:p>
          <a:p>
            <a:pPr algn="r"/>
            <a:r>
              <a:rPr lang="he-IL" dirty="0"/>
              <a:t>דגים, דו–חיים, זוחלים, עופות ויונקים.</a:t>
            </a:r>
          </a:p>
          <a:p>
            <a:pPr algn="r"/>
            <a:endParaRPr lang="he-IL" dirty="0"/>
          </a:p>
          <a:p>
            <a:pPr algn="r"/>
            <a:r>
              <a:rPr lang="he-IL" sz="1800" b="0" i="0" u="none" strike="noStrike" baseline="0" dirty="0">
                <a:latin typeface="NarkisimMFO"/>
              </a:rPr>
              <a:t>את הפרק פותחות חידות שנועדו לעורר מוטיבציה ללמידה. החידות מכוונות לעקרון </a:t>
            </a:r>
            <a:r>
              <a:rPr lang="he-IL" sz="1800" b="1" i="0" u="none" strike="noStrike" baseline="0" dirty="0">
                <a:latin typeface="NarkisimMFOBold"/>
              </a:rPr>
              <a:t>האחידות בעולם החי </a:t>
            </a:r>
            <a:r>
              <a:rPr lang="he-IL" sz="1800" b="0" i="0" u="none" strike="noStrike" baseline="0" dirty="0">
                <a:latin typeface="NarkisimMFO"/>
              </a:rPr>
              <a:t>(למרות השונות הנצפית בין</a:t>
            </a:r>
          </a:p>
          <a:p>
            <a:pPr algn="r"/>
            <a:r>
              <a:rPr lang="he-IL" sz="1800" b="0" i="0" u="none" strike="noStrike" baseline="0" dirty="0">
                <a:latin typeface="NarkisimMFO"/>
              </a:rPr>
              <a:t>היצורים החיים). פתרון החידות מצריך חקירה ובדיקה של תכונות נוספות שאינן נגלות לעין (למשל, הימצאות שלד פנימי). בתום לימוד</a:t>
            </a:r>
          </a:p>
          <a:p>
            <a:pPr algn="r"/>
            <a:r>
              <a:rPr lang="he-IL" sz="1800" b="0" i="0" u="none" strike="noStrike" baseline="0" dirty="0">
                <a:latin typeface="NarkisimMFO"/>
              </a:rPr>
              <a:t>הפרק, מומלץ לבקש מהתלמידים להכין בעצמם חידון על בעלי החיים ולהתנסות בו בכיתה.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2943034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הזיהוי, התלמידים מתבקשים להשלים את המידע בטבלה.</a:t>
            </a:r>
          </a:p>
          <a:p>
            <a:pPr algn="r"/>
            <a:r>
              <a:rPr lang="he-IL" dirty="0"/>
              <a:t>שימו לב: חשוב לבדוק שני שבלולים שונים ויותר לצורך הבניית ההכללה אודות המאפיינים המשותפים לשבלולים.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a:p>
        </p:txBody>
      </p:sp>
    </p:spTree>
    <p:extLst>
      <p:ext uri="{BB962C8B-B14F-4D97-AF65-F5344CB8AC3E}">
        <p14:creationId xmlns:p14="http://schemas.microsoft.com/office/powerpoint/2010/main" val="317883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תבנית זו נועדה לערוך מטה קוגניציה על התהליך והתכנים החדשים שנלמדו.</a:t>
            </a:r>
          </a:p>
          <a:p>
            <a:pPr algn="r"/>
            <a:r>
              <a:rPr lang="he-IL" dirty="0"/>
              <a:t>מסקנות בעקבות הטבלה:</a:t>
            </a:r>
          </a:p>
          <a:p>
            <a:pPr algn="r"/>
            <a:r>
              <a:rPr lang="he-IL" sz="1800" b="0" i="0" u="none" strike="noStrike" baseline="0" dirty="0">
                <a:latin typeface="NarkisimMFO"/>
              </a:rPr>
              <a:t>אי אפשר להסיק מסקנה ממקרה בודד אחד. כדי לקבל הכללה תקפה חשוב לבדוק כמה בעלי חיים.</a:t>
            </a:r>
          </a:p>
          <a:p>
            <a:pPr algn="r"/>
            <a:r>
              <a:rPr lang="he-IL" dirty="0"/>
              <a:t>כשנבחין בסביבה בבעל חיים שאיננו מכירים, </a:t>
            </a:r>
            <a:r>
              <a:rPr lang="he-IL" sz="1800" b="0" i="0" u="none" strike="noStrike" baseline="0" dirty="0">
                <a:latin typeface="NarkisimMFO"/>
              </a:rPr>
              <a:t>נבדוק האם מבנה גופו מתאים למבנה גופם של רכיכות כך </a:t>
            </a:r>
            <a:r>
              <a:rPr lang="he-IL" sz="1800" dirty="0"/>
              <a:t>נוכל לדעת/להסיק אם הוא שייך לקבוצת הרכיכות</a:t>
            </a:r>
            <a:r>
              <a:rPr lang="he-IL" sz="1800" b="0" i="0" u="none" strike="noStrike" baseline="0" dirty="0">
                <a:latin typeface="NarkisimMFO"/>
              </a:rPr>
              <a:t>.</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a:p>
        </p:txBody>
      </p:sp>
    </p:spTree>
    <p:extLst>
      <p:ext uri="{BB962C8B-B14F-4D97-AF65-F5344CB8AC3E}">
        <p14:creationId xmlns:p14="http://schemas.microsoft.com/office/powerpoint/2010/main" val="380238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לסייע בהמשגת המאפיינים המשותפים לרכיכות, להרחיב את הידע אודות אזורי המחיה של נציגים בולטים של רכיכות ועל אודות קשרי הגומלין בין הרכיכות לבין האדם.</a:t>
            </a:r>
          </a:p>
          <a:p>
            <a:pPr algn="r"/>
            <a:endParaRPr lang="he-IL" sz="1800" b="0" i="0" u="none" strike="noStrike" baseline="0" dirty="0">
              <a:latin typeface="NarkisimMFO"/>
            </a:endParaRPr>
          </a:p>
          <a:p>
            <a:pPr algn="r"/>
            <a:r>
              <a:rPr lang="he-IL" sz="1800" b="0" i="0" u="none" strike="noStrike" baseline="0" dirty="0">
                <a:latin typeface="NarkisimMFO"/>
              </a:rPr>
              <a:t>לרכיכות גוף רך. הגוף מכיל אחוז גבוה של מים.</a:t>
            </a:r>
          </a:p>
          <a:p>
            <a:pPr algn="r"/>
            <a:r>
              <a:rPr lang="he-IL" sz="1800" b="0" i="0" u="none" strike="noStrike" baseline="0" dirty="0">
                <a:latin typeface="NarkisimMFO"/>
              </a:rPr>
              <a:t>הרכיכות נפוצות מאוד במי ים ובמים מתוקים (יוצאי דופן הם שבלולים החיים ביבשה).</a:t>
            </a:r>
          </a:p>
          <a:p>
            <a:pPr algn="r"/>
            <a:r>
              <a:rPr lang="he-IL" sz="1800" b="0" i="0" u="none" strike="noStrike" baseline="0" dirty="0">
                <a:latin typeface="NarkisimMFO"/>
              </a:rPr>
              <a:t>המוכרים בקבוצת הרכיכות הם הדיונונים, הצדפות והחלזונות למיניהם. לחלזונות ולצדפות יש כיסוי חיצוני סידני קשה (קונכייה לחלזונות</a:t>
            </a:r>
          </a:p>
          <a:p>
            <a:pPr algn="r"/>
            <a:r>
              <a:rPr lang="he-IL" sz="1800" b="0" i="0" u="none" strike="noStrike" baseline="0" dirty="0">
                <a:latin typeface="NarkisimMFO"/>
              </a:rPr>
              <a:t>וקשוות לצדפות). הדיונון מכוסה בעור קשה.</a:t>
            </a:r>
          </a:p>
          <a:p>
            <a:pPr algn="r"/>
            <a:endParaRPr lang="he-IL" sz="1800" b="0" i="0" u="none" strike="noStrike" baseline="0" dirty="0">
              <a:latin typeface="NarkisimMFO"/>
            </a:endParaRPr>
          </a:p>
          <a:p>
            <a:pPr algn="r"/>
            <a:r>
              <a:rPr lang="he-IL" sz="1200" b="0" i="0" u="none" strike="noStrike" baseline="0" dirty="0">
                <a:latin typeface="NarkisimMFO"/>
              </a:rPr>
              <a:t>להבניית הכללה אודות מהותם של יחסי גומלין בין האדם לבין רכיכות, חשוב ביותר להפנות את התלמידים למקורות מידע נוספים.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a:p>
        </p:txBody>
      </p:sp>
    </p:spTree>
    <p:extLst>
      <p:ext uri="{BB962C8B-B14F-4D97-AF65-F5344CB8AC3E}">
        <p14:creationId xmlns:p14="http://schemas.microsoft.com/office/powerpoint/2010/main" val="2832626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מוצע להקדיש זמן לשיח על המדוזות בגלל התפשטות המדוזות לחופי הים של ישראל בתקופת הקיץ.</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a:p>
        </p:txBody>
      </p:sp>
    </p:spTree>
    <p:extLst>
      <p:ext uri="{BB962C8B-B14F-4D97-AF65-F5344CB8AC3E}">
        <p14:creationId xmlns:p14="http://schemas.microsoft.com/office/powerpoint/2010/main" val="1267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45.</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a:p>
        </p:txBody>
      </p:sp>
    </p:spTree>
    <p:extLst>
      <p:ext uri="{BB962C8B-B14F-4D97-AF65-F5344CB8AC3E}">
        <p14:creationId xmlns:p14="http://schemas.microsoft.com/office/powerpoint/2010/main" val="354196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במשימה נעשית הוראה מפורשת של מיומנות </a:t>
            </a:r>
            <a:r>
              <a:rPr lang="he-IL" sz="1800" b="1" i="0" u="none" strike="noStrike" baseline="0" dirty="0">
                <a:latin typeface="NarkisimMFOBold"/>
              </a:rPr>
              <a:t>תכנון וביצוע התצפית</a:t>
            </a:r>
            <a:r>
              <a:rPr lang="he-IL" sz="1800" b="0" i="0" u="none" strike="noStrike" baseline="0" dirty="0">
                <a:latin typeface="NarkisimMFO"/>
              </a:rPr>
              <a:t>. המשימה מכוונת לתכנון התצפית בהיבט הקוגניטיבי (שאילת שאלות על מושאי התצפית, מקום התצפית, ארגון נתוני התצפית), בהיבט הארגוני (ציוד) ובהיבט החברתי (עבודת צוות).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a:p>
        </p:txBody>
      </p:sp>
    </p:spTree>
    <p:extLst>
      <p:ext uri="{BB962C8B-B14F-4D97-AF65-F5344CB8AC3E}">
        <p14:creationId xmlns:p14="http://schemas.microsoft.com/office/powerpoint/2010/main" val="40909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מטה קוגניציה ומיקוד במאפייני התצפית.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a:p>
        </p:txBody>
      </p:sp>
    </p:spTree>
    <p:extLst>
      <p:ext uri="{BB962C8B-B14F-4D97-AF65-F5344CB8AC3E}">
        <p14:creationId xmlns:p14="http://schemas.microsoft.com/office/powerpoint/2010/main" val="328989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מאפייני הקבוצה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27</a:t>
            </a:fld>
            <a:endParaRPr lang="he-IL"/>
          </a:p>
        </p:txBody>
      </p:sp>
    </p:spTree>
    <p:extLst>
      <p:ext uri="{BB962C8B-B14F-4D97-AF65-F5344CB8AC3E}">
        <p14:creationId xmlns:p14="http://schemas.microsoft.com/office/powerpoint/2010/main" val="104008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מתבוננים בתמונות ודנים בשאלות: כיצד ממיינים בעלי חיים ולאילו קבוצות? למה ממיינים בעלי חיים?.</a:t>
            </a:r>
          </a:p>
          <a:p>
            <a:pPr algn="r"/>
            <a:r>
              <a:rPr lang="he-IL" dirty="0"/>
              <a:t>מבקשים מהתלמידים להעלות הצעות משלהם למיון ומדוע היו ממיינים כך.</a:t>
            </a:r>
          </a:p>
          <a:p>
            <a:pPr algn="r"/>
            <a:r>
              <a:rPr lang="he-IL" dirty="0"/>
              <a:t>תת הפרק מציג שיטת מיון מדעית של בעלי חיים — על פי תכונה פנימית שאינה נראית לעין: עצמות בתוך הגוף. על פי עקרון מיון זה, בעל חיים הנמנה עם אחת הקבוצות יכול להיות גדול או קטן, צמחוני או טורף, שוכן על עצים או מתקיים רק במים.</a:t>
            </a:r>
          </a:p>
          <a:p>
            <a:pPr algn="r"/>
            <a:endParaRPr lang="he-IL" dirty="0"/>
          </a:p>
          <a:p>
            <a:pPr algn="r"/>
            <a:r>
              <a:rPr lang="he-IL" dirty="0"/>
              <a:t>בסוף המאה ה– 18 הציג המדען </a:t>
            </a:r>
            <a:r>
              <a:rPr lang="he-IL" dirty="0" err="1"/>
              <a:t>לינאוס</a:t>
            </a:r>
            <a:r>
              <a:rPr lang="he-IL" dirty="0"/>
              <a:t> ( 1778 – 1707 ) את שיטתו לשימוש בשמות מדעיים בינלאומיים לכל הצמחים ולכל בעלי החיים. על פי שיטתו נקבע לכל יצור חי שם כפול (השיטה הבינארית): שם הסוג (למשל, אדם) ושם המין (למשל, נבון).</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219034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מציגים לתלמידים את שתי קבוצות בעלי החיים ושואלים: מה משותף לכל קבוצה? – המטרה היא לאתר ידע מוקדם. נושא זה ילמד בהרחבה בשער זה.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135603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עולם היצורים החיים. המשימה עוסקת בשבירת מיתוסים על העכבישים באמצעות כלי חשיבה מדעיים והשוואה למינים אחרים של בעלי חיים וכן מבדילה בין חרקים לעכבישים.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283082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imMFO"/>
              </a:rPr>
              <a:t>תת הפרק מציג את עקרון המיון המדעי של בעלי חיים ועורך המשגה למושגים </a:t>
            </a:r>
            <a:r>
              <a:rPr lang="he-IL" sz="1200" b="1" i="0" u="none" strike="noStrike" baseline="0" dirty="0">
                <a:latin typeface="NarkisimMFOBold"/>
              </a:rPr>
              <a:t>בעלי חוליות וחסרי חוליות</a:t>
            </a:r>
            <a:r>
              <a:rPr lang="he-IL" sz="1200" b="0" i="0" u="none" strike="noStrike" baseline="0" dirty="0">
                <a:latin typeface="NarkisimMFO"/>
              </a:rPr>
              <a:t>. </a:t>
            </a:r>
          </a:p>
          <a:p>
            <a:pPr algn="r"/>
            <a:r>
              <a:rPr lang="he-IL" sz="1200" b="0" i="0" u="none" strike="noStrike" baseline="0" dirty="0">
                <a:latin typeface="NarkisimMFO"/>
              </a:rPr>
              <a:t>לצורך המחשה מומלץ מאוד להיעזר בתצלומי רנטגן או בתמונות מתאימות.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220520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מבין הקבוצות הרבות של חסרי החוליות, תת הפרק עוסק בשתיים מהן: </a:t>
            </a:r>
            <a:r>
              <a:rPr lang="he-IL" sz="1800" b="1" i="0" u="none" strike="noStrike" baseline="0" dirty="0">
                <a:latin typeface="NarkisimMFOBold"/>
              </a:rPr>
              <a:t>בחרקים וברכיכות</a:t>
            </a:r>
            <a:r>
              <a:rPr lang="he-IL" sz="1800" b="0" i="0" u="none" strike="noStrike" baseline="0" dirty="0">
                <a:latin typeface="NarkisimMFO"/>
              </a:rPr>
              <a:t>.</a:t>
            </a:r>
          </a:p>
          <a:p>
            <a:pPr algn="r"/>
            <a:r>
              <a:rPr lang="he-IL" sz="1800" b="0" i="0" u="none" strike="noStrike" baseline="0" dirty="0">
                <a:latin typeface="NarkisimMFO"/>
              </a:rPr>
              <a:t>בכל אחת מהקבוצות יש התייחסות בשלוש רמות: סימני הקבוצה, סביבת החיים ויחסי הגומלין עם האדם.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244011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ומנסים לאפיין את בעלי החיים השייכים למחלקה.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8</a:t>
            </a:fld>
            <a:endParaRPr lang="he-IL"/>
          </a:p>
        </p:txBody>
      </p:sp>
    </p:spTree>
    <p:extLst>
      <p:ext uri="{BB962C8B-B14F-4D97-AF65-F5344CB8AC3E}">
        <p14:creationId xmlns:p14="http://schemas.microsoft.com/office/powerpoint/2010/main" val="394156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לחרקים תכונות משותפות: בגופם שלושה חלקים: </a:t>
            </a:r>
            <a:r>
              <a:rPr lang="he-IL" sz="1800" b="1" i="0" u="none" strike="noStrike" baseline="0" dirty="0">
                <a:latin typeface="NarkisimMFOBold"/>
              </a:rPr>
              <a:t>ראש, חזה ובטן</a:t>
            </a:r>
            <a:r>
              <a:rPr lang="he-IL" sz="1800" b="0" i="0" u="none" strike="noStrike" baseline="0" dirty="0">
                <a:latin typeface="NarkisimMFO"/>
              </a:rPr>
              <a:t>. בראש זוג עיני תשבץ, זוג מחושים וגפי פה. בחזה שלושה פרקים. בכל פרק זוג רגליים — סך הכול שש רגליים! בדרך כלל, שני פרקי החזה האחוריים נושאים זוג כנפיים כל אחד. אצל החרקים ניתן להבחין בשתי צורות גלגול: </a:t>
            </a:r>
            <a:r>
              <a:rPr lang="he-IL" sz="1800" b="1" i="0" u="none" strike="noStrike" baseline="0" dirty="0">
                <a:latin typeface="NarkisimMFOBold"/>
              </a:rPr>
              <a:t>גלגול מלא </a:t>
            </a:r>
            <a:r>
              <a:rPr lang="he-IL" sz="1800" b="0" i="0" u="none" strike="noStrike" baseline="0" dirty="0">
                <a:latin typeface="NarkisimMFO"/>
              </a:rPr>
              <a:t>— הזחל הבוקע מהביצה שונה לגמרי מצורת הבוגר (דוגמה: דבורה), </a:t>
            </a:r>
            <a:r>
              <a:rPr lang="he-IL" sz="1800" b="1" i="0" u="none" strike="noStrike" baseline="0" dirty="0">
                <a:latin typeface="NarkisimMFOBold"/>
              </a:rPr>
              <a:t>גלגול למחצה </a:t>
            </a:r>
            <a:r>
              <a:rPr lang="he-IL" sz="1800" b="0" i="0" u="none" strike="noStrike" baseline="0" dirty="0">
                <a:latin typeface="NarkisimMFO"/>
              </a:rPr>
              <a:t>— הזחל הבוקע מהביצה דומה בצורתו לבוגר. השינוי העיקרי המתחולל בו הוא צמיחת הכנפיים (דוגמה: פשפשים(). ישנם חרקים שהם </a:t>
            </a:r>
            <a:r>
              <a:rPr lang="he-IL" sz="1800" b="1" i="0" u="none" strike="noStrike" baseline="0" dirty="0">
                <a:latin typeface="NarkisimMFOBold"/>
              </a:rPr>
              <a:t>חסרי גלגול </a:t>
            </a:r>
            <a:r>
              <a:rPr lang="he-IL" sz="1800" b="0" i="0" u="none" strike="noStrike" baseline="0" dirty="0">
                <a:latin typeface="NarkisimMFO"/>
              </a:rPr>
              <a:t>לחלוטין (דוגמה: </a:t>
            </a:r>
            <a:r>
              <a:rPr lang="he-IL" sz="1800" b="0" i="0" u="none" strike="noStrike" baseline="0" dirty="0" err="1">
                <a:latin typeface="NarkisimMFO"/>
              </a:rPr>
              <a:t>זנבזיף</a:t>
            </a:r>
            <a:r>
              <a:rPr lang="he-IL" sz="1800" b="0" i="0" u="none" strike="noStrike" baseline="0" dirty="0">
                <a:latin typeface="NarkisimMFO"/>
              </a:rPr>
              <a:t> הבתים).</a:t>
            </a:r>
          </a:p>
          <a:p>
            <a:pPr algn="r"/>
            <a:endParaRPr lang="he-IL" sz="1800" b="0" i="0" u="none" strike="noStrike" baseline="0" dirty="0">
              <a:latin typeface="NarkisimMFO"/>
            </a:endParaRPr>
          </a:p>
          <a:p>
            <a:pPr algn="r"/>
            <a:r>
              <a:rPr lang="he-IL" sz="1800" b="0" i="0" u="none" strike="noStrike" baseline="0" dirty="0">
                <a:latin typeface="NarkisimMFO"/>
              </a:rPr>
              <a:t>ההיכרות עם החרקים נעשית באמצעות </a:t>
            </a:r>
            <a:r>
              <a:rPr lang="he-IL" sz="1800" b="1" i="0" u="none" strike="noStrike" baseline="0" dirty="0">
                <a:latin typeface="NarkisimMFOBold"/>
              </a:rPr>
              <a:t>תצפית מונחית</a:t>
            </a:r>
            <a:r>
              <a:rPr lang="he-IL" sz="1800" b="0" i="0" u="none" strike="noStrike" baseline="0" dirty="0">
                <a:latin typeface="NarkisimMFO"/>
              </a:rPr>
              <a:t>. בשלב הראשון מכירים את מבנה הגוף של החרק בעזרת האיור של מבנה גופו של החגב. על מנת לפתח תפיסה מכלילה אודות מבנה גופם של החרקים נדרשת בדיקה של נציגים נוספים. לפיכך חשוב ביותר לערוך</a:t>
            </a:r>
          </a:p>
          <a:p>
            <a:pPr algn="r"/>
            <a:r>
              <a:rPr lang="he-IL" sz="1800" b="0" i="0" u="none" strike="noStrike" baseline="0" dirty="0">
                <a:latin typeface="NarkisimMFO"/>
              </a:rPr>
              <a:t>תצפית על חרקים נוספים בהתאם להנחיות שמשולבות במשימה.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200214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D61998-CE1B-3565-8238-3CC06F223BD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9F45614-80F0-DF8A-37CA-EB86C6AC8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909F71C-D8CC-5E7A-CB07-D29133278A8F}"/>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6AB1BB56-F1E7-4E97-30EE-AF5267086E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75D269-1F3C-02FC-4E20-5C33D0221A72}"/>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58060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CFF853-5A3C-2709-5CB4-938C7C34587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4594E0E-1FC3-782F-9797-87F9EC1797F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DE89787-B818-71E0-0495-357BF9D631BA}"/>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B5AE5F51-0C91-8F41-0CC2-7EE559A02C9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0794F8B-4356-6BC2-D74A-437AFD49F0D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86250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38FCCFD-4A9B-1121-2DBC-17C4119E307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9D50EBF-53B0-CA9E-0C6C-4711F9C931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3F6EEF0-B1DC-E4A4-C1C1-38D93DDD43FE}"/>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AF6DA943-7459-17B8-D58A-E31B5E11E2B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DF6AE04-6080-7208-8518-59E24DD26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01178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8F26E2-C6C7-007C-9DB2-C24F44966E6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168057-DDDA-303C-35CE-103868479CB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B5DD3A3-D888-9252-B7A1-739F0FD45CDD}"/>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C509376D-0CA4-FC8E-4F61-2678BF585C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1A3BD2-3C39-0B20-C2EF-0640D21CC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21608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AB2D12-AA21-D080-0F32-7955934C73B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F1B711-A21A-4D39-A848-763995BB0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EE8AB18-7068-14AD-17C3-E37D396A16F5}"/>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B5775633-2079-A08E-ACEF-8C107D14B1F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03D10A-5209-5271-3F0F-3BF0AD937BED}"/>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7187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C8D341-8DFC-3ECE-0DF8-A6A1B0266A5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7B164E0-111A-F5BD-E8D1-8C47FAB3E29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BCE4A20-3558-CAC8-E2CD-BA57DBCAE80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005EF86-256B-1FE8-9167-1379FAD55B68}"/>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6" name="מציין מיקום של כותרת תחתונה 5">
            <a:extLst>
              <a:ext uri="{FF2B5EF4-FFF2-40B4-BE49-F238E27FC236}">
                <a16:creationId xmlns:a16="http://schemas.microsoft.com/office/drawing/2014/main" id="{1ACDC9EA-9FC1-8391-EB5A-D8DE72A8F9F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DC468C-ED17-842A-23DB-E529D186FD7F}"/>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95715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1B5A5E-1977-02DE-3C24-35FFCD33DF0E}"/>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7B5FCDC-F9FB-395A-7AB8-47151BF31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AB1115B-5EAA-2D39-2A95-1FEE4215148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497563C-610A-F3D6-8238-0C27ED1BA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B1C8EF6-EF85-69BA-6C62-FD40C0EDC1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0E475868-9FBE-9B93-BBA8-FD0E152AABD5}"/>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8" name="מציין מיקום של כותרת תחתונה 7">
            <a:extLst>
              <a:ext uri="{FF2B5EF4-FFF2-40B4-BE49-F238E27FC236}">
                <a16:creationId xmlns:a16="http://schemas.microsoft.com/office/drawing/2014/main" id="{8557FA7A-1D91-93B3-03C0-514DA8818FA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0AEABB1-629E-3F26-3F18-18382969D5F3}"/>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3124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6DDEC1-D2D9-4F8A-FA03-DB2B77343F7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2323C32-6BC9-F557-1A1E-F0B874AD6747}"/>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4" name="מציין מיקום של כותרת תחתונה 3">
            <a:extLst>
              <a:ext uri="{FF2B5EF4-FFF2-40B4-BE49-F238E27FC236}">
                <a16:creationId xmlns:a16="http://schemas.microsoft.com/office/drawing/2014/main" id="{FDE36671-0B3E-DB3F-9B28-A1821EE896B2}"/>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571EE4-B8D0-735C-72EB-98D8050C25B0}"/>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33763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D47BA92-311F-7DC9-17A3-6181F7B2ED63}"/>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3" name="מציין מיקום של כותרת תחתונה 2">
            <a:extLst>
              <a:ext uri="{FF2B5EF4-FFF2-40B4-BE49-F238E27FC236}">
                <a16:creationId xmlns:a16="http://schemas.microsoft.com/office/drawing/2014/main" id="{5EFBA38F-9C61-B08B-754D-909447C2790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58E37E9-F007-6338-B733-8C75C2DA0CB7}"/>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67916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35AB63-C6EC-DEFA-8888-AF10B85B445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B5F5B12-BCD7-C1B5-BDA7-CCFD07F1E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413255-297C-B292-8615-DF74B9E1D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7C86B83-E963-0EC4-A54C-E3A1F95ECF2E}"/>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6" name="מציין מיקום של כותרת תחתונה 5">
            <a:extLst>
              <a:ext uri="{FF2B5EF4-FFF2-40B4-BE49-F238E27FC236}">
                <a16:creationId xmlns:a16="http://schemas.microsoft.com/office/drawing/2014/main" id="{528250E2-8A18-5BE6-8787-644CA9EEDE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B904571-B3F1-6032-210D-E72A78A08E6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49213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8E48B7-4FF3-2882-5DC4-CBE21AAFCC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EB361BB-1782-BA31-334F-B345AFF6A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8FFB64B-E5F5-3BAB-B421-73EA8DC77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C45B8F0-0E20-EDA9-98FF-AC17B44AAD5D}"/>
              </a:ext>
            </a:extLst>
          </p:cNvPr>
          <p:cNvSpPr>
            <a:spLocks noGrp="1"/>
          </p:cNvSpPr>
          <p:nvPr>
            <p:ph type="dt" sz="half" idx="10"/>
          </p:nvPr>
        </p:nvSpPr>
        <p:spPr/>
        <p:txBody>
          <a:bodyPr/>
          <a:lstStyle/>
          <a:p>
            <a:fld id="{993DBC27-9C95-4B98-985F-02FCA25624D5}" type="datetimeFigureOut">
              <a:rPr lang="he-IL" smtClean="0"/>
              <a:t>ח'/אב/תשפ"ד</a:t>
            </a:fld>
            <a:endParaRPr lang="he-IL"/>
          </a:p>
        </p:txBody>
      </p:sp>
      <p:sp>
        <p:nvSpPr>
          <p:cNvPr id="6" name="מציין מיקום של כותרת תחתונה 5">
            <a:extLst>
              <a:ext uri="{FF2B5EF4-FFF2-40B4-BE49-F238E27FC236}">
                <a16:creationId xmlns:a16="http://schemas.microsoft.com/office/drawing/2014/main" id="{696BDDFA-9565-57E8-818A-3FAA98DA52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136DE-882A-AB68-F90F-830FD33A6C76}"/>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9591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C4A547D-9456-180B-36EE-CF81B1C56F6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76DBF96-89A3-A552-EDCD-E19101341AC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A8ECDD3-A26F-DD62-C60C-9EC3484F37F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3DBC27-9C95-4B98-985F-02FCA25624D5}" type="datetimeFigureOut">
              <a:rPr lang="he-IL" smtClean="0"/>
              <a:t>ח'/אב/תשפ"ד</a:t>
            </a:fld>
            <a:endParaRPr lang="he-IL"/>
          </a:p>
        </p:txBody>
      </p:sp>
      <p:sp>
        <p:nvSpPr>
          <p:cNvPr id="5" name="מציין מיקום של כותרת תחתונה 4">
            <a:extLst>
              <a:ext uri="{FF2B5EF4-FFF2-40B4-BE49-F238E27FC236}">
                <a16:creationId xmlns:a16="http://schemas.microsoft.com/office/drawing/2014/main" id="{3E2C5286-F75B-B65F-45B3-FF63A2FAE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334586-E480-84B2-F48C-88F78E0F1EA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A95FC7E-EDEA-4C1F-B062-EB88EDCFAD6C}" type="slidenum">
              <a:rPr lang="he-IL" smtClean="0"/>
              <a:t>‹#›</a:t>
            </a:fld>
            <a:endParaRPr lang="he-IL"/>
          </a:p>
        </p:txBody>
      </p:sp>
    </p:spTree>
    <p:extLst>
      <p:ext uri="{BB962C8B-B14F-4D97-AF65-F5344CB8AC3E}">
        <p14:creationId xmlns:p14="http://schemas.microsoft.com/office/powerpoint/2010/main" val="328307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6.em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36.emf"/><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547033" y="1893536"/>
            <a:ext cx="8572691" cy="3297443"/>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ד</a:t>
            </a:r>
            <a:br>
              <a:rPr lang="he-IL" dirty="0"/>
            </a:br>
            <a:r>
              <a:rPr lang="he-IL" b="1" dirty="0">
                <a:solidFill>
                  <a:srgbClr val="C00000"/>
                </a:solidFill>
                <a:cs typeface="+mn-cs"/>
              </a:rPr>
              <a:t>מפגשים עם בעלי חיים</a:t>
            </a:r>
            <a:br>
              <a:rPr lang="he-IL" sz="4900" b="1" dirty="0">
                <a:solidFill>
                  <a:schemeClr val="accent4">
                    <a:lumMod val="50000"/>
                  </a:schemeClr>
                </a:solidFill>
                <a:cs typeface="+mn-cs"/>
              </a:rPr>
            </a:br>
            <a:r>
              <a:rPr lang="he-IL" sz="4900" b="1" dirty="0">
                <a:cs typeface="+mn-cs"/>
              </a:rPr>
              <a:t>פרק שני: </a:t>
            </a:r>
            <a:r>
              <a:rPr lang="he-IL" sz="4900" b="1" dirty="0">
                <a:solidFill>
                  <a:schemeClr val="accent1">
                    <a:lumMod val="75000"/>
                  </a:schemeClr>
                </a:solidFill>
                <a:cs typeface="+mn-cs"/>
              </a:rPr>
              <a:t>שפע של מינים עושים סדר</a:t>
            </a:r>
            <a:endParaRPr lang="he-IL" b="1" dirty="0">
              <a:solidFill>
                <a:schemeClr val="accent1">
                  <a:lumMod val="75000"/>
                </a:schemeClr>
              </a:solidFill>
              <a:cs typeface="+mn-cs"/>
            </a:endParaRPr>
          </a:p>
        </p:txBody>
      </p:sp>
      <p:pic>
        <p:nvPicPr>
          <p:cNvPr id="12" name="תמונה 11">
            <a:extLst>
              <a:ext uri="{FF2B5EF4-FFF2-40B4-BE49-F238E27FC236}">
                <a16:creationId xmlns:a16="http://schemas.microsoft.com/office/drawing/2014/main" id="{6C17D869-E246-0C6D-1B4A-ABC9E72B1B72}"/>
              </a:ext>
            </a:extLst>
          </p:cNvPr>
          <p:cNvPicPr>
            <a:picLocks noChangeAspect="1"/>
          </p:cNvPicPr>
          <p:nvPr/>
        </p:nvPicPr>
        <p:blipFill>
          <a:blip r:embed="rId3"/>
          <a:stretch>
            <a:fillRect/>
          </a:stretch>
        </p:blipFill>
        <p:spPr>
          <a:xfrm>
            <a:off x="9975272" y="3514263"/>
            <a:ext cx="2216728" cy="1676716"/>
          </a:xfrm>
          <a:prstGeom prst="rect">
            <a:avLst/>
          </a:prstGeom>
        </p:spPr>
      </p:pic>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9" name="תמונה 18">
            <a:extLst>
              <a:ext uri="{FF2B5EF4-FFF2-40B4-BE49-F238E27FC236}">
                <a16:creationId xmlns:a16="http://schemas.microsoft.com/office/drawing/2014/main" id="{181404C7-5534-E504-077B-88B4926FAE6A}"/>
              </a:ext>
            </a:extLst>
          </p:cNvPr>
          <p:cNvPicPr>
            <a:picLocks noChangeAspect="1"/>
          </p:cNvPicPr>
          <p:nvPr/>
        </p:nvPicPr>
        <p:blipFill>
          <a:blip r:embed="rId5"/>
          <a:stretch>
            <a:fillRect/>
          </a:stretch>
        </p:blipFill>
        <p:spPr>
          <a:xfrm>
            <a:off x="9938325" y="0"/>
            <a:ext cx="2216728" cy="1708469"/>
          </a:xfrm>
          <a:prstGeom prst="rect">
            <a:avLst/>
          </a:prstGeom>
        </p:spPr>
      </p:pic>
      <p:pic>
        <p:nvPicPr>
          <p:cNvPr id="5" name="Picture 2" descr="תמונה ותמונה של קיפוד בעלי חיים בחינם">
            <a:extLst>
              <a:ext uri="{FF2B5EF4-FFF2-40B4-BE49-F238E27FC236}">
                <a16:creationId xmlns:a16="http://schemas.microsoft.com/office/drawing/2014/main" id="{E87F1784-97CC-2A40-BC27-294D8F00A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8325" y="1718165"/>
            <a:ext cx="2253675" cy="1786402"/>
          </a:xfrm>
          <a:prstGeom prst="rect">
            <a:avLst/>
          </a:prstGeom>
          <a:noFill/>
          <a:extLst>
            <a:ext uri="{909E8E84-426E-40DD-AFC4-6F175D3DCCD1}">
              <a14:hiddenFill xmlns:a14="http://schemas.microsoft.com/office/drawing/2010/main">
                <a:solidFill>
                  <a:srgbClr val="FFFFFF"/>
                </a:solidFill>
              </a14:hiddenFill>
            </a:ext>
          </a:extLst>
        </p:spPr>
      </p:pic>
      <p:pic>
        <p:nvPicPr>
          <p:cNvPr id="23" name="תמונה 22">
            <a:extLst>
              <a:ext uri="{FF2B5EF4-FFF2-40B4-BE49-F238E27FC236}">
                <a16:creationId xmlns:a16="http://schemas.microsoft.com/office/drawing/2014/main" id="{3A1F5817-50E2-62B0-5F89-E35EF8F13B93}"/>
              </a:ext>
            </a:extLst>
          </p:cNvPr>
          <p:cNvPicPr>
            <a:picLocks noChangeAspect="1"/>
          </p:cNvPicPr>
          <p:nvPr/>
        </p:nvPicPr>
        <p:blipFill>
          <a:blip r:embed="rId7"/>
          <a:stretch>
            <a:fillRect/>
          </a:stretch>
        </p:blipFill>
        <p:spPr>
          <a:xfrm>
            <a:off x="9975272" y="5200675"/>
            <a:ext cx="2216728" cy="1676717"/>
          </a:xfrm>
          <a:prstGeom prst="rect">
            <a:avLst/>
          </a:prstGeom>
        </p:spPr>
      </p:pic>
      <p:sp>
        <p:nvSpPr>
          <p:cNvPr id="3" name="תיבת טקסט 2">
            <a:extLst>
              <a:ext uri="{FF2B5EF4-FFF2-40B4-BE49-F238E27FC236}">
                <a16:creationId xmlns:a16="http://schemas.microsoft.com/office/drawing/2014/main" id="{6462E022-5196-A257-B115-FE33C0B0B930}"/>
              </a:ext>
            </a:extLst>
          </p:cNvPr>
          <p:cNvSpPr txBox="1"/>
          <p:nvPr/>
        </p:nvSpPr>
        <p:spPr>
          <a:xfrm>
            <a:off x="2905193" y="5541790"/>
            <a:ext cx="4272628" cy="1200329"/>
          </a:xfrm>
          <a:prstGeom prst="rect">
            <a:avLst/>
          </a:prstGeom>
          <a:noFill/>
        </p:spPr>
        <p:txBody>
          <a:bodyPr wrap="square" rtlCol="1">
            <a:spAutoFit/>
          </a:bodyPr>
          <a:lstStyle/>
          <a:p>
            <a:r>
              <a:rPr lang="en-US" sz="2400" b="1" dirty="0"/>
              <a:t> </a:t>
            </a:r>
            <a:endParaRPr lang="he-IL" sz="2400" b="1" dirty="0">
              <a:solidFill>
                <a:schemeClr val="accent5">
                  <a:lumMod val="50000"/>
                </a:schemeClr>
              </a:solidFill>
            </a:endParaRPr>
          </a:p>
          <a:p>
            <a:r>
              <a:rPr lang="he-IL" sz="2400" b="1" dirty="0">
                <a:solidFill>
                  <a:schemeClr val="accent5">
                    <a:lumMod val="50000"/>
                  </a:schemeClr>
                </a:solidFill>
              </a:rPr>
              <a:t>                 </a:t>
            </a:r>
            <a:r>
              <a:rPr lang="he-IL" sz="2400" b="1" dirty="0">
                <a:solidFill>
                  <a:srgbClr val="C00000"/>
                </a:solidFill>
              </a:rPr>
              <a:t>מחלקת החרקים   </a:t>
            </a:r>
          </a:p>
          <a:p>
            <a:r>
              <a:rPr lang="he-IL" sz="2400" b="1" dirty="0">
                <a:solidFill>
                  <a:srgbClr val="C00000"/>
                </a:solidFill>
              </a:rPr>
              <a:t>                 קבוצת הרכיכות </a:t>
            </a:r>
          </a:p>
        </p:txBody>
      </p:sp>
      <p:sp>
        <p:nvSpPr>
          <p:cNvPr id="6" name="תיבת טקסט 5">
            <a:extLst>
              <a:ext uri="{FF2B5EF4-FFF2-40B4-BE49-F238E27FC236}">
                <a16:creationId xmlns:a16="http://schemas.microsoft.com/office/drawing/2014/main" id="{2A8F28DB-C598-4E5E-61AC-96B4AF6B51EC}"/>
              </a:ext>
            </a:extLst>
          </p:cNvPr>
          <p:cNvSpPr txBox="1"/>
          <p:nvPr/>
        </p:nvSpPr>
        <p:spPr>
          <a:xfrm>
            <a:off x="356934" y="5915168"/>
            <a:ext cx="2044726" cy="461665"/>
          </a:xfrm>
          <a:prstGeom prst="rect">
            <a:avLst/>
          </a:prstGeom>
          <a:noFill/>
        </p:spPr>
        <p:txBody>
          <a:bodyPr wrap="square" rtlCol="1">
            <a:spAutoFit/>
          </a:bodyPr>
          <a:lstStyle/>
          <a:p>
            <a:r>
              <a:rPr lang="he-IL" sz="2400" b="1"/>
              <a:t>עמודים </a:t>
            </a:r>
            <a:r>
              <a:rPr lang="he-IL" sz="2400" b="1" dirty="0"/>
              <a:t>46-32</a:t>
            </a:r>
          </a:p>
        </p:txBody>
      </p:sp>
      <p:sp>
        <p:nvSpPr>
          <p:cNvPr id="7" name="תיבת טקסט 6">
            <a:extLst>
              <a:ext uri="{FF2B5EF4-FFF2-40B4-BE49-F238E27FC236}">
                <a16:creationId xmlns:a16="http://schemas.microsoft.com/office/drawing/2014/main" id="{2C86354A-EC77-BE08-F975-F20E45630551}"/>
              </a:ext>
            </a:extLst>
          </p:cNvPr>
          <p:cNvSpPr txBox="1"/>
          <p:nvPr/>
        </p:nvSpPr>
        <p:spPr>
          <a:xfrm>
            <a:off x="7970965" y="5822835"/>
            <a:ext cx="1500774" cy="923330"/>
          </a:xfrm>
          <a:prstGeom prst="rect">
            <a:avLst/>
          </a:prstGeom>
          <a:noFill/>
        </p:spPr>
        <p:txBody>
          <a:bodyPr wrap="square" rtlCol="1">
            <a:spAutoFit/>
          </a:bodyPr>
          <a:lstStyle/>
          <a:p>
            <a:r>
              <a:rPr lang="he-IL" dirty="0"/>
              <a:t>מקור התמונות והסרטונים מ</a:t>
            </a:r>
            <a:r>
              <a:rPr lang="en-US" dirty="0" err="1"/>
              <a:t>pixabay</a:t>
            </a:r>
            <a:r>
              <a:rPr lang="en-US" dirty="0"/>
              <a:t>-</a:t>
            </a:r>
            <a:endParaRPr lang="he-IL" dirty="0"/>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609515AC-CF01-2C48-1023-8D25FF965D86}"/>
              </a:ext>
            </a:extLst>
          </p:cNvPr>
          <p:cNvPicPr>
            <a:picLocks noChangeAspect="1"/>
          </p:cNvPicPr>
          <p:nvPr/>
        </p:nvPicPr>
        <p:blipFill>
          <a:blip r:embed="rId4"/>
          <a:stretch>
            <a:fillRect/>
          </a:stretch>
        </p:blipFill>
        <p:spPr>
          <a:xfrm>
            <a:off x="2554647" y="1076242"/>
            <a:ext cx="9410419" cy="5417618"/>
          </a:xfrm>
          <a:prstGeom prst="rect">
            <a:avLst/>
          </a:prstGeom>
        </p:spPr>
      </p:pic>
      <p:sp>
        <p:nvSpPr>
          <p:cNvPr id="4" name="תיבת טקסט 3">
            <a:extLst>
              <a:ext uri="{FF2B5EF4-FFF2-40B4-BE49-F238E27FC236}">
                <a16:creationId xmlns:a16="http://schemas.microsoft.com/office/drawing/2014/main" id="{37DFF900-DE81-FB92-6A10-F6E044E46370}"/>
              </a:ext>
            </a:extLst>
          </p:cNvPr>
          <p:cNvSpPr txBox="1"/>
          <p:nvPr/>
        </p:nvSpPr>
        <p:spPr>
          <a:xfrm>
            <a:off x="226934" y="6222945"/>
            <a:ext cx="1827335" cy="461665"/>
          </a:xfrm>
          <a:prstGeom prst="rect">
            <a:avLst/>
          </a:prstGeom>
          <a:noFill/>
        </p:spPr>
        <p:txBody>
          <a:bodyPr wrap="square">
            <a:spAutoFit/>
          </a:bodyPr>
          <a:lstStyle/>
          <a:p>
            <a:r>
              <a:rPr lang="he-IL" sz="2400" b="1" dirty="0"/>
              <a:t>עמוד 37</a:t>
            </a:r>
          </a:p>
        </p:txBody>
      </p:sp>
      <p:sp>
        <p:nvSpPr>
          <p:cNvPr id="12" name="תיבת טקסט 11">
            <a:extLst>
              <a:ext uri="{FF2B5EF4-FFF2-40B4-BE49-F238E27FC236}">
                <a16:creationId xmlns:a16="http://schemas.microsoft.com/office/drawing/2014/main" id="{469DC3E3-10D2-4403-8D27-D7124DB822E2}"/>
              </a:ext>
            </a:extLst>
          </p:cNvPr>
          <p:cNvSpPr txBox="1"/>
          <p:nvPr/>
        </p:nvSpPr>
        <p:spPr>
          <a:xfrm>
            <a:off x="226933" y="4203806"/>
            <a:ext cx="2691631" cy="1815882"/>
          </a:xfrm>
          <a:prstGeom prst="rect">
            <a:avLst/>
          </a:prstGeom>
          <a:noFill/>
        </p:spPr>
        <p:txBody>
          <a:bodyPr wrap="square" rtlCol="1">
            <a:spAutoFit/>
          </a:bodyPr>
          <a:lstStyle/>
          <a:p>
            <a:r>
              <a:rPr lang="he-IL" sz="2800" dirty="0"/>
              <a:t>פנו לספר הלימוד עמודים 37-36 והשיבו על סעיפים 6-2 בהנחיות.</a:t>
            </a:r>
          </a:p>
        </p:txBody>
      </p:sp>
      <p:sp>
        <p:nvSpPr>
          <p:cNvPr id="7" name="תיבת טקסט 6">
            <a:extLst>
              <a:ext uri="{FF2B5EF4-FFF2-40B4-BE49-F238E27FC236}">
                <a16:creationId xmlns:a16="http://schemas.microsoft.com/office/drawing/2014/main" id="{A08A83F6-DCDE-3D84-0029-7DFC4EF0EB57}"/>
              </a:ext>
            </a:extLst>
          </p:cNvPr>
          <p:cNvSpPr txBox="1"/>
          <p:nvPr/>
        </p:nvSpPr>
        <p:spPr>
          <a:xfrm>
            <a:off x="5269283" y="164688"/>
            <a:ext cx="5515627" cy="523220"/>
          </a:xfrm>
          <a:prstGeom prst="rect">
            <a:avLst/>
          </a:prstGeom>
          <a:noFill/>
        </p:spPr>
        <p:txBody>
          <a:bodyPr wrap="square" rtlCol="1">
            <a:spAutoFit/>
          </a:bodyPr>
          <a:lstStyle/>
          <a:p>
            <a:r>
              <a:rPr lang="he-IL" sz="2800" b="1" dirty="0">
                <a:solidFill>
                  <a:srgbClr val="C00000"/>
                </a:solidFill>
              </a:rPr>
              <a:t>המשימה: נכיר את החרקים </a:t>
            </a:r>
            <a:r>
              <a:rPr lang="he-IL" sz="2800" dirty="0"/>
              <a:t>(המשך)</a:t>
            </a:r>
          </a:p>
        </p:txBody>
      </p:sp>
    </p:spTree>
    <p:extLst>
      <p:ext uri="{BB962C8B-B14F-4D97-AF65-F5344CB8AC3E}">
        <p14:creationId xmlns:p14="http://schemas.microsoft.com/office/powerpoint/2010/main" val="256209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97924D9D-CFF8-C09F-9C68-D4587544D421}"/>
              </a:ext>
            </a:extLst>
          </p:cNvPr>
          <p:cNvPicPr>
            <a:picLocks noChangeAspect="1"/>
          </p:cNvPicPr>
          <p:nvPr/>
        </p:nvPicPr>
        <p:blipFill>
          <a:blip r:embed="rId4"/>
          <a:stretch>
            <a:fillRect/>
          </a:stretch>
        </p:blipFill>
        <p:spPr>
          <a:xfrm>
            <a:off x="1403498" y="1250476"/>
            <a:ext cx="10207256" cy="3938897"/>
          </a:xfrm>
          <a:prstGeom prst="rect">
            <a:avLst/>
          </a:prstGeom>
          <a:ln w="19050">
            <a:solidFill>
              <a:srgbClr val="C00000"/>
            </a:solidFill>
          </a:ln>
        </p:spPr>
      </p:pic>
      <p:sp>
        <p:nvSpPr>
          <p:cNvPr id="3" name="TextBox 2">
            <a:extLst>
              <a:ext uri="{FF2B5EF4-FFF2-40B4-BE49-F238E27FC236}">
                <a16:creationId xmlns:a16="http://schemas.microsoft.com/office/drawing/2014/main" id="{D31BA239-D3A5-8DD2-334B-5C4845C18627}"/>
              </a:ext>
            </a:extLst>
          </p:cNvPr>
          <p:cNvSpPr txBox="1"/>
          <p:nvPr/>
        </p:nvSpPr>
        <p:spPr>
          <a:xfrm>
            <a:off x="390418" y="6010382"/>
            <a:ext cx="2208944" cy="523220"/>
          </a:xfrm>
          <a:prstGeom prst="rect">
            <a:avLst/>
          </a:prstGeom>
          <a:noFill/>
        </p:spPr>
        <p:txBody>
          <a:bodyPr wrap="square" rtlCol="0">
            <a:spAutoFit/>
          </a:bodyPr>
          <a:lstStyle/>
          <a:p>
            <a:r>
              <a:rPr lang="he-IL" sz="2800" b="1" dirty="0"/>
              <a:t>עמוד 37</a:t>
            </a:r>
            <a:endParaRPr lang="en-US" sz="2800" b="1" dirty="0"/>
          </a:p>
        </p:txBody>
      </p:sp>
    </p:spTree>
    <p:extLst>
      <p:ext uri="{BB962C8B-B14F-4D97-AF65-F5344CB8AC3E}">
        <p14:creationId xmlns:p14="http://schemas.microsoft.com/office/powerpoint/2010/main" val="263473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08" y="111835"/>
            <a:ext cx="4995682" cy="576073"/>
          </a:xfrm>
          <a:prstGeom prst="rect">
            <a:avLst/>
          </a:prstGeom>
        </p:spPr>
      </p:pic>
      <p:pic>
        <p:nvPicPr>
          <p:cNvPr id="5" name="תמונה 4">
            <a:extLst>
              <a:ext uri="{FF2B5EF4-FFF2-40B4-BE49-F238E27FC236}">
                <a16:creationId xmlns:a16="http://schemas.microsoft.com/office/drawing/2014/main" id="{10971581-8E46-2437-5876-3E7D263229E7}"/>
              </a:ext>
            </a:extLst>
          </p:cNvPr>
          <p:cNvPicPr>
            <a:picLocks noChangeAspect="1"/>
          </p:cNvPicPr>
          <p:nvPr/>
        </p:nvPicPr>
        <p:blipFill>
          <a:blip r:embed="rId4"/>
          <a:stretch>
            <a:fillRect/>
          </a:stretch>
        </p:blipFill>
        <p:spPr>
          <a:xfrm>
            <a:off x="2547624" y="1139491"/>
            <a:ext cx="8003936" cy="5081751"/>
          </a:xfrm>
          <a:prstGeom prst="rect">
            <a:avLst/>
          </a:prstGeom>
        </p:spPr>
      </p:pic>
      <p:sp>
        <p:nvSpPr>
          <p:cNvPr id="3" name="TextBox 2">
            <a:extLst>
              <a:ext uri="{FF2B5EF4-FFF2-40B4-BE49-F238E27FC236}">
                <a16:creationId xmlns:a16="http://schemas.microsoft.com/office/drawing/2014/main" id="{FB5ACEB7-2A6F-3753-A225-652495AFE6FC}"/>
              </a:ext>
            </a:extLst>
          </p:cNvPr>
          <p:cNvSpPr txBox="1"/>
          <p:nvPr/>
        </p:nvSpPr>
        <p:spPr>
          <a:xfrm>
            <a:off x="7407667" y="493160"/>
            <a:ext cx="3750068" cy="646331"/>
          </a:xfrm>
          <a:prstGeom prst="rect">
            <a:avLst/>
          </a:prstGeom>
          <a:noFill/>
        </p:spPr>
        <p:txBody>
          <a:bodyPr wrap="square" rtlCol="0">
            <a:spAutoFit/>
          </a:bodyPr>
          <a:lstStyle/>
          <a:p>
            <a:r>
              <a:rPr lang="he-IL" sz="3600" b="1" dirty="0">
                <a:solidFill>
                  <a:srgbClr val="C00000"/>
                </a:solidFill>
              </a:rPr>
              <a:t>משימה מתוקשבת</a:t>
            </a:r>
            <a:endParaRPr lang="en-US" sz="3600" b="1" dirty="0">
              <a:solidFill>
                <a:srgbClr val="C00000"/>
              </a:solidFill>
            </a:endParaRPr>
          </a:p>
        </p:txBody>
      </p:sp>
    </p:spTree>
    <p:extLst>
      <p:ext uri="{BB962C8B-B14F-4D97-AF65-F5344CB8AC3E}">
        <p14:creationId xmlns:p14="http://schemas.microsoft.com/office/powerpoint/2010/main" val="247293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B524937-88F6-8F6C-E375-0CF187FF0172}"/>
              </a:ext>
            </a:extLst>
          </p:cNvPr>
          <p:cNvPicPr>
            <a:picLocks noChangeAspect="1"/>
          </p:cNvPicPr>
          <p:nvPr/>
        </p:nvPicPr>
        <p:blipFill>
          <a:blip r:embed="rId4"/>
          <a:stretch>
            <a:fillRect/>
          </a:stretch>
        </p:blipFill>
        <p:spPr>
          <a:xfrm>
            <a:off x="10367148" y="1"/>
            <a:ext cx="1760196" cy="1330036"/>
          </a:xfrm>
          <a:prstGeom prst="rect">
            <a:avLst/>
          </a:prstGeom>
        </p:spPr>
      </p:pic>
      <p:pic>
        <p:nvPicPr>
          <p:cNvPr id="8" name="תמונה 7">
            <a:extLst>
              <a:ext uri="{FF2B5EF4-FFF2-40B4-BE49-F238E27FC236}">
                <a16:creationId xmlns:a16="http://schemas.microsoft.com/office/drawing/2014/main" id="{406425F8-48FD-9475-C283-D3697020B282}"/>
              </a:ext>
            </a:extLst>
          </p:cNvPr>
          <p:cNvPicPr>
            <a:picLocks noChangeAspect="1"/>
          </p:cNvPicPr>
          <p:nvPr/>
        </p:nvPicPr>
        <p:blipFill>
          <a:blip r:embed="rId5"/>
          <a:stretch>
            <a:fillRect/>
          </a:stretch>
        </p:blipFill>
        <p:spPr>
          <a:xfrm>
            <a:off x="2511566" y="2218737"/>
            <a:ext cx="8562975" cy="2741191"/>
          </a:xfrm>
          <a:prstGeom prst="rect">
            <a:avLst/>
          </a:prstGeom>
        </p:spPr>
      </p:pic>
      <p:sp>
        <p:nvSpPr>
          <p:cNvPr id="10" name="תיבת טקסט 9">
            <a:extLst>
              <a:ext uri="{FF2B5EF4-FFF2-40B4-BE49-F238E27FC236}">
                <a16:creationId xmlns:a16="http://schemas.microsoft.com/office/drawing/2014/main" id="{146E3722-7733-0780-410A-B54600868BB3}"/>
              </a:ext>
            </a:extLst>
          </p:cNvPr>
          <p:cNvSpPr txBox="1"/>
          <p:nvPr/>
        </p:nvSpPr>
        <p:spPr>
          <a:xfrm>
            <a:off x="2724775" y="5443536"/>
            <a:ext cx="7546109" cy="1131848"/>
          </a:xfrm>
          <a:prstGeom prst="rect">
            <a:avLst/>
          </a:prstGeom>
          <a:noFill/>
        </p:spPr>
        <p:txBody>
          <a:bodyPr wrap="square">
            <a:spAutoFit/>
          </a:bodyPr>
          <a:lstStyle/>
          <a:p>
            <a:pPr>
              <a:lnSpc>
                <a:spcPct val="150000"/>
              </a:lnSpc>
            </a:pPr>
            <a:r>
              <a:rPr lang="he-IL" sz="2400" b="0" i="0" u="none" strike="noStrike" baseline="0" dirty="0">
                <a:latin typeface="Narkisim" panose="020E0502050101010101" pitchFamily="34" charset="-79"/>
              </a:rPr>
              <a:t>קִרְאוּ את קטע המידע עמודים 40-38 והשיבו על השאלות שבסוף כל פסקה ועל שאלות הסיכום שבעמוד 40 .</a:t>
            </a:r>
            <a:endParaRPr lang="he-IL" sz="2400" dirty="0"/>
          </a:p>
        </p:txBody>
      </p:sp>
      <p:sp>
        <p:nvSpPr>
          <p:cNvPr id="3" name="TextBox 2">
            <a:extLst>
              <a:ext uri="{FF2B5EF4-FFF2-40B4-BE49-F238E27FC236}">
                <a16:creationId xmlns:a16="http://schemas.microsoft.com/office/drawing/2014/main" id="{1638C72D-A63A-3D33-CF58-AB7585E50275}"/>
              </a:ext>
            </a:extLst>
          </p:cNvPr>
          <p:cNvSpPr txBox="1"/>
          <p:nvPr/>
        </p:nvSpPr>
        <p:spPr>
          <a:xfrm>
            <a:off x="4387065" y="1130157"/>
            <a:ext cx="5980083" cy="646331"/>
          </a:xfrm>
          <a:prstGeom prst="rect">
            <a:avLst/>
          </a:prstGeom>
          <a:noFill/>
        </p:spPr>
        <p:txBody>
          <a:bodyPr wrap="square" rtlCol="0">
            <a:spAutoFit/>
          </a:bodyPr>
          <a:lstStyle/>
          <a:p>
            <a:r>
              <a:rPr lang="he-IL" sz="3600" b="1" dirty="0">
                <a:solidFill>
                  <a:srgbClr val="C00000"/>
                </a:solidFill>
              </a:rPr>
              <a:t>המשגה: מחלקת החרקים</a:t>
            </a:r>
            <a:endParaRPr lang="en-US" sz="3600" b="1" dirty="0">
              <a:solidFill>
                <a:srgbClr val="C00000"/>
              </a:solidFill>
            </a:endParaRPr>
          </a:p>
        </p:txBody>
      </p:sp>
    </p:spTree>
    <p:extLst>
      <p:ext uri="{BB962C8B-B14F-4D97-AF65-F5344CB8AC3E}">
        <p14:creationId xmlns:p14="http://schemas.microsoft.com/office/powerpoint/2010/main" val="366036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id="{4754A855-9442-CE5D-1A48-4979375748F9}"/>
              </a:ext>
            </a:extLst>
          </p:cNvPr>
          <p:cNvPicPr>
            <a:picLocks noChangeAspect="1"/>
          </p:cNvPicPr>
          <p:nvPr/>
        </p:nvPicPr>
        <p:blipFill>
          <a:blip r:embed="rId4"/>
          <a:stretch>
            <a:fillRect/>
          </a:stretch>
        </p:blipFill>
        <p:spPr>
          <a:xfrm>
            <a:off x="794137" y="2253458"/>
            <a:ext cx="10603725" cy="3395469"/>
          </a:xfrm>
          <a:prstGeom prst="rect">
            <a:avLst/>
          </a:prstGeom>
        </p:spPr>
      </p:pic>
      <p:sp>
        <p:nvSpPr>
          <p:cNvPr id="13" name="תיבת טקסט 12">
            <a:extLst>
              <a:ext uri="{FF2B5EF4-FFF2-40B4-BE49-F238E27FC236}">
                <a16:creationId xmlns:a16="http://schemas.microsoft.com/office/drawing/2014/main" id="{1AFEB45B-7993-BEA7-5F5B-CA4C24CE8E2C}"/>
              </a:ext>
            </a:extLst>
          </p:cNvPr>
          <p:cNvSpPr txBox="1"/>
          <p:nvPr/>
        </p:nvSpPr>
        <p:spPr>
          <a:xfrm>
            <a:off x="3011055" y="1209073"/>
            <a:ext cx="5698835" cy="523220"/>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800" b="1" dirty="0">
                <a:solidFill>
                  <a:srgbClr val="C00000"/>
                </a:solidFill>
              </a:rPr>
              <a:t>גלגול מלא של טוואי המשי</a:t>
            </a:r>
          </a:p>
        </p:txBody>
      </p:sp>
      <p:sp>
        <p:nvSpPr>
          <p:cNvPr id="3" name="TextBox 2">
            <a:extLst>
              <a:ext uri="{FF2B5EF4-FFF2-40B4-BE49-F238E27FC236}">
                <a16:creationId xmlns:a16="http://schemas.microsoft.com/office/drawing/2014/main" id="{02E69BAE-E1ED-5A13-7836-4EACC0FA097B}"/>
              </a:ext>
            </a:extLst>
          </p:cNvPr>
          <p:cNvSpPr txBox="1"/>
          <p:nvPr/>
        </p:nvSpPr>
        <p:spPr>
          <a:xfrm>
            <a:off x="7428217" y="400692"/>
            <a:ext cx="4613096" cy="646331"/>
          </a:xfrm>
          <a:prstGeom prst="rect">
            <a:avLst/>
          </a:prstGeom>
          <a:noFill/>
        </p:spPr>
        <p:txBody>
          <a:bodyPr wrap="square" rtlCol="0">
            <a:spAutoFit/>
          </a:bodyPr>
          <a:lstStyle/>
          <a:p>
            <a:r>
              <a:rPr lang="he-IL" sz="3600" b="1" dirty="0">
                <a:solidFill>
                  <a:srgbClr val="C00000"/>
                </a:solidFill>
              </a:rPr>
              <a:t>מאפיין נוסף: גלגול מלא</a:t>
            </a:r>
            <a:endParaRPr lang="en-US" sz="3600" b="1" dirty="0">
              <a:solidFill>
                <a:srgbClr val="C00000"/>
              </a:solidFill>
            </a:endParaRPr>
          </a:p>
        </p:txBody>
      </p:sp>
      <p:sp>
        <p:nvSpPr>
          <p:cNvPr id="5" name="תיבת טקסט 4">
            <a:extLst>
              <a:ext uri="{FF2B5EF4-FFF2-40B4-BE49-F238E27FC236}">
                <a16:creationId xmlns:a16="http://schemas.microsoft.com/office/drawing/2014/main" id="{62113180-B195-97A8-07E4-178623825DE0}"/>
              </a:ext>
            </a:extLst>
          </p:cNvPr>
          <p:cNvSpPr txBox="1"/>
          <p:nvPr/>
        </p:nvSpPr>
        <p:spPr>
          <a:xfrm>
            <a:off x="-313150" y="6199322"/>
            <a:ext cx="187381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39</a:t>
            </a:r>
          </a:p>
        </p:txBody>
      </p:sp>
    </p:spTree>
    <p:extLst>
      <p:ext uri="{BB962C8B-B14F-4D97-AF65-F5344CB8AC3E}">
        <p14:creationId xmlns:p14="http://schemas.microsoft.com/office/powerpoint/2010/main" val="67377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BF89C9AD-9D2E-250A-A86D-F96481D8BC3B}"/>
              </a:ext>
            </a:extLst>
          </p:cNvPr>
          <p:cNvPicPr>
            <a:picLocks noChangeAspect="1"/>
          </p:cNvPicPr>
          <p:nvPr/>
        </p:nvPicPr>
        <p:blipFill>
          <a:blip r:embed="rId4"/>
          <a:stretch>
            <a:fillRect/>
          </a:stretch>
        </p:blipFill>
        <p:spPr>
          <a:xfrm>
            <a:off x="1344670" y="2198102"/>
            <a:ext cx="9864436" cy="3257006"/>
          </a:xfrm>
          <a:prstGeom prst="rect">
            <a:avLst/>
          </a:prstGeom>
        </p:spPr>
      </p:pic>
      <p:sp>
        <p:nvSpPr>
          <p:cNvPr id="8" name="תיבת טקסט 7">
            <a:extLst>
              <a:ext uri="{FF2B5EF4-FFF2-40B4-BE49-F238E27FC236}">
                <a16:creationId xmlns:a16="http://schemas.microsoft.com/office/drawing/2014/main" id="{A82C9A80-66DF-7E22-2E52-CC86615ADA2B}"/>
              </a:ext>
            </a:extLst>
          </p:cNvPr>
          <p:cNvSpPr txBox="1"/>
          <p:nvPr/>
        </p:nvSpPr>
        <p:spPr>
          <a:xfrm>
            <a:off x="2806556" y="1089062"/>
            <a:ext cx="8402550" cy="707886"/>
          </a:xfrm>
          <a:prstGeom prst="rect">
            <a:avLst/>
          </a:prstGeom>
          <a:noFill/>
        </p:spPr>
        <p:txBody>
          <a:bodyPr wrap="square" rtlCol="1">
            <a:spAutoFit/>
          </a:bodyPr>
          <a:lstStyle/>
          <a:p>
            <a:r>
              <a:rPr lang="he-IL" sz="3600" b="1" dirty="0">
                <a:solidFill>
                  <a:srgbClr val="C00000"/>
                </a:solidFill>
              </a:rPr>
              <a:t>ח</a:t>
            </a:r>
            <a:r>
              <a:rPr lang="he-IL" sz="4000" b="1" dirty="0">
                <a:solidFill>
                  <a:srgbClr val="C00000"/>
                </a:solidFill>
              </a:rPr>
              <a:t>רקים</a:t>
            </a:r>
            <a:r>
              <a:rPr lang="he-IL" sz="3600" b="1" dirty="0">
                <a:solidFill>
                  <a:srgbClr val="C00000"/>
                </a:solidFill>
              </a:rPr>
              <a:t> והאדם - מזיקים ומועילים </a:t>
            </a:r>
            <a:endParaRPr lang="he-IL" sz="2800" b="1" dirty="0">
              <a:solidFill>
                <a:srgbClr val="C00000"/>
              </a:solidFill>
            </a:endParaRPr>
          </a:p>
        </p:txBody>
      </p:sp>
      <p:sp>
        <p:nvSpPr>
          <p:cNvPr id="5" name="תיבת טקסט 4">
            <a:extLst>
              <a:ext uri="{FF2B5EF4-FFF2-40B4-BE49-F238E27FC236}">
                <a16:creationId xmlns:a16="http://schemas.microsoft.com/office/drawing/2014/main" id="{E9A92542-ACE9-C9A7-3138-649968150DE9}"/>
              </a:ext>
            </a:extLst>
          </p:cNvPr>
          <p:cNvSpPr txBox="1"/>
          <p:nvPr/>
        </p:nvSpPr>
        <p:spPr>
          <a:xfrm>
            <a:off x="5464479" y="5965613"/>
            <a:ext cx="6093912" cy="461665"/>
          </a:xfrm>
          <a:prstGeom prst="rect">
            <a:avLst/>
          </a:prstGeom>
          <a:noFill/>
        </p:spPr>
        <p:txBody>
          <a:bodyPr wrap="square">
            <a:spAutoFit/>
          </a:bodyPr>
          <a:lstStyle/>
          <a:p>
            <a:r>
              <a:rPr lang="he-IL" sz="2400" b="1" dirty="0"/>
              <a:t>עמוד 40</a:t>
            </a:r>
          </a:p>
        </p:txBody>
      </p:sp>
    </p:spTree>
    <p:extLst>
      <p:ext uri="{BB962C8B-B14F-4D97-AF65-F5344CB8AC3E}">
        <p14:creationId xmlns:p14="http://schemas.microsoft.com/office/powerpoint/2010/main" val="26179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D636868B-C501-160F-F984-B483D12B0138}"/>
              </a:ext>
            </a:extLst>
          </p:cNvPr>
          <p:cNvSpPr txBox="1"/>
          <p:nvPr/>
        </p:nvSpPr>
        <p:spPr>
          <a:xfrm>
            <a:off x="4937760" y="228600"/>
            <a:ext cx="6103620" cy="646331"/>
          </a:xfrm>
          <a:prstGeom prst="rect">
            <a:avLst/>
          </a:prstGeom>
          <a:noFill/>
        </p:spPr>
        <p:txBody>
          <a:bodyPr wrap="square" rtlCol="1">
            <a:spAutoFit/>
          </a:bodyPr>
          <a:lstStyle/>
          <a:p>
            <a:r>
              <a:rPr lang="he-IL" sz="3600" b="1" dirty="0">
                <a:solidFill>
                  <a:srgbClr val="C00000"/>
                </a:solidFill>
              </a:rPr>
              <a:t>סיכום: מחלקת החרקים</a:t>
            </a:r>
          </a:p>
        </p:txBody>
      </p:sp>
      <p:sp>
        <p:nvSpPr>
          <p:cNvPr id="3" name="תיבת טקסט 2">
            <a:extLst>
              <a:ext uri="{FF2B5EF4-FFF2-40B4-BE49-F238E27FC236}">
                <a16:creationId xmlns:a16="http://schemas.microsoft.com/office/drawing/2014/main" id="{35014072-8973-6041-91C1-A6EDCDA8FBAB}"/>
              </a:ext>
            </a:extLst>
          </p:cNvPr>
          <p:cNvSpPr txBox="1"/>
          <p:nvPr/>
        </p:nvSpPr>
        <p:spPr>
          <a:xfrm>
            <a:off x="571500" y="6286500"/>
            <a:ext cx="1474470" cy="461665"/>
          </a:xfrm>
          <a:prstGeom prst="rect">
            <a:avLst/>
          </a:prstGeom>
          <a:noFill/>
        </p:spPr>
        <p:txBody>
          <a:bodyPr wrap="square" rtlCol="1">
            <a:spAutoFit/>
          </a:bodyPr>
          <a:lstStyle/>
          <a:p>
            <a:r>
              <a:rPr lang="he-IL" sz="2400" b="1" dirty="0"/>
              <a:t>עמוד 39</a:t>
            </a:r>
          </a:p>
        </p:txBody>
      </p:sp>
      <p:pic>
        <p:nvPicPr>
          <p:cNvPr id="4" name="תמונה 3">
            <a:extLst>
              <a:ext uri="{FF2B5EF4-FFF2-40B4-BE49-F238E27FC236}">
                <a16:creationId xmlns:a16="http://schemas.microsoft.com/office/drawing/2014/main" id="{AF5D0741-B521-611C-008D-2FE18F59B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FCDC412D-C8DD-DFF6-5620-682676246ABA}"/>
              </a:ext>
            </a:extLst>
          </p:cNvPr>
          <p:cNvSpPr txBox="1"/>
          <p:nvPr/>
        </p:nvSpPr>
        <p:spPr>
          <a:xfrm>
            <a:off x="1047964" y="2108970"/>
            <a:ext cx="9993415" cy="2554545"/>
          </a:xfrm>
          <a:prstGeom prst="rect">
            <a:avLst/>
          </a:prstGeom>
          <a:noFill/>
          <a:ln w="19050">
            <a:solidFill>
              <a:srgbClr val="C00000"/>
            </a:solidFill>
          </a:ln>
        </p:spPr>
        <p:txBody>
          <a:bodyPr wrap="square" rtlCol="1">
            <a:spAutoFit/>
          </a:bodyPr>
          <a:lstStyle/>
          <a:p>
            <a:pPr marL="342900" indent="-342900">
              <a:buFont typeface="Arial" panose="020B0604020202020204" pitchFamily="34" charset="0"/>
              <a:buChar char="•"/>
            </a:pPr>
            <a:r>
              <a:rPr lang="he-IL" sz="3200" b="0" i="0" u="none" strike="noStrike" baseline="0" dirty="0">
                <a:latin typeface="Narkisim" panose="020E0502050101010101" pitchFamily="34" charset="-79"/>
              </a:rPr>
              <a:t>גופם של החֲרָקִים מחולק לשלושה חלקים: </a:t>
            </a:r>
            <a:r>
              <a:rPr lang="he-IL" sz="3200" b="0" i="0" u="none" strike="noStrike" baseline="0" dirty="0">
                <a:latin typeface="Bnarkisim"/>
              </a:rPr>
              <a:t>ראש, חזה ובטן</a:t>
            </a:r>
            <a:r>
              <a:rPr lang="he-IL" sz="3200" b="0" i="0" u="none" strike="noStrike" baseline="0" dirty="0">
                <a:latin typeface="Narkisim" panose="020E0502050101010101" pitchFamily="34" charset="-79"/>
              </a:rPr>
              <a:t>.</a:t>
            </a:r>
          </a:p>
          <a:p>
            <a:pPr marL="342900" indent="-342900">
              <a:buFont typeface="Arial" panose="020B0604020202020204" pitchFamily="34" charset="0"/>
              <a:buChar char="•"/>
            </a:pPr>
            <a:endParaRPr lang="he-IL" sz="3200" b="0" i="0" u="none" strike="noStrike" baseline="0" dirty="0">
              <a:latin typeface="Narkisim" panose="020E0502050101010101" pitchFamily="34" charset="-79"/>
            </a:endParaRPr>
          </a:p>
          <a:p>
            <a:pPr marL="342900" indent="-342900">
              <a:buFont typeface="Arial" panose="020B0604020202020204" pitchFamily="34" charset="0"/>
              <a:buChar char="•"/>
            </a:pPr>
            <a:r>
              <a:rPr lang="he-IL" sz="3200" b="0" i="0" u="none" strike="noStrike" baseline="0" dirty="0">
                <a:latin typeface="Narkisim" panose="020E0502050101010101" pitchFamily="34" charset="-79"/>
              </a:rPr>
              <a:t>לחֲרָקִים יש </a:t>
            </a:r>
            <a:r>
              <a:rPr lang="he-IL" sz="3200" b="0" i="0" u="none" strike="noStrike" baseline="0" dirty="0">
                <a:latin typeface="Bnarkisim"/>
              </a:rPr>
              <a:t>שש רגליים</a:t>
            </a:r>
            <a:r>
              <a:rPr lang="he-IL" sz="3200" b="0" i="0" u="none" strike="noStrike" baseline="0" dirty="0">
                <a:latin typeface="Narkisim" panose="020E0502050101010101" pitchFamily="34" charset="-79"/>
              </a:rPr>
              <a:t>, ובראשם יש </a:t>
            </a:r>
            <a:r>
              <a:rPr lang="he-IL" sz="3200" b="0" i="0" u="none" strike="noStrike" baseline="0" dirty="0">
                <a:latin typeface="Bnarkisim"/>
              </a:rPr>
              <a:t>זוג עיניים וזוג מְחושים</a:t>
            </a:r>
            <a:r>
              <a:rPr lang="he-IL" sz="3200" b="0" i="0" u="none" strike="noStrike" baseline="0" dirty="0">
                <a:latin typeface="Narkisim" panose="020E0502050101010101" pitchFamily="34" charset="-79"/>
              </a:rPr>
              <a:t>.</a:t>
            </a:r>
          </a:p>
          <a:p>
            <a:endParaRPr lang="he-IL" sz="3200" b="0" i="0" u="none" strike="noStrike" baseline="0" dirty="0">
              <a:latin typeface="Narkisim" panose="020E0502050101010101" pitchFamily="34" charset="-79"/>
            </a:endParaRPr>
          </a:p>
          <a:p>
            <a:pPr marL="342900" indent="-342900">
              <a:buFont typeface="Arial" panose="020B0604020202020204" pitchFamily="34" charset="0"/>
              <a:buChar char="•"/>
            </a:pPr>
            <a:r>
              <a:rPr lang="he-IL" sz="3200" b="0" i="0" u="none" strike="noStrike" baseline="0" dirty="0">
                <a:latin typeface="Narkisim" panose="020E0502050101010101" pitchFamily="34" charset="-79"/>
              </a:rPr>
              <a:t>רוב החֲרָקִים מתפתחים בתהליך שנקרא </a:t>
            </a:r>
            <a:r>
              <a:rPr lang="he-IL" sz="3200" b="0" i="0" u="none" strike="noStrike" baseline="0" dirty="0">
                <a:latin typeface="Bnarkisim"/>
              </a:rPr>
              <a:t>גּלְִגּוּל מלא.</a:t>
            </a:r>
            <a:endParaRPr lang="he-IL" sz="3200" dirty="0"/>
          </a:p>
        </p:txBody>
      </p:sp>
    </p:spTree>
    <p:extLst>
      <p:ext uri="{BB962C8B-B14F-4D97-AF65-F5344CB8AC3E}">
        <p14:creationId xmlns:p14="http://schemas.microsoft.com/office/powerpoint/2010/main" val="236232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1AFEB45B-7993-BEA7-5F5B-CA4C24CE8E2C}"/>
              </a:ext>
            </a:extLst>
          </p:cNvPr>
          <p:cNvSpPr txBox="1"/>
          <p:nvPr/>
        </p:nvSpPr>
        <p:spPr>
          <a:xfrm>
            <a:off x="4770349" y="687908"/>
            <a:ext cx="6880545" cy="584775"/>
          </a:xfrm>
          <a:prstGeom prst="rect">
            <a:avLst/>
          </a:prstGeom>
          <a:noFill/>
        </p:spPr>
        <p:txBody>
          <a:bodyPr wrap="square" rtlCol="1">
            <a:spAutoFit/>
          </a:bodyPr>
          <a:lstStyle/>
          <a:p>
            <a:r>
              <a:rPr lang="he-IL" sz="3200" b="1" dirty="0">
                <a:solidFill>
                  <a:srgbClr val="C00000"/>
                </a:solidFill>
              </a:rPr>
              <a:t>משימה מתוקשבת</a:t>
            </a:r>
          </a:p>
        </p:txBody>
      </p:sp>
      <p:pic>
        <p:nvPicPr>
          <p:cNvPr id="4" name="Picture 3">
            <a:extLst>
              <a:ext uri="{FF2B5EF4-FFF2-40B4-BE49-F238E27FC236}">
                <a16:creationId xmlns:a16="http://schemas.microsoft.com/office/drawing/2014/main" id="{6B515279-6B68-C43E-8AC4-FF1362DD8946}"/>
              </a:ext>
            </a:extLst>
          </p:cNvPr>
          <p:cNvPicPr>
            <a:picLocks noChangeAspect="1"/>
          </p:cNvPicPr>
          <p:nvPr/>
        </p:nvPicPr>
        <p:blipFill>
          <a:blip r:embed="rId4"/>
          <a:stretch>
            <a:fillRect/>
          </a:stretch>
        </p:blipFill>
        <p:spPr>
          <a:xfrm>
            <a:off x="3032896" y="1405471"/>
            <a:ext cx="6450151" cy="5079071"/>
          </a:xfrm>
          <a:prstGeom prst="rect">
            <a:avLst/>
          </a:prstGeom>
        </p:spPr>
      </p:pic>
    </p:spTree>
    <p:extLst>
      <p:ext uri="{BB962C8B-B14F-4D97-AF65-F5344CB8AC3E}">
        <p14:creationId xmlns:p14="http://schemas.microsoft.com/office/powerpoint/2010/main" val="3600912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B03C-8741-C5D2-D9C1-284FE4DC3F5B}"/>
              </a:ext>
            </a:extLst>
          </p:cNvPr>
          <p:cNvSpPr>
            <a:spLocks noGrp="1"/>
          </p:cNvSpPr>
          <p:nvPr>
            <p:ph type="title"/>
          </p:nvPr>
        </p:nvSpPr>
        <p:spPr>
          <a:xfrm>
            <a:off x="838199" y="365125"/>
            <a:ext cx="10843517" cy="1325563"/>
          </a:xfrm>
        </p:spPr>
        <p:txBody>
          <a:bodyPr/>
          <a:lstStyle/>
          <a:p>
            <a:r>
              <a:rPr lang="he-IL" sz="6000" b="1" dirty="0">
                <a:solidFill>
                  <a:srgbClr val="C00000"/>
                </a:solidFill>
                <a:cs typeface="+mn-cs"/>
              </a:rPr>
              <a:t>קבוצת</a:t>
            </a:r>
            <a:r>
              <a:rPr lang="he-IL" dirty="0"/>
              <a:t> </a:t>
            </a:r>
            <a:r>
              <a:rPr lang="he-IL" sz="6000" b="1" dirty="0">
                <a:solidFill>
                  <a:srgbClr val="C00000"/>
                </a:solidFill>
                <a:cs typeface="+mn-cs"/>
              </a:rPr>
              <a:t>הרכיכות</a:t>
            </a:r>
            <a:endParaRPr lang="en-US" sz="6000" b="1" dirty="0">
              <a:solidFill>
                <a:srgbClr val="C00000"/>
              </a:solidFill>
              <a:cs typeface="+mn-cs"/>
            </a:endParaRPr>
          </a:p>
        </p:txBody>
      </p:sp>
      <p:pic>
        <p:nvPicPr>
          <p:cNvPr id="4" name="Picture 10" descr="תמונה ותמונה של מעטפת חילזון בחינם">
            <a:extLst>
              <a:ext uri="{FF2B5EF4-FFF2-40B4-BE49-F238E27FC236}">
                <a16:creationId xmlns:a16="http://schemas.microsoft.com/office/drawing/2014/main" id="{7B0DEE26-2415-D211-F4A6-66F878618A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41502" y="1512474"/>
            <a:ext cx="3903053" cy="2601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תמונה ותמונה חינם של אקווריום החיות">
            <a:extLst>
              <a:ext uri="{FF2B5EF4-FFF2-40B4-BE49-F238E27FC236}">
                <a16:creationId xmlns:a16="http://schemas.microsoft.com/office/drawing/2014/main" id="{9378094D-4458-2FC1-E49C-8ED2364FF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174" y="3340215"/>
            <a:ext cx="3498059" cy="2587384"/>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056F35E6-FF43-E31F-6D74-6B4F3C0702A2}"/>
              </a:ext>
            </a:extLst>
          </p:cNvPr>
          <p:cNvSpPr txBox="1"/>
          <p:nvPr/>
        </p:nvSpPr>
        <p:spPr>
          <a:xfrm>
            <a:off x="8966102" y="4233797"/>
            <a:ext cx="1853852" cy="400110"/>
          </a:xfrm>
          <a:prstGeom prst="rect">
            <a:avLst/>
          </a:prstGeom>
          <a:noFill/>
        </p:spPr>
        <p:txBody>
          <a:bodyPr wrap="square" rtlCol="1">
            <a:spAutoFit/>
          </a:bodyPr>
          <a:lstStyle/>
          <a:p>
            <a:pPr algn="ctr"/>
            <a:r>
              <a:rPr lang="he-IL" sz="2000" b="1" dirty="0"/>
              <a:t>חילזון</a:t>
            </a:r>
          </a:p>
        </p:txBody>
      </p:sp>
      <p:sp>
        <p:nvSpPr>
          <p:cNvPr id="8" name="תיבת טקסט 7">
            <a:extLst>
              <a:ext uri="{FF2B5EF4-FFF2-40B4-BE49-F238E27FC236}">
                <a16:creationId xmlns:a16="http://schemas.microsoft.com/office/drawing/2014/main" id="{76239C65-96F1-A6A8-5A76-0A47DEA5084B}"/>
              </a:ext>
            </a:extLst>
          </p:cNvPr>
          <p:cNvSpPr txBox="1"/>
          <p:nvPr/>
        </p:nvSpPr>
        <p:spPr>
          <a:xfrm>
            <a:off x="838199" y="5907302"/>
            <a:ext cx="1853852" cy="461665"/>
          </a:xfrm>
          <a:prstGeom prst="rect">
            <a:avLst/>
          </a:prstGeom>
          <a:noFill/>
        </p:spPr>
        <p:txBody>
          <a:bodyPr wrap="square" rtlCol="1">
            <a:spAutoFit/>
          </a:bodyPr>
          <a:lstStyle/>
          <a:p>
            <a:pPr algn="ctr"/>
            <a:r>
              <a:rPr lang="he-IL" sz="2400" b="1" dirty="0"/>
              <a:t>מדוזה</a:t>
            </a:r>
          </a:p>
        </p:txBody>
      </p:sp>
      <p:sp>
        <p:nvSpPr>
          <p:cNvPr id="9" name="תיבת טקסט 8">
            <a:extLst>
              <a:ext uri="{FF2B5EF4-FFF2-40B4-BE49-F238E27FC236}">
                <a16:creationId xmlns:a16="http://schemas.microsoft.com/office/drawing/2014/main" id="{1C6673D7-19A8-CC82-7C2A-BC88DC1638FC}"/>
              </a:ext>
            </a:extLst>
          </p:cNvPr>
          <p:cNvSpPr txBox="1"/>
          <p:nvPr/>
        </p:nvSpPr>
        <p:spPr>
          <a:xfrm>
            <a:off x="5169074" y="4684904"/>
            <a:ext cx="1853852" cy="400110"/>
          </a:xfrm>
          <a:prstGeom prst="rect">
            <a:avLst/>
          </a:prstGeom>
          <a:noFill/>
        </p:spPr>
        <p:txBody>
          <a:bodyPr wrap="square" rtlCol="1">
            <a:spAutoFit/>
          </a:bodyPr>
          <a:lstStyle/>
          <a:p>
            <a:pPr algn="ctr"/>
            <a:r>
              <a:rPr lang="he-IL" sz="2000" b="1" dirty="0"/>
              <a:t>צדפה</a:t>
            </a:r>
          </a:p>
        </p:txBody>
      </p:sp>
      <p:pic>
        <p:nvPicPr>
          <p:cNvPr id="2052" name="Picture 4" descr="תמונה ותמונה של צדפות בחינם">
            <a:extLst>
              <a:ext uri="{FF2B5EF4-FFF2-40B4-BE49-F238E27FC236}">
                <a16:creationId xmlns:a16="http://schemas.microsoft.com/office/drawing/2014/main" id="{33978933-2867-9114-BE9C-3D10BF113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841" y="2039799"/>
            <a:ext cx="3903053" cy="2600831"/>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3C0A4219-8AFF-05E0-E0F0-984E6C018A2E}"/>
              </a:ext>
            </a:extLst>
          </p:cNvPr>
          <p:cNvSpPr txBox="1"/>
          <p:nvPr/>
        </p:nvSpPr>
        <p:spPr>
          <a:xfrm>
            <a:off x="-1" y="6467992"/>
            <a:ext cx="2296633" cy="461665"/>
          </a:xfrm>
          <a:prstGeom prst="rect">
            <a:avLst/>
          </a:prstGeom>
          <a:noFill/>
        </p:spPr>
        <p:txBody>
          <a:bodyPr wrap="square" rtlCol="1">
            <a:spAutoFit/>
          </a:bodyPr>
          <a:lstStyle/>
          <a:p>
            <a:r>
              <a:rPr lang="he-IL" sz="2400" b="1" dirty="0"/>
              <a:t>עמודים 45-41</a:t>
            </a:r>
          </a:p>
        </p:txBody>
      </p:sp>
      <p:pic>
        <p:nvPicPr>
          <p:cNvPr id="5" name="תמונה 4">
            <a:extLst>
              <a:ext uri="{FF2B5EF4-FFF2-40B4-BE49-F238E27FC236}">
                <a16:creationId xmlns:a16="http://schemas.microsoft.com/office/drawing/2014/main" id="{87A95DB4-BE66-7857-D712-AF7BEEE05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60383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2A79638-3605-13BF-8D5E-C582A9C9C3AE}"/>
              </a:ext>
            </a:extLst>
          </p:cNvPr>
          <p:cNvPicPr>
            <a:picLocks noChangeAspect="1"/>
          </p:cNvPicPr>
          <p:nvPr/>
        </p:nvPicPr>
        <p:blipFill>
          <a:blip r:embed="rId4"/>
          <a:stretch>
            <a:fillRect/>
          </a:stretch>
        </p:blipFill>
        <p:spPr>
          <a:xfrm>
            <a:off x="6096001" y="178087"/>
            <a:ext cx="3552680" cy="1961573"/>
          </a:xfrm>
          <a:prstGeom prst="rect">
            <a:avLst/>
          </a:prstGeom>
        </p:spPr>
      </p:pic>
      <p:pic>
        <p:nvPicPr>
          <p:cNvPr id="8" name="תמונה 7">
            <a:extLst>
              <a:ext uri="{FF2B5EF4-FFF2-40B4-BE49-F238E27FC236}">
                <a16:creationId xmlns:a16="http://schemas.microsoft.com/office/drawing/2014/main" id="{EBA30806-1981-5D66-EB80-A272C122714C}"/>
              </a:ext>
            </a:extLst>
          </p:cNvPr>
          <p:cNvPicPr>
            <a:picLocks noChangeAspect="1"/>
          </p:cNvPicPr>
          <p:nvPr/>
        </p:nvPicPr>
        <p:blipFill>
          <a:blip r:embed="rId5"/>
          <a:stretch>
            <a:fillRect/>
          </a:stretch>
        </p:blipFill>
        <p:spPr>
          <a:xfrm>
            <a:off x="9899394" y="111835"/>
            <a:ext cx="2065672" cy="1741256"/>
          </a:xfrm>
          <a:prstGeom prst="rect">
            <a:avLst/>
          </a:prstGeom>
        </p:spPr>
      </p:pic>
      <p:pic>
        <p:nvPicPr>
          <p:cNvPr id="10" name="תמונה 9">
            <a:extLst>
              <a:ext uri="{FF2B5EF4-FFF2-40B4-BE49-F238E27FC236}">
                <a16:creationId xmlns:a16="http://schemas.microsoft.com/office/drawing/2014/main" id="{C8E38ADB-C393-1292-725E-9204852BB1DE}"/>
              </a:ext>
            </a:extLst>
          </p:cNvPr>
          <p:cNvPicPr>
            <a:picLocks noChangeAspect="1"/>
          </p:cNvPicPr>
          <p:nvPr/>
        </p:nvPicPr>
        <p:blipFill>
          <a:blip r:embed="rId6"/>
          <a:stretch>
            <a:fillRect/>
          </a:stretch>
        </p:blipFill>
        <p:spPr>
          <a:xfrm>
            <a:off x="2724775" y="2139660"/>
            <a:ext cx="8886825" cy="4334512"/>
          </a:xfrm>
          <a:prstGeom prst="rect">
            <a:avLst/>
          </a:prstGeom>
        </p:spPr>
      </p:pic>
      <p:sp>
        <p:nvSpPr>
          <p:cNvPr id="11" name="תיבת טקסט 10">
            <a:extLst>
              <a:ext uri="{FF2B5EF4-FFF2-40B4-BE49-F238E27FC236}">
                <a16:creationId xmlns:a16="http://schemas.microsoft.com/office/drawing/2014/main" id="{5DDCA25B-CC10-6DBB-9A72-A84F9737AEBD}"/>
              </a:ext>
            </a:extLst>
          </p:cNvPr>
          <p:cNvSpPr txBox="1"/>
          <p:nvPr/>
        </p:nvSpPr>
        <p:spPr>
          <a:xfrm>
            <a:off x="434109" y="3528292"/>
            <a:ext cx="2216727" cy="2246769"/>
          </a:xfrm>
          <a:prstGeom prst="rect">
            <a:avLst/>
          </a:prstGeom>
          <a:noFill/>
        </p:spPr>
        <p:txBody>
          <a:bodyPr wrap="square" rtlCol="1">
            <a:spAutoFit/>
          </a:bodyPr>
          <a:lstStyle/>
          <a:p>
            <a:r>
              <a:rPr lang="he-IL" sz="2800" dirty="0"/>
              <a:t>פנו לספר הלימוד עמודים 42-41 והשיבו על סעיפים</a:t>
            </a:r>
          </a:p>
          <a:p>
            <a:r>
              <a:rPr lang="he-IL" sz="2800" dirty="0"/>
              <a:t> 6-2 בהנחיות.</a:t>
            </a:r>
          </a:p>
        </p:txBody>
      </p:sp>
    </p:spTree>
    <p:extLst>
      <p:ext uri="{BB962C8B-B14F-4D97-AF65-F5344CB8AC3E}">
        <p14:creationId xmlns:p14="http://schemas.microsoft.com/office/powerpoint/2010/main" val="171474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29E609E2-7623-6B35-7E41-B0824CD333C2}"/>
              </a:ext>
            </a:extLst>
          </p:cNvPr>
          <p:cNvPicPr>
            <a:picLocks noChangeAspect="1"/>
          </p:cNvPicPr>
          <p:nvPr/>
        </p:nvPicPr>
        <p:blipFill>
          <a:blip r:embed="rId4"/>
          <a:stretch>
            <a:fillRect/>
          </a:stretch>
        </p:blipFill>
        <p:spPr>
          <a:xfrm>
            <a:off x="1986385" y="1089020"/>
            <a:ext cx="9074281" cy="5341167"/>
          </a:xfrm>
          <a:prstGeom prst="rect">
            <a:avLst/>
          </a:prstGeom>
        </p:spPr>
      </p:pic>
      <p:sp>
        <p:nvSpPr>
          <p:cNvPr id="4" name="תיבת טקסט 3">
            <a:extLst>
              <a:ext uri="{FF2B5EF4-FFF2-40B4-BE49-F238E27FC236}">
                <a16:creationId xmlns:a16="http://schemas.microsoft.com/office/drawing/2014/main" id="{C6528303-C7B5-E038-3449-565A8E60DAD7}"/>
              </a:ext>
            </a:extLst>
          </p:cNvPr>
          <p:cNvSpPr txBox="1"/>
          <p:nvPr/>
        </p:nvSpPr>
        <p:spPr>
          <a:xfrm>
            <a:off x="-858339" y="6334780"/>
            <a:ext cx="2170546" cy="461665"/>
          </a:xfrm>
          <a:prstGeom prst="rect">
            <a:avLst/>
          </a:prstGeom>
          <a:noFill/>
        </p:spPr>
        <p:txBody>
          <a:bodyPr wrap="square" rtlCol="1">
            <a:spAutoFit/>
          </a:bodyPr>
          <a:lstStyle/>
          <a:p>
            <a:r>
              <a:rPr lang="he-IL" sz="2400" b="1" dirty="0"/>
              <a:t>עמוד 32</a:t>
            </a:r>
          </a:p>
        </p:txBody>
      </p:sp>
      <p:sp>
        <p:nvSpPr>
          <p:cNvPr id="5" name="תיבת טקסט 4">
            <a:extLst>
              <a:ext uri="{FF2B5EF4-FFF2-40B4-BE49-F238E27FC236}">
                <a16:creationId xmlns:a16="http://schemas.microsoft.com/office/drawing/2014/main" id="{1243012B-A6A2-6D76-3B1F-EC09B5D523B2}"/>
              </a:ext>
            </a:extLst>
          </p:cNvPr>
          <p:cNvSpPr txBox="1"/>
          <p:nvPr/>
        </p:nvSpPr>
        <p:spPr>
          <a:xfrm>
            <a:off x="7646906" y="322217"/>
            <a:ext cx="3909368" cy="523220"/>
          </a:xfrm>
          <a:prstGeom prst="rect">
            <a:avLst/>
          </a:prstGeom>
          <a:noFill/>
        </p:spPr>
        <p:txBody>
          <a:bodyPr wrap="square" rtlCol="1">
            <a:spAutoFit/>
          </a:bodyPr>
          <a:lstStyle/>
          <a:p>
            <a:r>
              <a:rPr lang="he-IL" sz="2800" b="1" dirty="0">
                <a:solidFill>
                  <a:srgbClr val="C00000"/>
                </a:solidFill>
              </a:rPr>
              <a:t>יש לי חידה!</a:t>
            </a:r>
          </a:p>
        </p:txBody>
      </p:sp>
    </p:spTree>
    <p:extLst>
      <p:ext uri="{BB962C8B-B14F-4D97-AF65-F5344CB8AC3E}">
        <p14:creationId xmlns:p14="http://schemas.microsoft.com/office/powerpoint/2010/main" val="75469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09D8AEF2-274A-E4A6-B16B-1DCE3EC3741A}"/>
              </a:ext>
            </a:extLst>
          </p:cNvPr>
          <p:cNvPicPr>
            <a:picLocks noChangeAspect="1"/>
          </p:cNvPicPr>
          <p:nvPr/>
        </p:nvPicPr>
        <p:blipFill>
          <a:blip r:embed="rId4"/>
          <a:stretch>
            <a:fillRect/>
          </a:stretch>
        </p:blipFill>
        <p:spPr>
          <a:xfrm>
            <a:off x="2928412" y="1203461"/>
            <a:ext cx="8455517" cy="5094597"/>
          </a:xfrm>
          <a:prstGeom prst="rect">
            <a:avLst/>
          </a:prstGeom>
        </p:spPr>
      </p:pic>
      <p:sp>
        <p:nvSpPr>
          <p:cNvPr id="5" name="תיבת טקסט 4">
            <a:extLst>
              <a:ext uri="{FF2B5EF4-FFF2-40B4-BE49-F238E27FC236}">
                <a16:creationId xmlns:a16="http://schemas.microsoft.com/office/drawing/2014/main" id="{10BCA846-CD98-6FAC-29F4-D2F03C3355B8}"/>
              </a:ext>
            </a:extLst>
          </p:cNvPr>
          <p:cNvSpPr txBox="1"/>
          <p:nvPr/>
        </p:nvSpPr>
        <p:spPr>
          <a:xfrm>
            <a:off x="1351002" y="6222945"/>
            <a:ext cx="175207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42</a:t>
            </a:r>
          </a:p>
        </p:txBody>
      </p:sp>
      <p:sp>
        <p:nvSpPr>
          <p:cNvPr id="7" name="תיבת טקסט 6">
            <a:extLst>
              <a:ext uri="{FF2B5EF4-FFF2-40B4-BE49-F238E27FC236}">
                <a16:creationId xmlns:a16="http://schemas.microsoft.com/office/drawing/2014/main" id="{AE1D6A6F-3D0A-4080-326F-282928E2E42A}"/>
              </a:ext>
            </a:extLst>
          </p:cNvPr>
          <p:cNvSpPr txBox="1"/>
          <p:nvPr/>
        </p:nvSpPr>
        <p:spPr>
          <a:xfrm>
            <a:off x="5222616" y="128934"/>
            <a:ext cx="5665534" cy="523220"/>
          </a:xfrm>
          <a:prstGeom prst="rect">
            <a:avLst/>
          </a:prstGeom>
          <a:noFill/>
        </p:spPr>
        <p:txBody>
          <a:bodyPr wrap="square" rtlCol="1">
            <a:spAutoFit/>
          </a:bodyPr>
          <a:lstStyle/>
          <a:p>
            <a:r>
              <a:rPr lang="he-IL" sz="2800" b="1" dirty="0">
                <a:solidFill>
                  <a:srgbClr val="C00000"/>
                </a:solidFill>
              </a:rPr>
              <a:t>משימה: נכיר את השבלולים </a:t>
            </a:r>
            <a:r>
              <a:rPr lang="he-IL" sz="2800" dirty="0"/>
              <a:t>(המשך) </a:t>
            </a:r>
          </a:p>
        </p:txBody>
      </p:sp>
    </p:spTree>
    <p:extLst>
      <p:ext uri="{BB962C8B-B14F-4D97-AF65-F5344CB8AC3E}">
        <p14:creationId xmlns:p14="http://schemas.microsoft.com/office/powerpoint/2010/main" val="454723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F0B36557-7450-2E52-965A-B30DA7322533}"/>
              </a:ext>
            </a:extLst>
          </p:cNvPr>
          <p:cNvPicPr>
            <a:picLocks noChangeAspect="1"/>
          </p:cNvPicPr>
          <p:nvPr/>
        </p:nvPicPr>
        <p:blipFill>
          <a:blip r:embed="rId4"/>
          <a:stretch>
            <a:fillRect/>
          </a:stretch>
        </p:blipFill>
        <p:spPr>
          <a:xfrm>
            <a:off x="1424997" y="661987"/>
            <a:ext cx="10191750" cy="5534025"/>
          </a:xfrm>
          <a:prstGeom prst="rect">
            <a:avLst/>
          </a:prstGeom>
        </p:spPr>
      </p:pic>
      <p:sp>
        <p:nvSpPr>
          <p:cNvPr id="5" name="תיבת טקסט 4">
            <a:extLst>
              <a:ext uri="{FF2B5EF4-FFF2-40B4-BE49-F238E27FC236}">
                <a16:creationId xmlns:a16="http://schemas.microsoft.com/office/drawing/2014/main" id="{4B3CEF75-E39D-C063-E0D3-A57BF19B74DE}"/>
              </a:ext>
            </a:extLst>
          </p:cNvPr>
          <p:cNvSpPr txBox="1"/>
          <p:nvPr/>
        </p:nvSpPr>
        <p:spPr>
          <a:xfrm>
            <a:off x="226934" y="6196012"/>
            <a:ext cx="1848446" cy="461665"/>
          </a:xfrm>
          <a:prstGeom prst="rect">
            <a:avLst/>
          </a:prstGeom>
          <a:noFill/>
        </p:spPr>
        <p:txBody>
          <a:bodyPr wrap="square">
            <a:spAutoFit/>
          </a:bodyPr>
          <a:lstStyle/>
          <a:p>
            <a:r>
              <a:rPr lang="he-IL" sz="2400" b="1" dirty="0"/>
              <a:t>עמוד 42</a:t>
            </a:r>
          </a:p>
        </p:txBody>
      </p:sp>
    </p:spTree>
    <p:extLst>
      <p:ext uri="{BB962C8B-B14F-4D97-AF65-F5344CB8AC3E}">
        <p14:creationId xmlns:p14="http://schemas.microsoft.com/office/powerpoint/2010/main" val="9511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F0E4F966-DE34-A571-B92F-0B79D086D1C0}"/>
              </a:ext>
            </a:extLst>
          </p:cNvPr>
          <p:cNvPicPr>
            <a:picLocks noChangeAspect="1"/>
          </p:cNvPicPr>
          <p:nvPr/>
        </p:nvPicPr>
        <p:blipFill>
          <a:blip r:embed="rId4"/>
          <a:stretch>
            <a:fillRect/>
          </a:stretch>
        </p:blipFill>
        <p:spPr>
          <a:xfrm>
            <a:off x="10044089" y="111835"/>
            <a:ext cx="2147911" cy="1662690"/>
          </a:xfrm>
          <a:prstGeom prst="rect">
            <a:avLst/>
          </a:prstGeom>
        </p:spPr>
      </p:pic>
      <p:pic>
        <p:nvPicPr>
          <p:cNvPr id="10" name="תמונה 9">
            <a:extLst>
              <a:ext uri="{FF2B5EF4-FFF2-40B4-BE49-F238E27FC236}">
                <a16:creationId xmlns:a16="http://schemas.microsoft.com/office/drawing/2014/main" id="{5D2E6B8A-62DE-B498-59DF-765702B8FB16}"/>
              </a:ext>
            </a:extLst>
          </p:cNvPr>
          <p:cNvPicPr>
            <a:picLocks noChangeAspect="1"/>
          </p:cNvPicPr>
          <p:nvPr/>
        </p:nvPicPr>
        <p:blipFill>
          <a:blip r:embed="rId5"/>
          <a:stretch>
            <a:fillRect/>
          </a:stretch>
        </p:blipFill>
        <p:spPr>
          <a:xfrm>
            <a:off x="567031" y="2064727"/>
            <a:ext cx="11452367" cy="2494575"/>
          </a:xfrm>
          <a:prstGeom prst="rect">
            <a:avLst/>
          </a:prstGeom>
        </p:spPr>
      </p:pic>
      <p:sp>
        <p:nvSpPr>
          <p:cNvPr id="3" name="תיבת טקסט 2">
            <a:extLst>
              <a:ext uri="{FF2B5EF4-FFF2-40B4-BE49-F238E27FC236}">
                <a16:creationId xmlns:a16="http://schemas.microsoft.com/office/drawing/2014/main" id="{D0B4DDAD-A066-C4D9-62DF-37E1482EFECD}"/>
              </a:ext>
            </a:extLst>
          </p:cNvPr>
          <p:cNvSpPr txBox="1"/>
          <p:nvPr/>
        </p:nvSpPr>
        <p:spPr>
          <a:xfrm>
            <a:off x="3656445" y="5343426"/>
            <a:ext cx="6668654" cy="1131848"/>
          </a:xfrm>
          <a:prstGeom prst="rect">
            <a:avLst/>
          </a:prstGeom>
          <a:noFill/>
        </p:spPr>
        <p:txBody>
          <a:bodyPr wrap="square">
            <a:spAutoFit/>
          </a:bodyPr>
          <a:lstStyle/>
          <a:p>
            <a:pPr>
              <a:lnSpc>
                <a:spcPct val="150000"/>
              </a:lnSpc>
            </a:pPr>
            <a:r>
              <a:rPr lang="he-IL" sz="2400" b="0" i="0" u="none" strike="noStrike" baseline="0" dirty="0">
                <a:latin typeface="Narkisim" panose="020E0502050101010101" pitchFamily="34" charset="-79"/>
              </a:rPr>
              <a:t>קִרְאוּ את קטע המידע הבא והשיבו על השאלות בסוף כל פסקה ועל שאלות הסיכום שבעמוד 45.</a:t>
            </a:r>
            <a:endParaRPr lang="he-IL" sz="2400" dirty="0"/>
          </a:p>
        </p:txBody>
      </p:sp>
      <p:sp>
        <p:nvSpPr>
          <p:cNvPr id="5" name="TextBox 4">
            <a:extLst>
              <a:ext uri="{FF2B5EF4-FFF2-40B4-BE49-F238E27FC236}">
                <a16:creationId xmlns:a16="http://schemas.microsoft.com/office/drawing/2014/main" id="{32EDD281-2FEA-A6F8-AC8C-6EA5831F055E}"/>
              </a:ext>
            </a:extLst>
          </p:cNvPr>
          <p:cNvSpPr txBox="1"/>
          <p:nvPr/>
        </p:nvSpPr>
        <p:spPr>
          <a:xfrm>
            <a:off x="2884598" y="575354"/>
            <a:ext cx="6567627" cy="646331"/>
          </a:xfrm>
          <a:prstGeom prst="rect">
            <a:avLst/>
          </a:prstGeom>
          <a:noFill/>
        </p:spPr>
        <p:txBody>
          <a:bodyPr wrap="square" rtlCol="0">
            <a:spAutoFit/>
          </a:bodyPr>
          <a:lstStyle/>
          <a:p>
            <a:r>
              <a:rPr lang="he-IL" sz="3600" b="1" dirty="0">
                <a:solidFill>
                  <a:srgbClr val="C00000"/>
                </a:solidFill>
              </a:rPr>
              <a:t>המשגה:</a:t>
            </a:r>
            <a:r>
              <a:rPr lang="en-US" sz="3600" b="1" dirty="0">
                <a:solidFill>
                  <a:srgbClr val="C00000"/>
                </a:solidFill>
              </a:rPr>
              <a:t> </a:t>
            </a:r>
            <a:r>
              <a:rPr lang="he-IL" sz="3600" b="1" dirty="0">
                <a:solidFill>
                  <a:srgbClr val="C00000"/>
                </a:solidFill>
              </a:rPr>
              <a:t>קבוצת הרכיכות</a:t>
            </a:r>
            <a:endParaRPr lang="en-US" sz="3600" b="1" dirty="0">
              <a:solidFill>
                <a:srgbClr val="C00000"/>
              </a:solidFill>
            </a:endParaRPr>
          </a:p>
        </p:txBody>
      </p:sp>
    </p:spTree>
    <p:extLst>
      <p:ext uri="{BB962C8B-B14F-4D97-AF65-F5344CB8AC3E}">
        <p14:creationId xmlns:p14="http://schemas.microsoft.com/office/powerpoint/2010/main" val="418965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28EA6E66-D720-B40A-527A-D85359DF89F4}"/>
              </a:ext>
            </a:extLst>
          </p:cNvPr>
          <p:cNvPicPr>
            <a:picLocks noChangeAspect="1"/>
          </p:cNvPicPr>
          <p:nvPr/>
        </p:nvPicPr>
        <p:blipFill>
          <a:blip r:embed="rId4"/>
          <a:stretch>
            <a:fillRect/>
          </a:stretch>
        </p:blipFill>
        <p:spPr>
          <a:xfrm>
            <a:off x="1360170" y="1131570"/>
            <a:ext cx="10184130" cy="4572000"/>
          </a:xfrm>
          <a:prstGeom prst="rect">
            <a:avLst/>
          </a:prstGeom>
        </p:spPr>
      </p:pic>
      <p:sp>
        <p:nvSpPr>
          <p:cNvPr id="4" name="תיבת טקסט 3">
            <a:extLst>
              <a:ext uri="{FF2B5EF4-FFF2-40B4-BE49-F238E27FC236}">
                <a16:creationId xmlns:a16="http://schemas.microsoft.com/office/drawing/2014/main" id="{B52601B1-C158-5F49-761D-62025FFD9C27}"/>
              </a:ext>
            </a:extLst>
          </p:cNvPr>
          <p:cNvSpPr txBox="1"/>
          <p:nvPr/>
        </p:nvSpPr>
        <p:spPr>
          <a:xfrm>
            <a:off x="0" y="6334780"/>
            <a:ext cx="1722846"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45</a:t>
            </a:r>
          </a:p>
        </p:txBody>
      </p:sp>
    </p:spTree>
    <p:extLst>
      <p:ext uri="{BB962C8B-B14F-4D97-AF65-F5344CB8AC3E}">
        <p14:creationId xmlns:p14="http://schemas.microsoft.com/office/powerpoint/2010/main" val="171371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577207B7-6F25-28DB-8B1B-51E79F107784}"/>
              </a:ext>
            </a:extLst>
          </p:cNvPr>
          <p:cNvPicPr>
            <a:picLocks noChangeAspect="1"/>
          </p:cNvPicPr>
          <p:nvPr/>
        </p:nvPicPr>
        <p:blipFill>
          <a:blip r:embed="rId4"/>
          <a:stretch>
            <a:fillRect/>
          </a:stretch>
        </p:blipFill>
        <p:spPr>
          <a:xfrm>
            <a:off x="3305200" y="1284291"/>
            <a:ext cx="5882338" cy="5070275"/>
          </a:xfrm>
          <a:prstGeom prst="rect">
            <a:avLst/>
          </a:prstGeom>
        </p:spPr>
      </p:pic>
      <p:sp>
        <p:nvSpPr>
          <p:cNvPr id="3" name="TextBox 2">
            <a:extLst>
              <a:ext uri="{FF2B5EF4-FFF2-40B4-BE49-F238E27FC236}">
                <a16:creationId xmlns:a16="http://schemas.microsoft.com/office/drawing/2014/main" id="{A66316D7-38EA-8BCF-1B54-8052BF02585A}"/>
              </a:ext>
            </a:extLst>
          </p:cNvPr>
          <p:cNvSpPr txBox="1"/>
          <p:nvPr/>
        </p:nvSpPr>
        <p:spPr>
          <a:xfrm>
            <a:off x="7633699" y="523982"/>
            <a:ext cx="3996647" cy="707886"/>
          </a:xfrm>
          <a:prstGeom prst="rect">
            <a:avLst/>
          </a:prstGeom>
          <a:noFill/>
        </p:spPr>
        <p:txBody>
          <a:bodyPr wrap="square" rtlCol="0">
            <a:spAutoFit/>
          </a:bodyPr>
          <a:lstStyle/>
          <a:p>
            <a:r>
              <a:rPr lang="he-IL" sz="4000" b="1" dirty="0">
                <a:solidFill>
                  <a:srgbClr val="C00000"/>
                </a:solidFill>
              </a:rPr>
              <a:t>משימה מתוקשבת</a:t>
            </a:r>
            <a:endParaRPr lang="en-US" sz="4000" b="1" dirty="0">
              <a:solidFill>
                <a:srgbClr val="C00000"/>
              </a:solidFill>
            </a:endParaRPr>
          </a:p>
        </p:txBody>
      </p:sp>
    </p:spTree>
    <p:extLst>
      <p:ext uri="{BB962C8B-B14F-4D97-AF65-F5344CB8AC3E}">
        <p14:creationId xmlns:p14="http://schemas.microsoft.com/office/powerpoint/2010/main" val="177168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DA35F2A7-8865-C042-8659-33B958A1B560}"/>
              </a:ext>
            </a:extLst>
          </p:cNvPr>
          <p:cNvPicPr>
            <a:picLocks noChangeAspect="1"/>
          </p:cNvPicPr>
          <p:nvPr/>
        </p:nvPicPr>
        <p:blipFill>
          <a:blip r:embed="rId4"/>
          <a:stretch>
            <a:fillRect/>
          </a:stretch>
        </p:blipFill>
        <p:spPr>
          <a:xfrm>
            <a:off x="5590777" y="843622"/>
            <a:ext cx="3648075" cy="695325"/>
          </a:xfrm>
          <a:prstGeom prst="rect">
            <a:avLst/>
          </a:prstGeom>
        </p:spPr>
      </p:pic>
      <p:pic>
        <p:nvPicPr>
          <p:cNvPr id="6" name="תמונה 5">
            <a:extLst>
              <a:ext uri="{FF2B5EF4-FFF2-40B4-BE49-F238E27FC236}">
                <a16:creationId xmlns:a16="http://schemas.microsoft.com/office/drawing/2014/main" id="{3980A945-00D1-4E42-9766-3F062E8F8753}"/>
              </a:ext>
            </a:extLst>
          </p:cNvPr>
          <p:cNvPicPr>
            <a:picLocks noChangeAspect="1"/>
          </p:cNvPicPr>
          <p:nvPr/>
        </p:nvPicPr>
        <p:blipFill>
          <a:blip r:embed="rId5"/>
          <a:stretch>
            <a:fillRect/>
          </a:stretch>
        </p:blipFill>
        <p:spPr>
          <a:xfrm>
            <a:off x="10132291" y="-28721"/>
            <a:ext cx="1995053" cy="1681728"/>
          </a:xfrm>
          <a:prstGeom prst="rect">
            <a:avLst/>
          </a:prstGeom>
        </p:spPr>
      </p:pic>
      <p:pic>
        <p:nvPicPr>
          <p:cNvPr id="8" name="תמונה 7">
            <a:extLst>
              <a:ext uri="{FF2B5EF4-FFF2-40B4-BE49-F238E27FC236}">
                <a16:creationId xmlns:a16="http://schemas.microsoft.com/office/drawing/2014/main" id="{895E9F1B-D96E-947A-C481-F9CF140200F5}"/>
              </a:ext>
            </a:extLst>
          </p:cNvPr>
          <p:cNvPicPr>
            <a:picLocks noChangeAspect="1"/>
          </p:cNvPicPr>
          <p:nvPr/>
        </p:nvPicPr>
        <p:blipFill>
          <a:blip r:embed="rId6"/>
          <a:stretch>
            <a:fillRect/>
          </a:stretch>
        </p:blipFill>
        <p:spPr>
          <a:xfrm>
            <a:off x="226934" y="1993187"/>
            <a:ext cx="4628941" cy="3606229"/>
          </a:xfrm>
          <a:prstGeom prst="rect">
            <a:avLst/>
          </a:prstGeom>
        </p:spPr>
      </p:pic>
      <p:sp>
        <p:nvSpPr>
          <p:cNvPr id="12" name="תיבת טקסט 11">
            <a:extLst>
              <a:ext uri="{FF2B5EF4-FFF2-40B4-BE49-F238E27FC236}">
                <a16:creationId xmlns:a16="http://schemas.microsoft.com/office/drawing/2014/main" id="{C98D1497-92BA-A4FE-4D84-D412238C5345}"/>
              </a:ext>
            </a:extLst>
          </p:cNvPr>
          <p:cNvSpPr txBox="1"/>
          <p:nvPr/>
        </p:nvSpPr>
        <p:spPr>
          <a:xfrm>
            <a:off x="4581037" y="1993187"/>
            <a:ext cx="6895197" cy="2217082"/>
          </a:xfrm>
          <a:prstGeom prst="rect">
            <a:avLst/>
          </a:prstGeom>
          <a:noFill/>
        </p:spPr>
        <p:txBody>
          <a:bodyPr wrap="square">
            <a:spAutoFit/>
          </a:bodyPr>
          <a:lstStyle/>
          <a:p>
            <a:pPr>
              <a:lnSpc>
                <a:spcPct val="150000"/>
              </a:lnSpc>
            </a:pPr>
            <a:r>
              <a:rPr lang="he-IL" sz="3200" b="0" i="0" u="none" strike="noStrike" baseline="0" dirty="0">
                <a:latin typeface="Narkisim" panose="020E0502050101010101" pitchFamily="34" charset="-79"/>
              </a:rPr>
              <a:t>משימתכם היא לתכנן ולבצע תצפית.</a:t>
            </a:r>
          </a:p>
          <a:p>
            <a:pPr>
              <a:lnSpc>
                <a:spcPct val="150000"/>
              </a:lnSpc>
            </a:pPr>
            <a:r>
              <a:rPr lang="he-IL" sz="3200" b="0" i="0" u="none" strike="noStrike" baseline="0" dirty="0">
                <a:latin typeface="Narkisim" panose="020E0502050101010101" pitchFamily="34" charset="-79"/>
              </a:rPr>
              <a:t>מטרת התצפית היא להכיר חֲרָקִים נוספים</a:t>
            </a:r>
          </a:p>
          <a:p>
            <a:pPr>
              <a:lnSpc>
                <a:spcPct val="150000"/>
              </a:lnSpc>
            </a:pPr>
            <a:r>
              <a:rPr lang="he-IL" sz="3200" b="0" i="0" u="none" strike="noStrike" baseline="0" dirty="0">
                <a:latin typeface="Narkisim" panose="020E0502050101010101" pitchFamily="34" charset="-79"/>
              </a:rPr>
              <a:t>או רַכִּיכוֹת נוספות בסביבה הקרובה.</a:t>
            </a:r>
            <a:endParaRPr lang="he-IL" sz="3200" dirty="0"/>
          </a:p>
        </p:txBody>
      </p:sp>
      <p:sp>
        <p:nvSpPr>
          <p:cNvPr id="14" name="תיבת טקסט 13">
            <a:extLst>
              <a:ext uri="{FF2B5EF4-FFF2-40B4-BE49-F238E27FC236}">
                <a16:creationId xmlns:a16="http://schemas.microsoft.com/office/drawing/2014/main" id="{63C4FCC7-0DCD-744D-2795-AF16FFC879A0}"/>
              </a:ext>
            </a:extLst>
          </p:cNvPr>
          <p:cNvSpPr txBox="1"/>
          <p:nvPr/>
        </p:nvSpPr>
        <p:spPr>
          <a:xfrm>
            <a:off x="5222616" y="5447044"/>
            <a:ext cx="6096000" cy="830997"/>
          </a:xfrm>
          <a:prstGeom prst="rect">
            <a:avLst/>
          </a:prstGeom>
          <a:noFill/>
        </p:spPr>
        <p:txBody>
          <a:bodyPr wrap="square">
            <a:spAutoFit/>
          </a:bodyPr>
          <a:lstStyle/>
          <a:p>
            <a:r>
              <a:rPr lang="he-IL" sz="2400" dirty="0"/>
              <a:t>פנו לספר הלימוד עמוד 46 והשיבו על סעיפים 7-1 בהנחיות</a:t>
            </a:r>
            <a:r>
              <a:rPr lang="he-IL" sz="1800" dirty="0"/>
              <a:t>.</a:t>
            </a:r>
          </a:p>
        </p:txBody>
      </p:sp>
      <p:sp>
        <p:nvSpPr>
          <p:cNvPr id="3" name="תיבת טקסט 2">
            <a:extLst>
              <a:ext uri="{FF2B5EF4-FFF2-40B4-BE49-F238E27FC236}">
                <a16:creationId xmlns:a16="http://schemas.microsoft.com/office/drawing/2014/main" id="{F4C3F5C4-B7BE-A8B7-CC43-0BFD4F8B9557}"/>
              </a:ext>
            </a:extLst>
          </p:cNvPr>
          <p:cNvSpPr txBox="1"/>
          <p:nvPr/>
        </p:nvSpPr>
        <p:spPr>
          <a:xfrm>
            <a:off x="9164547" y="986497"/>
            <a:ext cx="967744" cy="461665"/>
          </a:xfrm>
          <a:prstGeom prst="rect">
            <a:avLst/>
          </a:prstGeom>
          <a:noFill/>
        </p:spPr>
        <p:txBody>
          <a:bodyPr wrap="square" rtlCol="1">
            <a:spAutoFit/>
          </a:bodyPr>
          <a:lstStyle/>
          <a:p>
            <a:r>
              <a:rPr lang="he-IL" sz="2400" b="1" dirty="0">
                <a:solidFill>
                  <a:srgbClr val="C00000"/>
                </a:solidFill>
              </a:rPr>
              <a:t>סיור:</a:t>
            </a:r>
          </a:p>
        </p:txBody>
      </p:sp>
    </p:spTree>
    <p:extLst>
      <p:ext uri="{BB962C8B-B14F-4D97-AF65-F5344CB8AC3E}">
        <p14:creationId xmlns:p14="http://schemas.microsoft.com/office/powerpoint/2010/main" val="420785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388FEC70-71F0-7EA5-8033-77CA3CC81448}"/>
              </a:ext>
            </a:extLst>
          </p:cNvPr>
          <p:cNvPicPr>
            <a:picLocks noChangeAspect="1"/>
          </p:cNvPicPr>
          <p:nvPr/>
        </p:nvPicPr>
        <p:blipFill>
          <a:blip r:embed="rId4"/>
          <a:stretch>
            <a:fillRect/>
          </a:stretch>
        </p:blipFill>
        <p:spPr>
          <a:xfrm>
            <a:off x="2897454" y="1280161"/>
            <a:ext cx="8441105" cy="3463289"/>
          </a:xfrm>
          <a:prstGeom prst="rect">
            <a:avLst/>
          </a:prstGeom>
          <a:ln w="19050">
            <a:solidFill>
              <a:srgbClr val="C00000"/>
            </a:solidFill>
          </a:ln>
        </p:spPr>
      </p:pic>
      <p:sp>
        <p:nvSpPr>
          <p:cNvPr id="5" name="תיבת טקסט 4">
            <a:extLst>
              <a:ext uri="{FF2B5EF4-FFF2-40B4-BE49-F238E27FC236}">
                <a16:creationId xmlns:a16="http://schemas.microsoft.com/office/drawing/2014/main" id="{C86AD700-D116-24D1-201F-364593F4DD69}"/>
              </a:ext>
            </a:extLst>
          </p:cNvPr>
          <p:cNvSpPr txBox="1"/>
          <p:nvPr/>
        </p:nvSpPr>
        <p:spPr>
          <a:xfrm>
            <a:off x="0" y="6222945"/>
            <a:ext cx="1611231" cy="461665"/>
          </a:xfrm>
          <a:prstGeom prst="rect">
            <a:avLst/>
          </a:prstGeom>
          <a:noFill/>
        </p:spPr>
        <p:txBody>
          <a:bodyPr wrap="square">
            <a:spAutoFit/>
          </a:bodyPr>
          <a:lstStyle/>
          <a:p>
            <a:r>
              <a:rPr lang="he-IL" sz="2400" b="1" dirty="0"/>
              <a:t>עמוד 46</a:t>
            </a:r>
          </a:p>
        </p:txBody>
      </p:sp>
      <p:pic>
        <p:nvPicPr>
          <p:cNvPr id="7" name="Picture 6">
            <a:extLst>
              <a:ext uri="{FF2B5EF4-FFF2-40B4-BE49-F238E27FC236}">
                <a16:creationId xmlns:a16="http://schemas.microsoft.com/office/drawing/2014/main" id="{DB74B931-D833-C04B-908B-E95512DE7EE6}"/>
              </a:ext>
            </a:extLst>
          </p:cNvPr>
          <p:cNvPicPr>
            <a:picLocks noChangeAspect="1"/>
          </p:cNvPicPr>
          <p:nvPr/>
        </p:nvPicPr>
        <p:blipFill>
          <a:blip r:embed="rId5"/>
          <a:stretch>
            <a:fillRect/>
          </a:stretch>
        </p:blipFill>
        <p:spPr>
          <a:xfrm>
            <a:off x="422994" y="3171608"/>
            <a:ext cx="3363401" cy="2705552"/>
          </a:xfrm>
          <a:prstGeom prst="rect">
            <a:avLst/>
          </a:prstGeom>
        </p:spPr>
      </p:pic>
    </p:spTree>
    <p:extLst>
      <p:ext uri="{BB962C8B-B14F-4D97-AF65-F5344CB8AC3E}">
        <p14:creationId xmlns:p14="http://schemas.microsoft.com/office/powerpoint/2010/main" val="122717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תיבת טקסט 10">
            <a:extLst>
              <a:ext uri="{FF2B5EF4-FFF2-40B4-BE49-F238E27FC236}">
                <a16:creationId xmlns:a16="http://schemas.microsoft.com/office/drawing/2014/main" id="{B1CBFAC5-6731-973F-B860-44CA3EAA75B2}"/>
              </a:ext>
            </a:extLst>
          </p:cNvPr>
          <p:cNvSpPr txBox="1"/>
          <p:nvPr/>
        </p:nvSpPr>
        <p:spPr>
          <a:xfrm>
            <a:off x="5837129" y="127591"/>
            <a:ext cx="5912285" cy="646331"/>
          </a:xfrm>
          <a:prstGeom prst="rect">
            <a:avLst/>
          </a:prstGeom>
          <a:noFill/>
        </p:spPr>
        <p:txBody>
          <a:bodyPr wrap="square" rtlCol="1">
            <a:spAutoFit/>
          </a:bodyPr>
          <a:lstStyle/>
          <a:p>
            <a:r>
              <a:rPr lang="he-IL" sz="3600" b="1" dirty="0">
                <a:solidFill>
                  <a:srgbClr val="C00000"/>
                </a:solidFill>
              </a:rPr>
              <a:t>סיכום: מאפייני קבוצת הרכיכות </a:t>
            </a:r>
          </a:p>
        </p:txBody>
      </p:sp>
      <p:pic>
        <p:nvPicPr>
          <p:cNvPr id="12" name="תמונה 11">
            <a:extLst>
              <a:ext uri="{FF2B5EF4-FFF2-40B4-BE49-F238E27FC236}">
                <a16:creationId xmlns:a16="http://schemas.microsoft.com/office/drawing/2014/main" id="{A3C84715-8D3C-A729-7B8F-926837877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51889AF3-B00A-CCC6-FD6D-E6BE429F62C7}"/>
              </a:ext>
            </a:extLst>
          </p:cNvPr>
          <p:cNvSpPr txBox="1"/>
          <p:nvPr/>
        </p:nvSpPr>
        <p:spPr>
          <a:xfrm>
            <a:off x="462337" y="1571946"/>
            <a:ext cx="10972800" cy="4433073"/>
          </a:xfrm>
          <a:prstGeom prst="rect">
            <a:avLst/>
          </a:prstGeom>
          <a:noFill/>
          <a:ln w="19050">
            <a:solidFill>
              <a:srgbClr val="C00000"/>
            </a:solidFill>
          </a:ln>
        </p:spPr>
        <p:txBody>
          <a:bodyPr wrap="square">
            <a:spAutoFit/>
          </a:bodyPr>
          <a:lstStyle/>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קבוצת הרַכיכוֹת כוללת בין השאר את </a:t>
            </a:r>
            <a:r>
              <a:rPr lang="he-IL" sz="3200" b="0" i="0" u="none" strike="noStrike" baseline="0" dirty="0">
                <a:latin typeface="Bnarkisim"/>
              </a:rPr>
              <a:t>החלזונות, הַצְדָפוֹת </a:t>
            </a:r>
            <a:r>
              <a:rPr lang="he-IL" sz="3200" b="0" i="0" u="none" strike="noStrike" baseline="0" dirty="0">
                <a:latin typeface="Narkisim" panose="020E0502050101010101" pitchFamily="34" charset="-79"/>
              </a:rPr>
              <a:t>ו</a:t>
            </a:r>
            <a:r>
              <a:rPr lang="he-IL" sz="3200" b="0" i="0" u="none" strike="noStrike" baseline="0" dirty="0">
                <a:latin typeface="Bnarkisim"/>
              </a:rPr>
              <a:t>הדיונונים</a:t>
            </a:r>
            <a:r>
              <a:rPr lang="he-IL" sz="3200" b="0" i="0" u="none" strike="noStrike" baseline="0" dirty="0">
                <a:latin typeface="Narkisim" panose="020E0502050101010101" pitchFamily="34" charset="-79"/>
              </a:rPr>
              <a:t>. </a:t>
            </a:r>
          </a:p>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רוב מיני הרַכיכוֹת</a:t>
            </a:r>
            <a:r>
              <a:rPr lang="he-IL" sz="3200" dirty="0">
                <a:latin typeface="Narkisim" panose="020E0502050101010101" pitchFamily="34" charset="-79"/>
              </a:rPr>
              <a:t> </a:t>
            </a:r>
            <a:r>
              <a:rPr lang="he-IL" sz="3200" b="0" i="0" u="none" strike="noStrike" baseline="0" dirty="0">
                <a:latin typeface="Narkisim" panose="020E0502050101010101" pitchFamily="34" charset="-79"/>
              </a:rPr>
              <a:t>מתקיימים בים ורק מעטים במים מתוקים וביבשה.</a:t>
            </a:r>
          </a:p>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גופן של הרכיכות </a:t>
            </a:r>
            <a:r>
              <a:rPr lang="he-IL" sz="3200" b="0" i="0" u="none" strike="noStrike" baseline="0" dirty="0">
                <a:latin typeface="Bnarkisim"/>
              </a:rPr>
              <a:t>רך </a:t>
            </a:r>
            <a:r>
              <a:rPr lang="he-IL" sz="3200" b="0" i="0" u="none" strike="noStrike" baseline="0" dirty="0">
                <a:latin typeface="Narkisim" panose="020E0502050101010101" pitchFamily="34" charset="-79"/>
              </a:rPr>
              <a:t>והן </a:t>
            </a:r>
            <a:r>
              <a:rPr lang="he-IL" sz="3200" b="0" i="0" u="none" strike="noStrike" baseline="0" dirty="0">
                <a:latin typeface="Bnarkisim"/>
              </a:rPr>
              <a:t>חסרות שלד </a:t>
            </a:r>
            <a:r>
              <a:rPr lang="he-IL" sz="3200" b="0" i="0" u="none" strike="noStrike" baseline="0" dirty="0">
                <a:latin typeface="Narkisim" panose="020E0502050101010101" pitchFamily="34" charset="-79"/>
              </a:rPr>
              <a:t>פנימי. </a:t>
            </a:r>
          </a:p>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לקבוצת הַצְדָפוֹת יש שתי </a:t>
            </a:r>
            <a:r>
              <a:rPr lang="he-IL" sz="3200" b="0" i="0" u="none" strike="noStrike" baseline="0" dirty="0">
                <a:latin typeface="Bnarkisim"/>
              </a:rPr>
              <a:t>קְשָֹוֹת </a:t>
            </a:r>
            <a:r>
              <a:rPr lang="he-IL" sz="3200" b="0" i="0" u="none" strike="noStrike" baseline="0" dirty="0">
                <a:latin typeface="Narkisim" panose="020E0502050101010101" pitchFamily="34" charset="-79"/>
              </a:rPr>
              <a:t>המגנִות על גופן הרך. </a:t>
            </a:r>
          </a:p>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לדיונונים אין כיסוי גוף, הם זריזים מאוד ובעלי זרועות ציד חזקות. </a:t>
            </a:r>
          </a:p>
          <a:p>
            <a:pPr marL="342900" indent="-342900">
              <a:lnSpc>
                <a:spcPct val="150000"/>
              </a:lnSpc>
              <a:buFont typeface="Arial" panose="020B0604020202020204" pitchFamily="34" charset="0"/>
              <a:buChar char="•"/>
            </a:pPr>
            <a:r>
              <a:rPr lang="he-IL" sz="3200" b="0" i="0" u="none" strike="noStrike" baseline="0" dirty="0">
                <a:latin typeface="Narkisim" panose="020E0502050101010101" pitchFamily="34" charset="-79"/>
              </a:rPr>
              <a:t>המוכרת ביותר מבין החלזונות היא </a:t>
            </a:r>
            <a:r>
              <a:rPr lang="he-IL" sz="3200" b="0" i="0" u="none" strike="noStrike" baseline="0" dirty="0">
                <a:latin typeface="Bnarkisim"/>
              </a:rPr>
              <a:t>קבוצת השַבְּלוּלִים</a:t>
            </a:r>
            <a:r>
              <a:rPr lang="he-IL" sz="3200" b="0" i="0" u="none" strike="noStrike" baseline="0" dirty="0">
                <a:latin typeface="Narkisim" panose="020E0502050101010101" pitchFamily="34" charset="-79"/>
              </a:rPr>
              <a:t>.</a:t>
            </a:r>
            <a:endParaRPr lang="he-IL" sz="3200" dirty="0"/>
          </a:p>
        </p:txBody>
      </p:sp>
    </p:spTree>
    <p:extLst>
      <p:ext uri="{BB962C8B-B14F-4D97-AF65-F5344CB8AC3E}">
        <p14:creationId xmlns:p14="http://schemas.microsoft.com/office/powerpoint/2010/main" val="30958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EA837A20-E2FF-266A-F855-4C21E577CDBC}"/>
              </a:ext>
            </a:extLst>
          </p:cNvPr>
          <p:cNvSpPr>
            <a:spLocks noGrp="1"/>
          </p:cNvSpPr>
          <p:nvPr>
            <p:ph type="title"/>
          </p:nvPr>
        </p:nvSpPr>
        <p:spPr>
          <a:xfrm>
            <a:off x="5958304" y="1655916"/>
            <a:ext cx="5730534" cy="1325563"/>
          </a:xfrm>
        </p:spPr>
        <p:txBody>
          <a:bodyPr>
            <a:normAutofit fontScale="90000"/>
          </a:bodyPr>
          <a:lstStyle/>
          <a:p>
            <a:r>
              <a:rPr lang="he-IL" dirty="0">
                <a:cs typeface="+mn-cs"/>
              </a:rPr>
              <a:t>עוברים למצגת הבאה:</a:t>
            </a:r>
            <a:br>
              <a:rPr lang="he-IL" dirty="0"/>
            </a:br>
            <a:br>
              <a:rPr lang="he-IL" dirty="0"/>
            </a:br>
            <a:r>
              <a:rPr lang="he-IL" sz="5300" b="1" dirty="0">
                <a:solidFill>
                  <a:srgbClr val="C00000"/>
                </a:solidFill>
                <a:cs typeface="+mn-cs"/>
              </a:rPr>
              <a:t>דגים</a:t>
            </a:r>
            <a:br>
              <a:rPr lang="he-IL" sz="5300" b="1" dirty="0">
                <a:solidFill>
                  <a:srgbClr val="C00000"/>
                </a:solidFill>
                <a:cs typeface="+mn-cs"/>
              </a:rPr>
            </a:br>
            <a:r>
              <a:rPr lang="he-IL" sz="5300" b="1" dirty="0">
                <a:solidFill>
                  <a:srgbClr val="C00000"/>
                </a:solidFill>
                <a:cs typeface="+mn-cs"/>
              </a:rPr>
              <a:t>דו חיים</a:t>
            </a:r>
            <a:endParaRPr lang="he-IL" b="1" dirty="0">
              <a:solidFill>
                <a:srgbClr val="C00000"/>
              </a:solidFill>
              <a:cs typeface="+mn-cs"/>
            </a:endParaRPr>
          </a:p>
        </p:txBody>
      </p:sp>
      <p:pic>
        <p:nvPicPr>
          <p:cNvPr id="9" name="Picture 12" descr="דגים חינם מתחת למים תמונה ותמונה">
            <a:extLst>
              <a:ext uri="{FF2B5EF4-FFF2-40B4-BE49-F238E27FC236}">
                <a16:creationId xmlns:a16="http://schemas.microsoft.com/office/drawing/2014/main" id="{F2E9EE1A-1DC5-F10D-60C8-C5B32A97B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131" y="4279264"/>
            <a:ext cx="3008632" cy="2161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תמונה ותמונה של דו-חיים צפרדע בחינם">
            <a:extLst>
              <a:ext uri="{FF2B5EF4-FFF2-40B4-BE49-F238E27FC236}">
                <a16:creationId xmlns:a16="http://schemas.microsoft.com/office/drawing/2014/main" id="{D99F5AF1-567B-234B-8852-EC9339718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9" y="1681187"/>
            <a:ext cx="3234184" cy="2079455"/>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a:extLst>
              <a:ext uri="{FF2B5EF4-FFF2-40B4-BE49-F238E27FC236}">
                <a16:creationId xmlns:a16="http://schemas.microsoft.com/office/drawing/2014/main" id="{22DD0048-5FE4-C281-0CC3-9EA0A9FA8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76" y="417062"/>
            <a:ext cx="4995682" cy="576073"/>
          </a:xfrm>
          <a:prstGeom prst="rect">
            <a:avLst/>
          </a:prstGeom>
        </p:spPr>
      </p:pic>
    </p:spTree>
    <p:extLst>
      <p:ext uri="{BB962C8B-B14F-4D97-AF65-F5344CB8AC3E}">
        <p14:creationId xmlns:p14="http://schemas.microsoft.com/office/powerpoint/2010/main" val="352671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069FA6FB-B489-7ADE-D60C-B4D2BEFD5E4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79678" y="688234"/>
            <a:ext cx="4995683" cy="990670"/>
          </a:xfrm>
          <a:prstGeom prst="rect">
            <a:avLst/>
          </a:prstGeom>
        </p:spPr>
      </p:pic>
      <p:pic>
        <p:nvPicPr>
          <p:cNvPr id="1026" name="Picture 2" descr="טופ כותנה חינם Tamarin Tamarin תמונה ותמונה">
            <a:extLst>
              <a:ext uri="{FF2B5EF4-FFF2-40B4-BE49-F238E27FC236}">
                <a16:creationId xmlns:a16="http://schemas.microsoft.com/office/drawing/2014/main" id="{60C19839-96D2-DA19-967B-0B8AB6EAB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639" y="178451"/>
            <a:ext cx="2278855" cy="2207223"/>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6C0A5A05-90F3-E9E3-5934-0B1DCF14084D}"/>
              </a:ext>
            </a:extLst>
          </p:cNvPr>
          <p:cNvSpPr txBox="1"/>
          <p:nvPr/>
        </p:nvSpPr>
        <p:spPr>
          <a:xfrm>
            <a:off x="10247354" y="2321792"/>
            <a:ext cx="1188720" cy="369332"/>
          </a:xfrm>
          <a:prstGeom prst="rect">
            <a:avLst/>
          </a:prstGeom>
          <a:noFill/>
        </p:spPr>
        <p:txBody>
          <a:bodyPr wrap="square" rtlCol="1">
            <a:spAutoFit/>
          </a:bodyPr>
          <a:lstStyle/>
          <a:p>
            <a:r>
              <a:rPr lang="he-IL" dirty="0"/>
              <a:t>קוף </a:t>
            </a:r>
            <a:r>
              <a:rPr lang="he-IL" dirty="0" err="1"/>
              <a:t>טמרין</a:t>
            </a:r>
            <a:endParaRPr lang="he-IL" dirty="0"/>
          </a:p>
        </p:txBody>
      </p:sp>
      <p:pic>
        <p:nvPicPr>
          <p:cNvPr id="1028" name="Picture 4" descr="צילום ותמונה בחינם של Wolf Wild Canids">
            <a:extLst>
              <a:ext uri="{FF2B5EF4-FFF2-40B4-BE49-F238E27FC236}">
                <a16:creationId xmlns:a16="http://schemas.microsoft.com/office/drawing/2014/main" id="{A895086F-FADF-EBE0-E553-D1A5921CF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55" y="4911314"/>
            <a:ext cx="2597903" cy="170266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5749396D-F2AF-3BB7-E5F0-AF87769CBFB7}"/>
              </a:ext>
            </a:extLst>
          </p:cNvPr>
          <p:cNvSpPr txBox="1"/>
          <p:nvPr/>
        </p:nvSpPr>
        <p:spPr>
          <a:xfrm>
            <a:off x="567564" y="6527209"/>
            <a:ext cx="1188720" cy="369332"/>
          </a:xfrm>
          <a:prstGeom prst="rect">
            <a:avLst/>
          </a:prstGeom>
          <a:noFill/>
        </p:spPr>
        <p:txBody>
          <a:bodyPr wrap="square" rtlCol="1">
            <a:spAutoFit/>
          </a:bodyPr>
          <a:lstStyle/>
          <a:p>
            <a:r>
              <a:rPr lang="he-IL" dirty="0"/>
              <a:t>זאב</a:t>
            </a:r>
          </a:p>
        </p:txBody>
      </p:sp>
      <p:pic>
        <p:nvPicPr>
          <p:cNvPr id="1032" name="Picture 8" descr="תמונה ותמונה בחינם של Fox Animal">
            <a:extLst>
              <a:ext uri="{FF2B5EF4-FFF2-40B4-BE49-F238E27FC236}">
                <a16:creationId xmlns:a16="http://schemas.microsoft.com/office/drawing/2014/main" id="{BE97FFB7-FF08-0BA2-CE70-8A329A7CF7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2141" y="4867051"/>
            <a:ext cx="2621598" cy="1746923"/>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A8E4DD18-E172-FCCC-5CD4-9EDBB7DAB359}"/>
              </a:ext>
            </a:extLst>
          </p:cNvPr>
          <p:cNvSpPr txBox="1"/>
          <p:nvPr/>
        </p:nvSpPr>
        <p:spPr>
          <a:xfrm>
            <a:off x="3847497" y="6527209"/>
            <a:ext cx="1188720" cy="369332"/>
          </a:xfrm>
          <a:prstGeom prst="rect">
            <a:avLst/>
          </a:prstGeom>
          <a:noFill/>
        </p:spPr>
        <p:txBody>
          <a:bodyPr wrap="square" rtlCol="1">
            <a:spAutoFit/>
          </a:bodyPr>
          <a:lstStyle/>
          <a:p>
            <a:r>
              <a:rPr lang="he-IL" dirty="0"/>
              <a:t>שועל</a:t>
            </a:r>
          </a:p>
        </p:txBody>
      </p:sp>
      <p:pic>
        <p:nvPicPr>
          <p:cNvPr id="1034" name="Picture 10" descr="Free Swan Water photo and picture">
            <a:extLst>
              <a:ext uri="{FF2B5EF4-FFF2-40B4-BE49-F238E27FC236}">
                <a16:creationId xmlns:a16="http://schemas.microsoft.com/office/drawing/2014/main" id="{18E881DF-0459-64D5-73E1-C2489B6C72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260" y="726281"/>
            <a:ext cx="2621598" cy="1724196"/>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6F885F3E-15CF-53F2-E728-EC021EAE27F7}"/>
              </a:ext>
            </a:extLst>
          </p:cNvPr>
          <p:cNvSpPr txBox="1"/>
          <p:nvPr/>
        </p:nvSpPr>
        <p:spPr>
          <a:xfrm>
            <a:off x="9969163" y="4412673"/>
            <a:ext cx="1188720" cy="369332"/>
          </a:xfrm>
          <a:prstGeom prst="rect">
            <a:avLst/>
          </a:prstGeom>
          <a:noFill/>
        </p:spPr>
        <p:txBody>
          <a:bodyPr wrap="square" rtlCol="1">
            <a:spAutoFit/>
          </a:bodyPr>
          <a:lstStyle/>
          <a:p>
            <a:pPr algn="ctr"/>
            <a:r>
              <a:rPr lang="he-IL" dirty="0"/>
              <a:t>צפרדע</a:t>
            </a:r>
          </a:p>
        </p:txBody>
      </p:sp>
      <p:pic>
        <p:nvPicPr>
          <p:cNvPr id="1036" name="Picture 12" descr="תמונה ותמונה בחינם של Snail Nature">
            <a:extLst>
              <a:ext uri="{FF2B5EF4-FFF2-40B4-BE49-F238E27FC236}">
                <a16:creationId xmlns:a16="http://schemas.microsoft.com/office/drawing/2014/main" id="{14A727E3-D0BE-F571-2987-8BEF756DBF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3853" y="4845993"/>
            <a:ext cx="2621598" cy="1746923"/>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78238BF3-5063-4490-33B7-7DE10973E27D}"/>
              </a:ext>
            </a:extLst>
          </p:cNvPr>
          <p:cNvSpPr txBox="1"/>
          <p:nvPr/>
        </p:nvSpPr>
        <p:spPr>
          <a:xfrm>
            <a:off x="6910292" y="6527209"/>
            <a:ext cx="1188720" cy="369332"/>
          </a:xfrm>
          <a:prstGeom prst="rect">
            <a:avLst/>
          </a:prstGeom>
          <a:noFill/>
        </p:spPr>
        <p:txBody>
          <a:bodyPr wrap="square" rtlCol="1">
            <a:spAutoFit/>
          </a:bodyPr>
          <a:lstStyle/>
          <a:p>
            <a:r>
              <a:rPr lang="he-IL" dirty="0"/>
              <a:t>חלזון</a:t>
            </a:r>
          </a:p>
        </p:txBody>
      </p:sp>
      <p:pic>
        <p:nvPicPr>
          <p:cNvPr id="1038" name="Picture 14" descr="חינם דיסקוס דג דגים תמונה ותמונה">
            <a:extLst>
              <a:ext uri="{FF2B5EF4-FFF2-40B4-BE49-F238E27FC236}">
                <a16:creationId xmlns:a16="http://schemas.microsoft.com/office/drawing/2014/main" id="{7014012A-91C8-57C0-8272-28D7F4B4ED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02237" y="4830243"/>
            <a:ext cx="2777808" cy="1762673"/>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039AA879-7B99-C029-B18E-7DE0399C9B8C}"/>
              </a:ext>
            </a:extLst>
          </p:cNvPr>
          <p:cNvSpPr txBox="1"/>
          <p:nvPr/>
        </p:nvSpPr>
        <p:spPr>
          <a:xfrm>
            <a:off x="9644242" y="6527209"/>
            <a:ext cx="1188720" cy="369332"/>
          </a:xfrm>
          <a:prstGeom prst="rect">
            <a:avLst/>
          </a:prstGeom>
          <a:noFill/>
        </p:spPr>
        <p:txBody>
          <a:bodyPr wrap="square" rtlCol="1">
            <a:spAutoFit/>
          </a:bodyPr>
          <a:lstStyle/>
          <a:p>
            <a:r>
              <a:rPr lang="he-IL" dirty="0"/>
              <a:t>דג</a:t>
            </a:r>
          </a:p>
        </p:txBody>
      </p:sp>
      <p:pic>
        <p:nvPicPr>
          <p:cNvPr id="1040" name="Picture 16" descr="Free Turtle Reptile photo and picture">
            <a:extLst>
              <a:ext uri="{FF2B5EF4-FFF2-40B4-BE49-F238E27FC236}">
                <a16:creationId xmlns:a16="http://schemas.microsoft.com/office/drawing/2014/main" id="{6CC91351-5BEF-FD7D-08D5-C6BC602431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4492" y="2702502"/>
            <a:ext cx="2621598" cy="1797197"/>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7F570984-2975-A09F-5714-950A823FE6A7}"/>
              </a:ext>
            </a:extLst>
          </p:cNvPr>
          <p:cNvSpPr txBox="1"/>
          <p:nvPr/>
        </p:nvSpPr>
        <p:spPr>
          <a:xfrm>
            <a:off x="7107554" y="4450279"/>
            <a:ext cx="1188720" cy="369332"/>
          </a:xfrm>
          <a:prstGeom prst="rect">
            <a:avLst/>
          </a:prstGeom>
          <a:noFill/>
        </p:spPr>
        <p:txBody>
          <a:bodyPr wrap="square" rtlCol="1">
            <a:spAutoFit/>
          </a:bodyPr>
          <a:lstStyle/>
          <a:p>
            <a:pPr algn="ctr"/>
            <a:r>
              <a:rPr lang="he-IL" dirty="0"/>
              <a:t>צב</a:t>
            </a:r>
          </a:p>
        </p:txBody>
      </p:sp>
      <p:pic>
        <p:nvPicPr>
          <p:cNvPr id="1042" name="Picture 18" descr="לטאת זוחלים בחינם תמונה ותמונה">
            <a:extLst>
              <a:ext uri="{FF2B5EF4-FFF2-40B4-BE49-F238E27FC236}">
                <a16:creationId xmlns:a16="http://schemas.microsoft.com/office/drawing/2014/main" id="{F0BCE483-738B-382F-4933-74BC2B7115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8437" y="2691124"/>
            <a:ext cx="2839953" cy="1808576"/>
          </a:xfrm>
          <a:prstGeom prst="rect">
            <a:avLst/>
          </a:prstGeom>
          <a:noFill/>
          <a:extLst>
            <a:ext uri="{909E8E84-426E-40DD-AFC4-6F175D3DCCD1}">
              <a14:hiddenFill xmlns:a14="http://schemas.microsoft.com/office/drawing/2010/main">
                <a:solidFill>
                  <a:srgbClr val="FFFFFF"/>
                </a:solidFill>
              </a14:hiddenFill>
            </a:ext>
          </a:extLst>
        </p:spPr>
      </p:pic>
      <p:sp>
        <p:nvSpPr>
          <p:cNvPr id="15" name="תיבת טקסט 14">
            <a:extLst>
              <a:ext uri="{FF2B5EF4-FFF2-40B4-BE49-F238E27FC236}">
                <a16:creationId xmlns:a16="http://schemas.microsoft.com/office/drawing/2014/main" id="{4196FD0A-2EEE-6D76-65C2-843D6866D359}"/>
              </a:ext>
            </a:extLst>
          </p:cNvPr>
          <p:cNvSpPr txBox="1"/>
          <p:nvPr/>
        </p:nvSpPr>
        <p:spPr>
          <a:xfrm>
            <a:off x="3926604" y="4498710"/>
            <a:ext cx="1188720" cy="369332"/>
          </a:xfrm>
          <a:prstGeom prst="rect">
            <a:avLst/>
          </a:prstGeom>
          <a:noFill/>
        </p:spPr>
        <p:txBody>
          <a:bodyPr wrap="square" rtlCol="1">
            <a:spAutoFit/>
          </a:bodyPr>
          <a:lstStyle/>
          <a:p>
            <a:pPr algn="ctr"/>
            <a:r>
              <a:rPr lang="he-IL" dirty="0"/>
              <a:t>לטאה</a:t>
            </a:r>
          </a:p>
        </p:txBody>
      </p:sp>
      <p:pic>
        <p:nvPicPr>
          <p:cNvPr id="1044" name="Picture 20" descr="תמונה ותמונה של Free Fly Insect">
            <a:extLst>
              <a:ext uri="{FF2B5EF4-FFF2-40B4-BE49-F238E27FC236}">
                <a16:creationId xmlns:a16="http://schemas.microsoft.com/office/drawing/2014/main" id="{93E16F3D-4B9D-8A97-36C2-3D718DCBC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260" y="2691124"/>
            <a:ext cx="2655140" cy="1946094"/>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F612F65F-AECD-AC8C-2B18-8624F95298CA}"/>
              </a:ext>
            </a:extLst>
          </p:cNvPr>
          <p:cNvSpPr txBox="1"/>
          <p:nvPr/>
        </p:nvSpPr>
        <p:spPr>
          <a:xfrm>
            <a:off x="1004699" y="4541982"/>
            <a:ext cx="1188720" cy="369332"/>
          </a:xfrm>
          <a:prstGeom prst="rect">
            <a:avLst/>
          </a:prstGeom>
          <a:noFill/>
        </p:spPr>
        <p:txBody>
          <a:bodyPr wrap="square" rtlCol="1">
            <a:spAutoFit/>
          </a:bodyPr>
          <a:lstStyle/>
          <a:p>
            <a:pPr algn="ctr"/>
            <a:r>
              <a:rPr lang="he-IL" dirty="0"/>
              <a:t>זבוב</a:t>
            </a:r>
          </a:p>
        </p:txBody>
      </p:sp>
      <p:pic>
        <p:nvPicPr>
          <p:cNvPr id="1048" name="Picture 24" descr="תמונה ותמונה חינם של צפרדע בעלי חיים">
            <a:extLst>
              <a:ext uri="{FF2B5EF4-FFF2-40B4-BE49-F238E27FC236}">
                <a16:creationId xmlns:a16="http://schemas.microsoft.com/office/drawing/2014/main" id="{71A4B2E0-E49D-A7CC-4355-A932158D76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2237" y="2714888"/>
            <a:ext cx="2706586" cy="1750288"/>
          </a:xfrm>
          <a:prstGeom prst="rect">
            <a:avLst/>
          </a:prstGeom>
          <a:noFill/>
          <a:extLst>
            <a:ext uri="{909E8E84-426E-40DD-AFC4-6F175D3DCCD1}">
              <a14:hiddenFill xmlns:a14="http://schemas.microsoft.com/office/drawing/2010/main">
                <a:solidFill>
                  <a:srgbClr val="FFFFFF"/>
                </a:solidFill>
              </a14:hiddenFill>
            </a:ext>
          </a:extLst>
        </p:spPr>
      </p:pic>
      <p:sp>
        <p:nvSpPr>
          <p:cNvPr id="17" name="תיבת טקסט 16">
            <a:extLst>
              <a:ext uri="{FF2B5EF4-FFF2-40B4-BE49-F238E27FC236}">
                <a16:creationId xmlns:a16="http://schemas.microsoft.com/office/drawing/2014/main" id="{28BCD1B4-6D62-D502-1ECC-DCD64149831F}"/>
              </a:ext>
            </a:extLst>
          </p:cNvPr>
          <p:cNvSpPr txBox="1"/>
          <p:nvPr/>
        </p:nvSpPr>
        <p:spPr>
          <a:xfrm>
            <a:off x="1161924" y="2377478"/>
            <a:ext cx="1188720" cy="369332"/>
          </a:xfrm>
          <a:prstGeom prst="rect">
            <a:avLst/>
          </a:prstGeom>
          <a:noFill/>
        </p:spPr>
        <p:txBody>
          <a:bodyPr wrap="square" rtlCol="1">
            <a:spAutoFit/>
          </a:bodyPr>
          <a:lstStyle/>
          <a:p>
            <a:pPr algn="ctr"/>
            <a:r>
              <a:rPr lang="he-IL" dirty="0"/>
              <a:t>ברבור</a:t>
            </a:r>
          </a:p>
        </p:txBody>
      </p:sp>
      <p:sp>
        <p:nvSpPr>
          <p:cNvPr id="18" name="תיבת טקסט 17">
            <a:extLst>
              <a:ext uri="{FF2B5EF4-FFF2-40B4-BE49-F238E27FC236}">
                <a16:creationId xmlns:a16="http://schemas.microsoft.com/office/drawing/2014/main" id="{891BF26A-3ADD-3316-BF7E-391F977087D2}"/>
              </a:ext>
            </a:extLst>
          </p:cNvPr>
          <p:cNvSpPr txBox="1"/>
          <p:nvPr/>
        </p:nvSpPr>
        <p:spPr>
          <a:xfrm>
            <a:off x="3323109" y="1588379"/>
            <a:ext cx="5492341" cy="954107"/>
          </a:xfrm>
          <a:prstGeom prst="rect">
            <a:avLst/>
          </a:prstGeom>
          <a:noFill/>
        </p:spPr>
        <p:txBody>
          <a:bodyPr wrap="square" rtlCol="1">
            <a:spAutoFit/>
          </a:bodyPr>
          <a:lstStyle/>
          <a:p>
            <a:r>
              <a:rPr lang="he-IL" sz="2800" b="1" dirty="0">
                <a:solidFill>
                  <a:srgbClr val="C00000"/>
                </a:solidFill>
              </a:rPr>
              <a:t>כיצד ממיינים בעלי חיים לקבוצות</a:t>
            </a:r>
          </a:p>
          <a:p>
            <a:r>
              <a:rPr lang="he-IL" sz="2800" b="1" dirty="0">
                <a:solidFill>
                  <a:srgbClr val="C00000"/>
                </a:solidFill>
              </a:rPr>
              <a:t>ובאילו קבוצות מדובר?</a:t>
            </a:r>
          </a:p>
        </p:txBody>
      </p:sp>
    </p:spTree>
    <p:extLst>
      <p:ext uri="{BB962C8B-B14F-4D97-AF65-F5344CB8AC3E}">
        <p14:creationId xmlns:p14="http://schemas.microsoft.com/office/powerpoint/2010/main" val="134751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E9D3A4CE-EC0F-F8D0-4190-9EE91B2AD6E4}"/>
              </a:ext>
            </a:extLst>
          </p:cNvPr>
          <p:cNvPicPr>
            <a:picLocks noChangeAspect="1"/>
          </p:cNvPicPr>
          <p:nvPr/>
        </p:nvPicPr>
        <p:blipFill>
          <a:blip r:embed="rId4"/>
          <a:stretch>
            <a:fillRect/>
          </a:stretch>
        </p:blipFill>
        <p:spPr>
          <a:xfrm>
            <a:off x="187175" y="2433402"/>
            <a:ext cx="6146800" cy="3954196"/>
          </a:xfrm>
          <a:prstGeom prst="rect">
            <a:avLst/>
          </a:prstGeom>
        </p:spPr>
      </p:pic>
      <p:pic>
        <p:nvPicPr>
          <p:cNvPr id="6" name="תמונה 5">
            <a:extLst>
              <a:ext uri="{FF2B5EF4-FFF2-40B4-BE49-F238E27FC236}">
                <a16:creationId xmlns:a16="http://schemas.microsoft.com/office/drawing/2014/main" id="{106F490E-E70F-E6D7-629B-BF4DC0F6B67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33975" y="2433402"/>
            <a:ext cx="5530539" cy="3838555"/>
          </a:xfrm>
          <a:prstGeom prst="rect">
            <a:avLst/>
          </a:prstGeom>
        </p:spPr>
      </p:pic>
      <p:sp>
        <p:nvSpPr>
          <p:cNvPr id="3" name="TextBox 2">
            <a:extLst>
              <a:ext uri="{FF2B5EF4-FFF2-40B4-BE49-F238E27FC236}">
                <a16:creationId xmlns:a16="http://schemas.microsoft.com/office/drawing/2014/main" id="{6A02F5E8-ECE1-8649-468E-B58A2ECD2C3D}"/>
              </a:ext>
            </a:extLst>
          </p:cNvPr>
          <p:cNvSpPr txBox="1"/>
          <p:nvPr/>
        </p:nvSpPr>
        <p:spPr>
          <a:xfrm>
            <a:off x="0" y="6415780"/>
            <a:ext cx="1906666" cy="461665"/>
          </a:xfrm>
          <a:prstGeom prst="rect">
            <a:avLst/>
          </a:prstGeom>
          <a:noFill/>
        </p:spPr>
        <p:txBody>
          <a:bodyPr wrap="square" rtlCol="0">
            <a:spAutoFit/>
          </a:bodyPr>
          <a:lstStyle/>
          <a:p>
            <a:r>
              <a:rPr lang="he-IL" sz="2400" b="1" dirty="0"/>
              <a:t>עמוד 34</a:t>
            </a:r>
          </a:p>
        </p:txBody>
      </p:sp>
      <p:sp>
        <p:nvSpPr>
          <p:cNvPr id="5" name="TextBox 4">
            <a:extLst>
              <a:ext uri="{FF2B5EF4-FFF2-40B4-BE49-F238E27FC236}">
                <a16:creationId xmlns:a16="http://schemas.microsoft.com/office/drawing/2014/main" id="{3E817F06-5B4A-8639-F53E-AEE9CCB213CF}"/>
              </a:ext>
            </a:extLst>
          </p:cNvPr>
          <p:cNvSpPr txBox="1"/>
          <p:nvPr/>
        </p:nvSpPr>
        <p:spPr>
          <a:xfrm>
            <a:off x="5581837" y="470402"/>
            <a:ext cx="5320937" cy="1692771"/>
          </a:xfrm>
          <a:prstGeom prst="rect">
            <a:avLst/>
          </a:prstGeom>
          <a:noFill/>
        </p:spPr>
        <p:txBody>
          <a:bodyPr wrap="square" rtlCol="0">
            <a:spAutoFit/>
          </a:bodyPr>
          <a:lstStyle/>
          <a:p>
            <a:r>
              <a:rPr lang="he-IL" sz="3600" b="1" dirty="0">
                <a:solidFill>
                  <a:srgbClr val="C00000"/>
                </a:solidFill>
              </a:rPr>
              <a:t>חסרי חוליות ובעלי חוליות</a:t>
            </a:r>
          </a:p>
          <a:p>
            <a:endParaRPr lang="he-IL" sz="3600" b="1" dirty="0">
              <a:solidFill>
                <a:srgbClr val="C00000"/>
              </a:solidFill>
            </a:endParaRPr>
          </a:p>
          <a:p>
            <a:r>
              <a:rPr lang="he-IL" sz="3200" dirty="0">
                <a:solidFill>
                  <a:srgbClr val="C00000"/>
                </a:solidFill>
              </a:rPr>
              <a:t>מה משותף לכל קבוצה? </a:t>
            </a:r>
            <a:endParaRPr lang="en-US" sz="4400" dirty="0">
              <a:solidFill>
                <a:srgbClr val="C00000"/>
              </a:solidFill>
            </a:endParaRPr>
          </a:p>
        </p:txBody>
      </p:sp>
    </p:spTree>
    <p:extLst>
      <p:ext uri="{BB962C8B-B14F-4D97-AF65-F5344CB8AC3E}">
        <p14:creationId xmlns:p14="http://schemas.microsoft.com/office/powerpoint/2010/main" val="171076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CC15170-D107-3077-5ECC-CBB75AA29124}"/>
              </a:ext>
            </a:extLst>
          </p:cNvPr>
          <p:cNvSpPr txBox="1"/>
          <p:nvPr/>
        </p:nvSpPr>
        <p:spPr>
          <a:xfrm>
            <a:off x="4249783" y="775855"/>
            <a:ext cx="5660571" cy="584775"/>
          </a:xfrm>
          <a:prstGeom prst="rect">
            <a:avLst/>
          </a:prstGeom>
          <a:noFill/>
        </p:spPr>
        <p:txBody>
          <a:bodyPr wrap="square" rtlCol="1">
            <a:spAutoFit/>
          </a:bodyPr>
          <a:lstStyle/>
          <a:p>
            <a:r>
              <a:rPr lang="he-IL" sz="3200" b="1" dirty="0">
                <a:solidFill>
                  <a:srgbClr val="C00000"/>
                </a:solidFill>
              </a:rPr>
              <a:t>משימה מתוקשבת</a:t>
            </a:r>
          </a:p>
        </p:txBody>
      </p:sp>
      <p:pic>
        <p:nvPicPr>
          <p:cNvPr id="5" name="Picture 4">
            <a:extLst>
              <a:ext uri="{FF2B5EF4-FFF2-40B4-BE49-F238E27FC236}">
                <a16:creationId xmlns:a16="http://schemas.microsoft.com/office/drawing/2014/main" id="{A81A330C-02D9-B446-5B97-E51C19111FBD}"/>
              </a:ext>
            </a:extLst>
          </p:cNvPr>
          <p:cNvPicPr>
            <a:picLocks noChangeAspect="1"/>
          </p:cNvPicPr>
          <p:nvPr/>
        </p:nvPicPr>
        <p:blipFill>
          <a:blip r:embed="rId4"/>
          <a:stretch>
            <a:fillRect/>
          </a:stretch>
        </p:blipFill>
        <p:spPr>
          <a:xfrm>
            <a:off x="2922876" y="2259744"/>
            <a:ext cx="6140766" cy="4146763"/>
          </a:xfrm>
          <a:prstGeom prst="rect">
            <a:avLst/>
          </a:prstGeom>
        </p:spPr>
      </p:pic>
    </p:spTree>
    <p:extLst>
      <p:ext uri="{BB962C8B-B14F-4D97-AF65-F5344CB8AC3E}">
        <p14:creationId xmlns:p14="http://schemas.microsoft.com/office/powerpoint/2010/main" val="387610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AC55CAF8-A06B-817C-1920-8B4612978A83}"/>
              </a:ext>
            </a:extLst>
          </p:cNvPr>
          <p:cNvSpPr txBox="1"/>
          <p:nvPr/>
        </p:nvSpPr>
        <p:spPr>
          <a:xfrm>
            <a:off x="1690862" y="5162389"/>
            <a:ext cx="9089721" cy="1131848"/>
          </a:xfrm>
          <a:prstGeom prst="rect">
            <a:avLst/>
          </a:prstGeom>
          <a:noFill/>
        </p:spPr>
        <p:txBody>
          <a:bodyPr wrap="square">
            <a:spAutoFit/>
          </a:bodyPr>
          <a:lstStyle/>
          <a:p>
            <a:pPr>
              <a:lnSpc>
                <a:spcPct val="150000"/>
              </a:lnSpc>
            </a:pPr>
            <a:r>
              <a:rPr lang="he-IL" sz="2400" b="0" i="0" u="none" strike="noStrike" baseline="0" dirty="0">
                <a:latin typeface="Narkisim" panose="020E0502050101010101" pitchFamily="34" charset="-79"/>
              </a:rPr>
              <a:t>קִרְאוּ את קטע המידע בעמוד 35, </a:t>
            </a:r>
            <a:endParaRPr lang="en-US" sz="2400" b="0" i="0" u="none" strike="noStrike" baseline="0" dirty="0">
              <a:latin typeface="Narkisim" panose="020E0502050101010101" pitchFamily="34" charset="-79"/>
            </a:endParaRPr>
          </a:p>
          <a:p>
            <a:pPr>
              <a:lnSpc>
                <a:spcPct val="150000"/>
              </a:lnSpc>
            </a:pPr>
            <a:r>
              <a:rPr lang="he-IL" sz="2400" b="0" i="0" u="none" strike="noStrike" baseline="0" dirty="0">
                <a:latin typeface="Narkisim" panose="020E0502050101010101" pitchFamily="34" charset="-79"/>
              </a:rPr>
              <a:t>התבוננו בתמונות הרנטגן והשיבו על השאלות שבעמוד זה.</a:t>
            </a:r>
            <a:endParaRPr lang="he-IL" sz="2400" dirty="0"/>
          </a:p>
        </p:txBody>
      </p:sp>
      <p:pic>
        <p:nvPicPr>
          <p:cNvPr id="6" name="תמונה 5">
            <a:extLst>
              <a:ext uri="{FF2B5EF4-FFF2-40B4-BE49-F238E27FC236}">
                <a16:creationId xmlns:a16="http://schemas.microsoft.com/office/drawing/2014/main" id="{D470B4F7-5A9A-CD16-86DE-D14FD8D0B52F}"/>
              </a:ext>
            </a:extLst>
          </p:cNvPr>
          <p:cNvPicPr>
            <a:picLocks noChangeAspect="1"/>
          </p:cNvPicPr>
          <p:nvPr/>
        </p:nvPicPr>
        <p:blipFill>
          <a:blip r:embed="rId4"/>
          <a:stretch>
            <a:fillRect/>
          </a:stretch>
        </p:blipFill>
        <p:spPr>
          <a:xfrm>
            <a:off x="9892145" y="111835"/>
            <a:ext cx="2299855" cy="1777761"/>
          </a:xfrm>
          <a:prstGeom prst="rect">
            <a:avLst/>
          </a:prstGeom>
        </p:spPr>
      </p:pic>
      <p:pic>
        <p:nvPicPr>
          <p:cNvPr id="10" name="תמונה 9">
            <a:extLst>
              <a:ext uri="{FF2B5EF4-FFF2-40B4-BE49-F238E27FC236}">
                <a16:creationId xmlns:a16="http://schemas.microsoft.com/office/drawing/2014/main" id="{788E543E-CB4B-DE6D-FAE3-A3655DD12674}"/>
              </a:ext>
            </a:extLst>
          </p:cNvPr>
          <p:cNvPicPr>
            <a:picLocks noChangeAspect="1"/>
          </p:cNvPicPr>
          <p:nvPr/>
        </p:nvPicPr>
        <p:blipFill>
          <a:blip r:embed="rId5"/>
          <a:stretch>
            <a:fillRect/>
          </a:stretch>
        </p:blipFill>
        <p:spPr>
          <a:xfrm>
            <a:off x="5577320" y="773545"/>
            <a:ext cx="4314825" cy="914400"/>
          </a:xfrm>
          <a:prstGeom prst="rect">
            <a:avLst/>
          </a:prstGeom>
        </p:spPr>
      </p:pic>
      <p:pic>
        <p:nvPicPr>
          <p:cNvPr id="12" name="תמונה 11">
            <a:extLst>
              <a:ext uri="{FF2B5EF4-FFF2-40B4-BE49-F238E27FC236}">
                <a16:creationId xmlns:a16="http://schemas.microsoft.com/office/drawing/2014/main" id="{9C43E65F-11B1-D4AE-2F31-42B625DE3699}"/>
              </a:ext>
            </a:extLst>
          </p:cNvPr>
          <p:cNvPicPr>
            <a:picLocks noChangeAspect="1"/>
          </p:cNvPicPr>
          <p:nvPr/>
        </p:nvPicPr>
        <p:blipFill>
          <a:blip r:embed="rId6"/>
          <a:stretch>
            <a:fillRect/>
          </a:stretch>
        </p:blipFill>
        <p:spPr>
          <a:xfrm>
            <a:off x="1264978" y="2349655"/>
            <a:ext cx="10172700" cy="2352675"/>
          </a:xfrm>
          <a:prstGeom prst="rect">
            <a:avLst/>
          </a:prstGeom>
        </p:spPr>
      </p:pic>
    </p:spTree>
    <p:extLst>
      <p:ext uri="{BB962C8B-B14F-4D97-AF65-F5344CB8AC3E}">
        <p14:creationId xmlns:p14="http://schemas.microsoft.com/office/powerpoint/2010/main" val="421330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0CF32790-927E-FE6C-C815-28E0845DEF71}"/>
              </a:ext>
            </a:extLst>
          </p:cNvPr>
          <p:cNvSpPr txBox="1"/>
          <p:nvPr/>
        </p:nvSpPr>
        <p:spPr>
          <a:xfrm>
            <a:off x="226934" y="6015037"/>
            <a:ext cx="1991987"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36</a:t>
            </a:r>
          </a:p>
        </p:txBody>
      </p:sp>
      <p:pic>
        <p:nvPicPr>
          <p:cNvPr id="6" name="תמונה 5">
            <a:extLst>
              <a:ext uri="{FF2B5EF4-FFF2-40B4-BE49-F238E27FC236}">
                <a16:creationId xmlns:a16="http://schemas.microsoft.com/office/drawing/2014/main" id="{C1E65BAF-BED2-C293-5DA6-1567788E2191}"/>
              </a:ext>
            </a:extLst>
          </p:cNvPr>
          <p:cNvPicPr>
            <a:picLocks noChangeAspect="1"/>
          </p:cNvPicPr>
          <p:nvPr/>
        </p:nvPicPr>
        <p:blipFill>
          <a:blip r:embed="rId4">
            <a:clrChange>
              <a:clrFrom>
                <a:srgbClr val="D9C7B6"/>
              </a:clrFrom>
              <a:clrTo>
                <a:srgbClr val="D9C7B6">
                  <a:alpha val="0"/>
                </a:srgbClr>
              </a:clrTo>
            </a:clrChange>
          </a:blip>
          <a:stretch>
            <a:fillRect/>
          </a:stretch>
        </p:blipFill>
        <p:spPr>
          <a:xfrm>
            <a:off x="5222616" y="48733"/>
            <a:ext cx="4034790" cy="1278349"/>
          </a:xfrm>
          <a:prstGeom prst="rect">
            <a:avLst/>
          </a:prstGeom>
        </p:spPr>
      </p:pic>
      <p:sp>
        <p:nvSpPr>
          <p:cNvPr id="7" name="תיבת טקסט 6">
            <a:extLst>
              <a:ext uri="{FF2B5EF4-FFF2-40B4-BE49-F238E27FC236}">
                <a16:creationId xmlns:a16="http://schemas.microsoft.com/office/drawing/2014/main" id="{5A07E3D7-0B0A-4A40-DD37-58781E0CE001}"/>
              </a:ext>
            </a:extLst>
          </p:cNvPr>
          <p:cNvSpPr txBox="1"/>
          <p:nvPr/>
        </p:nvSpPr>
        <p:spPr>
          <a:xfrm>
            <a:off x="8071278" y="1035730"/>
            <a:ext cx="2057400" cy="646331"/>
          </a:xfrm>
          <a:prstGeom prst="rect">
            <a:avLst/>
          </a:prstGeom>
          <a:noFill/>
        </p:spPr>
        <p:txBody>
          <a:bodyPr wrap="square" rtlCol="1">
            <a:spAutoFit/>
          </a:bodyPr>
          <a:lstStyle/>
          <a:p>
            <a:r>
              <a:rPr lang="he-IL" sz="3600" b="1" dirty="0">
                <a:solidFill>
                  <a:srgbClr val="C00000"/>
                </a:solidFill>
              </a:rPr>
              <a:t>חרקים</a:t>
            </a:r>
          </a:p>
        </p:txBody>
      </p:sp>
      <p:sp>
        <p:nvSpPr>
          <p:cNvPr id="8" name="תיבת טקסט 7">
            <a:extLst>
              <a:ext uri="{FF2B5EF4-FFF2-40B4-BE49-F238E27FC236}">
                <a16:creationId xmlns:a16="http://schemas.microsoft.com/office/drawing/2014/main" id="{4EC79FEE-0B3B-3DB8-D284-2061ED2BE907}"/>
              </a:ext>
            </a:extLst>
          </p:cNvPr>
          <p:cNvSpPr txBox="1"/>
          <p:nvPr/>
        </p:nvSpPr>
        <p:spPr>
          <a:xfrm>
            <a:off x="2934594" y="944851"/>
            <a:ext cx="2057400" cy="646331"/>
          </a:xfrm>
          <a:prstGeom prst="rect">
            <a:avLst/>
          </a:prstGeom>
          <a:noFill/>
        </p:spPr>
        <p:txBody>
          <a:bodyPr wrap="square" rtlCol="1">
            <a:spAutoFit/>
          </a:bodyPr>
          <a:lstStyle/>
          <a:p>
            <a:r>
              <a:rPr lang="he-IL" sz="3600" b="1" dirty="0">
                <a:solidFill>
                  <a:srgbClr val="C00000"/>
                </a:solidFill>
              </a:rPr>
              <a:t>רכיכות</a:t>
            </a:r>
          </a:p>
        </p:txBody>
      </p:sp>
      <p:sp>
        <p:nvSpPr>
          <p:cNvPr id="10" name="תיבת טקסט 9">
            <a:extLst>
              <a:ext uri="{FF2B5EF4-FFF2-40B4-BE49-F238E27FC236}">
                <a16:creationId xmlns:a16="http://schemas.microsoft.com/office/drawing/2014/main" id="{C2CE17A9-E38A-A345-F4A0-9B42F0C409F2}"/>
              </a:ext>
            </a:extLst>
          </p:cNvPr>
          <p:cNvSpPr txBox="1"/>
          <p:nvPr/>
        </p:nvSpPr>
        <p:spPr>
          <a:xfrm>
            <a:off x="1149070" y="5439869"/>
            <a:ext cx="9380912" cy="658835"/>
          </a:xfrm>
          <a:prstGeom prst="rect">
            <a:avLst/>
          </a:prstGeom>
          <a:noFill/>
        </p:spPr>
        <p:txBody>
          <a:bodyPr wrap="square" rtlCol="1">
            <a:spAutoFit/>
          </a:bodyPr>
          <a:lstStyle/>
          <a:p>
            <a:pPr>
              <a:lnSpc>
                <a:spcPct val="150000"/>
              </a:lnSpc>
            </a:pPr>
            <a:r>
              <a:rPr lang="he-IL" sz="2800" dirty="0">
                <a:solidFill>
                  <a:srgbClr val="C00000"/>
                </a:solidFill>
              </a:rPr>
              <a:t>מה משותף לחרקים?                           מה משותף לרכיכות?</a:t>
            </a:r>
          </a:p>
        </p:txBody>
      </p:sp>
      <p:pic>
        <p:nvPicPr>
          <p:cNvPr id="2050" name="Picture 2" descr="תמונה ותמונה חינם של Flying Housefly">
            <a:extLst>
              <a:ext uri="{FF2B5EF4-FFF2-40B4-BE49-F238E27FC236}">
                <a16:creationId xmlns:a16="http://schemas.microsoft.com/office/drawing/2014/main" id="{890BD68B-155E-4A28-9418-E7D71385D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2628" y="1682061"/>
            <a:ext cx="2500698" cy="1929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תמונה ותמונה של כנפי פרפר בחינם">
            <a:extLst>
              <a:ext uri="{FF2B5EF4-FFF2-40B4-BE49-F238E27FC236}">
                <a16:creationId xmlns:a16="http://schemas.microsoft.com/office/drawing/2014/main" id="{8C1E2D8F-BAD0-1E3D-9604-42330350F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0992" y="1693759"/>
            <a:ext cx="2263269" cy="17469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תמונה ותמונה של חיפושית קוקצ'אפר בחינם">
            <a:extLst>
              <a:ext uri="{FF2B5EF4-FFF2-40B4-BE49-F238E27FC236}">
                <a16:creationId xmlns:a16="http://schemas.microsoft.com/office/drawing/2014/main" id="{72329D1E-AE74-D73B-4206-97495EB97D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8716" y="3779131"/>
            <a:ext cx="2324610" cy="1672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חרגול חינם חרק תמונה ותמונה">
            <a:extLst>
              <a:ext uri="{FF2B5EF4-FFF2-40B4-BE49-F238E27FC236}">
                <a16:creationId xmlns:a16="http://schemas.microsoft.com/office/drawing/2014/main" id="{9D005D66-1875-E989-97CE-2EB1BF9420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011" y="3856290"/>
            <a:ext cx="2324610" cy="15490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תמונה ותמונה של מעטפת חילזון בחינם">
            <a:extLst>
              <a:ext uri="{FF2B5EF4-FFF2-40B4-BE49-F238E27FC236}">
                <a16:creationId xmlns:a16="http://schemas.microsoft.com/office/drawing/2014/main" id="{6E7111D7-8B25-ED1F-A7CE-22667CE4F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5302" y="3611499"/>
            <a:ext cx="2324610" cy="19359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תמנון חינם מתחת למים תמונה ותמונה">
            <a:extLst>
              <a:ext uri="{FF2B5EF4-FFF2-40B4-BE49-F238E27FC236}">
                <a16:creationId xmlns:a16="http://schemas.microsoft.com/office/drawing/2014/main" id="{51AA5F2A-F6B1-F315-F6AF-A531F09DB4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0800" y="1654967"/>
            <a:ext cx="2262856" cy="177403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תמונה ותמונה חינם של יצור דיונון">
            <a:extLst>
              <a:ext uri="{FF2B5EF4-FFF2-40B4-BE49-F238E27FC236}">
                <a16:creationId xmlns:a16="http://schemas.microsoft.com/office/drawing/2014/main" id="{1BF10D58-67CF-FA9D-9DCB-3F5E3EBBE7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939" y="3611499"/>
            <a:ext cx="2500698" cy="19294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תמונה ותמונה חינם של אקווריום החיות">
            <a:extLst>
              <a:ext uri="{FF2B5EF4-FFF2-40B4-BE49-F238E27FC236}">
                <a16:creationId xmlns:a16="http://schemas.microsoft.com/office/drawing/2014/main" id="{EB7E8956-781E-1671-BE17-F464684CB2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1893" y="1623827"/>
            <a:ext cx="2262857" cy="1727645"/>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A7B5DBF4-B0B1-2071-06B6-14E99BDA5DF0}"/>
              </a:ext>
            </a:extLst>
          </p:cNvPr>
          <p:cNvSpPr txBox="1"/>
          <p:nvPr/>
        </p:nvSpPr>
        <p:spPr>
          <a:xfrm>
            <a:off x="10491520" y="3219592"/>
            <a:ext cx="731520" cy="369332"/>
          </a:xfrm>
          <a:prstGeom prst="rect">
            <a:avLst/>
          </a:prstGeom>
          <a:solidFill>
            <a:schemeClr val="bg1"/>
          </a:solidFill>
        </p:spPr>
        <p:txBody>
          <a:bodyPr wrap="square" rtlCol="1">
            <a:spAutoFit/>
          </a:bodyPr>
          <a:lstStyle/>
          <a:p>
            <a:r>
              <a:rPr lang="he-IL" dirty="0"/>
              <a:t>זבוב</a:t>
            </a:r>
          </a:p>
        </p:txBody>
      </p:sp>
      <p:sp>
        <p:nvSpPr>
          <p:cNvPr id="14" name="תיבת טקסט 13">
            <a:extLst>
              <a:ext uri="{FF2B5EF4-FFF2-40B4-BE49-F238E27FC236}">
                <a16:creationId xmlns:a16="http://schemas.microsoft.com/office/drawing/2014/main" id="{6680B810-7540-A91E-5850-4FF263BEDEA2}"/>
              </a:ext>
            </a:extLst>
          </p:cNvPr>
          <p:cNvSpPr txBox="1"/>
          <p:nvPr/>
        </p:nvSpPr>
        <p:spPr>
          <a:xfrm>
            <a:off x="10035540" y="5022197"/>
            <a:ext cx="1281241" cy="369332"/>
          </a:xfrm>
          <a:prstGeom prst="rect">
            <a:avLst/>
          </a:prstGeom>
          <a:solidFill>
            <a:schemeClr val="bg1"/>
          </a:solidFill>
        </p:spPr>
        <p:txBody>
          <a:bodyPr wrap="square" rtlCol="1">
            <a:spAutoFit/>
          </a:bodyPr>
          <a:lstStyle/>
          <a:p>
            <a:r>
              <a:rPr lang="he-IL" dirty="0"/>
              <a:t>חיפושית</a:t>
            </a:r>
          </a:p>
        </p:txBody>
      </p:sp>
      <p:sp>
        <p:nvSpPr>
          <p:cNvPr id="15" name="תיבת טקסט 14">
            <a:extLst>
              <a:ext uri="{FF2B5EF4-FFF2-40B4-BE49-F238E27FC236}">
                <a16:creationId xmlns:a16="http://schemas.microsoft.com/office/drawing/2014/main" id="{64EEF446-9510-7CE8-19E4-656AB2A1EB0E}"/>
              </a:ext>
            </a:extLst>
          </p:cNvPr>
          <p:cNvSpPr txBox="1"/>
          <p:nvPr/>
        </p:nvSpPr>
        <p:spPr>
          <a:xfrm>
            <a:off x="7339758" y="4814590"/>
            <a:ext cx="731520" cy="369332"/>
          </a:xfrm>
          <a:prstGeom prst="rect">
            <a:avLst/>
          </a:prstGeom>
          <a:solidFill>
            <a:schemeClr val="bg1"/>
          </a:solidFill>
        </p:spPr>
        <p:txBody>
          <a:bodyPr wrap="square" rtlCol="1">
            <a:spAutoFit/>
          </a:bodyPr>
          <a:lstStyle/>
          <a:p>
            <a:r>
              <a:rPr lang="he-IL" dirty="0"/>
              <a:t>חגב</a:t>
            </a:r>
          </a:p>
        </p:txBody>
      </p:sp>
      <p:sp>
        <p:nvSpPr>
          <p:cNvPr id="16" name="תיבת טקסט 15">
            <a:extLst>
              <a:ext uri="{FF2B5EF4-FFF2-40B4-BE49-F238E27FC236}">
                <a16:creationId xmlns:a16="http://schemas.microsoft.com/office/drawing/2014/main" id="{D5A077D8-7319-99F8-669F-E9F77F4F6300}"/>
              </a:ext>
            </a:extLst>
          </p:cNvPr>
          <p:cNvSpPr txBox="1"/>
          <p:nvPr/>
        </p:nvSpPr>
        <p:spPr>
          <a:xfrm>
            <a:off x="7240011" y="2982140"/>
            <a:ext cx="731520" cy="369332"/>
          </a:xfrm>
          <a:prstGeom prst="rect">
            <a:avLst/>
          </a:prstGeom>
          <a:solidFill>
            <a:schemeClr val="bg1"/>
          </a:solidFill>
        </p:spPr>
        <p:txBody>
          <a:bodyPr wrap="square" rtlCol="1">
            <a:spAutoFit/>
          </a:bodyPr>
          <a:lstStyle/>
          <a:p>
            <a:r>
              <a:rPr lang="he-IL" dirty="0"/>
              <a:t>פרפר</a:t>
            </a:r>
          </a:p>
        </p:txBody>
      </p:sp>
      <p:sp>
        <p:nvSpPr>
          <p:cNvPr id="17" name="תיבת טקסט 16">
            <a:extLst>
              <a:ext uri="{FF2B5EF4-FFF2-40B4-BE49-F238E27FC236}">
                <a16:creationId xmlns:a16="http://schemas.microsoft.com/office/drawing/2014/main" id="{06629C26-5C26-18CE-E163-3935111A5609}"/>
              </a:ext>
            </a:extLst>
          </p:cNvPr>
          <p:cNvSpPr txBox="1"/>
          <p:nvPr/>
        </p:nvSpPr>
        <p:spPr>
          <a:xfrm>
            <a:off x="4772285" y="2982140"/>
            <a:ext cx="731520" cy="369332"/>
          </a:xfrm>
          <a:prstGeom prst="rect">
            <a:avLst/>
          </a:prstGeom>
          <a:solidFill>
            <a:schemeClr val="bg1"/>
          </a:solidFill>
        </p:spPr>
        <p:txBody>
          <a:bodyPr wrap="square" rtlCol="1">
            <a:spAutoFit/>
          </a:bodyPr>
          <a:lstStyle/>
          <a:p>
            <a:r>
              <a:rPr lang="he-IL" dirty="0"/>
              <a:t>תמנון</a:t>
            </a:r>
          </a:p>
        </p:txBody>
      </p:sp>
      <p:sp>
        <p:nvSpPr>
          <p:cNvPr id="18" name="תיבת טקסט 17">
            <a:extLst>
              <a:ext uri="{FF2B5EF4-FFF2-40B4-BE49-F238E27FC236}">
                <a16:creationId xmlns:a16="http://schemas.microsoft.com/office/drawing/2014/main" id="{BE8BA65F-B7EE-6271-4D43-24374C2BE5A0}"/>
              </a:ext>
            </a:extLst>
          </p:cNvPr>
          <p:cNvSpPr txBox="1"/>
          <p:nvPr/>
        </p:nvSpPr>
        <p:spPr>
          <a:xfrm>
            <a:off x="5015148" y="5018367"/>
            <a:ext cx="731520" cy="369332"/>
          </a:xfrm>
          <a:prstGeom prst="rect">
            <a:avLst/>
          </a:prstGeom>
          <a:solidFill>
            <a:schemeClr val="bg1"/>
          </a:solidFill>
        </p:spPr>
        <p:txBody>
          <a:bodyPr wrap="square" rtlCol="1">
            <a:spAutoFit/>
          </a:bodyPr>
          <a:lstStyle/>
          <a:p>
            <a:r>
              <a:rPr lang="he-IL" dirty="0"/>
              <a:t>חילזון</a:t>
            </a:r>
          </a:p>
        </p:txBody>
      </p:sp>
      <p:sp>
        <p:nvSpPr>
          <p:cNvPr id="19" name="תיבת טקסט 18">
            <a:extLst>
              <a:ext uri="{FF2B5EF4-FFF2-40B4-BE49-F238E27FC236}">
                <a16:creationId xmlns:a16="http://schemas.microsoft.com/office/drawing/2014/main" id="{710527BF-F632-97BE-3C33-ADAB0E404EAA}"/>
              </a:ext>
            </a:extLst>
          </p:cNvPr>
          <p:cNvSpPr txBox="1"/>
          <p:nvPr/>
        </p:nvSpPr>
        <p:spPr>
          <a:xfrm>
            <a:off x="878769" y="4861465"/>
            <a:ext cx="731520" cy="369332"/>
          </a:xfrm>
          <a:prstGeom prst="rect">
            <a:avLst/>
          </a:prstGeom>
          <a:solidFill>
            <a:schemeClr val="bg1"/>
          </a:solidFill>
        </p:spPr>
        <p:txBody>
          <a:bodyPr wrap="square" rtlCol="1">
            <a:spAutoFit/>
          </a:bodyPr>
          <a:lstStyle/>
          <a:p>
            <a:r>
              <a:rPr lang="he-IL" dirty="0"/>
              <a:t>דיונון</a:t>
            </a:r>
          </a:p>
        </p:txBody>
      </p:sp>
      <p:sp>
        <p:nvSpPr>
          <p:cNvPr id="20" name="תיבת טקסט 19">
            <a:extLst>
              <a:ext uri="{FF2B5EF4-FFF2-40B4-BE49-F238E27FC236}">
                <a16:creationId xmlns:a16="http://schemas.microsoft.com/office/drawing/2014/main" id="{BD912203-2373-896D-FEC0-B666A1A84DFD}"/>
              </a:ext>
            </a:extLst>
          </p:cNvPr>
          <p:cNvSpPr txBox="1"/>
          <p:nvPr/>
        </p:nvSpPr>
        <p:spPr>
          <a:xfrm>
            <a:off x="2200884" y="2768067"/>
            <a:ext cx="731520" cy="369332"/>
          </a:xfrm>
          <a:prstGeom prst="rect">
            <a:avLst/>
          </a:prstGeom>
          <a:solidFill>
            <a:schemeClr val="bg1"/>
          </a:solidFill>
        </p:spPr>
        <p:txBody>
          <a:bodyPr wrap="square" rtlCol="1">
            <a:spAutoFit/>
          </a:bodyPr>
          <a:lstStyle/>
          <a:p>
            <a:r>
              <a:rPr lang="he-IL" dirty="0"/>
              <a:t>מדוזה</a:t>
            </a:r>
          </a:p>
        </p:txBody>
      </p:sp>
    </p:spTree>
    <p:extLst>
      <p:ext uri="{BB962C8B-B14F-4D97-AF65-F5344CB8AC3E}">
        <p14:creationId xmlns:p14="http://schemas.microsoft.com/office/powerpoint/2010/main" val="346956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B03C-8741-C5D2-D9C1-284FE4DC3F5B}"/>
              </a:ext>
            </a:extLst>
          </p:cNvPr>
          <p:cNvSpPr>
            <a:spLocks noGrp="1"/>
          </p:cNvSpPr>
          <p:nvPr>
            <p:ph type="title"/>
          </p:nvPr>
        </p:nvSpPr>
        <p:spPr>
          <a:xfrm>
            <a:off x="838200" y="319468"/>
            <a:ext cx="10515600" cy="1325563"/>
          </a:xfrm>
        </p:spPr>
        <p:txBody>
          <a:bodyPr/>
          <a:lstStyle/>
          <a:p>
            <a:r>
              <a:rPr lang="he-IL" dirty="0"/>
              <a:t> </a:t>
            </a:r>
            <a:r>
              <a:rPr lang="he-IL" sz="6000" b="1" dirty="0">
                <a:solidFill>
                  <a:srgbClr val="C00000"/>
                </a:solidFill>
                <a:cs typeface="+mn-cs"/>
              </a:rPr>
              <a:t>מחלקת החרקים</a:t>
            </a:r>
            <a:endParaRPr lang="en-US" sz="6000" b="1" dirty="0">
              <a:solidFill>
                <a:srgbClr val="C00000"/>
              </a:solidFill>
              <a:cs typeface="+mn-cs"/>
            </a:endParaRPr>
          </a:p>
        </p:txBody>
      </p:sp>
      <p:pic>
        <p:nvPicPr>
          <p:cNvPr id="4" name="Picture 2" descr="תמונה ותמונה חינם של Flying Housefly">
            <a:extLst>
              <a:ext uri="{FF2B5EF4-FFF2-40B4-BE49-F238E27FC236}">
                <a16:creationId xmlns:a16="http://schemas.microsoft.com/office/drawing/2014/main" id="{5096B56D-6DB1-C67A-7896-4F75A78361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63116" y="1813100"/>
            <a:ext cx="3957725" cy="272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תמונה ותמונה חינם של Hymenoptera Ant">
            <a:extLst>
              <a:ext uri="{FF2B5EF4-FFF2-40B4-BE49-F238E27FC236}">
                <a16:creationId xmlns:a16="http://schemas.microsoft.com/office/drawing/2014/main" id="{EC87CF7A-A7FD-C861-7FBA-16477F071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702" y="2408648"/>
            <a:ext cx="3653043" cy="28898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חרגול חינם חרק תמונה ותמונה">
            <a:extLst>
              <a:ext uri="{FF2B5EF4-FFF2-40B4-BE49-F238E27FC236}">
                <a16:creationId xmlns:a16="http://schemas.microsoft.com/office/drawing/2014/main" id="{77E4AB47-F6F7-F660-A1F4-DD777BD4B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84" y="3018051"/>
            <a:ext cx="3670047" cy="2680569"/>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D13E79A9-05EF-3A09-3604-74A30964BE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84" y="242713"/>
            <a:ext cx="4995682" cy="576073"/>
          </a:xfrm>
          <a:prstGeom prst="rect">
            <a:avLst/>
          </a:prstGeom>
        </p:spPr>
      </p:pic>
      <p:sp>
        <p:nvSpPr>
          <p:cNvPr id="8" name="תיבת טקסט 7">
            <a:extLst>
              <a:ext uri="{FF2B5EF4-FFF2-40B4-BE49-F238E27FC236}">
                <a16:creationId xmlns:a16="http://schemas.microsoft.com/office/drawing/2014/main" id="{CD31B3A4-90CC-EE49-F2B5-93D5502C1A89}"/>
              </a:ext>
            </a:extLst>
          </p:cNvPr>
          <p:cNvSpPr txBox="1"/>
          <p:nvPr/>
        </p:nvSpPr>
        <p:spPr>
          <a:xfrm>
            <a:off x="9181579" y="4534422"/>
            <a:ext cx="1590805" cy="400110"/>
          </a:xfrm>
          <a:prstGeom prst="rect">
            <a:avLst/>
          </a:prstGeom>
          <a:noFill/>
        </p:spPr>
        <p:txBody>
          <a:bodyPr wrap="square" rtlCol="1">
            <a:spAutoFit/>
          </a:bodyPr>
          <a:lstStyle/>
          <a:p>
            <a:pPr algn="ctr"/>
            <a:r>
              <a:rPr lang="he-IL" sz="2000" b="1" dirty="0"/>
              <a:t>זבוב</a:t>
            </a:r>
          </a:p>
        </p:txBody>
      </p:sp>
      <p:sp>
        <p:nvSpPr>
          <p:cNvPr id="9" name="תיבת טקסט 8">
            <a:extLst>
              <a:ext uri="{FF2B5EF4-FFF2-40B4-BE49-F238E27FC236}">
                <a16:creationId xmlns:a16="http://schemas.microsoft.com/office/drawing/2014/main" id="{E1EAE7DD-3E59-FBEA-24A2-D5AFA2FBD1CA}"/>
              </a:ext>
            </a:extLst>
          </p:cNvPr>
          <p:cNvSpPr txBox="1"/>
          <p:nvPr/>
        </p:nvSpPr>
        <p:spPr>
          <a:xfrm>
            <a:off x="5011502" y="5298510"/>
            <a:ext cx="1590805" cy="400110"/>
          </a:xfrm>
          <a:prstGeom prst="rect">
            <a:avLst/>
          </a:prstGeom>
          <a:noFill/>
        </p:spPr>
        <p:txBody>
          <a:bodyPr wrap="square" rtlCol="1">
            <a:spAutoFit/>
          </a:bodyPr>
          <a:lstStyle/>
          <a:p>
            <a:pPr algn="ctr"/>
            <a:r>
              <a:rPr lang="he-IL" sz="2000" b="1" dirty="0"/>
              <a:t>נמלה</a:t>
            </a:r>
          </a:p>
        </p:txBody>
      </p:sp>
      <p:sp>
        <p:nvSpPr>
          <p:cNvPr id="10" name="תיבת טקסט 9">
            <a:extLst>
              <a:ext uri="{FF2B5EF4-FFF2-40B4-BE49-F238E27FC236}">
                <a16:creationId xmlns:a16="http://schemas.microsoft.com/office/drawing/2014/main" id="{B04A019F-7FEA-E861-0092-8D73DFCA7443}"/>
              </a:ext>
            </a:extLst>
          </p:cNvPr>
          <p:cNvSpPr txBox="1"/>
          <p:nvPr/>
        </p:nvSpPr>
        <p:spPr>
          <a:xfrm>
            <a:off x="1012320" y="5698620"/>
            <a:ext cx="1590805" cy="400110"/>
          </a:xfrm>
          <a:prstGeom prst="rect">
            <a:avLst/>
          </a:prstGeom>
          <a:noFill/>
        </p:spPr>
        <p:txBody>
          <a:bodyPr wrap="square" rtlCol="1">
            <a:spAutoFit/>
          </a:bodyPr>
          <a:lstStyle/>
          <a:p>
            <a:pPr algn="ctr"/>
            <a:r>
              <a:rPr lang="he-IL" sz="2000" b="1" dirty="0"/>
              <a:t>חגב</a:t>
            </a:r>
          </a:p>
        </p:txBody>
      </p:sp>
      <p:sp>
        <p:nvSpPr>
          <p:cNvPr id="3" name="תיבת טקסט 2">
            <a:extLst>
              <a:ext uri="{FF2B5EF4-FFF2-40B4-BE49-F238E27FC236}">
                <a16:creationId xmlns:a16="http://schemas.microsoft.com/office/drawing/2014/main" id="{83C6392A-BD05-3B84-691B-6618B1FDFFF0}"/>
              </a:ext>
            </a:extLst>
          </p:cNvPr>
          <p:cNvSpPr txBox="1"/>
          <p:nvPr/>
        </p:nvSpPr>
        <p:spPr>
          <a:xfrm>
            <a:off x="105284" y="6365245"/>
            <a:ext cx="2036523" cy="461665"/>
          </a:xfrm>
          <a:prstGeom prst="rect">
            <a:avLst/>
          </a:prstGeom>
          <a:noFill/>
        </p:spPr>
        <p:txBody>
          <a:bodyPr wrap="square" rtlCol="1">
            <a:spAutoFit/>
          </a:bodyPr>
          <a:lstStyle/>
          <a:p>
            <a:r>
              <a:rPr lang="he-IL" sz="2400" b="1" dirty="0"/>
              <a:t>עמודים 40-36</a:t>
            </a:r>
          </a:p>
        </p:txBody>
      </p:sp>
    </p:spTree>
    <p:extLst>
      <p:ext uri="{BB962C8B-B14F-4D97-AF65-F5344CB8AC3E}">
        <p14:creationId xmlns:p14="http://schemas.microsoft.com/office/powerpoint/2010/main" val="165585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30F9FD98-8A2B-D827-D64E-FBA12C6B0F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81725" y="-50502"/>
            <a:ext cx="4181475" cy="1819564"/>
          </a:xfrm>
          <a:prstGeom prst="rect">
            <a:avLst/>
          </a:prstGeom>
        </p:spPr>
      </p:pic>
      <p:pic>
        <p:nvPicPr>
          <p:cNvPr id="6" name="תמונה 5">
            <a:extLst>
              <a:ext uri="{FF2B5EF4-FFF2-40B4-BE49-F238E27FC236}">
                <a16:creationId xmlns:a16="http://schemas.microsoft.com/office/drawing/2014/main" id="{B66BE680-CE7A-197C-8572-696E8706798E}"/>
              </a:ext>
            </a:extLst>
          </p:cNvPr>
          <p:cNvPicPr>
            <a:picLocks noChangeAspect="1"/>
          </p:cNvPicPr>
          <p:nvPr/>
        </p:nvPicPr>
        <p:blipFill>
          <a:blip r:embed="rId5"/>
          <a:stretch>
            <a:fillRect/>
          </a:stretch>
        </p:blipFill>
        <p:spPr>
          <a:xfrm>
            <a:off x="10363200" y="111835"/>
            <a:ext cx="1828800" cy="1541585"/>
          </a:xfrm>
          <a:prstGeom prst="rect">
            <a:avLst/>
          </a:prstGeom>
        </p:spPr>
      </p:pic>
      <p:pic>
        <p:nvPicPr>
          <p:cNvPr id="10" name="תמונה 9">
            <a:extLst>
              <a:ext uri="{FF2B5EF4-FFF2-40B4-BE49-F238E27FC236}">
                <a16:creationId xmlns:a16="http://schemas.microsoft.com/office/drawing/2014/main" id="{61959D8A-0CFA-B6A1-27E4-940C866054D5}"/>
              </a:ext>
            </a:extLst>
          </p:cNvPr>
          <p:cNvPicPr>
            <a:picLocks noChangeAspect="1"/>
          </p:cNvPicPr>
          <p:nvPr/>
        </p:nvPicPr>
        <p:blipFill>
          <a:blip r:embed="rId6"/>
          <a:stretch>
            <a:fillRect/>
          </a:stretch>
        </p:blipFill>
        <p:spPr>
          <a:xfrm>
            <a:off x="2295027" y="1815756"/>
            <a:ext cx="8649733" cy="5042243"/>
          </a:xfrm>
          <a:prstGeom prst="rect">
            <a:avLst/>
          </a:prstGeom>
        </p:spPr>
      </p:pic>
    </p:spTree>
    <p:extLst>
      <p:ext uri="{BB962C8B-B14F-4D97-AF65-F5344CB8AC3E}">
        <p14:creationId xmlns:p14="http://schemas.microsoft.com/office/powerpoint/2010/main" val="308099582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TotalTime>
  <Words>1926</Words>
  <Application>Microsoft Office PowerPoint</Application>
  <PresentationFormat>מסך רחב</PresentationFormat>
  <Paragraphs>198</Paragraphs>
  <Slides>28</Slides>
  <Notes>27</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28</vt:i4>
      </vt:variant>
    </vt:vector>
  </HeadingPairs>
  <TitlesOfParts>
    <vt:vector size="37" baseType="lpstr">
      <vt:lpstr>Almoni Neue DL 4.0 AAA</vt:lpstr>
      <vt:lpstr>Arial</vt:lpstr>
      <vt:lpstr>Bnarkisim</vt:lpstr>
      <vt:lpstr>Calibri</vt:lpstr>
      <vt:lpstr>Calibri Light</vt:lpstr>
      <vt:lpstr>Narkisim</vt:lpstr>
      <vt:lpstr>NarkisimMFO</vt:lpstr>
      <vt:lpstr>NarkisimMFOBold</vt:lpstr>
      <vt:lpstr>ערכת נושא Office</vt:lpstr>
      <vt:lpstr> מצגת מלווה לשעורים                   מדע וטכנולוגיה כיתה ד מפגשים עם בעלי חיים פרק שני: שפע של מינים עושים סדר</vt:lpstr>
      <vt:lpstr>מצגת של PowerPoint‏</vt:lpstr>
      <vt:lpstr>מצגת של PowerPoint‏</vt:lpstr>
      <vt:lpstr>מצגת של PowerPoint‏</vt:lpstr>
      <vt:lpstr>מצגת של PowerPoint‏</vt:lpstr>
      <vt:lpstr>מצגת של PowerPoint‏</vt:lpstr>
      <vt:lpstr>מצגת של PowerPoint‏</vt:lpstr>
      <vt:lpstr> מחלקת החרקים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קבוצת הרכיכות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עוברים למצגת הבאה:  דגים דו חיים</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11</cp:revision>
  <dcterms:created xsi:type="dcterms:W3CDTF">2024-06-19T12:51:37Z</dcterms:created>
  <dcterms:modified xsi:type="dcterms:W3CDTF">2024-08-12T07:39:51Z</dcterms:modified>
</cp:coreProperties>
</file>