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65" r:id="rId3"/>
    <p:sldId id="278" r:id="rId4"/>
    <p:sldId id="286" r:id="rId5"/>
    <p:sldId id="285" r:id="rId6"/>
    <p:sldId id="273" r:id="rId7"/>
    <p:sldId id="263" r:id="rId8"/>
    <p:sldId id="28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1" d="100"/>
          <a:sy n="101" d="100"/>
        </p:scale>
        <p:origin x="936" y="102"/>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3F332-9B59-4A5E-85B7-C4948E07C2D9}"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D1D93-1E58-4AD4-BDCC-7A1D90E6F4BE}" type="slidenum">
              <a:rPr lang="en-US" smtClean="0"/>
              <a:t>‹#›</a:t>
            </a:fld>
            <a:endParaRPr lang="en-US"/>
          </a:p>
        </p:txBody>
      </p:sp>
    </p:spTree>
    <p:extLst>
      <p:ext uri="{BB962C8B-B14F-4D97-AF65-F5344CB8AC3E}">
        <p14:creationId xmlns:p14="http://schemas.microsoft.com/office/powerpoint/2010/main" val="306827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מצגת הפתיחה מפגישה את התלמידים עם המושג אנרגיה.</a:t>
            </a:r>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1</a:t>
            </a:fld>
            <a:endParaRPr lang="en-US"/>
          </a:p>
        </p:txBody>
      </p:sp>
    </p:spTree>
    <p:extLst>
      <p:ext uri="{BB962C8B-B14F-4D97-AF65-F5344CB8AC3E}">
        <p14:creationId xmlns:p14="http://schemas.microsoft.com/office/powerpoint/2010/main" val="283788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בהתנסות זו התלמידים בונים מטוס מנייר ומטיסים אותו בעזרת אנרגיית השרירים של הידיים. את המטוס בונים בעזרת ההנחיות שמוצגות בסרטון. חשוב להדגים לתלמידים את שלבי הבנייה של המטוס.</a:t>
            </a:r>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2</a:t>
            </a:fld>
            <a:endParaRPr lang="en-US"/>
          </a:p>
        </p:txBody>
      </p:sp>
    </p:spTree>
    <p:extLst>
      <p:ext uri="{BB962C8B-B14F-4D97-AF65-F5344CB8AC3E}">
        <p14:creationId xmlns:p14="http://schemas.microsoft.com/office/powerpoint/2010/main" val="419965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לאחר הטסת המטוס עורכים שיח באמצעות השאלות שמוצגות בשקופית. ה"משהו" שסופק למטוס אנרגיה. המקור של האנרגיה הזו הוא שרירי היד. כאשר ספקנו למטוס אנרגיה התרחשה תופעה – המטוס נע באוויר.</a:t>
            </a:r>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4</a:t>
            </a:fld>
            <a:endParaRPr lang="en-US"/>
          </a:p>
        </p:txBody>
      </p:sp>
    </p:spTree>
    <p:extLst>
      <p:ext uri="{BB962C8B-B14F-4D97-AF65-F5344CB8AC3E}">
        <p14:creationId xmlns:p14="http://schemas.microsoft.com/office/powerpoint/2010/main" val="94824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בהתנסות זו מגבירים את יכולתנו להטיס את המטוס למרחק בעזרת שחרור גומייה מתוחה (למורה: בגומייה המתוחה יש אנרגיה פוטנציאלית אלסטית שהגיעה משרירי האדם.  כאשר משחררים את הגומייה, אנרגיה זו הופכת לאנרגיית תנועה). אנרגיית השרירים והאנרגיה שבגומייה המתוחה גרמו למטוס לטוס למרחק גדול יותר.</a:t>
            </a:r>
            <a:endParaRPr lang="en-US" dirty="0"/>
          </a:p>
          <a:p>
            <a:pPr algn="r"/>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5</a:t>
            </a:fld>
            <a:endParaRPr lang="en-US"/>
          </a:p>
        </p:txBody>
      </p:sp>
    </p:spTree>
    <p:extLst>
      <p:ext uri="{BB962C8B-B14F-4D97-AF65-F5344CB8AC3E}">
        <p14:creationId xmlns:p14="http://schemas.microsoft.com/office/powerpoint/2010/main" val="2159028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כאן עורכים המשגה למושג אנרגיה. ראו הרחבה בספר התלמיד.</a:t>
            </a:r>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6</a:t>
            </a:fld>
            <a:endParaRPr lang="en-US"/>
          </a:p>
        </p:txBody>
      </p:sp>
    </p:spTree>
    <p:extLst>
      <p:ext uri="{BB962C8B-B14F-4D97-AF65-F5344CB8AC3E}">
        <p14:creationId xmlns:p14="http://schemas.microsoft.com/office/powerpoint/2010/main" val="280351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מסיימים את בשאילת שאלות במטרה לעורר עניין. מילות השאלה נועדו לסייע לתלמידים בניסוח שאלות מגוונות וטובות. לאחר שאילת השאלות, מפנים את התלמידים לשער "אנרגיה ומערכות טכנולוגיות בפעולה" ומבקשים מהם לעלעל בשער ולגלות דברים שמעניינים אותם ללמוד.</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7</a:t>
            </a:fld>
            <a:endParaRPr lang="en-US"/>
          </a:p>
        </p:txBody>
      </p:sp>
    </p:spTree>
    <p:extLst>
      <p:ext uri="{BB962C8B-B14F-4D97-AF65-F5344CB8AC3E}">
        <p14:creationId xmlns:p14="http://schemas.microsoft.com/office/powerpoint/2010/main" val="206702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שימו לב: באתר במבט חדש, כיתה ו, תמצאו טבלת תכנון לימודים, מערכי שיעור ומצגות מלוות. בהצלחה!!!</a:t>
            </a:r>
          </a:p>
          <a:p>
            <a:endParaRPr lang="en-US" dirty="0"/>
          </a:p>
        </p:txBody>
      </p:sp>
      <p:sp>
        <p:nvSpPr>
          <p:cNvPr id="4" name="Slide Number Placeholder 3"/>
          <p:cNvSpPr>
            <a:spLocks noGrp="1"/>
          </p:cNvSpPr>
          <p:nvPr>
            <p:ph type="sldNum" sz="quarter" idx="5"/>
          </p:nvPr>
        </p:nvSpPr>
        <p:spPr/>
        <p:txBody>
          <a:bodyPr/>
          <a:lstStyle/>
          <a:p>
            <a:fld id="{646D1D93-1E58-4AD4-BDCC-7A1D90E6F4BE}" type="slidenum">
              <a:rPr lang="en-US" smtClean="0"/>
              <a:t>8</a:t>
            </a:fld>
            <a:endParaRPr lang="en-US"/>
          </a:p>
        </p:txBody>
      </p:sp>
    </p:spTree>
    <p:extLst>
      <p:ext uri="{BB962C8B-B14F-4D97-AF65-F5344CB8AC3E}">
        <p14:creationId xmlns:p14="http://schemas.microsoft.com/office/powerpoint/2010/main" val="15359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A7CA-DD88-ABEB-3600-3BF926A26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0E41D3-82A7-B8D3-1FF8-8593D68D75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AD5F7F-544D-E09E-859F-5AEAC6363301}"/>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91BFC48E-87B7-73C1-DA40-B20446CAD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009E0-A7BE-3FF6-EE83-168D4331A695}"/>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449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72AE-09ED-9461-5204-691FA9A82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1A131A-E030-B9D7-AF5E-96E14EB81C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7FB34-2DA0-7245-1FD8-5E6DF2C50808}"/>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50895F5F-9F14-AE05-5B8D-A623426CF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68640-52EA-1A77-0E85-4FC92FAB688C}"/>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386468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E78D4-80C9-0306-30DE-4B45B2EF18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A420A7-1F55-B9A9-629F-7FAC0529AE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E9484-A1FF-E7F8-5CCA-EC0514D766C2}"/>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AB7E1306-2CE9-4206-9FFB-5B44CFEC6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DB9F6-6893-D809-909F-A1F78B2F3324}"/>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382001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E95E-76CF-D84A-8C19-13ADE8DEC8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BF754A-BCB5-7CFC-A63E-436B05CC0B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60DDD-49E3-8348-0BB7-61F76790DB0F}"/>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086CB31F-1F67-3FC5-CEC4-EBC189866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03B02-688B-3F18-0264-2AE71F1EF04E}"/>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130145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F1E0-DF71-6DD3-96F9-6DF8EA618E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825DBB-18FC-773B-B813-BE15022C9A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DF80E0-AF7E-3EB2-53CC-EAFBD708815F}"/>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56391666-15D5-0625-6A0A-4B09B9578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1F409-E88A-F896-2639-71E5D6D97843}"/>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66695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7D4C-1124-7A57-EC2B-97567D104D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E6691-61CD-9A16-CBFE-5929D9036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43CDB9-8CE1-5038-A690-51E5B38F20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A53A0-E992-7DFF-1204-AAA0F01230D3}"/>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6" name="Footer Placeholder 5">
            <a:extLst>
              <a:ext uri="{FF2B5EF4-FFF2-40B4-BE49-F238E27FC236}">
                <a16:creationId xmlns:a16="http://schemas.microsoft.com/office/drawing/2014/main" id="{21381E57-59C3-9105-F56B-5661E5F79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AA078-E01E-803B-A90F-8C90CBEF38DD}"/>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183413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D3AF-8FA3-6CB8-6433-CE6C8BDE8A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95AFB-E5C5-1D17-FCC4-08ECD6AEA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D40B12-9704-D361-8D37-7E5C5D754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3E49A4-8F23-64D1-3592-9CE6C0C92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951826-DF2D-E2AA-BE96-EBD4712F50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5F003C-289E-E7F5-652A-64FF571DDC5B}"/>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8" name="Footer Placeholder 7">
            <a:extLst>
              <a:ext uri="{FF2B5EF4-FFF2-40B4-BE49-F238E27FC236}">
                <a16:creationId xmlns:a16="http://schemas.microsoft.com/office/drawing/2014/main" id="{9D8182E6-95BC-05B5-84FD-7ECE8FF0CA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253E95-9428-5E1E-21E7-D29C011ED9F3}"/>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406421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F38B-C7D1-DD3F-C105-CCB16D4F4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71247-8314-4FDD-EED8-8693A92626C5}"/>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4" name="Footer Placeholder 3">
            <a:extLst>
              <a:ext uri="{FF2B5EF4-FFF2-40B4-BE49-F238E27FC236}">
                <a16:creationId xmlns:a16="http://schemas.microsoft.com/office/drawing/2014/main" id="{EAA8DE58-804A-FCF8-A8D0-245ED4DE01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4C271A-3CC0-3AFC-AAC4-D521F611BAB2}"/>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48004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8DF511-5ED2-B729-3F2D-B9EFB1C204FE}"/>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3" name="Footer Placeholder 2">
            <a:extLst>
              <a:ext uri="{FF2B5EF4-FFF2-40B4-BE49-F238E27FC236}">
                <a16:creationId xmlns:a16="http://schemas.microsoft.com/office/drawing/2014/main" id="{852383A8-7E28-C34C-DEC6-B26232A6CA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B5A2D3-5D7E-8798-8958-2FA6A4B616BD}"/>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348027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4982-7703-A2A6-8A5B-C6FA18862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FBF09E-C03D-3672-DE93-AE2EAC7200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DA8964-5E22-381E-87C1-6B406BF8C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EA76C-1064-EF25-C8D3-87B0D1A31208}"/>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6" name="Footer Placeholder 5">
            <a:extLst>
              <a:ext uri="{FF2B5EF4-FFF2-40B4-BE49-F238E27FC236}">
                <a16:creationId xmlns:a16="http://schemas.microsoft.com/office/drawing/2014/main" id="{2184EA55-9BF9-B239-EA2C-8163B47B99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88FFE-3D56-B455-BEEF-4196E17925E4}"/>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243367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7616-378D-8237-6C75-2FA01F6B0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C5E307-21A5-5158-9C1A-8AD4B6257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8C795E-3442-CDAF-1D53-0E96E5135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C44F2-6581-3105-CD46-5AF169A0B948}"/>
              </a:ext>
            </a:extLst>
          </p:cNvPr>
          <p:cNvSpPr>
            <a:spLocks noGrp="1"/>
          </p:cNvSpPr>
          <p:nvPr>
            <p:ph type="dt" sz="half" idx="10"/>
          </p:nvPr>
        </p:nvSpPr>
        <p:spPr/>
        <p:txBody>
          <a:bodyPr/>
          <a:lstStyle/>
          <a:p>
            <a:fld id="{6FC7E8EF-C4E8-4099-B1E0-D763F6354C48}" type="datetimeFigureOut">
              <a:rPr lang="en-US" smtClean="0"/>
              <a:t>8/21/2024</a:t>
            </a:fld>
            <a:endParaRPr lang="en-US"/>
          </a:p>
        </p:txBody>
      </p:sp>
      <p:sp>
        <p:nvSpPr>
          <p:cNvPr id="6" name="Footer Placeholder 5">
            <a:extLst>
              <a:ext uri="{FF2B5EF4-FFF2-40B4-BE49-F238E27FC236}">
                <a16:creationId xmlns:a16="http://schemas.microsoft.com/office/drawing/2014/main" id="{57B22523-B247-D3E1-1007-B23EB6E1C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65F18-1C42-5818-083B-C3B515396E74}"/>
              </a:ext>
            </a:extLst>
          </p:cNvPr>
          <p:cNvSpPr>
            <a:spLocks noGrp="1"/>
          </p:cNvSpPr>
          <p:nvPr>
            <p:ph type="sldNum" sz="quarter" idx="12"/>
          </p:nvPr>
        </p:nvSpPr>
        <p:spPr/>
        <p:txBody>
          <a:bodyPr/>
          <a:lstStyle/>
          <a:p>
            <a:fld id="{EACFABAC-6B89-4C68-957B-E6668ACF5752}" type="slidenum">
              <a:rPr lang="en-US" smtClean="0"/>
              <a:t>‹#›</a:t>
            </a:fld>
            <a:endParaRPr lang="en-US"/>
          </a:p>
        </p:txBody>
      </p:sp>
    </p:spTree>
    <p:extLst>
      <p:ext uri="{BB962C8B-B14F-4D97-AF65-F5344CB8AC3E}">
        <p14:creationId xmlns:p14="http://schemas.microsoft.com/office/powerpoint/2010/main" val="136126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47F4A-DCF4-7BDD-72D6-24B140557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3D610B-78C0-175E-EDDF-954675A2C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30729-A77B-EBF4-ADBB-F040916AA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7E8EF-C4E8-4099-B1E0-D763F6354C48}" type="datetimeFigureOut">
              <a:rPr lang="en-US" smtClean="0"/>
              <a:t>8/21/2024</a:t>
            </a:fld>
            <a:endParaRPr lang="en-US"/>
          </a:p>
        </p:txBody>
      </p:sp>
      <p:sp>
        <p:nvSpPr>
          <p:cNvPr id="5" name="Footer Placeholder 4">
            <a:extLst>
              <a:ext uri="{FF2B5EF4-FFF2-40B4-BE49-F238E27FC236}">
                <a16:creationId xmlns:a16="http://schemas.microsoft.com/office/drawing/2014/main" id="{5B9D8F39-3952-FA39-E853-6EB41D670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4F63CB-4D7A-6692-21CA-3166EA897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FABAC-6B89-4C68-957B-E6668ACF5752}" type="slidenum">
              <a:rPr lang="en-US" smtClean="0"/>
              <a:t>‹#›</a:t>
            </a:fld>
            <a:endParaRPr lang="en-US"/>
          </a:p>
        </p:txBody>
      </p:sp>
    </p:spTree>
    <p:extLst>
      <p:ext uri="{BB962C8B-B14F-4D97-AF65-F5344CB8AC3E}">
        <p14:creationId xmlns:p14="http://schemas.microsoft.com/office/powerpoint/2010/main" val="183558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tm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www.youtube.com/watch?v=ELcGboBssug" TargetMode="External"/><Relationship Id="rId2" Type="http://schemas.openxmlformats.org/officeDocument/2006/relationships/slideLayout" Target="../slideLayouts/slideLayout2.xml"/><Relationship Id="rId1" Type="http://schemas.openxmlformats.org/officeDocument/2006/relationships/video" Target="about:blank" TargetMode="Externa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about:blank" TargetMode="External"/><Relationship Id="rId6" Type="http://schemas.openxmlformats.org/officeDocument/2006/relationships/hyperlink" Target="https://www.youtube.com/watch?v=ELcGboBssug" TargetMode="External"/><Relationship Id="rId5"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C1C6-17FC-BD9B-72E1-45334A576E88}"/>
              </a:ext>
            </a:extLst>
          </p:cNvPr>
          <p:cNvSpPr>
            <a:spLocks noGrp="1"/>
          </p:cNvSpPr>
          <p:nvPr>
            <p:ph type="title"/>
          </p:nvPr>
        </p:nvSpPr>
        <p:spPr/>
        <p:txBody>
          <a:bodyPr/>
          <a:lstStyle/>
          <a:p>
            <a:pPr algn="ctr"/>
            <a:r>
              <a:rPr lang="en-US" b="1" dirty="0">
                <a:solidFill>
                  <a:srgbClr val="FF0000"/>
                </a:solidFill>
                <a:cs typeface="+mn-cs"/>
              </a:rPr>
              <a:t> </a:t>
            </a:r>
          </a:p>
        </p:txBody>
      </p:sp>
      <p:sp>
        <p:nvSpPr>
          <p:cNvPr id="3" name="Content Placeholder 2">
            <a:extLst>
              <a:ext uri="{FF2B5EF4-FFF2-40B4-BE49-F238E27FC236}">
                <a16:creationId xmlns:a16="http://schemas.microsoft.com/office/drawing/2014/main" id="{9F504FDA-1538-115E-7CCD-B779D14A1923}"/>
              </a:ext>
            </a:extLst>
          </p:cNvPr>
          <p:cNvSpPr>
            <a:spLocks noGrp="1"/>
          </p:cNvSpPr>
          <p:nvPr>
            <p:ph idx="1"/>
          </p:nvPr>
        </p:nvSpPr>
        <p:spPr>
          <a:xfrm>
            <a:off x="838200" y="365125"/>
            <a:ext cx="10515600" cy="5811838"/>
          </a:xfrm>
        </p:spPr>
        <p:txBody>
          <a:bodyPr/>
          <a:lstStyle/>
          <a:p>
            <a:pPr marL="0" indent="0" algn="ctr">
              <a:buNone/>
            </a:pPr>
            <a:r>
              <a:rPr lang="he-IL" dirty="0"/>
              <a:t> </a:t>
            </a:r>
            <a:r>
              <a:rPr lang="en-US" sz="3600" b="1" dirty="0">
                <a:solidFill>
                  <a:srgbClr val="FF0000"/>
                </a:solidFill>
              </a:rPr>
              <a:t> </a:t>
            </a:r>
            <a:endParaRPr lang="he-IL" sz="3600" b="1" dirty="0">
              <a:solidFill>
                <a:srgbClr val="FF0000"/>
              </a:solidFill>
            </a:endParaRPr>
          </a:p>
          <a:p>
            <a:pPr marL="0" indent="0" algn="ctr">
              <a:buNone/>
            </a:pPr>
            <a:endParaRPr lang="he-IL" b="1" dirty="0">
              <a:solidFill>
                <a:srgbClr val="FF0000"/>
              </a:solidFill>
            </a:endParaRPr>
          </a:p>
          <a:p>
            <a:pPr marL="0" indent="0" algn="ctr">
              <a:buNone/>
            </a:pPr>
            <a:endParaRPr lang="en-US" b="1" dirty="0">
              <a:solidFill>
                <a:srgbClr val="FF0000"/>
              </a:solidFill>
            </a:endParaRPr>
          </a:p>
        </p:txBody>
      </p:sp>
      <p:pic>
        <p:nvPicPr>
          <p:cNvPr id="10" name="Picture 9">
            <a:extLst>
              <a:ext uri="{FF2B5EF4-FFF2-40B4-BE49-F238E27FC236}">
                <a16:creationId xmlns:a16="http://schemas.microsoft.com/office/drawing/2014/main" id="{D0EC5C80-C504-47FF-85A9-681E0CD89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089" y="110862"/>
            <a:ext cx="3468308" cy="560520"/>
          </a:xfrm>
          <a:prstGeom prst="rect">
            <a:avLst/>
          </a:prstGeom>
        </p:spPr>
      </p:pic>
      <p:pic>
        <p:nvPicPr>
          <p:cNvPr id="4" name="תמונה 3" descr="גזירת מסך"/>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8" y="857487"/>
            <a:ext cx="12062564" cy="6039115"/>
          </a:xfrm>
          <a:prstGeom prst="rect">
            <a:avLst/>
          </a:prstGeom>
        </p:spPr>
      </p:pic>
      <p:sp>
        <p:nvSpPr>
          <p:cNvPr id="7" name="TextBox 6">
            <a:extLst>
              <a:ext uri="{FF2B5EF4-FFF2-40B4-BE49-F238E27FC236}">
                <a16:creationId xmlns:a16="http://schemas.microsoft.com/office/drawing/2014/main" id="{67BAC902-B4E1-C215-58DE-0AE2F437411F}"/>
              </a:ext>
            </a:extLst>
          </p:cNvPr>
          <p:cNvSpPr txBox="1"/>
          <p:nvPr/>
        </p:nvSpPr>
        <p:spPr>
          <a:xfrm>
            <a:off x="278674" y="2246812"/>
            <a:ext cx="3875315" cy="954107"/>
          </a:xfrm>
          <a:prstGeom prst="rect">
            <a:avLst/>
          </a:prstGeom>
          <a:noFill/>
        </p:spPr>
        <p:txBody>
          <a:bodyPr wrap="square" rtlCol="0">
            <a:spAutoFit/>
          </a:bodyPr>
          <a:lstStyle/>
          <a:p>
            <a:pPr algn="r"/>
            <a:r>
              <a:rPr lang="ar-SA" sz="2800" b="1" dirty="0">
                <a:solidFill>
                  <a:srgbClr val="FF0000"/>
                </a:solidFill>
              </a:rPr>
              <a:t>فعالية افتتاحية للفصل الأول: الطاقة من حولنا</a:t>
            </a:r>
            <a:endParaRPr lang="en-US" sz="2800" b="1" dirty="0">
              <a:solidFill>
                <a:srgbClr val="FF0000"/>
              </a:solidFill>
            </a:endParaRPr>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490509" y="65445"/>
            <a:ext cx="1085648" cy="646896"/>
          </a:xfrm>
          <a:prstGeom prst="rect">
            <a:avLst/>
          </a:prstGeom>
        </p:spPr>
      </p:pic>
    </p:spTree>
    <p:extLst>
      <p:ext uri="{BB962C8B-B14F-4D97-AF65-F5344CB8AC3E}">
        <p14:creationId xmlns:p14="http://schemas.microsoft.com/office/powerpoint/2010/main" val="1536350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5BD8-5260-D1D6-BEDD-CDFAF8D15DAD}"/>
              </a:ext>
            </a:extLst>
          </p:cNvPr>
          <p:cNvSpPr>
            <a:spLocks noGrp="1"/>
          </p:cNvSpPr>
          <p:nvPr>
            <p:ph type="title"/>
          </p:nvPr>
        </p:nvSpPr>
        <p:spPr>
          <a:xfrm>
            <a:off x="838200" y="365125"/>
            <a:ext cx="11020124" cy="1325563"/>
          </a:xfrm>
        </p:spPr>
        <p:txBody>
          <a:bodyPr/>
          <a:lstStyle/>
          <a:p>
            <a:pPr algn="r"/>
            <a:r>
              <a:rPr lang="he-IL" b="1" dirty="0">
                <a:solidFill>
                  <a:srgbClr val="FF0000"/>
                </a:solidFill>
                <a:cs typeface="+mn-cs"/>
              </a:rPr>
              <a:t> </a:t>
            </a:r>
            <a:r>
              <a:rPr lang="ar-SA" b="1" dirty="0">
                <a:solidFill>
                  <a:srgbClr val="FF0000"/>
                </a:solidFill>
                <a:cs typeface="+mn-cs"/>
              </a:rPr>
              <a:t>تجربة 1</a:t>
            </a:r>
            <a:r>
              <a:rPr lang="he-IL" b="1" dirty="0">
                <a:solidFill>
                  <a:srgbClr val="FF0000"/>
                </a:solidFill>
                <a:cs typeface="+mn-cs"/>
              </a:rPr>
              <a:t> – </a:t>
            </a:r>
            <a:r>
              <a:rPr lang="ar-SA" b="1" dirty="0">
                <a:solidFill>
                  <a:srgbClr val="FF0000"/>
                </a:solidFill>
                <a:cs typeface="+mn-cs"/>
              </a:rPr>
              <a:t>نبني طائرة ورقيَّة</a:t>
            </a:r>
            <a:endParaRPr lang="en-US" b="1" dirty="0">
              <a:solidFill>
                <a:srgbClr val="FF0000"/>
              </a:solidFill>
              <a:cs typeface="+mn-cs"/>
            </a:endParaRPr>
          </a:p>
        </p:txBody>
      </p:sp>
      <p:sp>
        <p:nvSpPr>
          <p:cNvPr id="9" name="TextBox 8">
            <a:extLst>
              <a:ext uri="{FF2B5EF4-FFF2-40B4-BE49-F238E27FC236}">
                <a16:creationId xmlns:a16="http://schemas.microsoft.com/office/drawing/2014/main" id="{86CE5D9A-D5BC-0EB2-486E-34BC4DE7716B}"/>
              </a:ext>
            </a:extLst>
          </p:cNvPr>
          <p:cNvSpPr txBox="1"/>
          <p:nvPr/>
        </p:nvSpPr>
        <p:spPr>
          <a:xfrm>
            <a:off x="67733" y="1752600"/>
            <a:ext cx="3607283" cy="5293757"/>
          </a:xfrm>
          <a:prstGeom prst="rect">
            <a:avLst/>
          </a:prstGeom>
          <a:noFill/>
        </p:spPr>
        <p:txBody>
          <a:bodyPr wrap="square" rtlCol="0">
            <a:spAutoFit/>
          </a:bodyPr>
          <a:lstStyle/>
          <a:p>
            <a:pPr algn="r"/>
            <a:r>
              <a:rPr lang="ar-SA" sz="2800" b="1" dirty="0">
                <a:solidFill>
                  <a:srgbClr val="FF0000"/>
                </a:solidFill>
              </a:rPr>
              <a:t>تَعْليمات</a:t>
            </a:r>
            <a:endParaRPr lang="he-IL" sz="2800" b="1" dirty="0">
              <a:solidFill>
                <a:srgbClr val="FF0000"/>
              </a:solidFill>
            </a:endParaRPr>
          </a:p>
          <a:p>
            <a:pPr marL="342900" indent="-342900" algn="r" rtl="1">
              <a:buFont typeface="+mj-lt"/>
              <a:buAutoNum type="arabicPeriod"/>
            </a:pPr>
            <a:r>
              <a:rPr lang="ar-SA" sz="2000" b="1" dirty="0"/>
              <a:t>شاهِدوا الفيلم</a:t>
            </a:r>
            <a:endParaRPr lang="he-IL" sz="2000" b="1" dirty="0"/>
          </a:p>
          <a:p>
            <a:pPr marL="342900" indent="-342900" algn="r" rtl="1">
              <a:buFont typeface="+mj-lt"/>
              <a:buAutoNum type="arabicPeriod"/>
            </a:pPr>
            <a:r>
              <a:rPr lang="ar-SA" sz="2000" b="1" dirty="0"/>
              <a:t>انتبهوا لترتيب مراحل بناء الطائرة.</a:t>
            </a:r>
            <a:endParaRPr lang="he-IL" sz="2000" b="1" dirty="0"/>
          </a:p>
          <a:p>
            <a:pPr marL="342900" indent="-342900" algn="r" rtl="1">
              <a:buFont typeface="+mj-lt"/>
              <a:buAutoNum type="arabicPeriod"/>
            </a:pPr>
            <a:r>
              <a:rPr lang="ar-SA" b="1" dirty="0"/>
              <a:t>ابنوا الطائرة حسب المراحل المعروضة في الفيلم</a:t>
            </a:r>
            <a:r>
              <a:rPr lang="he-IL" sz="2000" b="1" dirty="0"/>
              <a:t>.</a:t>
            </a:r>
          </a:p>
          <a:p>
            <a:pPr marL="342900" indent="-342900" algn="r" rtl="1">
              <a:buFont typeface="+mj-lt"/>
              <a:buAutoNum type="arabicPeriod"/>
            </a:pPr>
            <a:r>
              <a:rPr lang="ar-SA" sz="2000" b="1" dirty="0"/>
              <a:t>دَقِّقوا في البناء</a:t>
            </a:r>
            <a:r>
              <a:rPr lang="he-IL" sz="2000" b="1" dirty="0"/>
              <a:t>.</a:t>
            </a:r>
          </a:p>
          <a:p>
            <a:pPr marL="342900" indent="-342900" algn="r" rtl="1">
              <a:buFont typeface="+mj-lt"/>
              <a:buAutoNum type="arabicPeriod"/>
            </a:pPr>
            <a:r>
              <a:rPr lang="ar-SA" sz="2000" b="1" dirty="0"/>
              <a:t>طَيِّروا الطائرَة</a:t>
            </a:r>
            <a:r>
              <a:rPr lang="he-IL" sz="2000" b="1" dirty="0"/>
              <a:t>.</a:t>
            </a:r>
          </a:p>
          <a:p>
            <a:pPr marL="342900" lvl="0" indent="-342900" algn="r" rtl="1">
              <a:buFont typeface="+mj-lt"/>
              <a:buAutoNum type="arabicPeriod"/>
              <a:defRPr/>
            </a:pPr>
            <a:r>
              <a:rPr kumimoji="0" lang="ar-SA"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فَسِّروا:</a:t>
            </a:r>
            <a:r>
              <a:rPr kumimoji="0" lang="ar-SA" sz="20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a:t>
            </a:r>
            <a:r>
              <a:rPr kumimoji="0" lang="ar-SA"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الذي جَعل الطائرة تطير</a:t>
            </a:r>
            <a:r>
              <a:rPr lang="ar-SA" sz="2000" b="1" dirty="0">
                <a:solidFill>
                  <a:prstClr val="black"/>
                </a:solidFill>
                <a:cs typeface="Arial" panose="020B0604020202020204" pitchFamily="34" charset="0"/>
              </a:rPr>
              <a:t>؟ (ماذا كان علينا أن نعمل حتى تطير الطائرة؟</a:t>
            </a:r>
            <a:r>
              <a:rPr lang="he-IL" sz="2000" b="1" dirty="0">
                <a:solidFill>
                  <a:prstClr val="black"/>
                </a:solidFill>
                <a:cs typeface="Arial" panose="020B0604020202020204" pitchFamily="34" charset="0"/>
              </a:rPr>
              <a:t>)</a:t>
            </a:r>
            <a:endParaRPr kumimoji="0" lang="he-IL"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indent="-342900" algn="r" rtl="1">
              <a:buFont typeface="+mj-lt"/>
              <a:buAutoNum type="arabicPeriod"/>
            </a:pPr>
            <a:endParaRPr lang="he-IL" sz="2000" b="1" dirty="0"/>
          </a:p>
          <a:p>
            <a:pPr algn="r" rtl="1"/>
            <a:endParaRPr lang="he-IL" sz="2000" b="1" dirty="0"/>
          </a:p>
          <a:p>
            <a:pPr algn="r" rtl="1"/>
            <a:endParaRPr lang="he-IL" sz="2000" b="1" dirty="0"/>
          </a:p>
          <a:p>
            <a:pPr algn="r"/>
            <a:endParaRPr lang="he-IL" dirty="0"/>
          </a:p>
          <a:p>
            <a:endParaRPr lang="he-IL" dirty="0"/>
          </a:p>
          <a:p>
            <a:endParaRPr lang="en-US" dirty="0"/>
          </a:p>
          <a:p>
            <a:pPr algn="r" rtl="1"/>
            <a:endParaRPr lang="he-IL" dirty="0"/>
          </a:p>
        </p:txBody>
      </p:sp>
      <p:pic>
        <p:nvPicPr>
          <p:cNvPr id="5" name="Online Media 4" title="איך להכין מטוס פשוט מנייר אוריגמי">
            <a:hlinkClick r:id="" action="ppaction://media"/>
            <a:extLst>
              <a:ext uri="{FF2B5EF4-FFF2-40B4-BE49-F238E27FC236}">
                <a16:creationId xmlns:a16="http://schemas.microsoft.com/office/drawing/2014/main" id="{932EAC18-4526-5344-6B37-96C551A6EAD2}"/>
              </a:ext>
            </a:extLst>
          </p:cNvPr>
          <p:cNvPicPr>
            <a:picLocks noGrp="1" noRot="1" noChangeAspect="1"/>
          </p:cNvPicPr>
          <p:nvPr>
            <p:ph idx="1"/>
            <a:videoFile r:link="rId1"/>
          </p:nvPr>
        </p:nvPicPr>
        <p:blipFill>
          <a:blip r:embed="rId4"/>
          <a:stretch>
            <a:fillRect/>
          </a:stretch>
        </p:blipFill>
        <p:spPr>
          <a:xfrm>
            <a:off x="3812269" y="1690688"/>
            <a:ext cx="7700963" cy="4351338"/>
          </a:xfrm>
          <a:prstGeom prst="rect">
            <a:avLst/>
          </a:prstGeom>
        </p:spPr>
      </p:pic>
      <p:sp>
        <p:nvSpPr>
          <p:cNvPr id="3" name="TextBox 2">
            <a:extLst>
              <a:ext uri="{FF2B5EF4-FFF2-40B4-BE49-F238E27FC236}">
                <a16:creationId xmlns:a16="http://schemas.microsoft.com/office/drawing/2014/main" id="{5728AC2D-BB1C-F391-DE81-0B9845749C4A}"/>
              </a:ext>
            </a:extLst>
          </p:cNvPr>
          <p:cNvSpPr txBox="1"/>
          <p:nvPr/>
        </p:nvSpPr>
        <p:spPr>
          <a:xfrm>
            <a:off x="67733" y="5503817"/>
            <a:ext cx="3744536" cy="830997"/>
          </a:xfrm>
          <a:prstGeom prst="rect">
            <a:avLst/>
          </a:prstGeom>
          <a:solidFill>
            <a:schemeClr val="accent1">
              <a:lumMod val="20000"/>
              <a:lumOff val="80000"/>
            </a:schemeClr>
          </a:solidFill>
        </p:spPr>
        <p:txBody>
          <a:bodyPr wrap="square" rtlCol="0">
            <a:spAutoFit/>
          </a:bodyPr>
          <a:lstStyle/>
          <a:p>
            <a:pPr algn="r"/>
            <a:r>
              <a:rPr lang="ar-SA" sz="2400" b="1" dirty="0">
                <a:solidFill>
                  <a:srgbClr val="FF0000"/>
                </a:solidFill>
              </a:rPr>
              <a:t>تحدّي</a:t>
            </a:r>
            <a:r>
              <a:rPr lang="he-IL" sz="2400" b="1" dirty="0"/>
              <a:t>: </a:t>
            </a:r>
            <a:r>
              <a:rPr lang="ar-SA" sz="2400" b="1" dirty="0"/>
              <a:t>كيف تستطيعون جعل الطائرة تطير لأبعد مسافة؟</a:t>
            </a:r>
            <a:endParaRPr lang="en-US" sz="2400" b="1" dirty="0"/>
          </a:p>
        </p:txBody>
      </p:sp>
      <p:pic>
        <p:nvPicPr>
          <p:cNvPr id="6" name="Picture 5">
            <a:extLst>
              <a:ext uri="{FF2B5EF4-FFF2-40B4-BE49-F238E27FC236}">
                <a16:creationId xmlns:a16="http://schemas.microsoft.com/office/drawing/2014/main" id="{4D60DADF-78F9-C1FC-9130-FEE2DD26DE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90" y="0"/>
            <a:ext cx="4848225" cy="1133475"/>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1871374" y="243289"/>
            <a:ext cx="1085648" cy="646896"/>
          </a:xfrm>
          <a:prstGeom prst="rect">
            <a:avLst/>
          </a:prstGeom>
        </p:spPr>
      </p:pic>
      <p:sp>
        <p:nvSpPr>
          <p:cNvPr id="10" name="תיבת טקסט 9">
            <a:extLst>
              <a:ext uri="{FF2B5EF4-FFF2-40B4-BE49-F238E27FC236}">
                <a16:creationId xmlns:a16="http://schemas.microsoft.com/office/drawing/2014/main" id="{B4A0F090-23B5-6C69-94FB-D0181D76C4DE}"/>
              </a:ext>
            </a:extLst>
          </p:cNvPr>
          <p:cNvSpPr txBox="1"/>
          <p:nvPr/>
        </p:nvSpPr>
        <p:spPr>
          <a:xfrm>
            <a:off x="5386752" y="6229907"/>
            <a:ext cx="61264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7"/>
              </a:rPr>
              <a:t>https://www.youtube.com/watch?v=ELcGboBssug</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3839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31A-D285-C954-F895-D629CFBAC0DB}"/>
              </a:ext>
            </a:extLst>
          </p:cNvPr>
          <p:cNvSpPr>
            <a:spLocks noGrp="1"/>
          </p:cNvSpPr>
          <p:nvPr>
            <p:ph type="title"/>
          </p:nvPr>
        </p:nvSpPr>
        <p:spPr/>
        <p:txBody>
          <a:bodyPr/>
          <a:lstStyle/>
          <a:p>
            <a:pPr algn="r"/>
            <a:r>
              <a:rPr lang="ar-SA" b="1" dirty="0">
                <a:solidFill>
                  <a:srgbClr val="FF0000"/>
                </a:solidFill>
                <a:latin typeface="+mn-lt"/>
                <a:cs typeface="+mn-cs"/>
              </a:rPr>
              <a:t>تجربة </a:t>
            </a:r>
            <a:r>
              <a:rPr lang="he-IL" b="1" dirty="0">
                <a:solidFill>
                  <a:srgbClr val="FF0000"/>
                </a:solidFill>
                <a:latin typeface="+mn-lt"/>
                <a:cs typeface="+mn-cs"/>
              </a:rPr>
              <a:t>2 : </a:t>
            </a:r>
            <a:r>
              <a:rPr lang="ar-SA" b="1" dirty="0">
                <a:solidFill>
                  <a:srgbClr val="FF0000"/>
                </a:solidFill>
                <a:latin typeface="+mn-lt"/>
                <a:cs typeface="+mn-cs"/>
              </a:rPr>
              <a:t>نُطَيِّر طائرة لمسافة بعيدَة</a:t>
            </a:r>
            <a:r>
              <a:rPr lang="he-IL" b="1" dirty="0">
                <a:solidFill>
                  <a:srgbClr val="FF0000"/>
                </a:solidFill>
                <a:latin typeface="+mn-lt"/>
                <a:cs typeface="+mn-cs"/>
              </a:rPr>
              <a:t> </a:t>
            </a:r>
            <a:endParaRPr lang="en-US" b="1" dirty="0">
              <a:solidFill>
                <a:srgbClr val="FF0000"/>
              </a:solidFill>
              <a:latin typeface="+mn-lt"/>
              <a:cs typeface="+mn-cs"/>
            </a:endParaRPr>
          </a:p>
        </p:txBody>
      </p:sp>
      <p:pic>
        <p:nvPicPr>
          <p:cNvPr id="4" name="Online Media 3" title="Make a Paper Airplane Launcher | STEM Activity">
            <a:hlinkClick r:id="" action="ppaction://media"/>
            <a:extLst>
              <a:ext uri="{FF2B5EF4-FFF2-40B4-BE49-F238E27FC236}">
                <a16:creationId xmlns:a16="http://schemas.microsoft.com/office/drawing/2014/main" id="{43E2CA45-B86C-132C-C2DE-0F5A762EDA28}"/>
              </a:ext>
            </a:extLst>
          </p:cNvPr>
          <p:cNvPicPr>
            <a:picLocks noGrp="1" noRot="1" noChangeAspect="1"/>
          </p:cNvPicPr>
          <p:nvPr>
            <p:ph idx="1"/>
            <a:videoFile r:link="rId1"/>
          </p:nvPr>
        </p:nvPicPr>
        <p:blipFill>
          <a:blip r:embed="rId3"/>
          <a:stretch>
            <a:fillRect/>
          </a:stretch>
        </p:blipFill>
        <p:spPr>
          <a:xfrm>
            <a:off x="4288089" y="1586186"/>
            <a:ext cx="7700963" cy="4351338"/>
          </a:xfrm>
          <a:prstGeom prst="rect">
            <a:avLst/>
          </a:prstGeom>
        </p:spPr>
      </p:pic>
      <p:sp>
        <p:nvSpPr>
          <p:cNvPr id="3" name="TextBox 2">
            <a:extLst>
              <a:ext uri="{FF2B5EF4-FFF2-40B4-BE49-F238E27FC236}">
                <a16:creationId xmlns:a16="http://schemas.microsoft.com/office/drawing/2014/main" id="{B5154B0B-E537-8B3C-FF1B-13C586078D68}"/>
              </a:ext>
            </a:extLst>
          </p:cNvPr>
          <p:cNvSpPr txBox="1"/>
          <p:nvPr/>
        </p:nvSpPr>
        <p:spPr>
          <a:xfrm>
            <a:off x="243840" y="1586187"/>
            <a:ext cx="3796937" cy="4524315"/>
          </a:xfrm>
          <a:prstGeom prst="rect">
            <a:avLst/>
          </a:prstGeom>
          <a:noFill/>
        </p:spPr>
        <p:txBody>
          <a:bodyPr wrap="square" rtlCol="0">
            <a:spAutoFit/>
          </a:bodyPr>
          <a:lstStyle/>
          <a:p>
            <a:pPr algn="r"/>
            <a:r>
              <a:rPr lang="ar-SA" sz="2800" b="1" dirty="0">
                <a:solidFill>
                  <a:srgbClr val="FF0000"/>
                </a:solidFill>
              </a:rPr>
              <a:t>تعليمات</a:t>
            </a:r>
          </a:p>
          <a:p>
            <a:pPr algn="r"/>
            <a:r>
              <a:rPr lang="ar-SA" sz="2800" b="1" dirty="0"/>
              <a:t>الفيلم الذي أمامكم يعرض مثالا  لتَطْيير طائرة لمسافة بعيدة.</a:t>
            </a:r>
            <a:endParaRPr lang="he-IL" sz="2800" b="1" dirty="0">
              <a:solidFill>
                <a:srgbClr val="FF0000"/>
              </a:solidFill>
            </a:endParaRPr>
          </a:p>
          <a:p>
            <a:pPr algn="r"/>
            <a:r>
              <a:rPr lang="ar-SA" sz="2400" b="1" dirty="0"/>
              <a:t>1. شاهِدوا الفيلم</a:t>
            </a:r>
          </a:p>
          <a:p>
            <a:pPr algn="r"/>
            <a:r>
              <a:rPr lang="ar-SA" sz="2400" b="1" dirty="0"/>
              <a:t>2. انتَبِهوا لترتيب العمليَّات في تطيير الطائرة.</a:t>
            </a:r>
            <a:endParaRPr lang="he-IL" sz="2400" b="1" dirty="0"/>
          </a:p>
          <a:p>
            <a:pPr algn="r"/>
            <a:r>
              <a:rPr lang="he-IL" sz="2400" b="1" dirty="0"/>
              <a:t>3</a:t>
            </a:r>
            <a:r>
              <a:rPr lang="ar-SA" sz="2400" b="1" dirty="0"/>
              <a:t>. طَيِّروا الطائرة بالطريقة الموصوفة في الفيلم.</a:t>
            </a:r>
            <a:endParaRPr lang="he-IL" sz="2400" b="1" dirty="0"/>
          </a:p>
          <a:p>
            <a:pPr algn="r" rtl="1"/>
            <a:r>
              <a:rPr lang="he-IL" sz="2400" b="1" dirty="0"/>
              <a:t>4</a:t>
            </a:r>
            <a:r>
              <a:rPr lang="ar-SA" sz="2400" b="1" dirty="0"/>
              <a:t>. فَسِّروا ما الذي أَدّى الى طيران الطائرة لمسافة بعيدة؟</a:t>
            </a:r>
            <a:endParaRPr lang="he-IL" sz="2400" b="1" dirty="0"/>
          </a:p>
          <a:p>
            <a:pPr algn="r"/>
            <a:endParaRPr lang="he-IL" b="1" dirty="0"/>
          </a:p>
          <a:p>
            <a:endParaRPr lang="en-US" dirty="0"/>
          </a:p>
        </p:txBody>
      </p:sp>
      <p:pic>
        <p:nvPicPr>
          <p:cNvPr id="6" name="Picture 5">
            <a:extLst>
              <a:ext uri="{FF2B5EF4-FFF2-40B4-BE49-F238E27FC236}">
                <a16:creationId xmlns:a16="http://schemas.microsoft.com/office/drawing/2014/main" id="{0105B56F-E946-A37F-4AD1-68A1D952E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66" y="53533"/>
            <a:ext cx="3830272" cy="895486"/>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463478" y="177828"/>
            <a:ext cx="1085648" cy="646896"/>
          </a:xfrm>
          <a:prstGeom prst="rect">
            <a:avLst/>
          </a:prstGeom>
        </p:spPr>
      </p:pic>
      <p:sp>
        <p:nvSpPr>
          <p:cNvPr id="5" name="תיבת טקסט 4">
            <a:extLst>
              <a:ext uri="{FF2B5EF4-FFF2-40B4-BE49-F238E27FC236}">
                <a16:creationId xmlns:a16="http://schemas.microsoft.com/office/drawing/2014/main" id="{87E601D1-8A4E-33E4-6427-BFC6FBA53437}"/>
              </a:ext>
            </a:extLst>
          </p:cNvPr>
          <p:cNvSpPr txBox="1"/>
          <p:nvPr/>
        </p:nvSpPr>
        <p:spPr>
          <a:xfrm>
            <a:off x="5091332" y="6172058"/>
            <a:ext cx="6094476" cy="369332"/>
          </a:xfrm>
          <a:prstGeom prst="rect">
            <a:avLst/>
          </a:prstGeom>
          <a:noFill/>
        </p:spPr>
        <p:txBody>
          <a:bodyPr wrap="square">
            <a:spAutoFit/>
          </a:bodyPr>
          <a:lstStyle/>
          <a:p>
            <a:r>
              <a:rPr lang="en-US">
                <a:hlinkClick r:id="rId6"/>
              </a:rPr>
              <a:t>https://www.youtube.com/watch?v=ELcGboBssug</a:t>
            </a:r>
            <a:endParaRPr lang="he-IL" dirty="0"/>
          </a:p>
        </p:txBody>
      </p:sp>
    </p:spTree>
    <p:extLst>
      <p:ext uri="{BB962C8B-B14F-4D97-AF65-F5344CB8AC3E}">
        <p14:creationId xmlns:p14="http://schemas.microsoft.com/office/powerpoint/2010/main" val="346326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FD60-D9AE-328D-1AA4-EAC214994A5E}"/>
              </a:ext>
            </a:extLst>
          </p:cNvPr>
          <p:cNvSpPr>
            <a:spLocks noGrp="1"/>
          </p:cNvSpPr>
          <p:nvPr>
            <p:ph type="title"/>
          </p:nvPr>
        </p:nvSpPr>
        <p:spPr>
          <a:xfrm>
            <a:off x="838200" y="134984"/>
            <a:ext cx="10515600" cy="1117620"/>
          </a:xfrm>
        </p:spPr>
        <p:txBody>
          <a:bodyPr>
            <a:normAutofit/>
          </a:bodyPr>
          <a:lstStyle/>
          <a:p>
            <a:pPr algn="r"/>
            <a:r>
              <a:rPr lang="ar-SA" b="1" dirty="0">
                <a:solidFill>
                  <a:srgbClr val="FF0000"/>
                </a:solidFill>
                <a:cs typeface="+mn-cs"/>
              </a:rPr>
              <a:t>تجربة </a:t>
            </a:r>
            <a:r>
              <a:rPr lang="he-IL" b="1" dirty="0">
                <a:solidFill>
                  <a:srgbClr val="FF0000"/>
                </a:solidFill>
                <a:cs typeface="+mn-cs"/>
              </a:rPr>
              <a:t>1: </a:t>
            </a:r>
            <a:r>
              <a:rPr lang="ar-SA" b="1" dirty="0">
                <a:solidFill>
                  <a:srgbClr val="FF0000"/>
                </a:solidFill>
                <a:cs typeface="+mn-cs"/>
              </a:rPr>
              <a:t>ماذا كان عندنا هنا؟</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2833BE0E-2B20-12AC-CED0-2D6AD94103E6}"/>
              </a:ext>
            </a:extLst>
          </p:cNvPr>
          <p:cNvSpPr>
            <a:spLocks noGrp="1"/>
          </p:cNvSpPr>
          <p:nvPr>
            <p:ph idx="1"/>
          </p:nvPr>
        </p:nvSpPr>
        <p:spPr>
          <a:xfrm>
            <a:off x="838200" y="1467394"/>
            <a:ext cx="11040291" cy="5255622"/>
          </a:xfrm>
        </p:spPr>
        <p:txBody>
          <a:bodyPr>
            <a:normAutofit lnSpcReduction="10000"/>
          </a:bodyPr>
          <a:lstStyle/>
          <a:p>
            <a:pPr algn="r" rtl="1"/>
            <a:r>
              <a:rPr lang="he-IL" sz="3100" dirty="0"/>
              <a:t> </a:t>
            </a:r>
            <a:r>
              <a:rPr lang="ar-SA" sz="3100" dirty="0"/>
              <a:t>بنينا طائرة من ورق</a:t>
            </a:r>
            <a:r>
              <a:rPr lang="he-IL" sz="3100" dirty="0"/>
              <a:t>.</a:t>
            </a:r>
          </a:p>
          <a:p>
            <a:pPr algn="r" rtl="1"/>
            <a:r>
              <a:rPr lang="he-IL" sz="3100" dirty="0"/>
              <a:t> </a:t>
            </a:r>
            <a:r>
              <a:rPr lang="ar-SA" sz="3100" dirty="0"/>
              <a:t>حتى نُطَيِّر الطائرة علينا بتزويدها بِ «شَيْء ما»</a:t>
            </a:r>
            <a:r>
              <a:rPr lang="he-IL" sz="3100" dirty="0"/>
              <a:t>.</a:t>
            </a:r>
          </a:p>
          <a:p>
            <a:pPr algn="r" rtl="1"/>
            <a:r>
              <a:rPr lang="he-IL" sz="3100" dirty="0"/>
              <a:t> </a:t>
            </a:r>
            <a:r>
              <a:rPr lang="ar-SA" sz="3100" dirty="0"/>
              <a:t>ماذا كان هذا «الشَّيْء»</a:t>
            </a:r>
            <a:r>
              <a:rPr lang="he-IL" sz="3100" dirty="0"/>
              <a:t> </a:t>
            </a:r>
            <a:r>
              <a:rPr lang="ar-SA" sz="3100" dirty="0"/>
              <a:t>؟</a:t>
            </a:r>
            <a:endParaRPr lang="he-IL" sz="3100" dirty="0"/>
          </a:p>
          <a:p>
            <a:pPr algn="r" rtl="1"/>
            <a:r>
              <a:rPr lang="he-IL" sz="3100" dirty="0"/>
              <a:t> </a:t>
            </a:r>
            <a:r>
              <a:rPr lang="ar-SA" sz="3100" dirty="0"/>
              <a:t>أين كان هذا «الشيء»؟</a:t>
            </a:r>
            <a:endParaRPr lang="he-IL" sz="3100" dirty="0"/>
          </a:p>
          <a:p>
            <a:pPr algn="r" rtl="1"/>
            <a:r>
              <a:rPr lang="ar-SA" sz="3100" dirty="0"/>
              <a:t>عندما زوَّدنا الطائرة بهذا «الشَّيْء»</a:t>
            </a:r>
            <a:r>
              <a:rPr lang="he-IL" sz="3100" dirty="0"/>
              <a:t> </a:t>
            </a:r>
          </a:p>
          <a:p>
            <a:pPr marL="0" indent="0" algn="r" rtl="1">
              <a:buNone/>
            </a:pPr>
            <a:r>
              <a:rPr lang="ar-SA" sz="3100" dirty="0"/>
              <a:t>حدثت ظاهرة</a:t>
            </a:r>
            <a:r>
              <a:rPr lang="he-IL" sz="3100" dirty="0"/>
              <a:t>- </a:t>
            </a:r>
            <a:r>
              <a:rPr lang="ar-SA" sz="3100" dirty="0"/>
              <a:t>ماذا كانت هذه الظاهرة؟ </a:t>
            </a:r>
            <a:endParaRPr lang="he-IL" sz="3100" dirty="0"/>
          </a:p>
          <a:p>
            <a:pPr algn="r" rtl="1"/>
            <a:endParaRPr lang="he-IL" sz="3100" dirty="0"/>
          </a:p>
          <a:p>
            <a:pPr marL="0" indent="0" algn="r" rtl="1">
              <a:buNone/>
            </a:pPr>
            <a:endParaRPr lang="he-IL" sz="3100" dirty="0"/>
          </a:p>
          <a:p>
            <a:pPr algn="r" rtl="1"/>
            <a:endParaRPr lang="he-IL" dirty="0">
              <a:solidFill>
                <a:srgbClr val="FF0000"/>
              </a:solidFill>
            </a:endParaRPr>
          </a:p>
          <a:p>
            <a:pPr marL="0" indent="0" algn="r">
              <a:buNone/>
            </a:pPr>
            <a:r>
              <a:rPr lang="he-IL" dirty="0"/>
              <a:t> </a:t>
            </a:r>
          </a:p>
          <a:p>
            <a:pPr marL="0" indent="0" algn="r">
              <a:buNone/>
            </a:pPr>
            <a:endParaRPr lang="en-US" dirty="0"/>
          </a:p>
        </p:txBody>
      </p:sp>
      <p:pic>
        <p:nvPicPr>
          <p:cNvPr id="4" name="Picture 3">
            <a:extLst>
              <a:ext uri="{FF2B5EF4-FFF2-40B4-BE49-F238E27FC236}">
                <a16:creationId xmlns:a16="http://schemas.microsoft.com/office/drawing/2014/main" id="{3CB840D9-07A9-5E7C-2137-849C10E2E755}"/>
              </a:ext>
            </a:extLst>
          </p:cNvPr>
          <p:cNvPicPr>
            <a:picLocks noChangeAspect="1"/>
          </p:cNvPicPr>
          <p:nvPr/>
        </p:nvPicPr>
        <p:blipFill>
          <a:blip r:embed="rId3"/>
          <a:stretch>
            <a:fillRect/>
          </a:stretch>
        </p:blipFill>
        <p:spPr>
          <a:xfrm>
            <a:off x="0" y="2204581"/>
            <a:ext cx="5082343" cy="3806372"/>
          </a:xfrm>
          <a:prstGeom prst="rect">
            <a:avLst/>
          </a:prstGeom>
        </p:spPr>
      </p:pic>
      <p:sp>
        <p:nvSpPr>
          <p:cNvPr id="5" name="TextBox 4">
            <a:extLst>
              <a:ext uri="{FF2B5EF4-FFF2-40B4-BE49-F238E27FC236}">
                <a16:creationId xmlns:a16="http://schemas.microsoft.com/office/drawing/2014/main" id="{E77BBB64-EE94-B0EF-14AD-5379DA2EA8E9}"/>
              </a:ext>
            </a:extLst>
          </p:cNvPr>
          <p:cNvSpPr txBox="1"/>
          <p:nvPr/>
        </p:nvSpPr>
        <p:spPr>
          <a:xfrm>
            <a:off x="4380411" y="5495109"/>
            <a:ext cx="740228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ما الذي أَدَّى لحدوث هذه الظَّاهِرَة؟</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636E639-1B85-24CA-EB2A-E1C99EDDC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48225" cy="1133475"/>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2033333" y="292865"/>
            <a:ext cx="1085648" cy="646896"/>
          </a:xfrm>
          <a:prstGeom prst="rect">
            <a:avLst/>
          </a:prstGeom>
        </p:spPr>
      </p:pic>
    </p:spTree>
    <p:extLst>
      <p:ext uri="{BB962C8B-B14F-4D97-AF65-F5344CB8AC3E}">
        <p14:creationId xmlns:p14="http://schemas.microsoft.com/office/powerpoint/2010/main" val="160484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FD60-D9AE-328D-1AA4-EAC214994A5E}"/>
              </a:ext>
            </a:extLst>
          </p:cNvPr>
          <p:cNvSpPr>
            <a:spLocks noGrp="1"/>
          </p:cNvSpPr>
          <p:nvPr>
            <p:ph type="title"/>
          </p:nvPr>
        </p:nvSpPr>
        <p:spPr>
          <a:xfrm>
            <a:off x="838200" y="134983"/>
            <a:ext cx="10515600" cy="1555705"/>
          </a:xfrm>
        </p:spPr>
        <p:txBody>
          <a:bodyPr>
            <a:normAutofit/>
          </a:bodyPr>
          <a:lstStyle/>
          <a:p>
            <a:pPr algn="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2833BE0E-2B20-12AC-CED0-2D6AD94103E6}"/>
              </a:ext>
            </a:extLst>
          </p:cNvPr>
          <p:cNvSpPr>
            <a:spLocks noGrp="1"/>
          </p:cNvSpPr>
          <p:nvPr>
            <p:ph idx="1"/>
          </p:nvPr>
        </p:nvSpPr>
        <p:spPr>
          <a:xfrm>
            <a:off x="838200" y="1467394"/>
            <a:ext cx="11040291" cy="5255622"/>
          </a:xfrm>
        </p:spPr>
        <p:txBody>
          <a:bodyPr>
            <a:normAutofit fontScale="92500" lnSpcReduction="10000"/>
          </a:bodyPr>
          <a:lstStyle/>
          <a:p>
            <a:pPr algn="r" rtl="1"/>
            <a:r>
              <a:rPr lang="ar-SA" sz="3100" dirty="0"/>
              <a:t>حتى نُطَيِّر الطائرة لمسافَة أكبَر، علينا بتزويدها بِ «شَيْء ما» أَكبَر</a:t>
            </a:r>
            <a:r>
              <a:rPr lang="he-IL" sz="3100" dirty="0"/>
              <a:t>  .</a:t>
            </a:r>
          </a:p>
          <a:p>
            <a:pPr algn="r" rtl="1"/>
            <a:r>
              <a:rPr lang="ar-SA" sz="3100" dirty="0"/>
              <a:t>ماذا كان هذا «الشَّيْء»</a:t>
            </a:r>
            <a:r>
              <a:rPr lang="he-IL" sz="3100" dirty="0"/>
              <a:t> </a:t>
            </a:r>
            <a:r>
              <a:rPr lang="ar-SA" sz="3100" dirty="0"/>
              <a:t>؟</a:t>
            </a:r>
            <a:endParaRPr lang="he-IL" sz="3100" dirty="0"/>
          </a:p>
          <a:p>
            <a:pPr algn="r" rtl="1"/>
            <a:r>
              <a:rPr lang="he-IL" sz="3100" dirty="0"/>
              <a:t> </a:t>
            </a:r>
            <a:r>
              <a:rPr lang="ar-SA" sz="3100" dirty="0"/>
              <a:t>أين كان هذا «الشيء»؟</a:t>
            </a:r>
            <a:endParaRPr lang="he-IL" sz="3100" dirty="0"/>
          </a:p>
          <a:p>
            <a:pPr algn="r" rtl="1"/>
            <a:r>
              <a:rPr lang="ar-SA" sz="3100" dirty="0"/>
              <a:t>عندما زوَّدنا الطائرة بهذا «الشَّيْء»</a:t>
            </a:r>
            <a:r>
              <a:rPr lang="he-IL" sz="3100" dirty="0"/>
              <a:t> </a:t>
            </a:r>
          </a:p>
          <a:p>
            <a:pPr marL="0" indent="0" algn="r" rtl="1">
              <a:buNone/>
            </a:pPr>
            <a:r>
              <a:rPr lang="ar-SA" sz="3100" dirty="0"/>
              <a:t>حدثت ظاهرة</a:t>
            </a:r>
            <a:r>
              <a:rPr lang="he-IL" sz="3100" dirty="0"/>
              <a:t>- </a:t>
            </a:r>
            <a:r>
              <a:rPr lang="ar-SA" sz="3100" dirty="0"/>
              <a:t>ماذا كانت هذه الظاهرة؟ </a:t>
            </a:r>
            <a:endParaRPr lang="he-IL" sz="3100" dirty="0"/>
          </a:p>
          <a:p>
            <a:pPr algn="r" rtl="1"/>
            <a:endParaRPr lang="he-IL" sz="3100" dirty="0"/>
          </a:p>
          <a:p>
            <a:pPr marL="0" marR="0" lvl="0" indent="0" algn="r" defTabSz="914400" rtl="1" eaLnBrk="1" fontAlgn="auto" latinLnBrk="0" hangingPunct="1">
              <a:lnSpc>
                <a:spcPct val="90000"/>
              </a:lnSpc>
              <a:spcBef>
                <a:spcPts val="1000"/>
              </a:spcBef>
              <a:spcAft>
                <a:spcPts val="0"/>
              </a:spcAft>
              <a:buClrTx/>
              <a:buSzTx/>
              <a:buNone/>
              <a:tabLst/>
              <a:defRPr/>
            </a:pPr>
            <a:endParaRPr kumimoji="0" lang="he-IL" sz="3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3100" b="0" i="0" u="none" strike="noStrike" kern="1200" cap="none" spc="0" normalizeH="0" baseline="0" noProof="0" dirty="0">
              <a:ln>
                <a:noFill/>
              </a:ln>
              <a:effectLst/>
              <a:uLnTx/>
              <a:uFillTx/>
              <a:latin typeface="Calibri" panose="020F0502020204030204"/>
              <a:ea typeface="+mn-ea"/>
              <a:cs typeface="Arial" panose="020B0604020202020204" pitchFamily="34" charset="0"/>
            </a:endParaRPr>
          </a:p>
          <a:p>
            <a:pPr algn="r" rtl="1"/>
            <a:endParaRPr lang="he-IL" sz="3100" dirty="0"/>
          </a:p>
          <a:p>
            <a:pPr algn="r" rtl="1"/>
            <a:endParaRPr lang="he-IL" dirty="0">
              <a:solidFill>
                <a:srgbClr val="FF0000"/>
              </a:solidFill>
            </a:endParaRPr>
          </a:p>
          <a:p>
            <a:pPr marL="0" indent="0" algn="r">
              <a:buNone/>
            </a:pPr>
            <a:r>
              <a:rPr lang="he-IL" dirty="0"/>
              <a:t> </a:t>
            </a:r>
          </a:p>
          <a:p>
            <a:pPr marL="0" indent="0" algn="r">
              <a:buNone/>
            </a:pPr>
            <a:endParaRPr lang="en-US" dirty="0"/>
          </a:p>
        </p:txBody>
      </p:sp>
      <p:pic>
        <p:nvPicPr>
          <p:cNvPr id="4" name="Picture 3">
            <a:extLst>
              <a:ext uri="{FF2B5EF4-FFF2-40B4-BE49-F238E27FC236}">
                <a16:creationId xmlns:a16="http://schemas.microsoft.com/office/drawing/2014/main" id="{3CB840D9-07A9-5E7C-2137-849C10E2E755}"/>
              </a:ext>
            </a:extLst>
          </p:cNvPr>
          <p:cNvPicPr>
            <a:picLocks noChangeAspect="1"/>
          </p:cNvPicPr>
          <p:nvPr/>
        </p:nvPicPr>
        <p:blipFill>
          <a:blip r:embed="rId3"/>
          <a:stretch>
            <a:fillRect/>
          </a:stretch>
        </p:blipFill>
        <p:spPr>
          <a:xfrm>
            <a:off x="383561" y="1914954"/>
            <a:ext cx="4819811" cy="2849496"/>
          </a:xfrm>
          <a:prstGeom prst="rect">
            <a:avLst/>
          </a:prstGeom>
        </p:spPr>
      </p:pic>
      <p:sp>
        <p:nvSpPr>
          <p:cNvPr id="5" name="TextBox 4">
            <a:extLst>
              <a:ext uri="{FF2B5EF4-FFF2-40B4-BE49-F238E27FC236}">
                <a16:creationId xmlns:a16="http://schemas.microsoft.com/office/drawing/2014/main" id="{E77BBB64-EE94-B0EF-14AD-5379DA2EA8E9}"/>
              </a:ext>
            </a:extLst>
          </p:cNvPr>
          <p:cNvSpPr txBox="1"/>
          <p:nvPr/>
        </p:nvSpPr>
        <p:spPr>
          <a:xfrm>
            <a:off x="1663337" y="5495109"/>
            <a:ext cx="9265920" cy="646331"/>
          </a:xfrm>
          <a:prstGeom prst="rect">
            <a:avLst/>
          </a:prstGeom>
          <a:noFill/>
        </p:spPr>
        <p:txBody>
          <a:bodyPr wrap="square" rtlCol="0">
            <a:spAutoFit/>
          </a:bodyPr>
          <a:lstStyle/>
          <a:p>
            <a:pPr lvl="0" algn="r">
              <a:defRPr/>
            </a:pPr>
            <a:r>
              <a:rPr lang="ar-SA" sz="3600" b="1" dirty="0">
                <a:solidFill>
                  <a:srgbClr val="FF0000"/>
                </a:solidFill>
                <a:cs typeface="Arial" panose="020B0604020202020204" pitchFamily="34" charset="0"/>
              </a:rPr>
              <a:t>ما الذي أَدَّى لحدوث هذه الظَّاهِرَة؟</a:t>
            </a:r>
            <a:endParaRPr lang="en-US" sz="3600" dirty="0">
              <a:solidFill>
                <a:srgbClr val="FF0000"/>
              </a:solidFill>
            </a:endParaRPr>
          </a:p>
        </p:txBody>
      </p:sp>
      <p:pic>
        <p:nvPicPr>
          <p:cNvPr id="7" name="Picture 6">
            <a:extLst>
              <a:ext uri="{FF2B5EF4-FFF2-40B4-BE49-F238E27FC236}">
                <a16:creationId xmlns:a16="http://schemas.microsoft.com/office/drawing/2014/main" id="{58084141-5CE1-508C-CBEB-1DFCAAD8F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7" y="120775"/>
            <a:ext cx="4775427" cy="1116455"/>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2033333" y="292865"/>
            <a:ext cx="1085648" cy="646896"/>
          </a:xfrm>
          <a:prstGeom prst="rect">
            <a:avLst/>
          </a:prstGeom>
        </p:spPr>
      </p:pic>
    </p:spTree>
    <p:extLst>
      <p:ext uri="{BB962C8B-B14F-4D97-AF65-F5344CB8AC3E}">
        <p14:creationId xmlns:p14="http://schemas.microsoft.com/office/powerpoint/2010/main" val="101616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8981-B05D-C38C-611D-C4E71CFA333D}"/>
              </a:ext>
            </a:extLst>
          </p:cNvPr>
          <p:cNvSpPr>
            <a:spLocks noGrp="1"/>
          </p:cNvSpPr>
          <p:nvPr>
            <p:ph type="title"/>
          </p:nvPr>
        </p:nvSpPr>
        <p:spPr/>
        <p:txBody>
          <a:bodyPr/>
          <a:lstStyle/>
          <a:p>
            <a:pPr algn="r"/>
            <a:r>
              <a:rPr lang="ar-SA" b="1" dirty="0" err="1">
                <a:cs typeface="+mn-cs"/>
              </a:rPr>
              <a:t>تَذْويت</a:t>
            </a:r>
            <a:r>
              <a:rPr lang="ar-SA" b="1" dirty="0">
                <a:cs typeface="+mn-cs"/>
              </a:rPr>
              <a:t> مصطلحات </a:t>
            </a:r>
            <a:r>
              <a:rPr lang="he-IL" b="1" dirty="0">
                <a:cs typeface="+mn-cs"/>
              </a:rPr>
              <a:t>: </a:t>
            </a:r>
            <a:r>
              <a:rPr lang="ar-SA" b="1" dirty="0">
                <a:solidFill>
                  <a:srgbClr val="FF0000"/>
                </a:solidFill>
                <a:cs typeface="+mn-cs"/>
              </a:rPr>
              <a:t>ما هي الطَّاقَة؟</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5D997CDA-9712-8A3D-8383-EBE3FABF28D2}"/>
              </a:ext>
            </a:extLst>
          </p:cNvPr>
          <p:cNvSpPr>
            <a:spLocks noGrp="1"/>
          </p:cNvSpPr>
          <p:nvPr>
            <p:ph idx="1"/>
          </p:nvPr>
        </p:nvSpPr>
        <p:spPr>
          <a:xfrm>
            <a:off x="711200" y="1793967"/>
            <a:ext cx="10642600" cy="3875314"/>
          </a:xfrm>
        </p:spPr>
        <p:txBody>
          <a:bodyPr>
            <a:normAutofit/>
          </a:bodyPr>
          <a:lstStyle/>
          <a:p>
            <a:pPr marL="0" indent="0" algn="r" rtl="1">
              <a:buNone/>
            </a:pPr>
            <a:r>
              <a:rPr lang="ar-SA" sz="3200" dirty="0">
                <a:latin typeface="MFNarkisClassic"/>
              </a:rPr>
              <a:t>هذا «الشَّيْء» هو </a:t>
            </a:r>
            <a:r>
              <a:rPr lang="ar-SA" sz="3200" dirty="0">
                <a:solidFill>
                  <a:srgbClr val="FF0000"/>
                </a:solidFill>
                <a:latin typeface="MFNarkisClassic"/>
              </a:rPr>
              <a:t>طاقَة</a:t>
            </a:r>
            <a:r>
              <a:rPr lang="he-IL" sz="3200" b="0" i="0" u="none" strike="noStrike" baseline="0" dirty="0">
                <a:latin typeface="MFNarkisClassic"/>
              </a:rPr>
              <a:t>. </a:t>
            </a:r>
            <a:r>
              <a:rPr lang="ar-SA" sz="3200" dirty="0">
                <a:latin typeface="MFNarkisClassic"/>
              </a:rPr>
              <a:t>ما هي الطَّاقَة؟</a:t>
            </a:r>
            <a:endParaRPr lang="he-IL" sz="3200" b="0" i="0" u="none" strike="noStrike" baseline="0" dirty="0">
              <a:latin typeface="MFNarkisClassic"/>
            </a:endParaRPr>
          </a:p>
          <a:p>
            <a:pPr marL="0" indent="0" algn="r" rtl="1">
              <a:buNone/>
            </a:pPr>
            <a:r>
              <a:rPr lang="ar-SA" sz="3200" dirty="0">
                <a:latin typeface="MFNarkisClassic"/>
              </a:rPr>
              <a:t>لا يوجد تعريف للطَّاقَة. لكِنَّنا نستطيع أن نستَنْتِج وجود</a:t>
            </a:r>
            <a:r>
              <a:rPr lang="he-IL" sz="3200" dirty="0">
                <a:latin typeface="MFNarkisClassic"/>
              </a:rPr>
              <a:t> </a:t>
            </a:r>
            <a:r>
              <a:rPr lang="ar-SA" sz="3200" dirty="0">
                <a:solidFill>
                  <a:srgbClr val="FF0000"/>
                </a:solidFill>
                <a:latin typeface="MFNarkisClassic"/>
              </a:rPr>
              <a:t>الطَّاقة</a:t>
            </a:r>
            <a:r>
              <a:rPr lang="ar-SA" sz="3200" dirty="0">
                <a:latin typeface="MFNarkisClassic"/>
              </a:rPr>
              <a:t> من حدوث ظَواهِر مُعَيَّنَة في البيئة الطبيعية والاصطناعِيَّة.</a:t>
            </a:r>
            <a:endParaRPr lang="en-US" sz="3200" b="0" i="0" u="none" strike="noStrike" baseline="0" dirty="0">
              <a:latin typeface="MFNarkisClassic"/>
            </a:endParaRPr>
          </a:p>
          <a:p>
            <a:pPr marL="0" indent="0" algn="r" rtl="1">
              <a:buNone/>
            </a:pPr>
            <a:endParaRPr lang="he-IL" sz="3200" b="0" i="0" u="none" strike="noStrike" baseline="0" dirty="0">
              <a:latin typeface="MFNarkisClassic"/>
            </a:endParaRPr>
          </a:p>
          <a:p>
            <a:pPr marL="0" indent="0" algn="r" rtl="1">
              <a:buNone/>
            </a:pPr>
            <a:r>
              <a:rPr lang="he-IL" sz="3200" b="1" i="0" u="none" strike="noStrike" baseline="0" dirty="0">
                <a:latin typeface="MFNarkisClassic-Bold"/>
              </a:rPr>
              <a:t> </a:t>
            </a:r>
            <a:endParaRPr lang="he-IL" sz="3200" dirty="0"/>
          </a:p>
          <a:p>
            <a:pPr marL="0" indent="0" algn="r">
              <a:buNone/>
            </a:pPr>
            <a:endParaRPr lang="he-IL" sz="3200" dirty="0"/>
          </a:p>
          <a:p>
            <a:pPr lvl="1" algn="r" rtl="1"/>
            <a:endParaRPr lang="he-IL" sz="3200" dirty="0"/>
          </a:p>
        </p:txBody>
      </p:sp>
      <p:pic>
        <p:nvPicPr>
          <p:cNvPr id="4" name="Picture 3">
            <a:extLst>
              <a:ext uri="{FF2B5EF4-FFF2-40B4-BE49-F238E27FC236}">
                <a16:creationId xmlns:a16="http://schemas.microsoft.com/office/drawing/2014/main" id="{E6C3878A-5BF2-1A92-D267-FE705000981D}"/>
              </a:ext>
            </a:extLst>
          </p:cNvPr>
          <p:cNvPicPr>
            <a:picLocks noChangeAspect="1"/>
          </p:cNvPicPr>
          <p:nvPr/>
        </p:nvPicPr>
        <p:blipFill>
          <a:blip r:embed="rId3"/>
          <a:stretch>
            <a:fillRect/>
          </a:stretch>
        </p:blipFill>
        <p:spPr>
          <a:xfrm>
            <a:off x="8216725" y="3375457"/>
            <a:ext cx="3444052" cy="2249397"/>
          </a:xfrm>
          <a:prstGeom prst="rect">
            <a:avLst/>
          </a:prstGeom>
        </p:spPr>
      </p:pic>
      <p:pic>
        <p:nvPicPr>
          <p:cNvPr id="5" name="Picture 4">
            <a:extLst>
              <a:ext uri="{FF2B5EF4-FFF2-40B4-BE49-F238E27FC236}">
                <a16:creationId xmlns:a16="http://schemas.microsoft.com/office/drawing/2014/main" id="{4D8E0755-6D34-9D0A-5F8B-4F3D0EA6DA3B}"/>
              </a:ext>
            </a:extLst>
          </p:cNvPr>
          <p:cNvPicPr>
            <a:picLocks noChangeAspect="1"/>
          </p:cNvPicPr>
          <p:nvPr/>
        </p:nvPicPr>
        <p:blipFill>
          <a:blip r:embed="rId4"/>
          <a:stretch>
            <a:fillRect/>
          </a:stretch>
        </p:blipFill>
        <p:spPr>
          <a:xfrm>
            <a:off x="4295594" y="3393494"/>
            <a:ext cx="3614154" cy="2275787"/>
          </a:xfrm>
          <a:prstGeom prst="rect">
            <a:avLst/>
          </a:prstGeom>
        </p:spPr>
      </p:pic>
      <p:pic>
        <p:nvPicPr>
          <p:cNvPr id="6" name="Picture 5">
            <a:extLst>
              <a:ext uri="{FF2B5EF4-FFF2-40B4-BE49-F238E27FC236}">
                <a16:creationId xmlns:a16="http://schemas.microsoft.com/office/drawing/2014/main" id="{2511406C-74B6-F11E-4260-9F5B31BBAA4C}"/>
              </a:ext>
            </a:extLst>
          </p:cNvPr>
          <p:cNvPicPr>
            <a:picLocks noChangeAspect="1"/>
          </p:cNvPicPr>
          <p:nvPr/>
        </p:nvPicPr>
        <p:blipFill>
          <a:blip r:embed="rId5"/>
          <a:stretch>
            <a:fillRect/>
          </a:stretch>
        </p:blipFill>
        <p:spPr>
          <a:xfrm>
            <a:off x="594344" y="3331031"/>
            <a:ext cx="3508745" cy="2338250"/>
          </a:xfrm>
          <a:prstGeom prst="rect">
            <a:avLst/>
          </a:prstGeom>
        </p:spPr>
      </p:pic>
      <p:sp>
        <p:nvSpPr>
          <p:cNvPr id="7" name="TextBox 6">
            <a:extLst>
              <a:ext uri="{FF2B5EF4-FFF2-40B4-BE49-F238E27FC236}">
                <a16:creationId xmlns:a16="http://schemas.microsoft.com/office/drawing/2014/main" id="{D4131607-A572-16B0-49D4-4E4CC90253B2}"/>
              </a:ext>
            </a:extLst>
          </p:cNvPr>
          <p:cNvSpPr txBox="1"/>
          <p:nvPr/>
        </p:nvSpPr>
        <p:spPr>
          <a:xfrm>
            <a:off x="838200" y="5787481"/>
            <a:ext cx="11109960" cy="584775"/>
          </a:xfrm>
          <a:prstGeom prst="rect">
            <a:avLst/>
          </a:prstGeom>
          <a:noFill/>
        </p:spPr>
        <p:txBody>
          <a:bodyPr wrap="square" rtlCol="0">
            <a:spAutoFit/>
          </a:bodyPr>
          <a:lstStyle/>
          <a:p>
            <a:pPr algn="ctr"/>
            <a:r>
              <a:rPr lang="ar-SA" sz="3200" b="1" dirty="0">
                <a:solidFill>
                  <a:srgbClr val="FF0000"/>
                </a:solidFill>
              </a:rPr>
              <a:t>أعطوا أمثِلَة أُخرى لظواهر تحتاج الى طاقة لحدوثِها.</a:t>
            </a:r>
            <a:endParaRPr lang="en-US" sz="3200" b="1" dirty="0">
              <a:solidFill>
                <a:srgbClr val="FF0000"/>
              </a:solidFill>
            </a:endParaRPr>
          </a:p>
        </p:txBody>
      </p:sp>
      <p:pic>
        <p:nvPicPr>
          <p:cNvPr id="9" name="Picture 8">
            <a:extLst>
              <a:ext uri="{FF2B5EF4-FFF2-40B4-BE49-F238E27FC236}">
                <a16:creationId xmlns:a16="http://schemas.microsoft.com/office/drawing/2014/main" id="{8EBDF0F6-0E1F-7F07-DED3-FB4D06E793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38" y="49576"/>
            <a:ext cx="4848225" cy="1133475"/>
          </a:xfrm>
          <a:prstGeom prst="rect">
            <a:avLst/>
          </a:prstGeom>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7"/>
          <a:stretch>
            <a:fillRect/>
          </a:stretch>
        </p:blipFill>
        <p:spPr>
          <a:xfrm>
            <a:off x="2033333" y="292865"/>
            <a:ext cx="1085648" cy="646896"/>
          </a:xfrm>
          <a:prstGeom prst="rect">
            <a:avLst/>
          </a:prstGeom>
        </p:spPr>
      </p:pic>
    </p:spTree>
    <p:extLst>
      <p:ext uri="{BB962C8B-B14F-4D97-AF65-F5344CB8AC3E}">
        <p14:creationId xmlns:p14="http://schemas.microsoft.com/office/powerpoint/2010/main" val="402192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DC3B-0D52-302C-D27A-B608E9A99245}"/>
              </a:ext>
            </a:extLst>
          </p:cNvPr>
          <p:cNvSpPr>
            <a:spLocks noGrp="1"/>
          </p:cNvSpPr>
          <p:nvPr>
            <p:ph type="title"/>
          </p:nvPr>
        </p:nvSpPr>
        <p:spPr/>
        <p:txBody>
          <a:bodyPr/>
          <a:lstStyle/>
          <a:p>
            <a:pPr algn="r"/>
            <a:r>
              <a:rPr lang="ar-SA" b="1" dirty="0">
                <a:solidFill>
                  <a:srgbClr val="FF0000"/>
                </a:solidFill>
                <a:cs typeface="+mn-cs"/>
              </a:rPr>
              <a:t>طَرْح أَسْئِلَة</a:t>
            </a:r>
            <a:endParaRPr lang="en-US" b="1" dirty="0">
              <a:solidFill>
                <a:srgbClr val="FF0000"/>
              </a:solidFill>
              <a:cs typeface="+mn-cs"/>
            </a:endParaRPr>
          </a:p>
        </p:txBody>
      </p:sp>
      <p:sp>
        <p:nvSpPr>
          <p:cNvPr id="6" name="Content Placeholder 5">
            <a:extLst>
              <a:ext uri="{FF2B5EF4-FFF2-40B4-BE49-F238E27FC236}">
                <a16:creationId xmlns:a16="http://schemas.microsoft.com/office/drawing/2014/main" id="{1459C52E-9267-282F-4473-DBC58178D683}"/>
              </a:ext>
            </a:extLst>
          </p:cNvPr>
          <p:cNvSpPr>
            <a:spLocks noGrp="1"/>
          </p:cNvSpPr>
          <p:nvPr>
            <p:ph idx="1"/>
          </p:nvPr>
        </p:nvSpPr>
        <p:spPr/>
        <p:txBody>
          <a:bodyPr>
            <a:normAutofit/>
          </a:bodyPr>
          <a:lstStyle/>
          <a:p>
            <a:pPr marL="0" indent="0" algn="r">
              <a:buNone/>
            </a:pPr>
            <a:r>
              <a:rPr lang="ar-SA" dirty="0"/>
              <a:t>ماذا تريدون أن تَعْرفوا عن </a:t>
            </a:r>
            <a:r>
              <a:rPr lang="ar-SA" dirty="0">
                <a:solidFill>
                  <a:srgbClr val="FF0000"/>
                </a:solidFill>
              </a:rPr>
              <a:t>الطَّاقَة</a:t>
            </a:r>
            <a:r>
              <a:rPr lang="ar-SA" dirty="0"/>
              <a:t>؟</a:t>
            </a:r>
            <a:endParaRPr lang="he-IL" dirty="0"/>
          </a:p>
          <a:p>
            <a:pPr marL="0" indent="0" algn="r">
              <a:buNone/>
            </a:pPr>
            <a:endParaRPr lang="he-IL" dirty="0"/>
          </a:p>
          <a:p>
            <a:pPr marL="0" indent="0" algn="r">
              <a:buNone/>
            </a:pPr>
            <a:r>
              <a:rPr lang="ar-SA" dirty="0"/>
              <a:t>صُوغوا أَسْئلَة.</a:t>
            </a:r>
            <a:endParaRPr lang="he-IL" dirty="0"/>
          </a:p>
          <a:p>
            <a:pPr marL="0" indent="0" algn="r">
              <a:buNone/>
            </a:pPr>
            <a:r>
              <a:rPr lang="ar-SA" dirty="0"/>
              <a:t>استعملوا ادوات الاستفهام مثل</a:t>
            </a:r>
            <a:r>
              <a:rPr lang="he-IL" dirty="0"/>
              <a:t>:</a:t>
            </a:r>
          </a:p>
          <a:p>
            <a:pPr marL="0" indent="0" algn="r">
              <a:buNone/>
            </a:pPr>
            <a:r>
              <a:rPr lang="ar-SA" b="1" dirty="0">
                <a:solidFill>
                  <a:schemeClr val="accent6">
                    <a:lumMod val="75000"/>
                  </a:schemeClr>
                </a:solidFill>
              </a:rPr>
              <a:t>أَيْن؟ كَيْف؟ ما؟ لِماذا؟ ما العلاقَة؟ متى؟</a:t>
            </a:r>
            <a:endParaRPr lang="he-IL" b="1" dirty="0">
              <a:solidFill>
                <a:schemeClr val="accent6">
                  <a:lumMod val="75000"/>
                </a:schemeClr>
              </a:solidFill>
            </a:endParaRPr>
          </a:p>
          <a:p>
            <a:pPr marL="0" indent="0" algn="r">
              <a:buNone/>
            </a:pPr>
            <a:endParaRPr lang="he-IL" dirty="0"/>
          </a:p>
          <a:p>
            <a:pPr marL="0" indent="0" algn="r">
              <a:buNone/>
            </a:pPr>
            <a:r>
              <a:rPr lang="ar-SA" dirty="0"/>
              <a:t>تَصَفَّحوا الباب الأَوَّل «3 الطَّاقَة ومنظومات تكنولوجية خلال العمل»، في الصفحات 6- 25 وجدوا مواضيع تهمكم وتريدون أن تتعلموا عنها</a:t>
            </a:r>
            <a:r>
              <a:rPr lang="he-IL" dirty="0"/>
              <a:t>.</a:t>
            </a:r>
            <a:endParaRPr lang="en-US" dirty="0"/>
          </a:p>
        </p:txBody>
      </p:sp>
      <p:pic>
        <p:nvPicPr>
          <p:cNvPr id="8" name="Picture 7">
            <a:extLst>
              <a:ext uri="{FF2B5EF4-FFF2-40B4-BE49-F238E27FC236}">
                <a16:creationId xmlns:a16="http://schemas.microsoft.com/office/drawing/2014/main" id="{2EE3DFBC-EC67-8168-93C2-94C39A7D1D73}"/>
              </a:ext>
            </a:extLst>
          </p:cNvPr>
          <p:cNvPicPr>
            <a:picLocks noChangeAspect="1"/>
          </p:cNvPicPr>
          <p:nvPr/>
        </p:nvPicPr>
        <p:blipFill>
          <a:blip r:embed="rId3"/>
          <a:stretch>
            <a:fillRect/>
          </a:stretch>
        </p:blipFill>
        <p:spPr>
          <a:xfrm>
            <a:off x="838200" y="1498600"/>
            <a:ext cx="3272722" cy="3272722"/>
          </a:xfrm>
          <a:prstGeom prst="rect">
            <a:avLst/>
          </a:prstGeom>
        </p:spPr>
      </p:pic>
      <p:pic>
        <p:nvPicPr>
          <p:cNvPr id="4" name="Picture 3">
            <a:extLst>
              <a:ext uri="{FF2B5EF4-FFF2-40B4-BE49-F238E27FC236}">
                <a16:creationId xmlns:a16="http://schemas.microsoft.com/office/drawing/2014/main" id="{0D8608EB-73D7-E687-6C09-28C4C8F50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5" y="57944"/>
            <a:ext cx="4848225" cy="1133475"/>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1931737" y="301233"/>
            <a:ext cx="1085648" cy="646896"/>
          </a:xfrm>
          <a:prstGeom prst="rect">
            <a:avLst/>
          </a:prstGeom>
        </p:spPr>
      </p:pic>
    </p:spTree>
    <p:extLst>
      <p:ext uri="{BB962C8B-B14F-4D97-AF65-F5344CB8AC3E}">
        <p14:creationId xmlns:p14="http://schemas.microsoft.com/office/powerpoint/2010/main" val="259164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5E6A-FCDA-5FA7-8D59-950F4767B18F}"/>
              </a:ext>
            </a:extLst>
          </p:cNvPr>
          <p:cNvSpPr>
            <a:spLocks noGrp="1"/>
          </p:cNvSpPr>
          <p:nvPr>
            <p:ph type="title"/>
          </p:nvPr>
        </p:nvSpPr>
        <p:spPr/>
        <p:txBody>
          <a:bodyPr/>
          <a:lstStyle/>
          <a:p>
            <a:endParaRPr lang="en-US"/>
          </a:p>
        </p:txBody>
      </p:sp>
      <p:sp>
        <p:nvSpPr>
          <p:cNvPr id="3" name="מציין מיקום תוכן 2"/>
          <p:cNvSpPr>
            <a:spLocks noGrp="1"/>
          </p:cNvSpPr>
          <p:nvPr>
            <p:ph idx="1"/>
          </p:nvPr>
        </p:nvSpPr>
        <p:spPr/>
        <p:txBody>
          <a:bodyPr/>
          <a:lstStyle/>
          <a:p>
            <a:endParaRPr lang="he-IL"/>
          </a:p>
        </p:txBody>
      </p:sp>
      <p:pic>
        <p:nvPicPr>
          <p:cNvPr id="6" name="תמונה 5" descr="גזירת מסך"/>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667"/>
            <a:ext cx="12062564" cy="6039115"/>
          </a:xfrm>
          <a:prstGeom prst="rect">
            <a:avLst/>
          </a:prstGeom>
        </p:spPr>
      </p:pic>
      <p:pic>
        <p:nvPicPr>
          <p:cNvPr id="7" name="Picture 6">
            <a:extLst>
              <a:ext uri="{FF2B5EF4-FFF2-40B4-BE49-F238E27FC236}">
                <a16:creationId xmlns:a16="http://schemas.microsoft.com/office/drawing/2014/main" id="{B477B014-6BF3-CCD7-9594-09E46E2EC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34923"/>
            <a:ext cx="4848225" cy="1133475"/>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2016690" y="5507886"/>
            <a:ext cx="1177566" cy="646896"/>
          </a:xfrm>
          <a:prstGeom prst="rect">
            <a:avLst/>
          </a:prstGeom>
        </p:spPr>
      </p:pic>
    </p:spTree>
    <p:extLst>
      <p:ext uri="{BB962C8B-B14F-4D97-AF65-F5344CB8AC3E}">
        <p14:creationId xmlns:p14="http://schemas.microsoft.com/office/powerpoint/2010/main" val="1529504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10159</TotalTime>
  <Words>571</Words>
  <Application>Microsoft Office PowerPoint</Application>
  <PresentationFormat>מסך רחב</PresentationFormat>
  <Paragraphs>78</Paragraphs>
  <Slides>8</Slides>
  <Notes>7</Notes>
  <HiddenSlides>0</HiddenSlides>
  <MMClips>2</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8</vt:i4>
      </vt:variant>
    </vt:vector>
  </HeadingPairs>
  <TitlesOfParts>
    <vt:vector size="14" baseType="lpstr">
      <vt:lpstr>Arial</vt:lpstr>
      <vt:lpstr>Calibri</vt:lpstr>
      <vt:lpstr>Calibri Light</vt:lpstr>
      <vt:lpstr>MFNarkisClassic</vt:lpstr>
      <vt:lpstr>MFNarkisClassic-Bold</vt:lpstr>
      <vt:lpstr>Office Theme</vt:lpstr>
      <vt:lpstr> </vt:lpstr>
      <vt:lpstr> تجربة 1 – نبني طائرة ورقيَّة</vt:lpstr>
      <vt:lpstr>تجربة 2 : نُطَيِّر طائرة لمسافة بعيدَة </vt:lpstr>
      <vt:lpstr>تجربة 1: ماذا كان عندنا هنا؟</vt:lpstr>
      <vt:lpstr>מצגת של PowerPoint‏</vt:lpstr>
      <vt:lpstr>تَذْويت مصطلحات : ما هي الطَّاقَة؟</vt:lpstr>
      <vt:lpstr>طَرْح أَسْئِلَة</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miri dressler</dc:creator>
  <cp:lastModifiedBy>shlomi sh shlomish</cp:lastModifiedBy>
  <cp:revision>45</cp:revision>
  <dcterms:created xsi:type="dcterms:W3CDTF">2024-06-08T09:58:47Z</dcterms:created>
  <dcterms:modified xsi:type="dcterms:W3CDTF">2024-08-21T08:55:49Z</dcterms:modified>
</cp:coreProperties>
</file>