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65" r:id="rId3"/>
    <p:sldId id="278" r:id="rId4"/>
    <p:sldId id="286" r:id="rId5"/>
    <p:sldId id="285" r:id="rId6"/>
    <p:sldId id="273" r:id="rId7"/>
    <p:sldId id="263" r:id="rId8"/>
    <p:sldId id="28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774" y="96"/>
      </p:cViewPr>
      <p:guideLst/>
    </p:cSldViewPr>
  </p:slid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ga mishan" userId="802d01ca9850f5a0" providerId="LiveId" clId="{8434EDBB-DB3A-43BE-A0FA-001FA4D08C5F}"/>
    <pc:docChg chg="modSld">
      <pc:chgData name="noga mishan" userId="802d01ca9850f5a0" providerId="LiveId" clId="{8434EDBB-DB3A-43BE-A0FA-001FA4D08C5F}" dt="2024-08-20T09:15:40.326" v="6" actId="14100"/>
      <pc:docMkLst>
        <pc:docMk/>
      </pc:docMkLst>
      <pc:sldChg chg="addSp modSp mod">
        <pc:chgData name="noga mishan" userId="802d01ca9850f5a0" providerId="LiveId" clId="{8434EDBB-DB3A-43BE-A0FA-001FA4D08C5F}" dt="2024-08-20T09:15:15.445" v="3" actId="1076"/>
        <pc:sldMkLst>
          <pc:docMk/>
          <pc:sldMk cId="1038394712" sldId="265"/>
        </pc:sldMkLst>
        <pc:spChg chg="add mod">
          <ac:chgData name="noga mishan" userId="802d01ca9850f5a0" providerId="LiveId" clId="{8434EDBB-DB3A-43BE-A0FA-001FA4D08C5F}" dt="2024-08-20T09:15:15.445" v="3" actId="1076"/>
          <ac:spMkLst>
            <pc:docMk/>
            <pc:sldMk cId="1038394712" sldId="265"/>
            <ac:spMk id="4" creationId="{04775064-C950-DF37-E504-8C54B962A4E3}"/>
          </ac:spMkLst>
        </pc:spChg>
      </pc:sldChg>
      <pc:sldChg chg="addSp modSp mod">
        <pc:chgData name="noga mishan" userId="802d01ca9850f5a0" providerId="LiveId" clId="{8434EDBB-DB3A-43BE-A0FA-001FA4D08C5F}" dt="2024-08-20T09:15:40.326" v="6" actId="14100"/>
        <pc:sldMkLst>
          <pc:docMk/>
          <pc:sldMk cId="3463261346" sldId="278"/>
        </pc:sldMkLst>
        <pc:spChg chg="add mod">
          <ac:chgData name="noga mishan" userId="802d01ca9850f5a0" providerId="LiveId" clId="{8434EDBB-DB3A-43BE-A0FA-001FA4D08C5F}" dt="2024-08-20T09:15:40.326" v="6" actId="14100"/>
          <ac:spMkLst>
            <pc:docMk/>
            <pc:sldMk cId="3463261346" sldId="278"/>
            <ac:spMk id="5" creationId="{051F98C8-BCE5-1534-444B-B6C7443552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3F332-9B59-4A5E-85B7-C4948E07C2D9}"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D1D93-1E58-4AD4-BDCC-7A1D90E6F4BE}" type="slidenum">
              <a:rPr lang="en-US" smtClean="0"/>
              <a:t>‹#›</a:t>
            </a:fld>
            <a:endParaRPr lang="en-US"/>
          </a:p>
        </p:txBody>
      </p:sp>
    </p:spTree>
    <p:extLst>
      <p:ext uri="{BB962C8B-B14F-4D97-AF65-F5344CB8AC3E}">
        <p14:creationId xmlns:p14="http://schemas.microsoft.com/office/powerpoint/2010/main" val="3068276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מצגת הפתיחה מפגישה את התלמידים עם המושג אנרגיה.</a:t>
            </a:r>
            <a:endParaRPr lang="en-US" dirty="0"/>
          </a:p>
        </p:txBody>
      </p:sp>
      <p:sp>
        <p:nvSpPr>
          <p:cNvPr id="4" name="Slide Number Placeholder 3"/>
          <p:cNvSpPr>
            <a:spLocks noGrp="1"/>
          </p:cNvSpPr>
          <p:nvPr>
            <p:ph type="sldNum" sz="quarter" idx="5"/>
          </p:nvPr>
        </p:nvSpPr>
        <p:spPr/>
        <p:txBody>
          <a:bodyPr/>
          <a:lstStyle/>
          <a:p>
            <a:fld id="{646D1D93-1E58-4AD4-BDCC-7A1D90E6F4BE}" type="slidenum">
              <a:rPr lang="en-US" smtClean="0"/>
              <a:t>1</a:t>
            </a:fld>
            <a:endParaRPr lang="en-US"/>
          </a:p>
        </p:txBody>
      </p:sp>
    </p:spTree>
    <p:extLst>
      <p:ext uri="{BB962C8B-B14F-4D97-AF65-F5344CB8AC3E}">
        <p14:creationId xmlns:p14="http://schemas.microsoft.com/office/powerpoint/2010/main" val="283788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בהתנסות זו התלמידים בונים מטוס מנייר ומטיסים אותו בעזרת אנרגיית השרירים של הידיים. את המטוס בונים בעזרת ההנחיות שמוצגות בסרטון. חשוב להדגים לתלמידים את שלבי הבנייה של המטוס.</a:t>
            </a:r>
            <a:endParaRPr lang="en-US" dirty="0"/>
          </a:p>
        </p:txBody>
      </p:sp>
      <p:sp>
        <p:nvSpPr>
          <p:cNvPr id="4" name="Slide Number Placeholder 3"/>
          <p:cNvSpPr>
            <a:spLocks noGrp="1"/>
          </p:cNvSpPr>
          <p:nvPr>
            <p:ph type="sldNum" sz="quarter" idx="5"/>
          </p:nvPr>
        </p:nvSpPr>
        <p:spPr/>
        <p:txBody>
          <a:bodyPr/>
          <a:lstStyle/>
          <a:p>
            <a:fld id="{646D1D93-1E58-4AD4-BDCC-7A1D90E6F4BE}" type="slidenum">
              <a:rPr lang="en-US" smtClean="0"/>
              <a:t>2</a:t>
            </a:fld>
            <a:endParaRPr lang="en-US"/>
          </a:p>
        </p:txBody>
      </p:sp>
    </p:spTree>
    <p:extLst>
      <p:ext uri="{BB962C8B-B14F-4D97-AF65-F5344CB8AC3E}">
        <p14:creationId xmlns:p14="http://schemas.microsoft.com/office/powerpoint/2010/main" val="419965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לאחר הטסת המטוס עורכים שיח באמצעות השאלות שמוצגות בשקופית. ה"משהו" שסופק למטוס אנרגיה. המקור של האנרגיה הזו הוא שרירי היד. כאשר ספקנו למטוס אנרגיה התרחשה תופעה – המטוס נע באוויר.</a:t>
            </a:r>
            <a:endParaRPr lang="en-US" dirty="0"/>
          </a:p>
        </p:txBody>
      </p:sp>
      <p:sp>
        <p:nvSpPr>
          <p:cNvPr id="4" name="Slide Number Placeholder 3"/>
          <p:cNvSpPr>
            <a:spLocks noGrp="1"/>
          </p:cNvSpPr>
          <p:nvPr>
            <p:ph type="sldNum" sz="quarter" idx="5"/>
          </p:nvPr>
        </p:nvSpPr>
        <p:spPr/>
        <p:txBody>
          <a:bodyPr/>
          <a:lstStyle/>
          <a:p>
            <a:fld id="{646D1D93-1E58-4AD4-BDCC-7A1D90E6F4BE}" type="slidenum">
              <a:rPr lang="en-US" smtClean="0"/>
              <a:t>4</a:t>
            </a:fld>
            <a:endParaRPr lang="en-US"/>
          </a:p>
        </p:txBody>
      </p:sp>
    </p:spTree>
    <p:extLst>
      <p:ext uri="{BB962C8B-B14F-4D97-AF65-F5344CB8AC3E}">
        <p14:creationId xmlns:p14="http://schemas.microsoft.com/office/powerpoint/2010/main" val="94824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בהתנסות זו מגבירים את יכולתנו להטיס את המטוס למרחק בעזרת שחרור גומייה מתוחה (למורה: בגומייה המתוחה יש אנרגיה פוטנציאלית אלסטית שהגיעה משרירי האדם.  כאשר משחררים את הגומייה, אנרגיה זו הופכת לאנרגיית תנועה). אנרגיית השרירים והאנרגיה שבגומייה המתוחה גרמו למטוס לטוס למרחק גדול יותר.</a:t>
            </a:r>
            <a:endParaRPr lang="en-US" dirty="0"/>
          </a:p>
          <a:p>
            <a:pPr algn="r"/>
            <a:endParaRPr lang="en-US" dirty="0"/>
          </a:p>
        </p:txBody>
      </p:sp>
      <p:sp>
        <p:nvSpPr>
          <p:cNvPr id="4" name="Slide Number Placeholder 3"/>
          <p:cNvSpPr>
            <a:spLocks noGrp="1"/>
          </p:cNvSpPr>
          <p:nvPr>
            <p:ph type="sldNum" sz="quarter" idx="5"/>
          </p:nvPr>
        </p:nvSpPr>
        <p:spPr/>
        <p:txBody>
          <a:bodyPr/>
          <a:lstStyle/>
          <a:p>
            <a:fld id="{646D1D93-1E58-4AD4-BDCC-7A1D90E6F4BE}" type="slidenum">
              <a:rPr lang="en-US" smtClean="0"/>
              <a:t>5</a:t>
            </a:fld>
            <a:endParaRPr lang="en-US"/>
          </a:p>
        </p:txBody>
      </p:sp>
    </p:spTree>
    <p:extLst>
      <p:ext uri="{BB962C8B-B14F-4D97-AF65-F5344CB8AC3E}">
        <p14:creationId xmlns:p14="http://schemas.microsoft.com/office/powerpoint/2010/main" val="2159028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כאן עורכים המשגה למושג אנרגיה. ראו הרחבה בספר התלמיד.</a:t>
            </a:r>
            <a:endParaRPr lang="en-US" dirty="0"/>
          </a:p>
        </p:txBody>
      </p:sp>
      <p:sp>
        <p:nvSpPr>
          <p:cNvPr id="4" name="Slide Number Placeholder 3"/>
          <p:cNvSpPr>
            <a:spLocks noGrp="1"/>
          </p:cNvSpPr>
          <p:nvPr>
            <p:ph type="sldNum" sz="quarter" idx="5"/>
          </p:nvPr>
        </p:nvSpPr>
        <p:spPr/>
        <p:txBody>
          <a:bodyPr/>
          <a:lstStyle/>
          <a:p>
            <a:fld id="{646D1D93-1E58-4AD4-BDCC-7A1D90E6F4BE}" type="slidenum">
              <a:rPr lang="en-US" smtClean="0"/>
              <a:t>6</a:t>
            </a:fld>
            <a:endParaRPr lang="en-US"/>
          </a:p>
        </p:txBody>
      </p:sp>
    </p:spTree>
    <p:extLst>
      <p:ext uri="{BB962C8B-B14F-4D97-AF65-F5344CB8AC3E}">
        <p14:creationId xmlns:p14="http://schemas.microsoft.com/office/powerpoint/2010/main" val="2803512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מסיימים את בשאילת שאלות במטרה לעורר עניין. מילות השאלה נועדו לסייע לתלמידים בניסוח שאלות מגוונות וטובות. לאחר שאילת השאלות, מפנים את התלמידים לשער "אנרגיה ומערכות טכנולוגיות בפעולה" ומבקשים מהם לעלעל בשער ולגלות דברים שמעניינים אותם ללמוד.</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646D1D93-1E58-4AD4-BDCC-7A1D90E6F4BE}" type="slidenum">
              <a:rPr lang="en-US" smtClean="0"/>
              <a:t>7</a:t>
            </a:fld>
            <a:endParaRPr lang="en-US"/>
          </a:p>
        </p:txBody>
      </p:sp>
    </p:spTree>
    <p:extLst>
      <p:ext uri="{BB962C8B-B14F-4D97-AF65-F5344CB8AC3E}">
        <p14:creationId xmlns:p14="http://schemas.microsoft.com/office/powerpoint/2010/main" val="2067020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שימו לב: באתר במבט חדש, כיתה ו, תמצאו טבלת תכנון לימודים, מערכי שיעור ומצגות מלוות. בהצלחה!!!</a:t>
            </a:r>
          </a:p>
          <a:p>
            <a:endParaRPr lang="en-US" dirty="0"/>
          </a:p>
        </p:txBody>
      </p:sp>
      <p:sp>
        <p:nvSpPr>
          <p:cNvPr id="4" name="Slide Number Placeholder 3"/>
          <p:cNvSpPr>
            <a:spLocks noGrp="1"/>
          </p:cNvSpPr>
          <p:nvPr>
            <p:ph type="sldNum" sz="quarter" idx="5"/>
          </p:nvPr>
        </p:nvSpPr>
        <p:spPr/>
        <p:txBody>
          <a:bodyPr/>
          <a:lstStyle/>
          <a:p>
            <a:fld id="{646D1D93-1E58-4AD4-BDCC-7A1D90E6F4BE}" type="slidenum">
              <a:rPr lang="en-US" smtClean="0"/>
              <a:t>8</a:t>
            </a:fld>
            <a:endParaRPr lang="en-US"/>
          </a:p>
        </p:txBody>
      </p:sp>
    </p:spTree>
    <p:extLst>
      <p:ext uri="{BB962C8B-B14F-4D97-AF65-F5344CB8AC3E}">
        <p14:creationId xmlns:p14="http://schemas.microsoft.com/office/powerpoint/2010/main" val="15359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0A7CA-DD88-ABEB-3600-3BF926A266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0E41D3-82A7-B8D3-1FF8-8593D68D75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AD5F7F-544D-E09E-859F-5AEAC6363301}"/>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5" name="Footer Placeholder 4">
            <a:extLst>
              <a:ext uri="{FF2B5EF4-FFF2-40B4-BE49-F238E27FC236}">
                <a16:creationId xmlns:a16="http://schemas.microsoft.com/office/drawing/2014/main" id="{91BFC48E-87B7-73C1-DA40-B20446CAD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9009E0-A7BE-3FF6-EE83-168D4331A695}"/>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449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72AE-09ED-9461-5204-691FA9A82C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1A131A-E030-B9D7-AF5E-96E14EB81C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7FB34-2DA0-7245-1FD8-5E6DF2C50808}"/>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5" name="Footer Placeholder 4">
            <a:extLst>
              <a:ext uri="{FF2B5EF4-FFF2-40B4-BE49-F238E27FC236}">
                <a16:creationId xmlns:a16="http://schemas.microsoft.com/office/drawing/2014/main" id="{50895F5F-9F14-AE05-5B8D-A623426CF5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68640-52EA-1A77-0E85-4FC92FAB688C}"/>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3864680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E78D4-80C9-0306-30DE-4B45B2EF18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A420A7-1F55-B9A9-629F-7FAC0529AE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E9484-A1FF-E7F8-5CCA-EC0514D766C2}"/>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5" name="Footer Placeholder 4">
            <a:extLst>
              <a:ext uri="{FF2B5EF4-FFF2-40B4-BE49-F238E27FC236}">
                <a16:creationId xmlns:a16="http://schemas.microsoft.com/office/drawing/2014/main" id="{AB7E1306-2CE9-4206-9FFB-5B44CFEC6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DB9F6-6893-D809-909F-A1F78B2F3324}"/>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382001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2E95E-76CF-D84A-8C19-13ADE8DEC8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BF754A-BCB5-7CFC-A63E-436B05CC0B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60DDD-49E3-8348-0BB7-61F76790DB0F}"/>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5" name="Footer Placeholder 4">
            <a:extLst>
              <a:ext uri="{FF2B5EF4-FFF2-40B4-BE49-F238E27FC236}">
                <a16:creationId xmlns:a16="http://schemas.microsoft.com/office/drawing/2014/main" id="{086CB31F-1F67-3FC5-CEC4-EBC189866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03B02-688B-3F18-0264-2AE71F1EF04E}"/>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130145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DF1E0-DF71-6DD3-96F9-6DF8EA618E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825DBB-18FC-773B-B813-BE15022C9A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DF80E0-AF7E-3EB2-53CC-EAFBD708815F}"/>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5" name="Footer Placeholder 4">
            <a:extLst>
              <a:ext uri="{FF2B5EF4-FFF2-40B4-BE49-F238E27FC236}">
                <a16:creationId xmlns:a16="http://schemas.microsoft.com/office/drawing/2014/main" id="{56391666-15D5-0625-6A0A-4B09B9578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1F409-E88A-F896-2639-71E5D6D97843}"/>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66695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B7D4C-1124-7A57-EC2B-97567D104D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3E6691-61CD-9A16-CBFE-5929D90363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43CDB9-8CE1-5038-A690-51E5B38F20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4A53A0-E992-7DFF-1204-AAA0F01230D3}"/>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6" name="Footer Placeholder 5">
            <a:extLst>
              <a:ext uri="{FF2B5EF4-FFF2-40B4-BE49-F238E27FC236}">
                <a16:creationId xmlns:a16="http://schemas.microsoft.com/office/drawing/2014/main" id="{21381E57-59C3-9105-F56B-5661E5F790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AA078-E01E-803B-A90F-8C90CBEF38DD}"/>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183413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D3AF-8FA3-6CB8-6433-CE6C8BDE8A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895AFB-E5C5-1D17-FCC4-08ECD6AEA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D40B12-9704-D361-8D37-7E5C5D7545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3E49A4-8F23-64D1-3592-9CE6C0C92E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951826-DF2D-E2AA-BE96-EBD4712F50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5F003C-289E-E7F5-652A-64FF571DDC5B}"/>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8" name="Footer Placeholder 7">
            <a:extLst>
              <a:ext uri="{FF2B5EF4-FFF2-40B4-BE49-F238E27FC236}">
                <a16:creationId xmlns:a16="http://schemas.microsoft.com/office/drawing/2014/main" id="{9D8182E6-95BC-05B5-84FD-7ECE8FF0CA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253E95-9428-5E1E-21E7-D29C011ED9F3}"/>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4064218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8F38B-C7D1-DD3F-C105-CCB16D4F4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E71247-8314-4FDD-EED8-8693A92626C5}"/>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4" name="Footer Placeholder 3">
            <a:extLst>
              <a:ext uri="{FF2B5EF4-FFF2-40B4-BE49-F238E27FC236}">
                <a16:creationId xmlns:a16="http://schemas.microsoft.com/office/drawing/2014/main" id="{EAA8DE58-804A-FCF8-A8D0-245ED4DE01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4C271A-3CC0-3AFC-AAC4-D521F611BAB2}"/>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48004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8DF511-5ED2-B729-3F2D-B9EFB1C204FE}"/>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3" name="Footer Placeholder 2">
            <a:extLst>
              <a:ext uri="{FF2B5EF4-FFF2-40B4-BE49-F238E27FC236}">
                <a16:creationId xmlns:a16="http://schemas.microsoft.com/office/drawing/2014/main" id="{852383A8-7E28-C34C-DEC6-B26232A6CA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B5A2D3-5D7E-8798-8958-2FA6A4B616BD}"/>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348027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4982-7703-A2A6-8A5B-C6FA188622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FBF09E-C03D-3672-DE93-AE2EAC7200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DA8964-5E22-381E-87C1-6B406BF8C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EEA76C-1064-EF25-C8D3-87B0D1A31208}"/>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6" name="Footer Placeholder 5">
            <a:extLst>
              <a:ext uri="{FF2B5EF4-FFF2-40B4-BE49-F238E27FC236}">
                <a16:creationId xmlns:a16="http://schemas.microsoft.com/office/drawing/2014/main" id="{2184EA55-9BF9-B239-EA2C-8163B47B99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F88FFE-3D56-B455-BEEF-4196E17925E4}"/>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2433670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7616-378D-8237-6C75-2FA01F6B08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C5E307-21A5-5158-9C1A-8AD4B6257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8C795E-3442-CDAF-1D53-0E96E5135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AC44F2-6581-3105-CD46-5AF169A0B948}"/>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6" name="Footer Placeholder 5">
            <a:extLst>
              <a:ext uri="{FF2B5EF4-FFF2-40B4-BE49-F238E27FC236}">
                <a16:creationId xmlns:a16="http://schemas.microsoft.com/office/drawing/2014/main" id="{57B22523-B247-D3E1-1007-B23EB6E1C2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E65F18-1C42-5818-083B-C3B515396E74}"/>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136126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C47F4A-DCF4-7BDD-72D6-24B140557D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3D610B-78C0-175E-EDDF-954675A2C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30729-A77B-EBF4-ADBB-F040916AAF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7E8EF-C4E8-4099-B1E0-D763F6354C48}" type="datetimeFigureOut">
              <a:rPr lang="en-US" smtClean="0"/>
              <a:t>8/21/2024</a:t>
            </a:fld>
            <a:endParaRPr lang="en-US"/>
          </a:p>
        </p:txBody>
      </p:sp>
      <p:sp>
        <p:nvSpPr>
          <p:cNvPr id="5" name="Footer Placeholder 4">
            <a:extLst>
              <a:ext uri="{FF2B5EF4-FFF2-40B4-BE49-F238E27FC236}">
                <a16:creationId xmlns:a16="http://schemas.microsoft.com/office/drawing/2014/main" id="{5B9D8F39-3952-FA39-E853-6EB41D6705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4F63CB-4D7A-6692-21CA-3166EA897D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FABAC-6B89-4C68-957B-E6668ACF5752}" type="slidenum">
              <a:rPr lang="en-US" smtClean="0"/>
              <a:t>‹#›</a:t>
            </a:fld>
            <a:endParaRPr lang="en-US"/>
          </a:p>
        </p:txBody>
      </p:sp>
    </p:spTree>
    <p:extLst>
      <p:ext uri="{BB962C8B-B14F-4D97-AF65-F5344CB8AC3E}">
        <p14:creationId xmlns:p14="http://schemas.microsoft.com/office/powerpoint/2010/main" val="1835584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about:blank" TargetMode="External"/><Relationship Id="rId6" Type="http://schemas.openxmlformats.org/officeDocument/2006/relationships/hyperlink" Target="https://www.youtube.com/watch?v=ELcGboBssug" TargetMode="External"/><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about:blank" TargetMode="External"/><Relationship Id="rId5" Type="http://schemas.openxmlformats.org/officeDocument/2006/relationships/hyperlink" Target="https://www.youtube.com/watch?v=9Fv0-501msc"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C1C6-17FC-BD9B-72E1-45334A576E88}"/>
              </a:ext>
            </a:extLst>
          </p:cNvPr>
          <p:cNvSpPr>
            <a:spLocks noGrp="1"/>
          </p:cNvSpPr>
          <p:nvPr>
            <p:ph type="title"/>
          </p:nvPr>
        </p:nvSpPr>
        <p:spPr/>
        <p:txBody>
          <a:bodyPr/>
          <a:lstStyle/>
          <a:p>
            <a:pPr algn="ctr"/>
            <a:r>
              <a:rPr lang="en-US" b="1" dirty="0">
                <a:solidFill>
                  <a:srgbClr val="FF0000"/>
                </a:solidFill>
                <a:cs typeface="+mn-cs"/>
              </a:rPr>
              <a:t> </a:t>
            </a:r>
          </a:p>
        </p:txBody>
      </p:sp>
      <p:sp>
        <p:nvSpPr>
          <p:cNvPr id="3" name="Content Placeholder 2">
            <a:extLst>
              <a:ext uri="{FF2B5EF4-FFF2-40B4-BE49-F238E27FC236}">
                <a16:creationId xmlns:a16="http://schemas.microsoft.com/office/drawing/2014/main" id="{9F504FDA-1538-115E-7CCD-B779D14A1923}"/>
              </a:ext>
            </a:extLst>
          </p:cNvPr>
          <p:cNvSpPr>
            <a:spLocks noGrp="1"/>
          </p:cNvSpPr>
          <p:nvPr>
            <p:ph idx="1"/>
          </p:nvPr>
        </p:nvSpPr>
        <p:spPr>
          <a:xfrm>
            <a:off x="838200" y="365125"/>
            <a:ext cx="10515600" cy="5811838"/>
          </a:xfrm>
        </p:spPr>
        <p:txBody>
          <a:bodyPr/>
          <a:lstStyle/>
          <a:p>
            <a:pPr marL="0" indent="0" algn="ctr">
              <a:buNone/>
            </a:pPr>
            <a:r>
              <a:rPr lang="he-IL" dirty="0"/>
              <a:t> </a:t>
            </a:r>
            <a:r>
              <a:rPr lang="en-US" sz="3600" b="1" dirty="0">
                <a:solidFill>
                  <a:srgbClr val="FF0000"/>
                </a:solidFill>
              </a:rPr>
              <a:t> </a:t>
            </a:r>
            <a:endParaRPr lang="he-IL" sz="3600" b="1" dirty="0">
              <a:solidFill>
                <a:srgbClr val="FF0000"/>
              </a:solidFill>
            </a:endParaRPr>
          </a:p>
          <a:p>
            <a:pPr marL="0" indent="0" algn="ctr">
              <a:buNone/>
            </a:pPr>
            <a:endParaRPr lang="he-IL" b="1" dirty="0">
              <a:solidFill>
                <a:srgbClr val="FF0000"/>
              </a:solidFill>
            </a:endParaRPr>
          </a:p>
          <a:p>
            <a:pPr marL="0" indent="0" algn="ctr">
              <a:buNone/>
            </a:pPr>
            <a:endParaRPr lang="en-US" b="1" dirty="0">
              <a:solidFill>
                <a:srgbClr val="FF0000"/>
              </a:solidFill>
            </a:endParaRPr>
          </a:p>
        </p:txBody>
      </p:sp>
      <p:pic>
        <p:nvPicPr>
          <p:cNvPr id="5" name="Picture 4">
            <a:extLst>
              <a:ext uri="{FF2B5EF4-FFF2-40B4-BE49-F238E27FC236}">
                <a16:creationId xmlns:a16="http://schemas.microsoft.com/office/drawing/2014/main" id="{405A507C-5D2A-F9B8-D12D-71C4A1E0A016}"/>
              </a:ext>
            </a:extLst>
          </p:cNvPr>
          <p:cNvPicPr>
            <a:picLocks noChangeAspect="1"/>
          </p:cNvPicPr>
          <p:nvPr/>
        </p:nvPicPr>
        <p:blipFill>
          <a:blip r:embed="rId3"/>
          <a:stretch>
            <a:fillRect/>
          </a:stretch>
        </p:blipFill>
        <p:spPr>
          <a:xfrm>
            <a:off x="60960" y="113211"/>
            <a:ext cx="12070080" cy="6631577"/>
          </a:xfrm>
          <a:prstGeom prst="rect">
            <a:avLst/>
          </a:prstGeom>
        </p:spPr>
      </p:pic>
      <p:sp>
        <p:nvSpPr>
          <p:cNvPr id="7" name="TextBox 6">
            <a:extLst>
              <a:ext uri="{FF2B5EF4-FFF2-40B4-BE49-F238E27FC236}">
                <a16:creationId xmlns:a16="http://schemas.microsoft.com/office/drawing/2014/main" id="{67BAC902-B4E1-C215-58DE-0AE2F437411F}"/>
              </a:ext>
            </a:extLst>
          </p:cNvPr>
          <p:cNvSpPr txBox="1"/>
          <p:nvPr/>
        </p:nvSpPr>
        <p:spPr>
          <a:xfrm>
            <a:off x="278674" y="2246812"/>
            <a:ext cx="3875315" cy="954107"/>
          </a:xfrm>
          <a:prstGeom prst="rect">
            <a:avLst/>
          </a:prstGeom>
          <a:noFill/>
        </p:spPr>
        <p:txBody>
          <a:bodyPr wrap="square" rtlCol="0">
            <a:spAutoFit/>
          </a:bodyPr>
          <a:lstStyle/>
          <a:p>
            <a:pPr algn="r"/>
            <a:r>
              <a:rPr lang="he-IL" sz="2800" b="1" dirty="0">
                <a:solidFill>
                  <a:srgbClr val="FF0000"/>
                </a:solidFill>
              </a:rPr>
              <a:t>פעילות פתיחה לפרק הראשון: אנרגיה סביב</a:t>
            </a:r>
            <a:endParaRPr lang="en-US" sz="2800" b="1" dirty="0">
              <a:solidFill>
                <a:srgbClr val="FF0000"/>
              </a:solidFill>
            </a:endParaRPr>
          </a:p>
        </p:txBody>
      </p:sp>
      <p:pic>
        <p:nvPicPr>
          <p:cNvPr id="10" name="Picture 9">
            <a:extLst>
              <a:ext uri="{FF2B5EF4-FFF2-40B4-BE49-F238E27FC236}">
                <a16:creationId xmlns:a16="http://schemas.microsoft.com/office/drawing/2014/main" id="{D0EC5C80-C504-47FF-85A9-681E0CD89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917" y="796642"/>
            <a:ext cx="3468308" cy="560520"/>
          </a:xfrm>
          <a:prstGeom prst="rect">
            <a:avLst/>
          </a:prstGeom>
        </p:spPr>
      </p:pic>
    </p:spTree>
    <p:extLst>
      <p:ext uri="{BB962C8B-B14F-4D97-AF65-F5344CB8AC3E}">
        <p14:creationId xmlns:p14="http://schemas.microsoft.com/office/powerpoint/2010/main" val="1536350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5BD8-5260-D1D6-BEDD-CDFAF8D15DAD}"/>
              </a:ext>
            </a:extLst>
          </p:cNvPr>
          <p:cNvSpPr>
            <a:spLocks noGrp="1"/>
          </p:cNvSpPr>
          <p:nvPr>
            <p:ph type="title"/>
          </p:nvPr>
        </p:nvSpPr>
        <p:spPr>
          <a:xfrm>
            <a:off x="838200" y="365125"/>
            <a:ext cx="11020124" cy="1325563"/>
          </a:xfrm>
        </p:spPr>
        <p:txBody>
          <a:bodyPr/>
          <a:lstStyle/>
          <a:p>
            <a:pPr algn="r"/>
            <a:r>
              <a:rPr lang="he-IL" b="1" dirty="0">
                <a:solidFill>
                  <a:srgbClr val="FF0000"/>
                </a:solidFill>
                <a:cs typeface="+mn-cs"/>
              </a:rPr>
              <a:t>התנסות 1 – </a:t>
            </a:r>
            <a:r>
              <a:rPr kumimoji="0" lang="he-IL" sz="4400" b="1" i="0" u="none" strike="noStrike" kern="1200" cap="none" spc="0" normalizeH="0" baseline="0" noProof="0" dirty="0">
                <a:ln>
                  <a:noFill/>
                </a:ln>
                <a:solidFill>
                  <a:srgbClr val="FF0000"/>
                </a:solidFill>
                <a:effectLst/>
                <a:uLnTx/>
                <a:uFillTx/>
                <a:latin typeface="Calibri Light" panose="020F0302020204030204"/>
                <a:ea typeface="+mj-ea"/>
                <a:cs typeface="Arial" panose="020B0604020202020204" pitchFamily="34" charset="0"/>
              </a:rPr>
              <a:t>בונים מטוס מנייר</a:t>
            </a:r>
            <a:endParaRPr lang="en-US" b="1" dirty="0">
              <a:solidFill>
                <a:srgbClr val="FF0000"/>
              </a:solidFill>
              <a:cs typeface="+mn-cs"/>
            </a:endParaRPr>
          </a:p>
        </p:txBody>
      </p:sp>
      <p:sp>
        <p:nvSpPr>
          <p:cNvPr id="9" name="TextBox 8">
            <a:extLst>
              <a:ext uri="{FF2B5EF4-FFF2-40B4-BE49-F238E27FC236}">
                <a16:creationId xmlns:a16="http://schemas.microsoft.com/office/drawing/2014/main" id="{86CE5D9A-D5BC-0EB2-486E-34BC4DE7716B}"/>
              </a:ext>
            </a:extLst>
          </p:cNvPr>
          <p:cNvSpPr txBox="1"/>
          <p:nvPr/>
        </p:nvSpPr>
        <p:spPr>
          <a:xfrm>
            <a:off x="67733" y="1752600"/>
            <a:ext cx="3607283" cy="5632311"/>
          </a:xfrm>
          <a:prstGeom prst="rect">
            <a:avLst/>
          </a:prstGeom>
          <a:noFill/>
        </p:spPr>
        <p:txBody>
          <a:bodyPr wrap="square" rtlCol="0">
            <a:spAutoFit/>
          </a:bodyPr>
          <a:lstStyle/>
          <a:p>
            <a:pPr algn="r"/>
            <a:r>
              <a:rPr lang="he-IL" sz="2800" b="1" dirty="0">
                <a:solidFill>
                  <a:srgbClr val="FF0000"/>
                </a:solidFill>
              </a:rPr>
              <a:t>הנחיות</a:t>
            </a:r>
          </a:p>
          <a:p>
            <a:pPr marL="342900" indent="-342900" algn="r" rtl="1">
              <a:buFont typeface="+mj-lt"/>
              <a:buAutoNum type="arabicPeriod"/>
            </a:pPr>
            <a:r>
              <a:rPr lang="he-IL" sz="2000" b="1" dirty="0"/>
              <a:t>צפו בסרטון.</a:t>
            </a:r>
          </a:p>
          <a:p>
            <a:pPr marL="342900" indent="-342900" algn="r" rtl="1">
              <a:buFont typeface="+mj-lt"/>
              <a:buAutoNum type="arabicPeriod"/>
            </a:pPr>
            <a:r>
              <a:rPr lang="he-IL" sz="2000" b="1" dirty="0"/>
              <a:t>שימו לב לסדר פעולות הבנייה של המטוס.</a:t>
            </a:r>
          </a:p>
          <a:p>
            <a:pPr marL="342900" indent="-342900" algn="r" rtl="1">
              <a:buFont typeface="+mj-lt"/>
              <a:buAutoNum type="arabicPeriod"/>
            </a:pPr>
            <a:r>
              <a:rPr lang="he-IL" sz="2000" b="1" dirty="0"/>
              <a:t>בנו את המטוס בהתאם לשלבי הבנייה שמוצגים בסרטון.</a:t>
            </a:r>
          </a:p>
          <a:p>
            <a:pPr marL="342900" indent="-342900" algn="r" rtl="1">
              <a:buFont typeface="+mj-lt"/>
              <a:buAutoNum type="arabicPeriod"/>
            </a:pPr>
            <a:r>
              <a:rPr lang="he-IL" sz="2000" b="1" dirty="0"/>
              <a:t>דייקו בבניה.</a:t>
            </a:r>
          </a:p>
          <a:p>
            <a:pPr marL="342900" indent="-342900" algn="r" rtl="1">
              <a:buFont typeface="+mj-lt"/>
              <a:buAutoNum type="arabicPeriod"/>
            </a:pPr>
            <a:r>
              <a:rPr lang="he-IL" sz="2000" b="1" dirty="0"/>
              <a:t>הטיסו את המטוס.</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he-IL"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הסבירו: מה גרם למטוס לטוס? (מה היה צריך לעשות כדי להטיס את המטוס)</a:t>
            </a:r>
          </a:p>
          <a:p>
            <a:pPr marL="342900" indent="-342900" algn="r" rtl="1">
              <a:buFont typeface="+mj-lt"/>
              <a:buAutoNum type="arabicPeriod"/>
            </a:pPr>
            <a:endParaRPr lang="he-IL" sz="2000" b="1" dirty="0"/>
          </a:p>
          <a:p>
            <a:pPr algn="r" rtl="1"/>
            <a:endParaRPr lang="he-IL" sz="2000" b="1" dirty="0"/>
          </a:p>
          <a:p>
            <a:pPr algn="r" rtl="1"/>
            <a:endParaRPr lang="he-IL" sz="2000" b="1" dirty="0"/>
          </a:p>
          <a:p>
            <a:pPr algn="r"/>
            <a:endParaRPr lang="he-IL" dirty="0"/>
          </a:p>
          <a:p>
            <a:endParaRPr lang="he-IL" dirty="0"/>
          </a:p>
          <a:p>
            <a:endParaRPr lang="en-US" dirty="0"/>
          </a:p>
          <a:p>
            <a:pPr algn="r" rtl="1"/>
            <a:endParaRPr lang="he-IL" dirty="0"/>
          </a:p>
        </p:txBody>
      </p:sp>
      <p:pic>
        <p:nvPicPr>
          <p:cNvPr id="5" name="Online Media 4" title="איך להכין מטוס פשוט מנייר אוריגמי">
            <a:hlinkClick r:id="" action="ppaction://media"/>
            <a:extLst>
              <a:ext uri="{FF2B5EF4-FFF2-40B4-BE49-F238E27FC236}">
                <a16:creationId xmlns:a16="http://schemas.microsoft.com/office/drawing/2014/main" id="{932EAC18-4526-5344-6B37-96C551A6EAD2}"/>
              </a:ext>
            </a:extLst>
          </p:cNvPr>
          <p:cNvPicPr>
            <a:picLocks noGrp="1" noRot="1" noChangeAspect="1"/>
          </p:cNvPicPr>
          <p:nvPr>
            <p:ph idx="1"/>
            <a:videoFile r:link="rId1"/>
          </p:nvPr>
        </p:nvPicPr>
        <p:blipFill>
          <a:blip r:embed="rId4"/>
          <a:stretch>
            <a:fillRect/>
          </a:stretch>
        </p:blipFill>
        <p:spPr>
          <a:xfrm>
            <a:off x="3812269" y="1690688"/>
            <a:ext cx="7700963" cy="4351338"/>
          </a:xfrm>
          <a:prstGeom prst="rect">
            <a:avLst/>
          </a:prstGeom>
        </p:spPr>
      </p:pic>
      <p:sp>
        <p:nvSpPr>
          <p:cNvPr id="3" name="TextBox 2">
            <a:extLst>
              <a:ext uri="{FF2B5EF4-FFF2-40B4-BE49-F238E27FC236}">
                <a16:creationId xmlns:a16="http://schemas.microsoft.com/office/drawing/2014/main" id="{5728AC2D-BB1C-F391-DE81-0B9845749C4A}"/>
              </a:ext>
            </a:extLst>
          </p:cNvPr>
          <p:cNvSpPr txBox="1"/>
          <p:nvPr/>
        </p:nvSpPr>
        <p:spPr>
          <a:xfrm>
            <a:off x="67733" y="5503817"/>
            <a:ext cx="3744536" cy="830997"/>
          </a:xfrm>
          <a:prstGeom prst="rect">
            <a:avLst/>
          </a:prstGeom>
          <a:solidFill>
            <a:schemeClr val="accent1">
              <a:lumMod val="20000"/>
              <a:lumOff val="80000"/>
            </a:schemeClr>
          </a:solidFill>
        </p:spPr>
        <p:txBody>
          <a:bodyPr wrap="square" rtlCol="0">
            <a:spAutoFit/>
          </a:bodyPr>
          <a:lstStyle/>
          <a:p>
            <a:pPr algn="r"/>
            <a:r>
              <a:rPr lang="he-IL" sz="2400" b="1" dirty="0">
                <a:solidFill>
                  <a:srgbClr val="FF0000"/>
                </a:solidFill>
              </a:rPr>
              <a:t>אתגר</a:t>
            </a:r>
            <a:r>
              <a:rPr lang="he-IL" sz="2400" b="1" dirty="0"/>
              <a:t>: כיצד תוכלו להטיס את המטוס למרחק גדול יותר?</a:t>
            </a:r>
            <a:endParaRPr lang="en-US" sz="2400" b="1" dirty="0"/>
          </a:p>
        </p:txBody>
      </p:sp>
      <p:pic>
        <p:nvPicPr>
          <p:cNvPr id="6" name="Picture 5">
            <a:extLst>
              <a:ext uri="{FF2B5EF4-FFF2-40B4-BE49-F238E27FC236}">
                <a16:creationId xmlns:a16="http://schemas.microsoft.com/office/drawing/2014/main" id="{4D60DADF-78F9-C1FC-9130-FEE2DD26DE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90" y="0"/>
            <a:ext cx="4848225" cy="1133475"/>
          </a:xfrm>
          <a:prstGeom prst="rect">
            <a:avLst/>
          </a:prstGeom>
        </p:spPr>
      </p:pic>
      <p:sp>
        <p:nvSpPr>
          <p:cNvPr id="8" name="תיבת טקסט 7">
            <a:extLst>
              <a:ext uri="{FF2B5EF4-FFF2-40B4-BE49-F238E27FC236}">
                <a16:creationId xmlns:a16="http://schemas.microsoft.com/office/drawing/2014/main" id="{FFFE423E-FFDF-1654-7CF8-C5C11A85D023}"/>
              </a:ext>
            </a:extLst>
          </p:cNvPr>
          <p:cNvSpPr txBox="1"/>
          <p:nvPr/>
        </p:nvSpPr>
        <p:spPr>
          <a:xfrm>
            <a:off x="5863590" y="6308209"/>
            <a:ext cx="6131052" cy="369332"/>
          </a:xfrm>
          <a:prstGeom prst="rect">
            <a:avLst/>
          </a:prstGeom>
          <a:noFill/>
        </p:spPr>
        <p:txBody>
          <a:bodyPr wrap="square">
            <a:spAutoFit/>
          </a:bodyPr>
          <a:lstStyle/>
          <a:p>
            <a:r>
              <a:rPr lang="he-IL" dirty="0">
                <a:hlinkClick r:id="rId6"/>
              </a:rPr>
              <a:t>https://www.youtube.com/watch?v=ELcGboBssug</a:t>
            </a:r>
            <a:endParaRPr lang="he-IL" dirty="0"/>
          </a:p>
        </p:txBody>
      </p:sp>
    </p:spTree>
    <p:extLst>
      <p:ext uri="{BB962C8B-B14F-4D97-AF65-F5344CB8AC3E}">
        <p14:creationId xmlns:p14="http://schemas.microsoft.com/office/powerpoint/2010/main" val="103839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D31A-D285-C954-F895-D629CFBAC0DB}"/>
              </a:ext>
            </a:extLst>
          </p:cNvPr>
          <p:cNvSpPr>
            <a:spLocks noGrp="1"/>
          </p:cNvSpPr>
          <p:nvPr>
            <p:ph type="title"/>
          </p:nvPr>
        </p:nvSpPr>
        <p:spPr/>
        <p:txBody>
          <a:bodyPr/>
          <a:lstStyle/>
          <a:p>
            <a:pPr algn="r"/>
            <a:r>
              <a:rPr lang="he-IL" b="1" dirty="0">
                <a:solidFill>
                  <a:srgbClr val="FF0000"/>
                </a:solidFill>
                <a:latin typeface="+mn-lt"/>
                <a:cs typeface="+mn-cs"/>
              </a:rPr>
              <a:t>התנסות 2: מטיסים מטוס למרחק </a:t>
            </a:r>
            <a:endParaRPr lang="en-US" b="1" dirty="0">
              <a:solidFill>
                <a:srgbClr val="FF0000"/>
              </a:solidFill>
              <a:latin typeface="+mn-lt"/>
              <a:cs typeface="+mn-cs"/>
            </a:endParaRPr>
          </a:p>
        </p:txBody>
      </p:sp>
      <p:pic>
        <p:nvPicPr>
          <p:cNvPr id="4" name="Online Media 3" title="Make a Paper Airplane Launcher | STEM Activity">
            <a:hlinkClick r:id="" action="ppaction://media"/>
            <a:extLst>
              <a:ext uri="{FF2B5EF4-FFF2-40B4-BE49-F238E27FC236}">
                <a16:creationId xmlns:a16="http://schemas.microsoft.com/office/drawing/2014/main" id="{43E2CA45-B86C-132C-C2DE-0F5A762EDA28}"/>
              </a:ext>
            </a:extLst>
          </p:cNvPr>
          <p:cNvPicPr>
            <a:picLocks noGrp="1" noRot="1" noChangeAspect="1"/>
          </p:cNvPicPr>
          <p:nvPr>
            <p:ph idx="1"/>
            <a:videoFile r:link="rId1"/>
          </p:nvPr>
        </p:nvPicPr>
        <p:blipFill>
          <a:blip r:embed="rId3"/>
          <a:stretch>
            <a:fillRect/>
          </a:stretch>
        </p:blipFill>
        <p:spPr>
          <a:xfrm>
            <a:off x="4288089" y="1586186"/>
            <a:ext cx="7700963" cy="4351338"/>
          </a:xfrm>
          <a:prstGeom prst="rect">
            <a:avLst/>
          </a:prstGeom>
        </p:spPr>
      </p:pic>
      <p:sp>
        <p:nvSpPr>
          <p:cNvPr id="3" name="TextBox 2">
            <a:extLst>
              <a:ext uri="{FF2B5EF4-FFF2-40B4-BE49-F238E27FC236}">
                <a16:creationId xmlns:a16="http://schemas.microsoft.com/office/drawing/2014/main" id="{B5154B0B-E537-8B3C-FF1B-13C586078D68}"/>
              </a:ext>
            </a:extLst>
          </p:cNvPr>
          <p:cNvSpPr txBox="1"/>
          <p:nvPr/>
        </p:nvSpPr>
        <p:spPr>
          <a:xfrm>
            <a:off x="243840" y="1586187"/>
            <a:ext cx="3796937" cy="4770537"/>
          </a:xfrm>
          <a:prstGeom prst="rect">
            <a:avLst/>
          </a:prstGeom>
          <a:noFill/>
        </p:spPr>
        <p:txBody>
          <a:bodyPr wrap="square" rtlCol="0">
            <a:spAutoFit/>
          </a:bodyPr>
          <a:lstStyle/>
          <a:p>
            <a:pPr algn="r"/>
            <a:r>
              <a:rPr lang="he-IL" sz="2800" b="1" dirty="0">
                <a:solidFill>
                  <a:srgbClr val="FF0000"/>
                </a:solidFill>
              </a:rPr>
              <a:t>הנחיות</a:t>
            </a:r>
          </a:p>
          <a:p>
            <a:pPr algn="r"/>
            <a:r>
              <a:rPr lang="he-IL" sz="2400" b="1" dirty="0"/>
              <a:t>הסרטון שלפניכם מציג דוגמה של פתרון להטסת המטוס למרחק.</a:t>
            </a:r>
          </a:p>
          <a:p>
            <a:pPr marL="342900" indent="-342900" algn="r" rtl="1">
              <a:buFont typeface="+mj-lt"/>
              <a:buAutoNum type="arabicPeriod"/>
            </a:pPr>
            <a:r>
              <a:rPr lang="he-IL" sz="2400" b="1" dirty="0"/>
              <a:t>צפו בסרטון. שימו לב לסדר הפעולות להטסת המטוס.</a:t>
            </a:r>
          </a:p>
          <a:p>
            <a:pPr marL="342900" indent="-342900" algn="r" rtl="1">
              <a:buFont typeface="+mj-lt"/>
              <a:buAutoNum type="arabicPeriod"/>
            </a:pPr>
            <a:r>
              <a:rPr lang="he-IL" sz="2400" b="1" dirty="0"/>
              <a:t>הטיסו גם אתם את המטוס בשיטה שמתוארת בסרטון.</a:t>
            </a:r>
          </a:p>
          <a:p>
            <a:pPr marL="342900" indent="-342900" algn="r" rtl="1">
              <a:buFont typeface="+mj-lt"/>
              <a:buAutoNum type="arabicPeriod"/>
            </a:pPr>
            <a:r>
              <a:rPr lang="he-IL" sz="2400" b="1" dirty="0"/>
              <a:t>הסבירו: מה גרם למטוס לטוס למרחק?</a:t>
            </a:r>
          </a:p>
          <a:p>
            <a:pPr algn="r"/>
            <a:endParaRPr lang="he-IL" b="1" dirty="0"/>
          </a:p>
          <a:p>
            <a:endParaRPr lang="en-US" dirty="0"/>
          </a:p>
        </p:txBody>
      </p:sp>
      <p:pic>
        <p:nvPicPr>
          <p:cNvPr id="6" name="Picture 5">
            <a:extLst>
              <a:ext uri="{FF2B5EF4-FFF2-40B4-BE49-F238E27FC236}">
                <a16:creationId xmlns:a16="http://schemas.microsoft.com/office/drawing/2014/main" id="{0105B56F-E946-A37F-4AD1-68A1D952E5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66" y="53533"/>
            <a:ext cx="3830272" cy="895486"/>
          </a:xfrm>
          <a:prstGeom prst="rect">
            <a:avLst/>
          </a:prstGeom>
        </p:spPr>
      </p:pic>
      <p:sp>
        <p:nvSpPr>
          <p:cNvPr id="8" name="תיבת טקסט 7">
            <a:extLst>
              <a:ext uri="{FF2B5EF4-FFF2-40B4-BE49-F238E27FC236}">
                <a16:creationId xmlns:a16="http://schemas.microsoft.com/office/drawing/2014/main" id="{A3AD9F7B-D1C1-F60F-A4CA-0BFB13BE6A63}"/>
              </a:ext>
            </a:extLst>
          </p:cNvPr>
          <p:cNvSpPr txBox="1"/>
          <p:nvPr/>
        </p:nvSpPr>
        <p:spPr>
          <a:xfrm>
            <a:off x="5091332" y="6172058"/>
            <a:ext cx="6094476" cy="369332"/>
          </a:xfrm>
          <a:prstGeom prst="rect">
            <a:avLst/>
          </a:prstGeom>
          <a:noFill/>
        </p:spPr>
        <p:txBody>
          <a:bodyPr wrap="square">
            <a:spAutoFit/>
          </a:bodyPr>
          <a:lstStyle/>
          <a:p>
            <a:r>
              <a:rPr lang="he-IL" dirty="0">
                <a:hlinkClick r:id="rId5"/>
              </a:rPr>
              <a:t>https://www.youtube.com/watch?v=9Fv0-501msc</a:t>
            </a:r>
            <a:endParaRPr lang="he-IL" dirty="0"/>
          </a:p>
        </p:txBody>
      </p:sp>
    </p:spTree>
    <p:extLst>
      <p:ext uri="{BB962C8B-B14F-4D97-AF65-F5344CB8AC3E}">
        <p14:creationId xmlns:p14="http://schemas.microsoft.com/office/powerpoint/2010/main" val="346326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FD60-D9AE-328D-1AA4-EAC214994A5E}"/>
              </a:ext>
            </a:extLst>
          </p:cNvPr>
          <p:cNvSpPr>
            <a:spLocks noGrp="1"/>
          </p:cNvSpPr>
          <p:nvPr>
            <p:ph type="title"/>
          </p:nvPr>
        </p:nvSpPr>
        <p:spPr>
          <a:xfrm>
            <a:off x="838200" y="134983"/>
            <a:ext cx="10515600" cy="1555705"/>
          </a:xfrm>
        </p:spPr>
        <p:txBody>
          <a:bodyPr>
            <a:normAutofit/>
          </a:bodyPr>
          <a:lstStyle/>
          <a:p>
            <a:pPr algn="r"/>
            <a:r>
              <a:rPr lang="he-IL" b="1" dirty="0">
                <a:solidFill>
                  <a:srgbClr val="FF0000"/>
                </a:solidFill>
                <a:cs typeface="+mn-cs"/>
              </a:rPr>
              <a:t>התנסות 1: מה היה לנו כאן?</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2833BE0E-2B20-12AC-CED0-2D6AD94103E6}"/>
              </a:ext>
            </a:extLst>
          </p:cNvPr>
          <p:cNvSpPr>
            <a:spLocks noGrp="1"/>
          </p:cNvSpPr>
          <p:nvPr>
            <p:ph idx="1"/>
          </p:nvPr>
        </p:nvSpPr>
        <p:spPr>
          <a:xfrm>
            <a:off x="838200" y="1467394"/>
            <a:ext cx="11040291" cy="5255622"/>
          </a:xfrm>
        </p:spPr>
        <p:txBody>
          <a:bodyPr>
            <a:normAutofit fontScale="92500" lnSpcReduction="10000"/>
          </a:bodyPr>
          <a:lstStyle/>
          <a:p>
            <a:pPr algn="r" rtl="1"/>
            <a:r>
              <a:rPr lang="he-IL" sz="3100" dirty="0"/>
              <a:t> בנינו מטוס מנייר.</a:t>
            </a:r>
          </a:p>
          <a:p>
            <a:pPr algn="r" rtl="1"/>
            <a:r>
              <a:rPr lang="he-IL" sz="3100" dirty="0"/>
              <a:t> כדי להטיס את המטוס,</a:t>
            </a:r>
          </a:p>
          <a:p>
            <a:pPr marL="0" indent="0" algn="r" rtl="1">
              <a:buNone/>
            </a:pPr>
            <a:r>
              <a:rPr lang="he-IL" sz="3100" dirty="0"/>
              <a:t>   היה צריך לספק לו "משהו".</a:t>
            </a:r>
          </a:p>
          <a:p>
            <a:pPr algn="r" rtl="1"/>
            <a:r>
              <a:rPr lang="he-IL" sz="3100" dirty="0"/>
              <a:t> מה היה ה"משהו" הזה? </a:t>
            </a:r>
          </a:p>
          <a:p>
            <a:pPr algn="r" rtl="1"/>
            <a:r>
              <a:rPr lang="he-IL" sz="3100" dirty="0"/>
              <a:t> היכן היה ה"משהו" הזה?</a:t>
            </a:r>
          </a:p>
          <a:p>
            <a:pPr algn="r" rtl="1"/>
            <a:r>
              <a:rPr lang="he-IL" sz="3100" dirty="0"/>
              <a:t>כאשר ספקנו למטוס את ה"משהו הזה" </a:t>
            </a:r>
          </a:p>
          <a:p>
            <a:pPr marL="0" indent="0" algn="r" rtl="1">
              <a:buNone/>
            </a:pPr>
            <a:r>
              <a:rPr lang="he-IL" sz="3100" dirty="0"/>
              <a:t>   התרחשה תופעה – מה היית התופעה?</a:t>
            </a:r>
          </a:p>
          <a:p>
            <a:pPr algn="r" rtl="1"/>
            <a:endParaRPr lang="he-IL" sz="3100" dirty="0"/>
          </a:p>
          <a:p>
            <a:pPr marL="0" indent="0" algn="r" rtl="1">
              <a:buNone/>
            </a:pPr>
            <a:endParaRPr lang="he-IL" sz="3100" dirty="0"/>
          </a:p>
          <a:p>
            <a:pPr algn="r" rtl="1"/>
            <a:endParaRPr lang="he-IL" dirty="0">
              <a:solidFill>
                <a:srgbClr val="FF0000"/>
              </a:solidFill>
            </a:endParaRPr>
          </a:p>
          <a:p>
            <a:pPr marL="0" indent="0" algn="r">
              <a:buNone/>
            </a:pPr>
            <a:r>
              <a:rPr lang="he-IL" dirty="0"/>
              <a:t> </a:t>
            </a:r>
          </a:p>
          <a:p>
            <a:pPr marL="0" indent="0" algn="r">
              <a:buNone/>
            </a:pPr>
            <a:endParaRPr lang="en-US" dirty="0"/>
          </a:p>
        </p:txBody>
      </p:sp>
      <p:pic>
        <p:nvPicPr>
          <p:cNvPr id="4" name="Picture 3">
            <a:extLst>
              <a:ext uri="{FF2B5EF4-FFF2-40B4-BE49-F238E27FC236}">
                <a16:creationId xmlns:a16="http://schemas.microsoft.com/office/drawing/2014/main" id="{3CB840D9-07A9-5E7C-2137-849C10E2E755}"/>
              </a:ext>
            </a:extLst>
          </p:cNvPr>
          <p:cNvPicPr>
            <a:picLocks noChangeAspect="1"/>
          </p:cNvPicPr>
          <p:nvPr/>
        </p:nvPicPr>
        <p:blipFill>
          <a:blip r:embed="rId3"/>
          <a:stretch>
            <a:fillRect/>
          </a:stretch>
        </p:blipFill>
        <p:spPr>
          <a:xfrm>
            <a:off x="313509" y="1758861"/>
            <a:ext cx="5603201" cy="3312640"/>
          </a:xfrm>
          <a:prstGeom prst="rect">
            <a:avLst/>
          </a:prstGeom>
        </p:spPr>
      </p:pic>
      <p:sp>
        <p:nvSpPr>
          <p:cNvPr id="5" name="TextBox 4">
            <a:extLst>
              <a:ext uri="{FF2B5EF4-FFF2-40B4-BE49-F238E27FC236}">
                <a16:creationId xmlns:a16="http://schemas.microsoft.com/office/drawing/2014/main" id="{E77BBB64-EE94-B0EF-14AD-5379DA2EA8E9}"/>
              </a:ext>
            </a:extLst>
          </p:cNvPr>
          <p:cNvSpPr txBox="1"/>
          <p:nvPr/>
        </p:nvSpPr>
        <p:spPr>
          <a:xfrm>
            <a:off x="4380411" y="5495109"/>
            <a:ext cx="74022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מה גרם להתרחשות של התופעה הזו?</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636E639-1B85-24CA-EB2A-E1C99EDDC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48225" cy="1133475"/>
          </a:xfrm>
          <a:prstGeom prst="rect">
            <a:avLst/>
          </a:prstGeom>
        </p:spPr>
      </p:pic>
    </p:spTree>
    <p:extLst>
      <p:ext uri="{BB962C8B-B14F-4D97-AF65-F5344CB8AC3E}">
        <p14:creationId xmlns:p14="http://schemas.microsoft.com/office/powerpoint/2010/main" val="160484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FD60-D9AE-328D-1AA4-EAC214994A5E}"/>
              </a:ext>
            </a:extLst>
          </p:cNvPr>
          <p:cNvSpPr>
            <a:spLocks noGrp="1"/>
          </p:cNvSpPr>
          <p:nvPr>
            <p:ph type="title"/>
          </p:nvPr>
        </p:nvSpPr>
        <p:spPr>
          <a:xfrm>
            <a:off x="838200" y="134983"/>
            <a:ext cx="10515600" cy="1555705"/>
          </a:xfrm>
        </p:spPr>
        <p:txBody>
          <a:bodyPr>
            <a:normAutofit/>
          </a:bodyPr>
          <a:lstStyle/>
          <a:p>
            <a:pPr algn="r"/>
            <a:r>
              <a:rPr lang="he-IL" b="1" dirty="0">
                <a:solidFill>
                  <a:srgbClr val="FF0000"/>
                </a:solidFill>
                <a:cs typeface="+mn-cs"/>
              </a:rPr>
              <a:t>מה היה לנו כאן?</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2833BE0E-2B20-12AC-CED0-2D6AD94103E6}"/>
              </a:ext>
            </a:extLst>
          </p:cNvPr>
          <p:cNvSpPr>
            <a:spLocks noGrp="1"/>
          </p:cNvSpPr>
          <p:nvPr>
            <p:ph idx="1"/>
          </p:nvPr>
        </p:nvSpPr>
        <p:spPr>
          <a:xfrm>
            <a:off x="838200" y="1467394"/>
            <a:ext cx="11040291" cy="5255622"/>
          </a:xfrm>
        </p:spPr>
        <p:txBody>
          <a:bodyPr>
            <a:normAutofit lnSpcReduction="10000"/>
          </a:bodyPr>
          <a:lstStyle/>
          <a:p>
            <a:pPr algn="r" rtl="1"/>
            <a:r>
              <a:rPr lang="he-IL" sz="3100" dirty="0"/>
              <a:t>כדי להטיס את המטוס למרחק גדול יותר</a:t>
            </a:r>
          </a:p>
          <a:p>
            <a:pPr marL="0" indent="0" algn="r" rtl="1">
              <a:buNone/>
            </a:pPr>
            <a:r>
              <a:rPr lang="he-IL" sz="3100" dirty="0"/>
              <a:t>  היה צריך לספק לו "משהו" גדול  יותר.</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3100" b="0" i="0" u="none" strike="noStrike" kern="1200" cap="none" spc="0" normalizeH="0" baseline="0" noProof="0" dirty="0">
                <a:ln>
                  <a:noFill/>
                </a:ln>
                <a:effectLst/>
                <a:uLnTx/>
                <a:uFillTx/>
                <a:latin typeface="Calibri" panose="020F0502020204030204"/>
                <a:ea typeface="+mn-ea"/>
                <a:cs typeface="Arial" panose="020B0604020202020204" pitchFamily="34" charset="0"/>
              </a:rPr>
              <a:t>מה היה ה"משהו"? </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3100" b="0" i="0" u="none" strike="noStrike" kern="1200" cap="none" spc="0" normalizeH="0" baseline="0" noProof="0" dirty="0">
                <a:ln>
                  <a:noFill/>
                </a:ln>
                <a:effectLst/>
                <a:uLnTx/>
                <a:uFillTx/>
                <a:latin typeface="Calibri" panose="020F0502020204030204"/>
                <a:ea typeface="+mn-ea"/>
                <a:cs typeface="Arial" panose="020B0604020202020204" pitchFamily="34" charset="0"/>
              </a:rPr>
              <a:t>היכן היה ה"משהו" הזה?</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3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כאשר ספקנו למטוס את ה"משהו הזה" </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3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התרחשה תופעה – מה הייתה התופעה?</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3100" b="0" i="0" u="none" strike="noStrike" kern="1200" cap="none" spc="0" normalizeH="0" baseline="0" noProof="0" dirty="0">
              <a:ln>
                <a:noFill/>
              </a:ln>
              <a:effectLst/>
              <a:uLnTx/>
              <a:uFillTx/>
              <a:latin typeface="Calibri" panose="020F0502020204030204"/>
              <a:ea typeface="+mn-ea"/>
              <a:cs typeface="Arial" panose="020B0604020202020204" pitchFamily="34" charset="0"/>
            </a:endParaRPr>
          </a:p>
          <a:p>
            <a:pPr algn="r" rtl="1"/>
            <a:endParaRPr lang="he-IL" sz="3100" dirty="0"/>
          </a:p>
          <a:p>
            <a:pPr algn="r" rtl="1"/>
            <a:endParaRPr lang="he-IL" dirty="0">
              <a:solidFill>
                <a:srgbClr val="FF0000"/>
              </a:solidFill>
            </a:endParaRPr>
          </a:p>
          <a:p>
            <a:pPr marL="0" indent="0" algn="r">
              <a:buNone/>
            </a:pPr>
            <a:r>
              <a:rPr lang="he-IL" dirty="0"/>
              <a:t> </a:t>
            </a:r>
          </a:p>
          <a:p>
            <a:pPr marL="0" indent="0" algn="r">
              <a:buNone/>
            </a:pPr>
            <a:endParaRPr lang="en-US" dirty="0"/>
          </a:p>
        </p:txBody>
      </p:sp>
      <p:pic>
        <p:nvPicPr>
          <p:cNvPr id="4" name="Picture 3">
            <a:extLst>
              <a:ext uri="{FF2B5EF4-FFF2-40B4-BE49-F238E27FC236}">
                <a16:creationId xmlns:a16="http://schemas.microsoft.com/office/drawing/2014/main" id="{3CB840D9-07A9-5E7C-2137-849C10E2E755}"/>
              </a:ext>
            </a:extLst>
          </p:cNvPr>
          <p:cNvPicPr>
            <a:picLocks noChangeAspect="1"/>
          </p:cNvPicPr>
          <p:nvPr/>
        </p:nvPicPr>
        <p:blipFill>
          <a:blip r:embed="rId3"/>
          <a:stretch>
            <a:fillRect/>
          </a:stretch>
        </p:blipFill>
        <p:spPr>
          <a:xfrm>
            <a:off x="383561" y="1914954"/>
            <a:ext cx="4819811" cy="2849496"/>
          </a:xfrm>
          <a:prstGeom prst="rect">
            <a:avLst/>
          </a:prstGeom>
        </p:spPr>
      </p:pic>
      <p:sp>
        <p:nvSpPr>
          <p:cNvPr id="5" name="TextBox 4">
            <a:extLst>
              <a:ext uri="{FF2B5EF4-FFF2-40B4-BE49-F238E27FC236}">
                <a16:creationId xmlns:a16="http://schemas.microsoft.com/office/drawing/2014/main" id="{E77BBB64-EE94-B0EF-14AD-5379DA2EA8E9}"/>
              </a:ext>
            </a:extLst>
          </p:cNvPr>
          <p:cNvSpPr txBox="1"/>
          <p:nvPr/>
        </p:nvSpPr>
        <p:spPr>
          <a:xfrm>
            <a:off x="1663337" y="5495109"/>
            <a:ext cx="9265920" cy="646331"/>
          </a:xfrm>
          <a:prstGeom prst="rect">
            <a:avLst/>
          </a:prstGeom>
          <a:noFill/>
        </p:spPr>
        <p:txBody>
          <a:bodyPr wrap="square" rtlCol="0">
            <a:spAutoFit/>
          </a:bodyPr>
          <a:lstStyle/>
          <a:p>
            <a:pPr algn="r"/>
            <a:r>
              <a:rPr lang="he-IL" sz="3600" b="1" dirty="0">
                <a:solidFill>
                  <a:srgbClr val="FF0000"/>
                </a:solidFill>
              </a:rPr>
              <a:t>מה גרם להתרחשות של התופעה</a:t>
            </a:r>
            <a:r>
              <a:rPr lang="he-IL" sz="3600" dirty="0">
                <a:solidFill>
                  <a:srgbClr val="FF0000"/>
                </a:solidFill>
              </a:rPr>
              <a:t>?</a:t>
            </a:r>
            <a:endParaRPr lang="en-US" sz="3600" dirty="0">
              <a:solidFill>
                <a:srgbClr val="FF0000"/>
              </a:solidFill>
            </a:endParaRPr>
          </a:p>
        </p:txBody>
      </p:sp>
      <p:pic>
        <p:nvPicPr>
          <p:cNvPr id="7" name="Picture 6">
            <a:extLst>
              <a:ext uri="{FF2B5EF4-FFF2-40B4-BE49-F238E27FC236}">
                <a16:creationId xmlns:a16="http://schemas.microsoft.com/office/drawing/2014/main" id="{58084141-5CE1-508C-CBEB-1DFCAAD8F4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7" y="120775"/>
            <a:ext cx="4775427" cy="1116455"/>
          </a:xfrm>
          <a:prstGeom prst="rect">
            <a:avLst/>
          </a:prstGeom>
        </p:spPr>
      </p:pic>
    </p:spTree>
    <p:extLst>
      <p:ext uri="{BB962C8B-B14F-4D97-AF65-F5344CB8AC3E}">
        <p14:creationId xmlns:p14="http://schemas.microsoft.com/office/powerpoint/2010/main" val="1016166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38981-B05D-C38C-611D-C4E71CFA333D}"/>
              </a:ext>
            </a:extLst>
          </p:cNvPr>
          <p:cNvSpPr>
            <a:spLocks noGrp="1"/>
          </p:cNvSpPr>
          <p:nvPr>
            <p:ph type="title"/>
          </p:nvPr>
        </p:nvSpPr>
        <p:spPr/>
        <p:txBody>
          <a:bodyPr/>
          <a:lstStyle/>
          <a:p>
            <a:pPr algn="r"/>
            <a:r>
              <a:rPr lang="he-IL" b="1" dirty="0">
                <a:cs typeface="+mn-cs"/>
              </a:rPr>
              <a:t>המשגה: </a:t>
            </a:r>
            <a:r>
              <a:rPr lang="he-IL" b="1" dirty="0">
                <a:solidFill>
                  <a:srgbClr val="FF0000"/>
                </a:solidFill>
                <a:cs typeface="+mn-cs"/>
              </a:rPr>
              <a:t>מהי</a:t>
            </a:r>
            <a:r>
              <a:rPr lang="he-IL" b="1" dirty="0">
                <a:cs typeface="+mn-cs"/>
              </a:rPr>
              <a:t> </a:t>
            </a:r>
            <a:r>
              <a:rPr lang="he-IL" b="1" dirty="0">
                <a:solidFill>
                  <a:srgbClr val="FF0000"/>
                </a:solidFill>
                <a:cs typeface="+mn-cs"/>
              </a:rPr>
              <a:t>אנרגיה?</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5D997CDA-9712-8A3D-8383-EBE3FABF28D2}"/>
              </a:ext>
            </a:extLst>
          </p:cNvPr>
          <p:cNvSpPr>
            <a:spLocks noGrp="1"/>
          </p:cNvSpPr>
          <p:nvPr>
            <p:ph idx="1"/>
          </p:nvPr>
        </p:nvSpPr>
        <p:spPr>
          <a:xfrm>
            <a:off x="711200" y="1793967"/>
            <a:ext cx="10642600" cy="3875314"/>
          </a:xfrm>
        </p:spPr>
        <p:txBody>
          <a:bodyPr>
            <a:normAutofit/>
          </a:bodyPr>
          <a:lstStyle/>
          <a:p>
            <a:pPr marL="0" indent="0" algn="r" rtl="1">
              <a:buNone/>
            </a:pPr>
            <a:r>
              <a:rPr lang="he-IL" sz="3200" b="0" i="0" u="none" strike="noStrike" baseline="0" dirty="0">
                <a:latin typeface="MFNarkisClassic"/>
              </a:rPr>
              <a:t>ה"משהו" הזה הוא </a:t>
            </a:r>
            <a:r>
              <a:rPr lang="he-IL" sz="3200" b="0" i="0" u="none" strike="noStrike" baseline="0" dirty="0">
                <a:solidFill>
                  <a:srgbClr val="FF0000"/>
                </a:solidFill>
                <a:latin typeface="MFNarkisClassic"/>
              </a:rPr>
              <a:t>אנרגיה</a:t>
            </a:r>
            <a:r>
              <a:rPr lang="he-IL" sz="3200" b="0" i="0" u="none" strike="noStrike" baseline="0" dirty="0">
                <a:latin typeface="MFNarkisClassic"/>
              </a:rPr>
              <a:t>. מהי אנרגיה?</a:t>
            </a:r>
          </a:p>
          <a:p>
            <a:pPr marL="0" indent="0" algn="r" rtl="1">
              <a:buNone/>
            </a:pPr>
            <a:r>
              <a:rPr lang="he-IL" sz="3200" dirty="0">
                <a:latin typeface="MFNarkisClassic"/>
              </a:rPr>
              <a:t>אין הגדרה לאנרגיה. אך </a:t>
            </a:r>
            <a:r>
              <a:rPr lang="he-IL" sz="3200" b="0" i="0" u="none" strike="noStrike" baseline="0" dirty="0">
                <a:latin typeface="MFNarkisClassic"/>
              </a:rPr>
              <a:t>אנחנו יכולים להסיק על קיומה של </a:t>
            </a:r>
            <a:r>
              <a:rPr lang="he-IL" sz="3200" b="0" i="0" u="none" strike="noStrike" baseline="0" dirty="0">
                <a:solidFill>
                  <a:srgbClr val="FF0000"/>
                </a:solidFill>
                <a:latin typeface="MFNarkisClassic"/>
              </a:rPr>
              <a:t>אנרגיה</a:t>
            </a:r>
            <a:r>
              <a:rPr lang="he-IL" sz="3200" b="0" i="0" u="none" strike="noStrike" baseline="0" dirty="0">
                <a:latin typeface="MFNarkisClassic"/>
              </a:rPr>
              <a:t> </a:t>
            </a:r>
            <a:r>
              <a:rPr lang="he-IL" sz="3200" b="1" i="0" u="none" strike="noStrike" baseline="0" dirty="0">
                <a:latin typeface="MFNarkisClassic-Bold"/>
              </a:rPr>
              <a:t>מהתרחשותן </a:t>
            </a:r>
            <a:r>
              <a:rPr lang="he-IL" sz="3200" b="0" i="0" u="none" strike="noStrike" baseline="0" dirty="0">
                <a:latin typeface="MFNarkisClassic"/>
              </a:rPr>
              <a:t>של </a:t>
            </a:r>
            <a:r>
              <a:rPr lang="he-IL" sz="3200" b="1" i="0" u="none" strike="noStrike" baseline="0" dirty="0">
                <a:latin typeface="MFNarkisClassic-Bold"/>
              </a:rPr>
              <a:t>תופעות </a:t>
            </a:r>
            <a:r>
              <a:rPr lang="he-IL" sz="3200" b="0" i="0" u="none" strike="noStrike" baseline="0" dirty="0">
                <a:latin typeface="MFNarkisClassic"/>
              </a:rPr>
              <a:t>בסביבה הטבעית והמלאכותית.</a:t>
            </a:r>
            <a:endParaRPr lang="en-US" sz="3200" b="0" i="0" u="none" strike="noStrike" baseline="0" dirty="0">
              <a:latin typeface="MFNarkisClassic"/>
            </a:endParaRPr>
          </a:p>
          <a:p>
            <a:pPr marL="0" indent="0" algn="r" rtl="1">
              <a:buNone/>
            </a:pPr>
            <a:endParaRPr lang="he-IL" sz="3200" b="0" i="0" u="none" strike="noStrike" baseline="0" dirty="0">
              <a:latin typeface="MFNarkisClassic"/>
            </a:endParaRPr>
          </a:p>
          <a:p>
            <a:pPr marL="0" indent="0" algn="r" rtl="1">
              <a:buNone/>
            </a:pPr>
            <a:r>
              <a:rPr lang="he-IL" sz="3200" b="1" i="0" u="none" strike="noStrike" baseline="0" dirty="0">
                <a:latin typeface="MFNarkisClassic-Bold"/>
              </a:rPr>
              <a:t> </a:t>
            </a:r>
            <a:endParaRPr lang="he-IL" sz="3200" dirty="0"/>
          </a:p>
          <a:p>
            <a:pPr marL="0" indent="0" algn="r">
              <a:buNone/>
            </a:pPr>
            <a:endParaRPr lang="he-IL" sz="3200" dirty="0"/>
          </a:p>
          <a:p>
            <a:pPr lvl="1" algn="r" rtl="1"/>
            <a:endParaRPr lang="he-IL" sz="3200" dirty="0"/>
          </a:p>
        </p:txBody>
      </p:sp>
      <p:pic>
        <p:nvPicPr>
          <p:cNvPr id="4" name="Picture 3">
            <a:extLst>
              <a:ext uri="{FF2B5EF4-FFF2-40B4-BE49-F238E27FC236}">
                <a16:creationId xmlns:a16="http://schemas.microsoft.com/office/drawing/2014/main" id="{E6C3878A-5BF2-1A92-D267-FE705000981D}"/>
              </a:ext>
            </a:extLst>
          </p:cNvPr>
          <p:cNvPicPr>
            <a:picLocks noChangeAspect="1"/>
          </p:cNvPicPr>
          <p:nvPr/>
        </p:nvPicPr>
        <p:blipFill>
          <a:blip r:embed="rId3"/>
          <a:stretch>
            <a:fillRect/>
          </a:stretch>
        </p:blipFill>
        <p:spPr>
          <a:xfrm>
            <a:off x="8216725" y="3375457"/>
            <a:ext cx="3444052" cy="2249397"/>
          </a:xfrm>
          <a:prstGeom prst="rect">
            <a:avLst/>
          </a:prstGeom>
        </p:spPr>
      </p:pic>
      <p:pic>
        <p:nvPicPr>
          <p:cNvPr id="5" name="Picture 4">
            <a:extLst>
              <a:ext uri="{FF2B5EF4-FFF2-40B4-BE49-F238E27FC236}">
                <a16:creationId xmlns:a16="http://schemas.microsoft.com/office/drawing/2014/main" id="{4D8E0755-6D34-9D0A-5F8B-4F3D0EA6DA3B}"/>
              </a:ext>
            </a:extLst>
          </p:cNvPr>
          <p:cNvPicPr>
            <a:picLocks noChangeAspect="1"/>
          </p:cNvPicPr>
          <p:nvPr/>
        </p:nvPicPr>
        <p:blipFill>
          <a:blip r:embed="rId4"/>
          <a:stretch>
            <a:fillRect/>
          </a:stretch>
        </p:blipFill>
        <p:spPr>
          <a:xfrm>
            <a:off x="4295594" y="3393494"/>
            <a:ext cx="3614154" cy="2275787"/>
          </a:xfrm>
          <a:prstGeom prst="rect">
            <a:avLst/>
          </a:prstGeom>
        </p:spPr>
      </p:pic>
      <p:pic>
        <p:nvPicPr>
          <p:cNvPr id="6" name="Picture 5">
            <a:extLst>
              <a:ext uri="{FF2B5EF4-FFF2-40B4-BE49-F238E27FC236}">
                <a16:creationId xmlns:a16="http://schemas.microsoft.com/office/drawing/2014/main" id="{2511406C-74B6-F11E-4260-9F5B31BBAA4C}"/>
              </a:ext>
            </a:extLst>
          </p:cNvPr>
          <p:cNvPicPr>
            <a:picLocks noChangeAspect="1"/>
          </p:cNvPicPr>
          <p:nvPr/>
        </p:nvPicPr>
        <p:blipFill>
          <a:blip r:embed="rId5"/>
          <a:stretch>
            <a:fillRect/>
          </a:stretch>
        </p:blipFill>
        <p:spPr>
          <a:xfrm>
            <a:off x="594344" y="3331031"/>
            <a:ext cx="3508745" cy="2338250"/>
          </a:xfrm>
          <a:prstGeom prst="rect">
            <a:avLst/>
          </a:prstGeom>
        </p:spPr>
      </p:pic>
      <p:sp>
        <p:nvSpPr>
          <p:cNvPr id="7" name="TextBox 6">
            <a:extLst>
              <a:ext uri="{FF2B5EF4-FFF2-40B4-BE49-F238E27FC236}">
                <a16:creationId xmlns:a16="http://schemas.microsoft.com/office/drawing/2014/main" id="{D4131607-A572-16B0-49D4-4E4CC90253B2}"/>
              </a:ext>
            </a:extLst>
          </p:cNvPr>
          <p:cNvSpPr txBox="1"/>
          <p:nvPr/>
        </p:nvSpPr>
        <p:spPr>
          <a:xfrm>
            <a:off x="838200" y="5787481"/>
            <a:ext cx="11109960" cy="584775"/>
          </a:xfrm>
          <a:prstGeom prst="rect">
            <a:avLst/>
          </a:prstGeom>
          <a:noFill/>
        </p:spPr>
        <p:txBody>
          <a:bodyPr wrap="square" rtlCol="0">
            <a:spAutoFit/>
          </a:bodyPr>
          <a:lstStyle/>
          <a:p>
            <a:pPr algn="ctr"/>
            <a:r>
              <a:rPr lang="he-IL" sz="3200" b="1" dirty="0">
                <a:solidFill>
                  <a:srgbClr val="FF0000"/>
                </a:solidFill>
              </a:rPr>
              <a:t>הביאו דוגמאות נוספות לתופעות אשר להתרחשותן דרושה אנרגיה</a:t>
            </a:r>
            <a:endParaRPr lang="en-US" sz="3200" b="1" dirty="0">
              <a:solidFill>
                <a:srgbClr val="FF0000"/>
              </a:solidFill>
            </a:endParaRPr>
          </a:p>
        </p:txBody>
      </p:sp>
      <p:pic>
        <p:nvPicPr>
          <p:cNvPr id="9" name="Picture 8">
            <a:extLst>
              <a:ext uri="{FF2B5EF4-FFF2-40B4-BE49-F238E27FC236}">
                <a16:creationId xmlns:a16="http://schemas.microsoft.com/office/drawing/2014/main" id="{8EBDF0F6-0E1F-7F07-DED3-FB4D06E793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38" y="49576"/>
            <a:ext cx="4848225" cy="1133475"/>
          </a:xfrm>
          <a:prstGeom prst="rect">
            <a:avLst/>
          </a:prstGeom>
        </p:spPr>
      </p:pic>
    </p:spTree>
    <p:extLst>
      <p:ext uri="{BB962C8B-B14F-4D97-AF65-F5344CB8AC3E}">
        <p14:creationId xmlns:p14="http://schemas.microsoft.com/office/powerpoint/2010/main" val="402192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DC3B-0D52-302C-D27A-B608E9A99245}"/>
              </a:ext>
            </a:extLst>
          </p:cNvPr>
          <p:cNvSpPr>
            <a:spLocks noGrp="1"/>
          </p:cNvSpPr>
          <p:nvPr>
            <p:ph type="title"/>
          </p:nvPr>
        </p:nvSpPr>
        <p:spPr/>
        <p:txBody>
          <a:bodyPr/>
          <a:lstStyle/>
          <a:p>
            <a:pPr algn="r"/>
            <a:r>
              <a:rPr lang="he-IL" b="1" dirty="0">
                <a:solidFill>
                  <a:srgbClr val="FF0000"/>
                </a:solidFill>
                <a:cs typeface="+mn-cs"/>
              </a:rPr>
              <a:t>שאילת שאלות</a:t>
            </a:r>
            <a:endParaRPr lang="en-US" b="1" dirty="0">
              <a:solidFill>
                <a:srgbClr val="FF0000"/>
              </a:solidFill>
              <a:cs typeface="+mn-cs"/>
            </a:endParaRPr>
          </a:p>
        </p:txBody>
      </p:sp>
      <p:sp>
        <p:nvSpPr>
          <p:cNvPr id="6" name="Content Placeholder 5">
            <a:extLst>
              <a:ext uri="{FF2B5EF4-FFF2-40B4-BE49-F238E27FC236}">
                <a16:creationId xmlns:a16="http://schemas.microsoft.com/office/drawing/2014/main" id="{1459C52E-9267-282F-4473-DBC58178D683}"/>
              </a:ext>
            </a:extLst>
          </p:cNvPr>
          <p:cNvSpPr>
            <a:spLocks noGrp="1"/>
          </p:cNvSpPr>
          <p:nvPr>
            <p:ph idx="1"/>
          </p:nvPr>
        </p:nvSpPr>
        <p:spPr/>
        <p:txBody>
          <a:bodyPr>
            <a:normAutofit/>
          </a:bodyPr>
          <a:lstStyle/>
          <a:p>
            <a:pPr marL="0" indent="0" algn="r">
              <a:buNone/>
            </a:pPr>
            <a:r>
              <a:rPr lang="he-IL" dirty="0"/>
              <a:t>מה הייתם רוצים ללמוד על </a:t>
            </a:r>
            <a:r>
              <a:rPr lang="he-IL" b="1" dirty="0">
                <a:solidFill>
                  <a:srgbClr val="FF0000"/>
                </a:solidFill>
              </a:rPr>
              <a:t>אנרגיה</a:t>
            </a:r>
            <a:r>
              <a:rPr lang="he-IL" dirty="0"/>
              <a:t>?</a:t>
            </a:r>
          </a:p>
          <a:p>
            <a:pPr marL="0" indent="0" algn="r">
              <a:buNone/>
            </a:pPr>
            <a:endParaRPr lang="he-IL" dirty="0"/>
          </a:p>
          <a:p>
            <a:pPr marL="0" indent="0" algn="r">
              <a:buNone/>
            </a:pPr>
            <a:r>
              <a:rPr lang="he-IL" dirty="0"/>
              <a:t>נסחו שאלות.</a:t>
            </a:r>
          </a:p>
          <a:p>
            <a:pPr marL="0" indent="0" algn="r">
              <a:buNone/>
            </a:pPr>
            <a:r>
              <a:rPr lang="he-IL" dirty="0"/>
              <a:t>השתמשו במילות שאלה כגון:</a:t>
            </a:r>
          </a:p>
          <a:p>
            <a:pPr marL="0" indent="0" algn="r">
              <a:buNone/>
            </a:pPr>
            <a:r>
              <a:rPr lang="he-IL" b="1" dirty="0">
                <a:solidFill>
                  <a:schemeClr val="accent6">
                    <a:lumMod val="75000"/>
                  </a:schemeClr>
                </a:solidFill>
              </a:rPr>
              <a:t>היכן? איך? מה? מדוע? מה הקשר? מתי?</a:t>
            </a:r>
          </a:p>
          <a:p>
            <a:pPr marL="0" indent="0" algn="r">
              <a:buNone/>
            </a:pPr>
            <a:endParaRPr lang="he-IL" dirty="0"/>
          </a:p>
          <a:p>
            <a:pPr marL="0" indent="0" algn="r">
              <a:buNone/>
            </a:pPr>
            <a:r>
              <a:rPr lang="he-IL" dirty="0"/>
              <a:t>עיינו בשער הראשון "</a:t>
            </a:r>
            <a:r>
              <a:rPr lang="he-IL" b="1" dirty="0">
                <a:solidFill>
                  <a:srgbClr val="FF0000"/>
                </a:solidFill>
              </a:rPr>
              <a:t>אנרגיה ומערכות טכנולוגיות בפעולה</a:t>
            </a:r>
            <a:r>
              <a:rPr lang="he-IL" dirty="0"/>
              <a:t>", עמודים: 6 -25</a:t>
            </a:r>
          </a:p>
          <a:p>
            <a:pPr marL="0" indent="0" algn="r">
              <a:buNone/>
            </a:pPr>
            <a:r>
              <a:rPr lang="he-IL" dirty="0"/>
              <a:t> וגלו נושאים מעניינים שהייתם רוצים ללמוד עליהם.</a:t>
            </a:r>
            <a:endParaRPr lang="en-US" dirty="0"/>
          </a:p>
        </p:txBody>
      </p:sp>
      <p:pic>
        <p:nvPicPr>
          <p:cNvPr id="8" name="Picture 7">
            <a:extLst>
              <a:ext uri="{FF2B5EF4-FFF2-40B4-BE49-F238E27FC236}">
                <a16:creationId xmlns:a16="http://schemas.microsoft.com/office/drawing/2014/main" id="{2EE3DFBC-EC67-8168-93C2-94C39A7D1D73}"/>
              </a:ext>
            </a:extLst>
          </p:cNvPr>
          <p:cNvPicPr>
            <a:picLocks noChangeAspect="1"/>
          </p:cNvPicPr>
          <p:nvPr/>
        </p:nvPicPr>
        <p:blipFill>
          <a:blip r:embed="rId3"/>
          <a:stretch>
            <a:fillRect/>
          </a:stretch>
        </p:blipFill>
        <p:spPr>
          <a:xfrm>
            <a:off x="838200" y="1498600"/>
            <a:ext cx="3272722" cy="3272722"/>
          </a:xfrm>
          <a:prstGeom prst="rect">
            <a:avLst/>
          </a:prstGeom>
        </p:spPr>
      </p:pic>
      <p:pic>
        <p:nvPicPr>
          <p:cNvPr id="4" name="Picture 3">
            <a:extLst>
              <a:ext uri="{FF2B5EF4-FFF2-40B4-BE49-F238E27FC236}">
                <a16:creationId xmlns:a16="http://schemas.microsoft.com/office/drawing/2014/main" id="{0D8608EB-73D7-E687-6C09-28C4C8F50D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5" y="57944"/>
            <a:ext cx="4848225" cy="1133475"/>
          </a:xfrm>
          <a:prstGeom prst="rect">
            <a:avLst/>
          </a:prstGeom>
        </p:spPr>
      </p:pic>
    </p:spTree>
    <p:extLst>
      <p:ext uri="{BB962C8B-B14F-4D97-AF65-F5344CB8AC3E}">
        <p14:creationId xmlns:p14="http://schemas.microsoft.com/office/powerpoint/2010/main" val="259164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5E6A-FCDA-5FA7-8D59-950F4767B18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94CE9A0-B23B-1BFE-4531-E6B3C34483AD}"/>
              </a:ext>
            </a:extLst>
          </p:cNvPr>
          <p:cNvPicPr>
            <a:picLocks noGrp="1" noChangeAspect="1"/>
          </p:cNvPicPr>
          <p:nvPr>
            <p:ph idx="1"/>
          </p:nvPr>
        </p:nvPicPr>
        <p:blipFill>
          <a:blip r:embed="rId3"/>
          <a:stretch>
            <a:fillRect/>
          </a:stretch>
        </p:blipFill>
        <p:spPr>
          <a:xfrm>
            <a:off x="0" y="-182065"/>
            <a:ext cx="12383589" cy="7040066"/>
          </a:xfrm>
        </p:spPr>
      </p:pic>
      <p:pic>
        <p:nvPicPr>
          <p:cNvPr id="7" name="Picture 6">
            <a:extLst>
              <a:ext uri="{FF2B5EF4-FFF2-40B4-BE49-F238E27FC236}">
                <a16:creationId xmlns:a16="http://schemas.microsoft.com/office/drawing/2014/main" id="{B477B014-6BF3-CCD7-9594-09E46E2EC0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90" y="5588045"/>
            <a:ext cx="4848225" cy="1133475"/>
          </a:xfrm>
          <a:prstGeom prst="rect">
            <a:avLst/>
          </a:prstGeom>
        </p:spPr>
      </p:pic>
    </p:spTree>
    <p:extLst>
      <p:ext uri="{BB962C8B-B14F-4D97-AF65-F5344CB8AC3E}">
        <p14:creationId xmlns:p14="http://schemas.microsoft.com/office/powerpoint/2010/main" val="1529504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TotalTime>
  <Words>561</Words>
  <Application>Microsoft Office PowerPoint</Application>
  <PresentationFormat>מסך רחב</PresentationFormat>
  <Paragraphs>79</Paragraphs>
  <Slides>8</Slides>
  <Notes>7</Notes>
  <HiddenSlides>0</HiddenSlides>
  <MMClips>2</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8</vt:i4>
      </vt:variant>
    </vt:vector>
  </HeadingPairs>
  <TitlesOfParts>
    <vt:vector size="14" baseType="lpstr">
      <vt:lpstr>Arial</vt:lpstr>
      <vt:lpstr>Calibri</vt:lpstr>
      <vt:lpstr>Calibri Light</vt:lpstr>
      <vt:lpstr>MFNarkisClassic</vt:lpstr>
      <vt:lpstr>MFNarkisClassic-Bold</vt:lpstr>
      <vt:lpstr>Office Theme</vt:lpstr>
      <vt:lpstr> </vt:lpstr>
      <vt:lpstr>התנסות 1 – בונים מטוס מנייר</vt:lpstr>
      <vt:lpstr>התנסות 2: מטיסים מטוס למרחק </vt:lpstr>
      <vt:lpstr>התנסות 1: מה היה לנו כאן?</vt:lpstr>
      <vt:lpstr>מה היה לנו כאן?</vt:lpstr>
      <vt:lpstr>המשגה: מהי אנרגיה?</vt:lpstr>
      <vt:lpstr>שאילת שאלות</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miri dressler</dc:creator>
  <cp:lastModifiedBy>shlomi sh shlomish</cp:lastModifiedBy>
  <cp:revision>25</cp:revision>
  <dcterms:created xsi:type="dcterms:W3CDTF">2024-06-08T09:58:47Z</dcterms:created>
  <dcterms:modified xsi:type="dcterms:W3CDTF">2024-08-21T08:21:09Z</dcterms:modified>
</cp:coreProperties>
</file>