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1" r:id="rId3"/>
    <p:sldId id="268" r:id="rId4"/>
    <p:sldId id="257" r:id="rId5"/>
    <p:sldId id="270" r:id="rId6"/>
    <p:sldId id="269" r:id="rId7"/>
    <p:sldId id="271" r:id="rId8"/>
    <p:sldId id="273" r:id="rId9"/>
    <p:sldId id="272" r:id="rId10"/>
    <p:sldId id="263" r:id="rId11"/>
    <p:sldId id="274" r:id="rId12"/>
    <p:sldId id="262" r:id="rId13"/>
    <p:sldId id="264" r:id="rId14"/>
    <p:sldId id="275" r:id="rId15"/>
    <p:sldId id="282" r:id="rId16"/>
    <p:sldId id="279" r:id="rId17"/>
    <p:sldId id="276" r:id="rId18"/>
    <p:sldId id="277" r:id="rId19"/>
    <p:sldId id="278" r:id="rId20"/>
    <p:sldId id="266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a mishan" initials="nm" lastIdx="1" clrIdx="0">
    <p:extLst>
      <p:ext uri="{19B8F6BF-5375-455C-9EA6-DF929625EA0E}">
        <p15:presenceInfo xmlns:p15="http://schemas.microsoft.com/office/powerpoint/2012/main" userId="802d01ca9850f5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3698-6F22-4B04-A772-28F762EE8566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3046-988F-401B-AA4C-9DCD5DC6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23046-988F-401B-AA4C-9DCD5DC6B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23046-988F-401B-AA4C-9DCD5DC6B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5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23046-988F-401B-AA4C-9DCD5DC6B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1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FE996-2B98-7324-C1F6-891CEDDA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EAB30BD-DE62-48DD-F482-63EC0B62D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7A0B73-F130-8CB8-5ABF-F7A876A4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BE912E-EBDB-D4D7-B5F6-88DBE345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F74E4E-B25E-1A4A-2F5A-1AF5EB03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40E36-02F0-E108-3A6D-915360D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9593D5-C297-62D9-2339-DB68E2DB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54632E-1ACA-C26D-7E7A-BAC2B655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636929-21A9-4B25-5394-65C263A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692673-2C29-5182-52AF-60089B4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4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651AEF-959B-75E6-E65B-206896BEE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759176A-2613-0DFE-D4F0-DE203C8A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D182A5-F0EF-C3D7-3173-21BE564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F867640-956E-F680-81C4-45952904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B2CE0D-A81A-E1B8-9A99-F4296121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01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312E-0BC5-FA3D-8288-164B6ED0D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B5EF5-9608-E0AA-7688-293682D0C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7299B-1C3E-9638-2B32-ECA17238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7CAC4-6A7F-3F73-BC27-D4225BB8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FCF7C-00E5-8851-BB37-53D11DC2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D1B7-48FB-AFC6-44A6-8ED4348B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EF3C-A912-DA92-C4AD-DDF3EE60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04A16-9680-E0C4-F641-B5AF44E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2437-F0F5-8DBD-9747-3D63FC5C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7E3-F217-C723-FAD3-615810A0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7514-1381-08F3-F470-CE0DD810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D4CE6-DEA9-74EA-296B-C724E4C48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C832B-1823-841B-63A2-19E321A5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C42E5-5DDC-F174-7F84-F3920D5A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E7C5-207F-E2BE-D695-29EE13F7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36BD-6860-23F2-4386-5762933F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C526-48A5-0563-E563-B6835771F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2F04F-4FAE-96C1-62D8-CDF6A404A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22C5B-97E0-89E6-C914-75BB2FCE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BC2FE-90F2-3C63-6FF1-E5299110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F297B-8A20-A097-732D-1237198D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5689-D306-06B6-E6F7-7F57415A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5A324-A07A-A948-DB28-3E5C5535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93C13-8E33-92F5-8FAB-675C07CCB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79404-94D0-0BDA-AA6B-B770F782D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22752-A4FC-1BFC-0C9A-0D4F61DE5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CA92C-0E70-0A84-7BA9-734FC81D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3CD21-F039-52A6-31A7-E226A6DB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5373F-EA3B-C4BC-4B1D-346F75B8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9257-6503-13D0-F0DA-7036BDC2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AB7F8-909D-C902-6587-F3E56439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C1DE7-739E-3E8C-5BA0-F45451A5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C0584-4882-3ABD-973D-E2C59AC3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71B66-F6F8-7F20-8B19-A03E8CF1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85357-BDB4-01DE-0AA1-023A9AC1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1BDF7-5560-7100-FBA8-BA22820F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214F-9D70-F4DB-670F-29BB029F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4EAD-F6FE-CCFC-4BFE-C76CFEBA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DD3FD-0267-134F-9F7C-1CBCD914A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9A8A-AB8D-A404-B59D-B93E8D18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3E780-03F7-D036-7AD0-9A74DF8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BB90B-C97E-DE29-5FB5-907D83AD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274148-1C39-07C8-D570-3F9DD5C0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0EC3EE-2162-2C15-88C6-6DB88F5C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6CA994-11A4-9578-5F29-265260A2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96B92F-F0DD-9593-2061-8F3B621C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A6E6DC-C1D1-94EF-E21E-DD7BFB7C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91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089-5887-FCBA-A991-4059E86F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FBF28-EE31-2358-42BB-528C76189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56021-FC4D-E47B-A45F-54C0C6845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FBFE7-6B87-906D-FF3F-0F390E34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03093-4412-E1EA-361C-3B2FC602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5549E-11C0-D94D-65F0-355E3CAC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7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E142-FA32-E0D7-9734-18ABB314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1C8D0-6DFF-09F9-DA6D-74FCF579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D144-4860-0E0F-B27E-B4C8E525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62D59-D9DA-846D-A792-01660A00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79BE8-6D8C-E66B-F993-B5E77335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A73F-46CF-D387-1F5B-050A5C58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F8D2F-652B-0285-B310-2CC3400A9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79223-D998-ACDB-BDF5-6F27F1A1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602E0-6C17-8223-DCC7-E42771B7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4DD4-BF63-656D-F0D6-D1EDBBAF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C6273A-31B4-303E-0F8F-77096B05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95AC0A-3F13-B94C-4615-9D20450C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232622-756B-1832-D3EE-C8032FF2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4825F6-A2AA-7D37-8A24-7D5B8B54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8EE247-E949-B248-F8C6-022E1FC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5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243C1B-F4FE-857A-2C21-42D7911C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637DA2-3148-CC31-5423-21B80DF7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AE04E8-14BD-D159-1043-4EBCF68F7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187BBE7-8B82-4954-73F0-98569C5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FB30966-AF2A-5301-BCD9-362D7032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3737CE-7B07-75E0-4BDE-6364B3D1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7A2DFF-F4F8-1138-F424-674DABE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790ABF-0662-50B1-CAFA-136EDAAC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D4041-8C5A-55E7-217F-9D789ADC3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B7BB29D-6350-39F6-58A6-D3D1B0871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4AA031-A9D6-06D0-186D-887F4868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D9FF7C-A3BB-C7E4-33D2-F20E6048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B56EF9-3B1D-2F35-0AAD-EA4F3164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55D9607-A1BE-189D-ADFC-88140E43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5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2114AB-6990-CF58-51DB-08330391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A022FA-B98F-918A-6463-0B41171F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B448BBF-2194-98CF-B044-AB55BF2B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E44CA27-7573-A131-C9FC-6EA0A7A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1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61A34AD-B3F3-B729-68D9-403A6B00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8345C9-A31E-B913-7F5B-22BD9F3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E5A2D1-1EDE-C680-3E51-B02A5D6E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DDB462-5131-5932-CB42-FA8CDC3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958192-318D-064F-B1FC-B5EE1E4D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49423B8-CD54-58F8-238B-A0094CE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B2B668-FE2A-DB7D-29E6-756C88BF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65DCE6-E5A8-2509-F360-4661D40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896A23-90F7-3F85-1047-07BE4ED4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153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8EF659-4ABB-03E4-983E-D1C0F87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43CC0A-D6EA-B4B7-7C2C-4E30A63A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78A93B-1325-B4DE-4596-71CD4D24A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008A044-3758-D953-A3EE-19D554F8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EAD41F8-5867-DF78-2CDB-BBD3659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0AAAF-24D9-6217-77E3-F769344C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3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7EC86D7-7291-C546-789C-3F0E2FE2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BE7BE7-13BC-1540-D905-AE9FA999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10A2EC-EF2F-8ED3-A354-9D822AED6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E7EB-D33A-4505-BC90-87EAE5138A1D}" type="datetimeFigureOut">
              <a:rPr lang="he-IL" smtClean="0"/>
              <a:t>י"ח/אייר/תשפ"ד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26BB66-1597-0952-0098-003F84E0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2FE97-83BD-FF07-F819-CDDCAF33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D129-1E95-47A4-8F90-1179696E82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1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63C70-EA4C-3745-82BC-FF7C3219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1A48D-6329-8FFC-1B0F-86C57924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5B997-8B0A-3290-10CB-E3CEC1F2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2E50-BCBE-4052-A52B-9A80BC8AD2D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04A5-07A2-B0E4-F557-9E2E1B22D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16BB-C4E9-0AAD-DA08-34542927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D92F-5ADA-413F-B3F7-F643E619A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op.education.gov.il/perceptions-trends/skills/scientific-literacy/explaining-phenomena-scientifically/identify-use-evaluate-build-models-describing/?levelId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1583-2BAF-E8D0-D6BA-50C5AB00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מודלים במדע וטכנולוגיה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E4F5-25B5-5AD9-CFEC-C000C73E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3352800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3200" b="1" dirty="0">
                <a:solidFill>
                  <a:schemeClr val="accent6"/>
                </a:solidFill>
              </a:rPr>
              <a:t>משמעות המושג מודל</a:t>
            </a:r>
            <a:endParaRPr lang="he-IL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e-IL" sz="3200" b="1" dirty="0">
                <a:solidFill>
                  <a:srgbClr val="C00000"/>
                </a:solidFill>
              </a:rPr>
              <a:t>מודלים בתוכנית הלימודים</a:t>
            </a:r>
          </a:p>
          <a:p>
            <a:pPr marL="0" indent="0" algn="ctr">
              <a:buNone/>
            </a:pPr>
            <a:r>
              <a:rPr lang="he-IL" sz="3200" b="1" dirty="0">
                <a:solidFill>
                  <a:srgbClr val="C00000"/>
                </a:solidFill>
              </a:rPr>
              <a:t>מודלים בסביבת הלמידה של תכנית מבט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8E366-8D34-B5F8-34F4-F072D9349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62" y="42009"/>
            <a:ext cx="1286367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9D35-E1C3-AC8F-91ED-838219C2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2009"/>
            <a:ext cx="1150783" cy="650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B3A92-876E-AA10-51EF-D8C32DC3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94" y="4177014"/>
            <a:ext cx="8821783" cy="23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73FE00-768D-8A4A-2B23-88896BDDDBDB}"/>
              </a:ext>
            </a:extLst>
          </p:cNvPr>
          <p:cNvSpPr txBox="1"/>
          <p:nvPr/>
        </p:nvSpPr>
        <p:spPr>
          <a:xfrm>
            <a:off x="1921164" y="6088746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https://pop.education.gov.il/perceptions-trends/skills/scientific-literacy/explaining-phenomena-scientifically/identify-use-evaluate-build-models-describing/?levelId=2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FE6D0FD-A00F-8622-84CC-E153A4BD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761" y="93396"/>
            <a:ext cx="1075112" cy="60258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93C1BA2-6C24-CB13-681F-6D82CA73F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35839"/>
            <a:ext cx="1351158" cy="52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E306A-1677-F00F-C1B8-D97A806DE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411" y="1742173"/>
            <a:ext cx="10050309" cy="423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40A71-20CB-B865-A738-E806847BC78B}"/>
              </a:ext>
            </a:extLst>
          </p:cNvPr>
          <p:cNvSpPr txBox="1"/>
          <p:nvPr/>
        </p:nvSpPr>
        <p:spPr>
          <a:xfrm>
            <a:off x="8296976" y="952901"/>
            <a:ext cx="315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/>
              <a:t>כיתות ג-ו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621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56A05412-A337-15CF-8297-C0818F622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3903"/>
              </p:ext>
            </p:extLst>
          </p:nvPr>
        </p:nvGraphicFramePr>
        <p:xfrm>
          <a:off x="498764" y="1423106"/>
          <a:ext cx="11693236" cy="52222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96830">
                  <a:extLst>
                    <a:ext uri="{9D8B030D-6E8A-4147-A177-3AD203B41FA5}">
                      <a16:colId xmlns:a16="http://schemas.microsoft.com/office/drawing/2014/main" val="3910503026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466620211"/>
                    </a:ext>
                  </a:extLst>
                </a:gridCol>
                <a:gridCol w="3898203">
                  <a:extLst>
                    <a:ext uri="{9D8B030D-6E8A-4147-A177-3AD203B41FA5}">
                      <a16:colId xmlns:a16="http://schemas.microsoft.com/office/drawing/2014/main" val="3327859474"/>
                    </a:ext>
                  </a:extLst>
                </a:gridCol>
              </a:tblGrid>
              <a:tr h="3308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יכולת ליבה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פעולה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</a:rPr>
                        <a:t>אבני דרך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745465324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א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840275"/>
                  </a:ext>
                </a:extLst>
              </a:tr>
              <a:tr h="20435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854458790"/>
                  </a:ext>
                </a:extLst>
              </a:tr>
              <a:tr h="33083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400" kern="100" dirty="0">
                          <a:effectLst/>
                          <a:cs typeface="+mn-cs"/>
                        </a:rPr>
                        <a:t>כיתה ב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22827"/>
                  </a:ext>
                </a:extLst>
              </a:tr>
              <a:tr h="19979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הסבר מדעי של תופעות (ב)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000" kern="100" dirty="0">
                          <a:effectLst/>
                          <a:cs typeface="+mn-cs"/>
                        </a:rPr>
                        <a:t>לזהות, להשתמש, להעריך ולבנות מודלים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 </a:t>
                      </a:r>
                      <a:endParaRPr lang="en-US" sz="1100" kern="100" dirty="0">
                        <a:effectLst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100" kern="100" dirty="0">
                          <a:effectLst/>
                          <a:cs typeface="+mn-cs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לפתח מודל או להשתמש במודל כדי להמחיש תופעות/לשיפור ההבנה/ ולהרחבת הידע לדוגמה מודל פיזי או פיקטוגרמה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1745500623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47F4759-FE3B-64AF-B4B8-781CA4D0C40B}"/>
              </a:ext>
            </a:extLst>
          </p:cNvPr>
          <p:cNvSpPr txBox="1"/>
          <p:nvPr/>
        </p:nvSpPr>
        <p:spPr>
          <a:xfrm>
            <a:off x="2650838" y="669219"/>
            <a:ext cx="82480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מודלים: מיכולת ליבה לאבן דרך</a:t>
            </a:r>
            <a:endParaRPr lang="he-IL" sz="24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244F56-3803-D4E9-0D4E-200D19B6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81" y="93395"/>
            <a:ext cx="796692" cy="44653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29938B9-3793-D70F-E40B-9C84AEED4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8" y="93397"/>
            <a:ext cx="1383652" cy="3654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D2D14EE-E45A-2FCA-2A7E-A45A1366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0579"/>
            <a:ext cx="1630356" cy="6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C0DE190-D50B-5A33-F093-152190A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20" y="138981"/>
            <a:ext cx="1018622" cy="5299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0B621B-955E-28FA-FC81-C5953793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2" y="81120"/>
            <a:ext cx="1284375" cy="6456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1BFC2B-3E1B-0FC2-39BF-C33339EA39CF}"/>
              </a:ext>
            </a:extLst>
          </p:cNvPr>
          <p:cNvSpPr txBox="1"/>
          <p:nvPr/>
        </p:nvSpPr>
        <p:spPr>
          <a:xfrm>
            <a:off x="4327103" y="3864461"/>
            <a:ext cx="459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תפיסה כללית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8F4DD-4BAE-6B86-42D1-8657BF9AC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6" y="1831943"/>
            <a:ext cx="12192000" cy="5480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075A5-9C36-6333-216C-7AF8E5A02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658" y="6262957"/>
            <a:ext cx="1010195" cy="411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E2E17-B3B3-243A-EF7B-03F00E09DEBA}"/>
              </a:ext>
            </a:extLst>
          </p:cNvPr>
          <p:cNvSpPr txBox="1"/>
          <p:nvPr/>
        </p:nvSpPr>
        <p:spPr>
          <a:xfrm>
            <a:off x="1471749" y="330926"/>
            <a:ext cx="924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chemeClr val="accent6"/>
                </a:solidFill>
              </a:rPr>
              <a:t>היכן המודלים פוגשים אותנו בתוכנית </a:t>
            </a:r>
            <a:r>
              <a:rPr lang="he-IL" sz="3200" b="1" dirty="0">
                <a:solidFill>
                  <a:srgbClr val="FF0000"/>
                </a:solidFill>
              </a:rPr>
              <a:t>במבט חדש</a:t>
            </a:r>
            <a:r>
              <a:rPr lang="he-IL" sz="3200" b="1" dirty="0">
                <a:solidFill>
                  <a:schemeClr val="accent6"/>
                </a:solidFill>
              </a:rPr>
              <a:t>?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48D6-1E7C-1436-9C93-441FF42A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1790946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chemeClr val="accent6"/>
                </a:solidFill>
                <a:cs typeface="+mn-cs"/>
              </a:rPr>
              <a:t>סדנה בשלושה חדרים: </a:t>
            </a:r>
            <a:br>
              <a:rPr lang="he-IL" sz="3600" b="1" dirty="0">
                <a:solidFill>
                  <a:schemeClr val="accent6"/>
                </a:solidFill>
                <a:cs typeface="+mn-cs"/>
              </a:rPr>
            </a:br>
            <a:r>
              <a:rPr lang="he-IL" sz="3600" b="1" dirty="0">
                <a:solidFill>
                  <a:schemeClr val="accent6"/>
                </a:solidFill>
                <a:cs typeface="+mn-cs"/>
              </a:rPr>
              <a:t>כיתות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א-ב</a:t>
            </a:r>
            <a:r>
              <a:rPr lang="he-IL" sz="3600" b="1" dirty="0">
                <a:solidFill>
                  <a:schemeClr val="accent6"/>
                </a:solidFill>
                <a:cs typeface="+mn-cs"/>
              </a:rPr>
              <a:t>, כיתות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ג-ד</a:t>
            </a:r>
            <a:r>
              <a:rPr lang="he-IL" sz="3600" b="1" dirty="0">
                <a:solidFill>
                  <a:schemeClr val="accent6"/>
                </a:solidFill>
                <a:cs typeface="+mn-cs"/>
              </a:rPr>
              <a:t>, כיתות </a:t>
            </a:r>
            <a:r>
              <a:rPr lang="he-IL" sz="36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ה-ו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5F6E-DD76-98E0-DBD7-C342EE64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7" y="1628503"/>
            <a:ext cx="11415563" cy="4548460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 </a:t>
            </a:r>
            <a:endParaRPr lang="he-IL" sz="36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he-IL" dirty="0"/>
              <a:t>הביטוי של סוגי מודלים בסביבת הלמידה של תכנית </a:t>
            </a:r>
            <a:r>
              <a:rPr lang="he-IL" b="1" dirty="0">
                <a:solidFill>
                  <a:srgbClr val="FF0000"/>
                </a:solidFill>
              </a:rPr>
              <a:t>במבט חדש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BBA38-54BE-368F-AD1B-03D37F40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" y="182229"/>
            <a:ext cx="889541" cy="49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C551F-C491-B663-CBA2-5765885A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98130"/>
            <a:ext cx="1062940" cy="533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D83CD-A7E8-0A83-9886-C39109AC8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85" y="3222171"/>
            <a:ext cx="10030577" cy="24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C0DE190-D50B-5A33-F093-152190A5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320" y="138981"/>
            <a:ext cx="1018622" cy="5299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0B621B-955E-28FA-FC81-C59537935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2" y="81120"/>
            <a:ext cx="1284375" cy="64564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D1BFC2B-3E1B-0FC2-39BF-C33339EA39CF}"/>
              </a:ext>
            </a:extLst>
          </p:cNvPr>
          <p:cNvSpPr txBox="1"/>
          <p:nvPr/>
        </p:nvSpPr>
        <p:spPr>
          <a:xfrm>
            <a:off x="4327103" y="3864461"/>
            <a:ext cx="45904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תפיסה כללית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8F4DD-4BAE-6B86-42D1-8657BF9AC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6" y="1831943"/>
            <a:ext cx="12192000" cy="5480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075A5-9C36-6333-216C-7AF8E5A02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658" y="6262957"/>
            <a:ext cx="1010195" cy="411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E2E17-B3B3-243A-EF7B-03F00E09DEBA}"/>
              </a:ext>
            </a:extLst>
          </p:cNvPr>
          <p:cNvSpPr txBox="1"/>
          <p:nvPr/>
        </p:nvSpPr>
        <p:spPr>
          <a:xfrm>
            <a:off x="1471749" y="330926"/>
            <a:ext cx="924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e-IL" sz="3200" b="1" dirty="0">
                <a:solidFill>
                  <a:srgbClr val="70AD47"/>
                </a:solidFill>
              </a:rPr>
              <a:t>היכן פוגשים אותנו המודלים בתוכנית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במבט חדש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07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99A2-E32E-544C-F143-DD3FC47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ABEC1-4C81-C1C3-6381-1D9541E49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7" y="132030"/>
            <a:ext cx="5047094" cy="65939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F6C0D-2C15-0A1E-526F-99F7E71F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95" y="141441"/>
            <a:ext cx="4734890" cy="67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1A99-B170-3CE9-5E2D-F5D2903E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EDF97-E657-868B-D36B-AC174CB9A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98" y="167467"/>
            <a:ext cx="4993120" cy="65230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754277-DDF8-D59D-AA0A-2ABFCBFE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3" y="167466"/>
            <a:ext cx="4768870" cy="64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8ECA-523D-533B-DE31-235C8C35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74FA8-6667-B62D-CD6A-3C971E51A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81" y="222425"/>
            <a:ext cx="4731619" cy="64131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8BCA5-D598-9C0F-59F2-02ABA3DD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2" y="222425"/>
            <a:ext cx="4520999" cy="64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8C44-DE21-D03F-CEE5-EBAD85CF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7F7EC-8D50-66E0-5569-5CC9F38C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26" y="311848"/>
            <a:ext cx="4639378" cy="61810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85417-CE53-22A5-7AF2-2EDEAAC6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1" y="321133"/>
            <a:ext cx="4431894" cy="62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3F1-2949-CA5A-22D8-773829E7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6"/>
                </a:solidFill>
                <a:cs typeface="+mn-cs"/>
              </a:rPr>
              <a:t>תם ולא נשלם</a:t>
            </a: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F92F3-3D71-9C7C-F85B-18307CF0E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173" y="1546308"/>
            <a:ext cx="10205653" cy="398821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BE1AA-250C-D6B3-EB07-E15B95B3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71" y="121920"/>
            <a:ext cx="737238" cy="513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AF9AA-BA3D-E1BD-C0E6-2261526B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034" y="0"/>
            <a:ext cx="1061196" cy="5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3F1-2949-CA5A-22D8-773829E7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6509"/>
            <a:ext cx="10596613" cy="1344179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solidFill>
                  <a:srgbClr val="00B050"/>
                </a:solidFill>
                <a:cs typeface="+mn-cs"/>
              </a:rPr>
              <a:t>משמעות המושג מודל</a:t>
            </a:r>
            <a:endParaRPr lang="en-US" sz="5400" b="1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C3C8-A7C9-C0D3-BAEE-DD47CCC6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448627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sz="4000" b="1" i="0" u="none" strike="noStrike" baseline="0" dirty="0">
                <a:latin typeface="Tolia-Light"/>
              </a:rPr>
              <a:t>שימוש במודלים נעשה עוד משחר התרבות האנושית  </a:t>
            </a:r>
          </a:p>
          <a:p>
            <a:pPr marL="0" indent="0" algn="r" rtl="1">
              <a:buNone/>
            </a:pPr>
            <a:endParaRPr lang="he-IL" dirty="0">
              <a:latin typeface="Tolia-Light"/>
            </a:endParaRPr>
          </a:p>
          <a:p>
            <a:pPr marL="0" indent="0" algn="r" rtl="1">
              <a:buNone/>
            </a:pPr>
            <a:endParaRPr lang="he-IL" sz="2800" b="0" i="0" u="none" strike="noStrike" baseline="0" dirty="0">
              <a:latin typeface="Tolia-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A7D9A-4A83-3458-04D7-FA78DDA64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15" y="2565407"/>
            <a:ext cx="5887346" cy="3746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0471B-7FD1-7E65-2E2D-789AF5F25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56" y="2565407"/>
            <a:ext cx="5262563" cy="374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10343-76B5-D54B-E1CB-1B5B0AF72066}"/>
              </a:ext>
            </a:extLst>
          </p:cNvPr>
          <p:cNvSpPr txBox="1"/>
          <p:nvPr/>
        </p:nvSpPr>
        <p:spPr>
          <a:xfrm>
            <a:off x="1713297" y="6311900"/>
            <a:ext cx="349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מקור: </a:t>
            </a:r>
            <a:r>
              <a:rPr lang="he-IL" dirty="0">
                <a:hlinkClick r:id="rId5"/>
              </a:rPr>
              <a:t>ויקיפדיה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C79D0-4B4F-C624-ADA6-11C4D03BE5E2}"/>
              </a:ext>
            </a:extLst>
          </p:cNvPr>
          <p:cNvSpPr txBox="1"/>
          <p:nvPr/>
        </p:nvSpPr>
        <p:spPr>
          <a:xfrm>
            <a:off x="7719461" y="6311900"/>
            <a:ext cx="349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מקור: </a:t>
            </a:r>
            <a:r>
              <a:rPr lang="he-IL" dirty="0">
                <a:hlinkClick r:id="rId6"/>
              </a:rPr>
              <a:t>ויקיפדיה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5310F-0882-C682-4C70-9C914F7E9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9" y="163612"/>
            <a:ext cx="948878" cy="532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E094E-C1BF-2177-786C-688FE3DB8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894" y="89301"/>
            <a:ext cx="1155170" cy="5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3F1-2949-CA5A-22D8-773829E7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chemeClr val="accent6"/>
                </a:solidFill>
                <a:cs typeface="+mn-cs"/>
              </a:rPr>
              <a:t>מודלים כייצוג מנטלי</a:t>
            </a: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C3C8-A7C9-C0D3-BAEE-DD47CCC6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10515600" cy="4579169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מודלים משקפים את יכולתו המופשטת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lia-Ligh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של האדם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להציג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נושאים מורכבים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lia-Ligh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באמצעות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ייצוגים פשוטים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יחסית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באופן ממשי ו/או וויזואלי.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לייצוגים אלה קוראים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מודלים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מודלים מסייעים לבני האדם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:</a:t>
            </a:r>
          </a:p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להבין / להציג רעיונות מורכבים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lia-Light"/>
              <a:ea typeface="+mn-ea"/>
              <a:cs typeface="Arial" panose="020B060402020202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לתכן ולפתור בעיות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lia-Light"/>
              <a:ea typeface="+mn-ea"/>
              <a:cs typeface="Arial" panose="020B060402020202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לנבא התרחשויות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lia-Light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05030-9527-7B7E-588D-B3809EC4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2" y="1597794"/>
            <a:ext cx="5498432" cy="4398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9977E-1B05-53BC-BBD7-DCBC7E503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" y="12112"/>
            <a:ext cx="1286367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8143B-57D9-9338-4B68-837DD8253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412" y="122719"/>
            <a:ext cx="1046279" cy="5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3F1-2949-CA5A-22D8-773829E7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9960" cy="1325563"/>
          </a:xfrm>
        </p:spPr>
        <p:txBody>
          <a:bodyPr>
            <a:normAutofit/>
          </a:bodyPr>
          <a:lstStyle/>
          <a:p>
            <a:pPr algn="r"/>
            <a:r>
              <a:rPr lang="he-IL" sz="4000" b="1" i="0" u="none" strike="noStrike" baseline="0" dirty="0">
                <a:solidFill>
                  <a:schemeClr val="accent6"/>
                </a:solidFill>
                <a:latin typeface="Tolia-Bold"/>
                <a:cs typeface="+mn-cs"/>
              </a:rPr>
              <a:t>מהם מודלים </a:t>
            </a:r>
            <a:r>
              <a:rPr lang="he-IL" sz="4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olia-Bold"/>
                <a:cs typeface="+mn-cs"/>
              </a:rPr>
              <a:t>מדעיים והנדסיים </a:t>
            </a:r>
            <a:r>
              <a:rPr lang="he-IL" sz="4000" b="1" i="0" u="none" strike="noStrike" baseline="0" dirty="0">
                <a:solidFill>
                  <a:schemeClr val="accent6"/>
                </a:solidFill>
                <a:latin typeface="Tolia-Bold"/>
                <a:cs typeface="+mn-cs"/>
              </a:rPr>
              <a:t>ומהי חשיבותם להבניית אוריינות מדעית וטכנולוגית?</a:t>
            </a:r>
            <a:endParaRPr lang="en-US" sz="4000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C3C8-A7C9-C0D3-BAEE-DD47CCC6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825625"/>
            <a:ext cx="10776284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sz="2800" b="0" i="0" u="none" strike="noStrike" baseline="0" dirty="0">
                <a:latin typeface="Tolia-Light"/>
              </a:rPr>
              <a:t>בשני התחומים המודלים מתבססים על נתונים ועל ידע מדעי ו/או הנדסי ומטרתם</a:t>
            </a:r>
            <a:r>
              <a:rPr lang="en-US" sz="2800" b="0" i="0" u="none" strike="noStrike" baseline="0" dirty="0">
                <a:latin typeface="Tolia-Light"/>
              </a:rPr>
              <a:t> </a:t>
            </a:r>
            <a:r>
              <a:rPr lang="he-IL" sz="2800" b="0" i="0" u="none" strike="noStrike" baseline="0" dirty="0">
                <a:latin typeface="Tolia-Light"/>
              </a:rPr>
              <a:t>להסביר רעיון או לנבא התנהגות. </a:t>
            </a:r>
            <a:endParaRPr lang="en-US" sz="2800" b="0" i="0" u="none" strike="noStrike" baseline="0" dirty="0">
              <a:latin typeface="Tolia-Light"/>
            </a:endParaRPr>
          </a:p>
          <a:p>
            <a:pPr algn="r" rtl="1"/>
            <a:r>
              <a:rPr lang="he-IL" sz="2800" b="0" i="0" u="none" strike="noStrike" baseline="0" dirty="0">
                <a:latin typeface="Tolia-Light"/>
              </a:rPr>
              <a:t>המושא של מודלים במדע הוא </a:t>
            </a:r>
            <a:r>
              <a:rPr lang="he-IL" sz="2800" b="1" i="0" u="none" strike="noStrike" baseline="0" dirty="0">
                <a:latin typeface="Tolia-Bold"/>
              </a:rPr>
              <a:t>תופעה </a:t>
            </a:r>
            <a:r>
              <a:rPr lang="en-US" dirty="0">
                <a:latin typeface="Tolia-Light"/>
              </a:rPr>
              <a:t>)</a:t>
            </a:r>
            <a:r>
              <a:rPr lang="he-IL" sz="2800" b="0" i="0" u="none" strike="noStrike" baseline="0" dirty="0">
                <a:latin typeface="Tolia-Light"/>
              </a:rPr>
              <a:t>לדוגמה: חקר</a:t>
            </a:r>
            <a:r>
              <a:rPr lang="en-US" sz="2800" b="0" i="0" u="none" strike="noStrike" baseline="0" dirty="0">
                <a:latin typeface="Tolia-Light"/>
              </a:rPr>
              <a:t>  </a:t>
            </a:r>
            <a:r>
              <a:rPr lang="he-IL" sz="2800" b="0" i="0" u="none" strike="noStrike" baseline="0" dirty="0">
                <a:latin typeface="Tolia-Light"/>
              </a:rPr>
              <a:t>גורמים והסבר</a:t>
            </a:r>
            <a:r>
              <a:rPr lang="en-US" sz="2800" b="0" i="0" u="none" strike="noStrike" baseline="0" dirty="0">
                <a:latin typeface="Tolia-Light"/>
              </a:rPr>
              <a:t> .(</a:t>
            </a:r>
          </a:p>
          <a:p>
            <a:pPr algn="r" rtl="1"/>
            <a:r>
              <a:rPr lang="he-IL" sz="2800" b="0" i="0" u="none" strike="noStrike" baseline="0" dirty="0">
                <a:latin typeface="Tolia-Light"/>
              </a:rPr>
              <a:t>המושא של המודלים בהנדסה הוא </a:t>
            </a:r>
            <a:r>
              <a:rPr lang="he-IL" sz="2800" b="1" i="0" u="none" strike="noStrike" baseline="0" dirty="0">
                <a:latin typeface="Tolia-Bold"/>
              </a:rPr>
              <a:t>בעיה</a:t>
            </a:r>
            <a:r>
              <a:rPr lang="en-US" sz="2800" i="0" u="none" strike="noStrike" baseline="0" dirty="0">
                <a:latin typeface="Tolia-Bold"/>
              </a:rPr>
              <a:t>)</a:t>
            </a:r>
            <a:r>
              <a:rPr lang="en-US" sz="2800" b="1" i="0" u="none" strike="noStrike" baseline="0" dirty="0">
                <a:latin typeface="Tolia-Bold"/>
              </a:rPr>
              <a:t> </a:t>
            </a:r>
            <a:r>
              <a:rPr lang="he-IL" sz="2800" b="0" i="0" u="none" strike="noStrike" baseline="0" dirty="0">
                <a:latin typeface="Tolia-Light"/>
              </a:rPr>
              <a:t>לדוגמה: תכן</a:t>
            </a:r>
            <a:r>
              <a:rPr lang="en-US" sz="2800" b="0" i="0" u="none" strike="noStrike" baseline="0" dirty="0">
                <a:latin typeface="Tolia-Light"/>
              </a:rPr>
              <a:t> </a:t>
            </a:r>
            <a:r>
              <a:rPr lang="he-IL" sz="2800" b="0" i="0" u="none" strike="noStrike" baseline="0" dirty="0">
                <a:latin typeface="Tolia-Light"/>
              </a:rPr>
              <a:t>מוצר והסבר תפקודו</a:t>
            </a:r>
            <a:r>
              <a:rPr lang="en-US" sz="2800" b="0" i="0" u="none" strike="noStrike" baseline="0" dirty="0">
                <a:latin typeface="Tolia-Light"/>
              </a:rPr>
              <a:t>(</a:t>
            </a:r>
            <a:r>
              <a:rPr lang="he-IL" sz="2800" b="0" i="0" u="none" strike="noStrike" baseline="0" dirty="0">
                <a:latin typeface="Tolia-Light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8CB1-9E0D-3115-2435-C556182E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6" y="3830866"/>
            <a:ext cx="4320012" cy="2568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104B0-3818-A596-A2FF-E995DE97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67" y="3830866"/>
            <a:ext cx="4087529" cy="2679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7AF51-69FF-7D21-2D96-26E3D3F5E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1" y="130001"/>
            <a:ext cx="982681" cy="551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F8D15-1CCC-64A6-FF7C-C444B8EDC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698" y="44307"/>
            <a:ext cx="1147492" cy="5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3F1-2949-CA5A-22D8-773829E7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B050"/>
                </a:solidFill>
                <a:cs typeface="+mn-cs"/>
              </a:rPr>
              <a:t>קטגוריות של מודלים</a:t>
            </a:r>
            <a:endParaRPr lang="en-US" b="1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20050-CBBD-FCAD-D2E9-CAFBA3623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029" y="1459864"/>
            <a:ext cx="7138240" cy="525661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AF426-A232-DFEF-A92C-FF355FC6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243" y="112559"/>
            <a:ext cx="1259113" cy="706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D8D66-66A0-B4F4-FC66-26E0B0E7A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835" y="42009"/>
            <a:ext cx="128636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C0F8-1E0A-C87E-4461-B399DA0B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00B050"/>
                </a:solidFill>
                <a:cs typeface="+mn-cs"/>
              </a:rPr>
              <a:t>סוגים של מודלים</a:t>
            </a:r>
            <a:endParaRPr lang="en-US" b="1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6E442-EACB-C134-8B23-8BE8EF6E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4" y="130630"/>
            <a:ext cx="1195831" cy="670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95032-16F9-9343-DABB-BAD77670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67" y="64750"/>
            <a:ext cx="1195831" cy="60074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8470B6-E059-7ECF-0132-B69A7DD35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162" y="1991063"/>
            <a:ext cx="11453231" cy="2769326"/>
          </a:xfrm>
        </p:spPr>
      </p:pic>
    </p:spTree>
    <p:extLst>
      <p:ext uri="{BB962C8B-B14F-4D97-AF65-F5344CB8AC3E}">
        <p14:creationId xmlns:p14="http://schemas.microsoft.com/office/powerpoint/2010/main" val="358278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D72A-912D-3C20-B809-4A02CF9C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solidFill>
                  <a:schemeClr val="accent6"/>
                </a:solidFill>
                <a:cs typeface="+mn-cs"/>
              </a:rPr>
              <a:t>מדוע חשוב ללמד מודלים מדעיים והנדסיים?</a:t>
            </a: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849DB-3AAA-B679-A925-87DE08E6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26" y="1549667"/>
            <a:ext cx="10515600" cy="4762050"/>
          </a:xfrm>
        </p:spPr>
        <p:txBody>
          <a:bodyPr/>
          <a:lstStyle/>
          <a:p>
            <a:pPr algn="r" rtl="1"/>
            <a:r>
              <a:rPr lang="he-IL" dirty="0"/>
              <a:t>לספק ייצוגים ויזואליים ו/או ממשיים להסביר מושגים מופשטים.</a:t>
            </a:r>
          </a:p>
          <a:p>
            <a:pPr algn="r" rtl="1"/>
            <a:r>
              <a:rPr lang="he-IL" dirty="0"/>
              <a:t>לבנות מודלים מנטליים (קוגניטיביים).</a:t>
            </a:r>
          </a:p>
          <a:p>
            <a:pPr algn="r" rtl="1"/>
            <a:r>
              <a:rPr lang="he-IL" dirty="0"/>
              <a:t>לנתח רעיונות מדעיים.</a:t>
            </a:r>
          </a:p>
          <a:p>
            <a:pPr algn="r" rtl="1"/>
            <a:r>
              <a:rPr lang="he-IL" dirty="0"/>
              <a:t>לחזות התנהגויות / תגובות.</a:t>
            </a:r>
            <a:endParaRPr lang="en-US" dirty="0"/>
          </a:p>
          <a:p>
            <a:pPr algn="r" rtl="1"/>
            <a:r>
              <a:rPr lang="he-IL" dirty="0"/>
              <a:t>לשפר תיאורים, הסברים ופרשנות.</a:t>
            </a:r>
          </a:p>
          <a:p>
            <a:pPr algn="r" rtl="1"/>
            <a:r>
              <a:rPr lang="he-IL" dirty="0"/>
              <a:t>לנסח טיעונים</a:t>
            </a:r>
          </a:p>
          <a:p>
            <a:pPr algn="r" rtl="1"/>
            <a:r>
              <a:rPr lang="he-IL" dirty="0"/>
              <a:t>לנסח השערות</a:t>
            </a:r>
          </a:p>
          <a:p>
            <a:pPr algn="r" rtl="1"/>
            <a:r>
              <a:rPr lang="he-IL" dirty="0"/>
              <a:t>לשתף ברעיונות</a:t>
            </a:r>
          </a:p>
          <a:p>
            <a:pPr algn="r" rtl="1"/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7812B-3320-10C6-099E-FA13F9CD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2271661"/>
            <a:ext cx="5428179" cy="303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E18EC-D994-0F71-3795-7576B6B4D151}"/>
              </a:ext>
            </a:extLst>
          </p:cNvPr>
          <p:cNvSpPr txBox="1"/>
          <p:nvPr/>
        </p:nvSpPr>
        <p:spPr>
          <a:xfrm>
            <a:off x="529389" y="5669280"/>
            <a:ext cx="524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hlinkClick r:id="rId3"/>
              </a:rPr>
              <a:t>Why Models are Advantageous</a:t>
            </a:r>
            <a:r>
              <a:rPr lang="he-IL" dirty="0">
                <a:hlinkClick r:id="rId3"/>
              </a:rPr>
              <a:t> </a:t>
            </a:r>
            <a:r>
              <a:rPr lang="en-US" dirty="0">
                <a:hlinkClick r:id="rId3"/>
              </a:rPr>
              <a:t>to Learning Science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C2D53-2EA8-01C8-13C9-E4BCC2473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97" y="182229"/>
            <a:ext cx="964038" cy="54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24466-8C84-7408-CEB3-4640F3DFD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47" y="47067"/>
            <a:ext cx="1176182" cy="5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6D2E-56CF-A04F-EAC2-9709A0CC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-279133"/>
            <a:ext cx="11723570" cy="1969821"/>
          </a:xfrm>
        </p:spPr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rgbClr val="00B050"/>
                </a:solidFill>
                <a:cs typeface="+mn-cs"/>
              </a:rPr>
              <a:t>היכן אנו פוגשים את המודלים בתוכנית הלימודים?</a:t>
            </a:r>
            <a:endParaRPr lang="en-US" sz="4000" b="1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35A96-2BAC-AC30-310A-A8E49ED4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07" y="5167312"/>
            <a:ext cx="10972385" cy="1455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38B15-2ADF-9EDD-1682-B3CC1EDD6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83" y="1216683"/>
            <a:ext cx="8183441" cy="3836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470E0-A06D-3A0F-5515-42A883438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" y="154220"/>
            <a:ext cx="1171473" cy="656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B807C-ECA1-4E02-1F7B-ACF80AD88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6" y="811121"/>
            <a:ext cx="128636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C73FE00-768D-8A4A-2B23-88896BDDDBDB}"/>
              </a:ext>
            </a:extLst>
          </p:cNvPr>
          <p:cNvSpPr txBox="1"/>
          <p:nvPr/>
        </p:nvSpPr>
        <p:spPr>
          <a:xfrm>
            <a:off x="1921164" y="6088746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https://pop.education.gov.il/perceptions-trends/skills/scientific-literacy/explaining-phenomena-scientifically/identify-use-evaluate-build-models-describing/?levelId=2</a:t>
            </a:r>
            <a:endParaRPr lang="en-US" dirty="0"/>
          </a:p>
          <a:p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F7078AC-EE87-F6C3-BA95-76503700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903" y="1197304"/>
            <a:ext cx="12043141" cy="452010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FE6D0FD-A00F-8622-84CC-E153A4BD5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93" y="93395"/>
            <a:ext cx="1122979" cy="62941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93C1BA2-6C24-CB13-681F-6D82CA73F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884"/>
            <a:ext cx="1588975" cy="6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17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372</Words>
  <Application>Microsoft Office PowerPoint</Application>
  <PresentationFormat>Widescreen</PresentationFormat>
  <Paragraphs>65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Tolia-Bold</vt:lpstr>
      <vt:lpstr>Tolia-Light</vt:lpstr>
      <vt:lpstr>Wingdings</vt:lpstr>
      <vt:lpstr>ערכת נושא Office</vt:lpstr>
      <vt:lpstr>Office Theme</vt:lpstr>
      <vt:lpstr>מודלים במדע וטכנולוגיה</vt:lpstr>
      <vt:lpstr>משמעות המושג מודל</vt:lpstr>
      <vt:lpstr>מודלים כייצוג מנטלי</vt:lpstr>
      <vt:lpstr>מהם מודלים מדעיים והנדסיים ומהי חשיבותם להבניית אוריינות מדעית וטכנולוגית?</vt:lpstr>
      <vt:lpstr>קטגוריות של מודלים</vt:lpstr>
      <vt:lpstr>סוגים של מודלים</vt:lpstr>
      <vt:lpstr>מדוע חשוב ללמד מודלים מדעיים והנדסיים?</vt:lpstr>
      <vt:lpstr>היכן אנו פוגשים את המודלים בתוכנית הלימודים?</vt:lpstr>
      <vt:lpstr>PowerPoint Presentation</vt:lpstr>
      <vt:lpstr>PowerPoint Presentation</vt:lpstr>
      <vt:lpstr>PowerPoint Presentation</vt:lpstr>
      <vt:lpstr>PowerPoint Presentation</vt:lpstr>
      <vt:lpstr>סדנה בשלושה חדרים:  כיתות א-ב, כיתות ג-ד, כיתות ה-ו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תם ולא נשלם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noga mishan</dc:creator>
  <cp:lastModifiedBy>miri dressler</cp:lastModifiedBy>
  <cp:revision>22</cp:revision>
  <dcterms:created xsi:type="dcterms:W3CDTF">2024-05-16T07:14:59Z</dcterms:created>
  <dcterms:modified xsi:type="dcterms:W3CDTF">2024-05-26T14:41:30Z</dcterms:modified>
</cp:coreProperties>
</file>