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62" r:id="rId3"/>
    <p:sldId id="263" r:id="rId4"/>
    <p:sldId id="261" r:id="rId5"/>
    <p:sldId id="256" r:id="rId6"/>
    <p:sldId id="258" r:id="rId7"/>
    <p:sldId id="257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a mishan" initials="nm" lastIdx="1" clrIdx="0">
    <p:extLst>
      <p:ext uri="{19B8F6BF-5375-455C-9EA6-DF929625EA0E}">
        <p15:presenceInfo xmlns:p15="http://schemas.microsoft.com/office/powerpoint/2012/main" userId="802d01ca9850f5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EFE996-2B98-7324-C1F6-891CEDDA9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EAB30BD-DE62-48DD-F482-63EC0B62D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D7A0B73-F130-8CB8-5ABF-F7A876A4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1BE912E-EBDB-D4D7-B5F6-88DBE345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1F74E4E-B25E-1A4A-2F5A-1AF5EB03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423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540E36-02F0-E108-3A6D-915360DC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99593D5-C297-62D9-2339-DB68E2DB2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E54632E-1ACA-C26D-7E7A-BAC2B655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6636929-21A9-4B25-5394-65C263A1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3692673-2C29-5182-52AF-60089B46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043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6651AEF-959B-75E6-E65B-206896BEE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759176A-2613-0DFE-D4F0-DE203C8A7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8D182A5-F0EF-C3D7-3173-21BE5641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F867640-956E-F680-81C4-45952904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FB2CE0D-A81A-E1B8-9A99-F4296121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501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274148-1C39-07C8-D570-3F9DD5C0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0EC3EE-2162-2C15-88C6-6DB88F5C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76CA994-11A4-9578-5F29-265260A2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E96B92F-F0DD-9593-2061-8F3B621C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5A6E6DC-C1D1-94EF-E21E-DD7BFB7C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491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C6273A-31B4-303E-0F8F-77096B05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95AC0A-3F13-B94C-4615-9D20450C5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9232622-756B-1832-D3EE-C8032FF2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4825F6-A2AA-7D37-8A24-7D5B8B54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8EE247-E949-B248-F8C6-022E1FC8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959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243C1B-F4FE-857A-2C21-42D7911C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5637DA2-3148-CC31-5423-21B80DF7D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4AE04E8-14BD-D159-1043-4EBCF68F7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187BBE7-8B82-4954-73F0-98569C55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FB30966-AF2A-5301-BCD9-362D7032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53737CE-7B07-75E0-4BDE-6364B3D1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032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7A2DFF-F4F8-1138-F424-674DABE8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3790ABF-0662-50B1-CAFA-136EDAACF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E2D4041-8C5A-55E7-217F-9D789ADC3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B7BB29D-6350-39F6-58A6-D3D1B0871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44AA031-A9D6-06D0-186D-887F48689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7D9FF7C-A3BB-C7E4-33D2-F20E6048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BB56EF9-3B1D-2F35-0AAD-EA4F3164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55D9607-A1BE-189D-ADFC-88140E43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159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2114AB-6990-CF58-51DB-08330391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AA022FA-B98F-918A-6463-0B41171F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B448BBF-2194-98CF-B044-AB55BF2B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E44CA27-7573-A131-C9FC-6EA0A7AD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410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61A34AD-B3F3-B729-68D9-403A6B00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18345C9-A31E-B913-7F5B-22BD9F3D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CE5A2D1-1EDE-C680-3E51-B02A5D6E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755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DDB462-5131-5932-CB42-FA8CDC35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2958192-318D-064F-B1FC-B5EE1E4DC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49423B8-CD54-58F8-238B-A0094CE3A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1B2B668-FE2A-DB7D-29E6-756C88BF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465DCE6-E5A8-2509-F360-4661D402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B896A23-90F7-3F85-1047-07BE4ED4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153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8EF659-4ABB-03E4-983E-D1C0F872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843CC0A-D6EA-B4B7-7C2C-4E30A63A0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078A93B-1325-B4DE-4596-71CD4D24A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008A044-3758-D953-A3EE-19D554F8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EAD41F8-5867-DF78-2CDB-BBD36594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B20AAAF-24D9-6217-77E3-F769344C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633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7EC86D7-7291-C546-789C-3F0E2FE2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ABE7BE7-13BC-1540-D905-AE9FA999D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D10A2EC-EF2F-8ED3-A354-9D822AED6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2E7EB-D33A-4505-BC90-87EAE5138A1D}" type="datetimeFigureOut">
              <a:rPr lang="he-IL" smtClean="0"/>
              <a:t>י"ג/אייר/תשפ"ד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26BB66-1597-0952-0098-003F84E06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7B2FE97-83BD-FF07-F819-CDDCAF33A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516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hyperlink" Target="https://pop.education.gov.il/perceptions-trends/skills/scientific-literacy/explaining-phenomena-scientifically/identify-use-evaluate-build-models-describing/?levelId=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BDBD247-0D08-4F64-8BEF-41F1A9BD3E0C}"/>
              </a:ext>
            </a:extLst>
          </p:cNvPr>
          <p:cNvSpPr txBox="1"/>
          <p:nvPr/>
        </p:nvSpPr>
        <p:spPr>
          <a:xfrm>
            <a:off x="2216726" y="1511725"/>
            <a:ext cx="8469745" cy="17543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5400" b="1" i="0" u="none" strike="noStrike" baseline="0" dirty="0">
                <a:solidFill>
                  <a:schemeClr val="bg1"/>
                </a:solidFill>
                <a:latin typeface="Tolia-Black"/>
              </a:rPr>
              <a:t>במבט על מודלים </a:t>
            </a:r>
          </a:p>
          <a:p>
            <a:pPr algn="ctr"/>
            <a:r>
              <a:rPr lang="he-IL" sz="5400" b="1" i="0" u="none" strike="noStrike" baseline="0" dirty="0">
                <a:solidFill>
                  <a:schemeClr val="bg1"/>
                </a:solidFill>
                <a:latin typeface="Tolia-Black"/>
              </a:rPr>
              <a:t>במדע ובהנדסה</a:t>
            </a:r>
            <a:endParaRPr lang="he-IL" sz="19900" b="1" dirty="0">
              <a:solidFill>
                <a:schemeClr val="bg1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5A8ABE2-0F47-70CC-2CF1-B574E7BB1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31" y="254833"/>
            <a:ext cx="1303620" cy="5299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C0DE190-D50B-5A33-F093-152190A5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320" y="138981"/>
            <a:ext cx="1018622" cy="5299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70B621B-955E-28FA-FC81-C59537935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52" y="81120"/>
            <a:ext cx="1284375" cy="645649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1BFC2B-3E1B-0FC2-39BF-C33339EA39CF}"/>
              </a:ext>
            </a:extLst>
          </p:cNvPr>
          <p:cNvSpPr txBox="1"/>
          <p:nvPr/>
        </p:nvSpPr>
        <p:spPr>
          <a:xfrm>
            <a:off x="4553526" y="3852329"/>
            <a:ext cx="45904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accent5">
                    <a:lumMod val="75000"/>
                  </a:schemeClr>
                </a:solidFill>
              </a:rPr>
              <a:t>כיתות ה-ו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78113C2-20F1-18EC-91D9-E8F30AEDA13D}"/>
              </a:ext>
            </a:extLst>
          </p:cNvPr>
          <p:cNvSpPr txBox="1"/>
          <p:nvPr/>
        </p:nvSpPr>
        <p:spPr>
          <a:xfrm>
            <a:off x="1902691" y="5084938"/>
            <a:ext cx="9809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rgbClr val="C00000"/>
                </a:solidFill>
                <a:effectLst/>
                <a:latin typeface="Guttman Adii" panose="02010401010101010101" pitchFamily="2" charset="-79"/>
                <a:cs typeface="Guttman Adii" panose="02010401010101010101" pitchFamily="2" charset="-79"/>
              </a:rPr>
              <a:t>"לא החזק שבמינים הוא השורד, וגם לא האינטליגנטי שבהם, אלא זה המגיב ביותר לשינוי"</a:t>
            </a:r>
          </a:p>
          <a:p>
            <a:pPr algn="r"/>
            <a:r>
              <a:rPr lang="he-IL" sz="2800" b="0" i="0" dirty="0">
                <a:solidFill>
                  <a:srgbClr val="FC7A52"/>
                </a:solidFill>
                <a:effectLst/>
                <a:latin typeface="Arimo"/>
              </a:rPr>
              <a:t>                               </a:t>
            </a:r>
            <a:r>
              <a:rPr lang="he-IL" sz="2000" b="0" i="0" dirty="0">
                <a:effectLst/>
                <a:latin typeface="Arimo"/>
              </a:rPr>
              <a:t>צ'ארלס דרווין 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mo"/>
              </a:rPr>
              <a:t>Charles Robert Darwin</a:t>
            </a:r>
            <a:endParaRPr lang="en-US" sz="2800" b="0" i="0" dirty="0">
              <a:solidFill>
                <a:srgbClr val="333333"/>
              </a:solidFill>
              <a:effectLst/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884176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FF912D3-358A-5048-2E03-30F74CD7F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66" y="576984"/>
            <a:ext cx="9315450" cy="47434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BCAF76A-C8B4-5BAA-C3D2-5A93BE9B9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DEFA71C-31BD-6A73-59C4-999391FB1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DD2FBC6-112D-C9E9-5455-8D12848E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6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83FAA79-6074-8C63-EF38-7609920D0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528637"/>
            <a:ext cx="9315450" cy="580072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F4781CE-492D-FED6-6AE5-D070DC5F2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B69012F-3F4E-E903-E5D2-09598029A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C77DF45-0E6C-1D53-DD8F-7646AAFD9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7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38271434-E5EE-6BCD-7632-A4AA0CDE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0" y="666750"/>
            <a:ext cx="3124200" cy="65722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1DDC4DF-F7DB-9AE2-E8DB-8FF67A0C1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323975"/>
            <a:ext cx="10782300" cy="42100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656D169E-2694-9C48-6FF9-D51331E13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BCF88C2-8EC8-8320-7643-CC99633AFE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45FA104-2088-EC95-25F1-5A94F87E8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1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62B4FFC-DB58-B85C-E2A2-475E0EB9AAC7}"/>
              </a:ext>
            </a:extLst>
          </p:cNvPr>
          <p:cNvSpPr txBox="1"/>
          <p:nvPr/>
        </p:nvSpPr>
        <p:spPr>
          <a:xfrm>
            <a:off x="7928954" y="1047405"/>
            <a:ext cx="3971637" cy="378691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מיון מתכות, עמוד 56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A288EB1-F5B8-C4A2-DAF8-6958E93CDF1F}"/>
              </a:ext>
            </a:extLst>
          </p:cNvPr>
          <p:cNvSpPr txBox="1"/>
          <p:nvPr/>
        </p:nvSpPr>
        <p:spPr>
          <a:xfrm>
            <a:off x="777449" y="969241"/>
            <a:ext cx="451855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פירמידת המזון, עמוד 269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CED9478-E9EB-1642-9447-6DC9D9098C95}"/>
              </a:ext>
            </a:extLst>
          </p:cNvPr>
          <p:cNvSpPr txBox="1"/>
          <p:nvPr/>
        </p:nvSpPr>
        <p:spPr>
          <a:xfrm flipH="1">
            <a:off x="8159930" y="5347063"/>
            <a:ext cx="3596640" cy="584775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ה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8F21BDD-A940-002B-204F-E147F4034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60" y="1942959"/>
            <a:ext cx="5757443" cy="221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0D514F7-4A0F-C857-DCA8-02924AE3C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48" y="1820091"/>
            <a:ext cx="5102823" cy="36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B400DB1-F867-349C-EBBB-1069900D8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05C0EDE-D872-A54B-FC20-FAE3DD87D0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9B5A9EC-5FD3-5A50-3A0D-8AEF701B6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2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3D4C8FE-1041-181B-7365-7FBCE001A9F6}"/>
              </a:ext>
            </a:extLst>
          </p:cNvPr>
          <p:cNvSpPr txBox="1"/>
          <p:nvPr/>
        </p:nvSpPr>
        <p:spPr>
          <a:xfrm>
            <a:off x="0" y="6051634"/>
            <a:ext cx="1838036" cy="584775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ו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1BF2B2D-795C-69ED-1B78-CA73A8DE8F4C}"/>
              </a:ext>
            </a:extLst>
          </p:cNvPr>
          <p:cNvSpPr txBox="1"/>
          <p:nvPr/>
        </p:nvSpPr>
        <p:spPr>
          <a:xfrm>
            <a:off x="4026518" y="935848"/>
            <a:ext cx="451855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מקורות אנרגיה, עמוד 19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87288A8-4E05-62AE-D79E-649AA04B5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42" y="1758230"/>
            <a:ext cx="52705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E562309-BC46-9E0B-F559-3DCAEEB63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42" y="4101634"/>
            <a:ext cx="5270500" cy="19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AC0B0C2-60D5-E703-78B8-B518008F5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EB715A9-2158-E745-B803-5497EF3741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048F3CC-65BD-368D-67EE-1C61A675B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9ACDCD0-DA5E-19ED-3AC6-706379977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104900"/>
            <a:ext cx="9429750" cy="46482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955D62F-7EFF-452B-5F90-A25BC380D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09CCD4E-411B-3B1C-CE85-ED32593CE1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E6F0B6D-4C8F-9969-6AEF-53F5A91D4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14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57B83E5-1EB3-2D21-41E1-44FC3FAEE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932873"/>
            <a:ext cx="8934450" cy="559175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44AB4A30-4EC9-B63F-A591-3D1F50F02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989801C-0B00-D5A8-1341-F49CFEE90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1436EE3-7C17-54CE-EF4B-D5EC40C44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5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62476E1F-FB59-9DBA-C007-78CA812E5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870" y="987819"/>
            <a:ext cx="3790950" cy="6787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C1FB1D8-641F-C9DF-0E83-26E7A27BC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70" y="1782041"/>
            <a:ext cx="10725150" cy="44577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84E22626-C367-136D-6776-8F88E45A9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D170CCC-16E2-267E-6848-19AE309C7A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67CB2D7-7636-6450-5F27-E654CBADC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23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B44C2DF-D02F-6B4C-43D8-6015BC91D39F}"/>
              </a:ext>
            </a:extLst>
          </p:cNvPr>
          <p:cNvSpPr txBox="1"/>
          <p:nvPr/>
        </p:nvSpPr>
        <p:spPr>
          <a:xfrm>
            <a:off x="9156701" y="5540086"/>
            <a:ext cx="1838036" cy="584775"/>
          </a:xfrm>
          <a:prstGeom prst="rect">
            <a:avLst/>
          </a:prstGeom>
          <a:solidFill>
            <a:srgbClr val="DA7084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ה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8DDC619-E726-D1D9-26D8-8C0331FA7F83}"/>
              </a:ext>
            </a:extLst>
          </p:cNvPr>
          <p:cNvSpPr txBox="1"/>
          <p:nvPr/>
        </p:nvSpPr>
        <p:spPr>
          <a:xfrm>
            <a:off x="3313373" y="4015510"/>
            <a:ext cx="4623550" cy="369332"/>
          </a:xfrm>
          <a:prstGeom prst="rect">
            <a:avLst/>
          </a:prstGeom>
          <a:solidFill>
            <a:srgbClr val="DA708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במבט מקוון, מחומרים למוצרים, עמוד 10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65526E8-3A57-F37A-A34F-A91358592B98}"/>
              </a:ext>
            </a:extLst>
          </p:cNvPr>
          <p:cNvSpPr txBox="1"/>
          <p:nvPr/>
        </p:nvSpPr>
        <p:spPr>
          <a:xfrm>
            <a:off x="2571748" y="702417"/>
            <a:ext cx="5855855" cy="369332"/>
          </a:xfrm>
          <a:prstGeom prst="rect">
            <a:avLst/>
          </a:prstGeom>
          <a:solidFill>
            <a:srgbClr val="DA708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מהמתכת את המוצר, עמוד 64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4146394-0218-5495-E501-27D4141A7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8" y="1323728"/>
            <a:ext cx="5855855" cy="21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C0CEF52-A2DC-AB7D-6944-6762DF0ED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23" y="4519468"/>
            <a:ext cx="5270500" cy="204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FE5E677-5BA5-845E-215E-0207D3EC2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68360E6-61F9-7CAE-F45B-D54E6FEFFE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D3E0B15-6B75-F6F5-3487-EE57BD6E4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5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36ACBD4-A4F3-5027-88FF-731555EC79F2}"/>
              </a:ext>
            </a:extLst>
          </p:cNvPr>
          <p:cNvSpPr txBox="1"/>
          <p:nvPr/>
        </p:nvSpPr>
        <p:spPr>
          <a:xfrm>
            <a:off x="9968346" y="768227"/>
            <a:ext cx="2082799" cy="584775"/>
          </a:xfrm>
          <a:prstGeom prst="rect">
            <a:avLst/>
          </a:prstGeom>
          <a:solidFill>
            <a:srgbClr val="DA7084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ו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51B5D27-6F53-867F-50A6-2410207F5227}"/>
              </a:ext>
            </a:extLst>
          </p:cNvPr>
          <p:cNvSpPr txBox="1"/>
          <p:nvPr/>
        </p:nvSpPr>
        <p:spPr>
          <a:xfrm>
            <a:off x="4635065" y="990599"/>
            <a:ext cx="5022850" cy="369332"/>
          </a:xfrm>
          <a:prstGeom prst="rect">
            <a:avLst/>
          </a:prstGeom>
          <a:solidFill>
            <a:srgbClr val="DA708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גדילה והתפתחות של יצורים חיים, עמוד 10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0E14A0E-9E86-824B-3570-BB02EBCCB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36807"/>
            <a:ext cx="9637183" cy="493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9849EF6-9F72-6BFB-4D0C-F7D5486C1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FA3B966-16CA-3822-5F3F-F3DDDFC29E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75D68F6-4FB2-948B-0943-6CC44B867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1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56A05412-A337-15CF-8297-C0818F622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28706"/>
              </p:ext>
            </p:extLst>
          </p:nvPr>
        </p:nvGraphicFramePr>
        <p:xfrm>
          <a:off x="332509" y="1248233"/>
          <a:ext cx="11693236" cy="560976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896830">
                  <a:extLst>
                    <a:ext uri="{9D8B030D-6E8A-4147-A177-3AD203B41FA5}">
                      <a16:colId xmlns:a16="http://schemas.microsoft.com/office/drawing/2014/main" val="3910503026"/>
                    </a:ext>
                  </a:extLst>
                </a:gridCol>
                <a:gridCol w="3898203">
                  <a:extLst>
                    <a:ext uri="{9D8B030D-6E8A-4147-A177-3AD203B41FA5}">
                      <a16:colId xmlns:a16="http://schemas.microsoft.com/office/drawing/2014/main" val="3466620211"/>
                    </a:ext>
                  </a:extLst>
                </a:gridCol>
                <a:gridCol w="3898203">
                  <a:extLst>
                    <a:ext uri="{9D8B030D-6E8A-4147-A177-3AD203B41FA5}">
                      <a16:colId xmlns:a16="http://schemas.microsoft.com/office/drawing/2014/main" val="3327859474"/>
                    </a:ext>
                  </a:extLst>
                </a:gridCol>
              </a:tblGrid>
              <a:tr h="3308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  <a:cs typeface="+mn-cs"/>
                        </a:rPr>
                        <a:t>יכולת ליבה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  <a:cs typeface="+mn-cs"/>
                        </a:rPr>
                        <a:t>פעולה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</a:rPr>
                        <a:t>אבני דרך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745465324"/>
                  </a:ext>
                </a:extLst>
              </a:tr>
              <a:tr h="330836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  <a:cs typeface="+mn-cs"/>
                        </a:rPr>
                        <a:t>כיתה ה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840275"/>
                  </a:ext>
                </a:extLst>
              </a:tr>
              <a:tr h="20435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  <a:cs typeface="+mn-cs"/>
                        </a:rPr>
                        <a:t>הסבר מדעי של תופעות (ב)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  <a:cs typeface="+mn-cs"/>
                        </a:rPr>
                        <a:t>לזהות, להשתמש, להעריך ולבנות מודלים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לפתח מודלים כדי להדגים תופעה ולהסביר כיצד היא מתרחשת באופן שמתיישב עם הראיות הנתונות וכאמצעי לתקשר את הבנת התופעה הנדונה (לדוגמה מערכת השמש, מערכת הנשימה, ניצול מתכות, הפרדת מלחים) </a:t>
                      </a:r>
                      <a:r>
                        <a:rPr lang="he-IL" sz="20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הוראה מפורשת</a:t>
                      </a:r>
                      <a:endParaRPr lang="en-US" sz="2000" b="1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1854458790"/>
                  </a:ext>
                </a:extLst>
              </a:tr>
              <a:tr h="330836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  <a:cs typeface="+mn-cs"/>
                        </a:rPr>
                        <a:t>כיתה ו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822827"/>
                  </a:ext>
                </a:extLst>
              </a:tr>
              <a:tr h="19979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  <a:cs typeface="+mn-cs"/>
                        </a:rPr>
                        <a:t>הסבר מדעי של תופעות (ב)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  <a:cs typeface="+mn-cs"/>
                        </a:rPr>
                        <a:t>לזהות, להשתמש, להעריך ולבנות מודלים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לפתח מודלים מסוגים מגוונים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(לדוגמה מבניים, התפתחותיים,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תהליכיים, מיון וקנה מידה) ולבחור בין מודלים חלופיים לאור הראיות. </a:t>
                      </a:r>
                      <a:r>
                        <a:rPr lang="he-IL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1745500623"/>
                  </a:ext>
                </a:extLst>
              </a:tr>
            </a:tbl>
          </a:graphicData>
        </a:graphic>
      </p:graphicFrame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6040BEE-155B-938E-5915-5F747987FAAE}"/>
              </a:ext>
            </a:extLst>
          </p:cNvPr>
          <p:cNvSpPr txBox="1"/>
          <p:nvPr/>
        </p:nvSpPr>
        <p:spPr>
          <a:xfrm>
            <a:off x="2249053" y="501586"/>
            <a:ext cx="824807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</a:rPr>
              <a:t>אוריינות מדעית </a:t>
            </a:r>
            <a:r>
              <a:rPr lang="he-IL" sz="2400" b="1" dirty="0">
                <a:solidFill>
                  <a:schemeClr val="bg1"/>
                </a:solidFill>
              </a:rPr>
              <a:t>(מתוך מסך תוכנית הלימודים)</a:t>
            </a:r>
            <a:endParaRPr lang="he-IL" sz="2400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776CDBD-D2CD-4BBA-F0AE-185A83E8D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DC401D7-2C4B-6A31-5748-CE24A9B40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0BB82AF-167A-91C4-82C3-E11AD1E9E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12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87709F2-C64E-1B9A-C1D9-C21B3520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831273"/>
            <a:ext cx="10861963" cy="543478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E526C4BF-4F40-653B-65A2-779ADDBE7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08B26A9-E135-3F81-E88B-9B71B9BB01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857B420-F434-600A-74D8-F6FD7720A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85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6A8A186-A35A-ACFF-A0DB-3EE26041C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68217"/>
            <a:ext cx="8534400" cy="5542107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21C33A3-A9E5-7EE2-B73F-0C26B1608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CFA3213-8C65-EB1F-A158-7BD754F72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9F3A00A-6385-8061-A34B-DB5588DA5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18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707C286F-9E04-2264-A297-B00DE8B0F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562" y="740352"/>
            <a:ext cx="3038475" cy="66675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E170EC7-B5E6-A896-9726-372B3F243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476375"/>
            <a:ext cx="10534650" cy="39052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D7704D5-46C5-6C19-FE4C-2ECA7F2C8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DF8DFCA-BA29-D82B-F7AB-F56C7A04DA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8A59700-B73F-7961-283C-E3498AA76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28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8EF151E-DB1B-F92C-9753-9ECF58290D4E}"/>
              </a:ext>
            </a:extLst>
          </p:cNvPr>
          <p:cNvSpPr txBox="1"/>
          <p:nvPr/>
        </p:nvSpPr>
        <p:spPr>
          <a:xfrm>
            <a:off x="4013208" y="1183947"/>
            <a:ext cx="434974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פגיעה בקרקע, עמוד 37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EDFE0DD-4644-60F8-469A-F664DD39C006}"/>
              </a:ext>
            </a:extLst>
          </p:cNvPr>
          <p:cNvSpPr txBox="1"/>
          <p:nvPr/>
        </p:nvSpPr>
        <p:spPr>
          <a:xfrm>
            <a:off x="9109943" y="783838"/>
            <a:ext cx="1838036" cy="584775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ה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566D86EA-41FF-2A68-0FE3-2F0B4E3B8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17" y="1881716"/>
            <a:ext cx="8470760" cy="406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60921E4-2FE4-5A59-D3EE-9C61664D7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C8D930B-4D61-02AC-60D2-F708FD76B1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2B5251C-F1F3-9AE4-4AB3-D07D5D92C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7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F6B6DD2-2F40-6F37-74EC-D4E5EE9B14BE}"/>
              </a:ext>
            </a:extLst>
          </p:cNvPr>
          <p:cNvSpPr txBox="1"/>
          <p:nvPr/>
        </p:nvSpPr>
        <p:spPr>
          <a:xfrm>
            <a:off x="304800" y="1443526"/>
            <a:ext cx="534246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במבט מקוון, הפקת חשמל בתחנה הידרואלקטרית 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(סרטון הדמיה), עמוד 72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954C87F-2B41-CD0C-67E3-2BAC3E75FD0B}"/>
              </a:ext>
            </a:extLst>
          </p:cNvPr>
          <p:cNvSpPr txBox="1"/>
          <p:nvPr/>
        </p:nvSpPr>
        <p:spPr>
          <a:xfrm>
            <a:off x="9458633" y="1012922"/>
            <a:ext cx="1975215" cy="584775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ו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5F0A688F-68AB-FD27-932E-56DC4049A777}"/>
              </a:ext>
            </a:extLst>
          </p:cNvPr>
          <p:cNvSpPr txBox="1"/>
          <p:nvPr/>
        </p:nvSpPr>
        <p:spPr>
          <a:xfrm>
            <a:off x="6841066" y="2252191"/>
            <a:ext cx="504613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המרות אנרגיה במחולל חשמל ידני, עמוד 57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97EFF98-C953-4B6B-6C3E-0F3793C70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191"/>
            <a:ext cx="6029531" cy="369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681492F-D96A-96A1-2409-A7B849F6A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31" y="3111955"/>
            <a:ext cx="6003698" cy="21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E87377D-B6D0-E7A2-E68F-0E0E7D6E5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F02CB32-677C-CC1A-4989-9F4A469770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7FF5476-CF02-49ED-1724-4118A0DC9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8E36DAC-FAC3-7C93-203D-9DE3841B9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754" y="1344304"/>
            <a:ext cx="9096375" cy="120722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9D9823A-CAE8-048C-6FCC-D70B6729F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680" y="2548080"/>
            <a:ext cx="9534525" cy="3863831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C73FE00-768D-8A4A-2B23-88896BDDDBDB}"/>
              </a:ext>
            </a:extLst>
          </p:cNvPr>
          <p:cNvSpPr txBox="1"/>
          <p:nvPr/>
        </p:nvSpPr>
        <p:spPr>
          <a:xfrm>
            <a:off x="1921164" y="6088746"/>
            <a:ext cx="883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https://pop.education.gov.il/perceptions-trends/skills/scientific-literacy/explaining-phenomena-scientifically/identify-use-evaluate-build-models-describing/?levelId=2</a:t>
            </a:r>
            <a:endParaRPr lang="en-US" dirty="0"/>
          </a:p>
          <a:p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7D1CBF5-370E-40F9-9951-EF40407A70AE}"/>
              </a:ext>
            </a:extLst>
          </p:cNvPr>
          <p:cNvSpPr txBox="1"/>
          <p:nvPr/>
        </p:nvSpPr>
        <p:spPr>
          <a:xfrm>
            <a:off x="2512292" y="605213"/>
            <a:ext cx="824807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</a:rPr>
              <a:t>אוריינות מדעית </a:t>
            </a:r>
            <a:r>
              <a:rPr lang="he-IL" sz="2400" b="1" dirty="0">
                <a:solidFill>
                  <a:schemeClr val="bg1"/>
                </a:solidFill>
              </a:rPr>
              <a:t>מתוך מסמך דמות הבוגר/ת</a:t>
            </a:r>
            <a:endParaRPr lang="he-IL" sz="3600" b="1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21C0045-65A4-E893-E084-491910EBF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411F111-6AB0-3F27-D75F-93ED5D51CA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28B1838-7ED0-D5FA-8A65-BD11E60D8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0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62EFA6B-2188-FE0C-7F90-EFD765E13814}"/>
              </a:ext>
            </a:extLst>
          </p:cNvPr>
          <p:cNvSpPr txBox="1"/>
          <p:nvPr/>
        </p:nvSpPr>
        <p:spPr>
          <a:xfrm>
            <a:off x="2133601" y="757647"/>
            <a:ext cx="8447314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4400" b="1" i="0" u="none" strike="noStrike" baseline="0" dirty="0">
                <a:solidFill>
                  <a:schemeClr val="bg1"/>
                </a:solidFill>
                <a:latin typeface="Tolia-Black"/>
              </a:rPr>
              <a:t>במבט על מודלים במדע ובהנדסה</a:t>
            </a:r>
            <a:endParaRPr lang="he-IL" sz="13800" b="1" dirty="0">
              <a:solidFill>
                <a:schemeClr val="bg1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8F27BA7-20B6-225A-1E0D-6D1B32D27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40" y="1848744"/>
            <a:ext cx="10858500" cy="389572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9C16C0C9-2040-0ADA-6E3D-1D3659A5E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5E7A1F9-A9EB-6412-98F1-27B588612A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1AD56C2-CEA3-3D49-C8F1-00DC97A23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1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6F0A0FCB-F328-7C3E-8A12-BA190C89A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79" y="949235"/>
            <a:ext cx="10800519" cy="472875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A13B299-61FB-BC06-F939-6C3A5DE5A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59B0FA6-5DB5-B511-0DFD-9C48D21D81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78D2BAA-C806-09BE-0B6C-8C5A57893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2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>
            <a:extLst>
              <a:ext uri="{FF2B5EF4-FFF2-40B4-BE49-F238E27FC236}">
                <a16:creationId xmlns:a16="http://schemas.microsoft.com/office/drawing/2014/main" id="{1D93591F-98A1-C991-BD70-A0EAD209C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831" y="517236"/>
            <a:ext cx="8620958" cy="634076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30ABCBDF-F334-3D4F-D473-CBD950E62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47A3120-D741-F3C1-41D7-A899BF032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AF1CEFB-ECDF-ABA6-DDC0-804C906D5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9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6417324-6522-EC4F-6D4D-8D97A9D01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815" y="922914"/>
            <a:ext cx="2219325" cy="5048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C180A34-D868-CFB2-5B42-90822B262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55" y="1523736"/>
            <a:ext cx="11387046" cy="464193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8D3BB5AD-DCE3-BDDF-EF43-94CC9C090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4A3728B-3955-19A1-F17D-5EA40AE8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877C356-E67F-BDB9-3D06-DF2819298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F4FF9D6-52DE-2550-86A6-99A3A6FF26C7}"/>
              </a:ext>
            </a:extLst>
          </p:cNvPr>
          <p:cNvSpPr txBox="1"/>
          <p:nvPr/>
        </p:nvSpPr>
        <p:spPr>
          <a:xfrm>
            <a:off x="7545185" y="758143"/>
            <a:ext cx="4180114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מבנה מערכת השמש, עמוד 166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7B4B4295-810B-9BC0-ADE2-5E75D20A4C5E}"/>
              </a:ext>
            </a:extLst>
          </p:cNvPr>
          <p:cNvSpPr txBox="1"/>
          <p:nvPr/>
        </p:nvSpPr>
        <p:spPr>
          <a:xfrm flipH="1">
            <a:off x="1358536" y="720126"/>
            <a:ext cx="4833257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מבנה מערכת הנשימה (דגם), עמוד 225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04842BAE-74CB-4FD6-E2D2-8FBF2E855419}"/>
              </a:ext>
            </a:extLst>
          </p:cNvPr>
          <p:cNvSpPr txBox="1"/>
          <p:nvPr/>
        </p:nvSpPr>
        <p:spPr>
          <a:xfrm>
            <a:off x="9309462" y="6082723"/>
            <a:ext cx="2812869" cy="5847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ה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727D96C-006E-0692-9DFF-1078A4622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21" y="1288869"/>
            <a:ext cx="5104738" cy="380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9886FA1-9985-23F5-5645-B689F0EF1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36" y="1288869"/>
            <a:ext cx="5192671" cy="396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A93D2E2-5CCA-1E33-0F69-8188419BD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4CCDF46-7AF1-E976-1336-0CB9AFE4F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D55C4D4-07CF-BF20-36A0-A4DAFEE10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3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7B4B4295-810B-9BC0-ADE2-5E75D20A4C5E}"/>
              </a:ext>
            </a:extLst>
          </p:cNvPr>
          <p:cNvSpPr txBox="1"/>
          <p:nvPr/>
        </p:nvSpPr>
        <p:spPr>
          <a:xfrm>
            <a:off x="862149" y="895681"/>
            <a:ext cx="4728753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חתך עין אנושית, עמוד 161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A7E9CEE-7D07-9334-ADDA-437ABD492AA2}"/>
              </a:ext>
            </a:extLst>
          </p:cNvPr>
          <p:cNvSpPr txBox="1"/>
          <p:nvPr/>
        </p:nvSpPr>
        <p:spPr>
          <a:xfrm>
            <a:off x="7175863" y="879566"/>
            <a:ext cx="4537165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במבט מקוון, מבנה דוד שמש,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CCB806E-9A29-538D-6538-D2C24F0D3088}"/>
              </a:ext>
            </a:extLst>
          </p:cNvPr>
          <p:cNvSpPr txBox="1"/>
          <p:nvPr/>
        </p:nvSpPr>
        <p:spPr>
          <a:xfrm flipH="1">
            <a:off x="9265918" y="6075477"/>
            <a:ext cx="2629989" cy="5847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כיתה ו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6F9F9E5-8A83-E2D7-88BA-0762BE559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3" y="1814385"/>
            <a:ext cx="5983464" cy="343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3D6AC6F-8448-DFFE-35E0-302F93B02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34" y="1941335"/>
            <a:ext cx="6143092" cy="297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0808BB69-E6D6-D2F8-CED4-43E754807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35840"/>
            <a:ext cx="940639" cy="36543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27D9E87-0346-7989-EB4B-902BD7F04B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79A3F1E-B7F2-C2FC-E263-6574ED6805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6885" y="93396"/>
            <a:ext cx="651987" cy="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0549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281</Words>
  <Application>Microsoft Office PowerPoint</Application>
  <PresentationFormat>מסך רחב</PresentationFormat>
  <Paragraphs>48</Paragraphs>
  <Slides>24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31" baseType="lpstr">
      <vt:lpstr>Arial</vt:lpstr>
      <vt:lpstr>Arimo</vt:lpstr>
      <vt:lpstr>Calibri</vt:lpstr>
      <vt:lpstr>Calibri Light</vt:lpstr>
      <vt:lpstr>Guttman Adii</vt:lpstr>
      <vt:lpstr>Tolia-Black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noga mishan</dc:creator>
  <cp:lastModifiedBy>noga mishan</cp:lastModifiedBy>
  <cp:revision>7</cp:revision>
  <dcterms:created xsi:type="dcterms:W3CDTF">2024-05-16T07:14:59Z</dcterms:created>
  <dcterms:modified xsi:type="dcterms:W3CDTF">2024-05-21T08:06:16Z</dcterms:modified>
</cp:coreProperties>
</file>