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3" r:id="rId3"/>
    <p:sldId id="262" r:id="rId4"/>
    <p:sldId id="261" r:id="rId5"/>
    <p:sldId id="256" r:id="rId6"/>
    <p:sldId id="258" r:id="rId7"/>
    <p:sldId id="257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a mishan" initials="nm" lastIdx="1" clrIdx="0">
    <p:extLst>
      <p:ext uri="{19B8F6BF-5375-455C-9EA6-DF929625EA0E}">
        <p15:presenceInfo xmlns:p15="http://schemas.microsoft.com/office/powerpoint/2012/main" userId="802d01ca9850f5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EFE996-2B98-7324-C1F6-891CEDDA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EAB30BD-DE62-48DD-F482-63EC0B62D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7A0B73-F130-8CB8-5ABF-F7A876A4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BE912E-EBDB-D4D7-B5F6-88DBE345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F74E4E-B25E-1A4A-2F5A-1AF5EB03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2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540E36-02F0-E108-3A6D-915360DC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99593D5-C297-62D9-2339-DB68E2DB2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54632E-1ACA-C26D-7E7A-BAC2B655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636929-21A9-4B25-5394-65C263A1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692673-2C29-5182-52AF-60089B4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4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6651AEF-959B-75E6-E65B-206896BEE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759176A-2613-0DFE-D4F0-DE203C8A7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D182A5-F0EF-C3D7-3173-21BE5641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867640-956E-F680-81C4-45952904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B2CE0D-A81A-E1B8-9A99-F4296121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0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274148-1C39-07C8-D570-3F9DD5C0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0EC3EE-2162-2C15-88C6-6DB88F5C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76CA994-11A4-9578-5F29-265260A2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96B92F-F0DD-9593-2061-8F3B621C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A6E6DC-C1D1-94EF-E21E-DD7BFB7C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91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C6273A-31B4-303E-0F8F-77096B05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95AC0A-3F13-B94C-4615-9D20450C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232622-756B-1832-D3EE-C8032FF2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4825F6-A2AA-7D37-8A24-7D5B8B54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8EE247-E949-B248-F8C6-022E1FC8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5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243C1B-F4FE-857A-2C21-42D7911C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637DA2-3148-CC31-5423-21B80DF7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AE04E8-14BD-D159-1043-4EBCF68F7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187BBE7-8B82-4954-73F0-98569C5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FB30966-AF2A-5301-BCD9-362D7032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3737CE-7B07-75E0-4BDE-6364B3D1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7A2DFF-F4F8-1138-F424-674DABE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790ABF-0662-50B1-CAFA-136EDAAC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2D4041-8C5A-55E7-217F-9D789ADC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B7BB29D-6350-39F6-58A6-D3D1B0871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44AA031-A9D6-06D0-186D-887F48689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7D9FF7C-A3BB-C7E4-33D2-F20E6048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BB56EF9-3B1D-2F35-0AAD-EA4F316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55D9607-A1BE-189D-ADFC-88140E43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5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2114AB-6990-CF58-51DB-08330391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AA022FA-B98F-918A-6463-0B41171F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B448BBF-2194-98CF-B044-AB55BF2B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E44CA27-7573-A131-C9FC-6EA0A7A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10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61A34AD-B3F3-B729-68D9-403A6B00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18345C9-A31E-B913-7F5B-22BD9F3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CE5A2D1-1EDE-C680-3E51-B02A5D6E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5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DB462-5131-5932-CB42-FA8CDC35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958192-318D-064F-B1FC-B5EE1E4D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49423B8-CD54-58F8-238B-A0094CE3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1B2B668-FE2A-DB7D-29E6-756C88BF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465DCE6-E5A8-2509-F360-4661D402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896A23-90F7-3F85-1047-07BE4ED4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5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8EF659-4ABB-03E4-983E-D1C0F872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843CC0A-D6EA-B4B7-7C2C-4E30A63A0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078A93B-1325-B4DE-4596-71CD4D24A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008A044-3758-D953-A3EE-19D554F8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EAD41F8-5867-DF78-2CDB-BBD3659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0AAAF-24D9-6217-77E3-F769344C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3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7EC86D7-7291-C546-789C-3F0E2FE2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ABE7BE7-13BC-1540-D905-AE9FA999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10A2EC-EF2F-8ED3-A354-9D822AED6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26BB66-1597-0952-0098-003F84E06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B2FE97-83BD-FF07-F819-CDDCAF33A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16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pop.education.gov.il/perceptions-trends/skills/scientific-literacy/explaining-phenomena-scientifically/identify-use-evaluate-build-models-describing/?levelId=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DBD247-0D08-4F64-8BEF-41F1A9BD3E0C}"/>
              </a:ext>
            </a:extLst>
          </p:cNvPr>
          <p:cNvSpPr txBox="1"/>
          <p:nvPr/>
        </p:nvSpPr>
        <p:spPr>
          <a:xfrm>
            <a:off x="2216726" y="1511725"/>
            <a:ext cx="8469745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5400" b="1" i="0" u="none" strike="noStrike" baseline="0" dirty="0">
                <a:solidFill>
                  <a:schemeClr val="bg1"/>
                </a:solidFill>
                <a:latin typeface="Tolia-Black"/>
              </a:rPr>
              <a:t>במבט על מודלים </a:t>
            </a:r>
            <a:endParaRPr lang="en-US" sz="5400" b="1" i="0" u="none" strike="noStrike" baseline="0" dirty="0">
              <a:solidFill>
                <a:schemeClr val="bg1"/>
              </a:solidFill>
              <a:latin typeface="Tolia-Black"/>
            </a:endParaRPr>
          </a:p>
          <a:p>
            <a:pPr algn="ctr"/>
            <a:r>
              <a:rPr lang="he-IL" sz="5400" b="1" i="0" u="none" strike="noStrike" baseline="0" dirty="0">
                <a:solidFill>
                  <a:schemeClr val="bg1"/>
                </a:solidFill>
                <a:latin typeface="Tolia-Black"/>
              </a:rPr>
              <a:t>במדע ובהנדסה</a:t>
            </a:r>
            <a:endParaRPr lang="he-IL" sz="19900" b="1" dirty="0">
              <a:solidFill>
                <a:schemeClr val="bg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A8ABE2-0F47-70CC-2CF1-B574E7BB1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29" y="189939"/>
            <a:ext cx="1462934" cy="79706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C0DE190-D50B-5A33-F093-152190A5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320" y="138981"/>
            <a:ext cx="1018622" cy="5299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70B621B-955E-28FA-FC81-C59537935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2" y="81120"/>
            <a:ext cx="1284375" cy="64564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1BFC2B-3E1B-0FC2-39BF-C33339EA39CF}"/>
              </a:ext>
            </a:extLst>
          </p:cNvPr>
          <p:cNvSpPr txBox="1"/>
          <p:nvPr/>
        </p:nvSpPr>
        <p:spPr>
          <a:xfrm>
            <a:off x="4553526" y="3852329"/>
            <a:ext cx="45904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5">
                    <a:lumMod val="75000"/>
                  </a:schemeClr>
                </a:solidFill>
              </a:rPr>
              <a:t>כיתות ג-ד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78113C2-20F1-18EC-91D9-E8F30AEDA13D}"/>
              </a:ext>
            </a:extLst>
          </p:cNvPr>
          <p:cNvSpPr txBox="1"/>
          <p:nvPr/>
        </p:nvSpPr>
        <p:spPr>
          <a:xfrm>
            <a:off x="1902691" y="5084938"/>
            <a:ext cx="9809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  <a:effectLst/>
                <a:latin typeface="Guttman Adii" panose="02010401010101010101" pitchFamily="2" charset="-79"/>
                <a:cs typeface="Guttman Adii" panose="02010401010101010101" pitchFamily="2" charset="-79"/>
              </a:rPr>
              <a:t>"לא החזק שבמינים הוא השורד, וגם לא האינטליגנטי שבהם, אלא זה המגיב ביותר לשינוי"</a:t>
            </a:r>
          </a:p>
          <a:p>
            <a:pPr algn="r"/>
            <a:r>
              <a:rPr lang="he-IL" sz="2800" b="0" i="0" dirty="0">
                <a:solidFill>
                  <a:srgbClr val="FC7A52"/>
                </a:solidFill>
                <a:effectLst/>
                <a:latin typeface="Arimo"/>
              </a:rPr>
              <a:t>                               </a:t>
            </a:r>
            <a:r>
              <a:rPr lang="he-IL" sz="2000" b="0" i="0" dirty="0">
                <a:effectLst/>
                <a:latin typeface="Arimo"/>
              </a:rPr>
              <a:t>צ'ארלס דרווין 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mo"/>
              </a:rPr>
              <a:t>Charles Robert Darwin</a:t>
            </a:r>
            <a:endParaRPr lang="en-US" sz="2800" b="0" i="0" dirty="0">
              <a:solidFill>
                <a:srgbClr val="333333"/>
              </a:solidFill>
              <a:effectLst/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88417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FF912D3-358A-5048-2E03-30F74CD7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66" y="576984"/>
            <a:ext cx="9315450" cy="47434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F39D8A2-E192-3A77-B812-7BED570C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3D062B8-5E61-32CD-0F47-2455E2012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F0614E8-D1EE-04F1-5DAF-0FE69A98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83FAA79-6074-8C63-EF38-7609920D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4" y="528637"/>
            <a:ext cx="9560651" cy="58007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9F3E0A7-A3CD-66B5-8E65-E1776053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DF9D58F-EF1F-7A06-401D-79522BC33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242927D-0DB9-9FD5-FC45-D8D8C1E59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22FFC92-A920-254B-D914-38D57B8A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242719"/>
            <a:ext cx="11674764" cy="393888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8271434-E5EE-6BCD-7632-A4AA0CDE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18" y="772823"/>
            <a:ext cx="3124200" cy="6572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BD9F7C8-FB17-CCB1-D77D-B34835DFA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7339B8F-A182-8118-3B69-501DBD21C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C2BF554-BF83-B2D9-752F-A6B59949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A288EB1-F5B8-C4A2-DAF8-6958E93CDF1F}"/>
              </a:ext>
            </a:extLst>
          </p:cNvPr>
          <p:cNvSpPr txBox="1"/>
          <p:nvPr/>
        </p:nvSpPr>
        <p:spPr>
          <a:xfrm>
            <a:off x="490194" y="1976136"/>
            <a:ext cx="565032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מיון אריזות, עמוד 42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CED9478-E9EB-1642-9447-6DC9D9098C95}"/>
              </a:ext>
            </a:extLst>
          </p:cNvPr>
          <p:cNvSpPr txBox="1"/>
          <p:nvPr/>
        </p:nvSpPr>
        <p:spPr>
          <a:xfrm flipH="1">
            <a:off x="5410133" y="1010664"/>
            <a:ext cx="2307772" cy="584775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ג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39B13-9CF0-1CC2-1F81-39C43A6D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89" y="2520081"/>
            <a:ext cx="4951602" cy="2873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A217C-5210-CC1F-1CCD-B3830D04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1" y="2543067"/>
            <a:ext cx="6717964" cy="2873053"/>
          </a:xfrm>
          <a:prstGeom prst="rect">
            <a:avLst/>
          </a:prstGeom>
        </p:spPr>
      </p:pic>
      <p:sp>
        <p:nvSpPr>
          <p:cNvPr id="9" name="תיבת טקסט 7">
            <a:extLst>
              <a:ext uri="{FF2B5EF4-FFF2-40B4-BE49-F238E27FC236}">
                <a16:creationId xmlns:a16="http://schemas.microsoft.com/office/drawing/2014/main" id="{E8345768-0997-8B2B-5C7F-498F0651CEF1}"/>
              </a:ext>
            </a:extLst>
          </p:cNvPr>
          <p:cNvSpPr txBox="1"/>
          <p:nvPr/>
        </p:nvSpPr>
        <p:spPr>
          <a:xfrm>
            <a:off x="7515592" y="1864508"/>
            <a:ext cx="385789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הפרדת תערובת, עמוד 28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5F4A860-9067-242A-8F28-66B65A108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ED922F2-729F-0681-12AA-CA4A082F9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DB99FC1-6AAE-2E7F-9157-99806FD4E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3D4C8FE-1041-181B-7365-7FBCE001A9F6}"/>
              </a:ext>
            </a:extLst>
          </p:cNvPr>
          <p:cNvSpPr txBox="1"/>
          <p:nvPr/>
        </p:nvSpPr>
        <p:spPr>
          <a:xfrm>
            <a:off x="5390868" y="909580"/>
            <a:ext cx="2734609" cy="584775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ד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1BF2B2D-795C-69ED-1B78-CA73A8DE8F4C}"/>
              </a:ext>
            </a:extLst>
          </p:cNvPr>
          <p:cNvSpPr txBox="1"/>
          <p:nvPr/>
        </p:nvSpPr>
        <p:spPr>
          <a:xfrm>
            <a:off x="1018904" y="2525259"/>
            <a:ext cx="48168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מיון עצמות, עמוד  234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F97EF62-5BEC-CABC-9C28-9574C02D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667" y="2568539"/>
            <a:ext cx="5854602" cy="260188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0BBC6DC-A2E4-05A0-1B32-7F3AFC8EF600}"/>
              </a:ext>
            </a:extLst>
          </p:cNvPr>
          <p:cNvSpPr txBox="1"/>
          <p:nvPr/>
        </p:nvSpPr>
        <p:spPr>
          <a:xfrm>
            <a:off x="7412306" y="1786596"/>
            <a:ext cx="459681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במבט מקוון, מיון בעלי חיים, עמוד 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CAF69-D8DC-F67D-8D2C-E34CBE3AE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" y="3153020"/>
            <a:ext cx="6212071" cy="15490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3FB37DB-2955-36CD-844A-3E48CE70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FE85B6E-ACBC-19F2-E180-03C2DF2A7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975E01D-1B96-727F-01ED-B334A22C6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9ACDCD0-DA5E-19ED-3AC6-70637997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104900"/>
            <a:ext cx="9429750" cy="46482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142ED8A-6A14-DEBF-3D72-199C86A2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2DAEB98-A2A7-23B6-B7D5-1EDFB21BC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201A834-B0C1-D72F-BB44-AEE208ACB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57B83E5-1EB3-2D21-41E1-44FC3FAE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609599"/>
            <a:ext cx="8934450" cy="59150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6F58243-9DB5-7495-12DF-A614D16EF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C0AB93A-4A10-3190-1A4D-A9717B1D6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A8A6EE7-FFF7-CF1C-04CF-18256E0F4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5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2476E1F-FB59-9DBA-C007-78CA812E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62" y="733301"/>
            <a:ext cx="3790950" cy="67872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395CCD1-78C8-61CA-A569-13CC44DAF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2" y="1412030"/>
            <a:ext cx="10963564" cy="506841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4686C55-1EF3-E5CF-6CA6-9D1703A8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E821C90-CC31-06AD-1C1D-44245E256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3665274-4919-79EF-6554-29EAA76EB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44C2DF-D02F-6B4C-43D8-6015BC91D39F}"/>
              </a:ext>
            </a:extLst>
          </p:cNvPr>
          <p:cNvSpPr txBox="1"/>
          <p:nvPr/>
        </p:nvSpPr>
        <p:spPr>
          <a:xfrm>
            <a:off x="7923611" y="781358"/>
            <a:ext cx="1930137" cy="584775"/>
          </a:xfrm>
          <a:prstGeom prst="rect">
            <a:avLst/>
          </a:prstGeom>
          <a:solidFill>
            <a:srgbClr val="DA7084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ג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6BFC480-BD83-DE78-3866-4D57B9E5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91" y="2805545"/>
            <a:ext cx="5455849" cy="351306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3DA6404-2967-FAD0-2A73-06DEC27DA1D6}"/>
              </a:ext>
            </a:extLst>
          </p:cNvPr>
          <p:cNvSpPr txBox="1"/>
          <p:nvPr/>
        </p:nvSpPr>
        <p:spPr>
          <a:xfrm>
            <a:off x="7889965" y="2041095"/>
            <a:ext cx="3927566" cy="36933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מחזור החיים של צמחים, עמוד 144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65526E8-3A57-F37A-A34F-A91358592B98}"/>
              </a:ext>
            </a:extLst>
          </p:cNvPr>
          <p:cNvSpPr txBox="1"/>
          <p:nvPr/>
        </p:nvSpPr>
        <p:spPr>
          <a:xfrm>
            <a:off x="462960" y="1181467"/>
            <a:ext cx="5855855" cy="36933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התפתחות הפרי, עמוד 138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9713D-6CF8-6EE9-E277-170B041ED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06" y="1845134"/>
            <a:ext cx="5003362" cy="436726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92EB9D7-1E2A-D8AB-D4E4-CFA9846F3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6C08092-4089-DC49-D633-8A4C1935E5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4A26FA2-34F8-95A2-117C-969845DE2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36ACBD4-A4F3-5027-88FF-731555EC79F2}"/>
              </a:ext>
            </a:extLst>
          </p:cNvPr>
          <p:cNvSpPr txBox="1"/>
          <p:nvPr/>
        </p:nvSpPr>
        <p:spPr>
          <a:xfrm>
            <a:off x="6853514" y="742306"/>
            <a:ext cx="2952207" cy="584775"/>
          </a:xfrm>
          <a:prstGeom prst="rect">
            <a:avLst/>
          </a:prstGeom>
          <a:solidFill>
            <a:srgbClr val="DA7084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ד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507E9CC-82E2-74B6-173C-69A8A53B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9" y="2331107"/>
            <a:ext cx="6838805" cy="2867886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51B5D27-6F53-867F-50A6-2410207F5227}"/>
              </a:ext>
            </a:extLst>
          </p:cNvPr>
          <p:cNvSpPr txBox="1"/>
          <p:nvPr/>
        </p:nvSpPr>
        <p:spPr>
          <a:xfrm>
            <a:off x="1584357" y="1659007"/>
            <a:ext cx="3814616" cy="38065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מחזור החיים של ירגזי, עמוד 60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EE809198-8994-9368-F839-F7B30746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253" y="2455390"/>
            <a:ext cx="4466936" cy="147716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6A061E69-49E2-12EC-20FB-C89ACAED9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992" y="4011628"/>
            <a:ext cx="4579402" cy="1187365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3FA6477-8B0F-F72C-D950-1FCC6B6B15CF}"/>
              </a:ext>
            </a:extLst>
          </p:cNvPr>
          <p:cNvSpPr txBox="1"/>
          <p:nvPr/>
        </p:nvSpPr>
        <p:spPr>
          <a:xfrm>
            <a:off x="7898413" y="1659007"/>
            <a:ext cx="3814616" cy="36933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התפתחות הקסדה, עמודים 89-88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2673D0-9D7F-DABD-A928-EE5A29FF0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0A1951F-671B-B41F-9530-17A841E624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E017B63-CDC6-402E-285F-77542633A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8E36DAC-FAC3-7C93-203D-9DE3841B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46" y="1184997"/>
            <a:ext cx="9096375" cy="120722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9D9823A-CAE8-048C-6FCC-D70B6729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80" y="2548080"/>
            <a:ext cx="9534525" cy="3863831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C73FE00-768D-8A4A-2B23-88896BDDDBDB}"/>
              </a:ext>
            </a:extLst>
          </p:cNvPr>
          <p:cNvSpPr txBox="1"/>
          <p:nvPr/>
        </p:nvSpPr>
        <p:spPr>
          <a:xfrm>
            <a:off x="1921164" y="6088746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https://pop.education.gov.il/perceptions-trends/skills/scientific-literacy/explaining-phenomena-scientifically/identify-use-evaluate-build-models-describing/?levelId</a:t>
            </a:r>
            <a:r>
              <a:rPr lang="en-US">
                <a:hlinkClick r:id="rId4"/>
              </a:rPr>
              <a:t>=2</a:t>
            </a:r>
            <a:endParaRPr lang="en-US"/>
          </a:p>
          <a:p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7D1CBF5-370E-40F9-9951-EF40407A70AE}"/>
              </a:ext>
            </a:extLst>
          </p:cNvPr>
          <p:cNvSpPr txBox="1"/>
          <p:nvPr/>
        </p:nvSpPr>
        <p:spPr>
          <a:xfrm>
            <a:off x="2650838" y="446089"/>
            <a:ext cx="824807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אוריינות מדעית </a:t>
            </a:r>
            <a:r>
              <a:rPr lang="he-IL" sz="2000" b="1" dirty="0">
                <a:solidFill>
                  <a:schemeClr val="bg1"/>
                </a:solidFill>
              </a:rPr>
              <a:t>(מתוך מסמך דמות הבוגר)</a:t>
            </a:r>
            <a:r>
              <a:rPr lang="en-US" sz="2000" b="1" dirty="0"/>
              <a:t> </a:t>
            </a:r>
            <a:endParaRPr lang="he-IL" sz="20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427E4FA-2E36-F4E9-8EDC-A49D119D2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5AF3BB8-70C0-118C-0B22-29A79545B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87709F2-C64E-1B9A-C1D9-C21B3520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618836"/>
            <a:ext cx="10861963" cy="564721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266CF29-0FE0-DFDA-AD83-0A466A96D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E08072F-A937-CE68-BF00-22D695F88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35573ED-8FD3-E074-5259-944F00898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6A8A186-A35A-ACFF-A0DB-3EE26041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6617"/>
            <a:ext cx="8534400" cy="564370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90CDC50-4C7B-05B7-2B2F-B6C842F3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6D961AD-84CF-B27E-4AC9-30BD1E503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E08591C-43D4-30D5-7E79-4ACA717A1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EDC5809-DED7-B339-25EA-781766E2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173"/>
            <a:ext cx="12192000" cy="474598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07C286F-9E04-2264-A297-B00DE8B0F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2" y="658846"/>
            <a:ext cx="3038475" cy="6667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4EB814C-1B3B-8B3C-D333-C69A2485E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C0B5106-9AC8-3299-5630-B9BDA5644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C13153A-8941-7D89-8574-99D41F979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EF151E-DB1B-F92C-9753-9ECF58290D4E}"/>
              </a:ext>
            </a:extLst>
          </p:cNvPr>
          <p:cNvSpPr txBox="1"/>
          <p:nvPr/>
        </p:nvSpPr>
        <p:spPr>
          <a:xfrm>
            <a:off x="1941816" y="154427"/>
            <a:ext cx="311306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 עמוד 169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EDFE0DD-4644-60F8-469A-F664DD39C006}"/>
              </a:ext>
            </a:extLst>
          </p:cNvPr>
          <p:cNvSpPr txBox="1"/>
          <p:nvPr/>
        </p:nvSpPr>
        <p:spPr>
          <a:xfrm>
            <a:off x="9451439" y="1011460"/>
            <a:ext cx="2032534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ג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1A5D8-5727-51CB-AE22-FB823092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9" y="718780"/>
            <a:ext cx="8503087" cy="5880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52E7F-D96B-8A57-82BC-FF5C68FA2367}"/>
              </a:ext>
            </a:extLst>
          </p:cNvPr>
          <p:cNvSpPr txBox="1"/>
          <p:nvPr/>
        </p:nvSpPr>
        <p:spPr>
          <a:xfrm>
            <a:off x="9267290" y="1931542"/>
            <a:ext cx="2650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b="1" dirty="0">
                <a:solidFill>
                  <a:srgbClr val="00B0F0"/>
                </a:solidFill>
              </a:rPr>
              <a:t>יום ולילה</a:t>
            </a:r>
          </a:p>
          <a:p>
            <a:r>
              <a:rPr lang="he-IL" sz="4800" b="1" dirty="0">
                <a:solidFill>
                  <a:srgbClr val="00B0F0"/>
                </a:solidFill>
              </a:rPr>
              <a:t>הסיבה</a:t>
            </a:r>
          </a:p>
          <a:p>
            <a:r>
              <a:rPr lang="he-IL" sz="4800" b="1" dirty="0">
                <a:solidFill>
                  <a:srgbClr val="00B0F0"/>
                </a:solidFill>
              </a:rPr>
              <a:t>והתוצאה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F779010-B0FA-7195-013B-9ED5A470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C46EDAE-BA59-7037-7F25-E9A43913F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7C0B072-0368-FD07-909F-7D62807A9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6B6DD2-2F40-6F37-74EC-D4E5EE9B14BE}"/>
              </a:ext>
            </a:extLst>
          </p:cNvPr>
          <p:cNvSpPr txBox="1"/>
          <p:nvPr/>
        </p:nvSpPr>
        <p:spPr>
          <a:xfrm flipH="1">
            <a:off x="7001689" y="2136607"/>
            <a:ext cx="459812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מעבר בין מצבי צבירה , עמוד 175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54C87F-2B41-CD0C-67E3-2BAC3E75FD0B}"/>
              </a:ext>
            </a:extLst>
          </p:cNvPr>
          <p:cNvSpPr txBox="1"/>
          <p:nvPr/>
        </p:nvSpPr>
        <p:spPr>
          <a:xfrm>
            <a:off x="7887180" y="972901"/>
            <a:ext cx="2629989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ד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AF63A65-5C67-8106-8125-D020B8F7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76" y="2825092"/>
            <a:ext cx="5669599" cy="262061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2000C7C-2FF2-EE3E-9338-2FF3C7638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8" y="3258416"/>
            <a:ext cx="6242208" cy="2187291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F0A688F-68AB-FD27-932E-56DC4049A777}"/>
              </a:ext>
            </a:extLst>
          </p:cNvPr>
          <p:cNvSpPr txBox="1"/>
          <p:nvPr/>
        </p:nvSpPr>
        <p:spPr>
          <a:xfrm>
            <a:off x="1079863" y="2136607"/>
            <a:ext cx="381435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כיצד פועלים השרירים?, עמוד 228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91BFA4C-F2F5-EDEA-9EF3-880CCC50D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5FC61EA-1DCB-3EDF-78EB-8B655B74B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72FCB51-8063-92F6-69C3-A3F0C849F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56A05412-A337-15CF-8297-C0818F622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20616"/>
              </p:ext>
            </p:extLst>
          </p:nvPr>
        </p:nvGraphicFramePr>
        <p:xfrm>
          <a:off x="1967344" y="1413164"/>
          <a:ext cx="9014691" cy="53564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004191">
                  <a:extLst>
                    <a:ext uri="{9D8B030D-6E8A-4147-A177-3AD203B41FA5}">
                      <a16:colId xmlns:a16="http://schemas.microsoft.com/office/drawing/2014/main" val="3910503026"/>
                    </a:ext>
                  </a:extLst>
                </a:gridCol>
                <a:gridCol w="3005250">
                  <a:extLst>
                    <a:ext uri="{9D8B030D-6E8A-4147-A177-3AD203B41FA5}">
                      <a16:colId xmlns:a16="http://schemas.microsoft.com/office/drawing/2014/main" val="3466620211"/>
                    </a:ext>
                  </a:extLst>
                </a:gridCol>
                <a:gridCol w="3005250">
                  <a:extLst>
                    <a:ext uri="{9D8B030D-6E8A-4147-A177-3AD203B41FA5}">
                      <a16:colId xmlns:a16="http://schemas.microsoft.com/office/drawing/2014/main" val="3327859474"/>
                    </a:ext>
                  </a:extLst>
                </a:gridCol>
              </a:tblGrid>
              <a:tr h="2873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יכולת ליבה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פעולה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</a:rPr>
                        <a:t>אבני דרך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745465324"/>
                  </a:ext>
                </a:extLst>
              </a:tr>
              <a:tr h="259468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ג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40275"/>
                  </a:ext>
                </a:extLst>
              </a:tr>
              <a:tr h="156833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</a:rPr>
                        <a:t>להשתמש בסוגים שונים של מודלים (לדוגמה מבניים, התפתחותיים, תהליכיים, קנה מידה</a:t>
                      </a:r>
                      <a:r>
                        <a:rPr lang="he-IL" sz="2000" b="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he-IL" sz="20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הוראה מפורשת</a:t>
                      </a:r>
                      <a:endParaRPr lang="en-US" sz="11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854458790"/>
                  </a:ext>
                </a:extLst>
              </a:tr>
              <a:tr h="233495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ד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22827"/>
                  </a:ext>
                </a:extLst>
              </a:tr>
              <a:tr h="2494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800" kern="100" dirty="0">
                          <a:effectLst/>
                        </a:rPr>
                        <a:t> 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745500623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6040BEE-155B-938E-5915-5F747987FAAE}"/>
              </a:ext>
            </a:extLst>
          </p:cNvPr>
          <p:cNvSpPr txBox="1"/>
          <p:nvPr/>
        </p:nvSpPr>
        <p:spPr>
          <a:xfrm>
            <a:off x="2447638" y="640372"/>
            <a:ext cx="824807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אוריינות מדעית </a:t>
            </a:r>
            <a:r>
              <a:rPr lang="he-IL" sz="2000" b="1" dirty="0">
                <a:solidFill>
                  <a:schemeClr val="bg1"/>
                </a:solidFill>
              </a:rPr>
              <a:t>(מתוך מסמך תכנית הלימודים)</a:t>
            </a:r>
            <a:endParaRPr lang="he-IL" sz="3600" b="1" dirty="0">
              <a:solidFill>
                <a:schemeClr val="bg1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A56521D-9AC4-BB93-11C1-C69F44BA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E939C77-BEDC-BFA4-C03F-229CFC1D2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8778C02-AC2A-B3AF-D8CA-E3ACCE4A0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62EFA6B-2188-FE0C-7F90-EFD765E13814}"/>
              </a:ext>
            </a:extLst>
          </p:cNvPr>
          <p:cNvSpPr txBox="1"/>
          <p:nvPr/>
        </p:nvSpPr>
        <p:spPr>
          <a:xfrm>
            <a:off x="2133601" y="748937"/>
            <a:ext cx="8194766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4400" b="1" i="0" u="none" strike="noStrike" baseline="0" dirty="0">
                <a:solidFill>
                  <a:schemeClr val="bg1"/>
                </a:solidFill>
                <a:latin typeface="Tolia-Black"/>
              </a:rPr>
              <a:t>במבט על מודלים במדע ובהנדסה</a:t>
            </a:r>
            <a:endParaRPr lang="he-IL" sz="13800" b="1" dirty="0">
              <a:solidFill>
                <a:schemeClr val="bg1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8F27BA7-20B6-225A-1E0D-6D1B32D2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51" y="1813909"/>
            <a:ext cx="10858500" cy="38957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9CABB7B-E900-9224-5556-171092D1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8D4322B-4BDF-B9C7-74C9-B7040CD2C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2DA29CB-5FA5-52EA-7FDA-D358D9002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6F0A0FCB-F328-7C3E-8A12-BA190C89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4" y="1045029"/>
            <a:ext cx="10581725" cy="463296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A0B9222-7554-457F-E8BB-4C71EE62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8AF5F40-2FD2-9049-FC8B-A83C35144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DAA404E-6417-1BDC-B318-F30B3B10F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>
            <a:extLst>
              <a:ext uri="{FF2B5EF4-FFF2-40B4-BE49-F238E27FC236}">
                <a16:creationId xmlns:a16="http://schemas.microsoft.com/office/drawing/2014/main" id="{1D93591F-98A1-C991-BD70-A0EAD209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06" y="701964"/>
            <a:ext cx="9191534" cy="615603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3639074-8C11-5340-F7B1-F3123782A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78E6D43-D16D-99E0-5D6F-BC4B36B1A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13025D6-8832-4303-FC08-EFB30310F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6E1DE5F5-BF5C-7104-4242-33BE1ACDA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91" y="1343024"/>
            <a:ext cx="10856697" cy="447430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6417324-6522-EC4F-6D4D-8D97A9D0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46" y="788262"/>
            <a:ext cx="2219325" cy="5048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5ED3992-B854-40AC-3088-69E13A5B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042EB70-A032-9CE2-A2B1-51D37CCA2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B5C5E35-9CC7-28EC-349B-0CD2E7B7D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54319562-04EC-815B-F1A1-0A7D2B96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10" y="2503839"/>
            <a:ext cx="5789190" cy="4197143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F4FF9D6-52DE-2550-86A6-99A3A6FF26C7}"/>
              </a:ext>
            </a:extLst>
          </p:cNvPr>
          <p:cNvSpPr txBox="1"/>
          <p:nvPr/>
        </p:nvSpPr>
        <p:spPr>
          <a:xfrm>
            <a:off x="6657654" y="2095766"/>
            <a:ext cx="553434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במבט מקוון, אברי הצמח, עמוד 105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65BD86CC-0FD1-5597-3368-0EA55081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47" y="3339391"/>
            <a:ext cx="5595216" cy="338214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A7E9CEE-7D07-9334-ADDA-437ABD492AA2}"/>
              </a:ext>
            </a:extLst>
          </p:cNvPr>
          <p:cNvSpPr txBox="1"/>
          <p:nvPr/>
        </p:nvSpPr>
        <p:spPr>
          <a:xfrm>
            <a:off x="1175657" y="2867754"/>
            <a:ext cx="448392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כדור הארץ, יבשות ואוקיינוסים, עמוד 171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4842BAE-74CB-4FD6-E2D2-8FBF2E855419}"/>
              </a:ext>
            </a:extLst>
          </p:cNvPr>
          <p:cNvSpPr txBox="1"/>
          <p:nvPr/>
        </p:nvSpPr>
        <p:spPr>
          <a:xfrm>
            <a:off x="4763576" y="1199233"/>
            <a:ext cx="3030877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ג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8D40DE3-F780-6170-CDEE-4804E5BC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5424224-D446-2A35-C7CC-E20A83CB0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3818DC2-7F69-3210-D2D5-7E9CDDA41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F4FF9D6-52DE-2550-86A6-99A3A6FF26C7}"/>
              </a:ext>
            </a:extLst>
          </p:cNvPr>
          <p:cNvSpPr txBox="1"/>
          <p:nvPr/>
        </p:nvSpPr>
        <p:spPr>
          <a:xfrm>
            <a:off x="7480663" y="2269959"/>
            <a:ext cx="415398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איברים בתוך הגוף, עמוד 209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B4B4295-810B-9BC0-ADE2-5E75D20A4C5E}"/>
              </a:ext>
            </a:extLst>
          </p:cNvPr>
          <p:cNvSpPr txBox="1"/>
          <p:nvPr/>
        </p:nvSpPr>
        <p:spPr>
          <a:xfrm>
            <a:off x="1040675" y="2269959"/>
            <a:ext cx="397110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חתך רוחב בעור, עמוד 214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D1BC93A-655A-58FE-4861-8A1A36A2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41" y="2844070"/>
            <a:ext cx="4423149" cy="316950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05E8872-E737-871D-0A8A-DE41B2836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" y="2923113"/>
            <a:ext cx="5826034" cy="309046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CCB806E-9A29-538D-6538-D2C24F0D3088}"/>
              </a:ext>
            </a:extLst>
          </p:cNvPr>
          <p:cNvSpPr txBox="1"/>
          <p:nvPr/>
        </p:nvSpPr>
        <p:spPr>
          <a:xfrm>
            <a:off x="5309854" y="841993"/>
            <a:ext cx="2934789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ד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79443A8-A66C-7839-7C0F-50F8A4BD6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BF666D6-A145-3133-B8AC-55A99D048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17D2862-35E3-656F-7528-2F1B1E535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54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249</Words>
  <Application>Microsoft Office PowerPoint</Application>
  <PresentationFormat>מסך רחב</PresentationFormat>
  <Paragraphs>52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1" baseType="lpstr">
      <vt:lpstr>Arial</vt:lpstr>
      <vt:lpstr>Arimo</vt:lpstr>
      <vt:lpstr>Calibri</vt:lpstr>
      <vt:lpstr>Calibri Light</vt:lpstr>
      <vt:lpstr>Guttman Adii</vt:lpstr>
      <vt:lpstr>Tolia-Black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noga mishan</dc:creator>
  <cp:lastModifiedBy>noga mishan</cp:lastModifiedBy>
  <cp:revision>9</cp:revision>
  <dcterms:created xsi:type="dcterms:W3CDTF">2024-05-16T07:14:59Z</dcterms:created>
  <dcterms:modified xsi:type="dcterms:W3CDTF">2024-05-21T08:04:56Z</dcterms:modified>
</cp:coreProperties>
</file>