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64" r:id="rId2"/>
    <p:sldId id="262" r:id="rId3"/>
    <p:sldId id="263" r:id="rId4"/>
    <p:sldId id="261" r:id="rId5"/>
    <p:sldId id="256" r:id="rId6"/>
    <p:sldId id="258" r:id="rId7"/>
    <p:sldId id="257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a mishan" initials="nm" lastIdx="1" clrIdx="0">
    <p:extLst>
      <p:ext uri="{19B8F6BF-5375-455C-9EA6-DF929625EA0E}">
        <p15:presenceInfo xmlns:p15="http://schemas.microsoft.com/office/powerpoint/2012/main" userId="802d01ca9850f5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3698-6F22-4B04-A772-28F762EE856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23046-988F-401B-AA4C-9DCD5DC6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2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23046-988F-401B-AA4C-9DCD5DC6B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4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EFE996-2B98-7324-C1F6-891CEDDA9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EAB30BD-DE62-48DD-F482-63EC0B62D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D7A0B73-F130-8CB8-5ABF-F7A876A4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י"ד/אייר/תשפ"ד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1BE912E-EBDB-D4D7-B5F6-88DBE345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1F74E4E-B25E-1A4A-2F5A-1AF5EB03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423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540E36-02F0-E108-3A6D-915360DC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99593D5-C297-62D9-2339-DB68E2DB2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54632E-1ACA-C26D-7E7A-BAC2B655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י"ד/אייר/תשפ"ד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636929-21A9-4B25-5394-65C263A1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3692673-2C29-5182-52AF-60089B46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04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6651AEF-959B-75E6-E65B-206896BEE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759176A-2613-0DFE-D4F0-DE203C8A7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8D182A5-F0EF-C3D7-3173-21BE5641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י"ד/אייר/תשפ"ד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F867640-956E-F680-81C4-45952904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FB2CE0D-A81A-E1B8-9A99-F4296121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501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274148-1C39-07C8-D570-3F9DD5C0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0EC3EE-2162-2C15-88C6-6DB88F5C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76CA994-11A4-9578-5F29-265260A2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י"ד/אייר/תשפ"ד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E96B92F-F0DD-9593-2061-8F3B621C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A6E6DC-C1D1-94EF-E21E-DD7BFB7C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491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C6273A-31B4-303E-0F8F-77096B05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95AC0A-3F13-B94C-4615-9D20450C5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9232622-756B-1832-D3EE-C8032FF2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י"ד/אייר/תשפ"ד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4825F6-A2AA-7D37-8A24-7D5B8B54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8EE247-E949-B248-F8C6-022E1FC8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959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243C1B-F4FE-857A-2C21-42D7911C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5637DA2-3148-CC31-5423-21B80DF7D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4AE04E8-14BD-D159-1043-4EBCF68F7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187BBE7-8B82-4954-73F0-98569C55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י"ד/אייר/תשפ"ד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FB30966-AF2A-5301-BCD9-362D7032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53737CE-7B07-75E0-4BDE-6364B3D1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03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7A2DFF-F4F8-1138-F424-674DABE8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3790ABF-0662-50B1-CAFA-136EDAACF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E2D4041-8C5A-55E7-217F-9D789ADC3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B7BB29D-6350-39F6-58A6-D3D1B0871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44AA031-A9D6-06D0-186D-887F48689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7D9FF7C-A3BB-C7E4-33D2-F20E6048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י"ד/אייר/תשפ"ד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BB56EF9-3B1D-2F35-0AAD-EA4F3164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55D9607-A1BE-189D-ADFC-88140E43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159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2114AB-6990-CF58-51DB-08330391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AA022FA-B98F-918A-6463-0B41171F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י"ד/אייר/תשפ"ד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B448BBF-2194-98CF-B044-AB55BF2B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E44CA27-7573-A131-C9FC-6EA0A7AD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410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61A34AD-B3F3-B729-68D9-403A6B00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י"ד/אייר/תשפ"ד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18345C9-A31E-B913-7F5B-22BD9F3D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CE5A2D1-1EDE-C680-3E51-B02A5D6E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755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DDB462-5131-5932-CB42-FA8CDC35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2958192-318D-064F-B1FC-B5EE1E4DC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49423B8-CD54-58F8-238B-A0094CE3A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1B2B668-FE2A-DB7D-29E6-756C88BF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י"ד/אייר/תשפ"ד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465DCE6-E5A8-2509-F360-4661D402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B896A23-90F7-3F85-1047-07BE4ED4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153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8EF659-4ABB-03E4-983E-D1C0F872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843CC0A-D6EA-B4B7-7C2C-4E30A63A0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078A93B-1325-B4DE-4596-71CD4D24A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008A044-3758-D953-A3EE-19D554F8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י"ד/אייר/תשפ"ד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EAD41F8-5867-DF78-2CDB-BBD36594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B20AAAF-24D9-6217-77E3-F769344C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633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7EC86D7-7291-C546-789C-3F0E2FE2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ABE7BE7-13BC-1540-D905-AE9FA999D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10A2EC-EF2F-8ED3-A354-9D822AED6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2E7EB-D33A-4505-BC90-87EAE5138A1D}" type="datetimeFigureOut">
              <a:rPr lang="he-IL" smtClean="0"/>
              <a:t>י"ד/אייר/תשפ"ד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26BB66-1597-0952-0098-003F84E06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7B2FE97-83BD-FF07-F819-CDDCAF33A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516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BDBD247-0D08-4F64-8BEF-41F1A9BD3E0C}"/>
              </a:ext>
            </a:extLst>
          </p:cNvPr>
          <p:cNvSpPr txBox="1"/>
          <p:nvPr/>
        </p:nvSpPr>
        <p:spPr>
          <a:xfrm>
            <a:off x="2013526" y="1511725"/>
            <a:ext cx="8368147" cy="17543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5400" b="1" i="0" u="none" strike="noStrike" baseline="0" dirty="0">
                <a:solidFill>
                  <a:schemeClr val="bg1"/>
                </a:solidFill>
                <a:latin typeface="Tolia-Black"/>
              </a:rPr>
              <a:t>במבט על מודלים </a:t>
            </a:r>
          </a:p>
          <a:p>
            <a:pPr algn="ctr"/>
            <a:r>
              <a:rPr lang="he-IL" sz="5400" b="1" i="0" u="none" strike="noStrike" baseline="0" dirty="0">
                <a:solidFill>
                  <a:schemeClr val="bg1"/>
                </a:solidFill>
                <a:latin typeface="Tolia-Black"/>
              </a:rPr>
              <a:t>במדע ובהנדסה</a:t>
            </a:r>
            <a:endParaRPr lang="he-IL" sz="19900" b="1" dirty="0">
              <a:solidFill>
                <a:schemeClr val="bg1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5A8ABE2-0F47-70CC-2CF1-B574E7BB1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64" y="93396"/>
            <a:ext cx="1527888" cy="62109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C0DE190-D50B-5A33-F093-152190A5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320" y="138981"/>
            <a:ext cx="1018622" cy="5299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70B621B-955E-28FA-FC81-C59537935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2" y="81120"/>
            <a:ext cx="1284375" cy="64564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1BFC2B-3E1B-0FC2-39BF-C33339EA39CF}"/>
              </a:ext>
            </a:extLst>
          </p:cNvPr>
          <p:cNvSpPr txBox="1"/>
          <p:nvPr/>
        </p:nvSpPr>
        <p:spPr>
          <a:xfrm>
            <a:off x="4553526" y="3852329"/>
            <a:ext cx="45904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accent5">
                    <a:lumMod val="75000"/>
                  </a:schemeClr>
                </a:solidFill>
              </a:rPr>
              <a:t>כיתות א-ב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78113C2-20F1-18EC-91D9-E8F30AEDA13D}"/>
              </a:ext>
            </a:extLst>
          </p:cNvPr>
          <p:cNvSpPr txBox="1"/>
          <p:nvPr/>
        </p:nvSpPr>
        <p:spPr>
          <a:xfrm>
            <a:off x="1902691" y="5084938"/>
            <a:ext cx="9809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rgbClr val="C00000"/>
                </a:solidFill>
                <a:effectLst/>
                <a:latin typeface="Guttman Adii" panose="02010401010101010101" pitchFamily="2" charset="-79"/>
                <a:cs typeface="Guttman Adii" panose="02010401010101010101" pitchFamily="2" charset="-79"/>
              </a:rPr>
              <a:t>"לא החזק שבמינים הוא השורד, וגם לא האינטליגנטי שבהם, אלא זה המגיב ביותר לשינוי"</a:t>
            </a:r>
          </a:p>
          <a:p>
            <a:pPr algn="r"/>
            <a:r>
              <a:rPr lang="he-IL" sz="2800" b="0" i="0" dirty="0">
                <a:solidFill>
                  <a:srgbClr val="FC7A52"/>
                </a:solidFill>
                <a:effectLst/>
                <a:latin typeface="Arimo"/>
              </a:rPr>
              <a:t>                               </a:t>
            </a:r>
            <a:r>
              <a:rPr lang="he-IL" sz="2000" b="0" i="0" dirty="0">
                <a:effectLst/>
                <a:latin typeface="Arimo"/>
              </a:rPr>
              <a:t>צ'ארלס דרווין 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mo"/>
              </a:rPr>
              <a:t>Charles Robert Darwin</a:t>
            </a:r>
            <a:endParaRPr lang="en-US" sz="2800" b="0" i="0" dirty="0">
              <a:solidFill>
                <a:srgbClr val="333333"/>
              </a:solidFill>
              <a:effectLst/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88417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FF912D3-358A-5048-2E03-30F74CD7F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66" y="576984"/>
            <a:ext cx="9315450" cy="47434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B224F73-5AB8-31A0-BC82-EC01C0452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1B76716-C706-76B9-3BB7-46B19788E2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BF8CF67-36F6-F383-C510-D1E9F73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6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83FAA79-6074-8C63-EF38-7609920D0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528637"/>
            <a:ext cx="9315450" cy="580072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AD977C3-A111-62BD-FC9B-4D4F1CB58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F179910-2551-5678-7A62-3D82349C79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091E57B-7B38-7C8C-50E7-DA43CC2F6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7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38271434-E5EE-6BCD-7632-A4AA0CDE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262" y="1006042"/>
            <a:ext cx="3124200" cy="6572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33B3A7F-9E42-D7ED-6C1E-28F2C2EDF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482" y="1704975"/>
            <a:ext cx="9619760" cy="381837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2321617-8AD4-D7E8-AF60-0BB3C93F1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C257C5B-9445-E3AE-5BBD-3BD1F5A69C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DE51734-0F28-20BA-2B28-8E03765CE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1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CED9478-E9EB-1642-9447-6DC9D9098C95}"/>
              </a:ext>
            </a:extLst>
          </p:cNvPr>
          <p:cNvSpPr txBox="1"/>
          <p:nvPr/>
        </p:nvSpPr>
        <p:spPr>
          <a:xfrm>
            <a:off x="9257211" y="6112766"/>
            <a:ext cx="2711094" cy="584775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א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70B16234-3CD2-EF91-7480-41FB8108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02" y="1917569"/>
            <a:ext cx="6370345" cy="4487584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A3F41C0D-C346-D8BE-A504-09EA87185259}"/>
              </a:ext>
            </a:extLst>
          </p:cNvPr>
          <p:cNvSpPr txBox="1"/>
          <p:nvPr/>
        </p:nvSpPr>
        <p:spPr>
          <a:xfrm flipH="1">
            <a:off x="3039291" y="537752"/>
            <a:ext cx="566057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קליטת מידע בחושים, חוברת החושים שלנו, עמוד 79</a:t>
            </a: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1040F059-83BB-CE62-85DB-D16F294F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804" y="1073008"/>
            <a:ext cx="7035543" cy="72329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8A5E3564-4423-D8F6-6DCF-AD15EB93C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602395C-BAF6-49AD-B596-B63386FEAA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957EBE6-F0BB-D5DB-55FC-19B04D5D5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2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3D4C8FE-1041-181B-7365-7FBCE001A9F6}"/>
              </a:ext>
            </a:extLst>
          </p:cNvPr>
          <p:cNvSpPr txBox="1"/>
          <p:nvPr/>
        </p:nvSpPr>
        <p:spPr>
          <a:xfrm>
            <a:off x="9762309" y="6111378"/>
            <a:ext cx="2307140" cy="584775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ב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7DD9614-AF7D-AD37-BBAE-FC0D00995473}"/>
              </a:ext>
            </a:extLst>
          </p:cNvPr>
          <p:cNvSpPr txBox="1"/>
          <p:nvPr/>
        </p:nvSpPr>
        <p:spPr>
          <a:xfrm>
            <a:off x="1089746" y="764431"/>
            <a:ext cx="443148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מחזור חומרים, חוברת חומרים סביב, עמוד 87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1E1C064-9ADA-E970-6B9C-9F472F33F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547" y="1325108"/>
            <a:ext cx="4919779" cy="4207783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0BBC6DC-A2E4-05A0-1B32-7F3AFC8EF600}"/>
              </a:ext>
            </a:extLst>
          </p:cNvPr>
          <p:cNvSpPr txBox="1"/>
          <p:nvPr/>
        </p:nvSpPr>
        <p:spPr>
          <a:xfrm flipH="1">
            <a:off x="6514643" y="764431"/>
            <a:ext cx="523322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צף או שוקע, חוברת חומרים בסביבה, עמוד 37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C5A06B99-4D42-EDF8-C3D0-E3BA98304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1354"/>
            <a:ext cx="6497159" cy="350355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15CEFC1-A77E-1C03-81C7-DC4E3E6AC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185DAD6-DE16-A916-D418-AF2698C619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6F165E4-14C7-6C8B-F75C-41478F3AA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9ACDCD0-DA5E-19ED-3AC6-706379977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104900"/>
            <a:ext cx="9429750" cy="46482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C7619B9-DE35-7D8B-236E-890E20343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31295B2-2FF7-1DD1-6853-773158677E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D71DC16-1B83-AB82-94D9-CAAD92C9D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14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57B83E5-1EB3-2D21-41E1-44FC3FAEE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333375"/>
            <a:ext cx="8934450" cy="61912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193FA8D-8122-4618-AB8C-797F8A1B9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E636FEE-491A-25E5-D8E7-BCBD55EDB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BD428A7-92EC-EC23-E143-3DF16C400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5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62476E1F-FB59-9DBA-C007-78CA812E5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089" y="712518"/>
            <a:ext cx="3790950" cy="6787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A2DD13C-4DB5-5BC1-DE2D-A2100EBFA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35" y="1644939"/>
            <a:ext cx="10687050" cy="43624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85E4633-A1B8-DB6F-3ECE-BC23843A5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C798CC5-F6B1-C536-1930-B34B7BFB32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E7E17D3-30EC-A362-4CA4-C204DC34F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23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B44C2DF-D02F-6B4C-43D8-6015BC91D39F}"/>
              </a:ext>
            </a:extLst>
          </p:cNvPr>
          <p:cNvSpPr txBox="1"/>
          <p:nvPr/>
        </p:nvSpPr>
        <p:spPr>
          <a:xfrm>
            <a:off x="5633655" y="1011511"/>
            <a:ext cx="2439255" cy="584775"/>
          </a:xfrm>
          <a:prstGeom prst="rect">
            <a:avLst/>
          </a:prstGeom>
          <a:solidFill>
            <a:srgbClr val="DA7084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א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3DA6404-2967-FAD0-2A73-06DEC27DA1D6}"/>
              </a:ext>
            </a:extLst>
          </p:cNvPr>
          <p:cNvSpPr txBox="1"/>
          <p:nvPr/>
        </p:nvSpPr>
        <p:spPr>
          <a:xfrm>
            <a:off x="7195944" y="2099712"/>
            <a:ext cx="4700820" cy="646331"/>
          </a:xfrm>
          <a:prstGeom prst="rect">
            <a:avLst/>
          </a:prstGeom>
          <a:solidFill>
            <a:srgbClr val="DA708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התפתחות נבטים, 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חוברת במעגל עונות השנה,  עמוד 71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53085DD-81B2-FC97-76C3-4CD174EA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129" y="2752857"/>
            <a:ext cx="4762635" cy="326571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4723040C-D5CE-A315-21C1-36C6DF586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15" y="3627996"/>
            <a:ext cx="5135985" cy="2313547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77669D9-B789-A00D-DE52-59FFCC1DD3A6}"/>
              </a:ext>
            </a:extLst>
          </p:cNvPr>
          <p:cNvSpPr txBox="1"/>
          <p:nvPr/>
        </p:nvSpPr>
        <p:spPr>
          <a:xfrm>
            <a:off x="592183" y="2185852"/>
            <a:ext cx="5765074" cy="646331"/>
          </a:xfrm>
          <a:prstGeom prst="rect">
            <a:avLst/>
          </a:prstGeom>
          <a:solidFill>
            <a:srgbClr val="DA708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חשיבות המזון לגדילה ולהתפתחות,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 בחוברת להיות בריאים, עמוד 34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4B78FBB-4860-B5E3-C522-ED711314F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FB41B99-7394-B41C-4C8D-813426215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75014E6-7FCD-1C07-7A75-B7FC9E2D7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36ACBD4-A4F3-5027-88FF-731555EC79F2}"/>
              </a:ext>
            </a:extLst>
          </p:cNvPr>
          <p:cNvSpPr txBox="1"/>
          <p:nvPr/>
        </p:nvSpPr>
        <p:spPr>
          <a:xfrm>
            <a:off x="4613696" y="1037377"/>
            <a:ext cx="3588556" cy="584775"/>
          </a:xfrm>
          <a:prstGeom prst="rect">
            <a:avLst/>
          </a:prstGeom>
          <a:solidFill>
            <a:srgbClr val="DA7084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ב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9B72345-BCF5-2C90-F16F-C33FF066A8DE}"/>
              </a:ext>
            </a:extLst>
          </p:cNvPr>
          <p:cNvSpPr txBox="1"/>
          <p:nvPr/>
        </p:nvSpPr>
        <p:spPr>
          <a:xfrm>
            <a:off x="7147462" y="1894076"/>
            <a:ext cx="4775197" cy="369332"/>
          </a:xfrm>
          <a:prstGeom prst="rect">
            <a:avLst/>
          </a:prstGeom>
          <a:solidFill>
            <a:srgbClr val="DA708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מקרטון למוצר, חוברת חומרים בסביבה, עמוד 56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4D33C42-9566-225E-E271-3866C4189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972" y="2657608"/>
            <a:ext cx="9134620" cy="275337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864B8BC-91D1-6A32-4DEA-BFFC41455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B91BF81-AD96-5096-7F51-08D95DB4F7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2C4BD80-D1F0-0F1B-2C6C-9091B9C23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1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56A05412-A337-15CF-8297-C0818F622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23903"/>
              </p:ext>
            </p:extLst>
          </p:nvPr>
        </p:nvGraphicFramePr>
        <p:xfrm>
          <a:off x="498764" y="1423106"/>
          <a:ext cx="11693236" cy="522224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896830">
                  <a:extLst>
                    <a:ext uri="{9D8B030D-6E8A-4147-A177-3AD203B41FA5}">
                      <a16:colId xmlns:a16="http://schemas.microsoft.com/office/drawing/2014/main" val="3910503026"/>
                    </a:ext>
                  </a:extLst>
                </a:gridCol>
                <a:gridCol w="3898203">
                  <a:extLst>
                    <a:ext uri="{9D8B030D-6E8A-4147-A177-3AD203B41FA5}">
                      <a16:colId xmlns:a16="http://schemas.microsoft.com/office/drawing/2014/main" val="3466620211"/>
                    </a:ext>
                  </a:extLst>
                </a:gridCol>
                <a:gridCol w="3898203">
                  <a:extLst>
                    <a:ext uri="{9D8B030D-6E8A-4147-A177-3AD203B41FA5}">
                      <a16:colId xmlns:a16="http://schemas.microsoft.com/office/drawing/2014/main" val="3327859474"/>
                    </a:ext>
                  </a:extLst>
                </a:gridCol>
              </a:tblGrid>
              <a:tr h="3308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יכולת ליבה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פעולה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</a:rPr>
                        <a:t>אבני דרך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745465324"/>
                  </a:ext>
                </a:extLst>
              </a:tr>
              <a:tr h="330836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כיתה א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840275"/>
                  </a:ext>
                </a:extLst>
              </a:tr>
              <a:tr h="20435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הסבר מדעי של תופעות (ב)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לזהות, להשתמש, להעריך ולבנות מודלים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1854458790"/>
                  </a:ext>
                </a:extLst>
              </a:tr>
              <a:tr h="330836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כיתה ב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822827"/>
                  </a:ext>
                </a:extLst>
              </a:tr>
              <a:tr h="19979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הסבר מדעי של תופעות (ב)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לזהות, להשתמש, להעריך ולבנות מודלים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לפתח מודל או להשתמש במודל כדי להמחיש תופעות/לשיפור ההבנה/ ולהרחבת הידע לדוגמה מודל פיזי או פיקטוגרמה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1745500623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47F4759-FE3B-64AF-B4B8-781CA4D0C40B}"/>
              </a:ext>
            </a:extLst>
          </p:cNvPr>
          <p:cNvSpPr txBox="1"/>
          <p:nvPr/>
        </p:nvSpPr>
        <p:spPr>
          <a:xfrm>
            <a:off x="2650838" y="669219"/>
            <a:ext cx="824807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</a:rPr>
              <a:t>אוריינות מדעית </a:t>
            </a:r>
            <a:r>
              <a:rPr lang="he-IL" sz="2400" b="1" dirty="0">
                <a:solidFill>
                  <a:schemeClr val="bg1"/>
                </a:solidFill>
              </a:rPr>
              <a:t>(מתוך מסמך תכנית הלימודים) </a:t>
            </a:r>
            <a:r>
              <a:rPr lang="en-US" sz="2400" b="1" dirty="0"/>
              <a:t> </a:t>
            </a:r>
            <a:endParaRPr lang="he-IL" sz="2400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1244F56-3803-D4E9-0D4E-200D19B6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29938B9-3793-D70F-E40B-9C84AEED46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D2D14EE-E45A-2FCA-2A7E-A45A13662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12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87709F2-C64E-1B9A-C1D9-C21B3520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5" y="935507"/>
            <a:ext cx="10169236" cy="5422909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081C5C24-A25A-657D-437E-630358A2E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01994BA-6E2A-6F2D-DC2B-0F64EFD31F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B6C915C-7222-5CC8-63DA-F2E60A9AA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8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6A8A186-A35A-ACFF-A0DB-3EE26041C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55" y="798657"/>
            <a:ext cx="8534400" cy="59626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11DB1AC-67B5-2659-E8D8-68C2C3497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011E2E2-45AC-A6D4-E8C3-B2EB563E78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3A835F5-2AD1-4E0B-83AE-93E769ED6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1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707C286F-9E04-2264-A297-B00DE8B0F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144" y="758825"/>
            <a:ext cx="3038475" cy="66675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C48BE52-6091-43D5-03A7-37926811F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347787"/>
            <a:ext cx="10648950" cy="416242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36DD3EC8-771B-7240-493D-0D4F662B6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A06A307-63B0-ABB3-99CC-2FCA9FAD54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9896019-C269-8646-04E2-588206DB6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28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EA5A10D-C620-AF01-FD80-BD0FA36868F9}"/>
              </a:ext>
            </a:extLst>
          </p:cNvPr>
          <p:cNvSpPr txBox="1"/>
          <p:nvPr/>
        </p:nvSpPr>
        <p:spPr>
          <a:xfrm>
            <a:off x="6299201" y="377177"/>
            <a:ext cx="522778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חוש הראיה, חוברת החושים שלנו, עמוד 18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8EF151E-DB1B-F92C-9753-9ECF58290D4E}"/>
              </a:ext>
            </a:extLst>
          </p:cNvPr>
          <p:cNvSpPr txBox="1"/>
          <p:nvPr/>
        </p:nvSpPr>
        <p:spPr>
          <a:xfrm>
            <a:off x="1087366" y="1997424"/>
            <a:ext cx="432723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חוקרים בעזרת מגדלת, עמוד 21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EDFE0DD-4644-60F8-469A-F664DD39C006}"/>
              </a:ext>
            </a:extLst>
          </p:cNvPr>
          <p:cNvSpPr txBox="1"/>
          <p:nvPr/>
        </p:nvSpPr>
        <p:spPr>
          <a:xfrm>
            <a:off x="2022765" y="781011"/>
            <a:ext cx="1838036" cy="584775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א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D3173DB-CDC1-5016-EF3A-7AFCDA0E9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516" y="1074849"/>
            <a:ext cx="4975356" cy="5076569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733D2B9-69C3-7E2E-586D-C69C74124206}"/>
              </a:ext>
            </a:extLst>
          </p:cNvPr>
          <p:cNvSpPr txBox="1"/>
          <p:nvPr/>
        </p:nvSpPr>
        <p:spPr>
          <a:xfrm>
            <a:off x="7093531" y="706582"/>
            <a:ext cx="4327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(סיבה – תוצאה)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6CF66973-91C4-A91F-CB49-3E70CB852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24" y="2623934"/>
            <a:ext cx="5061961" cy="330581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5C0977F-6F63-70BF-9647-681CE0314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20F4BAD-4627-2895-30AA-1C4CCA0631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84" y="48837"/>
            <a:ext cx="1383652" cy="36542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AA2B517-5F06-C742-FFCA-E8377FD8C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7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4BAD963-3F66-AAA4-93AC-6F1469CAE42E}"/>
              </a:ext>
            </a:extLst>
          </p:cNvPr>
          <p:cNvSpPr txBox="1"/>
          <p:nvPr/>
        </p:nvSpPr>
        <p:spPr>
          <a:xfrm>
            <a:off x="7486672" y="529556"/>
            <a:ext cx="38146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מוצקים משתנים, 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חוברת חומרים סביב, עמוד 77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F6B6DD2-2F40-6F37-74EC-D4E5EE9B14BE}"/>
              </a:ext>
            </a:extLst>
          </p:cNvPr>
          <p:cNvSpPr txBox="1"/>
          <p:nvPr/>
        </p:nvSpPr>
        <p:spPr>
          <a:xfrm>
            <a:off x="414240" y="784466"/>
            <a:ext cx="5681759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התפתחות עששת, 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חוברת השיניים שלנו,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עמוד 51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954C87F-2B41-CD0C-67E3-2BAC3E75FD0B}"/>
              </a:ext>
            </a:extLst>
          </p:cNvPr>
          <p:cNvSpPr txBox="1"/>
          <p:nvPr/>
        </p:nvSpPr>
        <p:spPr>
          <a:xfrm>
            <a:off x="9594278" y="5943151"/>
            <a:ext cx="1838036" cy="584775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ב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B1CEBC6-FE67-3165-CF90-95502717D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239705"/>
            <a:ext cx="5676291" cy="1357641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CD64384-35F7-3F8F-0898-89BC896E7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44" y="1837931"/>
            <a:ext cx="4005123" cy="495178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A729EE3-2D8C-CBF5-BD09-907C6438F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4AE60A5-1DA1-DB99-2D43-3642AB12BF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28" y="93397"/>
            <a:ext cx="1617332" cy="56093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83367D1-A776-E0D0-5EEC-3C3A4F8BC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8E36DAC-FAC3-7C93-203D-9DE3841B9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946" y="1184997"/>
            <a:ext cx="9096375" cy="1207222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C73FE00-768D-8A4A-2B23-88896BDDDBDB}"/>
              </a:ext>
            </a:extLst>
          </p:cNvPr>
          <p:cNvSpPr txBox="1"/>
          <p:nvPr/>
        </p:nvSpPr>
        <p:spPr>
          <a:xfrm>
            <a:off x="1921164" y="6088746"/>
            <a:ext cx="883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https://pop.education.gov.il/perceptions-trends/skills/scientific-literacy/explaining-phenomena-scientifically/identify-use-evaluate-build-models-describing/?levelId=2</a:t>
            </a:r>
            <a:endParaRPr lang="en-US" dirty="0"/>
          </a:p>
          <a:p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3F7078AC-EE87-F6C3-BA95-765037007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377" y="2392219"/>
            <a:ext cx="9848850" cy="3696527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326F339-A1E6-A47D-AE70-9E8E5791B269}"/>
              </a:ext>
            </a:extLst>
          </p:cNvPr>
          <p:cNvSpPr txBox="1"/>
          <p:nvPr/>
        </p:nvSpPr>
        <p:spPr>
          <a:xfrm>
            <a:off x="2493097" y="470911"/>
            <a:ext cx="824807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</a:rPr>
              <a:t>אוריינות מדעית </a:t>
            </a:r>
            <a:r>
              <a:rPr lang="he-IL" sz="2000" b="1" dirty="0">
                <a:solidFill>
                  <a:schemeClr val="bg1"/>
                </a:solidFill>
              </a:rPr>
              <a:t>(מתוך מסמך דמות הבוגר/ת)</a:t>
            </a:r>
            <a:endParaRPr lang="he-IL" sz="3600" b="1" dirty="0">
              <a:solidFill>
                <a:schemeClr val="bg1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FE6D0FD-A00F-8622-84CC-E153A4BD5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55C2687-BC77-C97C-55F2-728C47FB7E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4" y="93396"/>
            <a:ext cx="1383660" cy="36543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93C1BA2-6C24-CB13-681F-6D82CA73F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62EFA6B-2188-FE0C-7F90-EFD765E13814}"/>
              </a:ext>
            </a:extLst>
          </p:cNvPr>
          <p:cNvSpPr txBox="1"/>
          <p:nvPr/>
        </p:nvSpPr>
        <p:spPr>
          <a:xfrm>
            <a:off x="2133600" y="686811"/>
            <a:ext cx="8482149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4400" b="1" i="0" u="none" strike="noStrike" baseline="0" dirty="0">
                <a:solidFill>
                  <a:schemeClr val="bg1"/>
                </a:solidFill>
                <a:latin typeface="Tolia-Black"/>
              </a:rPr>
              <a:t>במבט על מודלים במדע ובהנדסה</a:t>
            </a:r>
            <a:endParaRPr lang="he-IL" sz="13800" b="1" dirty="0">
              <a:solidFill>
                <a:schemeClr val="bg1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8F27BA7-20B6-225A-1E0D-6D1B32D27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6" y="1761658"/>
            <a:ext cx="10858500" cy="389572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3079FF3-4D89-11C0-573E-D7F35F659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6BA4DFA-61A0-34B6-1A12-15B07E0935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64DFFB3-202A-690E-EF8A-FFA73BB6C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1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6F0A0FCB-F328-7C3E-8A12-BA190C89A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32" y="1294967"/>
            <a:ext cx="9115425" cy="399097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A15DA7B-A0B4-D168-8DFD-E77F27FBF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F586F99-235B-39C1-9339-B7ABF098BA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FE36E5A-124F-207E-24FB-653EEDDF5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>
            <a:extLst>
              <a:ext uri="{FF2B5EF4-FFF2-40B4-BE49-F238E27FC236}">
                <a16:creationId xmlns:a16="http://schemas.microsoft.com/office/drawing/2014/main" id="{1D93591F-98A1-C991-BD70-A0EAD209C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831" y="692726"/>
            <a:ext cx="8620958" cy="616527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90A1D05-1DE9-C22D-3A69-35D9E4194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550DF5-673E-3FDD-B2CB-8886FB802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E7812DF-992D-FD11-5457-356EC0763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9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6417324-6522-EC4F-6D4D-8D97A9D01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246" y="904441"/>
            <a:ext cx="2219325" cy="5048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E55A58F-9CFF-56A9-769A-A32B4DBE6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18" y="1724024"/>
            <a:ext cx="10399153" cy="414576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A3537F75-F3C6-ABDD-5616-824CAB266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F11475F-8674-A127-1016-E180265D26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3467429-48E1-865D-EC2D-CA03560DA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F4FF9D6-52DE-2550-86A6-99A3A6FF26C7}"/>
              </a:ext>
            </a:extLst>
          </p:cNvPr>
          <p:cNvSpPr txBox="1"/>
          <p:nvPr/>
        </p:nvSpPr>
        <p:spPr>
          <a:xfrm>
            <a:off x="7419107" y="632113"/>
            <a:ext cx="3971637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חוברת מעגל עונות השנה, מד טמפרטורה, עמוד 20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7B4B4295-810B-9BC0-ADE2-5E75D20A4C5E}"/>
              </a:ext>
            </a:extLst>
          </p:cNvPr>
          <p:cNvSpPr txBox="1"/>
          <p:nvPr/>
        </p:nvSpPr>
        <p:spPr>
          <a:xfrm flipH="1">
            <a:off x="1558833" y="730251"/>
            <a:ext cx="3614057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חוברת עונות במעגל השנה, במבט מקוון, החצב, עמוד 29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04842BAE-74CB-4FD6-E2D2-8FBF2E855419}"/>
              </a:ext>
            </a:extLst>
          </p:cNvPr>
          <p:cNvSpPr txBox="1"/>
          <p:nvPr/>
        </p:nvSpPr>
        <p:spPr>
          <a:xfrm>
            <a:off x="10119361" y="6273225"/>
            <a:ext cx="1838036" cy="5847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א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8DFB030-C724-8E65-6ED3-90651F4D7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197" y="1376582"/>
            <a:ext cx="3259110" cy="460799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E70F6C3-8B01-5641-D71A-25E32674B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5" y="1435923"/>
            <a:ext cx="5519450" cy="479506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AC18ABD-56EC-C052-646E-8C92DDF0A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EACBE56-A783-B81A-7F10-7F851F3BF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98DA91D-B652-9918-864C-65EEFDEB6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3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F4FF9D6-52DE-2550-86A6-99A3A6FF26C7}"/>
              </a:ext>
            </a:extLst>
          </p:cNvPr>
          <p:cNvSpPr txBox="1"/>
          <p:nvPr/>
        </p:nvSpPr>
        <p:spPr>
          <a:xfrm>
            <a:off x="6096000" y="673021"/>
            <a:ext cx="572192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חוברת השיניים שלנו, השיניים-סוגים ומבנה, עמוד 42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CCB806E-9A29-538D-6538-D2C24F0D3088}"/>
              </a:ext>
            </a:extLst>
          </p:cNvPr>
          <p:cNvSpPr txBox="1"/>
          <p:nvPr/>
        </p:nvSpPr>
        <p:spPr>
          <a:xfrm>
            <a:off x="9631680" y="6061166"/>
            <a:ext cx="2280342" cy="5847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bg1"/>
                </a:solidFill>
              </a:rPr>
              <a:t>כיתה ב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E6A3007-50D1-E65A-22B5-C97BD2A28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337" y="1160513"/>
            <a:ext cx="5965324" cy="42950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5CB3F63-6A91-1E91-4051-0B501872D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23" y="1172983"/>
            <a:ext cx="2329184" cy="1991767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88C9C129-C225-76CC-C0F7-10F5F07E02AE}"/>
              </a:ext>
            </a:extLst>
          </p:cNvPr>
          <p:cNvSpPr txBox="1"/>
          <p:nvPr/>
        </p:nvSpPr>
        <p:spPr>
          <a:xfrm>
            <a:off x="96981" y="670740"/>
            <a:ext cx="572192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חוברת השיניים שלנו, שיני בעלי חיים, עמודים: 29, 32, 35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D24DD53B-6A60-C421-23B7-A2FC3BEA1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38" y="3283948"/>
            <a:ext cx="2781300" cy="2581275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AA2CCFBD-1EB9-8F9F-AB6A-04DDB3634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539" y="1208081"/>
            <a:ext cx="2259336" cy="1956669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1B30992-69A8-4750-0BB1-CE6D7F71B4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F953522-948F-FAA5-BEAB-099B2F54DC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589272-3F4E-EC43-42E1-1BD6FE44C2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0549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298</Words>
  <Application>Microsoft Office PowerPoint</Application>
  <PresentationFormat>Widescreen</PresentationFormat>
  <Paragraphs>52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Arimo</vt:lpstr>
      <vt:lpstr>Calibri</vt:lpstr>
      <vt:lpstr>Calibri Light</vt:lpstr>
      <vt:lpstr>Guttman Adii</vt:lpstr>
      <vt:lpstr>Tolia-Black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noga mishan</dc:creator>
  <cp:lastModifiedBy>miri dressler</cp:lastModifiedBy>
  <cp:revision>8</cp:revision>
  <dcterms:created xsi:type="dcterms:W3CDTF">2024-05-16T07:14:59Z</dcterms:created>
  <dcterms:modified xsi:type="dcterms:W3CDTF">2024-05-22T04:30:45Z</dcterms:modified>
</cp:coreProperties>
</file>