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35"/>
  </p:notesMasterIdLst>
  <p:sldIdLst>
    <p:sldId id="310" r:id="rId3"/>
    <p:sldId id="324" r:id="rId4"/>
    <p:sldId id="269" r:id="rId5"/>
    <p:sldId id="264" r:id="rId6"/>
    <p:sldId id="270" r:id="rId7"/>
    <p:sldId id="266" r:id="rId8"/>
    <p:sldId id="297" r:id="rId9"/>
    <p:sldId id="316" r:id="rId10"/>
    <p:sldId id="303" r:id="rId11"/>
    <p:sldId id="325" r:id="rId12"/>
    <p:sldId id="296" r:id="rId13"/>
    <p:sldId id="272" r:id="rId14"/>
    <p:sldId id="299" r:id="rId15"/>
    <p:sldId id="314" r:id="rId16"/>
    <p:sldId id="300" r:id="rId17"/>
    <p:sldId id="301" r:id="rId18"/>
    <p:sldId id="304" r:id="rId19"/>
    <p:sldId id="290" r:id="rId20"/>
    <p:sldId id="307" r:id="rId21"/>
    <p:sldId id="320" r:id="rId22"/>
    <p:sldId id="315" r:id="rId23"/>
    <p:sldId id="317" r:id="rId24"/>
    <p:sldId id="318" r:id="rId25"/>
    <p:sldId id="319" r:id="rId26"/>
    <p:sldId id="322" r:id="rId27"/>
    <p:sldId id="311" r:id="rId28"/>
    <p:sldId id="312" r:id="rId29"/>
    <p:sldId id="321" r:id="rId30"/>
    <p:sldId id="327" r:id="rId31"/>
    <p:sldId id="313" r:id="rId32"/>
    <p:sldId id="328" r:id="rId33"/>
    <p:sldId id="268" r:id="rId34"/>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a mishan" initials="nm" lastIdx="24" clrIdx="0">
    <p:extLst>
      <p:ext uri="{19B8F6BF-5375-455C-9EA6-DF929625EA0E}">
        <p15:presenceInfo xmlns:p15="http://schemas.microsoft.com/office/powerpoint/2012/main" userId="802d01ca9850f5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698" autoAdjust="0"/>
    <p:restoredTop sz="85029" autoAdjust="0"/>
  </p:normalViewPr>
  <p:slideViewPr>
    <p:cSldViewPr snapToGrid="0">
      <p:cViewPr varScale="1">
        <p:scale>
          <a:sx n="90" d="100"/>
          <a:sy n="90" d="100"/>
        </p:scale>
        <p:origin x="912"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B86DD62-1F51-423C-92D7-D8695E06AE58}" type="datetimeFigureOut">
              <a:rPr lang="he-IL" smtClean="0"/>
              <a:t>כ"ד/אדר ב/תשפ"ד</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8509C5F0-E7F3-45DF-9C3B-5CC926053525}" type="slidenum">
              <a:rPr lang="he-IL" smtClean="0"/>
              <a:t>‹#›</a:t>
            </a:fld>
            <a:endParaRPr lang="he-IL"/>
          </a:p>
        </p:txBody>
      </p:sp>
    </p:spTree>
    <p:extLst>
      <p:ext uri="{BB962C8B-B14F-4D97-AF65-F5344CB8AC3E}">
        <p14:creationId xmlns:p14="http://schemas.microsoft.com/office/powerpoint/2010/main" val="342247891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n.wikipedia.org/wiki/Slave_marke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kibbutzlotan.com/app/app6-mud/"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b="1" dirty="0">
                <a:solidFill>
                  <a:srgbClr val="C00000"/>
                </a:solidFill>
              </a:rPr>
              <a:t>בכל מקום שלא צוין במפורש מקור התמונות, מקורן מאתר </a:t>
            </a:r>
            <a:r>
              <a:rPr lang="en-US" b="1" dirty="0" err="1">
                <a:solidFill>
                  <a:srgbClr val="C00000"/>
                </a:solidFill>
              </a:rPr>
              <a:t>pixabay</a:t>
            </a:r>
            <a:endParaRPr lang="he-IL" b="1" dirty="0">
              <a:solidFill>
                <a:srgbClr val="C00000"/>
              </a:solidFill>
            </a:endParaRPr>
          </a:p>
          <a:p>
            <a:pPr algn="r" rtl="1"/>
            <a:r>
              <a:rPr lang="he-IL" dirty="0"/>
              <a:t>מקור מידע: האדריכלות העתיקה במצרים -  </a:t>
            </a:r>
            <a:r>
              <a:rPr lang="en-US" dirty="0"/>
              <a:t>https://www.daat.ac.il/he-il/history/tkufot/egypt/arlik-adrichalut.htm</a:t>
            </a:r>
            <a:endParaRPr lang="he-IL" dirty="0"/>
          </a:p>
          <a:p>
            <a:pPr algn="r" rtl="1"/>
            <a:endParaRPr lang="he-IL" dirty="0"/>
          </a:p>
          <a:p>
            <a:r>
              <a:rPr lang="he-IL" sz="1200" b="1" dirty="0"/>
              <a:t>אדריכלות</a:t>
            </a:r>
          </a:p>
          <a:p>
            <a:r>
              <a:rPr lang="he-IL" sz="1200" dirty="0"/>
              <a:t>אַדְרִיכָלוּת (או בלועזית: אַרְכִיטֶקְטוּרָה) היא אמנות הבנייה, עוסקת בתכנון ועיצוב מבנים וחללים, ונמצאת בין אמנות לבין הנדסת בניין.  </a:t>
            </a:r>
          </a:p>
          <a:p>
            <a:pPr algn="r" rtl="1"/>
            <a:endParaRPr lang="he-IL" dirty="0"/>
          </a:p>
          <a:p>
            <a:pPr algn="r" rtl="1"/>
            <a:r>
              <a:rPr lang="he-IL" dirty="0"/>
              <a:t>משימת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STEM</a:t>
            </a: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he-IL" b="0" i="0" dirty="0">
                <a:solidFill>
                  <a:srgbClr val="000000"/>
                </a:solidFill>
                <a:effectLst/>
                <a:latin typeface="Assistant" pitchFamily="2" charset="-79"/>
                <a:cs typeface="Assistant" pitchFamily="2" charset="-79"/>
              </a:rPr>
              <a:t>(ראשי תיבות של </a:t>
            </a:r>
            <a:r>
              <a:rPr lang="en-US" b="0" i="0" dirty="0">
                <a:solidFill>
                  <a:srgbClr val="000000"/>
                </a:solidFill>
                <a:effectLst/>
                <a:latin typeface="Assistant" pitchFamily="2" charset="-79"/>
                <a:cs typeface="Assistant" pitchFamily="2" charset="-79"/>
              </a:rPr>
              <a:t>(Science, Technology, Engineering Mathematics </a:t>
            </a:r>
          </a:p>
          <a:p>
            <a:pPr algn="r" rtl="1"/>
            <a:r>
              <a:rPr lang="he-IL" dirty="0"/>
              <a:t>משימה המקדמת/עושה אינטגרציה של תוכן (עקרונות, מיומנויות ועמדות) הנובע ממדע, טכנולוגיה, הנדסה ומתמטיקה תוך כדי פתרון בעיות. </a:t>
            </a:r>
            <a:r>
              <a:rPr lang="he-IL" sz="900" dirty="0"/>
              <a:t>מתוך המרחב הפדגוגי, משרד החינוך</a:t>
            </a:r>
          </a:p>
          <a:p>
            <a:pPr algn="r" rtl="1"/>
            <a:endParaRPr lang="he-IL" sz="900" dirty="0"/>
          </a:p>
          <a:p>
            <a:pPr algn="r"/>
            <a:r>
              <a:rPr lang="he-IL" sz="900" b="1" i="0" dirty="0">
                <a:solidFill>
                  <a:srgbClr val="000000"/>
                </a:solidFill>
                <a:effectLst/>
                <a:latin typeface="Open Sans Hebrew"/>
              </a:rPr>
              <a:t>עשיינות </a:t>
            </a:r>
            <a:r>
              <a:rPr lang="en-US" sz="900" b="0" i="0" dirty="0">
                <a:solidFill>
                  <a:srgbClr val="000000"/>
                </a:solidFill>
                <a:effectLst/>
                <a:latin typeface="Open Sans Hebrew"/>
              </a:rPr>
              <a:t>(making) </a:t>
            </a:r>
            <a:r>
              <a:rPr lang="he-IL" sz="900" b="0" i="0" dirty="0">
                <a:solidFill>
                  <a:srgbClr val="000000"/>
                </a:solidFill>
                <a:effectLst/>
                <a:latin typeface="Open Sans Hebrew"/>
              </a:rPr>
              <a:t> היא גישת למידה שבה הלומדים מתכננים ויוצרים תוצרים מוחשיים, לרוב כמענה לבעיה או לאתגר לימודי. בתהליך זה הלומדים מפתחים חשיבה טכנולוגית ומיומנויות של פתרון בעיות, יצירתיות ושיתוף פעולה תוך שהם חוקרים, מנסים, יוצרים ולומדים מטעויות. מתוך אתר המרכז האקדמי לווינסקי-וינגיט</a:t>
            </a:r>
          </a:p>
          <a:p>
            <a:pPr algn="r"/>
            <a:r>
              <a:rPr lang="he-IL" sz="900" b="0" i="0" dirty="0">
                <a:solidFill>
                  <a:srgbClr val="000000"/>
                </a:solidFill>
                <a:effectLst/>
                <a:latin typeface="Open Sans Hebrew"/>
              </a:rPr>
              <a:t> </a:t>
            </a:r>
            <a:r>
              <a:rPr lang="en-US" sz="900" b="0" i="0" dirty="0">
                <a:solidFill>
                  <a:srgbClr val="000000"/>
                </a:solidFill>
                <a:effectLst/>
                <a:latin typeface="Open Sans Hebrew"/>
              </a:rPr>
              <a:t>t.levinsky.ac.il/maker-spaces/#:~:text=</a:t>
            </a:r>
            <a:r>
              <a:rPr lang="he-IL" sz="900" b="0" i="0" dirty="0">
                <a:solidFill>
                  <a:srgbClr val="000000"/>
                </a:solidFill>
                <a:effectLst/>
                <a:latin typeface="Open Sans Hebrew"/>
              </a:rPr>
              <a:t>מהי%20עשיינות%3</a:t>
            </a:r>
            <a:r>
              <a:rPr lang="en-US" sz="900" b="0" i="0" dirty="0">
                <a:solidFill>
                  <a:srgbClr val="000000"/>
                </a:solidFill>
                <a:effectLst/>
                <a:latin typeface="Open Sans Hebrew"/>
              </a:rPr>
              <a:t>F,</a:t>
            </a:r>
            <a:r>
              <a:rPr lang="he-IL" sz="900" b="0" i="0" dirty="0">
                <a:solidFill>
                  <a:srgbClr val="000000"/>
                </a:solidFill>
                <a:effectLst/>
                <a:latin typeface="Open Sans Hebrew"/>
              </a:rPr>
              <a:t>כמענה%20לבעיה%20או%20לאתגר%20לימודי.</a:t>
            </a:r>
          </a:p>
          <a:p>
            <a:pPr algn="r"/>
            <a:endParaRPr lang="he-IL" sz="900" b="0" i="0" dirty="0">
              <a:solidFill>
                <a:srgbClr val="333333"/>
              </a:solidFill>
              <a:effectLst/>
              <a:latin typeface="Assistant" pitchFamily="2" charset="-79"/>
              <a:cs typeface="Assistant" pitchFamily="2" charset="-79"/>
            </a:endParaRPr>
          </a:p>
          <a:p>
            <a:pPr algn="r"/>
            <a:r>
              <a:rPr lang="he-IL" sz="900" b="0" i="0" dirty="0">
                <a:solidFill>
                  <a:srgbClr val="333333"/>
                </a:solidFill>
                <a:effectLst/>
                <a:latin typeface="Assistant" pitchFamily="2" charset="-79"/>
                <a:cs typeface="Assistant" pitchFamily="2" charset="-79"/>
              </a:rPr>
              <a:t>המצאה ויצירה של דברים, לעיתים קרובות בשילוב טכנולוגיות מתקדמות ומלאכות מסורתיות. מתוך אתר האקדמיה ללשון עברית</a:t>
            </a:r>
            <a:endParaRPr lang="he-IL" sz="900" b="0" i="0" dirty="0">
              <a:solidFill>
                <a:schemeClr val="tx1"/>
              </a:solidFill>
              <a:effectLst/>
              <a:latin typeface="+mn-lt"/>
              <a:cs typeface="Assistant" pitchFamily="2" charset="-79"/>
            </a:endParaRPr>
          </a:p>
          <a:p>
            <a:pPr algn="r"/>
            <a:endParaRPr lang="he-IL" sz="900" b="0" i="0" dirty="0">
              <a:solidFill>
                <a:srgbClr val="000000"/>
              </a:solidFill>
              <a:effectLst/>
              <a:latin typeface="Open Sans Hebrew"/>
            </a:endParaRPr>
          </a:p>
          <a:p>
            <a:pPr algn="r"/>
            <a:r>
              <a:rPr lang="he-IL" sz="900" b="0" i="0" dirty="0">
                <a:solidFill>
                  <a:srgbClr val="000000"/>
                </a:solidFill>
                <a:effectLst/>
                <a:latin typeface="Open Sans Hebrew"/>
              </a:rPr>
              <a:t>פיתוח מוצר אינו מתבסס על ידע טכנולוגי או מדעי אלא על ידע מבוסס ניסיון תוך ניסוי וטעיה. </a:t>
            </a:r>
          </a:p>
          <a:p>
            <a:pPr algn="r" rtl="1"/>
            <a:endParaRPr lang="he-IL" sz="900" dirty="0"/>
          </a:p>
          <a:p>
            <a:pPr algn="r" rtl="1"/>
            <a:endParaRPr lang="he-IL" dirty="0"/>
          </a:p>
          <a:p>
            <a:pPr algn="r" rtl="1"/>
            <a:r>
              <a:rPr lang="he-IL" dirty="0"/>
              <a:t>(המשימה של המודרכים תהיה לנמק: א. מדוע המשימה היא משימת </a:t>
            </a:r>
            <a:r>
              <a:rPr lang="en-US" dirty="0"/>
              <a:t>?</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STEM</a:t>
            </a:r>
            <a:r>
              <a:rPr lang="he-IL" dirty="0"/>
              <a:t> ב. מהו ההבדל בין </a:t>
            </a:r>
            <a:r>
              <a:rPr lang="he-IL" b="1" dirty="0"/>
              <a:t>עשיינות</a:t>
            </a:r>
            <a:r>
              <a:rPr lang="he-IL" dirty="0"/>
              <a:t> ל</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STEM</a:t>
            </a: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mn-cs"/>
              </a:rPr>
              <a:t>?</a:t>
            </a:r>
            <a:r>
              <a:rPr lang="he-IL" dirty="0"/>
              <a:t>)</a:t>
            </a:r>
          </a:p>
          <a:p>
            <a:pPr algn="r"/>
            <a:endParaRPr lang="he-IL" b="0" i="0" dirty="0">
              <a:solidFill>
                <a:srgbClr val="000000"/>
              </a:solidFill>
              <a:effectLst/>
              <a:latin typeface="Open Sans Hebrew"/>
            </a:endParaRPr>
          </a:p>
          <a:p>
            <a:pPr algn="r" rtl="1"/>
            <a:endParaRPr lang="he-I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757D5B-2B6F-4443-ACE0-46D473F3A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2084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מטרת הניסוי המוצג בשקף הוא לגלות את התכונות של החרסית שבעטיין משתמשים בה להכנת בוץ – התאמת תכונות החומר למוצר.</a:t>
            </a:r>
          </a:p>
          <a:p>
            <a:r>
              <a:rPr lang="he-IL" dirty="0"/>
              <a:t>החרסית סופחת מים והופכת לעיסתית. הבוץ הוא חומר פלסטי ולכן ניתן לעצב ממנו צורות. לפעולה הזו קוראים כיור.</a:t>
            </a:r>
            <a:endParaRPr lang="en-US" dirty="0"/>
          </a:p>
        </p:txBody>
      </p:sp>
      <p:sp>
        <p:nvSpPr>
          <p:cNvPr id="4" name="Slide Number Placeholder 3"/>
          <p:cNvSpPr>
            <a:spLocks noGrp="1"/>
          </p:cNvSpPr>
          <p:nvPr>
            <p:ph type="sldNum" sz="quarter" idx="5"/>
          </p:nvPr>
        </p:nvSpPr>
        <p:spPr/>
        <p:txBody>
          <a:bodyPr/>
          <a:lstStyle/>
          <a:p>
            <a:fld id="{8509C5F0-E7F3-45DF-9C3B-5CC926053525}" type="slidenum">
              <a:rPr lang="he-IL" smtClean="0"/>
              <a:t>11</a:t>
            </a:fld>
            <a:endParaRPr lang="he-IL"/>
          </a:p>
        </p:txBody>
      </p:sp>
    </p:spTree>
    <p:extLst>
      <p:ext uri="{BB962C8B-B14F-4D97-AF65-F5344CB8AC3E}">
        <p14:creationId xmlns:p14="http://schemas.microsoft.com/office/powerpoint/2010/main" val="3802377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t> </a:t>
            </a:r>
            <a:r>
              <a:rPr lang="he-IL" dirty="0"/>
              <a:t>לבני בוץ הוכנו מאדמת סחף של הנילוס, שהיא תערובת של חרסית וחול קוורץ. אחוז החרסית באדמת הסחף קבע את רוב תכונות הבוץ ממנו הכינו את הלבנים. כאשר אחוז החרסית הינו גבוה באופן יחסי, אפשר לייצר לבני בוץ עמידים (שאינם מתפרקים). כאשר אחוז החרסית נמוך לבני החרסית עמידות פחות.</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בחלק זה התלמידים חוקרים את הלבנה היבשה ומגלים את תכונותיה. אחד החסרונות של לבנת הבוץ היא עמידות נמוכה ללחץ.</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b="0" i="0" dirty="0">
              <a:solidFill>
                <a:srgbClr val="202122"/>
              </a:solidFill>
              <a:effectLst/>
              <a:latin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b="0" i="0" dirty="0">
                <a:solidFill>
                  <a:srgbClr val="202122"/>
                </a:solidFill>
                <a:effectLst/>
                <a:latin typeface="Arial" panose="020B0604020202020204" pitchFamily="34" charset="0"/>
              </a:rPr>
              <a:t>קרקע חרסיתית רטובה היא בוצית מאוד בשל יכולת ספיחת המים של המינרלים. בעת התייבשותה מתכווצת קרקע חרסיתית ומתפוררת באופן טבעי לגושים קטנים, (בכך מתאפשרת חדירה של </a:t>
            </a:r>
            <a:r>
              <a:rPr lang="he-IL" b="0" i="0" u="none" dirty="0">
                <a:solidFill>
                  <a:srgbClr val="3366CC"/>
                </a:solidFill>
                <a:effectLst/>
                <a:latin typeface="Arial" panose="020B0604020202020204" pitchFamily="34" charset="0"/>
              </a:rPr>
              <a:t>שורשים</a:t>
            </a:r>
            <a:r>
              <a:rPr lang="he-IL" b="0" i="0" u="sng" dirty="0">
                <a:solidFill>
                  <a:srgbClr val="3366CC"/>
                </a:solidFill>
                <a:effectLst/>
                <a:latin typeface="Arial" panose="020B0604020202020204" pitchFamily="34" charset="0"/>
              </a:rPr>
              <a:t> </a:t>
            </a:r>
            <a:r>
              <a:rPr lang="he-IL" b="0" i="0" dirty="0">
                <a:solidFill>
                  <a:srgbClr val="202122"/>
                </a:solidFill>
                <a:effectLst/>
                <a:latin typeface="Arial" panose="020B0604020202020204" pitchFamily="34" charset="0"/>
              </a:rPr>
              <a:t>מים ואוויר).</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0" i="0" dirty="0">
                <a:solidFill>
                  <a:srgbClr val="202122"/>
                </a:solidFill>
                <a:effectLst/>
                <a:latin typeface="Arial" panose="020B0604020202020204" pitchFamily="34" charset="0"/>
              </a:rPr>
              <a:t>היתרון של אדמה זו היא העובדה שצמחים יכולים להתפתח בה (מאפשרת חדירה של מים ואוויר לשורשים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0" i="0" dirty="0">
                <a:solidFill>
                  <a:srgbClr val="202122"/>
                </a:solidFill>
                <a:effectLst/>
                <a:latin typeface="Arial" panose="020B0604020202020204" pitchFamily="34" charset="0"/>
              </a:rPr>
              <a:t>החיסרון העובדה שהיא מתפוררת לאחר ייבושה ומסכנת את יציבות המבנה.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0" i="0" dirty="0">
                <a:solidFill>
                  <a:srgbClr val="202122"/>
                </a:solidFill>
                <a:effectLst/>
                <a:latin typeface="Arial" panose="020B0604020202020204" pitchFamily="34" charset="0"/>
              </a:rPr>
              <a:t>כיצד ניתן להתגבר על החיסרון?</a:t>
            </a:r>
            <a:endParaRPr lang="he-IL" dirty="0"/>
          </a:p>
          <a:p>
            <a:pPr lvl="1"/>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8509C5F0-E7F3-45DF-9C3B-5CC926053525}"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12</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654141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מקריאים את הפסוק.</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מבקשים לענות  על השאלה: </a:t>
            </a: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מדוע בני ישראל היו  זקוקים לתבן (קש) להכנת לבני הבוץ?</a:t>
            </a:r>
          </a:p>
          <a:p>
            <a:r>
              <a:rPr lang="he-IL" dirty="0"/>
              <a:t>מקורות נוספים: חלקים יבשים של צמחים נוספים (</a:t>
            </a:r>
            <a:r>
              <a:rPr lang="he-IL" b="0" i="0" dirty="0">
                <a:solidFill>
                  <a:srgbClr val="081421"/>
                </a:solidFill>
                <a:effectLst/>
                <a:latin typeface="Open Sans Hebrew"/>
              </a:rPr>
              <a:t>קנה, דוחן, דורה וגומא הפפירוס) </a:t>
            </a:r>
            <a:r>
              <a:rPr lang="he-IL" dirty="0"/>
              <a:t>שגדלים לאורך הנהר.</a:t>
            </a:r>
          </a:p>
          <a:p>
            <a:r>
              <a:rPr lang="he-IL" dirty="0"/>
              <a:t> </a:t>
            </a:r>
          </a:p>
        </p:txBody>
      </p:sp>
      <p:sp>
        <p:nvSpPr>
          <p:cNvPr id="4" name="Slide Number Placeholder 3"/>
          <p:cNvSpPr>
            <a:spLocks noGrp="1"/>
          </p:cNvSpPr>
          <p:nvPr>
            <p:ph type="sldNum" sz="quarter" idx="5"/>
          </p:nvPr>
        </p:nvSpPr>
        <p:spPr/>
        <p:txBody>
          <a:bodyPr/>
          <a:lstStyle/>
          <a:p>
            <a:fld id="{8509C5F0-E7F3-45DF-9C3B-5CC926053525}" type="slidenum">
              <a:rPr lang="he-IL" smtClean="0"/>
              <a:t>13</a:t>
            </a:fld>
            <a:endParaRPr lang="he-IL"/>
          </a:p>
        </p:txBody>
      </p:sp>
    </p:spTree>
    <p:extLst>
      <p:ext uri="{BB962C8B-B14F-4D97-AF65-F5344CB8AC3E}">
        <p14:creationId xmlns:p14="http://schemas.microsoft.com/office/powerpoint/2010/main" val="1277325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מהו המצב המצוי? –  לבנים מתפוררות</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מהו המצב הרצוי? – לבנים עמידות</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מהי הבעיה ההנדסית / טכנולוגית שהתעוררה? – </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כיצד אפשר לייצר לבנים עמידות?</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כיצד נכין לבני בוץ שאינן מתפוררות לאחר שהן מתייבשות?</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באיזה אופן נכין את הלבנים כך שלא תתפוררנה לאחר ייבושן?</a:t>
            </a:r>
          </a:p>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8509C5F0-E7F3-45DF-9C3B-5CC926053525}"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14</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12942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מטרת הניסוי המוצג בשקף הוא לגלות את התרומה של הקש לשיפור העמידות של לבני הבוץ. התוספת של הקש מחזקת את החומר. </a:t>
            </a:r>
            <a:r>
              <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הקש מספק בידוד ומאפשר לבית לעמוד בכוחות הנדסיים של מתיחה וגזירה ומונע שחיקה של החומר.</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8509C5F0-E7F3-45DF-9C3B-5CC926053525}" type="slidenum">
              <a:rPr lang="he-IL" smtClean="0"/>
              <a:t>15</a:t>
            </a:fld>
            <a:endParaRPr lang="he-IL"/>
          </a:p>
        </p:txBody>
      </p:sp>
    </p:spTree>
    <p:extLst>
      <p:ext uri="{BB962C8B-B14F-4D97-AF65-F5344CB8AC3E}">
        <p14:creationId xmlns:p14="http://schemas.microsoft.com/office/powerpoint/2010/main" val="1359089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עורכים המשגה למושג חומר מרוכב – זהו חומר שמורכב לפחות משני חומרים שונים.</a:t>
            </a:r>
          </a:p>
          <a:p>
            <a:r>
              <a:rPr lang="he-IL" dirty="0"/>
              <a:t>מטרת ההרכבה היא לקבל תכונות שמתאימות לדרישות מהמוצר.</a:t>
            </a:r>
          </a:p>
          <a:p>
            <a:endParaRPr lang="he-IL" b="0" i="0" dirty="0">
              <a:solidFill>
                <a:srgbClr val="000000"/>
              </a:solidFill>
              <a:effectLst/>
              <a:latin typeface="Open Sans Hebrew"/>
            </a:endParaRPr>
          </a:p>
          <a:p>
            <a:r>
              <a:rPr lang="he-IL" b="0" i="0" dirty="0">
                <a:solidFill>
                  <a:srgbClr val="000000"/>
                </a:solidFill>
                <a:effectLst/>
                <a:latin typeface="Open Sans Hebrew"/>
              </a:rPr>
              <a:t>החומרים מאוחדים יחד ליצירת חומר 'חדש' שתכונותיו שונות מכל אחד מהחומרים בנפרד – התכונות שלו הן בעצם איחוד של חלק מהתכונות של כל אחד מהחומרים המרכיבים אותו. בחומר המרוכב הרכיבים אמנם 'מעורבבים' יחד, אבל בצורה גסה / </a:t>
            </a:r>
            <a:r>
              <a:rPr lang="he-IL" b="0" i="0" dirty="0" err="1">
                <a:solidFill>
                  <a:srgbClr val="000000"/>
                </a:solidFill>
                <a:effectLst/>
                <a:latin typeface="Open Sans Hebrew"/>
              </a:rPr>
              <a:t>מאקרוסקופית</a:t>
            </a:r>
            <a:r>
              <a:rPr lang="he-IL" b="0" i="0" dirty="0">
                <a:solidFill>
                  <a:srgbClr val="000000"/>
                </a:solidFill>
                <a:effectLst/>
                <a:latin typeface="Open Sans Hebrew"/>
              </a:rPr>
              <a:t>, כך שכאשר מסתכלים על החומר המוגמר אפשר לראות בו את הרכיבים שמהם הוא בנוי.</a:t>
            </a:r>
          </a:p>
          <a:p>
            <a:endParaRPr lang="he-IL" b="0" i="0" dirty="0">
              <a:solidFill>
                <a:srgbClr val="000000"/>
              </a:solidFill>
              <a:effectLst/>
              <a:latin typeface="Open Sans Hebrew"/>
            </a:endParaRPr>
          </a:p>
          <a:p>
            <a:r>
              <a:rPr lang="he-IL" b="0" i="0" dirty="0">
                <a:solidFill>
                  <a:srgbClr val="000000"/>
                </a:solidFill>
                <a:effectLst/>
                <a:latin typeface="Open Sans Hebrew"/>
              </a:rPr>
              <a:t>חומרים מרוכבים הם לא באמת המצאה חדשה – אפשר להגיד כי בקתות בוץ, אשר בנויות מתערובת של אדמת טיט, חול, וצואת בעלי חיים, </a:t>
            </a:r>
            <a:r>
              <a:rPr lang="he-IL" b="0" i="0" dirty="0" err="1">
                <a:solidFill>
                  <a:srgbClr val="000000"/>
                </a:solidFill>
                <a:effectLst/>
                <a:latin typeface="Open Sans Hebrew"/>
              </a:rPr>
              <a:t>שמטוייחים</a:t>
            </a:r>
            <a:r>
              <a:rPr lang="he-IL" b="0" i="0" dirty="0">
                <a:solidFill>
                  <a:srgbClr val="000000"/>
                </a:solidFill>
                <a:effectLst/>
                <a:latin typeface="Open Sans Hebrew"/>
              </a:rPr>
              <a:t> על שלד של קש ארוג הם סוג של חומר מרוכב שעולה בתכונותיו על פני טיט טהור, או חול טהור או קש טהור. מעריכים זה למעשה החומר המרוכב הראשון מעשה ידי אדם.</a:t>
            </a:r>
            <a:endParaRPr lang="en-US" dirty="0"/>
          </a:p>
        </p:txBody>
      </p:sp>
      <p:sp>
        <p:nvSpPr>
          <p:cNvPr id="4" name="Slide Number Placeholder 3"/>
          <p:cNvSpPr>
            <a:spLocks noGrp="1"/>
          </p:cNvSpPr>
          <p:nvPr>
            <p:ph type="sldNum" sz="quarter" idx="5"/>
          </p:nvPr>
        </p:nvSpPr>
        <p:spPr/>
        <p:txBody>
          <a:bodyPr/>
          <a:lstStyle/>
          <a:p>
            <a:fld id="{8509C5F0-E7F3-45DF-9C3B-5CC926053525}" type="slidenum">
              <a:rPr lang="he-IL" smtClean="0"/>
              <a:t>16</a:t>
            </a:fld>
            <a:endParaRPr lang="he-IL"/>
          </a:p>
        </p:txBody>
      </p:sp>
    </p:spTree>
    <p:extLst>
      <p:ext uri="{BB962C8B-B14F-4D97-AF65-F5344CB8AC3E}">
        <p14:creationId xmlns:p14="http://schemas.microsoft.com/office/powerpoint/2010/main" val="2297612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המוצר המוגמר (סך המרכיבים יחד) חזק יותר מכל אחד מן החומרים המרכיבים אותו.</a:t>
            </a:r>
          </a:p>
        </p:txBody>
      </p:sp>
      <p:sp>
        <p:nvSpPr>
          <p:cNvPr id="4" name="מציין מיקום של מספר שקופית 3"/>
          <p:cNvSpPr>
            <a:spLocks noGrp="1"/>
          </p:cNvSpPr>
          <p:nvPr>
            <p:ph type="sldNum" sz="quarter" idx="5"/>
          </p:nvPr>
        </p:nvSpPr>
        <p:spPr/>
        <p:txBody>
          <a:bodyPr/>
          <a:lstStyle/>
          <a:p>
            <a:fld id="{8509C5F0-E7F3-45DF-9C3B-5CC926053525}" type="slidenum">
              <a:rPr lang="he-IL" smtClean="0"/>
              <a:t>17</a:t>
            </a:fld>
            <a:endParaRPr lang="he-IL"/>
          </a:p>
        </p:txBody>
      </p:sp>
    </p:spTree>
    <p:extLst>
      <p:ext uri="{BB962C8B-B14F-4D97-AF65-F5344CB8AC3E}">
        <p14:creationId xmlns:p14="http://schemas.microsoft.com/office/powerpoint/2010/main" val="4229731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0">
              <a:lnSpc>
                <a:spcPct val="115000"/>
              </a:lnSpc>
              <a:spcAft>
                <a:spcPts val="1000"/>
              </a:spcAft>
            </a:pPr>
            <a:r>
              <a:rPr lang="he-IL" sz="1050" b="0" kern="0" dirty="0">
                <a:effectLst/>
                <a:latin typeface="assistant font family"/>
                <a:ea typeface="Times New Roman" panose="02020603050405020304" pitchFamily="18" charset="0"/>
                <a:cs typeface="Times New Roman" panose="02020603050405020304" pitchFamily="18" charset="0"/>
              </a:rPr>
              <a:t>את הבוץ נכין מאדמה שיש בה יחס מסוים של חרסית וחו</a:t>
            </a:r>
            <a:r>
              <a:rPr lang="he-IL" sz="1050" b="0" kern="0" dirty="0">
                <a:latin typeface="assistant font family"/>
                <a:ea typeface="Times New Roman" panose="02020603050405020304" pitchFamily="18" charset="0"/>
                <a:cs typeface="Times New Roman" panose="02020603050405020304" pitchFamily="18" charset="0"/>
              </a:rPr>
              <a:t>ל.</a:t>
            </a:r>
            <a:r>
              <a:rPr lang="he-IL" sz="1050" kern="0" dirty="0">
                <a:effectLst/>
                <a:latin typeface="assistant font family"/>
                <a:ea typeface="Times New Roman" panose="02020603050405020304" pitchFamily="18" charset="0"/>
                <a:cs typeface="Times New Roman" panose="02020603050405020304" pitchFamily="18" charset="0"/>
              </a:rPr>
              <a:t> כשחרסית  נפגשת עם מים היא משמשת </a:t>
            </a:r>
            <a:r>
              <a:rPr lang="he-IL" sz="1050" kern="0" dirty="0">
                <a:solidFill>
                  <a:srgbClr val="202122"/>
                </a:solidFill>
                <a:effectLst/>
                <a:latin typeface="Calibri" panose="020F0502020204030204" pitchFamily="34" charset="0"/>
                <a:ea typeface="Times New Roman" panose="02020603050405020304" pitchFamily="18" charset="0"/>
                <a:cs typeface="Arial" panose="020B0604020202020204" pitchFamily="34" charset="0"/>
              </a:rPr>
              <a:t>כ"דבק" המחזיק את החלקיקים הגדולים יותר אולם חרסית רבה מדי תגרום להיסדקות החומר בזמן הייבוש. יחס ממוצע בין כמות החרסית לכמות החול הוא: 30% חרסית – 70% חול.  </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Bef>
                <a:spcPts val="600"/>
              </a:spcBef>
              <a:spcAft>
                <a:spcPts val="1000"/>
              </a:spcAft>
            </a:pPr>
            <a:r>
              <a:rPr lang="he-IL" sz="1050" kern="0" dirty="0">
                <a:solidFill>
                  <a:srgbClr val="202122"/>
                </a:solidFill>
                <a:effectLst/>
                <a:latin typeface="Calibri" panose="020F0502020204030204" pitchFamily="34" charset="0"/>
                <a:ea typeface="Times New Roman" panose="02020603050405020304" pitchFamily="18" charset="0"/>
                <a:cs typeface="Arial" panose="020B0604020202020204" pitchFamily="34" charset="0"/>
              </a:rPr>
              <a:t>לעיתים מערבבים כמה סוגי אדמה כדי להגיע ליחס המתאים ולעיתים האדמה המקומית מתאימה לבנייה. פעמים רבות מוסיפים לאדמה סיבים (הנפוץ ביותר הוא </a:t>
            </a:r>
            <a:r>
              <a:rPr lang="he-IL" sz="1050" u="none" kern="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קש</a:t>
            </a:r>
            <a:r>
              <a:rPr lang="he-IL" sz="1050" kern="0" dirty="0">
                <a:solidFill>
                  <a:srgbClr val="202122"/>
                </a:solidFill>
                <a:effectLst/>
                <a:latin typeface="Calibri" panose="020F0502020204030204" pitchFamily="34" charset="0"/>
                <a:ea typeface="Times New Roman" panose="02020603050405020304" pitchFamily="18" charset="0"/>
                <a:cs typeface="Arial" panose="020B0604020202020204" pitchFamily="34" charset="0"/>
              </a:rPr>
              <a:t>) המגדילים את חוזק המתיחה ומפחיתים את הסדיקה. </a:t>
            </a:r>
            <a:r>
              <a:rPr lang="he-IL" sz="1050" kern="0" dirty="0">
                <a:solidFill>
                  <a:srgbClr val="202122"/>
                </a:solidFill>
                <a:effectLst/>
                <a:latin typeface="Calibri" panose="020F0502020204030204" pitchFamily="34" charset="0"/>
                <a:ea typeface="Calibri" panose="020F0502020204030204" pitchFamily="34" charset="0"/>
                <a:cs typeface="Arial" panose="020B0604020202020204" pitchFamily="34" charset="0"/>
              </a:rPr>
              <a:t>במשימה מזמינים את התלמידים להתנסות בבנייה של לבני בוץ בהתאם להנחיות שמופיעות בשקף.  בהמשך מזמינים אותם להעלות רעיונות לבנייה של מבנים מבוץ בחצר בית הספר. לדוגמה: חומה נמוכה, כיסא, פסל אומנתי וכדומה.</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p>
            <a:pPr algn="r" rtl="0">
              <a:lnSpc>
                <a:spcPct val="115000"/>
              </a:lnSpc>
              <a:spcAft>
                <a:spcPts val="1000"/>
              </a:spcAft>
            </a:pPr>
            <a:endParaRPr lang="en-US" sz="105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8509C5F0-E7F3-45DF-9C3B-5CC926053525}" type="slidenum">
              <a:rPr lang="he-IL" smtClean="0"/>
              <a:t>18</a:t>
            </a:fld>
            <a:endParaRPr lang="he-IL"/>
          </a:p>
        </p:txBody>
      </p:sp>
    </p:spTree>
    <p:extLst>
      <p:ext uri="{BB962C8B-B14F-4D97-AF65-F5344CB8AC3E}">
        <p14:creationId xmlns:p14="http://schemas.microsoft.com/office/powerpoint/2010/main" val="4009203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לבני הבוץ מונחים האחד על גבי השני ומכוסים בטיח המקנה לקיר מראה אחיד.</a:t>
            </a:r>
          </a:p>
        </p:txBody>
      </p:sp>
      <p:sp>
        <p:nvSpPr>
          <p:cNvPr id="4" name="מציין מיקום של מספר שקופית 3"/>
          <p:cNvSpPr>
            <a:spLocks noGrp="1"/>
          </p:cNvSpPr>
          <p:nvPr>
            <p:ph type="sldNum" sz="quarter" idx="5"/>
          </p:nvPr>
        </p:nvSpPr>
        <p:spPr/>
        <p:txBody>
          <a:bodyPr/>
          <a:lstStyle/>
          <a:p>
            <a:fld id="{8509C5F0-E7F3-45DF-9C3B-5CC926053525}" type="slidenum">
              <a:rPr lang="he-IL" smtClean="0"/>
              <a:t>19</a:t>
            </a:fld>
            <a:endParaRPr lang="he-IL"/>
          </a:p>
        </p:txBody>
      </p:sp>
    </p:spTree>
    <p:extLst>
      <p:ext uri="{BB962C8B-B14F-4D97-AF65-F5344CB8AC3E}">
        <p14:creationId xmlns:p14="http://schemas.microsoft.com/office/powerpoint/2010/main" val="3932244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מזמינים את התלמידים למסע התבוננות במבנים עתיקים שנבנו מבוץ במקומות שונים בעולם. המבנים האלה מעוררים פליאה והשתהות.</a:t>
            </a:r>
          </a:p>
          <a:p>
            <a:r>
              <a:rPr lang="he-IL" dirty="0"/>
              <a:t>מוצע לבחון את המבנים באמצעות השאלות שמוצגות בשקף.  מומלץ לחלק את הכיתה לקבוצות וכל קבוצה תחקור "בעין בוחנת" את אחד המבנים ואחר כך ייערך שיתוף במליאה. </a:t>
            </a:r>
            <a:endParaRPr lang="en-US" dirty="0"/>
          </a:p>
        </p:txBody>
      </p:sp>
      <p:sp>
        <p:nvSpPr>
          <p:cNvPr id="4" name="Slide Number Placeholder 3"/>
          <p:cNvSpPr>
            <a:spLocks noGrp="1"/>
          </p:cNvSpPr>
          <p:nvPr>
            <p:ph type="sldNum" sz="quarter" idx="5"/>
          </p:nvPr>
        </p:nvSpPr>
        <p:spPr/>
        <p:txBody>
          <a:bodyPr/>
          <a:lstStyle/>
          <a:p>
            <a:fld id="{8509C5F0-E7F3-45DF-9C3B-5CC926053525}" type="slidenum">
              <a:rPr lang="he-IL" smtClean="0"/>
              <a:t>20</a:t>
            </a:fld>
            <a:endParaRPr lang="he-IL"/>
          </a:p>
        </p:txBody>
      </p:sp>
    </p:spTree>
    <p:extLst>
      <p:ext uri="{BB962C8B-B14F-4D97-AF65-F5344CB8AC3E}">
        <p14:creationId xmlns:p14="http://schemas.microsoft.com/office/powerpoint/2010/main" val="3361361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09C5F0-E7F3-45DF-9C3B-5CC926053525}" type="slidenum">
              <a:rPr lang="he-IL" smtClean="0"/>
              <a:t>2</a:t>
            </a:fld>
            <a:endParaRPr lang="he-IL"/>
          </a:p>
        </p:txBody>
      </p:sp>
    </p:spTree>
    <p:extLst>
      <p:ext uri="{BB962C8B-B14F-4D97-AF65-F5344CB8AC3E}">
        <p14:creationId xmlns:p14="http://schemas.microsoft.com/office/powerpoint/2010/main" val="2561324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kern="1200" dirty="0">
                <a:effectLst/>
                <a:latin typeface="Calibri" panose="020F0502020204030204" pitchFamily="34" charset="0"/>
                <a:ea typeface="Times New Roman" panose="02020603050405020304" pitchFamily="18" charset="0"/>
                <a:cs typeface="Arial" panose="020B0604020202020204" pitchFamily="34" charset="0"/>
              </a:rPr>
              <a:t>המסגד הגדול של </a:t>
            </a:r>
            <a:r>
              <a:rPr lang="he-IL" sz="1800" kern="1200" dirty="0" err="1">
                <a:effectLst/>
                <a:latin typeface="Calibri" panose="020F0502020204030204" pitchFamily="34" charset="0"/>
                <a:ea typeface="Times New Roman" panose="02020603050405020304" pitchFamily="18" charset="0"/>
                <a:cs typeface="Arial" panose="020B0604020202020204" pitchFamily="34" charset="0"/>
              </a:rPr>
              <a:t>ג'נה</a:t>
            </a:r>
            <a:r>
              <a:rPr lang="he-IL" sz="1800" kern="1200" dirty="0">
                <a:effectLst/>
                <a:latin typeface="Calibri" panose="020F0502020204030204" pitchFamily="34" charset="0"/>
                <a:ea typeface="Times New Roman" panose="02020603050405020304" pitchFamily="18" charset="0"/>
                <a:cs typeface="Arial" panose="020B0604020202020204" pitchFamily="34" charset="0"/>
              </a:rPr>
              <a:t> הוא מבנה החמר הגדול בעולם.</a:t>
            </a:r>
            <a:endParaRPr lang="en-US" sz="1800" dirty="0">
              <a:effectLst/>
              <a:latin typeface="Times New Roman" panose="02020603050405020304" pitchFamily="18" charset="0"/>
              <a:ea typeface="Times New Roman" panose="02020603050405020304" pitchFamily="18"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5"/>
          </p:nvPr>
        </p:nvSpPr>
        <p:spPr/>
        <p:txBody>
          <a:bodyPr/>
          <a:lstStyle/>
          <a:p>
            <a:fld id="{8509C5F0-E7F3-45DF-9C3B-5CC926053525}" type="slidenum">
              <a:rPr lang="he-IL" smtClean="0"/>
              <a:t>21</a:t>
            </a:fld>
            <a:endParaRPr lang="he-IL"/>
          </a:p>
        </p:txBody>
      </p:sp>
    </p:spTree>
    <p:extLst>
      <p:ext uri="{BB962C8B-B14F-4D97-AF65-F5344CB8AC3E}">
        <p14:creationId xmlns:p14="http://schemas.microsoft.com/office/powerpoint/2010/main" val="1367330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i="0" dirty="0">
                <a:solidFill>
                  <a:srgbClr val="202122"/>
                </a:solidFill>
                <a:effectLst/>
                <a:latin typeface="Arial" panose="020B0604020202020204" pitchFamily="34" charset="0"/>
              </a:rPr>
              <a:t>תמונה של שער </a:t>
            </a:r>
            <a:r>
              <a:rPr lang="he-IL" b="0" i="0" dirty="0" err="1">
                <a:solidFill>
                  <a:srgbClr val="202122"/>
                </a:solidFill>
                <a:effectLst/>
                <a:latin typeface="Arial" panose="020B0604020202020204" pitchFamily="34" charset="0"/>
              </a:rPr>
              <a:t>פלוואן</a:t>
            </a:r>
            <a:r>
              <a:rPr lang="he-IL" b="0" i="0" dirty="0">
                <a:solidFill>
                  <a:srgbClr val="202122"/>
                </a:solidFill>
                <a:effectLst/>
                <a:latin typeface="Arial" panose="020B0604020202020204" pitchFamily="34" charset="0"/>
              </a:rPr>
              <a:t> של חיווה, שנבנה בתחילת המאה ה-19 וידוע שאירח </a:t>
            </a:r>
            <a:r>
              <a:rPr lang="he-IL" b="0" i="0" u="none" strike="noStrike" dirty="0">
                <a:solidFill>
                  <a:srgbClr val="3366CC"/>
                </a:solidFill>
                <a:effectLst/>
                <a:latin typeface="Arial" panose="020B0604020202020204" pitchFamily="34" charset="0"/>
                <a:hlinkClick r:id="rId3" tooltip="שוק עבדים"/>
              </a:rPr>
              <a:t>שוק עבדים</a:t>
            </a:r>
            <a:r>
              <a:rPr lang="he-IL" b="0" i="0" dirty="0">
                <a:solidFill>
                  <a:srgbClr val="202122"/>
                </a:solidFill>
                <a:effectLst/>
                <a:latin typeface="Arial" panose="020B0604020202020204" pitchFamily="34" charset="0"/>
              </a:rPr>
              <a:t> גדול ומרכז של עונשים והוצאות להורג.</a:t>
            </a:r>
            <a:endParaRPr lang="he-IL" dirty="0"/>
          </a:p>
        </p:txBody>
      </p:sp>
      <p:sp>
        <p:nvSpPr>
          <p:cNvPr id="4" name="מציין מיקום של מספר שקופית 3"/>
          <p:cNvSpPr>
            <a:spLocks noGrp="1"/>
          </p:cNvSpPr>
          <p:nvPr>
            <p:ph type="sldNum" sz="quarter" idx="5"/>
          </p:nvPr>
        </p:nvSpPr>
        <p:spPr/>
        <p:txBody>
          <a:bodyPr/>
          <a:lstStyle/>
          <a:p>
            <a:fld id="{8509C5F0-E7F3-45DF-9C3B-5CC926053525}" type="slidenum">
              <a:rPr lang="he-IL" smtClean="0"/>
              <a:t>22</a:t>
            </a:fld>
            <a:endParaRPr lang="he-IL"/>
          </a:p>
        </p:txBody>
      </p:sp>
    </p:spTree>
    <p:extLst>
      <p:ext uri="{BB962C8B-B14F-4D97-AF65-F5344CB8AC3E}">
        <p14:creationId xmlns:p14="http://schemas.microsoft.com/office/powerpoint/2010/main" val="1696453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b="0" i="0" dirty="0">
                <a:solidFill>
                  <a:srgbClr val="202122"/>
                </a:solidFill>
                <a:effectLst/>
                <a:latin typeface="Arial" panose="020B0604020202020204" pitchFamily="34" charset="0"/>
              </a:rPr>
              <a:t>אנדרטה באיראן </a:t>
            </a:r>
            <a:endParaRPr lang="en-US" dirty="0"/>
          </a:p>
        </p:txBody>
      </p:sp>
      <p:sp>
        <p:nvSpPr>
          <p:cNvPr id="4" name="Slide Number Placeholder 3"/>
          <p:cNvSpPr>
            <a:spLocks noGrp="1"/>
          </p:cNvSpPr>
          <p:nvPr>
            <p:ph type="sldNum" sz="quarter" idx="5"/>
          </p:nvPr>
        </p:nvSpPr>
        <p:spPr/>
        <p:txBody>
          <a:bodyPr/>
          <a:lstStyle/>
          <a:p>
            <a:fld id="{8509C5F0-E7F3-45DF-9C3B-5CC926053525}" type="slidenum">
              <a:rPr lang="he-IL" smtClean="0"/>
              <a:t>23</a:t>
            </a:fld>
            <a:endParaRPr lang="he-IL"/>
          </a:p>
        </p:txBody>
      </p:sp>
    </p:spTree>
    <p:extLst>
      <p:ext uri="{BB962C8B-B14F-4D97-AF65-F5344CB8AC3E}">
        <p14:creationId xmlns:p14="http://schemas.microsoft.com/office/powerpoint/2010/main" val="2463331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i="0" dirty="0">
                <a:solidFill>
                  <a:srgbClr val="7A7A7A"/>
                </a:solidFill>
                <a:effectLst/>
                <a:latin typeface="Assistant" pitchFamily="2" charset="-79"/>
                <a:cs typeface="Assistant" pitchFamily="2" charset="-79"/>
              </a:rPr>
              <a:t>אתר מורשת עולמית של אונסק"ו ויעד חובה לחובבי קולנוע</a:t>
            </a:r>
            <a:endParaRPr lang="he-IL" dirty="0"/>
          </a:p>
        </p:txBody>
      </p:sp>
      <p:sp>
        <p:nvSpPr>
          <p:cNvPr id="4" name="מציין מיקום של מספר שקופית 3"/>
          <p:cNvSpPr>
            <a:spLocks noGrp="1"/>
          </p:cNvSpPr>
          <p:nvPr>
            <p:ph type="sldNum" sz="quarter" idx="5"/>
          </p:nvPr>
        </p:nvSpPr>
        <p:spPr/>
        <p:txBody>
          <a:bodyPr/>
          <a:lstStyle/>
          <a:p>
            <a:fld id="{8509C5F0-E7F3-45DF-9C3B-5CC926053525}" type="slidenum">
              <a:rPr lang="he-IL" smtClean="0"/>
              <a:t>24</a:t>
            </a:fld>
            <a:endParaRPr lang="he-IL"/>
          </a:p>
        </p:txBody>
      </p:sp>
    </p:spTree>
    <p:extLst>
      <p:ext uri="{BB962C8B-B14F-4D97-AF65-F5344CB8AC3E}">
        <p14:creationId xmlns:p14="http://schemas.microsoft.com/office/powerpoint/2010/main" val="4231336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מקדש בעיר לוקסור במצרים. מקור </a:t>
            </a:r>
            <a:r>
              <a:rPr lang="en-US" dirty="0" err="1"/>
              <a:t>pixabay</a:t>
            </a:r>
            <a:endParaRPr lang="he-IL" dirty="0"/>
          </a:p>
        </p:txBody>
      </p:sp>
      <p:sp>
        <p:nvSpPr>
          <p:cNvPr id="4" name="מציין מיקום של מספר שקופית 3"/>
          <p:cNvSpPr>
            <a:spLocks noGrp="1"/>
          </p:cNvSpPr>
          <p:nvPr>
            <p:ph type="sldNum" sz="quarter" idx="5"/>
          </p:nvPr>
        </p:nvSpPr>
        <p:spPr/>
        <p:txBody>
          <a:bodyPr/>
          <a:lstStyle/>
          <a:p>
            <a:fld id="{8509C5F0-E7F3-45DF-9C3B-5CC926053525}" type="slidenum">
              <a:rPr lang="he-IL" smtClean="0"/>
              <a:t>25</a:t>
            </a:fld>
            <a:endParaRPr lang="he-IL"/>
          </a:p>
        </p:txBody>
      </p:sp>
    </p:spTree>
    <p:extLst>
      <p:ext uri="{BB962C8B-B14F-4D97-AF65-F5344CB8AC3E}">
        <p14:creationId xmlns:p14="http://schemas.microsoft.com/office/powerpoint/2010/main" val="908919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מומלץ  להפנות את התלמידים למקורות מידע כדי להשיב על השאלה "מהן היתרונות ומהן החסרונות של בנייה בבוץ?".  </a:t>
            </a:r>
          </a:p>
          <a:p>
            <a:r>
              <a:rPr lang="he-IL" dirty="0"/>
              <a:t>שקף זה מרכז את היתרונות המרכזיים.</a:t>
            </a:r>
          </a:p>
          <a:p>
            <a:r>
              <a:rPr lang="he-IL" dirty="0"/>
              <a:t>הבנייה בבוץ היא בנייה אקולוגית. </a:t>
            </a:r>
            <a:r>
              <a:rPr lang="he-IL" sz="1200" kern="0" dirty="0">
                <a:solidFill>
                  <a:srgbClr val="343434"/>
                </a:solidFill>
                <a:effectLst/>
                <a:latin typeface="Calibri" panose="020F0502020204030204" pitchFamily="34" charset="0"/>
                <a:ea typeface="Times New Roman" panose="02020603050405020304" pitchFamily="18" charset="0"/>
              </a:rPr>
              <a:t>שיטת בנייה הדוגלת ביצירת סביבת מגורים הנוחה עבור דייריה מחד, אך לא פוגעת בסביבה מאידך. ולשם כך משתמשת בחומרים ידידותיים לסביבה, לרבות חומרים ממוחזרים. לבנייה האקולוגית  יש מאפיינים כגון:</a:t>
            </a:r>
          </a:p>
          <a:p>
            <a:pPr marL="285750" indent="-285750">
              <a:lnSpc>
                <a:spcPct val="115000"/>
              </a:lnSpc>
              <a:spcAft>
                <a:spcPts val="1000"/>
              </a:spcAft>
              <a:buFont typeface="Arial" panose="020B0604020202020204" pitchFamily="34" charset="0"/>
              <a:buChar char="•"/>
            </a:pPr>
            <a:r>
              <a:rPr lang="he-IL" sz="1200" kern="0" dirty="0">
                <a:solidFill>
                  <a:srgbClr val="343434"/>
                </a:solidFill>
                <a:effectLst/>
                <a:latin typeface="Calibri" panose="020F0502020204030204" pitchFamily="34" charset="0"/>
                <a:ea typeface="Times New Roman" panose="02020603050405020304" pitchFamily="18" charset="0"/>
              </a:rPr>
              <a:t>שימוש בחומרי גלם מקומיים ומתחדשים. חומרי הגלם המשמשים לבנייה אקולוגית ניתן למנות עץ, בוץ, קש, אבן וחומרים ממוחזרים. </a:t>
            </a:r>
          </a:p>
          <a:p>
            <a:pPr marL="285750" indent="-285750">
              <a:lnSpc>
                <a:spcPct val="115000"/>
              </a:lnSpc>
              <a:spcAft>
                <a:spcPts val="1000"/>
              </a:spcAft>
              <a:buFont typeface="Arial" panose="020B0604020202020204" pitchFamily="34" charset="0"/>
              <a:buChar char="•"/>
            </a:pPr>
            <a:r>
              <a:rPr lang="he-IL" sz="1200" kern="0" dirty="0">
                <a:solidFill>
                  <a:srgbClr val="343434"/>
                </a:solidFill>
                <a:effectLst/>
                <a:latin typeface="Calibri" panose="020F0502020204030204" pitchFamily="34" charset="0"/>
                <a:ea typeface="Times New Roman" panose="02020603050405020304" pitchFamily="18" charset="0"/>
              </a:rPr>
              <a:t>חסכון באנרגיה (הובלה, בנייה, צריכת אנרגיה).</a:t>
            </a:r>
          </a:p>
          <a:p>
            <a:pPr marL="285750" indent="-285750">
              <a:lnSpc>
                <a:spcPct val="115000"/>
              </a:lnSpc>
              <a:spcAft>
                <a:spcPts val="1000"/>
              </a:spcAft>
              <a:buFont typeface="Arial" panose="020B0604020202020204" pitchFamily="34" charset="0"/>
              <a:buChar char="•"/>
            </a:pPr>
            <a:r>
              <a:rPr lang="he-IL" sz="1200" kern="0" dirty="0">
                <a:solidFill>
                  <a:srgbClr val="343434"/>
                </a:solidFill>
                <a:effectLst/>
                <a:latin typeface="Calibri" panose="020F0502020204030204" pitchFamily="34" charset="0"/>
                <a:ea typeface="Times New Roman" panose="02020603050405020304" pitchFamily="18" charset="0"/>
              </a:rPr>
              <a:t>שימוש במקורות אנרגיה מתחדשים. </a:t>
            </a:r>
          </a:p>
          <a:p>
            <a:endParaRPr lang="en-US" dirty="0"/>
          </a:p>
        </p:txBody>
      </p:sp>
      <p:sp>
        <p:nvSpPr>
          <p:cNvPr id="4" name="Slide Number Placeholder 3"/>
          <p:cNvSpPr>
            <a:spLocks noGrp="1"/>
          </p:cNvSpPr>
          <p:nvPr>
            <p:ph type="sldNum" sz="quarter" idx="5"/>
          </p:nvPr>
        </p:nvSpPr>
        <p:spPr/>
        <p:txBody>
          <a:bodyPr/>
          <a:lstStyle/>
          <a:p>
            <a:fld id="{8509C5F0-E7F3-45DF-9C3B-5CC926053525}" type="slidenum">
              <a:rPr lang="he-IL" smtClean="0"/>
              <a:t>26</a:t>
            </a:fld>
            <a:endParaRPr lang="he-IL"/>
          </a:p>
        </p:txBody>
      </p:sp>
    </p:spTree>
    <p:extLst>
      <p:ext uri="{BB962C8B-B14F-4D97-AF65-F5344CB8AC3E}">
        <p14:creationId xmlns:p14="http://schemas.microsoft.com/office/powerpoint/2010/main" val="1388264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a:p>
            <a:r>
              <a:rPr lang="he-IL" dirty="0"/>
              <a:t>מומלץ להמחיש את התהליך הבא: כאשר מרטיבים את האדמה מתקבל בוץ. כאשר הבוץ מתייבש הוא מתקשה בעקבות התאדות המים. כאשר מוסיפים מים לבוץ היבש הוא הופך לרטוב ומאבד את צורתו. אפשר להתגבר על החיסרון באמצעות פתרונות של איטום: כיסוי בטיח, מריחת חומר שומני ועוד.</a:t>
            </a:r>
          </a:p>
          <a:p>
            <a:r>
              <a:rPr lang="he-IL" dirty="0"/>
              <a:t>מקור מידע: </a:t>
            </a:r>
            <a:r>
              <a:rPr lang="he-IL" dirty="0">
                <a:hlinkClick r:id="rId3"/>
              </a:rPr>
              <a:t> בניה בבוץ - פעילות עצמית של הכנת לבני בוץ - קיבוץ לוטן (</a:t>
            </a:r>
            <a:r>
              <a:rPr lang="en-US" dirty="0">
                <a:hlinkClick r:id="rId3"/>
              </a:rPr>
              <a:t>kibbutzlotan.com)</a:t>
            </a:r>
            <a:endParaRPr lang="he-IL" dirty="0"/>
          </a:p>
          <a:p>
            <a:endParaRPr lang="he-IL" dirty="0"/>
          </a:p>
          <a:p>
            <a:endParaRPr lang="en-US" dirty="0"/>
          </a:p>
        </p:txBody>
      </p:sp>
      <p:sp>
        <p:nvSpPr>
          <p:cNvPr id="4" name="Slide Number Placeholder 3"/>
          <p:cNvSpPr>
            <a:spLocks noGrp="1"/>
          </p:cNvSpPr>
          <p:nvPr>
            <p:ph type="sldNum" sz="quarter" idx="5"/>
          </p:nvPr>
        </p:nvSpPr>
        <p:spPr/>
        <p:txBody>
          <a:bodyPr/>
          <a:lstStyle/>
          <a:p>
            <a:fld id="{8509C5F0-E7F3-45DF-9C3B-5CC926053525}" type="slidenum">
              <a:rPr lang="he-IL" smtClean="0"/>
              <a:t>27</a:t>
            </a:fld>
            <a:endParaRPr lang="he-IL"/>
          </a:p>
        </p:txBody>
      </p:sp>
    </p:spTree>
    <p:extLst>
      <p:ext uri="{BB962C8B-B14F-4D97-AF65-F5344CB8AC3E}">
        <p14:creationId xmlns:p14="http://schemas.microsoft.com/office/powerpoint/2010/main" val="631566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מאפיינים את המשימה על פי תחומי הדעת שבהם נעזרנו כדי לפתור את הבעיה.</a:t>
            </a:r>
          </a:p>
        </p:txBody>
      </p:sp>
      <p:sp>
        <p:nvSpPr>
          <p:cNvPr id="4" name="מציין מיקום של מספר שקופית 3"/>
          <p:cNvSpPr>
            <a:spLocks noGrp="1"/>
          </p:cNvSpPr>
          <p:nvPr>
            <p:ph type="sldNum" sz="quarter" idx="5"/>
          </p:nvPr>
        </p:nvSpPr>
        <p:spPr/>
        <p:txBody>
          <a:bodyPr/>
          <a:lstStyle/>
          <a:p>
            <a:fld id="{8509C5F0-E7F3-45DF-9C3B-5CC926053525}" type="slidenum">
              <a:rPr lang="he-IL" smtClean="0"/>
              <a:t>28</a:t>
            </a:fld>
            <a:endParaRPr lang="he-IL"/>
          </a:p>
        </p:txBody>
      </p:sp>
    </p:spTree>
    <p:extLst>
      <p:ext uri="{BB962C8B-B14F-4D97-AF65-F5344CB8AC3E}">
        <p14:creationId xmlns:p14="http://schemas.microsoft.com/office/powerpoint/2010/main" val="780486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הנילוס היה נתיב תחבורה ימי שהובילו לאורכו משאבי בניה. </a:t>
            </a:r>
          </a:p>
        </p:txBody>
      </p:sp>
      <p:sp>
        <p:nvSpPr>
          <p:cNvPr id="4" name="מציין מיקום של מספר שקופית 3"/>
          <p:cNvSpPr>
            <a:spLocks noGrp="1"/>
          </p:cNvSpPr>
          <p:nvPr>
            <p:ph type="sldNum" sz="quarter" idx="5"/>
          </p:nvPr>
        </p:nvSpPr>
        <p:spPr/>
        <p:txBody>
          <a:bodyPr/>
          <a:lstStyle/>
          <a:p>
            <a:fld id="{8509C5F0-E7F3-45DF-9C3B-5CC926053525}" type="slidenum">
              <a:rPr lang="he-IL" smtClean="0"/>
              <a:t>30</a:t>
            </a:fld>
            <a:endParaRPr lang="he-IL"/>
          </a:p>
        </p:txBody>
      </p:sp>
    </p:spTree>
    <p:extLst>
      <p:ext uri="{BB962C8B-B14F-4D97-AF65-F5344CB8AC3E}">
        <p14:creationId xmlns:p14="http://schemas.microsoft.com/office/powerpoint/2010/main" val="25205898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באתר </a:t>
            </a:r>
            <a:r>
              <a:rPr lang="he-IL" b="1" dirty="0"/>
              <a:t>במבט מקוון</a:t>
            </a:r>
            <a:r>
              <a:rPr lang="he-IL" dirty="0"/>
              <a:t>, יחידת תוכן לכיתה א (סתיו), משימה: </a:t>
            </a:r>
            <a:r>
              <a:rPr lang="he-IL" b="1" dirty="0"/>
              <a:t>מה יש באדמה?</a:t>
            </a:r>
          </a:p>
          <a:p>
            <a:r>
              <a:rPr lang="he-IL" b="0" i="0" dirty="0">
                <a:effectLst/>
                <a:latin typeface="Almoni Neue DL 4.0 AAA"/>
              </a:rPr>
              <a:t>במשימה עורכים תצפיות באדמה יבשה ובאדמה רטובה, עורכים השוואה ומסיקים על הדומה והשונה ביניהם.</a:t>
            </a:r>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8509C5F0-E7F3-45DF-9C3B-5CC926053525}"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31</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91604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dirty="0">
                <a:solidFill>
                  <a:srgbClr val="333333"/>
                </a:solidFill>
                <a:effectLst/>
                <a:latin typeface="Hadassah"/>
              </a:rPr>
              <a:t>בתמונה:</a:t>
            </a:r>
            <a:r>
              <a:rPr lang="en-US" sz="1200" b="0" i="0" dirty="0">
                <a:solidFill>
                  <a:srgbClr val="333333"/>
                </a:solidFill>
                <a:effectLst/>
                <a:latin typeface="Hadassah"/>
              </a:rPr>
              <a:t> </a:t>
            </a:r>
            <a:r>
              <a:rPr lang="he-IL" sz="1200" b="0" i="0" dirty="0">
                <a:solidFill>
                  <a:srgbClr val="333333"/>
                </a:solidFill>
                <a:effectLst/>
                <a:latin typeface="Hadassah"/>
              </a:rPr>
              <a:t>אסייתיים לבנטיניים מייצרים לבנים (איור מאת </a:t>
            </a:r>
            <a:r>
              <a:rPr lang="en-US" sz="1200" b="0" i="0" dirty="0">
                <a:solidFill>
                  <a:srgbClr val="333333"/>
                </a:solidFill>
                <a:effectLst/>
                <a:latin typeface="Hadassah"/>
              </a:rPr>
              <a:t>N.D.G. </a:t>
            </a:r>
            <a:r>
              <a:rPr lang="he-IL" sz="1200" b="0" i="0" dirty="0">
                <a:solidFill>
                  <a:srgbClr val="333333"/>
                </a:solidFill>
                <a:effectLst/>
                <a:latin typeface="Hadassah"/>
              </a:rPr>
              <a:t> </a:t>
            </a:r>
            <a:r>
              <a:rPr lang="he-IL" sz="1200" b="0" i="0" dirty="0" err="1">
                <a:solidFill>
                  <a:srgbClr val="333333"/>
                </a:solidFill>
                <a:effectLst/>
                <a:latin typeface="Hadassah"/>
              </a:rPr>
              <a:t>דייביס</a:t>
            </a:r>
            <a:r>
              <a:rPr lang="he-IL" sz="1200" b="0" i="0" dirty="0">
                <a:solidFill>
                  <a:srgbClr val="333333"/>
                </a:solidFill>
                <a:effectLst/>
                <a:latin typeface="Hadassah"/>
              </a:rPr>
              <a:t>; ציורים מקבר </a:t>
            </a:r>
            <a:r>
              <a:rPr lang="he-IL" sz="1200" b="0" i="0" dirty="0" err="1">
                <a:solidFill>
                  <a:srgbClr val="333333"/>
                </a:solidFill>
                <a:effectLst/>
                <a:latin typeface="Hadassah"/>
              </a:rPr>
              <a:t>רחמירע</a:t>
            </a:r>
            <a:r>
              <a:rPr lang="he-IL" sz="1200" b="0" i="0" dirty="0">
                <a:solidFill>
                  <a:srgbClr val="333333"/>
                </a:solidFill>
                <a:effectLst/>
                <a:latin typeface="Hadassah"/>
              </a:rPr>
              <a:t> , מוזיאון </a:t>
            </a:r>
            <a:r>
              <a:rPr lang="he-IL" sz="1200" b="0" i="0" dirty="0" err="1">
                <a:solidFill>
                  <a:srgbClr val="333333"/>
                </a:solidFill>
                <a:effectLst/>
                <a:latin typeface="Hadassah"/>
              </a:rPr>
              <a:t>המטרופוליטן</a:t>
            </a:r>
            <a:r>
              <a:rPr lang="he-IL" sz="1200" b="0" i="0" dirty="0">
                <a:solidFill>
                  <a:srgbClr val="333333"/>
                </a:solidFill>
                <a:effectLst/>
                <a:latin typeface="Hadassah"/>
              </a:rPr>
              <a:t> לאמנות, ניו יורק, 1935.)</a:t>
            </a:r>
            <a:endParaRPr lang="he-IL" sz="1200" dirty="0"/>
          </a:p>
          <a:p>
            <a:endParaRPr lang="he-IL" dirty="0"/>
          </a:p>
          <a:p>
            <a:r>
              <a:rPr lang="he-IL" dirty="0"/>
              <a:t>במצרים העתיקה נהגו לבנות מבנים מלבני בוץ, מאבן גיר ומגרניט. מקדשים נבנו לרוב מאבן גיר וגרניט כיוון שנועדו להיות מבני קבע העתידים להחזיק מעמד שנים רבות. לעומת זאת, ארמונות ומבנים פרטיים נבנו לשם נוחות והיו עשויים לבני בוץ. כדי להעניק ללבני הבוץ מראה יפה יותר, כוסו מבני הלבנים בטיח ועוטרו בציורי קיר. כל אחד מסוגי הבנייה נחשב עבודה הדורשת מומחיות. כלומר, מי שעבד בסוג אחד לא עבד בסוג השני.  </a:t>
            </a:r>
          </a:p>
          <a:p>
            <a:r>
              <a:rPr lang="he-IL" dirty="0"/>
              <a:t>בשקופיות 18-17 ניתן לראות קירות לבנים חשופים מכוסים בטיח. בשקופית 17 קיר לבנים מכוסה בטיח. בשקופית 18 קירות של מקדש שבנוי מלבנים מכוסים בטיח ועליהם ציורי קיר</a:t>
            </a:r>
          </a:p>
          <a:p>
            <a:endParaRPr lang="he-IL" dirty="0"/>
          </a:p>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8509C5F0-E7F3-45DF-9C3B-5CC926053525}"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79964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 </a:t>
            </a:r>
          </a:p>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8509C5F0-E7F3-45DF-9C3B-5CC926053525}"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32</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753554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fontAlgn="base"/>
            <a:r>
              <a:rPr lang="he-IL" b="0" i="0" dirty="0">
                <a:solidFill>
                  <a:srgbClr val="4A4A4A"/>
                </a:solidFill>
                <a:effectLst/>
                <a:latin typeface="inherit"/>
              </a:rPr>
              <a:t>קוראים את הפסוק מתוך ספר שמות ושואלים שאלות כגון: </a:t>
            </a:r>
          </a:p>
          <a:p>
            <a:pPr algn="r" fontAlgn="base"/>
            <a:r>
              <a:rPr lang="he-IL" b="0" i="0" dirty="0">
                <a:solidFill>
                  <a:srgbClr val="4A4A4A"/>
                </a:solidFill>
                <a:effectLst/>
                <a:latin typeface="inherit"/>
              </a:rPr>
              <a:t>מהן ערי מסכנות?</a:t>
            </a:r>
          </a:p>
          <a:p>
            <a:pPr algn="r" fontAlgn="base"/>
            <a:r>
              <a:rPr lang="he-IL" b="0" i="0" dirty="0">
                <a:solidFill>
                  <a:srgbClr val="4A4A4A"/>
                </a:solidFill>
                <a:effectLst/>
                <a:latin typeface="inherit"/>
              </a:rPr>
              <a:t>היכן שכנו פיתום </a:t>
            </a:r>
            <a:r>
              <a:rPr lang="he-IL" b="0" i="0" dirty="0" err="1">
                <a:solidFill>
                  <a:srgbClr val="4A4A4A"/>
                </a:solidFill>
                <a:effectLst/>
                <a:latin typeface="inherit"/>
              </a:rPr>
              <a:t>ורעמסס</a:t>
            </a:r>
            <a:r>
              <a:rPr lang="he-IL" b="0" i="0" dirty="0">
                <a:solidFill>
                  <a:srgbClr val="4A4A4A"/>
                </a:solidFill>
                <a:effectLst/>
                <a:latin typeface="inherit"/>
              </a:rPr>
              <a:t>? – מומלץ להראות במפה.</a:t>
            </a:r>
          </a:p>
          <a:p>
            <a:pPr algn="r" fontAlgn="base"/>
            <a:r>
              <a:rPr lang="he-IL" b="0" i="0" dirty="0">
                <a:solidFill>
                  <a:srgbClr val="4A4A4A"/>
                </a:solidFill>
                <a:effectLst/>
                <a:latin typeface="inherit"/>
              </a:rPr>
              <a:t>מה בנו בישובים הללו?</a:t>
            </a:r>
          </a:p>
          <a:p>
            <a:pPr algn="r" fontAlgn="base"/>
            <a:r>
              <a:rPr lang="he-IL" b="0" i="0" dirty="0">
                <a:solidFill>
                  <a:srgbClr val="4A4A4A"/>
                </a:solidFill>
                <a:effectLst/>
                <a:latin typeface="inherit"/>
              </a:rPr>
              <a:t>נציג את סדרת התמונות שבהן רואים שרידים של המחסנים. </a:t>
            </a:r>
          </a:p>
          <a:p>
            <a:pPr algn="r" fontAlgn="base"/>
            <a:r>
              <a:rPr lang="he-IL" b="0" i="0" dirty="0">
                <a:solidFill>
                  <a:srgbClr val="4A4A4A"/>
                </a:solidFill>
                <a:effectLst/>
                <a:latin typeface="inherit"/>
              </a:rPr>
              <a:t> </a:t>
            </a:r>
            <a:r>
              <a:rPr lang="he-IL" dirty="0"/>
              <a:t> </a:t>
            </a:r>
          </a:p>
          <a:p>
            <a:r>
              <a:rPr lang="he-IL" dirty="0"/>
              <a:t>יש מי שטוענים </a:t>
            </a:r>
            <a:r>
              <a:rPr lang="he-IL" b="0" i="0" dirty="0">
                <a:solidFill>
                  <a:srgbClr val="000000"/>
                </a:solidFill>
                <a:effectLst/>
                <a:latin typeface="Hadassah"/>
              </a:rPr>
              <a:t> שהמונח "ערי מסכנות" מתייחס לסדרת מבני אחסון עשויים לבני בוץ שהיו צמודים למקדשים בשתי ערים אלה (ובעוד ערים רבות), אשר נבנו כדי לאחסן כמויות עצומות של מזון לשימוש כמנחות לאלים המצריים. העובדה שהמקרא מתייחס למבנים אלה כ"ערים" במקום "מבנים" בלבד היא ככל הנראה תוצאה של גודלם העצום של מיזמים אלה. השטח עליו נבנו מבני אחסון אלה היה לעיתים גדול פי כמה משטח המקדש עצמו.</a:t>
            </a:r>
            <a:endParaRPr lang="he-IL" dirty="0"/>
          </a:p>
          <a:p>
            <a:pPr algn="r" fontAlgn="base"/>
            <a:endParaRPr lang="he-IL" b="0" i="0" dirty="0">
              <a:solidFill>
                <a:srgbClr val="4A4A4A"/>
              </a:solidFill>
              <a:effectLst/>
              <a:latin typeface="inherit"/>
            </a:endParaRPr>
          </a:p>
          <a:p>
            <a:endParaRPr lang="he-IL" dirty="0"/>
          </a:p>
        </p:txBody>
      </p:sp>
      <p:sp>
        <p:nvSpPr>
          <p:cNvPr id="4" name="מציין מיקום של מספר שקופית 3"/>
          <p:cNvSpPr>
            <a:spLocks noGrp="1"/>
          </p:cNvSpPr>
          <p:nvPr>
            <p:ph type="sldNum" sz="quarter" idx="5"/>
          </p:nvPr>
        </p:nvSpPr>
        <p:spPr/>
        <p:txBody>
          <a:bodyPr/>
          <a:lstStyle/>
          <a:p>
            <a:fld id="{8509C5F0-E7F3-45DF-9C3B-5CC926053525}" type="slidenum">
              <a:rPr lang="he-IL" smtClean="0"/>
              <a:t>4</a:t>
            </a:fld>
            <a:endParaRPr lang="he-IL"/>
          </a:p>
        </p:txBody>
      </p:sp>
    </p:spTree>
    <p:extLst>
      <p:ext uri="{BB962C8B-B14F-4D97-AF65-F5344CB8AC3E}">
        <p14:creationId xmlns:p14="http://schemas.microsoft.com/office/powerpoint/2010/main" val="2175215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מציגים את התמונות של המבנים שנבנו </a:t>
            </a:r>
            <a:r>
              <a:rPr lang="he-IL" dirty="0" err="1"/>
              <a:t>ברעמסס</a:t>
            </a:r>
            <a:r>
              <a:rPr lang="he-IL" dirty="0"/>
              <a:t> לצורך התרשמות. אפשר להבחין בלבני האיבר.</a:t>
            </a:r>
          </a:p>
        </p:txBody>
      </p:sp>
      <p:sp>
        <p:nvSpPr>
          <p:cNvPr id="4" name="מציין מיקום של מספר שקופית 3"/>
          <p:cNvSpPr>
            <a:spLocks noGrp="1"/>
          </p:cNvSpPr>
          <p:nvPr>
            <p:ph type="sldNum" sz="quarter" idx="5"/>
          </p:nvPr>
        </p:nvSpPr>
        <p:spPr/>
        <p:txBody>
          <a:bodyPr/>
          <a:lstStyle/>
          <a:p>
            <a:fld id="{8509C5F0-E7F3-45DF-9C3B-5CC926053525}" type="slidenum">
              <a:rPr lang="he-IL" smtClean="0"/>
              <a:t>5</a:t>
            </a:fld>
            <a:endParaRPr lang="he-IL"/>
          </a:p>
        </p:txBody>
      </p:sp>
    </p:spTree>
    <p:extLst>
      <p:ext uri="{BB962C8B-B14F-4D97-AF65-F5344CB8AC3E}">
        <p14:creationId xmlns:p14="http://schemas.microsoft.com/office/powerpoint/2010/main" val="1508145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מציגים תמונה של מחסני המזון בעיר פתום. להפנות את תשומת הלב לאדמה וללבני הבוץ.</a:t>
            </a:r>
          </a:p>
        </p:txBody>
      </p:sp>
      <p:sp>
        <p:nvSpPr>
          <p:cNvPr id="4" name="מציין מיקום של מספר שקופית 3"/>
          <p:cNvSpPr>
            <a:spLocks noGrp="1"/>
          </p:cNvSpPr>
          <p:nvPr>
            <p:ph type="sldNum" sz="quarter" idx="5"/>
          </p:nvPr>
        </p:nvSpPr>
        <p:spPr/>
        <p:txBody>
          <a:bodyPr/>
          <a:lstStyle/>
          <a:p>
            <a:fld id="{8509C5F0-E7F3-45DF-9C3B-5CC926053525}" type="slidenum">
              <a:rPr lang="he-IL" smtClean="0"/>
              <a:t>6</a:t>
            </a:fld>
            <a:endParaRPr lang="he-IL"/>
          </a:p>
        </p:txBody>
      </p:sp>
    </p:spTree>
    <p:extLst>
      <p:ext uri="{BB962C8B-B14F-4D97-AF65-F5344CB8AC3E}">
        <p14:creationId xmlns:p14="http://schemas.microsoft.com/office/powerpoint/2010/main" val="2686339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קוראים את הפסוק וממשיכים לשאול שאלות.</a:t>
            </a:r>
          </a:p>
          <a:p>
            <a:r>
              <a:rPr lang="he-IL" dirty="0"/>
              <a:t>ממה בנו את המבנים בפיתום </a:t>
            </a:r>
            <a:r>
              <a:rPr lang="he-IL" dirty="0" err="1"/>
              <a:t>ורעמסס</a:t>
            </a:r>
            <a:r>
              <a:rPr lang="he-IL" dirty="0"/>
              <a:t>? – התשובה מחומר.</a:t>
            </a:r>
          </a:p>
          <a:p>
            <a:r>
              <a:rPr lang="he-IL" dirty="0"/>
              <a:t>מהו חומר?</a:t>
            </a:r>
          </a:p>
          <a:p>
            <a:r>
              <a:rPr lang="he-IL" dirty="0"/>
              <a:t>זוהי קרקע המורכבת בעיקר מגרגרי חרסית. בשפת היומיום קוראים לחומר "</a:t>
            </a:r>
            <a:r>
              <a:rPr lang="he-IL" dirty="0" err="1"/>
              <a:t>חימר</a:t>
            </a:r>
            <a:r>
              <a:rPr lang="he-IL" dirty="0"/>
              <a:t>".</a:t>
            </a:r>
          </a:p>
          <a:p>
            <a:endParaRPr lang="he-IL" dirty="0"/>
          </a:p>
          <a:p>
            <a:r>
              <a:rPr lang="he-IL" dirty="0"/>
              <a:t> בתחום הגאולוגיה לחרסית יש שתי משמעויות:</a:t>
            </a:r>
          </a:p>
          <a:p>
            <a:pPr marL="228600" indent="-228600">
              <a:buFont typeface="+mj-lt"/>
              <a:buAutoNum type="arabicPeriod"/>
            </a:pPr>
            <a:r>
              <a:rPr lang="he-IL" dirty="0"/>
              <a:t> </a:t>
            </a:r>
            <a:r>
              <a:rPr lang="he-IL" b="1" dirty="0"/>
              <a:t> חרסית כחומר:</a:t>
            </a:r>
            <a:r>
              <a:rPr lang="en-US" b="1" dirty="0"/>
              <a:t> </a:t>
            </a:r>
            <a:r>
              <a:rPr lang="he-IL" dirty="0"/>
              <a:t> חרסית היא סוג של מינרל. החרסית  מורכבת מגרגרים זעירים, נקבובית (יש רווח בין הגרגרים), החרסית סופחת מים ונעשית עיסתית במגע עם מים. החרסית  מופיעה בקרקעות עם כמויות משתנות של חול קוורץ. קרקע חרסיתית רטובה הופכת לבוץ בשל יכולת ספיחת המים על ידי החרסית. בעת התייבשותה מתכווצת הקרקע ומתפוררת באופן טבעי לגושים קטנים. </a:t>
            </a:r>
          </a:p>
          <a:p>
            <a:pPr marL="228600" indent="-228600" algn="r">
              <a:buFont typeface="+mj-lt"/>
              <a:buAutoNum type="arabicPeriod"/>
            </a:pPr>
            <a:r>
              <a:rPr lang="he-IL" b="1" i="0" dirty="0">
                <a:solidFill>
                  <a:schemeClr val="tx1"/>
                </a:solidFill>
                <a:effectLst/>
                <a:latin typeface="+mn-lt"/>
              </a:rPr>
              <a:t>חרסית כגודל גרגר</a:t>
            </a:r>
            <a:r>
              <a:rPr lang="he-IL" b="0" i="0" dirty="0">
                <a:solidFill>
                  <a:schemeClr val="tx1"/>
                </a:solidFill>
                <a:effectLst/>
                <a:latin typeface="+mn-lt"/>
              </a:rPr>
              <a:t>: </a:t>
            </a:r>
            <a:r>
              <a:rPr lang="he-IL" b="0" i="0" dirty="0">
                <a:solidFill>
                  <a:srgbClr val="202122"/>
                </a:solidFill>
                <a:effectLst/>
                <a:latin typeface="Arial" panose="020B0604020202020204" pitchFamily="34" charset="0"/>
              </a:rPr>
              <a:t>מקובל לתאר את גודל הגרגרים בסקלה הזו: </a:t>
            </a:r>
            <a:r>
              <a:rPr lang="he-IL" b="0" i="0" u="none" strike="noStrike" dirty="0">
                <a:solidFill>
                  <a:srgbClr val="3366CC"/>
                </a:solidFill>
                <a:effectLst/>
                <a:latin typeface="Arial" panose="020B0604020202020204" pitchFamily="34" charset="0"/>
              </a:rPr>
              <a:t>חול</a:t>
            </a:r>
            <a:r>
              <a:rPr lang="he-IL" b="0" i="0" dirty="0">
                <a:solidFill>
                  <a:srgbClr val="202122"/>
                </a:solidFill>
                <a:effectLst/>
                <a:latin typeface="Arial" panose="020B0604020202020204" pitchFamily="34" charset="0"/>
              </a:rPr>
              <a:t> (גרגרים בין 2 מילימטרים ל-0.063 מילימטרים), </a:t>
            </a:r>
            <a:r>
              <a:rPr lang="he-IL" b="0" i="0" u="none" strike="noStrike" dirty="0">
                <a:solidFill>
                  <a:srgbClr val="3366CC"/>
                </a:solidFill>
                <a:effectLst/>
                <a:latin typeface="Arial" panose="020B0604020202020204" pitchFamily="34" charset="0"/>
              </a:rPr>
              <a:t> טין </a:t>
            </a:r>
            <a:r>
              <a:rPr lang="he-IL" b="0" i="0" dirty="0">
                <a:solidFill>
                  <a:srgbClr val="202122"/>
                </a:solidFill>
                <a:effectLst/>
                <a:latin typeface="Arial" panose="020B0604020202020204" pitchFamily="34" charset="0"/>
              </a:rPr>
              <a:t>(גרגרים 0.063 מילימטריםל-0.004 מילימטרים) וחרסית (גרגרים זעירים שגודלם מ-0.004 מילימטרים ומטה).</a:t>
            </a:r>
          </a:p>
          <a:p>
            <a:pPr marL="228600" indent="-228600" algn="r">
              <a:buFont typeface="+mj-lt"/>
              <a:buAutoNum type="arabicPeriod"/>
            </a:pPr>
            <a:endParaRPr lang="he-IL" b="0" i="0" dirty="0">
              <a:solidFill>
                <a:srgbClr val="202122"/>
              </a:solidFill>
              <a:effectLst/>
              <a:latin typeface="Arial" panose="020B0604020202020204" pitchFamily="34" charset="0"/>
            </a:endParaRPr>
          </a:p>
          <a:p>
            <a:pPr marL="228600" indent="-228600">
              <a:buFont typeface="+mj-lt"/>
              <a:buAutoNum type="arabicPeriod"/>
            </a:pPr>
            <a:r>
              <a:rPr lang="he-IL" dirty="0"/>
              <a:t>חרסית היא סלע משקע</a:t>
            </a:r>
          </a:p>
          <a:p>
            <a:pPr marL="228600" indent="-228600">
              <a:buFont typeface="+mj-lt"/>
              <a:buAutoNum type="arabicPeriod"/>
            </a:pPr>
            <a:br>
              <a:rPr lang="he-IL" b="0" i="0" dirty="0">
                <a:solidFill>
                  <a:srgbClr val="040C28"/>
                </a:solidFill>
                <a:effectLst/>
                <a:latin typeface="Google Sans"/>
              </a:rPr>
            </a:br>
            <a:r>
              <a:rPr lang="he-IL" b="0" i="0" dirty="0">
                <a:solidFill>
                  <a:srgbClr val="040C28"/>
                </a:solidFill>
                <a:effectLst/>
                <a:latin typeface="Google Sans"/>
              </a:rPr>
              <a:t>סלעים</a:t>
            </a:r>
            <a:r>
              <a:rPr lang="he-IL" b="0" i="0" dirty="0">
                <a:solidFill>
                  <a:srgbClr val="1F1F1F"/>
                </a:solidFill>
                <a:effectLst/>
                <a:latin typeface="Google Sans"/>
              </a:rPr>
              <a:t> מחולקים לשלוש קטגוריות עיקריות, לפי אופן היווצרותם: סלעי יסוד – </a:t>
            </a:r>
            <a:r>
              <a:rPr lang="he-IL" b="0" i="0" dirty="0">
                <a:solidFill>
                  <a:srgbClr val="040C28"/>
                </a:solidFill>
                <a:effectLst/>
                <a:latin typeface="Google Sans"/>
              </a:rPr>
              <a:t>סלעים</a:t>
            </a:r>
            <a:r>
              <a:rPr lang="he-IL" b="0" i="0" dirty="0">
                <a:solidFill>
                  <a:srgbClr val="1F1F1F"/>
                </a:solidFill>
                <a:effectLst/>
                <a:latin typeface="Google Sans"/>
              </a:rPr>
              <a:t> </a:t>
            </a:r>
            <a:r>
              <a:rPr lang="he-IL" b="0" i="0" dirty="0" err="1">
                <a:solidFill>
                  <a:srgbClr val="1F1F1F"/>
                </a:solidFill>
                <a:effectLst/>
                <a:latin typeface="Google Sans"/>
              </a:rPr>
              <a:t>פלוטוניים</a:t>
            </a:r>
            <a:r>
              <a:rPr lang="he-IL" b="0" i="0" dirty="0">
                <a:solidFill>
                  <a:srgbClr val="1F1F1F"/>
                </a:solidFill>
                <a:effectLst/>
                <a:latin typeface="Google Sans"/>
              </a:rPr>
              <a:t> שנוצרו מהתקררות מאגמה בתוך כדור הארץ ו</a:t>
            </a:r>
            <a:r>
              <a:rPr lang="he-IL" b="0" i="0" dirty="0">
                <a:solidFill>
                  <a:srgbClr val="040C28"/>
                </a:solidFill>
                <a:effectLst/>
                <a:latin typeface="Google Sans"/>
              </a:rPr>
              <a:t>סלעים</a:t>
            </a:r>
            <a:r>
              <a:rPr lang="he-IL" b="0" i="0" dirty="0">
                <a:solidFill>
                  <a:srgbClr val="1F1F1F"/>
                </a:solidFill>
                <a:effectLst/>
                <a:latin typeface="Google Sans"/>
              </a:rPr>
              <a:t> געשיים שנוצרו מהתקררות לבה על-פני השטח סלעי משקע – נוצרו מהתגבשות משקעים שמקורם בפירוק של </a:t>
            </a:r>
            <a:r>
              <a:rPr lang="he-IL" b="0" i="0" dirty="0">
                <a:solidFill>
                  <a:srgbClr val="040C28"/>
                </a:solidFill>
                <a:effectLst/>
                <a:latin typeface="Google Sans"/>
              </a:rPr>
              <a:t>סלעים</a:t>
            </a:r>
            <a:r>
              <a:rPr lang="he-IL" b="0" i="0" dirty="0">
                <a:solidFill>
                  <a:srgbClr val="1F1F1F"/>
                </a:solidFill>
                <a:effectLst/>
                <a:latin typeface="Google Sans"/>
              </a:rPr>
              <a:t> קיימים והתגבשות מחדש</a:t>
            </a:r>
            <a:endParaRPr lang="en-US" dirty="0"/>
          </a:p>
        </p:txBody>
      </p:sp>
      <p:sp>
        <p:nvSpPr>
          <p:cNvPr id="4" name="Slide Number Placeholder 3"/>
          <p:cNvSpPr>
            <a:spLocks noGrp="1"/>
          </p:cNvSpPr>
          <p:nvPr>
            <p:ph type="sldNum" sz="quarter" idx="5"/>
          </p:nvPr>
        </p:nvSpPr>
        <p:spPr/>
        <p:txBody>
          <a:bodyPr/>
          <a:lstStyle/>
          <a:p>
            <a:fld id="{8509C5F0-E7F3-45DF-9C3B-5CC926053525}" type="slidenum">
              <a:rPr lang="he-IL" smtClean="0"/>
              <a:t>7</a:t>
            </a:fld>
            <a:endParaRPr lang="he-IL"/>
          </a:p>
        </p:txBody>
      </p:sp>
    </p:spTree>
    <p:extLst>
      <p:ext uri="{BB962C8B-B14F-4D97-AF65-F5344CB8AC3E}">
        <p14:creationId xmlns:p14="http://schemas.microsoft.com/office/powerpoint/2010/main" val="255925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 כאשר מרטיבים קרקע חרסיתית עם מים מקבלים בוץ.</a:t>
            </a:r>
          </a:p>
        </p:txBody>
      </p:sp>
      <p:sp>
        <p:nvSpPr>
          <p:cNvPr id="4" name="מציין מיקום של מספר שקופית 3"/>
          <p:cNvSpPr>
            <a:spLocks noGrp="1"/>
          </p:cNvSpPr>
          <p:nvPr>
            <p:ph type="sldNum" sz="quarter" idx="5"/>
          </p:nvPr>
        </p:nvSpPr>
        <p:spPr/>
        <p:txBody>
          <a:bodyPr/>
          <a:lstStyle/>
          <a:p>
            <a:fld id="{8509C5F0-E7F3-45DF-9C3B-5CC926053525}" type="slidenum">
              <a:rPr lang="he-IL" smtClean="0"/>
              <a:t>8</a:t>
            </a:fld>
            <a:endParaRPr lang="he-IL"/>
          </a:p>
        </p:txBody>
      </p:sp>
    </p:spTree>
    <p:extLst>
      <p:ext uri="{BB962C8B-B14F-4D97-AF65-F5344CB8AC3E}">
        <p14:creationId xmlns:p14="http://schemas.microsoft.com/office/powerpoint/2010/main" val="3681179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המקור של הקרקע החרסיתית היה מהסחף של </a:t>
            </a:r>
            <a:r>
              <a:rPr lang="he-IL" b="1" dirty="0"/>
              <a:t>נהר הנילוס</a:t>
            </a:r>
            <a:r>
              <a:rPr lang="he-IL" dirty="0"/>
              <a:t>. (בוץ: תערובת של אדמה ומים)</a:t>
            </a:r>
          </a:p>
          <a:p>
            <a:r>
              <a:rPr lang="he-IL" dirty="0"/>
              <a:t>המפה מציגה חלק מנהר הנילוס, מדבר סיני ואת החלק הדרומי של ישראל.</a:t>
            </a:r>
          </a:p>
          <a:p>
            <a:r>
              <a:rPr lang="he-IL" b="1" i="0" dirty="0">
                <a:solidFill>
                  <a:srgbClr val="081421"/>
                </a:solidFill>
                <a:effectLst/>
                <a:latin typeface="Open Sans Hebrew"/>
              </a:rPr>
              <a:t>היאור</a:t>
            </a:r>
            <a:r>
              <a:rPr lang="he-IL" b="0" i="0" dirty="0">
                <a:solidFill>
                  <a:srgbClr val="081421"/>
                </a:solidFill>
                <a:effectLst/>
                <a:latin typeface="Open Sans Hebrew"/>
              </a:rPr>
              <a:t> הוא שמו העברי של הנהר המוכר בעולם בשם "נילוס". הנילוס הוא הנהר הארוך ביותר באפריקה, והשני באורכו בעולם (אחרי האמזונס). </a:t>
            </a:r>
            <a:r>
              <a:rPr lang="he-IL" dirty="0"/>
              <a:t>לנילוס שני מקורות עיקריים: הנילוס הלבן שמתחיל באפריקה המשוונית והנילוס הכחול שמתחיל באתיופיה. </a:t>
            </a:r>
            <a:r>
              <a:rPr lang="he-IL" b="0" i="0" dirty="0">
                <a:solidFill>
                  <a:srgbClr val="202122"/>
                </a:solidFill>
                <a:effectLst/>
                <a:latin typeface="Arial" panose="020B0604020202020204" pitchFamily="34" charset="0"/>
              </a:rPr>
              <a:t>הנילוס הכחול והלבן מתאחדים </a:t>
            </a:r>
            <a:r>
              <a:rPr lang="he-IL" b="0" i="0" dirty="0" err="1">
                <a:solidFill>
                  <a:srgbClr val="202122"/>
                </a:solidFill>
                <a:effectLst/>
                <a:latin typeface="Arial" panose="020B0604020202020204" pitchFamily="34" charset="0"/>
              </a:rPr>
              <a:t>בח'רטום</a:t>
            </a:r>
            <a:r>
              <a:rPr lang="he-IL" b="0" i="0" dirty="0">
                <a:solidFill>
                  <a:srgbClr val="202122"/>
                </a:solidFill>
                <a:effectLst/>
                <a:latin typeface="Arial" panose="020B0604020202020204" pitchFamily="34" charset="0"/>
              </a:rPr>
              <a:t>, בירת סודאן, ומשם זורם הנילוס המאוחד דרך מצרים עד הים התיכון. זרם הנילוס נושא סחף רב שמורכב מחרסית וחול. הסחף שוקע במניפת סחף ענקית שנקראת הדלתא של הנילוס. דלתא על שם צורתה של מניפת הסחף כאות היוונית דלתא (משולש הפוך).</a:t>
            </a:r>
          </a:p>
          <a:p>
            <a:r>
              <a:rPr lang="he-IL" b="0" i="0" dirty="0">
                <a:solidFill>
                  <a:srgbClr val="202122"/>
                </a:solidFill>
                <a:effectLst/>
                <a:latin typeface="Arial" panose="020B0604020202020204" pitchFamily="34" charset="0"/>
              </a:rPr>
              <a:t>הערים פיתום </a:t>
            </a:r>
            <a:r>
              <a:rPr lang="he-IL" b="0" i="0" dirty="0" err="1">
                <a:solidFill>
                  <a:srgbClr val="202122"/>
                </a:solidFill>
                <a:effectLst/>
                <a:latin typeface="Arial" panose="020B0604020202020204" pitchFamily="34" charset="0"/>
              </a:rPr>
              <a:t>ורעמסס</a:t>
            </a:r>
            <a:r>
              <a:rPr lang="he-IL" b="0" i="0" dirty="0">
                <a:solidFill>
                  <a:srgbClr val="202122"/>
                </a:solidFill>
                <a:effectLst/>
                <a:latin typeface="Arial" panose="020B0604020202020204" pitchFamily="34" charset="0"/>
              </a:rPr>
              <a:t> שכנו בחלק המזרחי של דלתת הנילוס.</a:t>
            </a:r>
            <a:endParaRPr lang="en-US" dirty="0"/>
          </a:p>
        </p:txBody>
      </p:sp>
      <p:sp>
        <p:nvSpPr>
          <p:cNvPr id="4" name="Slide Number Placeholder 3"/>
          <p:cNvSpPr>
            <a:spLocks noGrp="1"/>
          </p:cNvSpPr>
          <p:nvPr>
            <p:ph type="sldNum" sz="quarter" idx="5"/>
          </p:nvPr>
        </p:nvSpPr>
        <p:spPr/>
        <p:txBody>
          <a:bodyPr/>
          <a:lstStyle/>
          <a:p>
            <a:fld id="{8509C5F0-E7F3-45DF-9C3B-5CC926053525}" type="slidenum">
              <a:rPr lang="he-IL" smtClean="0"/>
              <a:t>9</a:t>
            </a:fld>
            <a:endParaRPr lang="he-IL"/>
          </a:p>
        </p:txBody>
      </p:sp>
    </p:spTree>
    <p:extLst>
      <p:ext uri="{BB962C8B-B14F-4D97-AF65-F5344CB8AC3E}">
        <p14:creationId xmlns:p14="http://schemas.microsoft.com/office/powerpoint/2010/main" val="3563394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04EA811-713E-B82C-B485-2D95A069FB89}"/>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EDC1414A-2C59-B205-A3AF-92B06CE0C1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B46E3BF9-3878-4536-4227-CEF8BEF00FBA}"/>
              </a:ext>
            </a:extLst>
          </p:cNvPr>
          <p:cNvSpPr>
            <a:spLocks noGrp="1"/>
          </p:cNvSpPr>
          <p:nvPr>
            <p:ph type="dt" sz="half" idx="10"/>
          </p:nvPr>
        </p:nvSpPr>
        <p:spPr/>
        <p:txBody>
          <a:bodyPr/>
          <a:lstStyle/>
          <a:p>
            <a:fld id="{7439BD09-A0B8-4B8B-8D30-861DCB8E5591}" type="datetimeFigureOut">
              <a:rPr lang="he-IL" smtClean="0"/>
              <a:t>כ"ד/אדר ב/תשפ"ד</a:t>
            </a:fld>
            <a:endParaRPr lang="he-IL"/>
          </a:p>
        </p:txBody>
      </p:sp>
      <p:sp>
        <p:nvSpPr>
          <p:cNvPr id="5" name="מציין מיקום של כותרת תחתונה 4">
            <a:extLst>
              <a:ext uri="{FF2B5EF4-FFF2-40B4-BE49-F238E27FC236}">
                <a16:creationId xmlns:a16="http://schemas.microsoft.com/office/drawing/2014/main" id="{DA0DDA06-BE55-F0BF-9392-DB0B89D065A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BC219F5-C110-4F29-6D27-E1BAFB238ABA}"/>
              </a:ext>
            </a:extLst>
          </p:cNvPr>
          <p:cNvSpPr>
            <a:spLocks noGrp="1"/>
          </p:cNvSpPr>
          <p:nvPr>
            <p:ph type="sldNum" sz="quarter" idx="12"/>
          </p:nvPr>
        </p:nvSpPr>
        <p:spPr/>
        <p:txBody>
          <a:bodyPr/>
          <a:lstStyle/>
          <a:p>
            <a:fld id="{CABE461C-A190-4926-841E-DD2ABB9223E1}" type="slidenum">
              <a:rPr lang="he-IL" smtClean="0"/>
              <a:t>‹#›</a:t>
            </a:fld>
            <a:endParaRPr lang="he-IL"/>
          </a:p>
        </p:txBody>
      </p:sp>
    </p:spTree>
    <p:extLst>
      <p:ext uri="{BB962C8B-B14F-4D97-AF65-F5344CB8AC3E}">
        <p14:creationId xmlns:p14="http://schemas.microsoft.com/office/powerpoint/2010/main" val="2350085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92A3CDC-D74A-D096-8651-95EE3027C5D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25A5313B-95FA-714C-3B0B-742463921C5E}"/>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BAC772F-5E6D-4EDE-8F2B-467DDC55E80F}"/>
              </a:ext>
            </a:extLst>
          </p:cNvPr>
          <p:cNvSpPr>
            <a:spLocks noGrp="1"/>
          </p:cNvSpPr>
          <p:nvPr>
            <p:ph type="dt" sz="half" idx="10"/>
          </p:nvPr>
        </p:nvSpPr>
        <p:spPr/>
        <p:txBody>
          <a:bodyPr/>
          <a:lstStyle/>
          <a:p>
            <a:fld id="{7439BD09-A0B8-4B8B-8D30-861DCB8E5591}" type="datetimeFigureOut">
              <a:rPr lang="he-IL" smtClean="0"/>
              <a:t>כ"ד/אדר ב/תשפ"ד</a:t>
            </a:fld>
            <a:endParaRPr lang="he-IL"/>
          </a:p>
        </p:txBody>
      </p:sp>
      <p:sp>
        <p:nvSpPr>
          <p:cNvPr id="5" name="מציין מיקום של כותרת תחתונה 4">
            <a:extLst>
              <a:ext uri="{FF2B5EF4-FFF2-40B4-BE49-F238E27FC236}">
                <a16:creationId xmlns:a16="http://schemas.microsoft.com/office/drawing/2014/main" id="{07C16D89-EDA4-F6C3-DA50-972A177FDA3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E3C3853-F813-12DC-C8B3-E196A33D07E2}"/>
              </a:ext>
            </a:extLst>
          </p:cNvPr>
          <p:cNvSpPr>
            <a:spLocks noGrp="1"/>
          </p:cNvSpPr>
          <p:nvPr>
            <p:ph type="sldNum" sz="quarter" idx="12"/>
          </p:nvPr>
        </p:nvSpPr>
        <p:spPr/>
        <p:txBody>
          <a:bodyPr/>
          <a:lstStyle/>
          <a:p>
            <a:fld id="{CABE461C-A190-4926-841E-DD2ABB9223E1}" type="slidenum">
              <a:rPr lang="he-IL" smtClean="0"/>
              <a:t>‹#›</a:t>
            </a:fld>
            <a:endParaRPr lang="he-IL"/>
          </a:p>
        </p:txBody>
      </p:sp>
    </p:spTree>
    <p:extLst>
      <p:ext uri="{BB962C8B-B14F-4D97-AF65-F5344CB8AC3E}">
        <p14:creationId xmlns:p14="http://schemas.microsoft.com/office/powerpoint/2010/main" val="2769894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DAD8457B-67A8-AA23-7F73-38554AA7AB7C}"/>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42E88A6E-BECF-B1F6-17DD-354B5008BB9B}"/>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E9AB200-2EAE-22CF-3E23-3FC6813989CC}"/>
              </a:ext>
            </a:extLst>
          </p:cNvPr>
          <p:cNvSpPr>
            <a:spLocks noGrp="1"/>
          </p:cNvSpPr>
          <p:nvPr>
            <p:ph type="dt" sz="half" idx="10"/>
          </p:nvPr>
        </p:nvSpPr>
        <p:spPr/>
        <p:txBody>
          <a:bodyPr/>
          <a:lstStyle/>
          <a:p>
            <a:fld id="{7439BD09-A0B8-4B8B-8D30-861DCB8E5591}" type="datetimeFigureOut">
              <a:rPr lang="he-IL" smtClean="0"/>
              <a:t>כ"ד/אדר ב/תשפ"ד</a:t>
            </a:fld>
            <a:endParaRPr lang="he-IL"/>
          </a:p>
        </p:txBody>
      </p:sp>
      <p:sp>
        <p:nvSpPr>
          <p:cNvPr id="5" name="מציין מיקום של כותרת תחתונה 4">
            <a:extLst>
              <a:ext uri="{FF2B5EF4-FFF2-40B4-BE49-F238E27FC236}">
                <a16:creationId xmlns:a16="http://schemas.microsoft.com/office/drawing/2014/main" id="{6C0E7864-A051-D0EF-40F6-E800908782F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1FD57AD-9E4A-100C-122E-E84A21DFA390}"/>
              </a:ext>
            </a:extLst>
          </p:cNvPr>
          <p:cNvSpPr>
            <a:spLocks noGrp="1"/>
          </p:cNvSpPr>
          <p:nvPr>
            <p:ph type="sldNum" sz="quarter" idx="12"/>
          </p:nvPr>
        </p:nvSpPr>
        <p:spPr/>
        <p:txBody>
          <a:bodyPr/>
          <a:lstStyle/>
          <a:p>
            <a:fld id="{CABE461C-A190-4926-841E-DD2ABB9223E1}" type="slidenum">
              <a:rPr lang="he-IL" smtClean="0"/>
              <a:t>‹#›</a:t>
            </a:fld>
            <a:endParaRPr lang="he-IL"/>
          </a:p>
        </p:txBody>
      </p:sp>
    </p:spTree>
    <p:extLst>
      <p:ext uri="{BB962C8B-B14F-4D97-AF65-F5344CB8AC3E}">
        <p14:creationId xmlns:p14="http://schemas.microsoft.com/office/powerpoint/2010/main" val="2997136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B1FFD-BF13-6026-B4E9-1A58EFC620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8AAAA-E5DA-5AAF-A31D-6D12C7E323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415248-65DB-31FF-A779-A6B129606600}"/>
              </a:ext>
            </a:extLst>
          </p:cNvPr>
          <p:cNvSpPr>
            <a:spLocks noGrp="1"/>
          </p:cNvSpPr>
          <p:nvPr>
            <p:ph type="dt" sz="half" idx="10"/>
          </p:nvPr>
        </p:nvSpPr>
        <p:spPr/>
        <p:txBody>
          <a:bodyPr/>
          <a:lstStyle/>
          <a:p>
            <a:fld id="{1E66B5BE-0AB4-4674-B93F-52995924BF62}" type="datetimeFigureOut">
              <a:rPr lang="en-US" smtClean="0"/>
              <a:t>4/3/2024</a:t>
            </a:fld>
            <a:endParaRPr lang="en-US"/>
          </a:p>
        </p:txBody>
      </p:sp>
      <p:sp>
        <p:nvSpPr>
          <p:cNvPr id="5" name="Footer Placeholder 4">
            <a:extLst>
              <a:ext uri="{FF2B5EF4-FFF2-40B4-BE49-F238E27FC236}">
                <a16:creationId xmlns:a16="http://schemas.microsoft.com/office/drawing/2014/main" id="{01560EA2-9EC9-D807-4D15-AEC04FF643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43284-4FAE-5DCD-6855-0D2A5BC57BD3}"/>
              </a:ext>
            </a:extLst>
          </p:cNvPr>
          <p:cNvSpPr>
            <a:spLocks noGrp="1"/>
          </p:cNvSpPr>
          <p:nvPr>
            <p:ph type="sldNum" sz="quarter" idx="12"/>
          </p:nvPr>
        </p:nvSpPr>
        <p:spPr/>
        <p:txBody>
          <a:bodyPr/>
          <a:lstStyle/>
          <a:p>
            <a:fld id="{E772C192-B01D-40BE-A99B-365F582782FF}" type="slidenum">
              <a:rPr lang="en-US" smtClean="0"/>
              <a:t>‹#›</a:t>
            </a:fld>
            <a:endParaRPr lang="en-US"/>
          </a:p>
        </p:txBody>
      </p:sp>
    </p:spTree>
    <p:extLst>
      <p:ext uri="{BB962C8B-B14F-4D97-AF65-F5344CB8AC3E}">
        <p14:creationId xmlns:p14="http://schemas.microsoft.com/office/powerpoint/2010/main" val="276825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D3C15-68AA-FBF8-59A0-7D1964A318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290C1F-03BE-C57F-DECC-621BB46ECE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B60E65-9436-C6C5-C335-0A8D329A32D5}"/>
              </a:ext>
            </a:extLst>
          </p:cNvPr>
          <p:cNvSpPr>
            <a:spLocks noGrp="1"/>
          </p:cNvSpPr>
          <p:nvPr>
            <p:ph type="dt" sz="half" idx="10"/>
          </p:nvPr>
        </p:nvSpPr>
        <p:spPr/>
        <p:txBody>
          <a:bodyPr/>
          <a:lstStyle/>
          <a:p>
            <a:fld id="{1E66B5BE-0AB4-4674-B93F-52995924BF62}" type="datetimeFigureOut">
              <a:rPr lang="en-US" smtClean="0"/>
              <a:t>4/3/2024</a:t>
            </a:fld>
            <a:endParaRPr lang="en-US"/>
          </a:p>
        </p:txBody>
      </p:sp>
      <p:sp>
        <p:nvSpPr>
          <p:cNvPr id="5" name="Footer Placeholder 4">
            <a:extLst>
              <a:ext uri="{FF2B5EF4-FFF2-40B4-BE49-F238E27FC236}">
                <a16:creationId xmlns:a16="http://schemas.microsoft.com/office/drawing/2014/main" id="{88F28160-3329-101E-AAA2-895C16A27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F1FFB7-63DB-DA68-5DCB-DEF1ECB4A2CD}"/>
              </a:ext>
            </a:extLst>
          </p:cNvPr>
          <p:cNvSpPr>
            <a:spLocks noGrp="1"/>
          </p:cNvSpPr>
          <p:nvPr>
            <p:ph type="sldNum" sz="quarter" idx="12"/>
          </p:nvPr>
        </p:nvSpPr>
        <p:spPr/>
        <p:txBody>
          <a:bodyPr/>
          <a:lstStyle/>
          <a:p>
            <a:fld id="{E772C192-B01D-40BE-A99B-365F582782FF}" type="slidenum">
              <a:rPr lang="en-US" smtClean="0"/>
              <a:t>‹#›</a:t>
            </a:fld>
            <a:endParaRPr lang="en-US"/>
          </a:p>
        </p:txBody>
      </p:sp>
    </p:spTree>
    <p:extLst>
      <p:ext uri="{BB962C8B-B14F-4D97-AF65-F5344CB8AC3E}">
        <p14:creationId xmlns:p14="http://schemas.microsoft.com/office/powerpoint/2010/main" val="2607401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3E0F7-E9AB-CD19-CD78-3B10F186CE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BD2A17-210F-E154-56EF-D09030621D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CAD85B-B073-7125-C2A1-30CABE621635}"/>
              </a:ext>
            </a:extLst>
          </p:cNvPr>
          <p:cNvSpPr>
            <a:spLocks noGrp="1"/>
          </p:cNvSpPr>
          <p:nvPr>
            <p:ph type="dt" sz="half" idx="10"/>
          </p:nvPr>
        </p:nvSpPr>
        <p:spPr/>
        <p:txBody>
          <a:bodyPr/>
          <a:lstStyle/>
          <a:p>
            <a:fld id="{1E66B5BE-0AB4-4674-B93F-52995924BF62}" type="datetimeFigureOut">
              <a:rPr lang="en-US" smtClean="0"/>
              <a:t>4/3/2024</a:t>
            </a:fld>
            <a:endParaRPr lang="en-US"/>
          </a:p>
        </p:txBody>
      </p:sp>
      <p:sp>
        <p:nvSpPr>
          <p:cNvPr id="5" name="Footer Placeholder 4">
            <a:extLst>
              <a:ext uri="{FF2B5EF4-FFF2-40B4-BE49-F238E27FC236}">
                <a16:creationId xmlns:a16="http://schemas.microsoft.com/office/drawing/2014/main" id="{E2FCE60B-E0A5-7D63-D248-9FF0DBB6D2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B92A14-B4EF-9EE6-8E52-B5BE2B52AAEB}"/>
              </a:ext>
            </a:extLst>
          </p:cNvPr>
          <p:cNvSpPr>
            <a:spLocks noGrp="1"/>
          </p:cNvSpPr>
          <p:nvPr>
            <p:ph type="sldNum" sz="quarter" idx="12"/>
          </p:nvPr>
        </p:nvSpPr>
        <p:spPr/>
        <p:txBody>
          <a:bodyPr/>
          <a:lstStyle/>
          <a:p>
            <a:fld id="{E772C192-B01D-40BE-A99B-365F582782FF}" type="slidenum">
              <a:rPr lang="en-US" smtClean="0"/>
              <a:t>‹#›</a:t>
            </a:fld>
            <a:endParaRPr lang="en-US"/>
          </a:p>
        </p:txBody>
      </p:sp>
    </p:spTree>
    <p:extLst>
      <p:ext uri="{BB962C8B-B14F-4D97-AF65-F5344CB8AC3E}">
        <p14:creationId xmlns:p14="http://schemas.microsoft.com/office/powerpoint/2010/main" val="987959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5065D-9A52-2452-FAC2-C1A16D1396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115A30-0A66-72C0-2D1E-013FD45B2F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C106AC-EC4E-45DB-8037-BB6D5BD9C1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5A71D9-9C2C-0622-A7B1-E211EC416352}"/>
              </a:ext>
            </a:extLst>
          </p:cNvPr>
          <p:cNvSpPr>
            <a:spLocks noGrp="1"/>
          </p:cNvSpPr>
          <p:nvPr>
            <p:ph type="dt" sz="half" idx="10"/>
          </p:nvPr>
        </p:nvSpPr>
        <p:spPr/>
        <p:txBody>
          <a:bodyPr/>
          <a:lstStyle/>
          <a:p>
            <a:fld id="{1E66B5BE-0AB4-4674-B93F-52995924BF62}" type="datetimeFigureOut">
              <a:rPr lang="en-US" smtClean="0"/>
              <a:t>4/3/2024</a:t>
            </a:fld>
            <a:endParaRPr lang="en-US"/>
          </a:p>
        </p:txBody>
      </p:sp>
      <p:sp>
        <p:nvSpPr>
          <p:cNvPr id="6" name="Footer Placeholder 5">
            <a:extLst>
              <a:ext uri="{FF2B5EF4-FFF2-40B4-BE49-F238E27FC236}">
                <a16:creationId xmlns:a16="http://schemas.microsoft.com/office/drawing/2014/main" id="{8ED9CBB2-390D-7CA4-AC43-B27507F5DC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A42DD6-E553-88B4-EEEA-49A441053132}"/>
              </a:ext>
            </a:extLst>
          </p:cNvPr>
          <p:cNvSpPr>
            <a:spLocks noGrp="1"/>
          </p:cNvSpPr>
          <p:nvPr>
            <p:ph type="sldNum" sz="quarter" idx="12"/>
          </p:nvPr>
        </p:nvSpPr>
        <p:spPr/>
        <p:txBody>
          <a:bodyPr/>
          <a:lstStyle/>
          <a:p>
            <a:fld id="{E772C192-B01D-40BE-A99B-365F582782FF}" type="slidenum">
              <a:rPr lang="en-US" smtClean="0"/>
              <a:t>‹#›</a:t>
            </a:fld>
            <a:endParaRPr lang="en-US"/>
          </a:p>
        </p:txBody>
      </p:sp>
    </p:spTree>
    <p:extLst>
      <p:ext uri="{BB962C8B-B14F-4D97-AF65-F5344CB8AC3E}">
        <p14:creationId xmlns:p14="http://schemas.microsoft.com/office/powerpoint/2010/main" val="4291783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E5953-01CE-9BE8-2648-3C5241A80F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380EF6-65AD-A7AE-642C-2150BD0CC9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E3EE5E-066D-4867-B607-937B14A9FA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05A9C4-6D2A-8BF0-7F98-AD2CBCE2D3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C7C29F-DD69-CE9C-9369-5561ED8D70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59A201-EEE9-64C4-E628-4CE64A4FE5D4}"/>
              </a:ext>
            </a:extLst>
          </p:cNvPr>
          <p:cNvSpPr>
            <a:spLocks noGrp="1"/>
          </p:cNvSpPr>
          <p:nvPr>
            <p:ph type="dt" sz="half" idx="10"/>
          </p:nvPr>
        </p:nvSpPr>
        <p:spPr/>
        <p:txBody>
          <a:bodyPr/>
          <a:lstStyle/>
          <a:p>
            <a:fld id="{1E66B5BE-0AB4-4674-B93F-52995924BF62}" type="datetimeFigureOut">
              <a:rPr lang="en-US" smtClean="0"/>
              <a:t>4/3/2024</a:t>
            </a:fld>
            <a:endParaRPr lang="en-US"/>
          </a:p>
        </p:txBody>
      </p:sp>
      <p:sp>
        <p:nvSpPr>
          <p:cNvPr id="8" name="Footer Placeholder 7">
            <a:extLst>
              <a:ext uri="{FF2B5EF4-FFF2-40B4-BE49-F238E27FC236}">
                <a16:creationId xmlns:a16="http://schemas.microsoft.com/office/drawing/2014/main" id="{7B16DE75-071D-4082-52A2-FC7166CEF3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B86A36-91C9-B978-85E7-BF2495E36945}"/>
              </a:ext>
            </a:extLst>
          </p:cNvPr>
          <p:cNvSpPr>
            <a:spLocks noGrp="1"/>
          </p:cNvSpPr>
          <p:nvPr>
            <p:ph type="sldNum" sz="quarter" idx="12"/>
          </p:nvPr>
        </p:nvSpPr>
        <p:spPr/>
        <p:txBody>
          <a:bodyPr/>
          <a:lstStyle/>
          <a:p>
            <a:fld id="{E772C192-B01D-40BE-A99B-365F582782FF}" type="slidenum">
              <a:rPr lang="en-US" smtClean="0"/>
              <a:t>‹#›</a:t>
            </a:fld>
            <a:endParaRPr lang="en-US"/>
          </a:p>
        </p:txBody>
      </p:sp>
    </p:spTree>
    <p:extLst>
      <p:ext uri="{BB962C8B-B14F-4D97-AF65-F5344CB8AC3E}">
        <p14:creationId xmlns:p14="http://schemas.microsoft.com/office/powerpoint/2010/main" val="307742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BA24F-8551-5859-142A-2946949F07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23F920-3CAF-20CE-9D33-2B958251DF21}"/>
              </a:ext>
            </a:extLst>
          </p:cNvPr>
          <p:cNvSpPr>
            <a:spLocks noGrp="1"/>
          </p:cNvSpPr>
          <p:nvPr>
            <p:ph type="dt" sz="half" idx="10"/>
          </p:nvPr>
        </p:nvSpPr>
        <p:spPr/>
        <p:txBody>
          <a:bodyPr/>
          <a:lstStyle/>
          <a:p>
            <a:fld id="{1E66B5BE-0AB4-4674-B93F-52995924BF62}" type="datetimeFigureOut">
              <a:rPr lang="en-US" smtClean="0"/>
              <a:t>4/3/2024</a:t>
            </a:fld>
            <a:endParaRPr lang="en-US"/>
          </a:p>
        </p:txBody>
      </p:sp>
      <p:sp>
        <p:nvSpPr>
          <p:cNvPr id="4" name="Footer Placeholder 3">
            <a:extLst>
              <a:ext uri="{FF2B5EF4-FFF2-40B4-BE49-F238E27FC236}">
                <a16:creationId xmlns:a16="http://schemas.microsoft.com/office/drawing/2014/main" id="{77AABAFC-3D77-086E-645B-86BFFF3793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54C350-6120-D666-BAEC-50304DC67D60}"/>
              </a:ext>
            </a:extLst>
          </p:cNvPr>
          <p:cNvSpPr>
            <a:spLocks noGrp="1"/>
          </p:cNvSpPr>
          <p:nvPr>
            <p:ph type="sldNum" sz="quarter" idx="12"/>
          </p:nvPr>
        </p:nvSpPr>
        <p:spPr/>
        <p:txBody>
          <a:bodyPr/>
          <a:lstStyle/>
          <a:p>
            <a:fld id="{E772C192-B01D-40BE-A99B-365F582782FF}" type="slidenum">
              <a:rPr lang="en-US" smtClean="0"/>
              <a:t>‹#›</a:t>
            </a:fld>
            <a:endParaRPr lang="en-US"/>
          </a:p>
        </p:txBody>
      </p:sp>
    </p:spTree>
    <p:extLst>
      <p:ext uri="{BB962C8B-B14F-4D97-AF65-F5344CB8AC3E}">
        <p14:creationId xmlns:p14="http://schemas.microsoft.com/office/powerpoint/2010/main" val="1236837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6465BB-9B5F-1437-7079-32277CFE325A}"/>
              </a:ext>
            </a:extLst>
          </p:cNvPr>
          <p:cNvSpPr>
            <a:spLocks noGrp="1"/>
          </p:cNvSpPr>
          <p:nvPr>
            <p:ph type="dt" sz="half" idx="10"/>
          </p:nvPr>
        </p:nvSpPr>
        <p:spPr/>
        <p:txBody>
          <a:bodyPr/>
          <a:lstStyle/>
          <a:p>
            <a:fld id="{1E66B5BE-0AB4-4674-B93F-52995924BF62}" type="datetimeFigureOut">
              <a:rPr lang="en-US" smtClean="0"/>
              <a:t>4/3/2024</a:t>
            </a:fld>
            <a:endParaRPr lang="en-US"/>
          </a:p>
        </p:txBody>
      </p:sp>
      <p:sp>
        <p:nvSpPr>
          <p:cNvPr id="3" name="Footer Placeholder 2">
            <a:extLst>
              <a:ext uri="{FF2B5EF4-FFF2-40B4-BE49-F238E27FC236}">
                <a16:creationId xmlns:a16="http://schemas.microsoft.com/office/drawing/2014/main" id="{36BFD98D-5201-3137-113B-2099D66298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6F1A39-FF42-85E2-395F-2CE8895053B3}"/>
              </a:ext>
            </a:extLst>
          </p:cNvPr>
          <p:cNvSpPr>
            <a:spLocks noGrp="1"/>
          </p:cNvSpPr>
          <p:nvPr>
            <p:ph type="sldNum" sz="quarter" idx="12"/>
          </p:nvPr>
        </p:nvSpPr>
        <p:spPr/>
        <p:txBody>
          <a:bodyPr/>
          <a:lstStyle/>
          <a:p>
            <a:fld id="{E772C192-B01D-40BE-A99B-365F582782FF}" type="slidenum">
              <a:rPr lang="en-US" smtClean="0"/>
              <a:t>‹#›</a:t>
            </a:fld>
            <a:endParaRPr lang="en-US"/>
          </a:p>
        </p:txBody>
      </p:sp>
    </p:spTree>
    <p:extLst>
      <p:ext uri="{BB962C8B-B14F-4D97-AF65-F5344CB8AC3E}">
        <p14:creationId xmlns:p14="http://schemas.microsoft.com/office/powerpoint/2010/main" val="1371790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AA16A-2F3E-C02C-235E-A9FE890B6A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06A7C9-ADDA-EB8C-EAA2-CD8BFB6D3A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8C5CAC-67A2-9BEE-CE80-671F938820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C5A7C6-E83E-0905-8CB4-FA206FBF9190}"/>
              </a:ext>
            </a:extLst>
          </p:cNvPr>
          <p:cNvSpPr>
            <a:spLocks noGrp="1"/>
          </p:cNvSpPr>
          <p:nvPr>
            <p:ph type="dt" sz="half" idx="10"/>
          </p:nvPr>
        </p:nvSpPr>
        <p:spPr/>
        <p:txBody>
          <a:bodyPr/>
          <a:lstStyle/>
          <a:p>
            <a:fld id="{1E66B5BE-0AB4-4674-B93F-52995924BF62}" type="datetimeFigureOut">
              <a:rPr lang="en-US" smtClean="0"/>
              <a:t>4/3/2024</a:t>
            </a:fld>
            <a:endParaRPr lang="en-US"/>
          </a:p>
        </p:txBody>
      </p:sp>
      <p:sp>
        <p:nvSpPr>
          <p:cNvPr id="6" name="Footer Placeholder 5">
            <a:extLst>
              <a:ext uri="{FF2B5EF4-FFF2-40B4-BE49-F238E27FC236}">
                <a16:creationId xmlns:a16="http://schemas.microsoft.com/office/drawing/2014/main" id="{AA4C13D4-97F1-EBD8-F0D2-F6096CD44C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868043-650C-77D2-4525-8846051E900F}"/>
              </a:ext>
            </a:extLst>
          </p:cNvPr>
          <p:cNvSpPr>
            <a:spLocks noGrp="1"/>
          </p:cNvSpPr>
          <p:nvPr>
            <p:ph type="sldNum" sz="quarter" idx="12"/>
          </p:nvPr>
        </p:nvSpPr>
        <p:spPr/>
        <p:txBody>
          <a:bodyPr/>
          <a:lstStyle/>
          <a:p>
            <a:fld id="{E772C192-B01D-40BE-A99B-365F582782FF}" type="slidenum">
              <a:rPr lang="en-US" smtClean="0"/>
              <a:t>‹#›</a:t>
            </a:fld>
            <a:endParaRPr lang="en-US"/>
          </a:p>
        </p:txBody>
      </p:sp>
    </p:spTree>
    <p:extLst>
      <p:ext uri="{BB962C8B-B14F-4D97-AF65-F5344CB8AC3E}">
        <p14:creationId xmlns:p14="http://schemas.microsoft.com/office/powerpoint/2010/main" val="561861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8140464-2E67-675C-827C-A7257C3DB2C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89C8F0B-464F-EE7E-E399-E3197ADEC94E}"/>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0533A46-166E-5C55-02E8-BDCDB9DB7CEE}"/>
              </a:ext>
            </a:extLst>
          </p:cNvPr>
          <p:cNvSpPr>
            <a:spLocks noGrp="1"/>
          </p:cNvSpPr>
          <p:nvPr>
            <p:ph type="dt" sz="half" idx="10"/>
          </p:nvPr>
        </p:nvSpPr>
        <p:spPr/>
        <p:txBody>
          <a:bodyPr/>
          <a:lstStyle/>
          <a:p>
            <a:fld id="{7439BD09-A0B8-4B8B-8D30-861DCB8E5591}" type="datetimeFigureOut">
              <a:rPr lang="he-IL" smtClean="0"/>
              <a:t>כ"ד/אדר ב/תשפ"ד</a:t>
            </a:fld>
            <a:endParaRPr lang="he-IL"/>
          </a:p>
        </p:txBody>
      </p:sp>
      <p:sp>
        <p:nvSpPr>
          <p:cNvPr id="5" name="מציין מיקום של כותרת תחתונה 4">
            <a:extLst>
              <a:ext uri="{FF2B5EF4-FFF2-40B4-BE49-F238E27FC236}">
                <a16:creationId xmlns:a16="http://schemas.microsoft.com/office/drawing/2014/main" id="{F210BB6A-5A56-C791-D1B1-3E5ABED5A317}"/>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A2D6EF3-3DE9-E774-A01A-C96EF210356E}"/>
              </a:ext>
            </a:extLst>
          </p:cNvPr>
          <p:cNvSpPr>
            <a:spLocks noGrp="1"/>
          </p:cNvSpPr>
          <p:nvPr>
            <p:ph type="sldNum" sz="quarter" idx="12"/>
          </p:nvPr>
        </p:nvSpPr>
        <p:spPr/>
        <p:txBody>
          <a:bodyPr/>
          <a:lstStyle/>
          <a:p>
            <a:fld id="{CABE461C-A190-4926-841E-DD2ABB9223E1}" type="slidenum">
              <a:rPr lang="he-IL" smtClean="0"/>
              <a:t>‹#›</a:t>
            </a:fld>
            <a:endParaRPr lang="he-IL"/>
          </a:p>
        </p:txBody>
      </p:sp>
    </p:spTree>
    <p:extLst>
      <p:ext uri="{BB962C8B-B14F-4D97-AF65-F5344CB8AC3E}">
        <p14:creationId xmlns:p14="http://schemas.microsoft.com/office/powerpoint/2010/main" val="35335077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7BB5F-28C7-52DD-BAB1-E241B3C11D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FE1B78-2841-D58B-D2D7-BD6D814DE9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54AC00-A287-5275-F5B6-4623169907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CEE82E-155E-7935-A89B-7B80FB1C315A}"/>
              </a:ext>
            </a:extLst>
          </p:cNvPr>
          <p:cNvSpPr>
            <a:spLocks noGrp="1"/>
          </p:cNvSpPr>
          <p:nvPr>
            <p:ph type="dt" sz="half" idx="10"/>
          </p:nvPr>
        </p:nvSpPr>
        <p:spPr/>
        <p:txBody>
          <a:bodyPr/>
          <a:lstStyle/>
          <a:p>
            <a:fld id="{1E66B5BE-0AB4-4674-B93F-52995924BF62}" type="datetimeFigureOut">
              <a:rPr lang="en-US" smtClean="0"/>
              <a:t>4/3/2024</a:t>
            </a:fld>
            <a:endParaRPr lang="en-US"/>
          </a:p>
        </p:txBody>
      </p:sp>
      <p:sp>
        <p:nvSpPr>
          <p:cNvPr id="6" name="Footer Placeholder 5">
            <a:extLst>
              <a:ext uri="{FF2B5EF4-FFF2-40B4-BE49-F238E27FC236}">
                <a16:creationId xmlns:a16="http://schemas.microsoft.com/office/drawing/2014/main" id="{9065A715-E004-C6A6-1409-015508F985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C7BE4B-1262-DB66-5B33-D3FDC1772574}"/>
              </a:ext>
            </a:extLst>
          </p:cNvPr>
          <p:cNvSpPr>
            <a:spLocks noGrp="1"/>
          </p:cNvSpPr>
          <p:nvPr>
            <p:ph type="sldNum" sz="quarter" idx="12"/>
          </p:nvPr>
        </p:nvSpPr>
        <p:spPr/>
        <p:txBody>
          <a:bodyPr/>
          <a:lstStyle/>
          <a:p>
            <a:fld id="{E772C192-B01D-40BE-A99B-365F582782FF}" type="slidenum">
              <a:rPr lang="en-US" smtClean="0"/>
              <a:t>‹#›</a:t>
            </a:fld>
            <a:endParaRPr lang="en-US"/>
          </a:p>
        </p:txBody>
      </p:sp>
    </p:spTree>
    <p:extLst>
      <p:ext uri="{BB962C8B-B14F-4D97-AF65-F5344CB8AC3E}">
        <p14:creationId xmlns:p14="http://schemas.microsoft.com/office/powerpoint/2010/main" val="2421842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CFB12-31C0-08A2-BAC3-FCAE9BAF32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8D1F2D-F225-605B-8C00-9AEB039D9A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2E1AA0-2E44-D146-2A48-5F075740591D}"/>
              </a:ext>
            </a:extLst>
          </p:cNvPr>
          <p:cNvSpPr>
            <a:spLocks noGrp="1"/>
          </p:cNvSpPr>
          <p:nvPr>
            <p:ph type="dt" sz="half" idx="10"/>
          </p:nvPr>
        </p:nvSpPr>
        <p:spPr/>
        <p:txBody>
          <a:bodyPr/>
          <a:lstStyle/>
          <a:p>
            <a:fld id="{1E66B5BE-0AB4-4674-B93F-52995924BF62}" type="datetimeFigureOut">
              <a:rPr lang="en-US" smtClean="0"/>
              <a:t>4/3/2024</a:t>
            </a:fld>
            <a:endParaRPr lang="en-US"/>
          </a:p>
        </p:txBody>
      </p:sp>
      <p:sp>
        <p:nvSpPr>
          <p:cNvPr id="5" name="Footer Placeholder 4">
            <a:extLst>
              <a:ext uri="{FF2B5EF4-FFF2-40B4-BE49-F238E27FC236}">
                <a16:creationId xmlns:a16="http://schemas.microsoft.com/office/drawing/2014/main" id="{AE7B24DE-77D0-77DC-385A-86D637870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DD9C8D-38FB-484D-32DC-3A1C4F761370}"/>
              </a:ext>
            </a:extLst>
          </p:cNvPr>
          <p:cNvSpPr>
            <a:spLocks noGrp="1"/>
          </p:cNvSpPr>
          <p:nvPr>
            <p:ph type="sldNum" sz="quarter" idx="12"/>
          </p:nvPr>
        </p:nvSpPr>
        <p:spPr/>
        <p:txBody>
          <a:bodyPr/>
          <a:lstStyle/>
          <a:p>
            <a:fld id="{E772C192-B01D-40BE-A99B-365F582782FF}" type="slidenum">
              <a:rPr lang="en-US" smtClean="0"/>
              <a:t>‹#›</a:t>
            </a:fld>
            <a:endParaRPr lang="en-US"/>
          </a:p>
        </p:txBody>
      </p:sp>
    </p:spTree>
    <p:extLst>
      <p:ext uri="{BB962C8B-B14F-4D97-AF65-F5344CB8AC3E}">
        <p14:creationId xmlns:p14="http://schemas.microsoft.com/office/powerpoint/2010/main" val="991500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501CCA-DC9F-D724-2500-AE8B20C2A2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5C9F8F-688C-9FBB-FC65-9AAD442DC7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2DED7-C9A6-2416-9989-C4DA06E16EFC}"/>
              </a:ext>
            </a:extLst>
          </p:cNvPr>
          <p:cNvSpPr>
            <a:spLocks noGrp="1"/>
          </p:cNvSpPr>
          <p:nvPr>
            <p:ph type="dt" sz="half" idx="10"/>
          </p:nvPr>
        </p:nvSpPr>
        <p:spPr/>
        <p:txBody>
          <a:bodyPr/>
          <a:lstStyle/>
          <a:p>
            <a:fld id="{1E66B5BE-0AB4-4674-B93F-52995924BF62}" type="datetimeFigureOut">
              <a:rPr lang="en-US" smtClean="0"/>
              <a:t>4/3/2024</a:t>
            </a:fld>
            <a:endParaRPr lang="en-US"/>
          </a:p>
        </p:txBody>
      </p:sp>
      <p:sp>
        <p:nvSpPr>
          <p:cNvPr id="5" name="Footer Placeholder 4">
            <a:extLst>
              <a:ext uri="{FF2B5EF4-FFF2-40B4-BE49-F238E27FC236}">
                <a16:creationId xmlns:a16="http://schemas.microsoft.com/office/drawing/2014/main" id="{7CAB766B-8BD7-B029-98A5-90CDD29E9F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1882D8-5FFA-3FA0-5B5E-17D94AD32B6F}"/>
              </a:ext>
            </a:extLst>
          </p:cNvPr>
          <p:cNvSpPr>
            <a:spLocks noGrp="1"/>
          </p:cNvSpPr>
          <p:nvPr>
            <p:ph type="sldNum" sz="quarter" idx="12"/>
          </p:nvPr>
        </p:nvSpPr>
        <p:spPr/>
        <p:txBody>
          <a:bodyPr/>
          <a:lstStyle/>
          <a:p>
            <a:fld id="{E772C192-B01D-40BE-A99B-365F582782FF}" type="slidenum">
              <a:rPr lang="en-US" smtClean="0"/>
              <a:t>‹#›</a:t>
            </a:fld>
            <a:endParaRPr lang="en-US"/>
          </a:p>
        </p:txBody>
      </p:sp>
    </p:spTree>
    <p:extLst>
      <p:ext uri="{BB962C8B-B14F-4D97-AF65-F5344CB8AC3E}">
        <p14:creationId xmlns:p14="http://schemas.microsoft.com/office/powerpoint/2010/main" val="2469049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AFE82F6-FDF7-81BD-0951-1C4BC4C49640}"/>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5C5284F-A184-F587-3761-DCBFCFB476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EC8DC2E1-4110-4664-9C7A-F43D17A67718}"/>
              </a:ext>
            </a:extLst>
          </p:cNvPr>
          <p:cNvSpPr>
            <a:spLocks noGrp="1"/>
          </p:cNvSpPr>
          <p:nvPr>
            <p:ph type="dt" sz="half" idx="10"/>
          </p:nvPr>
        </p:nvSpPr>
        <p:spPr/>
        <p:txBody>
          <a:bodyPr/>
          <a:lstStyle/>
          <a:p>
            <a:fld id="{7439BD09-A0B8-4B8B-8D30-861DCB8E5591}" type="datetimeFigureOut">
              <a:rPr lang="he-IL" smtClean="0"/>
              <a:t>כ"ד/אדר ב/תשפ"ד</a:t>
            </a:fld>
            <a:endParaRPr lang="he-IL"/>
          </a:p>
        </p:txBody>
      </p:sp>
      <p:sp>
        <p:nvSpPr>
          <p:cNvPr id="5" name="מציין מיקום של כותרת תחתונה 4">
            <a:extLst>
              <a:ext uri="{FF2B5EF4-FFF2-40B4-BE49-F238E27FC236}">
                <a16:creationId xmlns:a16="http://schemas.microsoft.com/office/drawing/2014/main" id="{96913915-C2BD-49EA-4873-F5A11D2EE61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10F09EA-A581-9773-C032-3FAD918EA102}"/>
              </a:ext>
            </a:extLst>
          </p:cNvPr>
          <p:cNvSpPr>
            <a:spLocks noGrp="1"/>
          </p:cNvSpPr>
          <p:nvPr>
            <p:ph type="sldNum" sz="quarter" idx="12"/>
          </p:nvPr>
        </p:nvSpPr>
        <p:spPr/>
        <p:txBody>
          <a:bodyPr/>
          <a:lstStyle/>
          <a:p>
            <a:fld id="{CABE461C-A190-4926-841E-DD2ABB9223E1}" type="slidenum">
              <a:rPr lang="he-IL" smtClean="0"/>
              <a:t>‹#›</a:t>
            </a:fld>
            <a:endParaRPr lang="he-IL"/>
          </a:p>
        </p:txBody>
      </p:sp>
    </p:spTree>
    <p:extLst>
      <p:ext uri="{BB962C8B-B14F-4D97-AF65-F5344CB8AC3E}">
        <p14:creationId xmlns:p14="http://schemas.microsoft.com/office/powerpoint/2010/main" val="117325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3C56926-17B4-6D60-33AE-2F522B855D46}"/>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46EFD03-980B-984C-9DB7-71F0B9B538E3}"/>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B2F90597-BCAF-5DA2-1762-5B1D14203684}"/>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B429D048-AB34-3DB2-DE2A-1500D2DD6EFC}"/>
              </a:ext>
            </a:extLst>
          </p:cNvPr>
          <p:cNvSpPr>
            <a:spLocks noGrp="1"/>
          </p:cNvSpPr>
          <p:nvPr>
            <p:ph type="dt" sz="half" idx="10"/>
          </p:nvPr>
        </p:nvSpPr>
        <p:spPr/>
        <p:txBody>
          <a:bodyPr/>
          <a:lstStyle/>
          <a:p>
            <a:fld id="{7439BD09-A0B8-4B8B-8D30-861DCB8E5591}" type="datetimeFigureOut">
              <a:rPr lang="he-IL" smtClean="0"/>
              <a:t>כ"ד/אדר ב/תשפ"ד</a:t>
            </a:fld>
            <a:endParaRPr lang="he-IL"/>
          </a:p>
        </p:txBody>
      </p:sp>
      <p:sp>
        <p:nvSpPr>
          <p:cNvPr id="6" name="מציין מיקום של כותרת תחתונה 5">
            <a:extLst>
              <a:ext uri="{FF2B5EF4-FFF2-40B4-BE49-F238E27FC236}">
                <a16:creationId xmlns:a16="http://schemas.microsoft.com/office/drawing/2014/main" id="{87EC4C70-EDCE-E2F9-D830-8B2E762AB109}"/>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A2B4710C-55BB-42AD-B21D-28A3883A3474}"/>
              </a:ext>
            </a:extLst>
          </p:cNvPr>
          <p:cNvSpPr>
            <a:spLocks noGrp="1"/>
          </p:cNvSpPr>
          <p:nvPr>
            <p:ph type="sldNum" sz="quarter" idx="12"/>
          </p:nvPr>
        </p:nvSpPr>
        <p:spPr/>
        <p:txBody>
          <a:bodyPr/>
          <a:lstStyle/>
          <a:p>
            <a:fld id="{CABE461C-A190-4926-841E-DD2ABB9223E1}" type="slidenum">
              <a:rPr lang="he-IL" smtClean="0"/>
              <a:t>‹#›</a:t>
            </a:fld>
            <a:endParaRPr lang="he-IL"/>
          </a:p>
        </p:txBody>
      </p:sp>
    </p:spTree>
    <p:extLst>
      <p:ext uri="{BB962C8B-B14F-4D97-AF65-F5344CB8AC3E}">
        <p14:creationId xmlns:p14="http://schemas.microsoft.com/office/powerpoint/2010/main" val="397390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138B501-1BF9-8218-0F70-2B9D8C319569}"/>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B562BDE-1271-2C2C-C46F-737C3D62AF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5F7D40F4-7382-347A-77CC-F59B057B5254}"/>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43E4F2F6-3959-4DFB-1EB7-AE93B4A04F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CC16895B-C04E-B43B-8507-E4537F03B2AA}"/>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F38C5836-8F22-744A-EDA3-148780C77BB8}"/>
              </a:ext>
            </a:extLst>
          </p:cNvPr>
          <p:cNvSpPr>
            <a:spLocks noGrp="1"/>
          </p:cNvSpPr>
          <p:nvPr>
            <p:ph type="dt" sz="half" idx="10"/>
          </p:nvPr>
        </p:nvSpPr>
        <p:spPr/>
        <p:txBody>
          <a:bodyPr/>
          <a:lstStyle/>
          <a:p>
            <a:fld id="{7439BD09-A0B8-4B8B-8D30-861DCB8E5591}" type="datetimeFigureOut">
              <a:rPr lang="he-IL" smtClean="0"/>
              <a:t>כ"ד/אדר ב/תשפ"ד</a:t>
            </a:fld>
            <a:endParaRPr lang="he-IL"/>
          </a:p>
        </p:txBody>
      </p:sp>
      <p:sp>
        <p:nvSpPr>
          <p:cNvPr id="8" name="מציין מיקום של כותרת תחתונה 7">
            <a:extLst>
              <a:ext uri="{FF2B5EF4-FFF2-40B4-BE49-F238E27FC236}">
                <a16:creationId xmlns:a16="http://schemas.microsoft.com/office/drawing/2014/main" id="{26D56AFA-827B-532C-5461-C393EDBEC122}"/>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76E5C386-5300-42DE-38FD-207583F90426}"/>
              </a:ext>
            </a:extLst>
          </p:cNvPr>
          <p:cNvSpPr>
            <a:spLocks noGrp="1"/>
          </p:cNvSpPr>
          <p:nvPr>
            <p:ph type="sldNum" sz="quarter" idx="12"/>
          </p:nvPr>
        </p:nvSpPr>
        <p:spPr/>
        <p:txBody>
          <a:bodyPr/>
          <a:lstStyle/>
          <a:p>
            <a:fld id="{CABE461C-A190-4926-841E-DD2ABB9223E1}" type="slidenum">
              <a:rPr lang="he-IL" smtClean="0"/>
              <a:t>‹#›</a:t>
            </a:fld>
            <a:endParaRPr lang="he-IL"/>
          </a:p>
        </p:txBody>
      </p:sp>
    </p:spTree>
    <p:extLst>
      <p:ext uri="{BB962C8B-B14F-4D97-AF65-F5344CB8AC3E}">
        <p14:creationId xmlns:p14="http://schemas.microsoft.com/office/powerpoint/2010/main" val="1987136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E010272-9CEA-1404-9132-95C0BB1EDEB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70023001-E052-7E1C-4968-5C09566E1754}"/>
              </a:ext>
            </a:extLst>
          </p:cNvPr>
          <p:cNvSpPr>
            <a:spLocks noGrp="1"/>
          </p:cNvSpPr>
          <p:nvPr>
            <p:ph type="dt" sz="half" idx="10"/>
          </p:nvPr>
        </p:nvSpPr>
        <p:spPr/>
        <p:txBody>
          <a:bodyPr/>
          <a:lstStyle/>
          <a:p>
            <a:fld id="{7439BD09-A0B8-4B8B-8D30-861DCB8E5591}" type="datetimeFigureOut">
              <a:rPr lang="he-IL" smtClean="0"/>
              <a:t>כ"ד/אדר ב/תשפ"ד</a:t>
            </a:fld>
            <a:endParaRPr lang="he-IL"/>
          </a:p>
        </p:txBody>
      </p:sp>
      <p:sp>
        <p:nvSpPr>
          <p:cNvPr id="4" name="מציין מיקום של כותרת תחתונה 3">
            <a:extLst>
              <a:ext uri="{FF2B5EF4-FFF2-40B4-BE49-F238E27FC236}">
                <a16:creationId xmlns:a16="http://schemas.microsoft.com/office/drawing/2014/main" id="{F74A902A-AB8B-A671-B511-754F8858E76B}"/>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710A3CF8-A9DA-45A6-76F8-91ED922B4DDC}"/>
              </a:ext>
            </a:extLst>
          </p:cNvPr>
          <p:cNvSpPr>
            <a:spLocks noGrp="1"/>
          </p:cNvSpPr>
          <p:nvPr>
            <p:ph type="sldNum" sz="quarter" idx="12"/>
          </p:nvPr>
        </p:nvSpPr>
        <p:spPr/>
        <p:txBody>
          <a:bodyPr/>
          <a:lstStyle/>
          <a:p>
            <a:fld id="{CABE461C-A190-4926-841E-DD2ABB9223E1}" type="slidenum">
              <a:rPr lang="he-IL" smtClean="0"/>
              <a:t>‹#›</a:t>
            </a:fld>
            <a:endParaRPr lang="he-IL"/>
          </a:p>
        </p:txBody>
      </p:sp>
    </p:spTree>
    <p:extLst>
      <p:ext uri="{BB962C8B-B14F-4D97-AF65-F5344CB8AC3E}">
        <p14:creationId xmlns:p14="http://schemas.microsoft.com/office/powerpoint/2010/main" val="813369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A064C234-57B0-E035-AB41-3AD60CD94DE7}"/>
              </a:ext>
            </a:extLst>
          </p:cNvPr>
          <p:cNvSpPr>
            <a:spLocks noGrp="1"/>
          </p:cNvSpPr>
          <p:nvPr>
            <p:ph type="dt" sz="half" idx="10"/>
          </p:nvPr>
        </p:nvSpPr>
        <p:spPr/>
        <p:txBody>
          <a:bodyPr/>
          <a:lstStyle/>
          <a:p>
            <a:fld id="{7439BD09-A0B8-4B8B-8D30-861DCB8E5591}" type="datetimeFigureOut">
              <a:rPr lang="he-IL" smtClean="0"/>
              <a:t>כ"ד/אדר ב/תשפ"ד</a:t>
            </a:fld>
            <a:endParaRPr lang="he-IL"/>
          </a:p>
        </p:txBody>
      </p:sp>
      <p:sp>
        <p:nvSpPr>
          <p:cNvPr id="3" name="מציין מיקום של כותרת תחתונה 2">
            <a:extLst>
              <a:ext uri="{FF2B5EF4-FFF2-40B4-BE49-F238E27FC236}">
                <a16:creationId xmlns:a16="http://schemas.microsoft.com/office/drawing/2014/main" id="{B2737075-9B98-BB65-F0A8-06893B5B849B}"/>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04150F1B-6F18-CFE4-87D2-7373418F4F99}"/>
              </a:ext>
            </a:extLst>
          </p:cNvPr>
          <p:cNvSpPr>
            <a:spLocks noGrp="1"/>
          </p:cNvSpPr>
          <p:nvPr>
            <p:ph type="sldNum" sz="quarter" idx="12"/>
          </p:nvPr>
        </p:nvSpPr>
        <p:spPr/>
        <p:txBody>
          <a:bodyPr/>
          <a:lstStyle/>
          <a:p>
            <a:fld id="{CABE461C-A190-4926-841E-DD2ABB9223E1}" type="slidenum">
              <a:rPr lang="he-IL" smtClean="0"/>
              <a:t>‹#›</a:t>
            </a:fld>
            <a:endParaRPr lang="he-IL"/>
          </a:p>
        </p:txBody>
      </p:sp>
    </p:spTree>
    <p:extLst>
      <p:ext uri="{BB962C8B-B14F-4D97-AF65-F5344CB8AC3E}">
        <p14:creationId xmlns:p14="http://schemas.microsoft.com/office/powerpoint/2010/main" val="593814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941CA05-0D93-F54C-CB52-25C0A5C75EA0}"/>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3A8B7FE8-FBBF-FEAC-788B-9DE02668B4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18C89F7D-8488-F87F-5227-EFC99EFC5E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CBDB76C3-2C2F-557E-620F-F9F01AC041E2}"/>
              </a:ext>
            </a:extLst>
          </p:cNvPr>
          <p:cNvSpPr>
            <a:spLocks noGrp="1"/>
          </p:cNvSpPr>
          <p:nvPr>
            <p:ph type="dt" sz="half" idx="10"/>
          </p:nvPr>
        </p:nvSpPr>
        <p:spPr/>
        <p:txBody>
          <a:bodyPr/>
          <a:lstStyle/>
          <a:p>
            <a:fld id="{7439BD09-A0B8-4B8B-8D30-861DCB8E5591}" type="datetimeFigureOut">
              <a:rPr lang="he-IL" smtClean="0"/>
              <a:t>כ"ד/אדר ב/תשפ"ד</a:t>
            </a:fld>
            <a:endParaRPr lang="he-IL"/>
          </a:p>
        </p:txBody>
      </p:sp>
      <p:sp>
        <p:nvSpPr>
          <p:cNvPr id="6" name="מציין מיקום של כותרת תחתונה 5">
            <a:extLst>
              <a:ext uri="{FF2B5EF4-FFF2-40B4-BE49-F238E27FC236}">
                <a16:creationId xmlns:a16="http://schemas.microsoft.com/office/drawing/2014/main" id="{74679D6C-3CD6-D434-3071-C38EAD17BDF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4F2A9E6E-F400-1804-050A-D2127D2D6316}"/>
              </a:ext>
            </a:extLst>
          </p:cNvPr>
          <p:cNvSpPr>
            <a:spLocks noGrp="1"/>
          </p:cNvSpPr>
          <p:nvPr>
            <p:ph type="sldNum" sz="quarter" idx="12"/>
          </p:nvPr>
        </p:nvSpPr>
        <p:spPr/>
        <p:txBody>
          <a:bodyPr/>
          <a:lstStyle/>
          <a:p>
            <a:fld id="{CABE461C-A190-4926-841E-DD2ABB9223E1}" type="slidenum">
              <a:rPr lang="he-IL" smtClean="0"/>
              <a:t>‹#›</a:t>
            </a:fld>
            <a:endParaRPr lang="he-IL"/>
          </a:p>
        </p:txBody>
      </p:sp>
    </p:spTree>
    <p:extLst>
      <p:ext uri="{BB962C8B-B14F-4D97-AF65-F5344CB8AC3E}">
        <p14:creationId xmlns:p14="http://schemas.microsoft.com/office/powerpoint/2010/main" val="1553380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BD2F0E-2CE9-BA32-1BAB-D78B93B86993}"/>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C8E2AD70-839E-E3E8-5875-F02C50642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BB250548-D0E2-6025-A818-D5325F9413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B8E94E28-386C-3978-70ED-E924C7082674}"/>
              </a:ext>
            </a:extLst>
          </p:cNvPr>
          <p:cNvSpPr>
            <a:spLocks noGrp="1"/>
          </p:cNvSpPr>
          <p:nvPr>
            <p:ph type="dt" sz="half" idx="10"/>
          </p:nvPr>
        </p:nvSpPr>
        <p:spPr/>
        <p:txBody>
          <a:bodyPr/>
          <a:lstStyle/>
          <a:p>
            <a:fld id="{7439BD09-A0B8-4B8B-8D30-861DCB8E5591}" type="datetimeFigureOut">
              <a:rPr lang="he-IL" smtClean="0"/>
              <a:t>כ"ד/אדר ב/תשפ"ד</a:t>
            </a:fld>
            <a:endParaRPr lang="he-IL"/>
          </a:p>
        </p:txBody>
      </p:sp>
      <p:sp>
        <p:nvSpPr>
          <p:cNvPr id="6" name="מציין מיקום של כותרת תחתונה 5">
            <a:extLst>
              <a:ext uri="{FF2B5EF4-FFF2-40B4-BE49-F238E27FC236}">
                <a16:creationId xmlns:a16="http://schemas.microsoft.com/office/drawing/2014/main" id="{1A3C402A-3F0F-F3F7-B75E-59EED20F401E}"/>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EAE33D15-C9A3-4118-F750-7520D1D4F2C4}"/>
              </a:ext>
            </a:extLst>
          </p:cNvPr>
          <p:cNvSpPr>
            <a:spLocks noGrp="1"/>
          </p:cNvSpPr>
          <p:nvPr>
            <p:ph type="sldNum" sz="quarter" idx="12"/>
          </p:nvPr>
        </p:nvSpPr>
        <p:spPr/>
        <p:txBody>
          <a:bodyPr/>
          <a:lstStyle/>
          <a:p>
            <a:fld id="{CABE461C-A190-4926-841E-DD2ABB9223E1}" type="slidenum">
              <a:rPr lang="he-IL" smtClean="0"/>
              <a:t>‹#›</a:t>
            </a:fld>
            <a:endParaRPr lang="he-IL"/>
          </a:p>
        </p:txBody>
      </p:sp>
    </p:spTree>
    <p:extLst>
      <p:ext uri="{BB962C8B-B14F-4D97-AF65-F5344CB8AC3E}">
        <p14:creationId xmlns:p14="http://schemas.microsoft.com/office/powerpoint/2010/main" val="420579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5B9958B1-31F4-1A03-AEE0-17545076B9A5}"/>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F0044366-5F4D-5488-9EB4-46E2FBCA855E}"/>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B5DC62C-163E-2EEB-BCE0-624B69524AF0}"/>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439BD09-A0B8-4B8B-8D30-861DCB8E5591}" type="datetimeFigureOut">
              <a:rPr lang="he-IL" smtClean="0"/>
              <a:t>כ"ד/אדר ב/תשפ"ד</a:t>
            </a:fld>
            <a:endParaRPr lang="he-IL"/>
          </a:p>
        </p:txBody>
      </p:sp>
      <p:sp>
        <p:nvSpPr>
          <p:cNvPr id="5" name="מציין מיקום של כותרת תחתונה 4">
            <a:extLst>
              <a:ext uri="{FF2B5EF4-FFF2-40B4-BE49-F238E27FC236}">
                <a16:creationId xmlns:a16="http://schemas.microsoft.com/office/drawing/2014/main" id="{FC7FB742-46FB-E1D0-0518-CE3A017435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1C2D3663-AF02-4D1A-8E82-3306AC3BFD83}"/>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ABE461C-A190-4926-841E-DD2ABB9223E1}" type="slidenum">
              <a:rPr lang="he-IL" smtClean="0"/>
              <a:t>‹#›</a:t>
            </a:fld>
            <a:endParaRPr lang="he-IL"/>
          </a:p>
        </p:txBody>
      </p:sp>
    </p:spTree>
    <p:extLst>
      <p:ext uri="{BB962C8B-B14F-4D97-AF65-F5344CB8AC3E}">
        <p14:creationId xmlns:p14="http://schemas.microsoft.com/office/powerpoint/2010/main" val="2968810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CCE03-FDF9-ED79-E449-49A5056B4E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F9A0FA-2F8E-8DDC-273A-0714BB2522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1080BD-A7F8-6965-6AE3-5F9085492D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66B5BE-0AB4-4674-B93F-52995924BF62}" type="datetimeFigureOut">
              <a:rPr lang="en-US" smtClean="0"/>
              <a:t>4/3/2024</a:t>
            </a:fld>
            <a:endParaRPr lang="en-US"/>
          </a:p>
        </p:txBody>
      </p:sp>
      <p:sp>
        <p:nvSpPr>
          <p:cNvPr id="5" name="Footer Placeholder 4">
            <a:extLst>
              <a:ext uri="{FF2B5EF4-FFF2-40B4-BE49-F238E27FC236}">
                <a16:creationId xmlns:a16="http://schemas.microsoft.com/office/drawing/2014/main" id="{12460EAC-C7E2-F276-6A36-90DFB84B2A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90DA86-7C44-52A9-8BF5-10089F4373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2C192-B01D-40BE-A99B-365F582782FF}" type="slidenum">
              <a:rPr lang="en-US" smtClean="0"/>
              <a:t>‹#›</a:t>
            </a:fld>
            <a:endParaRPr lang="en-US"/>
          </a:p>
        </p:txBody>
      </p:sp>
    </p:spTree>
    <p:extLst>
      <p:ext uri="{BB962C8B-B14F-4D97-AF65-F5344CB8AC3E}">
        <p14:creationId xmlns:p14="http://schemas.microsoft.com/office/powerpoint/2010/main" val="3340524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ZEZzBR9D6jA?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hyperlink" Target="https://kibbutzlotan.com/app/app6-mud/" TargetMode="Externa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hyperlink" Target="https://www.pikiwiki.org.il/image/view/5921"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9.png"/><Relationship Id="rId4" Type="http://schemas.openxmlformats.org/officeDocument/2006/relationships/hyperlink" Target="https://he.m.wikipedia.org/wiki/%D7%94%D7%9E%D7%A1%D7%92%D7%93_%D7%94%D7%92%D7%93%D7%95%D7%9C_%D7%A9%D7%9C_%D7%92%27%D7%A0%D7%94#/media/%D7%A7%D7%95%D7%91%D7%A5%3AGreat_Mosque_of_Djenn%C3%A9_1.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8.png"/><Relationship Id="rId4" Type="http://schemas.openxmlformats.org/officeDocument/2006/relationships/hyperlink" Target="https://en.wikipedia.org/wiki/Khiva#/media/File:Palvan_Gate_Of_Khiva_(230164765).jpe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0.png"/><Relationship Id="rId4" Type="http://schemas.openxmlformats.org/officeDocument/2006/relationships/hyperlink" Target="https://en.wikipedia.org/wiki/Arg-e_Bam#/media/File:Fortaleza_de_Bam,_Ir%C3%A1n,_2016-09-23,_DD_09.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2.png"/><Relationship Id="rId4" Type="http://schemas.openxmlformats.org/officeDocument/2006/relationships/hyperlink" Target="https://upload.wikimedia.org/wikipedia/commons/b/bb/Kasbah_Ait_Benhaddou%2C_Morocco_%281%29_%2830765760583%29_%28cropped_to_focus_on_old_town%29.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pixabay.com/photos/egypt-luxor-temple-hatshepsut-2045522/"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hava-baemek.co.il/post/mud-building-history"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thetorah.co.il/article/what-kind-of-construction-did-the-israelites-do-in-egypt"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s://thetorah.co.il/article/what-kind-of-construction-did-the-israelites-do-in-egyp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The_Brick_store-chambers_of_Pithom,_the_city_built_by_Hebrew_bondsmen_(looking_north)_--Egypt._(32)_(1904)_-_front_-_TIMEA.jp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s://he.wikipedia.org/wiki/%D7%A7%D7%95%D7%91%D7%A5:Egypt_on_the_globe_(de-facto_%2B_disputed_hatched)_(North_Africa_centered).svg#/media/%D7%A7%D7%95%D7%91%D7%A5:Egypt_on_the_globe_(de-facto_+_disputed_hatched)_(North_Africa_centered).svg" TargetMode="External"/><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AA108-B904-3B0F-3234-7A150790D76F}"/>
              </a:ext>
            </a:extLst>
          </p:cNvPr>
          <p:cNvSpPr>
            <a:spLocks noGrp="1"/>
          </p:cNvSpPr>
          <p:nvPr>
            <p:ph type="title"/>
          </p:nvPr>
        </p:nvSpPr>
        <p:spPr/>
        <p:txBody>
          <a:bodyPr>
            <a:normAutofit/>
          </a:bodyPr>
          <a:lstStyle/>
          <a:p>
            <a:pPr algn="ctr"/>
            <a:r>
              <a:rPr lang="he-IL" sz="6000" b="1" dirty="0">
                <a:cs typeface="+mn-cs"/>
              </a:rPr>
              <a:t>אדריכלות במצרים העתיקה</a:t>
            </a:r>
            <a:endParaRPr lang="en-US" sz="6000" b="1" dirty="0">
              <a:cs typeface="+mn-cs"/>
            </a:endParaRPr>
          </a:p>
        </p:txBody>
      </p:sp>
      <p:sp>
        <p:nvSpPr>
          <p:cNvPr id="5" name="TextBox 4">
            <a:extLst>
              <a:ext uri="{FF2B5EF4-FFF2-40B4-BE49-F238E27FC236}">
                <a16:creationId xmlns:a16="http://schemas.microsoft.com/office/drawing/2014/main" id="{A491CE14-6F05-C76B-5E85-F6C5914944FE}"/>
              </a:ext>
            </a:extLst>
          </p:cNvPr>
          <p:cNvSpPr txBox="1"/>
          <p:nvPr/>
        </p:nvSpPr>
        <p:spPr>
          <a:xfrm>
            <a:off x="1936955" y="1465006"/>
            <a:ext cx="8170606"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60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בנייה מבוץ</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עשיינות ו-</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STEM</a:t>
            </a:r>
          </a:p>
        </p:txBody>
      </p:sp>
      <p:pic>
        <p:nvPicPr>
          <p:cNvPr id="8" name="Content Placeholder 7">
            <a:extLst>
              <a:ext uri="{FF2B5EF4-FFF2-40B4-BE49-F238E27FC236}">
                <a16:creationId xmlns:a16="http://schemas.microsoft.com/office/drawing/2014/main" id="{51CB79B3-FE4B-9374-5F96-687353D2170A}"/>
              </a:ext>
            </a:extLst>
          </p:cNvPr>
          <p:cNvPicPr>
            <a:picLocks noGrp="1" noChangeAspect="1"/>
          </p:cNvPicPr>
          <p:nvPr>
            <p:ph idx="1"/>
          </p:nvPr>
        </p:nvPicPr>
        <p:blipFill>
          <a:blip r:embed="rId3"/>
          <a:stretch>
            <a:fillRect/>
          </a:stretch>
        </p:blipFill>
        <p:spPr>
          <a:xfrm>
            <a:off x="21374" y="3926099"/>
            <a:ext cx="12149252" cy="2736424"/>
          </a:xfrm>
        </p:spPr>
      </p:pic>
      <p:pic>
        <p:nvPicPr>
          <p:cNvPr id="3" name="Picture 2">
            <a:extLst>
              <a:ext uri="{FF2B5EF4-FFF2-40B4-BE49-F238E27FC236}">
                <a16:creationId xmlns:a16="http://schemas.microsoft.com/office/drawing/2014/main" id="{16C52361-14A4-AB64-8B15-D8CCDD2B7A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748" y="0"/>
            <a:ext cx="1175704" cy="666374"/>
          </a:xfrm>
          <a:prstGeom prst="rect">
            <a:avLst/>
          </a:prstGeom>
        </p:spPr>
      </p:pic>
      <p:pic>
        <p:nvPicPr>
          <p:cNvPr id="4" name="Picture 3">
            <a:extLst>
              <a:ext uri="{FF2B5EF4-FFF2-40B4-BE49-F238E27FC236}">
                <a16:creationId xmlns:a16="http://schemas.microsoft.com/office/drawing/2014/main" id="{458E50D9-EC86-A248-7270-5C987237FA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52498" y="195477"/>
            <a:ext cx="1062521" cy="571205"/>
          </a:xfrm>
          <a:prstGeom prst="rect">
            <a:avLst/>
          </a:prstGeom>
        </p:spPr>
      </p:pic>
      <p:sp>
        <p:nvSpPr>
          <p:cNvPr id="6" name="TextBox 5">
            <a:extLst>
              <a:ext uri="{FF2B5EF4-FFF2-40B4-BE49-F238E27FC236}">
                <a16:creationId xmlns:a16="http://schemas.microsoft.com/office/drawing/2014/main" id="{5D38EAD3-8FCA-E000-0F31-44E5D1EAB336}"/>
              </a:ext>
            </a:extLst>
          </p:cNvPr>
          <p:cNvSpPr txBox="1"/>
          <p:nvPr/>
        </p:nvSpPr>
        <p:spPr>
          <a:xfrm>
            <a:off x="2654710" y="3157777"/>
            <a:ext cx="7049729" cy="646331"/>
          </a:xfrm>
          <a:prstGeom prst="rect">
            <a:avLst/>
          </a:prstGeom>
          <a:noFill/>
        </p:spPr>
        <p:txBody>
          <a:bodyPr wrap="square" rtlCol="0">
            <a:spAutoFit/>
          </a:bodyPr>
          <a:lstStyle/>
          <a:p>
            <a:pPr algn="ctr"/>
            <a:r>
              <a:rPr lang="he-IL" sz="3600" b="1" dirty="0"/>
              <a:t>ד"ר מירי </a:t>
            </a:r>
            <a:r>
              <a:rPr lang="he-IL" sz="3600" b="1" dirty="0" err="1"/>
              <a:t>דרסלר</a:t>
            </a:r>
            <a:r>
              <a:rPr lang="he-IL" sz="3600" b="1" dirty="0"/>
              <a:t>, נגה משען</a:t>
            </a:r>
            <a:endParaRPr lang="en-US" sz="3600" b="1" dirty="0"/>
          </a:p>
        </p:txBody>
      </p:sp>
    </p:spTree>
    <p:extLst>
      <p:ext uri="{BB962C8B-B14F-4D97-AF65-F5344CB8AC3E}">
        <p14:creationId xmlns:p14="http://schemas.microsoft.com/office/powerpoint/2010/main" val="4117794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4D951-2C40-7F48-6F61-67219D596082}"/>
              </a:ext>
            </a:extLst>
          </p:cNvPr>
          <p:cNvSpPr>
            <a:spLocks noGrp="1"/>
          </p:cNvSpPr>
          <p:nvPr>
            <p:ph type="title"/>
          </p:nvPr>
        </p:nvSpPr>
        <p:spPr/>
        <p:txBody>
          <a:bodyPr/>
          <a:lstStyle/>
          <a:p>
            <a:r>
              <a:rPr lang="he-IL" b="1" dirty="0">
                <a:solidFill>
                  <a:srgbClr val="FF0000"/>
                </a:solidFill>
                <a:cs typeface="+mn-cs"/>
              </a:rPr>
              <a:t>חרסית</a:t>
            </a:r>
            <a:endParaRPr lang="en-US" b="1" dirty="0">
              <a:solidFill>
                <a:srgbClr val="FF0000"/>
              </a:solidFill>
              <a:cs typeface="+mn-cs"/>
            </a:endParaRPr>
          </a:p>
        </p:txBody>
      </p:sp>
      <p:pic>
        <p:nvPicPr>
          <p:cNvPr id="4" name="Online Media 3" title="חרסית חימר נקי בשטח">
            <a:hlinkClick r:id="" action="ppaction://media"/>
            <a:extLst>
              <a:ext uri="{FF2B5EF4-FFF2-40B4-BE49-F238E27FC236}">
                <a16:creationId xmlns:a16="http://schemas.microsoft.com/office/drawing/2014/main" id="{83AD6266-C27A-E01C-2945-D6441FEC7EE4}"/>
              </a:ext>
            </a:extLst>
          </p:cNvPr>
          <p:cNvPicPr>
            <a:picLocks noGrp="1" noRot="1" noChangeAspect="1"/>
          </p:cNvPicPr>
          <p:nvPr>
            <p:ph idx="1"/>
            <a:videoFile r:link="rId1"/>
          </p:nvPr>
        </p:nvPicPr>
        <p:blipFill>
          <a:blip r:embed="rId3"/>
          <a:stretch>
            <a:fillRect/>
          </a:stretch>
        </p:blipFill>
        <p:spPr>
          <a:xfrm>
            <a:off x="1528916" y="1603001"/>
            <a:ext cx="9134168" cy="5161153"/>
          </a:xfrm>
          <a:prstGeom prst="rect">
            <a:avLst/>
          </a:prstGeom>
        </p:spPr>
      </p:pic>
    </p:spTree>
    <p:extLst>
      <p:ext uri="{BB962C8B-B14F-4D97-AF65-F5344CB8AC3E}">
        <p14:creationId xmlns:p14="http://schemas.microsoft.com/office/powerpoint/2010/main" val="71230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10995-99F7-2AD7-42E2-48C30B614677}"/>
              </a:ext>
            </a:extLst>
          </p:cNvPr>
          <p:cNvSpPr>
            <a:spLocks noGrp="1"/>
          </p:cNvSpPr>
          <p:nvPr>
            <p:ph type="title"/>
          </p:nvPr>
        </p:nvSpPr>
        <p:spPr>
          <a:xfrm>
            <a:off x="746775" y="13108"/>
            <a:ext cx="11445225" cy="766456"/>
          </a:xfrm>
        </p:spPr>
        <p:txBody>
          <a:bodyPr>
            <a:normAutofit/>
          </a:bodyPr>
          <a:lstStyle/>
          <a:p>
            <a:r>
              <a:rPr lang="he-IL" sz="4000" b="1" dirty="0">
                <a:solidFill>
                  <a:srgbClr val="C00000"/>
                </a:solidFill>
                <a:cs typeface="+mn-cs"/>
              </a:rPr>
              <a:t>אילו תכונות יש לחרסית שמתאימות להכנת לבני בוץ?</a:t>
            </a:r>
            <a:endParaRPr lang="en-US" sz="4000" b="1" dirty="0">
              <a:solidFill>
                <a:srgbClr val="C00000"/>
              </a:solidFill>
              <a:cs typeface="+mn-cs"/>
            </a:endParaRPr>
          </a:p>
        </p:txBody>
      </p:sp>
      <p:sp>
        <p:nvSpPr>
          <p:cNvPr id="3" name="Content Placeholder 2">
            <a:extLst>
              <a:ext uri="{FF2B5EF4-FFF2-40B4-BE49-F238E27FC236}">
                <a16:creationId xmlns:a16="http://schemas.microsoft.com/office/drawing/2014/main" id="{F7087411-57CE-D6BE-04A2-3FE832FFEDFE}"/>
              </a:ext>
            </a:extLst>
          </p:cNvPr>
          <p:cNvSpPr>
            <a:spLocks noGrp="1"/>
          </p:cNvSpPr>
          <p:nvPr>
            <p:ph idx="1"/>
          </p:nvPr>
        </p:nvSpPr>
        <p:spPr>
          <a:xfrm>
            <a:off x="4782064" y="689293"/>
            <a:ext cx="7193285" cy="6059977"/>
          </a:xfrm>
        </p:spPr>
        <p:txBody>
          <a:bodyPr>
            <a:noAutofit/>
          </a:bodyPr>
          <a:lstStyle/>
          <a:p>
            <a:pPr marL="0" indent="0">
              <a:buNone/>
            </a:pPr>
            <a:r>
              <a:rPr lang="he-IL" sz="2400" b="1" dirty="0">
                <a:solidFill>
                  <a:srgbClr val="C00000"/>
                </a:solidFill>
              </a:rPr>
              <a:t>ניסוי: חוקרים ומגלים</a:t>
            </a:r>
          </a:p>
          <a:p>
            <a:pPr marL="0" indent="0">
              <a:buNone/>
            </a:pPr>
            <a:r>
              <a:rPr lang="he-IL" sz="2400" dirty="0"/>
              <a:t>השיגו אדמה!  </a:t>
            </a:r>
          </a:p>
          <a:p>
            <a:pPr marL="0" indent="0">
              <a:buNone/>
            </a:pPr>
            <a:r>
              <a:rPr lang="he-IL" sz="2400" b="1" dirty="0"/>
              <a:t>מקורות לאדמה</a:t>
            </a:r>
            <a:r>
              <a:rPr lang="he-IL" sz="2400" dirty="0"/>
              <a:t>: אדמה מהגינה, אדמה הר, אדמה מעמק </a:t>
            </a:r>
          </a:p>
          <a:p>
            <a:pPr marL="0" indent="0">
              <a:buNone/>
            </a:pPr>
            <a:r>
              <a:rPr lang="he-IL" sz="2400" dirty="0"/>
              <a:t>אדמה מקרקעית הנחל.</a:t>
            </a:r>
          </a:p>
          <a:p>
            <a:pPr marL="0" indent="0">
              <a:buNone/>
            </a:pPr>
            <a:r>
              <a:rPr lang="he-IL" sz="2400" b="1" dirty="0"/>
              <a:t>ציוד</a:t>
            </a:r>
            <a:r>
              <a:rPr lang="he-IL" sz="2400" dirty="0"/>
              <a:t>: קערה, כוס, כף, נפות, מכתש ועלי, מים, כפפות, מגש</a:t>
            </a:r>
            <a:endParaRPr lang="he-IL" sz="2400" b="1" dirty="0"/>
          </a:p>
          <a:p>
            <a:pPr marL="0" indent="0">
              <a:buNone/>
            </a:pPr>
            <a:r>
              <a:rPr lang="he-IL" sz="2400" b="1" dirty="0"/>
              <a:t>הנחיות</a:t>
            </a:r>
          </a:p>
          <a:p>
            <a:pPr marL="514350" indent="-514350">
              <a:buFont typeface="+mj-lt"/>
              <a:buAutoNum type="arabicPeriod"/>
            </a:pPr>
            <a:r>
              <a:rPr lang="he-IL" sz="2400" dirty="0"/>
              <a:t>מלאו כוס בנפח 200 סמ"ק באדמה.</a:t>
            </a:r>
          </a:p>
          <a:p>
            <a:pPr marL="514350" indent="-514350">
              <a:buFont typeface="+mj-lt"/>
              <a:buAutoNum type="arabicPeriod"/>
            </a:pPr>
            <a:r>
              <a:rPr lang="he-IL" sz="2400" dirty="0"/>
              <a:t>נפו את האדמה (סלקו ממנה אבנים וחלקי צמחים).</a:t>
            </a:r>
          </a:p>
          <a:p>
            <a:pPr marL="514350" indent="-514350">
              <a:buFont typeface="+mj-lt"/>
              <a:buAutoNum type="arabicPeriod"/>
            </a:pPr>
            <a:r>
              <a:rPr lang="he-IL" sz="2400" dirty="0"/>
              <a:t>כתשו את גרגרי האדמה עד לקבלת גרגרים קטנים.</a:t>
            </a:r>
          </a:p>
          <a:p>
            <a:pPr marL="514350" indent="-514350">
              <a:buFont typeface="+mj-lt"/>
              <a:buAutoNum type="arabicPeriod"/>
            </a:pPr>
            <a:r>
              <a:rPr lang="he-IL" sz="2400" dirty="0"/>
              <a:t>הרטיבו את האדמה במעט מים והכינו ממנה עיסה.  </a:t>
            </a:r>
          </a:p>
          <a:p>
            <a:pPr marL="514350" indent="-514350">
              <a:buFont typeface="+mj-lt"/>
              <a:buAutoNum type="arabicPeriod"/>
            </a:pPr>
            <a:r>
              <a:rPr lang="he-IL" sz="2400" dirty="0"/>
              <a:t>לושו את החומר וכיירו ממנו לבנים.</a:t>
            </a:r>
          </a:p>
          <a:p>
            <a:pPr marL="514350" indent="-514350">
              <a:buFont typeface="+mj-lt"/>
              <a:buAutoNum type="arabicPeriod"/>
            </a:pPr>
            <a:r>
              <a:rPr lang="he-IL" sz="2400" dirty="0"/>
              <a:t>הניחו את הלבנים לייבוש בצל.</a:t>
            </a:r>
          </a:p>
          <a:p>
            <a:pPr marL="0" indent="0">
              <a:buNone/>
            </a:pPr>
            <a:endParaRPr lang="he-IL" sz="2400" dirty="0"/>
          </a:p>
          <a:p>
            <a:pPr marL="0" indent="0">
              <a:buNone/>
            </a:pPr>
            <a:r>
              <a:rPr lang="he-IL" sz="2400" dirty="0"/>
              <a:t>  </a:t>
            </a:r>
            <a:endParaRPr lang="en-US" sz="2400" dirty="0"/>
          </a:p>
        </p:txBody>
      </p:sp>
      <p:sp>
        <p:nvSpPr>
          <p:cNvPr id="5" name="TextBox 4">
            <a:extLst>
              <a:ext uri="{FF2B5EF4-FFF2-40B4-BE49-F238E27FC236}">
                <a16:creationId xmlns:a16="http://schemas.microsoft.com/office/drawing/2014/main" id="{5ADE052B-647F-9D86-B142-9C8AD0C1FA4D}"/>
              </a:ext>
            </a:extLst>
          </p:cNvPr>
          <p:cNvSpPr txBox="1"/>
          <p:nvPr/>
        </p:nvSpPr>
        <p:spPr>
          <a:xfrm>
            <a:off x="0" y="5271943"/>
            <a:ext cx="4874381" cy="1477328"/>
          </a:xfrm>
          <a:prstGeom prst="rect">
            <a:avLst/>
          </a:prstGeom>
          <a:solidFill>
            <a:schemeClr val="accent6">
              <a:lumMod val="20000"/>
              <a:lumOff val="80000"/>
            </a:schemeClr>
          </a:solidFill>
        </p:spPr>
        <p:txBody>
          <a:bodyPr wrap="square" rtlCol="0">
            <a:spAutoFit/>
          </a:bodyPr>
          <a:lstStyle/>
          <a:p>
            <a:pPr algn="ctr"/>
            <a:r>
              <a:rPr lang="he-IL" sz="3600" b="1" dirty="0"/>
              <a:t>אילו תכונות של החרסית גיליתם בפעילות זו?</a:t>
            </a:r>
          </a:p>
          <a:p>
            <a:endParaRPr lang="en-US" dirty="0"/>
          </a:p>
        </p:txBody>
      </p:sp>
      <p:pic>
        <p:nvPicPr>
          <p:cNvPr id="6" name="Picture 5">
            <a:extLst>
              <a:ext uri="{FF2B5EF4-FFF2-40B4-BE49-F238E27FC236}">
                <a16:creationId xmlns:a16="http://schemas.microsoft.com/office/drawing/2014/main" id="{0C40F7A4-B9CC-FBFD-FAC0-1C8DD77C7D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084" y="1681725"/>
            <a:ext cx="4749297" cy="3252126"/>
          </a:xfrm>
          <a:prstGeom prst="rect">
            <a:avLst/>
          </a:prstGeom>
          <a:ln w="12700">
            <a:solidFill>
              <a:srgbClr val="FF0000"/>
            </a:solidFill>
          </a:ln>
        </p:spPr>
      </p:pic>
      <p:pic>
        <p:nvPicPr>
          <p:cNvPr id="4" name="Picture 3">
            <a:extLst>
              <a:ext uri="{FF2B5EF4-FFF2-40B4-BE49-F238E27FC236}">
                <a16:creationId xmlns:a16="http://schemas.microsoft.com/office/drawing/2014/main" id="{1A596F30-3406-CB96-35AC-6EA22FD2F6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882" y="685135"/>
            <a:ext cx="1135476" cy="610425"/>
          </a:xfrm>
          <a:prstGeom prst="rect">
            <a:avLst/>
          </a:prstGeom>
        </p:spPr>
      </p:pic>
      <p:pic>
        <p:nvPicPr>
          <p:cNvPr id="7" name="Picture 6">
            <a:extLst>
              <a:ext uri="{FF2B5EF4-FFF2-40B4-BE49-F238E27FC236}">
                <a16:creationId xmlns:a16="http://schemas.microsoft.com/office/drawing/2014/main" id="{4D42E54E-3465-CB25-B665-7C7392D977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5084" y="0"/>
            <a:ext cx="1176630" cy="664522"/>
          </a:xfrm>
          <a:prstGeom prst="rect">
            <a:avLst/>
          </a:prstGeom>
        </p:spPr>
      </p:pic>
    </p:spTree>
    <p:extLst>
      <p:ext uri="{BB962C8B-B14F-4D97-AF65-F5344CB8AC3E}">
        <p14:creationId xmlns:p14="http://schemas.microsoft.com/office/powerpoint/2010/main" val="253114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תיבת טקסט 5">
            <a:extLst>
              <a:ext uri="{FF2B5EF4-FFF2-40B4-BE49-F238E27FC236}">
                <a16:creationId xmlns:a16="http://schemas.microsoft.com/office/drawing/2014/main" id="{C96409B8-6EEF-6FF2-420F-99AC9955B17C}"/>
              </a:ext>
            </a:extLst>
          </p:cNvPr>
          <p:cNvSpPr txBox="1"/>
          <p:nvPr/>
        </p:nvSpPr>
        <p:spPr>
          <a:xfrm>
            <a:off x="754602" y="497150"/>
            <a:ext cx="11363417" cy="707886"/>
          </a:xfrm>
          <a:prstGeom prst="rect">
            <a:avLst/>
          </a:prstGeom>
          <a:noFill/>
        </p:spPr>
        <p:txBody>
          <a:bodyPr wrap="square" rtlCol="1">
            <a:sp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lang="he-IL" sz="4000" b="1" dirty="0">
                <a:solidFill>
                  <a:srgbClr val="C00000"/>
                </a:solidFill>
                <a:latin typeface="Calibri" panose="020F0502020204030204"/>
                <a:cs typeface="Arial" panose="020B0604020202020204" pitchFamily="34" charset="0"/>
              </a:rPr>
              <a:t> מהן התכונות של לבנת בוץ יבשה? </a:t>
            </a:r>
            <a:endParaRPr kumimoji="0" lang="he-IL" sz="40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endParaRPr>
          </a:p>
        </p:txBody>
      </p:sp>
      <p:sp>
        <p:nvSpPr>
          <p:cNvPr id="2" name="TextBox 1">
            <a:extLst>
              <a:ext uri="{FF2B5EF4-FFF2-40B4-BE49-F238E27FC236}">
                <a16:creationId xmlns:a16="http://schemas.microsoft.com/office/drawing/2014/main" id="{2DC6EAA2-0DB2-B842-D91D-5349ED3AD5D2}"/>
              </a:ext>
            </a:extLst>
          </p:cNvPr>
          <p:cNvSpPr txBox="1"/>
          <p:nvPr/>
        </p:nvSpPr>
        <p:spPr>
          <a:xfrm>
            <a:off x="479395" y="1789520"/>
            <a:ext cx="10981678" cy="3060325"/>
          </a:xfrm>
          <a:prstGeom prst="rect">
            <a:avLst/>
          </a:prstGeom>
          <a:noFill/>
        </p:spPr>
        <p:txBody>
          <a:bodyPr wrap="square" rtlCol="0">
            <a:spAutoFit/>
          </a:bodyPr>
          <a:lstStyle/>
          <a:p>
            <a:pPr>
              <a:lnSpc>
                <a:spcPct val="90000"/>
              </a:lnSpc>
              <a:spcBef>
                <a:spcPts val="1000"/>
              </a:spcBef>
              <a:defRPr/>
            </a:pPr>
            <a:r>
              <a:rPr lang="he-IL" sz="2800" b="1" dirty="0"/>
              <a:t>תצפית </a:t>
            </a:r>
          </a:p>
          <a:p>
            <a:pPr>
              <a:lnSpc>
                <a:spcPct val="90000"/>
              </a:lnSpc>
              <a:spcBef>
                <a:spcPts val="1000"/>
              </a:spcBef>
              <a:defRPr/>
            </a:pPr>
            <a:r>
              <a:rPr lang="he-IL" sz="2800" dirty="0"/>
              <a:t>אפיינו את לבנת הבוץ היבשה שקבלתם: . </a:t>
            </a:r>
          </a:p>
          <a:p>
            <a:pPr marL="514350" indent="-514350">
              <a:lnSpc>
                <a:spcPct val="90000"/>
              </a:lnSpc>
              <a:spcBef>
                <a:spcPts val="1000"/>
              </a:spcBef>
              <a:buFont typeface="+mj-lt"/>
              <a:buAutoNum type="arabicPeriod"/>
              <a:defRPr/>
            </a:pPr>
            <a:r>
              <a:rPr lang="he-IL" sz="2800" dirty="0"/>
              <a:t>מהו הצבע?</a:t>
            </a:r>
          </a:p>
          <a:p>
            <a:pPr marL="514350" indent="-514350">
              <a:lnSpc>
                <a:spcPct val="90000"/>
              </a:lnSpc>
              <a:spcBef>
                <a:spcPts val="1000"/>
              </a:spcBef>
              <a:buFont typeface="+mj-lt"/>
              <a:buAutoNum type="arabicPeriod"/>
              <a:defRPr/>
            </a:pPr>
            <a:r>
              <a:rPr lang="he-IL" sz="2800" dirty="0"/>
              <a:t>מהי הצורה?  - הודות  לאילו תכונות של הבוץ קבלתם את הצורה הזו?</a:t>
            </a:r>
          </a:p>
          <a:p>
            <a:pPr marL="514350" indent="-514350">
              <a:lnSpc>
                <a:spcPct val="90000"/>
              </a:lnSpc>
              <a:spcBef>
                <a:spcPts val="1000"/>
              </a:spcBef>
              <a:buFont typeface="+mj-lt"/>
              <a:buAutoNum type="arabicPeriod"/>
              <a:defRPr/>
            </a:pPr>
            <a:r>
              <a:rPr lang="he-IL" sz="2800" dirty="0"/>
              <a:t>נסו לפורר את הלבנה </a:t>
            </a:r>
            <a:r>
              <a:rPr lang="he-IL" sz="2800"/>
              <a:t>בעזרת הידיים. </a:t>
            </a:r>
            <a:r>
              <a:rPr lang="he-IL" sz="2800" dirty="0"/>
              <a:t>האם הלבנה התפוררה?</a:t>
            </a:r>
          </a:p>
          <a:p>
            <a:pPr>
              <a:lnSpc>
                <a:spcPct val="90000"/>
              </a:lnSpc>
              <a:spcBef>
                <a:spcPts val="1000"/>
              </a:spcBef>
              <a:defRPr/>
            </a:pPr>
            <a:endParaRPr lang="he-IL" sz="2800" dirty="0"/>
          </a:p>
        </p:txBody>
      </p:sp>
      <p:pic>
        <p:nvPicPr>
          <p:cNvPr id="3" name="Picture 2">
            <a:extLst>
              <a:ext uri="{FF2B5EF4-FFF2-40B4-BE49-F238E27FC236}">
                <a16:creationId xmlns:a16="http://schemas.microsoft.com/office/drawing/2014/main" id="{F02AEF35-8570-7896-670F-EC86215046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09574" y="157626"/>
            <a:ext cx="1263123" cy="679047"/>
          </a:xfrm>
          <a:prstGeom prst="rect">
            <a:avLst/>
          </a:prstGeom>
        </p:spPr>
      </p:pic>
      <p:pic>
        <p:nvPicPr>
          <p:cNvPr id="4" name="Picture 3">
            <a:extLst>
              <a:ext uri="{FF2B5EF4-FFF2-40B4-BE49-F238E27FC236}">
                <a16:creationId xmlns:a16="http://schemas.microsoft.com/office/drawing/2014/main" id="{F0BA391F-EC26-C555-B40A-0766E5C040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2944" y="100177"/>
            <a:ext cx="1176630" cy="664522"/>
          </a:xfrm>
          <a:prstGeom prst="rect">
            <a:avLst/>
          </a:prstGeom>
        </p:spPr>
      </p:pic>
      <p:sp>
        <p:nvSpPr>
          <p:cNvPr id="5" name="תיבת טקסט 4">
            <a:extLst>
              <a:ext uri="{FF2B5EF4-FFF2-40B4-BE49-F238E27FC236}">
                <a16:creationId xmlns:a16="http://schemas.microsoft.com/office/drawing/2014/main" id="{882B0540-612F-1B5B-8F4E-F343A4F5E35C}"/>
              </a:ext>
            </a:extLst>
          </p:cNvPr>
          <p:cNvSpPr txBox="1"/>
          <p:nvPr/>
        </p:nvSpPr>
        <p:spPr>
          <a:xfrm>
            <a:off x="2141135" y="4767696"/>
            <a:ext cx="9221456" cy="1106970"/>
          </a:xfrm>
          <a:prstGeom prst="rect">
            <a:avLst/>
          </a:prstGeom>
          <a:noFill/>
        </p:spPr>
        <p:txBody>
          <a:bodyPr wrap="square" rtlCol="1">
            <a:spAutoFit/>
          </a:bodyPr>
          <a:lstStyle/>
          <a:p>
            <a:pPr>
              <a:lnSpc>
                <a:spcPct val="90000"/>
              </a:lnSpc>
              <a:spcBef>
                <a:spcPts val="1000"/>
              </a:spcBef>
              <a:defRPr/>
            </a:pPr>
            <a:r>
              <a:rPr lang="he-IL" sz="3200" dirty="0">
                <a:solidFill>
                  <a:srgbClr val="FF0000"/>
                </a:solidFill>
              </a:rPr>
              <a:t>א</a:t>
            </a:r>
            <a:r>
              <a:rPr lang="he-IL" sz="3200" b="1" dirty="0">
                <a:solidFill>
                  <a:srgbClr val="FF0000"/>
                </a:solidFill>
              </a:rPr>
              <a:t>יזה חיסרון של הלבנה גיליתם בעקבות התצפית?</a:t>
            </a:r>
          </a:p>
          <a:p>
            <a:pPr>
              <a:lnSpc>
                <a:spcPct val="90000"/>
              </a:lnSpc>
              <a:spcBef>
                <a:spcPts val="1000"/>
              </a:spcBef>
              <a:defRPr/>
            </a:pPr>
            <a:r>
              <a:rPr lang="he-IL" sz="3200" b="1" dirty="0">
                <a:solidFill>
                  <a:srgbClr val="FF0000"/>
                </a:solidFill>
              </a:rPr>
              <a:t>כיצד אפשר להתגבר על חיסרון זה?</a:t>
            </a:r>
          </a:p>
        </p:txBody>
      </p:sp>
    </p:spTree>
    <p:extLst>
      <p:ext uri="{BB962C8B-B14F-4D97-AF65-F5344CB8AC3E}">
        <p14:creationId xmlns:p14="http://schemas.microsoft.com/office/powerpoint/2010/main" val="578907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76A90-B077-4B49-A793-28CA8476D18C}"/>
              </a:ext>
            </a:extLst>
          </p:cNvPr>
          <p:cNvSpPr>
            <a:spLocks noGrp="1"/>
          </p:cNvSpPr>
          <p:nvPr>
            <p:ph type="title"/>
          </p:nvPr>
        </p:nvSpPr>
        <p:spPr>
          <a:xfrm>
            <a:off x="411992" y="-146992"/>
            <a:ext cx="10515600" cy="1325563"/>
          </a:xfrm>
        </p:spPr>
        <p:txBody>
          <a:bodyPr>
            <a:normAutofit/>
          </a:bodyPr>
          <a:lstStyle/>
          <a:p>
            <a:r>
              <a:rPr lang="he-IL" b="1" dirty="0">
                <a:solidFill>
                  <a:srgbClr val="C00000"/>
                </a:solidFill>
                <a:cs typeface="+mn-cs"/>
              </a:rPr>
              <a:t>מה היה הפתרון לבעיה?</a:t>
            </a:r>
            <a:endParaRPr lang="en-US" b="1" dirty="0">
              <a:solidFill>
                <a:srgbClr val="C00000"/>
              </a:solidFill>
              <a:cs typeface="+mn-cs"/>
            </a:endParaRPr>
          </a:p>
        </p:txBody>
      </p:sp>
      <p:sp>
        <p:nvSpPr>
          <p:cNvPr id="3" name="Content Placeholder 2">
            <a:extLst>
              <a:ext uri="{FF2B5EF4-FFF2-40B4-BE49-F238E27FC236}">
                <a16:creationId xmlns:a16="http://schemas.microsoft.com/office/drawing/2014/main" id="{A95B5434-8654-4BD8-9146-48FDC4B98B74}"/>
              </a:ext>
            </a:extLst>
          </p:cNvPr>
          <p:cNvSpPr>
            <a:spLocks noGrp="1"/>
          </p:cNvSpPr>
          <p:nvPr>
            <p:ph idx="1"/>
          </p:nvPr>
        </p:nvSpPr>
        <p:spPr>
          <a:xfrm>
            <a:off x="1156252" y="1104002"/>
            <a:ext cx="10515600" cy="2356749"/>
          </a:xfrm>
          <a:solidFill>
            <a:schemeClr val="accent6">
              <a:lumMod val="20000"/>
              <a:lumOff val="80000"/>
            </a:schemeClr>
          </a:solidFill>
        </p:spPr>
        <p:txBody>
          <a:bodyPr>
            <a:noAutofit/>
          </a:bodyPr>
          <a:lstStyle/>
          <a:p>
            <a:pPr marL="0" indent="0">
              <a:lnSpc>
                <a:spcPct val="160000"/>
              </a:lnSpc>
              <a:buNone/>
            </a:pPr>
            <a:r>
              <a:rPr lang="he-IL" sz="2400" b="1" kern="100" dirty="0">
                <a:effectLst/>
                <a:latin typeface="Calibri" panose="020F0502020204030204" pitchFamily="34" charset="0"/>
                <a:ea typeface="Calibri" panose="020F0502020204030204" pitchFamily="34" charset="0"/>
                <a:cs typeface="Arial" panose="020B0604020202020204" pitchFamily="34" charset="0"/>
              </a:rPr>
              <a:t>כתוב במקרא </a:t>
            </a:r>
            <a:br>
              <a:rPr lang="he-IL" sz="2400" b="1" kern="100" dirty="0">
                <a:effectLst/>
                <a:latin typeface="Calibri" panose="020F0502020204030204" pitchFamily="34" charset="0"/>
                <a:ea typeface="Calibri" panose="020F0502020204030204" pitchFamily="34" charset="0"/>
                <a:cs typeface="Arial" panose="020B0604020202020204" pitchFamily="34" charset="0"/>
              </a:rPr>
            </a:br>
            <a:r>
              <a:rPr kumimoji="0" lang="he-IL" sz="2400" b="0" i="0" u="none" strike="noStrike" kern="1200" cap="none" spc="0" normalizeH="0" baseline="0" noProof="0" dirty="0">
                <a:ln>
                  <a:noFill/>
                </a:ln>
                <a:solidFill>
                  <a:srgbClr val="202122"/>
                </a:solidFill>
                <a:effectLst/>
                <a:uLnTx/>
                <a:uFillTx/>
                <a:latin typeface="David" panose="020E0502060401010101" pitchFamily="34" charset="-79"/>
                <a:ea typeface="+mn-ea"/>
                <a:cs typeface="Arial" panose="020B0604020202020204" pitchFamily="34" charset="0"/>
              </a:rPr>
              <a:t>וַיְצַו פַּרְעֹה...לֹא תֹאסִפוּן לָתֵת תֶּבֶן לָעָם לִלְבֹּן הַלְּבֵנִים כִּתְמוֹל שִׁלְשֹׁם הֵם יֵלְכוּ </a:t>
            </a:r>
            <a:r>
              <a:rPr kumimoji="0" lang="he-IL" sz="2400" b="0" i="0" u="none" strike="noStrike" kern="1200" cap="none" spc="0" normalizeH="0" baseline="0" noProof="0" dirty="0" err="1">
                <a:ln>
                  <a:noFill/>
                </a:ln>
                <a:solidFill>
                  <a:srgbClr val="202122"/>
                </a:solidFill>
                <a:effectLst/>
                <a:uLnTx/>
                <a:uFillTx/>
                <a:latin typeface="David" panose="020E0502060401010101" pitchFamily="34" charset="-79"/>
                <a:ea typeface="+mn-ea"/>
                <a:cs typeface="Arial" panose="020B0604020202020204" pitchFamily="34" charset="0"/>
              </a:rPr>
              <a:t>וְקֹשְׁשׁו</a:t>
            </a:r>
            <a:r>
              <a:rPr kumimoji="0" lang="he-IL" sz="2400" b="0" i="0" u="none" strike="noStrike" kern="1200" cap="none" spc="0" normalizeH="0" baseline="0" noProof="0" dirty="0">
                <a:ln>
                  <a:noFill/>
                </a:ln>
                <a:solidFill>
                  <a:srgbClr val="202122"/>
                </a:solidFill>
                <a:effectLst/>
                <a:uLnTx/>
                <a:uFillTx/>
                <a:latin typeface="David" panose="020E0502060401010101" pitchFamily="34" charset="-79"/>
                <a:ea typeface="+mn-ea"/>
                <a:cs typeface="Arial" panose="020B0604020202020204" pitchFamily="34" charset="0"/>
              </a:rPr>
              <a:t>ּ לָהֶם תֶּבֶן...</a:t>
            </a:r>
            <a:r>
              <a:rPr kumimoji="0" lang="he-IL" sz="2400" b="0" i="0" u="none" strike="noStrike" kern="1200" cap="none" spc="0" normalizeH="0" baseline="0" noProof="0" dirty="0" err="1">
                <a:ln>
                  <a:noFill/>
                </a:ln>
                <a:solidFill>
                  <a:srgbClr val="202122"/>
                </a:solidFill>
                <a:effectLst/>
                <a:uLnTx/>
                <a:uFillTx/>
                <a:latin typeface="David" panose="020E0502060401010101" pitchFamily="34" charset="-79"/>
                <a:ea typeface="+mn-ea"/>
                <a:cs typeface="Arial" panose="020B0604020202020204" pitchFamily="34" charset="0"/>
              </a:rPr>
              <a:t>וַיָּפֶץ</a:t>
            </a:r>
            <a:r>
              <a:rPr kumimoji="0" lang="he-IL" sz="2400" b="0" i="0" u="none" strike="noStrike" kern="1200" cap="none" spc="0" normalizeH="0" baseline="0" noProof="0" dirty="0">
                <a:ln>
                  <a:noFill/>
                </a:ln>
                <a:solidFill>
                  <a:srgbClr val="202122"/>
                </a:solidFill>
                <a:effectLst/>
                <a:uLnTx/>
                <a:uFillTx/>
                <a:latin typeface="David" panose="020E0502060401010101" pitchFamily="34" charset="-79"/>
                <a:ea typeface="+mn-ea"/>
                <a:cs typeface="Arial" panose="020B0604020202020204" pitchFamily="34" charset="0"/>
              </a:rPr>
              <a:t> הָעָם בְּכָל אֶרֶץ מִצְרָיִם </a:t>
            </a:r>
            <a:r>
              <a:rPr kumimoji="0" lang="he-IL" sz="2400" b="0" i="0" u="none" strike="noStrike" kern="1200" cap="none" spc="0" normalizeH="0" baseline="0" noProof="0" dirty="0" err="1">
                <a:ln>
                  <a:noFill/>
                </a:ln>
                <a:solidFill>
                  <a:srgbClr val="202122"/>
                </a:solidFill>
                <a:effectLst/>
                <a:uLnTx/>
                <a:uFillTx/>
                <a:latin typeface="David" panose="020E0502060401010101" pitchFamily="34" charset="-79"/>
                <a:ea typeface="+mn-ea"/>
                <a:cs typeface="Arial" panose="020B0604020202020204" pitchFamily="34" charset="0"/>
              </a:rPr>
              <a:t>לְקֹשֵׁש</a:t>
            </a:r>
            <a:r>
              <a:rPr kumimoji="0" lang="he-IL" sz="2400" b="0" i="0" u="none" strike="noStrike" kern="1200" cap="none" spc="0" normalizeH="0" baseline="0" noProof="0" dirty="0">
                <a:ln>
                  <a:noFill/>
                </a:ln>
                <a:solidFill>
                  <a:srgbClr val="202122"/>
                </a:solidFill>
                <a:effectLst/>
                <a:uLnTx/>
                <a:uFillTx/>
                <a:latin typeface="David" panose="020E0502060401010101" pitchFamily="34" charset="-79"/>
                <a:ea typeface="+mn-ea"/>
                <a:cs typeface="Arial" panose="020B0604020202020204" pitchFamily="34" charset="0"/>
              </a:rPr>
              <a:t>ׁ קַשׁ לַתֶּבֶן.” </a:t>
            </a:r>
          </a:p>
          <a:p>
            <a:pPr marL="0" indent="0">
              <a:lnSpc>
                <a:spcPct val="160000"/>
              </a:lnSpc>
              <a:buNone/>
            </a:pPr>
            <a:r>
              <a:rPr kumimoji="0" lang="he-IL"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(שמות, פרק א', פסוק י"ד)  </a:t>
            </a:r>
            <a:endParaRPr lang="en-US" sz="2400" dirty="0"/>
          </a:p>
        </p:txBody>
      </p:sp>
      <p:sp>
        <p:nvSpPr>
          <p:cNvPr id="4" name="TextBox 3">
            <a:extLst>
              <a:ext uri="{FF2B5EF4-FFF2-40B4-BE49-F238E27FC236}">
                <a16:creationId xmlns:a16="http://schemas.microsoft.com/office/drawing/2014/main" id="{DA912F51-3742-0824-F378-E4A12DEAE804}"/>
              </a:ext>
            </a:extLst>
          </p:cNvPr>
          <p:cNvSpPr txBox="1"/>
          <p:nvPr/>
        </p:nvSpPr>
        <p:spPr>
          <a:xfrm>
            <a:off x="4916557" y="3937446"/>
            <a:ext cx="6873500" cy="2800767"/>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מדוע בני ישראל היו זקוקים לתבן (קש) להכנת לבני הבוץ?</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מהו קש?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202122"/>
                </a:solidFill>
                <a:effectLst/>
                <a:uLnTx/>
                <a:uFillTx/>
                <a:latin typeface="Arial" panose="020B0604020202020204" pitchFamily="34" charset="0"/>
                <a:ea typeface="+mn-ea"/>
                <a:cs typeface="Arial" panose="020B0604020202020204" pitchFamily="34" charset="0"/>
              </a:rPr>
              <a:t>הקש הוא הגבעול היבש של דגן (כמו, חיטה ושעורה).</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202122"/>
                </a:solidFill>
                <a:effectLst/>
                <a:uLnTx/>
                <a:uFillTx/>
                <a:latin typeface="Arial" panose="020B0604020202020204" pitchFamily="34" charset="0"/>
                <a:ea typeface="+mn-ea"/>
                <a:cs typeface="Arial" panose="020B0604020202020204" pitchFamily="34" charset="0"/>
              </a:rPr>
              <a:t>לקש שימושים שונים: חומר בעירה, מזון לבעלי חיים, </a:t>
            </a:r>
            <a:endParaRPr kumimoji="0" lang="en-US" sz="24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202122"/>
                </a:solidFill>
                <a:effectLst/>
                <a:uLnTx/>
                <a:uFillTx/>
                <a:latin typeface="Arial" panose="020B0604020202020204" pitchFamily="34" charset="0"/>
                <a:ea typeface="+mn-ea"/>
                <a:cs typeface="Arial" panose="020B0604020202020204" pitchFamily="34" charset="0"/>
              </a:rPr>
              <a:t>כיסוי גגות, מצע לשינה.</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A1E6724-B1F0-711D-47D2-F60AD3095B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5180" y="4453566"/>
            <a:ext cx="4467068" cy="2135817"/>
          </a:xfrm>
          <a:prstGeom prst="rect">
            <a:avLst/>
          </a:prstGeom>
        </p:spPr>
      </p:pic>
      <p:pic>
        <p:nvPicPr>
          <p:cNvPr id="6" name="Picture 5">
            <a:extLst>
              <a:ext uri="{FF2B5EF4-FFF2-40B4-BE49-F238E27FC236}">
                <a16:creationId xmlns:a16="http://schemas.microsoft.com/office/drawing/2014/main" id="{90464C37-2B13-E89F-BDC9-8F3DB2B18A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75046" y="230188"/>
            <a:ext cx="1122944" cy="603688"/>
          </a:xfrm>
          <a:prstGeom prst="rect">
            <a:avLst/>
          </a:prstGeom>
        </p:spPr>
      </p:pic>
      <p:pic>
        <p:nvPicPr>
          <p:cNvPr id="7" name="Picture 6">
            <a:extLst>
              <a:ext uri="{FF2B5EF4-FFF2-40B4-BE49-F238E27FC236}">
                <a16:creationId xmlns:a16="http://schemas.microsoft.com/office/drawing/2014/main" id="{B8AE5F8C-0B99-15EC-E3E5-D179EB02E5B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1992" y="111925"/>
            <a:ext cx="1176630" cy="664522"/>
          </a:xfrm>
          <a:prstGeom prst="rect">
            <a:avLst/>
          </a:prstGeom>
        </p:spPr>
      </p:pic>
    </p:spTree>
    <p:extLst>
      <p:ext uri="{BB962C8B-B14F-4D97-AF65-F5344CB8AC3E}">
        <p14:creationId xmlns:p14="http://schemas.microsoft.com/office/powerpoint/2010/main" val="2544736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29DBA-927C-45EB-BFFF-012C4B057DB5}"/>
              </a:ext>
            </a:extLst>
          </p:cNvPr>
          <p:cNvSpPr>
            <a:spLocks noGrp="1"/>
          </p:cNvSpPr>
          <p:nvPr>
            <p:ph type="title"/>
          </p:nvPr>
        </p:nvSpPr>
        <p:spPr/>
        <p:txBody>
          <a:bodyPr/>
          <a:lstStyle/>
          <a:p>
            <a:r>
              <a:rPr lang="he-IL" b="1" dirty="0">
                <a:solidFill>
                  <a:srgbClr val="C00000"/>
                </a:solidFill>
                <a:cs typeface="+mn-cs"/>
              </a:rPr>
              <a:t>חושבים בראש של מהנדסים ומהנדסות</a:t>
            </a:r>
            <a:endParaRPr lang="en-US" b="1" dirty="0">
              <a:solidFill>
                <a:srgbClr val="C00000"/>
              </a:solidFill>
              <a:cs typeface="+mn-cs"/>
            </a:endParaRPr>
          </a:p>
        </p:txBody>
      </p:sp>
      <p:sp>
        <p:nvSpPr>
          <p:cNvPr id="3" name="Content Placeholder 2">
            <a:extLst>
              <a:ext uri="{FF2B5EF4-FFF2-40B4-BE49-F238E27FC236}">
                <a16:creationId xmlns:a16="http://schemas.microsoft.com/office/drawing/2014/main" id="{CC78EA46-86D1-E5DA-9A60-AB1F086EF27F}"/>
              </a:ext>
            </a:extLst>
          </p:cNvPr>
          <p:cNvSpPr>
            <a:spLocks noGrp="1"/>
          </p:cNvSpPr>
          <p:nvPr>
            <p:ph idx="1"/>
          </p:nvPr>
        </p:nvSpPr>
        <p:spPr/>
        <p:txBody>
          <a:bodyPr/>
          <a:lstStyle/>
          <a:p>
            <a:pPr marL="0" indent="0">
              <a:buNone/>
            </a:pPr>
            <a:r>
              <a:rPr lang="he-IL" dirty="0"/>
              <a:t>לבנים שמתפוררות אינן ראויות לשימוש לבנייה.</a:t>
            </a:r>
          </a:p>
          <a:p>
            <a:pPr marL="0" indent="0">
              <a:buNone/>
            </a:pPr>
            <a:endParaRPr lang="he-IL" b="1" dirty="0"/>
          </a:p>
          <a:p>
            <a:pPr marL="0" indent="0">
              <a:buNone/>
            </a:pPr>
            <a:r>
              <a:rPr lang="he-IL" b="1" dirty="0"/>
              <a:t>משימה</a:t>
            </a:r>
          </a:p>
          <a:p>
            <a:pPr marL="0" indent="0">
              <a:buNone/>
            </a:pPr>
            <a:r>
              <a:rPr lang="he-IL" dirty="0"/>
              <a:t>מהו המצב המצוי? – זהו המצב הקיים.</a:t>
            </a:r>
          </a:p>
          <a:p>
            <a:pPr marL="0" indent="0">
              <a:buNone/>
            </a:pPr>
            <a:r>
              <a:rPr lang="he-IL" dirty="0"/>
              <a:t>מהו המצב הרצוי? – זה המצב שנרצה שיהיה.</a:t>
            </a:r>
          </a:p>
          <a:p>
            <a:pPr marL="0" indent="0">
              <a:buNone/>
            </a:pPr>
            <a:r>
              <a:rPr lang="he-IL" dirty="0"/>
              <a:t>מהי הבעיה ההנדסית / טכנולוגית שהתעוררה?</a:t>
            </a:r>
          </a:p>
          <a:p>
            <a:pPr marL="0" indent="0">
              <a:buNone/>
            </a:pPr>
            <a:endParaRPr lang="he-IL" dirty="0"/>
          </a:p>
          <a:p>
            <a:pPr marL="0" indent="0">
              <a:buNone/>
            </a:pPr>
            <a:r>
              <a:rPr lang="he-IL" b="1" dirty="0">
                <a:solidFill>
                  <a:srgbClr val="C00000"/>
                </a:solidFill>
              </a:rPr>
              <a:t>נסחו את הבעיה באמצעות מילות שאלה כגון: כיצד? איך? באיזה אופן?</a:t>
            </a:r>
            <a:endParaRPr lang="en-US" b="1" dirty="0">
              <a:solidFill>
                <a:srgbClr val="C00000"/>
              </a:solidFill>
            </a:endParaRPr>
          </a:p>
        </p:txBody>
      </p:sp>
      <p:pic>
        <p:nvPicPr>
          <p:cNvPr id="4" name="Picture 3">
            <a:extLst>
              <a:ext uri="{FF2B5EF4-FFF2-40B4-BE49-F238E27FC236}">
                <a16:creationId xmlns:a16="http://schemas.microsoft.com/office/drawing/2014/main" id="{580B9407-BD30-28C0-0404-9ED2989108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9367" y="141698"/>
            <a:ext cx="1150374" cy="618434"/>
          </a:xfrm>
          <a:prstGeom prst="rect">
            <a:avLst/>
          </a:prstGeom>
        </p:spPr>
      </p:pic>
      <p:pic>
        <p:nvPicPr>
          <p:cNvPr id="5" name="Picture 4">
            <a:extLst>
              <a:ext uri="{FF2B5EF4-FFF2-40B4-BE49-F238E27FC236}">
                <a16:creationId xmlns:a16="http://schemas.microsoft.com/office/drawing/2014/main" id="{6E278020-C0CB-F151-13B3-5FA2E9F119C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8937" y="32864"/>
            <a:ext cx="1176630" cy="664522"/>
          </a:xfrm>
          <a:prstGeom prst="rect">
            <a:avLst/>
          </a:prstGeom>
        </p:spPr>
      </p:pic>
      <p:pic>
        <p:nvPicPr>
          <p:cNvPr id="6" name="Picture 5">
            <a:extLst>
              <a:ext uri="{FF2B5EF4-FFF2-40B4-BE49-F238E27FC236}">
                <a16:creationId xmlns:a16="http://schemas.microsoft.com/office/drawing/2014/main" id="{78E5E103-F068-DAAF-9B73-B3A9591B870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3336" y="2022949"/>
            <a:ext cx="3092245" cy="3092245"/>
          </a:xfrm>
          <a:prstGeom prst="rect">
            <a:avLst/>
          </a:prstGeom>
        </p:spPr>
      </p:pic>
    </p:spTree>
    <p:extLst>
      <p:ext uri="{BB962C8B-B14F-4D97-AF65-F5344CB8AC3E}">
        <p14:creationId xmlns:p14="http://schemas.microsoft.com/office/powerpoint/2010/main" val="2477810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F3C09-E855-2A52-2CE3-06C4FA67F558}"/>
              </a:ext>
            </a:extLst>
          </p:cNvPr>
          <p:cNvSpPr>
            <a:spLocks noGrp="1"/>
          </p:cNvSpPr>
          <p:nvPr>
            <p:ph type="title"/>
          </p:nvPr>
        </p:nvSpPr>
        <p:spPr>
          <a:xfrm>
            <a:off x="948266" y="-59267"/>
            <a:ext cx="10405533" cy="1749955"/>
          </a:xfrm>
        </p:spPr>
        <p:txBody>
          <a:bodyPr>
            <a:normAutofit/>
          </a:bodyPr>
          <a:lstStyle/>
          <a:p>
            <a:r>
              <a:rPr kumimoji="0" lang="he-IL" b="0" i="0" u="none" strike="noStrike" kern="1200" cap="none" spc="0" normalizeH="0" baseline="0" noProof="0" dirty="0">
                <a:ln>
                  <a:noFill/>
                </a:ln>
                <a:solidFill>
                  <a:srgbClr val="202122"/>
                </a:solidFill>
                <a:effectLst/>
                <a:uLnTx/>
                <a:uFillTx/>
                <a:latin typeface="David" panose="020E0502060401010101" pitchFamily="34" charset="-79"/>
                <a:ea typeface="+mn-ea"/>
                <a:cs typeface="Arial" panose="020B0604020202020204" pitchFamily="34" charset="0"/>
              </a:rPr>
              <a:t> </a:t>
            </a:r>
            <a:endParaRPr lang="en-US" dirty="0"/>
          </a:p>
        </p:txBody>
      </p:sp>
      <p:sp>
        <p:nvSpPr>
          <p:cNvPr id="3" name="Content Placeholder 2">
            <a:extLst>
              <a:ext uri="{FF2B5EF4-FFF2-40B4-BE49-F238E27FC236}">
                <a16:creationId xmlns:a16="http://schemas.microsoft.com/office/drawing/2014/main" id="{075DD3CE-3EFE-8312-CB64-0A0EFBF0C608}"/>
              </a:ext>
            </a:extLst>
          </p:cNvPr>
          <p:cNvSpPr>
            <a:spLocks noGrp="1"/>
          </p:cNvSpPr>
          <p:nvPr>
            <p:ph idx="1"/>
          </p:nvPr>
        </p:nvSpPr>
        <p:spPr>
          <a:xfrm>
            <a:off x="838200" y="585926"/>
            <a:ext cx="10515600" cy="5591037"/>
          </a:xfrm>
        </p:spPr>
        <p:txBody>
          <a:bodyPr>
            <a:normAutofit fontScale="92500" lnSpcReduction="10000"/>
          </a:bodyPr>
          <a:lstStyle/>
          <a:p>
            <a:pPr marL="0" indent="0">
              <a:buNone/>
            </a:pPr>
            <a:r>
              <a:rPr lang="he-IL" sz="4800" b="1" dirty="0">
                <a:solidFill>
                  <a:srgbClr val="C00000"/>
                </a:solidFill>
              </a:rPr>
              <a:t>מדוע היה צריך קש להכנת לבנת הבוץ?</a:t>
            </a:r>
          </a:p>
          <a:p>
            <a:pPr marL="0" indent="0">
              <a:buNone/>
            </a:pPr>
            <a:r>
              <a:rPr lang="he-IL" sz="3000" b="1" dirty="0">
                <a:solidFill>
                  <a:srgbClr val="C00000"/>
                </a:solidFill>
              </a:rPr>
              <a:t>ניסוי:</a:t>
            </a:r>
            <a:r>
              <a:rPr lang="en-US" sz="3000" b="1" dirty="0">
                <a:solidFill>
                  <a:srgbClr val="C00000"/>
                </a:solidFill>
              </a:rPr>
              <a:t> </a:t>
            </a:r>
            <a:r>
              <a:rPr lang="he-IL" sz="3000" b="1" dirty="0">
                <a:solidFill>
                  <a:srgbClr val="C00000"/>
                </a:solidFill>
              </a:rPr>
              <a:t>חוקרים ומגלים</a:t>
            </a:r>
          </a:p>
          <a:p>
            <a:pPr marL="0" indent="0">
              <a:buNone/>
            </a:pPr>
            <a:r>
              <a:rPr lang="he-IL" b="1" dirty="0"/>
              <a:t>חומרים</a:t>
            </a:r>
            <a:r>
              <a:rPr lang="he-IL" dirty="0"/>
              <a:t>: אדמה מנופה, קש קצוץ דק, מים, 2 קעריות, כפפות</a:t>
            </a:r>
          </a:p>
          <a:p>
            <a:pPr marL="0" indent="0">
              <a:buNone/>
            </a:pPr>
            <a:r>
              <a:rPr lang="he-IL" b="1" dirty="0"/>
              <a:t>הנחיות</a:t>
            </a:r>
          </a:p>
          <a:p>
            <a:pPr marL="514350" indent="-514350">
              <a:buAutoNum type="arabicPeriod"/>
            </a:pPr>
            <a:r>
              <a:rPr lang="he-IL" dirty="0"/>
              <a:t>הכינו שתי קעריות.</a:t>
            </a:r>
          </a:p>
          <a:p>
            <a:pPr marL="514350" indent="-514350">
              <a:buAutoNum type="arabicPeriod"/>
            </a:pPr>
            <a:r>
              <a:rPr lang="he-IL" dirty="0"/>
              <a:t>שפכו כוס מדודה של אדמת חרסית לכל קערית.</a:t>
            </a:r>
          </a:p>
          <a:p>
            <a:pPr marL="514350" indent="-514350">
              <a:buAutoNum type="arabicPeriod"/>
            </a:pPr>
            <a:r>
              <a:rPr lang="he-IL" dirty="0"/>
              <a:t>לקערית אחת הוסיפו חצי כוס קש קצוץ וערבבו היטב.</a:t>
            </a:r>
          </a:p>
          <a:p>
            <a:pPr marL="514350" indent="-514350">
              <a:buAutoNum type="arabicPeriod"/>
            </a:pPr>
            <a:r>
              <a:rPr lang="he-IL" dirty="0"/>
              <a:t>הוסיפו לשתי הקעריות חצי כוס מים (100 </a:t>
            </a:r>
            <a:r>
              <a:rPr lang="he-IL" dirty="0" err="1"/>
              <a:t>סמ</a:t>
            </a:r>
            <a:r>
              <a:rPr lang="en-US" dirty="0"/>
              <a:t>"</a:t>
            </a:r>
            <a:r>
              <a:rPr lang="he-IL" dirty="0"/>
              <a:t>ק) והכינו עיסה.</a:t>
            </a:r>
          </a:p>
          <a:p>
            <a:pPr marL="514350" indent="-514350">
              <a:buAutoNum type="arabicPeriod"/>
            </a:pPr>
            <a:r>
              <a:rPr lang="he-IL" dirty="0"/>
              <a:t>כיירו מכל סוג של עיסה (עם קש ובלי קש) לבנים בגודל זהה.</a:t>
            </a:r>
          </a:p>
          <a:p>
            <a:pPr marL="514350" indent="-514350">
              <a:buAutoNum type="arabicPeriod"/>
            </a:pPr>
            <a:r>
              <a:rPr lang="he-IL" dirty="0"/>
              <a:t>הניחו לייבוש בצל.</a:t>
            </a:r>
          </a:p>
          <a:p>
            <a:pPr marL="514350" indent="-514350">
              <a:buAutoNum type="arabicPeriod"/>
            </a:pPr>
            <a:r>
              <a:rPr lang="he-IL" dirty="0"/>
              <a:t>בדקו: איזו לבנה (עם קש או בלי קש) </a:t>
            </a:r>
          </a:p>
          <a:p>
            <a:pPr marL="0" indent="0">
              <a:buNone/>
            </a:pPr>
            <a:r>
              <a:rPr lang="he-IL" dirty="0"/>
              <a:t>     עמידה יותר (אינה מתפוררת בקלות).</a:t>
            </a:r>
          </a:p>
          <a:p>
            <a:pPr marL="514350" indent="-514350">
              <a:buAutoNum type="arabicPeriod"/>
            </a:pPr>
            <a:endParaRPr lang="he-IL" dirty="0"/>
          </a:p>
          <a:p>
            <a:pPr marL="514350" indent="-514350">
              <a:buAutoNum type="arabicPeriod"/>
            </a:pPr>
            <a:endParaRPr lang="he-IL" dirty="0"/>
          </a:p>
          <a:p>
            <a:pPr marL="514350" indent="-514350">
              <a:buAutoNum type="arabicPeriod"/>
            </a:pPr>
            <a:endParaRPr lang="he-IL" dirty="0"/>
          </a:p>
        </p:txBody>
      </p:sp>
      <p:sp>
        <p:nvSpPr>
          <p:cNvPr id="4" name="TextBox 3">
            <a:extLst>
              <a:ext uri="{FF2B5EF4-FFF2-40B4-BE49-F238E27FC236}">
                <a16:creationId xmlns:a16="http://schemas.microsoft.com/office/drawing/2014/main" id="{08D2D203-730B-A516-EC57-180D50C9E210}"/>
              </a:ext>
            </a:extLst>
          </p:cNvPr>
          <p:cNvSpPr txBox="1"/>
          <p:nvPr/>
        </p:nvSpPr>
        <p:spPr>
          <a:xfrm rot="11088705" flipV="1">
            <a:off x="253049" y="4747811"/>
            <a:ext cx="3105053" cy="1446550"/>
          </a:xfrm>
          <a:prstGeom prst="rect">
            <a:avLst/>
          </a:prstGeom>
          <a:solidFill>
            <a:schemeClr val="accent6">
              <a:lumMod val="20000"/>
              <a:lumOff val="80000"/>
            </a:schemeClr>
          </a:solidFill>
        </p:spPr>
        <p:txBody>
          <a:bodyPr wrap="square" rtlCol="0">
            <a:spAutoFit/>
          </a:bodyPr>
          <a:lstStyle/>
          <a:p>
            <a:pPr algn="ctr"/>
            <a:r>
              <a:rPr lang="he-IL" sz="4400" b="1" dirty="0"/>
              <a:t>מה למדתם מהניסוי?</a:t>
            </a:r>
            <a:endParaRPr lang="en-US" sz="4400" b="1" dirty="0"/>
          </a:p>
        </p:txBody>
      </p:sp>
      <p:pic>
        <p:nvPicPr>
          <p:cNvPr id="5" name="Picture 4">
            <a:extLst>
              <a:ext uri="{FF2B5EF4-FFF2-40B4-BE49-F238E27FC236}">
                <a16:creationId xmlns:a16="http://schemas.microsoft.com/office/drawing/2014/main" id="{D4222B8E-308F-964E-DBFE-219545764F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1258" y="115970"/>
            <a:ext cx="1208633" cy="649754"/>
          </a:xfrm>
          <a:prstGeom prst="rect">
            <a:avLst/>
          </a:prstGeom>
        </p:spPr>
      </p:pic>
      <p:pic>
        <p:nvPicPr>
          <p:cNvPr id="6" name="Picture 5">
            <a:extLst>
              <a:ext uri="{FF2B5EF4-FFF2-40B4-BE49-F238E27FC236}">
                <a16:creationId xmlns:a16="http://schemas.microsoft.com/office/drawing/2014/main" id="{787ABDC6-C2B6-C224-C716-ECCE80AE90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775" y="18687"/>
            <a:ext cx="1176630" cy="664522"/>
          </a:xfrm>
          <a:prstGeom prst="rect">
            <a:avLst/>
          </a:prstGeom>
        </p:spPr>
      </p:pic>
    </p:spTree>
    <p:extLst>
      <p:ext uri="{BB962C8B-B14F-4D97-AF65-F5344CB8AC3E}">
        <p14:creationId xmlns:p14="http://schemas.microsoft.com/office/powerpoint/2010/main" val="101520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D6F80-4555-A76E-20BF-82DDC4D30A9F}"/>
              </a:ext>
            </a:extLst>
          </p:cNvPr>
          <p:cNvSpPr>
            <a:spLocks noGrp="1"/>
          </p:cNvSpPr>
          <p:nvPr>
            <p:ph type="title"/>
          </p:nvPr>
        </p:nvSpPr>
        <p:spPr>
          <a:xfrm>
            <a:off x="1129747" y="95929"/>
            <a:ext cx="10515600" cy="1644381"/>
          </a:xfrm>
        </p:spPr>
        <p:txBody>
          <a:bodyPr>
            <a:normAutofit/>
          </a:bodyPr>
          <a:lstStyle/>
          <a:p>
            <a:r>
              <a:rPr lang="he-IL" b="1" dirty="0">
                <a:solidFill>
                  <a:srgbClr val="C00000"/>
                </a:solidFill>
                <a:cs typeface="+mn-cs"/>
              </a:rPr>
              <a:t>לומדים מושג הנדסי:</a:t>
            </a:r>
            <a:r>
              <a:rPr lang="en-US" b="1" dirty="0">
                <a:solidFill>
                  <a:srgbClr val="C00000"/>
                </a:solidFill>
                <a:cs typeface="+mn-cs"/>
              </a:rPr>
              <a:t> </a:t>
            </a:r>
            <a:r>
              <a:rPr lang="he-IL" b="1" dirty="0">
                <a:solidFill>
                  <a:srgbClr val="C00000"/>
                </a:solidFill>
                <a:cs typeface="+mn-cs"/>
              </a:rPr>
              <a:t>חומר מרוכב</a:t>
            </a:r>
            <a:endParaRPr lang="en-US" b="1" dirty="0">
              <a:solidFill>
                <a:srgbClr val="C00000"/>
              </a:solidFill>
              <a:cs typeface="+mn-cs"/>
            </a:endParaRPr>
          </a:p>
        </p:txBody>
      </p:sp>
      <p:sp>
        <p:nvSpPr>
          <p:cNvPr id="3" name="Content Placeholder 2">
            <a:extLst>
              <a:ext uri="{FF2B5EF4-FFF2-40B4-BE49-F238E27FC236}">
                <a16:creationId xmlns:a16="http://schemas.microsoft.com/office/drawing/2014/main" id="{5286BB2F-AA01-869A-4BD3-0E4D907A8DC1}"/>
              </a:ext>
            </a:extLst>
          </p:cNvPr>
          <p:cNvSpPr>
            <a:spLocks noGrp="1"/>
          </p:cNvSpPr>
          <p:nvPr>
            <p:ph idx="1"/>
          </p:nvPr>
        </p:nvSpPr>
        <p:spPr>
          <a:xfrm>
            <a:off x="768145" y="1386348"/>
            <a:ext cx="10515600" cy="4552483"/>
          </a:xfrm>
        </p:spPr>
        <p:txBody>
          <a:bodyPr>
            <a:normAutofit fontScale="40000" lnSpcReduction="20000"/>
          </a:bodyPr>
          <a:lstStyle/>
          <a:p>
            <a:pPr marL="0" indent="0">
              <a:buNone/>
            </a:pPr>
            <a:r>
              <a:rPr lang="he-IL" sz="8000" i="0" dirty="0">
                <a:solidFill>
                  <a:srgbClr val="202122"/>
                </a:solidFill>
                <a:effectLst/>
                <a:latin typeface="Arial" panose="020B0604020202020204" pitchFamily="34" charset="0"/>
              </a:rPr>
              <a:t>לעתים למהנדסים ולמהנדסות דרושים חומרים עם תכונות מיוחדות שאינן נמצאות</a:t>
            </a:r>
            <a:r>
              <a:rPr lang="he-IL" sz="8000" dirty="0">
                <a:solidFill>
                  <a:srgbClr val="202122"/>
                </a:solidFill>
                <a:latin typeface="Arial" panose="020B0604020202020204" pitchFamily="34" charset="0"/>
              </a:rPr>
              <a:t> </a:t>
            </a:r>
            <a:r>
              <a:rPr lang="he-IL" sz="8000" i="0" dirty="0">
                <a:solidFill>
                  <a:srgbClr val="202122"/>
                </a:solidFill>
                <a:effectLst/>
                <a:latin typeface="Arial" panose="020B0604020202020204" pitchFamily="34" charset="0"/>
              </a:rPr>
              <a:t>בחומר הטהור.</a:t>
            </a:r>
            <a:r>
              <a:rPr lang="he-IL" sz="8000" dirty="0">
                <a:solidFill>
                  <a:srgbClr val="202122"/>
                </a:solidFill>
                <a:latin typeface="Arial" panose="020B0604020202020204" pitchFamily="34" charset="0"/>
              </a:rPr>
              <a:t> סביר להניח שאין חומר כזה בטבע. </a:t>
            </a:r>
            <a:r>
              <a:rPr lang="he-IL" sz="8000" i="0" dirty="0">
                <a:solidFill>
                  <a:srgbClr val="202122"/>
                </a:solidFill>
                <a:effectLst/>
                <a:latin typeface="Arial" panose="020B0604020202020204" pitchFamily="34" charset="0"/>
              </a:rPr>
              <a:t>מסיבה זו הומצאו החומרים המרוכבים.</a:t>
            </a:r>
          </a:p>
          <a:p>
            <a:pPr marL="0" indent="0">
              <a:buNone/>
            </a:pPr>
            <a:endParaRPr lang="he-IL" sz="8000" b="1" i="0" dirty="0">
              <a:solidFill>
                <a:srgbClr val="202122"/>
              </a:solidFill>
              <a:effectLst/>
              <a:latin typeface="Arial" panose="020B0604020202020204" pitchFamily="34" charset="0"/>
            </a:endParaRPr>
          </a:p>
          <a:p>
            <a:pPr marL="0" indent="0">
              <a:buNone/>
            </a:pPr>
            <a:r>
              <a:rPr lang="he-IL" sz="8000" b="1" i="0" dirty="0">
                <a:solidFill>
                  <a:srgbClr val="202122"/>
                </a:solidFill>
                <a:effectLst/>
                <a:latin typeface="Arial" panose="020B0604020202020204" pitchFamily="34" charset="0"/>
              </a:rPr>
              <a:t>החומרים המרוכבים</a:t>
            </a:r>
            <a:r>
              <a:rPr lang="he-IL" sz="8000" b="0" i="0" dirty="0">
                <a:solidFill>
                  <a:srgbClr val="202122"/>
                </a:solidFill>
                <a:effectLst/>
                <a:latin typeface="Arial" panose="020B0604020202020204" pitchFamily="34" charset="0"/>
              </a:rPr>
              <a:t> מורכבים מחומרים בעלי תכונות שונות שאוחדו יחד </a:t>
            </a:r>
            <a:r>
              <a:rPr lang="he-IL" sz="8000" b="0" i="0" dirty="0">
                <a:solidFill>
                  <a:srgbClr val="000000"/>
                </a:solidFill>
                <a:effectLst/>
                <a:latin typeface="Open Sans Hebrew"/>
              </a:rPr>
              <a:t>ליצירת חומר</a:t>
            </a:r>
            <a:r>
              <a:rPr lang="he-IL" sz="8000" dirty="0">
                <a:solidFill>
                  <a:srgbClr val="000000"/>
                </a:solidFill>
                <a:latin typeface="Open Sans Hebrew"/>
              </a:rPr>
              <a:t> </a:t>
            </a:r>
            <a:r>
              <a:rPr lang="he-IL" sz="8000" b="0" i="0" dirty="0">
                <a:solidFill>
                  <a:srgbClr val="000000"/>
                </a:solidFill>
                <a:effectLst/>
                <a:latin typeface="Open Sans Hebrew"/>
              </a:rPr>
              <a:t>אחר שתכונותיו שונות מכל אחד מהחומרים בנפרד – התכונות שלו הן בעצם איחוד של חלק מהתכונות של כל אחד מהחומרים המרכיבים אותו.</a:t>
            </a:r>
            <a:endParaRPr lang="he-IL" sz="8000" b="0" i="0" dirty="0">
              <a:solidFill>
                <a:srgbClr val="202122"/>
              </a:solidFill>
              <a:effectLst/>
              <a:latin typeface="Arial" panose="020B0604020202020204" pitchFamily="34" charset="0"/>
            </a:endParaRPr>
          </a:p>
          <a:p>
            <a:pPr marL="0" indent="0">
              <a:buNone/>
            </a:pPr>
            <a:endParaRPr lang="he-IL" sz="8000" b="0" i="0" dirty="0">
              <a:solidFill>
                <a:srgbClr val="202122"/>
              </a:solidFill>
              <a:effectLst/>
              <a:latin typeface="Arial" panose="020B0604020202020204" pitchFamily="34" charset="0"/>
            </a:endParaRPr>
          </a:p>
          <a:p>
            <a:pPr marL="0" indent="0">
              <a:buNone/>
            </a:pPr>
            <a:r>
              <a:rPr lang="he-IL" sz="8000" b="0" i="0" dirty="0">
                <a:solidFill>
                  <a:srgbClr val="202122"/>
                </a:solidFill>
                <a:effectLst/>
                <a:latin typeface="Arial" panose="020B0604020202020204" pitchFamily="34" charset="0"/>
              </a:rPr>
              <a:t>החומרים השונים נשארים מופרדים גם לאחר יצירת החומר המרוכב וניתן להבחין בהם גם ללא מיקרוסקופ במוצר המוגמר.</a:t>
            </a:r>
            <a:endParaRPr lang="he-IL" sz="8000" dirty="0">
              <a:solidFill>
                <a:srgbClr val="202122"/>
              </a:solidFill>
              <a:latin typeface="Arial" panose="020B0604020202020204" pitchFamily="34" charset="0"/>
            </a:endParaRPr>
          </a:p>
          <a:p>
            <a:pPr marL="0" indent="0">
              <a:buNone/>
            </a:pPr>
            <a:endParaRPr lang="en-US" dirty="0"/>
          </a:p>
        </p:txBody>
      </p:sp>
      <p:pic>
        <p:nvPicPr>
          <p:cNvPr id="4" name="Picture 3">
            <a:extLst>
              <a:ext uri="{FF2B5EF4-FFF2-40B4-BE49-F238E27FC236}">
                <a16:creationId xmlns:a16="http://schemas.microsoft.com/office/drawing/2014/main" id="{56473854-EE7F-DCB5-9908-2D3E608668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62036" y="76903"/>
            <a:ext cx="1105587" cy="594357"/>
          </a:xfrm>
          <a:prstGeom prst="rect">
            <a:avLst/>
          </a:prstGeom>
        </p:spPr>
      </p:pic>
      <p:pic>
        <p:nvPicPr>
          <p:cNvPr id="5" name="Picture 4">
            <a:extLst>
              <a:ext uri="{FF2B5EF4-FFF2-40B4-BE49-F238E27FC236}">
                <a16:creationId xmlns:a16="http://schemas.microsoft.com/office/drawing/2014/main" id="{4C92D504-5228-E8DC-160D-1ADFF6A0EE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775" y="32864"/>
            <a:ext cx="1176630" cy="664522"/>
          </a:xfrm>
          <a:prstGeom prst="rect">
            <a:avLst/>
          </a:prstGeom>
        </p:spPr>
      </p:pic>
      <p:sp>
        <p:nvSpPr>
          <p:cNvPr id="6" name="תיבת טקסט 5">
            <a:extLst>
              <a:ext uri="{FF2B5EF4-FFF2-40B4-BE49-F238E27FC236}">
                <a16:creationId xmlns:a16="http://schemas.microsoft.com/office/drawing/2014/main" id="{71D46BFD-29B2-886E-ED67-4E9E70A801B7}"/>
              </a:ext>
            </a:extLst>
          </p:cNvPr>
          <p:cNvSpPr txBox="1"/>
          <p:nvPr/>
        </p:nvSpPr>
        <p:spPr>
          <a:xfrm>
            <a:off x="1462036" y="5894516"/>
            <a:ext cx="9776790" cy="954107"/>
          </a:xfrm>
          <a:prstGeom prst="rect">
            <a:avLst/>
          </a:prstGeom>
          <a:noFill/>
        </p:spPr>
        <p:txBody>
          <a:bodyPr wrap="square" rtlCol="1">
            <a:spAutoFit/>
          </a:bodyPr>
          <a:lstStyle/>
          <a:p>
            <a:pPr marL="0" indent="0" algn="ctr">
              <a:buNone/>
            </a:pPr>
            <a:r>
              <a:rPr lang="he-IL" sz="1800" b="0" i="0" dirty="0">
                <a:solidFill>
                  <a:srgbClr val="202122"/>
                </a:solidFill>
                <a:effectLst/>
                <a:latin typeface="Arial" panose="020B0604020202020204" pitchFamily="34" charset="0"/>
              </a:rPr>
              <a:t> </a:t>
            </a:r>
            <a:r>
              <a:rPr lang="he-IL" sz="2800" b="1" i="0" dirty="0">
                <a:solidFill>
                  <a:srgbClr val="C00000"/>
                </a:solidFill>
                <a:effectLst/>
                <a:latin typeface="Arial" panose="020B0604020202020204" pitchFamily="34" charset="0"/>
              </a:rPr>
              <a:t>בוץ שמעורבב עם קש הוא חומר מרוכב. </a:t>
            </a:r>
          </a:p>
          <a:p>
            <a:pPr marL="0" indent="0" algn="ctr">
              <a:buNone/>
            </a:pPr>
            <a:r>
              <a:rPr lang="he-IL" sz="2800" b="1" i="0" dirty="0">
                <a:solidFill>
                  <a:srgbClr val="C00000"/>
                </a:solidFill>
                <a:effectLst/>
                <a:latin typeface="Arial" panose="020B0604020202020204" pitchFamily="34" charset="0"/>
              </a:rPr>
              <a:t>הודות לקש לבנת הבוץ עמידה יותר מפני התפוררות.</a:t>
            </a:r>
          </a:p>
        </p:txBody>
      </p:sp>
    </p:spTree>
    <p:extLst>
      <p:ext uri="{BB962C8B-B14F-4D97-AF65-F5344CB8AC3E}">
        <p14:creationId xmlns:p14="http://schemas.microsoft.com/office/powerpoint/2010/main" val="4042072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2619B-9695-7813-A049-CDDD86A3060B}"/>
              </a:ext>
            </a:extLst>
          </p:cNvPr>
          <p:cNvSpPr>
            <a:spLocks noGrp="1"/>
          </p:cNvSpPr>
          <p:nvPr>
            <p:ph type="title"/>
          </p:nvPr>
        </p:nvSpPr>
        <p:spPr/>
        <p:txBody>
          <a:bodyPr/>
          <a:lstStyle/>
          <a:p>
            <a:r>
              <a:rPr lang="he-IL" b="1" dirty="0">
                <a:solidFill>
                  <a:srgbClr val="C00000"/>
                </a:solidFill>
                <a:cs typeface="+mn-cs"/>
              </a:rPr>
              <a:t>דוגמאות של חומרים מרוכבים</a:t>
            </a:r>
            <a:endParaRPr lang="en-US" b="1" dirty="0">
              <a:solidFill>
                <a:srgbClr val="C00000"/>
              </a:solidFill>
              <a:cs typeface="+mn-cs"/>
            </a:endParaRPr>
          </a:p>
        </p:txBody>
      </p:sp>
      <p:pic>
        <p:nvPicPr>
          <p:cNvPr id="4" name="Content Placeholder 3">
            <a:extLst>
              <a:ext uri="{FF2B5EF4-FFF2-40B4-BE49-F238E27FC236}">
                <a16:creationId xmlns:a16="http://schemas.microsoft.com/office/drawing/2014/main" id="{2D95A162-8D72-74F6-C4B0-9F713995E865}"/>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220832" y="2470721"/>
            <a:ext cx="5813213" cy="3873962"/>
          </a:xfrm>
          <a:prstGeom prst="rect">
            <a:avLst/>
          </a:prstGeom>
        </p:spPr>
      </p:pic>
      <p:sp>
        <p:nvSpPr>
          <p:cNvPr id="5" name="TextBox 4">
            <a:extLst>
              <a:ext uri="{FF2B5EF4-FFF2-40B4-BE49-F238E27FC236}">
                <a16:creationId xmlns:a16="http://schemas.microsoft.com/office/drawing/2014/main" id="{728E3384-0B40-9F76-8083-788D7B44DEE4}"/>
              </a:ext>
            </a:extLst>
          </p:cNvPr>
          <p:cNvSpPr txBox="1"/>
          <p:nvPr/>
        </p:nvSpPr>
        <p:spPr>
          <a:xfrm>
            <a:off x="124288" y="1784412"/>
            <a:ext cx="11780668" cy="461665"/>
          </a:xfrm>
          <a:prstGeom prst="rect">
            <a:avLst/>
          </a:prstGeom>
          <a:noFill/>
        </p:spPr>
        <p:txBody>
          <a:bodyPr wrap="square" rtlCol="0">
            <a:spAutoFit/>
          </a:bodyPr>
          <a:lstStyle/>
          <a:p>
            <a:r>
              <a:rPr lang="he-IL" sz="2400" b="1" dirty="0"/>
              <a:t>בטון מורכב ממלט, חול, חצץ ומים                       פיברגלס מורכב מסיבי זכוכית ודבק היפוקסי </a:t>
            </a:r>
            <a:endParaRPr lang="en-US" sz="2400" b="1" dirty="0"/>
          </a:p>
        </p:txBody>
      </p:sp>
      <p:pic>
        <p:nvPicPr>
          <p:cNvPr id="6" name="Picture 5">
            <a:extLst>
              <a:ext uri="{FF2B5EF4-FFF2-40B4-BE49-F238E27FC236}">
                <a16:creationId xmlns:a16="http://schemas.microsoft.com/office/drawing/2014/main" id="{29A91305-0750-9BA8-F676-054435EF5C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403" y="2470721"/>
            <a:ext cx="6052597" cy="3873962"/>
          </a:xfrm>
          <a:prstGeom prst="rect">
            <a:avLst/>
          </a:prstGeom>
        </p:spPr>
      </p:pic>
      <p:pic>
        <p:nvPicPr>
          <p:cNvPr id="3" name="Picture 2">
            <a:extLst>
              <a:ext uri="{FF2B5EF4-FFF2-40B4-BE49-F238E27FC236}">
                <a16:creationId xmlns:a16="http://schemas.microsoft.com/office/drawing/2014/main" id="{0C49D15D-2804-8F52-626E-0F7154365B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6698" y="32864"/>
            <a:ext cx="1176630" cy="632549"/>
          </a:xfrm>
          <a:prstGeom prst="rect">
            <a:avLst/>
          </a:prstGeom>
        </p:spPr>
      </p:pic>
      <p:pic>
        <p:nvPicPr>
          <p:cNvPr id="7" name="Picture 6">
            <a:extLst>
              <a:ext uri="{FF2B5EF4-FFF2-40B4-BE49-F238E27FC236}">
                <a16:creationId xmlns:a16="http://schemas.microsoft.com/office/drawing/2014/main" id="{20B6BD54-1ABF-4CC2-D445-D1C0F2C0291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820" y="32864"/>
            <a:ext cx="1176630" cy="664522"/>
          </a:xfrm>
          <a:prstGeom prst="rect">
            <a:avLst/>
          </a:prstGeom>
        </p:spPr>
      </p:pic>
    </p:spTree>
    <p:extLst>
      <p:ext uri="{BB962C8B-B14F-4D97-AF65-F5344CB8AC3E}">
        <p14:creationId xmlns:p14="http://schemas.microsoft.com/office/powerpoint/2010/main" val="2718325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14F4BF37-E2CF-32A2-D18B-3410B7D0DA65}"/>
              </a:ext>
            </a:extLst>
          </p:cNvPr>
          <p:cNvSpPr txBox="1"/>
          <p:nvPr/>
        </p:nvSpPr>
        <p:spPr>
          <a:xfrm>
            <a:off x="1349829" y="2484119"/>
            <a:ext cx="10653635" cy="3807581"/>
          </a:xfrm>
          <a:prstGeom prst="rect">
            <a:avLst/>
          </a:prstGeom>
          <a:noFill/>
        </p:spPr>
        <p:txBody>
          <a:bodyPr wrap="square">
            <a:spAutoFit/>
          </a:bodyPr>
          <a:lstStyle/>
          <a:p>
            <a:pPr marL="342900" lvl="0" indent="-342900" fontAlgn="base">
              <a:lnSpc>
                <a:spcPct val="115000"/>
              </a:lnSpc>
              <a:spcAft>
                <a:spcPts val="1000"/>
              </a:spcAft>
              <a:buFont typeface="+mj-lt"/>
              <a:buAutoNum type="arabicPeriod"/>
              <a:tabLst>
                <a:tab pos="457200" algn="l"/>
              </a:tabLst>
            </a:pPr>
            <a:r>
              <a:rPr lang="he-IL" sz="2400" kern="0" dirty="0">
                <a:effectLst/>
                <a:latin typeface="assistant font family"/>
                <a:ea typeface="Times New Roman" panose="02020603050405020304" pitchFamily="18" charset="0"/>
              </a:rPr>
              <a:t>יוצקים 2 כוסות מים (400 סמ"ק) לתוך גיגית.</a:t>
            </a:r>
            <a:r>
              <a:rPr lang="en-US" sz="2400" kern="0" dirty="0">
                <a:effectLst/>
                <a:latin typeface="assistant font family"/>
                <a:ea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endParaRPr>
          </a:p>
          <a:p>
            <a:pPr marL="342900" lvl="0" indent="-342900" fontAlgn="base">
              <a:lnSpc>
                <a:spcPct val="115000"/>
              </a:lnSpc>
              <a:spcAft>
                <a:spcPts val="1000"/>
              </a:spcAft>
              <a:buFont typeface="+mj-lt"/>
              <a:buAutoNum type="arabicPeriod"/>
              <a:tabLst>
                <a:tab pos="457200" algn="l"/>
              </a:tabLst>
            </a:pPr>
            <a:r>
              <a:rPr lang="he-IL" sz="2400" kern="0" dirty="0">
                <a:effectLst/>
                <a:latin typeface="assistant font family"/>
                <a:ea typeface="Times New Roman" panose="02020603050405020304" pitchFamily="18" charset="0"/>
              </a:rPr>
              <a:t>מוסיפים 4 כוסות אדמה </a:t>
            </a:r>
            <a:r>
              <a:rPr lang="he-IL" sz="2400" kern="0" dirty="0">
                <a:latin typeface="assistant font family"/>
                <a:ea typeface="Times New Roman" panose="02020603050405020304" pitchFamily="18" charset="0"/>
              </a:rPr>
              <a:t>מנופה </a:t>
            </a:r>
            <a:r>
              <a:rPr lang="he-IL" sz="2400" kern="0" dirty="0">
                <a:effectLst/>
                <a:latin typeface="assistant font family"/>
                <a:ea typeface="Times New Roman" panose="02020603050405020304" pitchFamily="18" charset="0"/>
              </a:rPr>
              <a:t>(400 סמ"ק) לתוך הגיגית עם המים.</a:t>
            </a:r>
            <a:endParaRPr lang="en-US" sz="2400" kern="100" dirty="0">
              <a:effectLst/>
              <a:latin typeface="Calibri" panose="020F0502020204030204" pitchFamily="34" charset="0"/>
              <a:ea typeface="Calibri" panose="020F0502020204030204" pitchFamily="34" charset="0"/>
            </a:endParaRPr>
          </a:p>
          <a:p>
            <a:pPr marL="342900" lvl="0" indent="-342900" fontAlgn="base">
              <a:lnSpc>
                <a:spcPct val="115000"/>
              </a:lnSpc>
              <a:spcAft>
                <a:spcPts val="1000"/>
              </a:spcAft>
              <a:buFont typeface="+mj-lt"/>
              <a:buAutoNum type="arabicPeriod"/>
              <a:tabLst>
                <a:tab pos="457200" algn="l"/>
              </a:tabLst>
            </a:pPr>
            <a:r>
              <a:rPr lang="en-US" sz="2400" kern="0" dirty="0">
                <a:effectLst/>
                <a:latin typeface="assistant font family"/>
                <a:ea typeface="Times New Roman" panose="02020603050405020304" pitchFamily="18" charset="0"/>
              </a:rPr>
              <a:t> </a:t>
            </a:r>
            <a:r>
              <a:rPr lang="he-IL" sz="2400" kern="0" dirty="0">
                <a:effectLst/>
                <a:latin typeface="assistant font family"/>
                <a:ea typeface="Times New Roman" panose="02020603050405020304" pitchFamily="18" charset="0"/>
              </a:rPr>
              <a:t>מוסיפים כוס אחת חול ומערבבים היטב את העיסה.</a:t>
            </a:r>
            <a:endParaRPr lang="en-US" sz="2400" kern="100" dirty="0">
              <a:effectLst/>
              <a:latin typeface="Calibri" panose="020F0502020204030204" pitchFamily="34" charset="0"/>
              <a:ea typeface="Calibri" panose="020F0502020204030204" pitchFamily="34" charset="0"/>
            </a:endParaRPr>
          </a:p>
          <a:p>
            <a:pPr marL="342900" lvl="0" indent="-342900" fontAlgn="base">
              <a:lnSpc>
                <a:spcPct val="115000"/>
              </a:lnSpc>
              <a:spcAft>
                <a:spcPts val="1000"/>
              </a:spcAft>
              <a:buFont typeface="+mj-lt"/>
              <a:buAutoNum type="arabicPeriod"/>
              <a:tabLst>
                <a:tab pos="457200" algn="l"/>
              </a:tabLst>
            </a:pPr>
            <a:r>
              <a:rPr lang="he-IL" sz="2400" kern="0" dirty="0">
                <a:effectLst/>
                <a:latin typeface="assistant font family"/>
                <a:ea typeface="Times New Roman" panose="02020603050405020304" pitchFamily="18" charset="0"/>
              </a:rPr>
              <a:t>מוסיפים 3 כוסות קש קצוץ </a:t>
            </a:r>
            <a:r>
              <a:rPr lang="he-IL" sz="2400" kern="0" dirty="0">
                <a:latin typeface="assistant font family"/>
                <a:ea typeface="Times New Roman" panose="02020603050405020304" pitchFamily="18" charset="0"/>
              </a:rPr>
              <a:t>ומערבבים היטב את העיסה</a:t>
            </a:r>
            <a:r>
              <a:rPr lang="he-IL" sz="2400" kern="0" dirty="0">
                <a:effectLst/>
                <a:latin typeface="assistant font family"/>
                <a:ea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endParaRPr>
          </a:p>
          <a:p>
            <a:pPr marL="342900" lvl="0" indent="-342900" fontAlgn="base">
              <a:lnSpc>
                <a:spcPct val="115000"/>
              </a:lnSpc>
              <a:spcAft>
                <a:spcPts val="1000"/>
              </a:spcAft>
              <a:buFont typeface="+mj-lt"/>
              <a:buAutoNum type="arabicPeriod"/>
              <a:tabLst>
                <a:tab pos="457200" algn="l"/>
              </a:tabLst>
            </a:pPr>
            <a:r>
              <a:rPr lang="he-IL" sz="2400" kern="0" dirty="0">
                <a:effectLst/>
                <a:latin typeface="assistant font family"/>
                <a:ea typeface="Times New Roman" panose="02020603050405020304" pitchFamily="18" charset="0"/>
              </a:rPr>
              <a:t>טובלים את מסגרת העץ בדלי מים (כך שתהיה רטובה ונקייה).</a:t>
            </a:r>
            <a:endParaRPr lang="en-US" sz="2400" kern="100" dirty="0">
              <a:effectLst/>
              <a:latin typeface="Calibri" panose="020F0502020204030204" pitchFamily="34" charset="0"/>
              <a:ea typeface="Calibri" panose="020F0502020204030204" pitchFamily="34" charset="0"/>
            </a:endParaRPr>
          </a:p>
          <a:p>
            <a:pPr marL="342900" lvl="0" indent="-342900" fontAlgn="base">
              <a:lnSpc>
                <a:spcPct val="115000"/>
              </a:lnSpc>
              <a:spcAft>
                <a:spcPts val="1000"/>
              </a:spcAft>
              <a:buFont typeface="+mj-lt"/>
              <a:buAutoNum type="arabicPeriod"/>
              <a:tabLst>
                <a:tab pos="457200" algn="l"/>
              </a:tabLst>
            </a:pPr>
            <a:r>
              <a:rPr lang="he-IL" sz="2400" kern="0" dirty="0">
                <a:latin typeface="assistant font family"/>
                <a:ea typeface="Times New Roman" panose="02020603050405020304" pitchFamily="18" charset="0"/>
              </a:rPr>
              <a:t>יוצקים את התערובת (העיסה) לתוך מסגרת העץ ומהדקים.</a:t>
            </a:r>
          </a:p>
          <a:p>
            <a:pPr marL="342900" lvl="0" indent="-342900" fontAlgn="base">
              <a:lnSpc>
                <a:spcPct val="115000"/>
              </a:lnSpc>
              <a:spcAft>
                <a:spcPts val="1000"/>
              </a:spcAft>
              <a:buFont typeface="+mj-lt"/>
              <a:buAutoNum type="arabicPeriod"/>
              <a:tabLst>
                <a:tab pos="457200" algn="l"/>
              </a:tabLst>
            </a:pPr>
            <a:r>
              <a:rPr lang="he-IL" sz="2400" kern="0" dirty="0">
                <a:effectLst/>
                <a:latin typeface="assistant font family"/>
                <a:ea typeface="Times New Roman" panose="02020603050405020304" pitchFamily="18" charset="0"/>
              </a:rPr>
              <a:t>מניחים את הלבנה בפינת הייבוש למשך כשבוע ימים.</a:t>
            </a:r>
            <a:endParaRPr lang="en-US" sz="2400" kern="100" dirty="0">
              <a:effectLst/>
              <a:latin typeface="Calibri" panose="020F0502020204030204" pitchFamily="34" charset="0"/>
              <a:ea typeface="Calibri" panose="020F0502020204030204" pitchFamily="34" charset="0"/>
            </a:endParaRPr>
          </a:p>
        </p:txBody>
      </p:sp>
      <p:sp>
        <p:nvSpPr>
          <p:cNvPr id="2" name="תיבת טקסט 1">
            <a:extLst>
              <a:ext uri="{FF2B5EF4-FFF2-40B4-BE49-F238E27FC236}">
                <a16:creationId xmlns:a16="http://schemas.microsoft.com/office/drawing/2014/main" id="{89D1CDFD-DCFF-49F2-DFB7-488A9A077318}"/>
              </a:ext>
            </a:extLst>
          </p:cNvPr>
          <p:cNvSpPr txBox="1"/>
          <p:nvPr/>
        </p:nvSpPr>
        <p:spPr>
          <a:xfrm>
            <a:off x="4685122" y="490194"/>
            <a:ext cx="7281983" cy="769441"/>
          </a:xfrm>
          <a:prstGeom prst="rect">
            <a:avLst/>
          </a:prstGeom>
          <a:noFill/>
        </p:spPr>
        <p:txBody>
          <a:bodyPr wrap="square" rtlCol="1">
            <a:spAutoFit/>
          </a:bodyPr>
          <a:lstStyle/>
          <a:p>
            <a:r>
              <a:rPr lang="he-IL" sz="4400" b="1" dirty="0">
                <a:solidFill>
                  <a:srgbClr val="C00000"/>
                </a:solidFill>
              </a:rPr>
              <a:t>מתנסים בהכנת לבני בוץ</a:t>
            </a:r>
          </a:p>
        </p:txBody>
      </p:sp>
      <p:sp>
        <p:nvSpPr>
          <p:cNvPr id="4" name="תיבת טקסט 3">
            <a:extLst>
              <a:ext uri="{FF2B5EF4-FFF2-40B4-BE49-F238E27FC236}">
                <a16:creationId xmlns:a16="http://schemas.microsoft.com/office/drawing/2014/main" id="{07DD97FB-9309-02AE-B45B-4CA04D3D7FE6}"/>
              </a:ext>
            </a:extLst>
          </p:cNvPr>
          <p:cNvSpPr txBox="1"/>
          <p:nvPr/>
        </p:nvSpPr>
        <p:spPr>
          <a:xfrm>
            <a:off x="829559" y="1376314"/>
            <a:ext cx="11137547" cy="830997"/>
          </a:xfrm>
          <a:prstGeom prst="rect">
            <a:avLst/>
          </a:prstGeom>
          <a:noFill/>
        </p:spPr>
        <p:txBody>
          <a:bodyPr wrap="square" rtlCol="1">
            <a:spAutoFit/>
          </a:bodyPr>
          <a:lstStyle/>
          <a:p>
            <a:r>
              <a:rPr lang="he-IL" sz="2400" b="1" dirty="0"/>
              <a:t>ציוד וחומרים</a:t>
            </a:r>
            <a:r>
              <a:rPr lang="he-IL" sz="2400" dirty="0"/>
              <a:t>: 2 כוסות מים, 4 כוסות אדמה, כוס אחת חול, 3 כוסות קש, גיגית גדולה, שבלונה (מסגרת עץ בצורה של תיבה: אורך 20 סנטימטר, רוחב 10 סנטימטר, גובה 5 סנטימטר)</a:t>
            </a:r>
          </a:p>
        </p:txBody>
      </p:sp>
      <p:sp>
        <p:nvSpPr>
          <p:cNvPr id="6" name="TextBox 5">
            <a:extLst>
              <a:ext uri="{FF2B5EF4-FFF2-40B4-BE49-F238E27FC236}">
                <a16:creationId xmlns:a16="http://schemas.microsoft.com/office/drawing/2014/main" id="{7A28346C-153A-0AE4-B7E0-D722E1B3D88C}"/>
              </a:ext>
            </a:extLst>
          </p:cNvPr>
          <p:cNvSpPr txBox="1"/>
          <p:nvPr/>
        </p:nvSpPr>
        <p:spPr>
          <a:xfrm>
            <a:off x="188536" y="2818612"/>
            <a:ext cx="2667785" cy="3046988"/>
          </a:xfrm>
          <a:prstGeom prst="rect">
            <a:avLst/>
          </a:prstGeom>
          <a:solidFill>
            <a:schemeClr val="accent4">
              <a:lumMod val="20000"/>
              <a:lumOff val="80000"/>
            </a:schemeClr>
          </a:solidFill>
        </p:spPr>
        <p:txBody>
          <a:bodyPr wrap="square" rtlCol="0">
            <a:spAutoFit/>
          </a:bodyPr>
          <a:lstStyle/>
          <a:p>
            <a:r>
              <a:rPr lang="he-IL" sz="3200" b="1" dirty="0"/>
              <a:t>העלו רעיונות?</a:t>
            </a:r>
          </a:p>
          <a:p>
            <a:r>
              <a:rPr lang="he-IL" sz="3200" b="1" dirty="0"/>
              <a:t>מה אפשר לבנות באמצעות לבני בוץ לשימוש בבית הספר?</a:t>
            </a:r>
            <a:endParaRPr lang="en-US" sz="3200" b="1" dirty="0"/>
          </a:p>
        </p:txBody>
      </p:sp>
      <p:pic>
        <p:nvPicPr>
          <p:cNvPr id="5" name="Picture 4">
            <a:extLst>
              <a:ext uri="{FF2B5EF4-FFF2-40B4-BE49-F238E27FC236}">
                <a16:creationId xmlns:a16="http://schemas.microsoft.com/office/drawing/2014/main" id="{20799A7C-E1C8-4F66-C620-20134FE268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6630" y="115381"/>
            <a:ext cx="1021478" cy="549141"/>
          </a:xfrm>
          <a:prstGeom prst="rect">
            <a:avLst/>
          </a:prstGeom>
        </p:spPr>
      </p:pic>
      <p:pic>
        <p:nvPicPr>
          <p:cNvPr id="7" name="Picture 6">
            <a:extLst>
              <a:ext uri="{FF2B5EF4-FFF2-40B4-BE49-F238E27FC236}">
                <a16:creationId xmlns:a16="http://schemas.microsoft.com/office/drawing/2014/main" id="{7ADD4B79-94C2-292A-3328-8244D052DC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176630" cy="664522"/>
          </a:xfrm>
          <a:prstGeom prst="rect">
            <a:avLst/>
          </a:prstGeom>
        </p:spPr>
      </p:pic>
      <p:sp>
        <p:nvSpPr>
          <p:cNvPr id="8" name="TextBox 7">
            <a:extLst>
              <a:ext uri="{FF2B5EF4-FFF2-40B4-BE49-F238E27FC236}">
                <a16:creationId xmlns:a16="http://schemas.microsoft.com/office/drawing/2014/main" id="{A85E5315-FC2B-70E8-F93B-6A90CBCA0A45}"/>
              </a:ext>
            </a:extLst>
          </p:cNvPr>
          <p:cNvSpPr txBox="1"/>
          <p:nvPr/>
        </p:nvSpPr>
        <p:spPr>
          <a:xfrm>
            <a:off x="2353260" y="534484"/>
            <a:ext cx="2540869" cy="369332"/>
          </a:xfrm>
          <a:prstGeom prst="rect">
            <a:avLst/>
          </a:prstGeom>
          <a:noFill/>
        </p:spPr>
        <p:txBody>
          <a:bodyPr wrap="square" rtlCol="0">
            <a:spAutoFit/>
          </a:bodyPr>
          <a:lstStyle/>
          <a:p>
            <a:r>
              <a:rPr lang="he-IL" dirty="0">
                <a:hlinkClick r:id="rId5"/>
              </a:rPr>
              <a:t>סרטון</a:t>
            </a:r>
            <a:endParaRPr lang="en-US" dirty="0"/>
          </a:p>
        </p:txBody>
      </p:sp>
    </p:spTree>
    <p:extLst>
      <p:ext uri="{BB962C8B-B14F-4D97-AF65-F5344CB8AC3E}">
        <p14:creationId xmlns:p14="http://schemas.microsoft.com/office/powerpoint/2010/main" val="2419711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A1EEA-B92B-94FE-D42B-508C7951B080}"/>
              </a:ext>
            </a:extLst>
          </p:cNvPr>
          <p:cNvSpPr>
            <a:spLocks noGrp="1"/>
          </p:cNvSpPr>
          <p:nvPr>
            <p:ph type="title"/>
          </p:nvPr>
        </p:nvSpPr>
        <p:spPr>
          <a:xfrm>
            <a:off x="838200" y="299138"/>
            <a:ext cx="10515600" cy="1325563"/>
          </a:xfrm>
        </p:spPr>
        <p:txBody>
          <a:bodyPr/>
          <a:lstStyle/>
          <a:p>
            <a:r>
              <a:rPr lang="he-IL" b="1" dirty="0">
                <a:solidFill>
                  <a:srgbClr val="C00000"/>
                </a:solidFill>
                <a:cs typeface="+mn-cs"/>
              </a:rPr>
              <a:t>קיר מלבני בוץ </a:t>
            </a:r>
            <a:r>
              <a:rPr lang="he-IL" sz="2400" dirty="0">
                <a:cs typeface="+mn-cs"/>
              </a:rPr>
              <a:t>מקור </a:t>
            </a:r>
            <a:r>
              <a:rPr lang="he-IL" sz="2400" dirty="0" err="1">
                <a:cs typeface="+mn-cs"/>
                <a:hlinkClick r:id="rId3"/>
              </a:rPr>
              <a:t>ויקישיתוף</a:t>
            </a:r>
            <a:r>
              <a:rPr lang="he-IL" sz="2400" dirty="0">
                <a:cs typeface="+mn-cs"/>
                <a:hlinkClick r:id="rId3"/>
              </a:rPr>
              <a:t> </a:t>
            </a:r>
            <a:r>
              <a:rPr lang="he-IL" sz="2400" dirty="0">
                <a:cs typeface="+mn-cs"/>
              </a:rPr>
              <a:t> </a:t>
            </a:r>
            <a:endParaRPr lang="en-US" sz="2400" dirty="0">
              <a:cs typeface="+mn-cs"/>
            </a:endParaRPr>
          </a:p>
        </p:txBody>
      </p:sp>
      <p:pic>
        <p:nvPicPr>
          <p:cNvPr id="4" name="Content Placeholder 3">
            <a:extLst>
              <a:ext uri="{FF2B5EF4-FFF2-40B4-BE49-F238E27FC236}">
                <a16:creationId xmlns:a16="http://schemas.microsoft.com/office/drawing/2014/main" id="{1630E2F8-5F59-D95E-4CB2-E01BA2CE4951}"/>
              </a:ext>
            </a:extLst>
          </p:cNvPr>
          <p:cNvPicPr>
            <a:picLocks noGrp="1" noChangeAspect="1"/>
          </p:cNvPicPr>
          <p:nvPr>
            <p:ph idx="1"/>
          </p:nvPr>
        </p:nvPicPr>
        <p:blipFill>
          <a:blip r:embed="rId4"/>
          <a:stretch>
            <a:fillRect/>
          </a:stretch>
        </p:blipFill>
        <p:spPr>
          <a:xfrm>
            <a:off x="838200" y="1624701"/>
            <a:ext cx="10709635" cy="4903460"/>
          </a:xfrm>
          <a:prstGeom prst="rect">
            <a:avLst/>
          </a:prstGeom>
          <a:ln w="12700">
            <a:solidFill>
              <a:srgbClr val="FF0000"/>
            </a:solidFill>
          </a:ln>
        </p:spPr>
      </p:pic>
      <p:pic>
        <p:nvPicPr>
          <p:cNvPr id="3" name="Picture 2">
            <a:extLst>
              <a:ext uri="{FF2B5EF4-FFF2-40B4-BE49-F238E27FC236}">
                <a16:creationId xmlns:a16="http://schemas.microsoft.com/office/drawing/2014/main" id="{AA154DDB-CCAB-5143-90DB-48282BB318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22001" y="2134"/>
            <a:ext cx="1176630" cy="632549"/>
          </a:xfrm>
          <a:prstGeom prst="rect">
            <a:avLst/>
          </a:prstGeom>
        </p:spPr>
      </p:pic>
      <p:pic>
        <p:nvPicPr>
          <p:cNvPr id="5" name="Picture 4">
            <a:extLst>
              <a:ext uri="{FF2B5EF4-FFF2-40B4-BE49-F238E27FC236}">
                <a16:creationId xmlns:a16="http://schemas.microsoft.com/office/drawing/2014/main" id="{CFF0923B-280B-388B-143B-B1E6D41126D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2867" y="-33123"/>
            <a:ext cx="1176630" cy="664522"/>
          </a:xfrm>
          <a:prstGeom prst="rect">
            <a:avLst/>
          </a:prstGeom>
        </p:spPr>
      </p:pic>
    </p:spTree>
    <p:extLst>
      <p:ext uri="{BB962C8B-B14F-4D97-AF65-F5344CB8AC3E}">
        <p14:creationId xmlns:p14="http://schemas.microsoft.com/office/powerpoint/2010/main" val="517781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A68D5-4A12-982E-DB37-EF27CFAB16CD}"/>
              </a:ext>
            </a:extLst>
          </p:cNvPr>
          <p:cNvSpPr>
            <a:spLocks noGrp="1"/>
          </p:cNvSpPr>
          <p:nvPr>
            <p:ph type="title"/>
          </p:nvPr>
        </p:nvSpPr>
        <p:spPr/>
        <p:txBody>
          <a:bodyPr>
            <a:normAutofit/>
          </a:bodyPr>
          <a:lstStyle/>
          <a:p>
            <a:pPr algn="r"/>
            <a:r>
              <a:rPr lang="he-IL" sz="4800" b="1" dirty="0">
                <a:cs typeface="+mn-cs"/>
              </a:rPr>
              <a:t>תוכן עניינים</a:t>
            </a:r>
            <a:endParaRPr lang="en-US" sz="4800" b="1" dirty="0">
              <a:cs typeface="+mn-cs"/>
            </a:endParaRPr>
          </a:p>
        </p:txBody>
      </p:sp>
      <p:sp>
        <p:nvSpPr>
          <p:cNvPr id="3" name="Content Placeholder 2">
            <a:extLst>
              <a:ext uri="{FF2B5EF4-FFF2-40B4-BE49-F238E27FC236}">
                <a16:creationId xmlns:a16="http://schemas.microsoft.com/office/drawing/2014/main" id="{BE828D26-190A-1207-9A0D-4331C41ED53D}"/>
              </a:ext>
            </a:extLst>
          </p:cNvPr>
          <p:cNvSpPr>
            <a:spLocks noGrp="1"/>
          </p:cNvSpPr>
          <p:nvPr>
            <p:ph idx="1"/>
          </p:nvPr>
        </p:nvSpPr>
        <p:spPr>
          <a:xfrm>
            <a:off x="838200" y="1473694"/>
            <a:ext cx="10515600" cy="4703270"/>
          </a:xfrm>
        </p:spPr>
        <p:txBody>
          <a:bodyPr>
            <a:normAutofit/>
          </a:bodyPr>
          <a:lstStyle/>
          <a:p>
            <a:pPr algn="r" rtl="1"/>
            <a:r>
              <a:rPr lang="he-IL" dirty="0"/>
              <a:t>הבנייה של בני ישראל במצרים: שקופיות 6-3</a:t>
            </a:r>
          </a:p>
          <a:p>
            <a:pPr algn="r" rtl="1"/>
            <a:r>
              <a:rPr lang="he-IL" dirty="0"/>
              <a:t>חרסית כחומר בנייה: שקופיות 11-7</a:t>
            </a:r>
          </a:p>
          <a:p>
            <a:pPr algn="r" rtl="1"/>
            <a:r>
              <a:rPr lang="he-IL" dirty="0"/>
              <a:t>הבעיה שנוצרה ופתרונה: שקופיות 18-12</a:t>
            </a:r>
          </a:p>
          <a:p>
            <a:pPr algn="r" rtl="1"/>
            <a:r>
              <a:rPr lang="he-IL" dirty="0"/>
              <a:t>בניית לבני בוץ:</a:t>
            </a:r>
            <a:r>
              <a:rPr lang="en-US" dirty="0"/>
              <a:t> </a:t>
            </a:r>
            <a:r>
              <a:rPr lang="he-IL" dirty="0"/>
              <a:t>שקופיות 20-19</a:t>
            </a:r>
          </a:p>
          <a:p>
            <a:pPr algn="r" rtl="1"/>
            <a:r>
              <a:rPr lang="he-IL" dirty="0"/>
              <a:t>מבנים עתיקים מבוץ בעולם: 26-21</a:t>
            </a:r>
          </a:p>
          <a:p>
            <a:pPr algn="r" rtl="1"/>
            <a:r>
              <a:rPr lang="he-IL" dirty="0"/>
              <a:t>יתרונות וחסרונות של בנייה בבוץ: 28-27</a:t>
            </a:r>
          </a:p>
          <a:p>
            <a:pPr algn="r" rtl="1"/>
            <a:r>
              <a:rPr lang="he-IL" dirty="0"/>
              <a:t>הביטוי של הנושא ב-</a:t>
            </a:r>
            <a:r>
              <a:rPr lang="en-US" dirty="0"/>
              <a:t>STEM</a:t>
            </a:r>
            <a:r>
              <a:rPr lang="he-IL" dirty="0"/>
              <a:t>: שקופית 29</a:t>
            </a:r>
          </a:p>
          <a:p>
            <a:pPr algn="r" rtl="1"/>
            <a:r>
              <a:rPr lang="he-IL" dirty="0"/>
              <a:t>הקשר לתוכנית הלימודים: שקופית 30</a:t>
            </a:r>
          </a:p>
          <a:p>
            <a:pPr algn="r" rtl="1"/>
            <a:r>
              <a:rPr lang="he-IL" dirty="0"/>
              <a:t>הקשר לתוכנית במבט חדש: שקופית 31</a:t>
            </a:r>
            <a:endParaRPr lang="en-US" dirty="0"/>
          </a:p>
        </p:txBody>
      </p:sp>
      <p:pic>
        <p:nvPicPr>
          <p:cNvPr id="4" name="Picture 3">
            <a:extLst>
              <a:ext uri="{FF2B5EF4-FFF2-40B4-BE49-F238E27FC236}">
                <a16:creationId xmlns:a16="http://schemas.microsoft.com/office/drawing/2014/main" id="{E9896514-8FE0-FA85-DF03-0F3A687918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51" y="0"/>
            <a:ext cx="1176630" cy="664522"/>
          </a:xfrm>
          <a:prstGeom prst="rect">
            <a:avLst/>
          </a:prstGeom>
        </p:spPr>
      </p:pic>
      <p:pic>
        <p:nvPicPr>
          <p:cNvPr id="5" name="Picture 4">
            <a:extLst>
              <a:ext uri="{FF2B5EF4-FFF2-40B4-BE49-F238E27FC236}">
                <a16:creationId xmlns:a16="http://schemas.microsoft.com/office/drawing/2014/main" id="{4D4B96A5-428C-B636-119A-838963310E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7889" y="119059"/>
            <a:ext cx="1060796" cy="573074"/>
          </a:xfrm>
          <a:prstGeom prst="rect">
            <a:avLst/>
          </a:prstGeom>
        </p:spPr>
      </p:pic>
      <p:pic>
        <p:nvPicPr>
          <p:cNvPr id="6" name="Picture 5">
            <a:extLst>
              <a:ext uri="{FF2B5EF4-FFF2-40B4-BE49-F238E27FC236}">
                <a16:creationId xmlns:a16="http://schemas.microsoft.com/office/drawing/2014/main" id="{5DE5B8FC-9DE7-D182-972D-AFA8E52BCD1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600" y="1364705"/>
            <a:ext cx="3744201" cy="4992267"/>
          </a:xfrm>
          <a:prstGeom prst="rect">
            <a:avLst/>
          </a:prstGeom>
        </p:spPr>
      </p:pic>
    </p:spTree>
    <p:extLst>
      <p:ext uri="{BB962C8B-B14F-4D97-AF65-F5344CB8AC3E}">
        <p14:creationId xmlns:p14="http://schemas.microsoft.com/office/powerpoint/2010/main" val="1896357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EFBFD-1A85-7C70-6863-019E095E7962}"/>
              </a:ext>
            </a:extLst>
          </p:cNvPr>
          <p:cNvSpPr>
            <a:spLocks noGrp="1"/>
          </p:cNvSpPr>
          <p:nvPr>
            <p:ph type="title"/>
          </p:nvPr>
        </p:nvSpPr>
        <p:spPr/>
        <p:txBody>
          <a:bodyPr>
            <a:normAutofit/>
          </a:bodyPr>
          <a:lstStyle/>
          <a:p>
            <a:r>
              <a:rPr lang="he-IL" b="1" dirty="0">
                <a:solidFill>
                  <a:srgbClr val="C00000"/>
                </a:solidFill>
                <a:cs typeface="+mn-cs"/>
              </a:rPr>
              <a:t>מבנים עתיקים מבוץ בעולם</a:t>
            </a:r>
            <a:endParaRPr lang="en-US" b="1" dirty="0">
              <a:solidFill>
                <a:srgbClr val="C00000"/>
              </a:solidFill>
              <a:cs typeface="+mn-cs"/>
            </a:endParaRPr>
          </a:p>
        </p:txBody>
      </p:sp>
      <p:sp>
        <p:nvSpPr>
          <p:cNvPr id="3" name="Content Placeholder 2">
            <a:extLst>
              <a:ext uri="{FF2B5EF4-FFF2-40B4-BE49-F238E27FC236}">
                <a16:creationId xmlns:a16="http://schemas.microsoft.com/office/drawing/2014/main" id="{D1C1701C-FC89-4FF9-22B8-6DF82DBF2C4F}"/>
              </a:ext>
            </a:extLst>
          </p:cNvPr>
          <p:cNvSpPr>
            <a:spLocks noGrp="1"/>
          </p:cNvSpPr>
          <p:nvPr>
            <p:ph idx="1"/>
          </p:nvPr>
        </p:nvSpPr>
        <p:spPr/>
        <p:txBody>
          <a:bodyPr>
            <a:normAutofit fontScale="85000" lnSpcReduction="20000"/>
          </a:bodyPr>
          <a:lstStyle/>
          <a:p>
            <a:pPr marL="0" indent="0">
              <a:buNone/>
            </a:pPr>
            <a:r>
              <a:rPr lang="he-IL" b="1" dirty="0"/>
              <a:t>משימה</a:t>
            </a:r>
          </a:p>
          <a:p>
            <a:pPr marL="0" indent="0">
              <a:buNone/>
            </a:pPr>
            <a:r>
              <a:rPr lang="he-IL" dirty="0"/>
              <a:t>בשקופיות הבאות מוצגות כמה תמונות של מבנים מבוץ מפורסמים בעולם.</a:t>
            </a:r>
          </a:p>
          <a:p>
            <a:pPr marL="0" indent="0">
              <a:buNone/>
            </a:pPr>
            <a:r>
              <a:rPr lang="he-IL" dirty="0"/>
              <a:t>התבוננו בתמונות ושימו לב לאומנות הבנייה בבוץ.</a:t>
            </a:r>
          </a:p>
          <a:p>
            <a:pPr marL="0" indent="0">
              <a:buNone/>
            </a:pPr>
            <a:r>
              <a:rPr lang="he-IL" dirty="0"/>
              <a:t>שימו לב לפרטים כגון: </a:t>
            </a:r>
          </a:p>
          <a:p>
            <a:r>
              <a:rPr lang="he-IL" dirty="0"/>
              <a:t>צבע המבנה</a:t>
            </a:r>
          </a:p>
          <a:p>
            <a:r>
              <a:rPr lang="he-IL" dirty="0"/>
              <a:t>התאמה לסביבה</a:t>
            </a:r>
          </a:p>
          <a:p>
            <a:r>
              <a:rPr lang="he-IL" dirty="0"/>
              <a:t>צורות בנייה</a:t>
            </a:r>
          </a:p>
          <a:p>
            <a:r>
              <a:rPr lang="he-IL" dirty="0"/>
              <a:t>ממדים  </a:t>
            </a:r>
          </a:p>
          <a:p>
            <a:r>
              <a:rPr lang="he-IL" dirty="0"/>
              <a:t>עיטורים / קישוטים</a:t>
            </a:r>
          </a:p>
          <a:p>
            <a:r>
              <a:rPr lang="he-IL" dirty="0"/>
              <a:t>יעוד/שימוש</a:t>
            </a:r>
          </a:p>
          <a:p>
            <a:r>
              <a:rPr lang="he-IL" dirty="0"/>
              <a:t>אחר: ...</a:t>
            </a:r>
          </a:p>
          <a:p>
            <a:endParaRPr lang="he-IL" dirty="0"/>
          </a:p>
          <a:p>
            <a:pPr marL="0" indent="0">
              <a:buNone/>
            </a:pPr>
            <a:endParaRPr lang="he-IL" dirty="0"/>
          </a:p>
          <a:p>
            <a:pPr marL="0" indent="0">
              <a:buNone/>
            </a:pPr>
            <a:endParaRPr lang="he-IL" dirty="0"/>
          </a:p>
        </p:txBody>
      </p:sp>
      <p:sp>
        <p:nvSpPr>
          <p:cNvPr id="5" name="TextBox 4">
            <a:extLst>
              <a:ext uri="{FF2B5EF4-FFF2-40B4-BE49-F238E27FC236}">
                <a16:creationId xmlns:a16="http://schemas.microsoft.com/office/drawing/2014/main" id="{78DEC390-6F70-7F04-82F2-2D3E1346EF26}"/>
              </a:ext>
            </a:extLst>
          </p:cNvPr>
          <p:cNvSpPr txBox="1"/>
          <p:nvPr/>
        </p:nvSpPr>
        <p:spPr>
          <a:xfrm>
            <a:off x="462116" y="3588774"/>
            <a:ext cx="6617109" cy="2171537"/>
          </a:xfrm>
          <a:prstGeom prst="rect">
            <a:avLst/>
          </a:prstGeom>
          <a:solidFill>
            <a:schemeClr val="accent2">
              <a:lumMod val="40000"/>
              <a:lumOff val="60000"/>
            </a:schemeClr>
          </a:solidFill>
        </p:spPr>
        <p:txBody>
          <a:bodyPr wrap="square" rtlCol="0">
            <a:spAutoFit/>
          </a:bodyPr>
          <a:lstStyle/>
          <a:p>
            <a:r>
              <a:rPr lang="he-IL" sz="2800" b="1" dirty="0"/>
              <a:t>אדריכלות</a:t>
            </a:r>
          </a:p>
          <a:p>
            <a:r>
              <a:rPr lang="he-IL" sz="2800" dirty="0"/>
              <a:t>אַדְרִיכָלוּת (או בלועזית: אַרְכִיטֶקְטוּרָה) היא אמנות הבנייה, עוסקת בתכנון ועיצוב מבנים וחללים, ונמצאת בין אמנות לבין הנדסת בניין.  </a:t>
            </a:r>
          </a:p>
          <a:p>
            <a:endParaRPr lang="en-US" dirty="0"/>
          </a:p>
        </p:txBody>
      </p:sp>
      <p:pic>
        <p:nvPicPr>
          <p:cNvPr id="6" name="Picture 5">
            <a:extLst>
              <a:ext uri="{FF2B5EF4-FFF2-40B4-BE49-F238E27FC236}">
                <a16:creationId xmlns:a16="http://schemas.microsoft.com/office/drawing/2014/main" id="{AB09D666-11D1-B4FD-3A38-1109F80187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4457" y="89317"/>
            <a:ext cx="1026081" cy="551615"/>
          </a:xfrm>
          <a:prstGeom prst="rect">
            <a:avLst/>
          </a:prstGeom>
        </p:spPr>
      </p:pic>
      <p:pic>
        <p:nvPicPr>
          <p:cNvPr id="7" name="Picture 6">
            <a:extLst>
              <a:ext uri="{FF2B5EF4-FFF2-40B4-BE49-F238E27FC236}">
                <a16:creationId xmlns:a16="http://schemas.microsoft.com/office/drawing/2014/main" id="{45304F8E-52F9-57D1-40B2-75FB7E5A52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0160" y="16515"/>
            <a:ext cx="1176630" cy="664522"/>
          </a:xfrm>
          <a:prstGeom prst="rect">
            <a:avLst/>
          </a:prstGeom>
        </p:spPr>
      </p:pic>
    </p:spTree>
    <p:extLst>
      <p:ext uri="{BB962C8B-B14F-4D97-AF65-F5344CB8AC3E}">
        <p14:creationId xmlns:p14="http://schemas.microsoft.com/office/powerpoint/2010/main" val="47595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40C19-7F81-2F6E-D9AB-D75217A5DBE1}"/>
              </a:ext>
            </a:extLst>
          </p:cNvPr>
          <p:cNvSpPr>
            <a:spLocks noGrp="1"/>
          </p:cNvSpPr>
          <p:nvPr>
            <p:ph type="title"/>
          </p:nvPr>
        </p:nvSpPr>
        <p:spPr>
          <a:xfrm>
            <a:off x="1415845" y="335628"/>
            <a:ext cx="9497961" cy="1325563"/>
          </a:xfrm>
        </p:spPr>
        <p:txBody>
          <a:bodyPr/>
          <a:lstStyle/>
          <a:p>
            <a:r>
              <a:rPr lang="he-IL" b="1" dirty="0">
                <a:solidFill>
                  <a:srgbClr val="C00000"/>
                </a:solidFill>
                <a:cs typeface="+mn-cs"/>
              </a:rPr>
              <a:t>המסגד הגדול של </a:t>
            </a:r>
            <a:r>
              <a:rPr lang="he-IL" b="1" dirty="0" err="1">
                <a:solidFill>
                  <a:srgbClr val="C00000"/>
                </a:solidFill>
                <a:cs typeface="+mn-cs"/>
              </a:rPr>
              <a:t>ג'נה</a:t>
            </a:r>
            <a:r>
              <a:rPr lang="he-IL" b="1" dirty="0">
                <a:solidFill>
                  <a:srgbClr val="C00000"/>
                </a:solidFill>
                <a:cs typeface="+mn-cs"/>
              </a:rPr>
              <a:t> במאלי (אפריקה)</a:t>
            </a:r>
            <a:endParaRPr lang="en-US" b="1" dirty="0">
              <a:solidFill>
                <a:srgbClr val="C00000"/>
              </a:solidFill>
              <a:cs typeface="+mn-cs"/>
            </a:endParaRPr>
          </a:p>
        </p:txBody>
      </p:sp>
      <p:pic>
        <p:nvPicPr>
          <p:cNvPr id="1026" name="Picture 2" descr="הכניסה הראשית למסגד">
            <a:extLst>
              <a:ext uri="{FF2B5EF4-FFF2-40B4-BE49-F238E27FC236}">
                <a16:creationId xmlns:a16="http://schemas.microsoft.com/office/drawing/2014/main" id="{F5C5D49D-F97B-9989-F787-C62B98580844}"/>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755374" y="1381664"/>
            <a:ext cx="10747513" cy="5009304"/>
          </a:xfrm>
          <a:prstGeom prst="rect">
            <a:avLst/>
          </a:prstGeom>
          <a:noFill/>
          <a:ln w="12700">
            <a:solidFill>
              <a:srgbClr val="FF0000"/>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5557410-D2C2-C93F-49AB-1C21C07BDC24}"/>
              </a:ext>
            </a:extLst>
          </p:cNvPr>
          <p:cNvSpPr txBox="1"/>
          <p:nvPr/>
        </p:nvSpPr>
        <p:spPr>
          <a:xfrm>
            <a:off x="7747819" y="6390968"/>
            <a:ext cx="2871020" cy="369332"/>
          </a:xfrm>
          <a:prstGeom prst="rect">
            <a:avLst/>
          </a:prstGeom>
          <a:noFill/>
        </p:spPr>
        <p:txBody>
          <a:bodyPr wrap="square" rtlCol="0">
            <a:spAutoFit/>
          </a:bodyPr>
          <a:lstStyle/>
          <a:p>
            <a:r>
              <a:rPr lang="he-IL" dirty="0"/>
              <a:t>מקור: </a:t>
            </a:r>
            <a:r>
              <a:rPr lang="he-IL" dirty="0">
                <a:hlinkClick r:id="rId4"/>
              </a:rPr>
              <a:t>ויקיפדיה</a:t>
            </a:r>
            <a:endParaRPr lang="en-US" dirty="0"/>
          </a:p>
        </p:txBody>
      </p:sp>
      <p:pic>
        <p:nvPicPr>
          <p:cNvPr id="5" name="Picture 4">
            <a:extLst>
              <a:ext uri="{FF2B5EF4-FFF2-40B4-BE49-F238E27FC236}">
                <a16:creationId xmlns:a16="http://schemas.microsoft.com/office/drawing/2014/main" id="{60FF53D4-EC84-4154-ABE6-FEAC1EB506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83152"/>
            <a:ext cx="1176630" cy="664522"/>
          </a:xfrm>
          <a:prstGeom prst="rect">
            <a:avLst/>
          </a:prstGeom>
        </p:spPr>
      </p:pic>
      <p:pic>
        <p:nvPicPr>
          <p:cNvPr id="6" name="Picture 5">
            <a:extLst>
              <a:ext uri="{FF2B5EF4-FFF2-40B4-BE49-F238E27FC236}">
                <a16:creationId xmlns:a16="http://schemas.microsoft.com/office/drawing/2014/main" id="{C8C7BE0C-2843-DA88-7F46-1C32596CE62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9044" y="174600"/>
            <a:ext cx="1066892" cy="573074"/>
          </a:xfrm>
          <a:prstGeom prst="rect">
            <a:avLst/>
          </a:prstGeom>
        </p:spPr>
      </p:pic>
    </p:spTree>
    <p:extLst>
      <p:ext uri="{BB962C8B-B14F-4D97-AF65-F5344CB8AC3E}">
        <p14:creationId xmlns:p14="http://schemas.microsoft.com/office/powerpoint/2010/main" val="3378316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04F20-1AF7-20C0-31FC-9124335710FF}"/>
              </a:ext>
            </a:extLst>
          </p:cNvPr>
          <p:cNvSpPr>
            <a:spLocks noGrp="1"/>
          </p:cNvSpPr>
          <p:nvPr>
            <p:ph type="title"/>
          </p:nvPr>
        </p:nvSpPr>
        <p:spPr>
          <a:xfrm>
            <a:off x="715618" y="112066"/>
            <a:ext cx="10515600" cy="1325563"/>
          </a:xfrm>
        </p:spPr>
        <p:txBody>
          <a:bodyPr/>
          <a:lstStyle/>
          <a:p>
            <a:r>
              <a:rPr lang="he-IL" b="0" i="0" dirty="0">
                <a:solidFill>
                  <a:srgbClr val="000000"/>
                </a:solidFill>
                <a:effectLst/>
                <a:latin typeface="Arial" panose="020B0604020202020204" pitchFamily="34" charset="0"/>
              </a:rPr>
              <a:t> </a:t>
            </a:r>
            <a:r>
              <a:rPr lang="en-US" b="1" i="0" dirty="0">
                <a:solidFill>
                  <a:srgbClr val="C00000"/>
                </a:solidFill>
                <a:effectLst/>
                <a:latin typeface="Arial" panose="020B0604020202020204" pitchFamily="34" charset="0"/>
              </a:rPr>
              <a:t>Khiva Wall </a:t>
            </a:r>
            <a:r>
              <a:rPr lang="he-IL" b="0" i="0" dirty="0">
                <a:solidFill>
                  <a:srgbClr val="C00000"/>
                </a:solidFill>
                <a:effectLst/>
                <a:latin typeface="Arial" panose="020B0604020202020204" pitchFamily="34" charset="0"/>
              </a:rPr>
              <a:t>  </a:t>
            </a:r>
            <a:r>
              <a:rPr kumimoji="0" lang="he-IL" sz="4400" b="1" i="0" u="none" strike="noStrike" kern="1200" cap="none" spc="0" normalizeH="0" baseline="0" noProof="0" dirty="0">
                <a:ln>
                  <a:noFill/>
                </a:ln>
                <a:solidFill>
                  <a:srgbClr val="C00000"/>
                </a:solidFill>
                <a:effectLst/>
                <a:uLnTx/>
                <a:uFillTx/>
                <a:latin typeface="Arial" panose="020B0604020202020204" pitchFamily="34" charset="0"/>
                <a:ea typeface="+mj-ea"/>
                <a:cs typeface="+mn-cs"/>
              </a:rPr>
              <a:t>אוזבקיסטן</a:t>
            </a:r>
            <a:endParaRPr lang="en-US" b="1" dirty="0">
              <a:solidFill>
                <a:srgbClr val="C00000"/>
              </a:solidFill>
              <a:cs typeface="+mn-cs"/>
            </a:endParaRPr>
          </a:p>
        </p:txBody>
      </p:sp>
      <p:pic>
        <p:nvPicPr>
          <p:cNvPr id="4" name="Content Placeholder 3">
            <a:extLst>
              <a:ext uri="{FF2B5EF4-FFF2-40B4-BE49-F238E27FC236}">
                <a16:creationId xmlns:a16="http://schemas.microsoft.com/office/drawing/2014/main" id="{6A7D12BB-1DF8-932D-9C09-F122F9B791B8}"/>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086677" y="1336225"/>
            <a:ext cx="10389705" cy="5156650"/>
          </a:xfrm>
          <a:prstGeom prst="rect">
            <a:avLst/>
          </a:prstGeom>
          <a:ln w="12700">
            <a:solidFill>
              <a:srgbClr val="FF0000"/>
            </a:solidFill>
          </a:ln>
        </p:spPr>
      </p:pic>
      <p:sp>
        <p:nvSpPr>
          <p:cNvPr id="6" name="TextBox 5">
            <a:extLst>
              <a:ext uri="{FF2B5EF4-FFF2-40B4-BE49-F238E27FC236}">
                <a16:creationId xmlns:a16="http://schemas.microsoft.com/office/drawing/2014/main" id="{C8341F76-9F44-B669-F258-43A8F5C14FE7}"/>
              </a:ext>
            </a:extLst>
          </p:cNvPr>
          <p:cNvSpPr txBox="1"/>
          <p:nvPr/>
        </p:nvSpPr>
        <p:spPr>
          <a:xfrm>
            <a:off x="8304837" y="5784989"/>
            <a:ext cx="1779639" cy="707886"/>
          </a:xfrm>
          <a:prstGeom prst="rect">
            <a:avLst/>
          </a:prstGeom>
          <a:noFill/>
        </p:spPr>
        <p:txBody>
          <a:bodyPr wrap="square" rtlCol="0">
            <a:spAutoFit/>
          </a:bodyPr>
          <a:lstStyle/>
          <a:p>
            <a:r>
              <a:rPr lang="he-IL" sz="2000" dirty="0"/>
              <a:t>מקור:</a:t>
            </a:r>
          </a:p>
          <a:p>
            <a:r>
              <a:rPr lang="he-IL" sz="2000" dirty="0">
                <a:hlinkClick r:id="rId4"/>
              </a:rPr>
              <a:t>ויקיפדיה</a:t>
            </a:r>
            <a:endParaRPr lang="en-US" sz="2000" dirty="0"/>
          </a:p>
        </p:txBody>
      </p:sp>
      <p:pic>
        <p:nvPicPr>
          <p:cNvPr id="3" name="Picture 2">
            <a:extLst>
              <a:ext uri="{FF2B5EF4-FFF2-40B4-BE49-F238E27FC236}">
                <a16:creationId xmlns:a16="http://schemas.microsoft.com/office/drawing/2014/main" id="{BE8B3803-8DEA-6831-4150-8694B95BF29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68569" y="147273"/>
            <a:ext cx="1184464" cy="636761"/>
          </a:xfrm>
          <a:prstGeom prst="rect">
            <a:avLst/>
          </a:prstGeom>
        </p:spPr>
      </p:pic>
      <p:pic>
        <p:nvPicPr>
          <p:cNvPr id="5" name="Picture 4">
            <a:extLst>
              <a:ext uri="{FF2B5EF4-FFF2-40B4-BE49-F238E27FC236}">
                <a16:creationId xmlns:a16="http://schemas.microsoft.com/office/drawing/2014/main" id="{0F7858ED-EEB1-E0B5-50D4-269854AA1F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9885" y="58415"/>
            <a:ext cx="1176630" cy="664522"/>
          </a:xfrm>
          <a:prstGeom prst="rect">
            <a:avLst/>
          </a:prstGeom>
        </p:spPr>
      </p:pic>
    </p:spTree>
    <p:extLst>
      <p:ext uri="{BB962C8B-B14F-4D97-AF65-F5344CB8AC3E}">
        <p14:creationId xmlns:p14="http://schemas.microsoft.com/office/powerpoint/2010/main" val="2069821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F1CC9-EFF2-6F5F-9144-DB2A6294588B}"/>
              </a:ext>
            </a:extLst>
          </p:cNvPr>
          <p:cNvSpPr>
            <a:spLocks noGrp="1"/>
          </p:cNvSpPr>
          <p:nvPr>
            <p:ph type="title"/>
          </p:nvPr>
        </p:nvSpPr>
        <p:spPr>
          <a:xfrm>
            <a:off x="730045" y="81200"/>
            <a:ext cx="10515600" cy="1325563"/>
          </a:xfrm>
        </p:spPr>
        <p:txBody>
          <a:bodyPr/>
          <a:lstStyle/>
          <a:p>
            <a:r>
              <a:rPr lang="he-IL" b="1" i="0" dirty="0">
                <a:solidFill>
                  <a:srgbClr val="C00000"/>
                </a:solidFill>
                <a:effectLst/>
                <a:latin typeface="Arial" panose="020B0604020202020204" pitchFamily="34" charset="0"/>
                <a:cs typeface="+mn-cs"/>
              </a:rPr>
              <a:t>ארג׳ה באם איראן</a:t>
            </a:r>
            <a:endParaRPr lang="en-US" b="1" dirty="0">
              <a:solidFill>
                <a:srgbClr val="C00000"/>
              </a:solidFill>
              <a:cs typeface="+mn-cs"/>
            </a:endParaRPr>
          </a:p>
        </p:txBody>
      </p:sp>
      <p:pic>
        <p:nvPicPr>
          <p:cNvPr id="4" name="Content Placeholder 3">
            <a:extLst>
              <a:ext uri="{FF2B5EF4-FFF2-40B4-BE49-F238E27FC236}">
                <a16:creationId xmlns:a16="http://schemas.microsoft.com/office/drawing/2014/main" id="{7ED99E4F-2AE1-BBF0-5EF8-E6794494729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30045" y="1272209"/>
            <a:ext cx="10876721" cy="5261326"/>
          </a:xfrm>
          <a:prstGeom prst="rect">
            <a:avLst/>
          </a:prstGeom>
          <a:ln w="12700">
            <a:solidFill>
              <a:srgbClr val="FF0000"/>
            </a:solidFill>
          </a:ln>
        </p:spPr>
      </p:pic>
      <p:sp>
        <p:nvSpPr>
          <p:cNvPr id="5" name="TextBox 4">
            <a:extLst>
              <a:ext uri="{FF2B5EF4-FFF2-40B4-BE49-F238E27FC236}">
                <a16:creationId xmlns:a16="http://schemas.microsoft.com/office/drawing/2014/main" id="{86E240BC-4019-2D8A-596C-9BFE4041DD83}"/>
              </a:ext>
            </a:extLst>
          </p:cNvPr>
          <p:cNvSpPr txBox="1"/>
          <p:nvPr/>
        </p:nvSpPr>
        <p:spPr>
          <a:xfrm>
            <a:off x="5987845" y="6341806"/>
            <a:ext cx="4670323" cy="383459"/>
          </a:xfrm>
          <a:prstGeom prst="rect">
            <a:avLst/>
          </a:prstGeom>
          <a:noFill/>
        </p:spPr>
        <p:txBody>
          <a:bodyPr wrap="square" rtlCol="0">
            <a:spAutoFit/>
          </a:bodyPr>
          <a:lstStyle/>
          <a:p>
            <a:r>
              <a:rPr lang="he-IL" dirty="0"/>
              <a:t>מקור: </a:t>
            </a:r>
            <a:r>
              <a:rPr lang="he-IL" dirty="0">
                <a:hlinkClick r:id="rId4"/>
              </a:rPr>
              <a:t>ויקיפדיה</a:t>
            </a:r>
            <a:endParaRPr lang="en-US" dirty="0"/>
          </a:p>
        </p:txBody>
      </p:sp>
      <p:pic>
        <p:nvPicPr>
          <p:cNvPr id="3" name="Picture 2">
            <a:extLst>
              <a:ext uri="{FF2B5EF4-FFF2-40B4-BE49-F238E27FC236}">
                <a16:creationId xmlns:a16="http://schemas.microsoft.com/office/drawing/2014/main" id="{52213761-991A-F90C-6641-F6D1832BF9E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60531" y="142516"/>
            <a:ext cx="1205482" cy="648060"/>
          </a:xfrm>
          <a:prstGeom prst="rect">
            <a:avLst/>
          </a:prstGeom>
        </p:spPr>
      </p:pic>
      <p:pic>
        <p:nvPicPr>
          <p:cNvPr id="6" name="Picture 5">
            <a:extLst>
              <a:ext uri="{FF2B5EF4-FFF2-40B4-BE49-F238E27FC236}">
                <a16:creationId xmlns:a16="http://schemas.microsoft.com/office/drawing/2014/main" id="{155656BB-8F3B-4968-C91D-507D727CAB0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32864"/>
            <a:ext cx="1176630" cy="664522"/>
          </a:xfrm>
          <a:prstGeom prst="rect">
            <a:avLst/>
          </a:prstGeom>
        </p:spPr>
      </p:pic>
    </p:spTree>
    <p:extLst>
      <p:ext uri="{BB962C8B-B14F-4D97-AF65-F5344CB8AC3E}">
        <p14:creationId xmlns:p14="http://schemas.microsoft.com/office/powerpoint/2010/main" val="3898172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D2CA8-B8EB-7AEA-BA80-6A04477D4520}"/>
              </a:ext>
            </a:extLst>
          </p:cNvPr>
          <p:cNvSpPr>
            <a:spLocks noGrp="1"/>
          </p:cNvSpPr>
          <p:nvPr>
            <p:ph type="title"/>
          </p:nvPr>
        </p:nvSpPr>
        <p:spPr/>
        <p:txBody>
          <a:bodyPr/>
          <a:lstStyle/>
          <a:p>
            <a:r>
              <a:rPr lang="he-IL" b="1" dirty="0">
                <a:solidFill>
                  <a:srgbClr val="C00000"/>
                </a:solidFill>
                <a:cs typeface="+mn-cs"/>
              </a:rPr>
              <a:t>     איית </a:t>
            </a:r>
            <a:r>
              <a:rPr lang="he-IL" b="1" dirty="0" err="1">
                <a:solidFill>
                  <a:srgbClr val="C00000"/>
                </a:solidFill>
                <a:cs typeface="+mn-cs"/>
              </a:rPr>
              <a:t>בנהדו</a:t>
            </a:r>
            <a:r>
              <a:rPr lang="he-IL" b="1" dirty="0">
                <a:solidFill>
                  <a:srgbClr val="C00000"/>
                </a:solidFill>
                <a:cs typeface="+mn-cs"/>
              </a:rPr>
              <a:t> מרוקו     </a:t>
            </a:r>
            <a:r>
              <a:rPr lang="en-US" b="1" dirty="0" err="1">
                <a:solidFill>
                  <a:srgbClr val="C00000"/>
                </a:solidFill>
                <a:cs typeface="+mn-cs"/>
              </a:rPr>
              <a:t>Aït</a:t>
            </a:r>
            <a:r>
              <a:rPr lang="en-US" b="1" dirty="0">
                <a:solidFill>
                  <a:srgbClr val="C00000"/>
                </a:solidFill>
                <a:cs typeface="+mn-cs"/>
              </a:rPr>
              <a:t> </a:t>
            </a:r>
            <a:r>
              <a:rPr lang="en-US" b="1" dirty="0" err="1">
                <a:solidFill>
                  <a:srgbClr val="C00000"/>
                </a:solidFill>
                <a:cs typeface="+mn-cs"/>
              </a:rPr>
              <a:t>Benhaddou</a:t>
            </a:r>
            <a:endParaRPr lang="en-US" b="1" dirty="0">
              <a:solidFill>
                <a:srgbClr val="C00000"/>
              </a:solidFill>
              <a:cs typeface="+mn-cs"/>
            </a:endParaRPr>
          </a:p>
        </p:txBody>
      </p:sp>
      <p:pic>
        <p:nvPicPr>
          <p:cNvPr id="7" name="Content Placeholder 6">
            <a:extLst>
              <a:ext uri="{FF2B5EF4-FFF2-40B4-BE49-F238E27FC236}">
                <a16:creationId xmlns:a16="http://schemas.microsoft.com/office/drawing/2014/main" id="{9AE1D5EB-EEAF-9750-7BB1-460016B1FA06}"/>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38200" y="1474839"/>
            <a:ext cx="10770703" cy="4920346"/>
          </a:xfrm>
          <a:prstGeom prst="rect">
            <a:avLst/>
          </a:prstGeom>
          <a:ln w="12700">
            <a:solidFill>
              <a:srgbClr val="FF0000"/>
            </a:solidFill>
          </a:ln>
        </p:spPr>
      </p:pic>
      <p:sp>
        <p:nvSpPr>
          <p:cNvPr id="8" name="TextBox 7">
            <a:extLst>
              <a:ext uri="{FF2B5EF4-FFF2-40B4-BE49-F238E27FC236}">
                <a16:creationId xmlns:a16="http://schemas.microsoft.com/office/drawing/2014/main" id="{59B6C295-0731-C2C1-DE5F-DDFE92BD3297}"/>
              </a:ext>
            </a:extLst>
          </p:cNvPr>
          <p:cNvSpPr txBox="1"/>
          <p:nvPr/>
        </p:nvSpPr>
        <p:spPr>
          <a:xfrm>
            <a:off x="4454013" y="6322142"/>
            <a:ext cx="4444181" cy="369332"/>
          </a:xfrm>
          <a:prstGeom prst="rect">
            <a:avLst/>
          </a:prstGeom>
          <a:noFill/>
        </p:spPr>
        <p:txBody>
          <a:bodyPr wrap="square" rtlCol="0">
            <a:spAutoFit/>
          </a:bodyPr>
          <a:lstStyle/>
          <a:p>
            <a:r>
              <a:rPr lang="he-IL" dirty="0"/>
              <a:t>מקור:</a:t>
            </a:r>
            <a:r>
              <a:rPr lang="en-US" dirty="0"/>
              <a:t> </a:t>
            </a:r>
            <a:r>
              <a:rPr lang="he-IL" dirty="0">
                <a:hlinkClick r:id="rId4"/>
              </a:rPr>
              <a:t>ויקיפדיה</a:t>
            </a:r>
            <a:endParaRPr lang="en-US" dirty="0"/>
          </a:p>
        </p:txBody>
      </p:sp>
      <p:pic>
        <p:nvPicPr>
          <p:cNvPr id="3" name="Picture 2">
            <a:extLst>
              <a:ext uri="{FF2B5EF4-FFF2-40B4-BE49-F238E27FC236}">
                <a16:creationId xmlns:a16="http://schemas.microsoft.com/office/drawing/2014/main" id="{F158C645-605C-61A4-84BE-1DBAA3098BF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79584" y="142441"/>
            <a:ext cx="1021165" cy="548972"/>
          </a:xfrm>
          <a:prstGeom prst="rect">
            <a:avLst/>
          </a:prstGeom>
        </p:spPr>
      </p:pic>
      <p:pic>
        <p:nvPicPr>
          <p:cNvPr id="4" name="Picture 3">
            <a:extLst>
              <a:ext uri="{FF2B5EF4-FFF2-40B4-BE49-F238E27FC236}">
                <a16:creationId xmlns:a16="http://schemas.microsoft.com/office/drawing/2014/main" id="{D8889908-2998-9343-E205-988BD2947B6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32864"/>
            <a:ext cx="1176630" cy="664522"/>
          </a:xfrm>
          <a:prstGeom prst="rect">
            <a:avLst/>
          </a:prstGeom>
        </p:spPr>
      </p:pic>
    </p:spTree>
    <p:extLst>
      <p:ext uri="{BB962C8B-B14F-4D97-AF65-F5344CB8AC3E}">
        <p14:creationId xmlns:p14="http://schemas.microsoft.com/office/powerpoint/2010/main" val="3440036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מצרים החופשית לוקסור תמונה ותמונה">
            <a:extLst>
              <a:ext uri="{FF2B5EF4-FFF2-40B4-BE49-F238E27FC236}">
                <a16:creationId xmlns:a16="http://schemas.microsoft.com/office/drawing/2014/main" id="{21AA7612-2001-1BA8-9CE2-C0391BA5477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193" y="999434"/>
            <a:ext cx="11463756" cy="5732319"/>
          </a:xfrm>
          <a:prstGeom prst="rect">
            <a:avLst/>
          </a:prstGeom>
          <a:noFill/>
          <a:ln w="12700">
            <a:solidFill>
              <a:srgbClr val="FF0000"/>
            </a:solidFill>
          </a:ln>
          <a:extLst>
            <a:ext uri="{909E8E84-426E-40DD-AFC4-6F175D3DCCD1}">
              <a14:hiddenFill xmlns:a14="http://schemas.microsoft.com/office/drawing/2010/main">
                <a:solidFill>
                  <a:srgbClr val="FFFFFF"/>
                </a:solidFill>
              </a14:hiddenFill>
            </a:ext>
          </a:extLst>
        </p:spPr>
      </p:pic>
      <p:sp>
        <p:nvSpPr>
          <p:cNvPr id="5" name="תיבת טקסט 4">
            <a:extLst>
              <a:ext uri="{FF2B5EF4-FFF2-40B4-BE49-F238E27FC236}">
                <a16:creationId xmlns:a16="http://schemas.microsoft.com/office/drawing/2014/main" id="{26EE20E0-33E0-DF0B-753C-66DB3E1E04F6}"/>
              </a:ext>
            </a:extLst>
          </p:cNvPr>
          <p:cNvSpPr txBox="1"/>
          <p:nvPr/>
        </p:nvSpPr>
        <p:spPr>
          <a:xfrm>
            <a:off x="637674" y="6348480"/>
            <a:ext cx="3170320" cy="369332"/>
          </a:xfrm>
          <a:prstGeom prst="rect">
            <a:avLst/>
          </a:prstGeom>
          <a:noFill/>
        </p:spPr>
        <p:txBody>
          <a:bodyPr wrap="square">
            <a:spAutoFit/>
          </a:bodyPr>
          <a:lstStyle/>
          <a:p>
            <a:r>
              <a:rPr lang="he-IL" dirty="0">
                <a:hlinkClick r:id="rId4"/>
              </a:rPr>
              <a:t>מקדש בעיר לוקסור שבמצרים</a:t>
            </a:r>
            <a:endParaRPr lang="he-IL" dirty="0"/>
          </a:p>
        </p:txBody>
      </p:sp>
      <p:sp>
        <p:nvSpPr>
          <p:cNvPr id="2" name="תיבת טקסט 1">
            <a:extLst>
              <a:ext uri="{FF2B5EF4-FFF2-40B4-BE49-F238E27FC236}">
                <a16:creationId xmlns:a16="http://schemas.microsoft.com/office/drawing/2014/main" id="{C1DF51D9-FFB9-99BC-0BFB-C43DD6AAAB5E}"/>
              </a:ext>
            </a:extLst>
          </p:cNvPr>
          <p:cNvSpPr txBox="1"/>
          <p:nvPr/>
        </p:nvSpPr>
        <p:spPr>
          <a:xfrm>
            <a:off x="2921000" y="291548"/>
            <a:ext cx="6302513" cy="707886"/>
          </a:xfrm>
          <a:prstGeom prst="rect">
            <a:avLst/>
          </a:prstGeom>
          <a:noFill/>
        </p:spPr>
        <p:txBody>
          <a:bodyPr wrap="square" rtlCol="1">
            <a:spAutoFit/>
          </a:bodyPr>
          <a:lstStyle/>
          <a:p>
            <a:r>
              <a:rPr lang="he-IL" sz="4000" b="1" dirty="0">
                <a:solidFill>
                  <a:srgbClr val="C00000"/>
                </a:solidFill>
              </a:rPr>
              <a:t>מקדש בעיר לוקסור (מצרים)</a:t>
            </a:r>
          </a:p>
        </p:txBody>
      </p:sp>
    </p:spTree>
    <p:extLst>
      <p:ext uri="{BB962C8B-B14F-4D97-AF65-F5344CB8AC3E}">
        <p14:creationId xmlns:p14="http://schemas.microsoft.com/office/powerpoint/2010/main" val="3619236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EF7E3-E021-486B-0D5E-2EE8CCEAEB1A}"/>
              </a:ext>
            </a:extLst>
          </p:cNvPr>
          <p:cNvSpPr>
            <a:spLocks noGrp="1"/>
          </p:cNvSpPr>
          <p:nvPr>
            <p:ph type="title"/>
          </p:nvPr>
        </p:nvSpPr>
        <p:spPr>
          <a:xfrm>
            <a:off x="484446" y="67679"/>
            <a:ext cx="10515600" cy="1325563"/>
          </a:xfrm>
        </p:spPr>
        <p:txBody>
          <a:bodyPr/>
          <a:lstStyle/>
          <a:p>
            <a:r>
              <a:rPr lang="he-IL" b="1" dirty="0">
                <a:solidFill>
                  <a:srgbClr val="C00000"/>
                </a:solidFill>
                <a:cs typeface="+mn-cs"/>
              </a:rPr>
              <a:t>יתרונות בנייה בבוץ</a:t>
            </a:r>
            <a:endParaRPr lang="en-US" b="1" dirty="0">
              <a:solidFill>
                <a:srgbClr val="C00000"/>
              </a:solidFill>
              <a:cs typeface="+mn-cs"/>
            </a:endParaRPr>
          </a:p>
        </p:txBody>
      </p:sp>
      <p:sp>
        <p:nvSpPr>
          <p:cNvPr id="3" name="Content Placeholder 2">
            <a:extLst>
              <a:ext uri="{FF2B5EF4-FFF2-40B4-BE49-F238E27FC236}">
                <a16:creationId xmlns:a16="http://schemas.microsoft.com/office/drawing/2014/main" id="{9E9761C3-153C-A6BD-0B07-0E185CE2208A}"/>
              </a:ext>
            </a:extLst>
          </p:cNvPr>
          <p:cNvSpPr>
            <a:spLocks noGrp="1"/>
          </p:cNvSpPr>
          <p:nvPr>
            <p:ph idx="1"/>
          </p:nvPr>
        </p:nvSpPr>
        <p:spPr>
          <a:xfrm>
            <a:off x="838200" y="1434164"/>
            <a:ext cx="10866120" cy="5765533"/>
          </a:xfrm>
        </p:spPr>
        <p:txBody>
          <a:bodyPr>
            <a:normAutofit lnSpcReduction="10000"/>
          </a:bodyPr>
          <a:lstStyle/>
          <a:p>
            <a:pPr>
              <a:buFont typeface="Arial" panose="020B0604020202020204" pitchFamily="34" charset="0"/>
              <a:buChar char="•"/>
            </a:pPr>
            <a:r>
              <a:rPr lang="he-IL" b="0" i="0" dirty="0">
                <a:solidFill>
                  <a:srgbClr val="202021"/>
                </a:solidFill>
                <a:effectLst/>
                <a:latin typeface="Assistant" pitchFamily="2" charset="-79"/>
              </a:rPr>
              <a:t>חומר גלם זמין וזול לבניה. האדמה היא משאב טבע מתחדש.</a:t>
            </a:r>
          </a:p>
          <a:p>
            <a:pPr>
              <a:buFont typeface="Arial" panose="020B0604020202020204" pitchFamily="34" charset="0"/>
              <a:buChar char="•"/>
            </a:pPr>
            <a:r>
              <a:rPr lang="he-IL" b="0" i="0" dirty="0">
                <a:solidFill>
                  <a:srgbClr val="202021"/>
                </a:solidFill>
                <a:effectLst/>
                <a:latin typeface="Assistant" pitchFamily="2" charset="-79"/>
              </a:rPr>
              <a:t>למבנים שבנויים מבוץ יש יכולת לאגור חום בכמות רבה (מסה תרמית גבוהה), לכן מתקיים בתוך מבנים אלה וויסות טמפרטורה. לפיכך, צריכת האנרגיה במבנים אלה נמוכה יותר.</a:t>
            </a:r>
          </a:p>
          <a:p>
            <a:pPr>
              <a:buFont typeface="Arial" panose="020B0604020202020204" pitchFamily="34" charset="0"/>
              <a:buChar char="•"/>
            </a:pPr>
            <a:r>
              <a:rPr lang="he-IL" b="0" i="0" dirty="0">
                <a:solidFill>
                  <a:srgbClr val="202021"/>
                </a:solidFill>
                <a:effectLst/>
                <a:latin typeface="Assistant" pitchFamily="2" charset="-79"/>
              </a:rPr>
              <a:t>לא נדרשת השקעת אנרגיה לבנייה (למעט עבודת הכפיים) ולהובלה. בגלל שלא נעשה שימוש בחומרי דלק מחצביים, בנייה מסוג זה אינה תורמת פחמן דו-חמצני לאטמוספרה.</a:t>
            </a:r>
          </a:p>
          <a:p>
            <a:pPr>
              <a:buFont typeface="Arial" panose="020B0604020202020204" pitchFamily="34" charset="0"/>
              <a:buChar char="•"/>
            </a:pPr>
            <a:r>
              <a:rPr lang="he-IL" b="0" i="0" dirty="0">
                <a:solidFill>
                  <a:srgbClr val="202021"/>
                </a:solidFill>
                <a:effectLst/>
                <a:latin typeface="Assistant" pitchFamily="2" charset="-79"/>
              </a:rPr>
              <a:t>בתכנון מתאים, הקירות יכולים לשאת את העומסים הפועלים על המבנה בלא צורך בשלד נוסף.</a:t>
            </a:r>
          </a:p>
          <a:p>
            <a:pPr>
              <a:buFont typeface="Arial" panose="020B0604020202020204" pitchFamily="34" charset="0"/>
              <a:buChar char="•"/>
            </a:pPr>
            <a:r>
              <a:rPr lang="he-IL" b="0" i="0" dirty="0">
                <a:solidFill>
                  <a:srgbClr val="202021"/>
                </a:solidFill>
                <a:effectLst/>
                <a:latin typeface="Assistant" pitchFamily="2" charset="-79"/>
              </a:rPr>
              <a:t>הקירות מבודדים היטב מפני חדירת רעש ומעבר רעש, בין החדרים.</a:t>
            </a:r>
          </a:p>
          <a:p>
            <a:r>
              <a:rPr lang="he-IL" dirty="0">
                <a:solidFill>
                  <a:srgbClr val="202021"/>
                </a:solidFill>
                <a:latin typeface="Assistant" pitchFamily="2" charset="-79"/>
              </a:rPr>
              <a:t>הבנייה אינה מחייבת מומחיות.</a:t>
            </a:r>
          </a:p>
          <a:p>
            <a:pPr marL="0" indent="0">
              <a:buNone/>
            </a:pPr>
            <a:endParaRPr lang="he-IL" sz="2400" dirty="0">
              <a:solidFill>
                <a:srgbClr val="202021"/>
              </a:solidFill>
              <a:latin typeface="Assistant" pitchFamily="2" charset="-79"/>
            </a:endParaRPr>
          </a:p>
          <a:p>
            <a:pPr marL="0" indent="0">
              <a:buNone/>
            </a:pPr>
            <a:r>
              <a:rPr lang="he-IL" sz="2000" b="1" dirty="0">
                <a:solidFill>
                  <a:srgbClr val="202021"/>
                </a:solidFill>
                <a:latin typeface="Assistant" pitchFamily="2" charset="-79"/>
              </a:rPr>
              <a:t>מקור</a:t>
            </a:r>
            <a:r>
              <a:rPr lang="he-IL" sz="2000" dirty="0">
                <a:solidFill>
                  <a:srgbClr val="202021"/>
                </a:solidFill>
                <a:latin typeface="Assistant" pitchFamily="2" charset="-79"/>
              </a:rPr>
              <a:t>: </a:t>
            </a:r>
            <a:r>
              <a:rPr lang="he-IL" sz="2000" i="0" dirty="0">
                <a:solidFill>
                  <a:srgbClr val="2F2E2E"/>
                </a:solidFill>
                <a:effectLst/>
                <a:hlinkClick r:id="rId3"/>
              </a:rPr>
              <a:t>בנייה בבוץ - היתרונות ההיסטוריה והמורשת של מבני בוץ</a:t>
            </a:r>
            <a:endParaRPr lang="he-IL" sz="2000" i="0" dirty="0">
              <a:solidFill>
                <a:srgbClr val="2F2E2E"/>
              </a:solidFill>
              <a:effectLst/>
            </a:endParaRPr>
          </a:p>
          <a:p>
            <a:pPr marL="0" indent="0">
              <a:buNone/>
            </a:pPr>
            <a:endParaRPr lang="he-IL" sz="2400" dirty="0">
              <a:solidFill>
                <a:srgbClr val="202021"/>
              </a:solidFill>
              <a:latin typeface="Assistant" pitchFamily="2" charset="-79"/>
            </a:endParaRPr>
          </a:p>
          <a:p>
            <a:pPr>
              <a:buFont typeface="Arial" panose="020B0604020202020204" pitchFamily="34" charset="0"/>
              <a:buChar char="•"/>
            </a:pPr>
            <a:endParaRPr lang="he-IL" b="0" i="0" dirty="0">
              <a:solidFill>
                <a:srgbClr val="202021"/>
              </a:solidFill>
              <a:effectLst/>
              <a:latin typeface="Assistant" pitchFamily="2" charset="-79"/>
            </a:endParaRPr>
          </a:p>
          <a:p>
            <a:pPr marL="0" indent="0">
              <a:buNone/>
            </a:pPr>
            <a:endParaRPr lang="en-US" dirty="0"/>
          </a:p>
        </p:txBody>
      </p:sp>
      <p:pic>
        <p:nvPicPr>
          <p:cNvPr id="5" name="Picture 4">
            <a:extLst>
              <a:ext uri="{FF2B5EF4-FFF2-40B4-BE49-F238E27FC236}">
                <a16:creationId xmlns:a16="http://schemas.microsoft.com/office/drawing/2014/main" id="{5D872DA8-49D6-1A15-30E8-1848D96B45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91954" y="130701"/>
            <a:ext cx="1115638" cy="599760"/>
          </a:xfrm>
          <a:prstGeom prst="rect">
            <a:avLst/>
          </a:prstGeom>
        </p:spPr>
      </p:pic>
      <p:pic>
        <p:nvPicPr>
          <p:cNvPr id="6" name="Picture 5">
            <a:extLst>
              <a:ext uri="{FF2B5EF4-FFF2-40B4-BE49-F238E27FC236}">
                <a16:creationId xmlns:a16="http://schemas.microsoft.com/office/drawing/2014/main" id="{0C1BFF96-BF1A-0A69-4BD4-A7EFB9991A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608" y="0"/>
            <a:ext cx="1176630" cy="664522"/>
          </a:xfrm>
          <a:prstGeom prst="rect">
            <a:avLst/>
          </a:prstGeom>
        </p:spPr>
      </p:pic>
    </p:spTree>
    <p:extLst>
      <p:ext uri="{BB962C8B-B14F-4D97-AF65-F5344CB8AC3E}">
        <p14:creationId xmlns:p14="http://schemas.microsoft.com/office/powerpoint/2010/main" val="1906079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EF7E3-E021-486B-0D5E-2EE8CCEAEB1A}"/>
              </a:ext>
            </a:extLst>
          </p:cNvPr>
          <p:cNvSpPr>
            <a:spLocks noGrp="1"/>
          </p:cNvSpPr>
          <p:nvPr>
            <p:ph type="title"/>
          </p:nvPr>
        </p:nvSpPr>
        <p:spPr/>
        <p:txBody>
          <a:bodyPr/>
          <a:lstStyle/>
          <a:p>
            <a:r>
              <a:rPr lang="he-IL" b="1" dirty="0">
                <a:solidFill>
                  <a:srgbClr val="C00000"/>
                </a:solidFill>
                <a:cs typeface="+mn-cs"/>
              </a:rPr>
              <a:t>חסרון עיקרי בבנייה בבוץ</a:t>
            </a:r>
            <a:endParaRPr lang="en-US" b="1" dirty="0">
              <a:solidFill>
                <a:srgbClr val="C00000"/>
              </a:solidFill>
              <a:cs typeface="+mn-cs"/>
            </a:endParaRPr>
          </a:p>
        </p:txBody>
      </p:sp>
      <p:sp>
        <p:nvSpPr>
          <p:cNvPr id="3" name="Content Placeholder 2">
            <a:extLst>
              <a:ext uri="{FF2B5EF4-FFF2-40B4-BE49-F238E27FC236}">
                <a16:creationId xmlns:a16="http://schemas.microsoft.com/office/drawing/2014/main" id="{9E9761C3-153C-A6BD-0B07-0E185CE2208A}"/>
              </a:ext>
            </a:extLst>
          </p:cNvPr>
          <p:cNvSpPr>
            <a:spLocks noGrp="1"/>
          </p:cNvSpPr>
          <p:nvPr>
            <p:ph idx="1"/>
          </p:nvPr>
        </p:nvSpPr>
        <p:spPr/>
        <p:txBody>
          <a:bodyPr>
            <a:normAutofit/>
          </a:bodyPr>
          <a:lstStyle/>
          <a:p>
            <a:pPr marL="0" indent="0">
              <a:buNone/>
            </a:pPr>
            <a:r>
              <a:rPr lang="he-IL" b="1" i="0" dirty="0">
                <a:solidFill>
                  <a:srgbClr val="202021"/>
                </a:solidFill>
                <a:effectLst/>
                <a:latin typeface="Assistant" pitchFamily="2" charset="-79"/>
              </a:rPr>
              <a:t>מה יקרה אם נרטיב לבנת בוץ יבשה?</a:t>
            </a:r>
          </a:p>
          <a:p>
            <a:pPr marL="0" indent="0">
              <a:buNone/>
            </a:pPr>
            <a:r>
              <a:rPr lang="he-IL" dirty="0">
                <a:solidFill>
                  <a:srgbClr val="202021"/>
                </a:solidFill>
                <a:latin typeface="Assistant" pitchFamily="2" charset="-79"/>
              </a:rPr>
              <a:t>תוכלו כמובן לנסות.</a:t>
            </a:r>
          </a:p>
          <a:p>
            <a:pPr marL="0" indent="0">
              <a:buNone/>
            </a:pPr>
            <a:r>
              <a:rPr lang="he-IL" b="0" i="0" dirty="0">
                <a:solidFill>
                  <a:srgbClr val="202021"/>
                </a:solidFill>
                <a:effectLst/>
                <a:latin typeface="Assistant" pitchFamily="2" charset="-79"/>
              </a:rPr>
              <a:t>ודאי גילתם שהלבנה הפכה בחזרה לבוץ.</a:t>
            </a:r>
          </a:p>
          <a:p>
            <a:pPr marL="0" indent="0">
              <a:buNone/>
            </a:pPr>
            <a:r>
              <a:rPr lang="he-IL" dirty="0">
                <a:solidFill>
                  <a:srgbClr val="202021"/>
                </a:solidFill>
                <a:latin typeface="Assistant" pitchFamily="2" charset="-79"/>
              </a:rPr>
              <a:t>החיסרון העיקרי של בנייה בבוץ היא סכנת ההירטבות מגשם.</a:t>
            </a:r>
          </a:p>
          <a:p>
            <a:pPr marL="0" indent="0">
              <a:buNone/>
            </a:pPr>
            <a:r>
              <a:rPr lang="he-IL" b="0" i="0" dirty="0">
                <a:solidFill>
                  <a:srgbClr val="202021"/>
                </a:solidFill>
                <a:effectLst/>
                <a:latin typeface="Assistant" pitchFamily="2" charset="-79"/>
              </a:rPr>
              <a:t>זו הסיבה שהבנייה בבוץ מומלצת באזורים יבשים מאוד בהם הגשמים נדירים.</a:t>
            </a:r>
          </a:p>
          <a:p>
            <a:pPr marL="0" indent="0">
              <a:buNone/>
            </a:pPr>
            <a:r>
              <a:rPr lang="he-IL" b="0" i="0" dirty="0">
                <a:solidFill>
                  <a:srgbClr val="202021"/>
                </a:solidFill>
                <a:effectLst/>
                <a:latin typeface="Assistant" pitchFamily="2" charset="-79"/>
              </a:rPr>
              <a:t>וזו גם הסיבה שבגללה יש קושי בייצור לבני בוץ באזורים לחים.</a:t>
            </a:r>
          </a:p>
          <a:p>
            <a:pPr marL="0" indent="0">
              <a:buNone/>
            </a:pPr>
            <a:endParaRPr lang="he-IL" b="0" i="0" dirty="0">
              <a:solidFill>
                <a:srgbClr val="202021"/>
              </a:solidFill>
              <a:effectLst/>
              <a:latin typeface="Assistant" pitchFamily="2" charset="-79"/>
            </a:endParaRPr>
          </a:p>
          <a:p>
            <a:pPr marL="0" indent="0">
              <a:buNone/>
            </a:pPr>
            <a:r>
              <a:rPr lang="he-IL" b="0" i="0" dirty="0">
                <a:solidFill>
                  <a:srgbClr val="202021"/>
                </a:solidFill>
                <a:effectLst/>
                <a:latin typeface="Assistant" pitchFamily="2" charset="-79"/>
              </a:rPr>
              <a:t> </a:t>
            </a:r>
          </a:p>
          <a:p>
            <a:endParaRPr lang="en-US" dirty="0"/>
          </a:p>
        </p:txBody>
      </p:sp>
      <p:sp>
        <p:nvSpPr>
          <p:cNvPr id="7" name="TextBox 6">
            <a:extLst>
              <a:ext uri="{FF2B5EF4-FFF2-40B4-BE49-F238E27FC236}">
                <a16:creationId xmlns:a16="http://schemas.microsoft.com/office/drawing/2014/main" id="{AE382219-1C5D-2ED0-FCBF-B4F308860A29}"/>
              </a:ext>
            </a:extLst>
          </p:cNvPr>
          <p:cNvSpPr txBox="1"/>
          <p:nvPr/>
        </p:nvSpPr>
        <p:spPr>
          <a:xfrm>
            <a:off x="1170038" y="5142271"/>
            <a:ext cx="10183762" cy="1231106"/>
          </a:xfrm>
          <a:prstGeom prst="rect">
            <a:avLst/>
          </a:prstGeom>
          <a:solidFill>
            <a:schemeClr val="accent2">
              <a:lumMod val="40000"/>
              <a:lumOff val="60000"/>
            </a:schemeClr>
          </a:solidFill>
        </p:spPr>
        <p:txBody>
          <a:bodyPr wrap="square" rtlCol="0">
            <a:spAutoFit/>
          </a:bodyPr>
          <a:lstStyle/>
          <a:p>
            <a:r>
              <a:rPr lang="he-IL" sz="2800" b="1" dirty="0"/>
              <a:t>העלו רעיונות</a:t>
            </a:r>
            <a:r>
              <a:rPr lang="he-IL" sz="2800" dirty="0"/>
              <a:t>:</a:t>
            </a:r>
          </a:p>
          <a:p>
            <a:r>
              <a:rPr lang="he-IL" sz="2800" dirty="0"/>
              <a:t>באילו דרכים אפשר להתגבר על החיסרון?</a:t>
            </a:r>
          </a:p>
          <a:p>
            <a:endParaRPr lang="en-US" dirty="0"/>
          </a:p>
        </p:txBody>
      </p:sp>
      <p:pic>
        <p:nvPicPr>
          <p:cNvPr id="8" name="Picture 7">
            <a:extLst>
              <a:ext uri="{FF2B5EF4-FFF2-40B4-BE49-F238E27FC236}">
                <a16:creationId xmlns:a16="http://schemas.microsoft.com/office/drawing/2014/main" id="{6805E2EF-2224-0704-6874-42AB737D1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1717" y="60134"/>
            <a:ext cx="1154967" cy="620903"/>
          </a:xfrm>
          <a:prstGeom prst="rect">
            <a:avLst/>
          </a:prstGeom>
        </p:spPr>
      </p:pic>
      <p:pic>
        <p:nvPicPr>
          <p:cNvPr id="9" name="Picture 8">
            <a:extLst>
              <a:ext uri="{FF2B5EF4-FFF2-40B4-BE49-F238E27FC236}">
                <a16:creationId xmlns:a16="http://schemas.microsoft.com/office/drawing/2014/main" id="{64A69CA8-7473-452C-8AC9-5F8A5A0B1E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547" y="0"/>
            <a:ext cx="1176630" cy="664522"/>
          </a:xfrm>
          <a:prstGeom prst="rect">
            <a:avLst/>
          </a:prstGeom>
        </p:spPr>
      </p:pic>
    </p:spTree>
    <p:extLst>
      <p:ext uri="{BB962C8B-B14F-4D97-AF65-F5344CB8AC3E}">
        <p14:creationId xmlns:p14="http://schemas.microsoft.com/office/powerpoint/2010/main" val="3692761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E8A44-487C-74E3-E50A-10876EEA7006}"/>
              </a:ext>
            </a:extLst>
          </p:cNvPr>
          <p:cNvSpPr>
            <a:spLocks noGrp="1"/>
          </p:cNvSpPr>
          <p:nvPr>
            <p:ph type="title"/>
          </p:nvPr>
        </p:nvSpPr>
        <p:spPr/>
        <p:txBody>
          <a:bodyPr>
            <a:normAutofit/>
          </a:bodyPr>
          <a:lstStyle/>
          <a:p>
            <a:r>
              <a:rPr lang="he-IL" b="1" dirty="0">
                <a:solidFill>
                  <a:srgbClr val="C00000"/>
                </a:solidFill>
                <a:cs typeface="+mn-cs"/>
              </a:rPr>
              <a:t>הביטוי של </a:t>
            </a:r>
            <a:r>
              <a:rPr lang="en-US" b="1" dirty="0">
                <a:solidFill>
                  <a:srgbClr val="C00000"/>
                </a:solidFill>
                <a:cs typeface="+mn-cs"/>
              </a:rPr>
              <a:t>STEM</a:t>
            </a:r>
          </a:p>
        </p:txBody>
      </p:sp>
      <p:sp>
        <p:nvSpPr>
          <p:cNvPr id="3" name="Content Placeholder 2">
            <a:extLst>
              <a:ext uri="{FF2B5EF4-FFF2-40B4-BE49-F238E27FC236}">
                <a16:creationId xmlns:a16="http://schemas.microsoft.com/office/drawing/2014/main" id="{652775E9-183C-6219-3EE7-CF451FC5BA9B}"/>
              </a:ext>
            </a:extLst>
          </p:cNvPr>
          <p:cNvSpPr>
            <a:spLocks noGrp="1"/>
          </p:cNvSpPr>
          <p:nvPr>
            <p:ph idx="1"/>
          </p:nvPr>
        </p:nvSpPr>
        <p:spPr/>
        <p:txBody>
          <a:bodyPr/>
          <a:lstStyle/>
          <a:p>
            <a:pPr>
              <a:buFont typeface="Wingdings" panose="05000000000000000000" pitchFamily="2" charset="2"/>
              <a:buChar char="ü"/>
            </a:pPr>
            <a:r>
              <a:rPr lang="he-IL" b="1" dirty="0"/>
              <a:t>מדעים</a:t>
            </a:r>
            <a:r>
              <a:rPr lang="he-IL" dirty="0"/>
              <a:t>: ניסויים ותצפיות (חקר תכונות החרסית ושל לבני הבוץ)</a:t>
            </a:r>
          </a:p>
          <a:p>
            <a:pPr>
              <a:buFont typeface="Wingdings" panose="05000000000000000000" pitchFamily="2" charset="2"/>
              <a:buChar char="ü"/>
            </a:pPr>
            <a:r>
              <a:rPr lang="he-IL" b="1" dirty="0"/>
              <a:t>טכנולוגיה</a:t>
            </a:r>
            <a:r>
              <a:rPr lang="he-IL" dirty="0"/>
              <a:t>: לבני בוץ, מבנים מבוץ  </a:t>
            </a:r>
          </a:p>
          <a:p>
            <a:pPr>
              <a:buFont typeface="Wingdings" panose="05000000000000000000" pitchFamily="2" charset="2"/>
              <a:buChar char="ü"/>
            </a:pPr>
            <a:r>
              <a:rPr lang="he-IL" b="1" dirty="0"/>
              <a:t>הנדסה</a:t>
            </a:r>
            <a:r>
              <a:rPr lang="he-IL" dirty="0"/>
              <a:t>: זיהוי צרכים, ניסוח בעיה הנדסית /טכנולוגית, חומרים מרוכבים, העלאת רעיונות לבנייה מבוץ, אדריכלות</a:t>
            </a:r>
          </a:p>
          <a:p>
            <a:pPr>
              <a:buFont typeface="Wingdings" panose="05000000000000000000" pitchFamily="2" charset="2"/>
              <a:buChar char="ü"/>
            </a:pPr>
            <a:r>
              <a:rPr lang="he-IL" b="1" dirty="0"/>
              <a:t>מתמטיקה</a:t>
            </a:r>
            <a:r>
              <a:rPr lang="he-IL" dirty="0"/>
              <a:t>: מדידות (משקל, נפח)</a:t>
            </a:r>
          </a:p>
          <a:p>
            <a:pPr marL="0" indent="0">
              <a:buNone/>
            </a:pPr>
            <a:endParaRPr lang="he-IL" dirty="0"/>
          </a:p>
          <a:p>
            <a:pPr marL="0" indent="0">
              <a:buNone/>
            </a:pPr>
            <a:r>
              <a:rPr lang="he-IL" b="1" dirty="0">
                <a:solidFill>
                  <a:srgbClr val="C00000"/>
                </a:solidFill>
              </a:rPr>
              <a:t>הקשרים נוספים</a:t>
            </a:r>
            <a:r>
              <a:rPr lang="he-IL" dirty="0">
                <a:solidFill>
                  <a:srgbClr val="C00000"/>
                </a:solidFill>
              </a:rPr>
              <a:t>:</a:t>
            </a:r>
          </a:p>
          <a:p>
            <a:pPr marL="0" indent="0">
              <a:buNone/>
            </a:pPr>
            <a:r>
              <a:rPr lang="he-IL" dirty="0">
                <a:solidFill>
                  <a:srgbClr val="C00000"/>
                </a:solidFill>
              </a:rPr>
              <a:t>תורה, גיאוגרפיה, היסטוריה, אדריכלות, אומנות, קיימות </a:t>
            </a:r>
            <a:endParaRPr lang="en-US" dirty="0">
              <a:solidFill>
                <a:srgbClr val="C00000"/>
              </a:solidFill>
            </a:endParaRPr>
          </a:p>
        </p:txBody>
      </p:sp>
      <p:pic>
        <p:nvPicPr>
          <p:cNvPr id="4" name="Picture 3">
            <a:extLst>
              <a:ext uri="{FF2B5EF4-FFF2-40B4-BE49-F238E27FC236}">
                <a16:creationId xmlns:a16="http://schemas.microsoft.com/office/drawing/2014/main" id="{ACD41C80-A6DD-971A-54CA-1DDD95773E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4973" y="176177"/>
            <a:ext cx="1035168" cy="556500"/>
          </a:xfrm>
          <a:prstGeom prst="rect">
            <a:avLst/>
          </a:prstGeom>
        </p:spPr>
      </p:pic>
      <p:pic>
        <p:nvPicPr>
          <p:cNvPr id="5" name="Picture 4">
            <a:extLst>
              <a:ext uri="{FF2B5EF4-FFF2-40B4-BE49-F238E27FC236}">
                <a16:creationId xmlns:a16="http://schemas.microsoft.com/office/drawing/2014/main" id="{C28589D8-A53A-E95D-77D1-5920B815F0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2692" y="122166"/>
            <a:ext cx="1176630" cy="664522"/>
          </a:xfrm>
          <a:prstGeom prst="rect">
            <a:avLst/>
          </a:prstGeom>
        </p:spPr>
      </p:pic>
    </p:spTree>
    <p:extLst>
      <p:ext uri="{BB962C8B-B14F-4D97-AF65-F5344CB8AC3E}">
        <p14:creationId xmlns:p14="http://schemas.microsoft.com/office/powerpoint/2010/main" val="588530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8594D-596C-9258-0088-9C9DE9CAC77A}"/>
              </a:ext>
            </a:extLst>
          </p:cNvPr>
          <p:cNvSpPr>
            <a:spLocks noGrp="1"/>
          </p:cNvSpPr>
          <p:nvPr>
            <p:ph type="title"/>
          </p:nvPr>
        </p:nvSpPr>
        <p:spPr/>
        <p:txBody>
          <a:bodyPr/>
          <a:lstStyle/>
          <a:p>
            <a:r>
              <a:rPr lang="he-IL" b="1" dirty="0">
                <a:solidFill>
                  <a:srgbClr val="C00000"/>
                </a:solidFill>
                <a:cs typeface="+mn-cs"/>
              </a:rPr>
              <a:t>הקשר לתוכנית הלימודים</a:t>
            </a:r>
            <a:endParaRPr lang="en-US" b="1" dirty="0">
              <a:solidFill>
                <a:srgbClr val="C00000"/>
              </a:solidFill>
              <a:cs typeface="+mn-cs"/>
            </a:endParaRPr>
          </a:p>
        </p:txBody>
      </p:sp>
      <p:sp>
        <p:nvSpPr>
          <p:cNvPr id="3" name="Content Placeholder 2">
            <a:extLst>
              <a:ext uri="{FF2B5EF4-FFF2-40B4-BE49-F238E27FC236}">
                <a16:creationId xmlns:a16="http://schemas.microsoft.com/office/drawing/2014/main" id="{CB2AFC03-B91E-1E7C-BF66-80C3A58158D0}"/>
              </a:ext>
            </a:extLst>
          </p:cNvPr>
          <p:cNvSpPr>
            <a:spLocks noGrp="1"/>
          </p:cNvSpPr>
          <p:nvPr>
            <p:ph idx="1"/>
          </p:nvPr>
        </p:nvSpPr>
        <p:spPr>
          <a:xfrm>
            <a:off x="838200" y="1494503"/>
            <a:ext cx="10515600" cy="3687097"/>
          </a:xfrm>
        </p:spPr>
        <p:txBody>
          <a:bodyPr/>
          <a:lstStyle/>
          <a:p>
            <a:pPr marL="0" indent="0">
              <a:buNone/>
            </a:pPr>
            <a:r>
              <a:rPr lang="he-IL" b="1" dirty="0"/>
              <a:t>משאבי טבע: קרקעות (כיתה ה)</a:t>
            </a:r>
          </a:p>
          <a:p>
            <a:pPr>
              <a:buFont typeface="Wingdings" panose="05000000000000000000" pitchFamily="2" charset="2"/>
              <a:buChar char="ü"/>
            </a:pPr>
            <a:r>
              <a:rPr lang="he-IL" dirty="0"/>
              <a:t> מקור הקרקע: בליה של סלעים</a:t>
            </a:r>
          </a:p>
          <a:p>
            <a:pPr>
              <a:buFont typeface="Wingdings" panose="05000000000000000000" pitchFamily="2" charset="2"/>
              <a:buChar char="ü"/>
            </a:pPr>
            <a:r>
              <a:rPr lang="he-IL" dirty="0"/>
              <a:t> מרכיבי הקרקע (גרגרים, שרידי צמחים ובעלי חיים, אוויר ומים)</a:t>
            </a:r>
          </a:p>
          <a:p>
            <a:pPr marL="0" indent="0">
              <a:buNone/>
            </a:pPr>
            <a:r>
              <a:rPr lang="he-IL" dirty="0"/>
              <a:t>    סוגי קרקע (קרקע חולית, קרקע חרסיתית) וההבדלים במבנה </a:t>
            </a:r>
          </a:p>
          <a:p>
            <a:pPr>
              <a:buFont typeface="Wingdings" panose="05000000000000000000" pitchFamily="2" charset="2"/>
              <a:buChar char="ü"/>
            </a:pPr>
            <a:r>
              <a:rPr lang="he-IL" dirty="0"/>
              <a:t> (גודל גרגר) ובתכונות (חלחול, עיסתיות)</a:t>
            </a:r>
          </a:p>
          <a:p>
            <a:pPr>
              <a:buFont typeface="Wingdings" panose="05000000000000000000" pitchFamily="2" charset="2"/>
              <a:buChar char="ü"/>
            </a:pPr>
            <a:r>
              <a:rPr lang="he-IL" dirty="0"/>
              <a:t>  שימושים: חקלאות, כריית חומרים</a:t>
            </a:r>
          </a:p>
          <a:p>
            <a:pPr marL="0" indent="0">
              <a:buNone/>
            </a:pPr>
            <a:endParaRPr lang="en-US" dirty="0"/>
          </a:p>
        </p:txBody>
      </p:sp>
      <p:pic>
        <p:nvPicPr>
          <p:cNvPr id="4" name="Picture 3">
            <a:extLst>
              <a:ext uri="{FF2B5EF4-FFF2-40B4-BE49-F238E27FC236}">
                <a16:creationId xmlns:a16="http://schemas.microsoft.com/office/drawing/2014/main" id="{06D3B0B1-FDE0-5094-ECCB-65E3BEFC17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722" y="3832737"/>
            <a:ext cx="4358930" cy="2904818"/>
          </a:xfrm>
          <a:prstGeom prst="rect">
            <a:avLst/>
          </a:prstGeom>
        </p:spPr>
      </p:pic>
    </p:spTree>
    <p:extLst>
      <p:ext uri="{BB962C8B-B14F-4D97-AF65-F5344CB8AC3E}">
        <p14:creationId xmlns:p14="http://schemas.microsoft.com/office/powerpoint/2010/main" val="3310299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71E957C6-396F-DE94-4366-51BE2CFFB9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03614" y="1110342"/>
            <a:ext cx="9525000" cy="4637315"/>
          </a:xfrm>
          <a:prstGeom prst="rect">
            <a:avLst/>
          </a:prstGeom>
          <a:noFill/>
          <a:ln w="12700">
            <a:solidFill>
              <a:srgbClr val="C00000"/>
            </a:solidFill>
          </a:ln>
          <a:extLst>
            <a:ext uri="{909E8E84-426E-40DD-AFC4-6F175D3DCCD1}">
              <a14:hiddenFill xmlns:a14="http://schemas.microsoft.com/office/drawing/2010/main">
                <a:solidFill>
                  <a:srgbClr val="FFFFFF"/>
                </a:solidFill>
              </a14:hiddenFill>
            </a:ext>
          </a:extLst>
        </p:spPr>
      </p:pic>
      <p:sp>
        <p:nvSpPr>
          <p:cNvPr id="5" name="תיבת טקסט 4">
            <a:extLst>
              <a:ext uri="{FF2B5EF4-FFF2-40B4-BE49-F238E27FC236}">
                <a16:creationId xmlns:a16="http://schemas.microsoft.com/office/drawing/2014/main" id="{17893330-B6D2-8A8B-4631-C661AA80FF7A}"/>
              </a:ext>
            </a:extLst>
          </p:cNvPr>
          <p:cNvSpPr txBox="1"/>
          <p:nvPr/>
        </p:nvSpPr>
        <p:spPr>
          <a:xfrm>
            <a:off x="1472665" y="461915"/>
            <a:ext cx="9105499"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srgbClr val="C00000"/>
                </a:solidFill>
                <a:effectLst/>
                <a:uLnTx/>
                <a:uFillTx/>
                <a:latin typeface="Hadassah"/>
                <a:ea typeface="+mn-ea"/>
                <a:cs typeface="Arial" panose="020B0604020202020204" pitchFamily="34" charset="0"/>
              </a:rPr>
              <a:t>באילו חומרי בנייה השתמשו במצרים העתיקה?</a:t>
            </a:r>
          </a:p>
        </p:txBody>
      </p:sp>
      <p:sp>
        <p:nvSpPr>
          <p:cNvPr id="2" name="TextBox 1">
            <a:extLst>
              <a:ext uri="{FF2B5EF4-FFF2-40B4-BE49-F238E27FC236}">
                <a16:creationId xmlns:a16="http://schemas.microsoft.com/office/drawing/2014/main" id="{02F78427-FE48-8464-4B18-8E4E17D416BD}"/>
              </a:ext>
            </a:extLst>
          </p:cNvPr>
          <p:cNvSpPr txBox="1"/>
          <p:nvPr/>
        </p:nvSpPr>
        <p:spPr>
          <a:xfrm>
            <a:off x="5868140" y="6312309"/>
            <a:ext cx="5635601" cy="369332"/>
          </a:xfrm>
          <a:prstGeom prst="rect">
            <a:avLst/>
          </a:prstGeom>
          <a:noFill/>
        </p:spPr>
        <p:txBody>
          <a:bodyPr wrap="square" rtlCol="0">
            <a:spAutoFit/>
          </a:bodyPr>
          <a:lstStyle/>
          <a:p>
            <a:r>
              <a:rPr lang="he-IL" dirty="0"/>
              <a:t>הרחבה: </a:t>
            </a:r>
            <a:r>
              <a:rPr lang="he-IL" dirty="0">
                <a:hlinkClick r:id="rId4"/>
              </a:rPr>
              <a:t>באיזה סוג של בנייה עסקו בני ישראל במצרים?</a:t>
            </a:r>
            <a:endParaRPr lang="en-US" dirty="0"/>
          </a:p>
        </p:txBody>
      </p:sp>
      <p:sp>
        <p:nvSpPr>
          <p:cNvPr id="3" name="TextBox 2">
            <a:extLst>
              <a:ext uri="{FF2B5EF4-FFF2-40B4-BE49-F238E27FC236}">
                <a16:creationId xmlns:a16="http://schemas.microsoft.com/office/drawing/2014/main" id="{F9C056CA-B22A-D225-75CE-50A63DBEF306}"/>
              </a:ext>
            </a:extLst>
          </p:cNvPr>
          <p:cNvSpPr txBox="1"/>
          <p:nvPr/>
        </p:nvSpPr>
        <p:spPr>
          <a:xfrm>
            <a:off x="1877961" y="5948516"/>
            <a:ext cx="9525000" cy="369332"/>
          </a:xfrm>
          <a:prstGeom prst="rect">
            <a:avLst/>
          </a:prstGeom>
          <a:noFill/>
        </p:spPr>
        <p:txBody>
          <a:bodyPr wrap="square" rtlCol="0">
            <a:spAutoFit/>
          </a:bodyPr>
          <a:lstStyle/>
          <a:p>
            <a:r>
              <a:rPr lang="he-IL" dirty="0"/>
              <a:t>מקור התמונה:  </a:t>
            </a:r>
            <a:r>
              <a:rPr kumimoji="0" lang="he-IL" b="0" i="0" u="none" strike="noStrike" kern="1200" cap="none" spc="0" normalizeH="0" baseline="0" noProof="0" dirty="0">
                <a:ln>
                  <a:noFill/>
                </a:ln>
                <a:solidFill>
                  <a:srgbClr val="333333"/>
                </a:solidFill>
                <a:effectLst/>
                <a:uLnTx/>
                <a:uFillTx/>
                <a:latin typeface="Hadassah"/>
                <a:ea typeface="+mn-ea"/>
                <a:cs typeface="Arial" panose="020B0604020202020204" pitchFamily="34" charset="0"/>
              </a:rPr>
              <a:t>מוזיאון </a:t>
            </a:r>
            <a:r>
              <a:rPr kumimoji="0" lang="he-IL" b="0" i="0" u="none" strike="noStrike" kern="1200" cap="none" spc="0" normalizeH="0" baseline="0" noProof="0" dirty="0" err="1">
                <a:ln>
                  <a:noFill/>
                </a:ln>
                <a:solidFill>
                  <a:srgbClr val="333333"/>
                </a:solidFill>
                <a:effectLst/>
                <a:uLnTx/>
                <a:uFillTx/>
                <a:latin typeface="Hadassah"/>
                <a:ea typeface="+mn-ea"/>
                <a:cs typeface="Arial" panose="020B0604020202020204" pitchFamily="34" charset="0"/>
              </a:rPr>
              <a:t>המטרופוליטן</a:t>
            </a:r>
            <a:r>
              <a:rPr kumimoji="0" lang="he-IL" b="0" i="0" u="none" strike="noStrike" kern="1200" cap="none" spc="0" normalizeH="0" baseline="0" noProof="0" dirty="0">
                <a:ln>
                  <a:noFill/>
                </a:ln>
                <a:solidFill>
                  <a:srgbClr val="333333"/>
                </a:solidFill>
                <a:effectLst/>
                <a:uLnTx/>
                <a:uFillTx/>
                <a:latin typeface="Hadassah"/>
                <a:ea typeface="+mn-ea"/>
                <a:cs typeface="Arial" panose="020B0604020202020204" pitchFamily="34" charset="0"/>
              </a:rPr>
              <a:t> לאמנות, ניו יורק, 1935</a:t>
            </a:r>
            <a:endParaRPr lang="en-US" dirty="0"/>
          </a:p>
        </p:txBody>
      </p:sp>
      <p:pic>
        <p:nvPicPr>
          <p:cNvPr id="4" name="Picture 3">
            <a:extLst>
              <a:ext uri="{FF2B5EF4-FFF2-40B4-BE49-F238E27FC236}">
                <a16:creationId xmlns:a16="http://schemas.microsoft.com/office/drawing/2014/main" id="{B9350AA8-57D8-DB11-03B4-D8D8E3AACDA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44923" y="160471"/>
            <a:ext cx="1176630" cy="632549"/>
          </a:xfrm>
          <a:prstGeom prst="rect">
            <a:avLst/>
          </a:prstGeom>
        </p:spPr>
      </p:pic>
      <p:pic>
        <p:nvPicPr>
          <p:cNvPr id="6" name="Picture 5">
            <a:extLst>
              <a:ext uri="{FF2B5EF4-FFF2-40B4-BE49-F238E27FC236}">
                <a16:creationId xmlns:a16="http://schemas.microsoft.com/office/drawing/2014/main" id="{E2263E8E-963A-6DBB-B5DA-4B738262214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447" y="0"/>
            <a:ext cx="1176630" cy="664522"/>
          </a:xfrm>
          <a:prstGeom prst="rect">
            <a:avLst/>
          </a:prstGeom>
        </p:spPr>
      </p:pic>
    </p:spTree>
    <p:extLst>
      <p:ext uri="{BB962C8B-B14F-4D97-AF65-F5344CB8AC3E}">
        <p14:creationId xmlns:p14="http://schemas.microsoft.com/office/powerpoint/2010/main" val="475336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47DE1-9A6C-4894-E76B-6267D292EA6B}"/>
              </a:ext>
            </a:extLst>
          </p:cNvPr>
          <p:cNvSpPr>
            <a:spLocks noGrp="1"/>
          </p:cNvSpPr>
          <p:nvPr>
            <p:ph type="title"/>
          </p:nvPr>
        </p:nvSpPr>
        <p:spPr/>
        <p:txBody>
          <a:bodyPr>
            <a:normAutofit/>
          </a:bodyPr>
          <a:lstStyle/>
          <a:p>
            <a:r>
              <a:rPr lang="he-IL" b="1" dirty="0">
                <a:solidFill>
                  <a:srgbClr val="C00000"/>
                </a:solidFill>
                <a:cs typeface="+mn-cs"/>
              </a:rPr>
              <a:t>       הקשר לתוכנית במבט חדש</a:t>
            </a:r>
            <a:endParaRPr lang="en-US" b="1" dirty="0">
              <a:solidFill>
                <a:srgbClr val="C00000"/>
              </a:solidFill>
              <a:cs typeface="+mn-cs"/>
            </a:endParaRPr>
          </a:p>
        </p:txBody>
      </p:sp>
      <p:sp>
        <p:nvSpPr>
          <p:cNvPr id="3" name="Content Placeholder 2">
            <a:extLst>
              <a:ext uri="{FF2B5EF4-FFF2-40B4-BE49-F238E27FC236}">
                <a16:creationId xmlns:a16="http://schemas.microsoft.com/office/drawing/2014/main" id="{8DE80A56-9AE9-2FEC-7474-47B78C32FE46}"/>
              </a:ext>
            </a:extLst>
          </p:cNvPr>
          <p:cNvSpPr>
            <a:spLocks noGrp="1"/>
          </p:cNvSpPr>
          <p:nvPr>
            <p:ph idx="1"/>
          </p:nvPr>
        </p:nvSpPr>
        <p:spPr/>
        <p:txBody>
          <a:bodyPr/>
          <a:lstStyle/>
          <a:p>
            <a:pPr marL="0" indent="0">
              <a:buNone/>
            </a:pPr>
            <a:endParaRPr lang="he-IL" dirty="0"/>
          </a:p>
          <a:p>
            <a:pPr marL="0" indent="0">
              <a:buNone/>
            </a:pPr>
            <a:endParaRPr lang="en-US" dirty="0"/>
          </a:p>
        </p:txBody>
      </p:sp>
      <p:pic>
        <p:nvPicPr>
          <p:cNvPr id="5" name="Picture 4">
            <a:extLst>
              <a:ext uri="{FF2B5EF4-FFF2-40B4-BE49-F238E27FC236}">
                <a16:creationId xmlns:a16="http://schemas.microsoft.com/office/drawing/2014/main" id="{0FF39DD2-C6CD-97A2-10E3-9478B5A75A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01448" y="1322816"/>
            <a:ext cx="7516834" cy="5362564"/>
          </a:xfrm>
          <a:prstGeom prst="rect">
            <a:avLst/>
          </a:prstGeom>
        </p:spPr>
      </p:pic>
      <p:pic>
        <p:nvPicPr>
          <p:cNvPr id="4" name="Picture 3">
            <a:extLst>
              <a:ext uri="{FF2B5EF4-FFF2-40B4-BE49-F238E27FC236}">
                <a16:creationId xmlns:a16="http://schemas.microsoft.com/office/drawing/2014/main" id="{B8073AF8-39E2-AEEC-8EB9-650EE21389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62623" y="104535"/>
            <a:ext cx="1228287" cy="660320"/>
          </a:xfrm>
          <a:prstGeom prst="rect">
            <a:avLst/>
          </a:prstGeom>
        </p:spPr>
      </p:pic>
      <p:pic>
        <p:nvPicPr>
          <p:cNvPr id="6" name="Picture 5">
            <a:extLst>
              <a:ext uri="{FF2B5EF4-FFF2-40B4-BE49-F238E27FC236}">
                <a16:creationId xmlns:a16="http://schemas.microsoft.com/office/drawing/2014/main" id="{BD3913DC-10BD-4F5F-7F7F-05FD476228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1115" y="32864"/>
            <a:ext cx="1176630" cy="664522"/>
          </a:xfrm>
          <a:prstGeom prst="rect">
            <a:avLst/>
          </a:prstGeom>
        </p:spPr>
      </p:pic>
    </p:spTree>
    <p:extLst>
      <p:ext uri="{BB962C8B-B14F-4D97-AF65-F5344CB8AC3E}">
        <p14:creationId xmlns:p14="http://schemas.microsoft.com/office/powerpoint/2010/main" val="3530420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1E7DD6-A0A8-85A7-F668-293634E8CC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87445" y="189395"/>
            <a:ext cx="1145135" cy="615618"/>
          </a:xfrm>
          <a:prstGeom prst="rect">
            <a:avLst/>
          </a:prstGeom>
        </p:spPr>
      </p:pic>
      <p:pic>
        <p:nvPicPr>
          <p:cNvPr id="5" name="Picture 4">
            <a:extLst>
              <a:ext uri="{FF2B5EF4-FFF2-40B4-BE49-F238E27FC236}">
                <a16:creationId xmlns:a16="http://schemas.microsoft.com/office/drawing/2014/main" id="{DDA7941A-748B-5454-2485-7D89BFFA6C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1830" y="6033526"/>
            <a:ext cx="1176630" cy="664522"/>
          </a:xfrm>
          <a:prstGeom prst="rect">
            <a:avLst/>
          </a:prstGeom>
        </p:spPr>
      </p:pic>
      <p:pic>
        <p:nvPicPr>
          <p:cNvPr id="1026" name="Picture 2">
            <a:extLst>
              <a:ext uri="{FF2B5EF4-FFF2-40B4-BE49-F238E27FC236}">
                <a16:creationId xmlns:a16="http://schemas.microsoft.com/office/drawing/2014/main" id="{666001FF-4839-AC70-CDF7-6EE6536F782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04789" y="851234"/>
            <a:ext cx="9012813" cy="5846814"/>
          </a:xfrm>
          <a:prstGeom prst="rect">
            <a:avLst/>
          </a:prstGeom>
          <a:noFill/>
          <a:ln w="12700">
            <a:solidFill>
              <a:srgbClr val="C00000"/>
            </a:solidFill>
          </a:ln>
          <a:extLst>
            <a:ext uri="{909E8E84-426E-40DD-AFC4-6F175D3DCCD1}">
              <a14:hiddenFill xmlns:a14="http://schemas.microsoft.com/office/drawing/2010/main">
                <a:solidFill>
                  <a:srgbClr val="FFFFFF"/>
                </a:solidFill>
              </a14:hiddenFill>
            </a:ext>
          </a:extLst>
        </p:spPr>
      </p:pic>
      <p:sp>
        <p:nvSpPr>
          <p:cNvPr id="13" name="תיבת טקסט 12">
            <a:extLst>
              <a:ext uri="{FF2B5EF4-FFF2-40B4-BE49-F238E27FC236}">
                <a16:creationId xmlns:a16="http://schemas.microsoft.com/office/drawing/2014/main" id="{B7D30378-EE9F-414F-BE33-6D924CDFA438}"/>
              </a:ext>
            </a:extLst>
          </p:cNvPr>
          <p:cNvSpPr txBox="1"/>
          <p:nvPr/>
        </p:nvSpPr>
        <p:spPr>
          <a:xfrm>
            <a:off x="5361139" y="159952"/>
            <a:ext cx="3615091" cy="707886"/>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srgbClr val="800000"/>
                </a:solidFill>
                <a:effectLst/>
                <a:uLnTx/>
                <a:uFillTx/>
                <a:latin typeface="Assistant" pitchFamily="2" charset="-79"/>
                <a:ea typeface="+mn-ea"/>
                <a:cs typeface="Arial" panose="020B0604020202020204" pitchFamily="34" charset="0"/>
              </a:rPr>
              <a:t>מָה יֵש בָּאֲדָמָה?</a:t>
            </a:r>
            <a:endParaRPr kumimoji="0" lang="he-IL" sz="4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6" name="תמונה 15">
            <a:extLst>
              <a:ext uri="{FF2B5EF4-FFF2-40B4-BE49-F238E27FC236}">
                <a16:creationId xmlns:a16="http://schemas.microsoft.com/office/drawing/2014/main" id="{E6F8A66C-8F8A-4849-4B71-E557D04013C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495" y="159952"/>
            <a:ext cx="1478460" cy="674505"/>
          </a:xfrm>
          <a:prstGeom prst="rect">
            <a:avLst/>
          </a:prstGeom>
        </p:spPr>
      </p:pic>
    </p:spTree>
    <p:extLst>
      <p:ext uri="{BB962C8B-B14F-4D97-AF65-F5344CB8AC3E}">
        <p14:creationId xmlns:p14="http://schemas.microsoft.com/office/powerpoint/2010/main" val="3556674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תיבת טקסט 11">
            <a:extLst>
              <a:ext uri="{FF2B5EF4-FFF2-40B4-BE49-F238E27FC236}">
                <a16:creationId xmlns:a16="http://schemas.microsoft.com/office/drawing/2014/main" id="{BB5B8929-1840-0D8C-8622-1C9C26D3DFEA}"/>
              </a:ext>
            </a:extLst>
          </p:cNvPr>
          <p:cNvSpPr txBox="1"/>
          <p:nvPr/>
        </p:nvSpPr>
        <p:spPr>
          <a:xfrm>
            <a:off x="4227871" y="5767018"/>
            <a:ext cx="5732205"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מקור התמונה:  </a:t>
            </a:r>
            <a:r>
              <a:rPr kumimoji="0" lang="he-IL" sz="1800" b="0" i="0" u="none" strike="noStrike" kern="1200" cap="none" spc="0" normalizeH="0" baseline="0" noProof="0" dirty="0">
                <a:ln>
                  <a:noFill/>
                </a:ln>
                <a:solidFill>
                  <a:srgbClr val="333333"/>
                </a:solidFill>
                <a:effectLst/>
                <a:uLnTx/>
                <a:uFillTx/>
                <a:latin typeface="Hadassah"/>
                <a:ea typeface="+mn-ea"/>
                <a:cs typeface="Arial" panose="020B0604020202020204" pitchFamily="34" charset="0"/>
              </a:rPr>
              <a:t>מוזיאון </a:t>
            </a:r>
            <a:r>
              <a:rPr kumimoji="0" lang="he-IL" sz="1800" b="0" i="0" u="none" strike="noStrike" kern="1200" cap="none" spc="0" normalizeH="0" baseline="0" noProof="0" dirty="0" err="1">
                <a:ln>
                  <a:noFill/>
                </a:ln>
                <a:solidFill>
                  <a:srgbClr val="333333"/>
                </a:solidFill>
                <a:effectLst/>
                <a:uLnTx/>
                <a:uFillTx/>
                <a:latin typeface="Hadassah"/>
                <a:ea typeface="+mn-ea"/>
                <a:cs typeface="Arial" panose="020B0604020202020204" pitchFamily="34" charset="0"/>
              </a:rPr>
              <a:t>המטרופוליטן</a:t>
            </a:r>
            <a:r>
              <a:rPr kumimoji="0" lang="he-IL" sz="1800" b="0" i="0" u="none" strike="noStrike" kern="1200" cap="none" spc="0" normalizeH="0" baseline="0" noProof="0" dirty="0">
                <a:ln>
                  <a:noFill/>
                </a:ln>
                <a:solidFill>
                  <a:srgbClr val="333333"/>
                </a:solidFill>
                <a:effectLst/>
                <a:uLnTx/>
                <a:uFillTx/>
                <a:latin typeface="Hadassah"/>
                <a:ea typeface="+mn-ea"/>
                <a:cs typeface="Arial" panose="020B0604020202020204" pitchFamily="34" charset="0"/>
              </a:rPr>
              <a:t> לאמנות, ניו יורק, 1935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p:txBody>
      </p:sp>
      <p:sp>
        <p:nvSpPr>
          <p:cNvPr id="13" name="תיבת טקסט 12">
            <a:extLst>
              <a:ext uri="{FF2B5EF4-FFF2-40B4-BE49-F238E27FC236}">
                <a16:creationId xmlns:a16="http://schemas.microsoft.com/office/drawing/2014/main" id="{AFB59148-BC55-8451-019F-F448B09AD8B0}"/>
              </a:ext>
            </a:extLst>
          </p:cNvPr>
          <p:cNvSpPr txBox="1"/>
          <p:nvPr/>
        </p:nvSpPr>
        <p:spPr>
          <a:xfrm>
            <a:off x="3829463" y="267076"/>
            <a:ext cx="4103914" cy="769441"/>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4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תם ולא נשלם</a:t>
            </a:r>
          </a:p>
        </p:txBody>
      </p:sp>
      <p:pic>
        <p:nvPicPr>
          <p:cNvPr id="2" name="Picture 1">
            <a:extLst>
              <a:ext uri="{FF2B5EF4-FFF2-40B4-BE49-F238E27FC236}">
                <a16:creationId xmlns:a16="http://schemas.microsoft.com/office/drawing/2014/main" id="{0CED608C-E307-B5C2-8BD3-C044CA0D6B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3999" y="178155"/>
            <a:ext cx="1068347" cy="574337"/>
          </a:xfrm>
          <a:prstGeom prst="rect">
            <a:avLst/>
          </a:prstGeom>
        </p:spPr>
      </p:pic>
      <p:pic>
        <p:nvPicPr>
          <p:cNvPr id="3" name="Picture 2">
            <a:extLst>
              <a:ext uri="{FF2B5EF4-FFF2-40B4-BE49-F238E27FC236}">
                <a16:creationId xmlns:a16="http://schemas.microsoft.com/office/drawing/2014/main" id="{8D2E4EF4-74FC-C9AF-E3B5-2890F414C1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601" y="110447"/>
            <a:ext cx="1176630" cy="664522"/>
          </a:xfrm>
          <a:prstGeom prst="rect">
            <a:avLst/>
          </a:prstGeom>
        </p:spPr>
      </p:pic>
      <p:pic>
        <p:nvPicPr>
          <p:cNvPr id="4" name="Picture 3">
            <a:extLst>
              <a:ext uri="{FF2B5EF4-FFF2-40B4-BE49-F238E27FC236}">
                <a16:creationId xmlns:a16="http://schemas.microsoft.com/office/drawing/2014/main" id="{7FFED6C4-F5F8-F8B8-296C-B9408AA7E7A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13273" y="1090981"/>
            <a:ext cx="9565453" cy="4676037"/>
          </a:xfrm>
          <a:prstGeom prst="rect">
            <a:avLst/>
          </a:prstGeom>
        </p:spPr>
      </p:pic>
    </p:spTree>
    <p:extLst>
      <p:ext uri="{BB962C8B-B14F-4D97-AF65-F5344CB8AC3E}">
        <p14:creationId xmlns:p14="http://schemas.microsoft.com/office/powerpoint/2010/main" val="2708495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87B3820-B00F-7DD8-FBE0-AB97E2AE33BE}"/>
              </a:ext>
            </a:extLst>
          </p:cNvPr>
          <p:cNvSpPr>
            <a:spLocks noGrp="1"/>
          </p:cNvSpPr>
          <p:nvPr>
            <p:ph type="title"/>
          </p:nvPr>
        </p:nvSpPr>
        <p:spPr>
          <a:xfrm>
            <a:off x="1242389" y="1244600"/>
            <a:ext cx="10475477" cy="2065867"/>
          </a:xfrm>
          <a:solidFill>
            <a:schemeClr val="accent6">
              <a:lumMod val="20000"/>
              <a:lumOff val="80000"/>
            </a:schemeClr>
          </a:solidFill>
        </p:spPr>
        <p:txBody>
          <a:bodyPr>
            <a:noAutofit/>
          </a:bodyPr>
          <a:lstStyle/>
          <a:p>
            <a:pPr>
              <a:lnSpc>
                <a:spcPct val="150000"/>
              </a:lnSpc>
            </a:pPr>
            <a:r>
              <a:rPr lang="he-IL" sz="2800" b="1" kern="1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כתוב ב</a:t>
            </a:r>
            <a:r>
              <a:rPr lang="he-IL" sz="2800" b="1" kern="100" dirty="0">
                <a:solidFill>
                  <a:srgbClr val="C00000"/>
                </a:solidFill>
                <a:latin typeface="Calibri" panose="020F0502020204030204" pitchFamily="34" charset="0"/>
                <a:ea typeface="Calibri" panose="020F0502020204030204" pitchFamily="34" charset="0"/>
                <a:cs typeface="Arial" panose="020B0604020202020204" pitchFamily="34" charset="0"/>
              </a:rPr>
              <a:t>מקרא</a:t>
            </a:r>
            <a:r>
              <a:rPr lang="he-IL" sz="2800" b="1" kern="1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 </a:t>
            </a:r>
            <a:br>
              <a:rPr lang="he-IL" sz="2800" b="1" kern="100" dirty="0">
                <a:solidFill>
                  <a:srgbClr val="C00000"/>
                </a:solidFill>
                <a:effectLst/>
                <a:latin typeface="Calibri" panose="020F0502020204030204" pitchFamily="34" charset="0"/>
                <a:ea typeface="Calibri" panose="020F0502020204030204" pitchFamily="34" charset="0"/>
                <a:cs typeface="Arial" panose="020B0604020202020204" pitchFamily="34" charset="0"/>
              </a:rPr>
            </a:br>
            <a:r>
              <a:rPr lang="he-IL" sz="2800" kern="100" dirty="0">
                <a:effectLst/>
                <a:latin typeface="Calibri" panose="020F0502020204030204" pitchFamily="34" charset="0"/>
                <a:ea typeface="Calibri" panose="020F0502020204030204" pitchFamily="34" charset="0"/>
                <a:cs typeface="Arial" panose="020B0604020202020204" pitchFamily="34" charset="0"/>
              </a:rPr>
              <a:t> "וַיָּשִׂימוּ עָלָיו שָׂרֵי </a:t>
            </a:r>
            <a:r>
              <a:rPr lang="he-IL" sz="2800" kern="100" dirty="0" err="1">
                <a:effectLst/>
                <a:latin typeface="Calibri" panose="020F0502020204030204" pitchFamily="34" charset="0"/>
                <a:ea typeface="Calibri" panose="020F0502020204030204" pitchFamily="34" charset="0"/>
                <a:cs typeface="Arial" panose="020B0604020202020204" pitchFamily="34" charset="0"/>
              </a:rPr>
              <a:t>מִסִּים</a:t>
            </a:r>
            <a:r>
              <a:rPr lang="he-IL" sz="2800" kern="100" dirty="0">
                <a:effectLst/>
                <a:latin typeface="Calibri" panose="020F0502020204030204" pitchFamily="34" charset="0"/>
                <a:ea typeface="Calibri" panose="020F0502020204030204" pitchFamily="34" charset="0"/>
                <a:cs typeface="Arial" panose="020B0604020202020204" pitchFamily="34" charset="0"/>
              </a:rPr>
              <a:t>, לְמַעַן </a:t>
            </a:r>
            <a:r>
              <a:rPr lang="he-IL" sz="2800" kern="100" dirty="0" err="1">
                <a:effectLst/>
                <a:latin typeface="Calibri" panose="020F0502020204030204" pitchFamily="34" charset="0"/>
                <a:ea typeface="Calibri" panose="020F0502020204030204" pitchFamily="34" charset="0"/>
                <a:cs typeface="Arial" panose="020B0604020202020204" pitchFamily="34" charset="0"/>
              </a:rPr>
              <a:t>עַנֹּתו</a:t>
            </a:r>
            <a:r>
              <a:rPr lang="he-IL" sz="2800" kern="100" dirty="0">
                <a:effectLst/>
                <a:latin typeface="Calibri" panose="020F0502020204030204" pitchFamily="34" charset="0"/>
                <a:ea typeface="Calibri" panose="020F0502020204030204" pitchFamily="34" charset="0"/>
                <a:cs typeface="Arial" panose="020B0604020202020204" pitchFamily="34" charset="0"/>
              </a:rPr>
              <a:t>ֹ </a:t>
            </a:r>
            <a:r>
              <a:rPr lang="he-IL" sz="2800" kern="100" dirty="0" err="1">
                <a:effectLst/>
                <a:latin typeface="Calibri" panose="020F0502020204030204" pitchFamily="34" charset="0"/>
                <a:ea typeface="Calibri" panose="020F0502020204030204" pitchFamily="34" charset="0"/>
                <a:cs typeface="Arial" panose="020B0604020202020204" pitchFamily="34" charset="0"/>
              </a:rPr>
              <a:t>בְּסִבְלֹתָם</a:t>
            </a:r>
            <a:r>
              <a:rPr lang="he-IL" sz="2800" kern="100" dirty="0">
                <a:effectLst/>
                <a:latin typeface="Calibri" panose="020F0502020204030204" pitchFamily="34" charset="0"/>
                <a:ea typeface="Calibri" panose="020F0502020204030204" pitchFamily="34" charset="0"/>
                <a:cs typeface="Arial" panose="020B0604020202020204" pitchFamily="34" charset="0"/>
              </a:rPr>
              <a:t>; </a:t>
            </a:r>
            <a:br>
              <a:rPr lang="he-IL" sz="2800" kern="100" dirty="0">
                <a:effectLst/>
                <a:latin typeface="Calibri" panose="020F0502020204030204" pitchFamily="34" charset="0"/>
                <a:ea typeface="Calibri" panose="020F0502020204030204" pitchFamily="34" charset="0"/>
                <a:cs typeface="Arial" panose="020B0604020202020204" pitchFamily="34" charset="0"/>
              </a:rPr>
            </a:br>
            <a:r>
              <a:rPr lang="he-IL" sz="2800" kern="100" dirty="0" err="1">
                <a:effectLst/>
                <a:latin typeface="Calibri" panose="020F0502020204030204" pitchFamily="34" charset="0"/>
                <a:ea typeface="Calibri" panose="020F0502020204030204" pitchFamily="34" charset="0"/>
                <a:cs typeface="Arial" panose="020B0604020202020204" pitchFamily="34" charset="0"/>
              </a:rPr>
              <a:t>וַיִּבֶן</a:t>
            </a:r>
            <a:r>
              <a:rPr lang="he-IL" sz="2800" kern="100" dirty="0">
                <a:effectLst/>
                <a:latin typeface="Calibri" panose="020F0502020204030204" pitchFamily="34" charset="0"/>
                <a:ea typeface="Calibri" panose="020F0502020204030204" pitchFamily="34" charset="0"/>
                <a:cs typeface="Arial" panose="020B0604020202020204" pitchFamily="34" charset="0"/>
              </a:rPr>
              <a:t> עָרֵי מִסְכְּנוֹת לְפַרְעֹה אֶת פִּתֹם</a:t>
            </a:r>
            <a:r>
              <a:rPr lang="en-US" sz="2800" kern="100" dirty="0">
                <a:effectLst/>
                <a:latin typeface="Calibri" panose="020F0502020204030204" pitchFamily="34" charset="0"/>
                <a:ea typeface="Calibri" panose="020F0502020204030204" pitchFamily="34" charset="0"/>
                <a:cs typeface="Arial" panose="020B0604020202020204" pitchFamily="34" charset="0"/>
              </a:rPr>
              <a:t> </a:t>
            </a:r>
            <a:r>
              <a:rPr lang="he-IL" sz="2800" kern="100" dirty="0">
                <a:effectLst/>
                <a:latin typeface="Calibri" panose="020F0502020204030204" pitchFamily="34" charset="0"/>
                <a:ea typeface="Calibri" panose="020F0502020204030204" pitchFamily="34" charset="0"/>
                <a:cs typeface="Arial" panose="020B0604020202020204" pitchFamily="34" charset="0"/>
              </a:rPr>
              <a:t>וְאֶת </a:t>
            </a:r>
            <a:r>
              <a:rPr lang="he-IL" sz="2800" kern="100" dirty="0" err="1">
                <a:effectLst/>
                <a:latin typeface="Calibri" panose="020F0502020204030204" pitchFamily="34" charset="0"/>
                <a:ea typeface="Calibri" panose="020F0502020204030204" pitchFamily="34" charset="0"/>
                <a:cs typeface="Arial" panose="020B0604020202020204" pitchFamily="34" charset="0"/>
              </a:rPr>
              <a:t>רַעַמְסֵס</a:t>
            </a:r>
            <a:r>
              <a:rPr lang="he-IL" sz="2800" kern="100" dirty="0">
                <a:effectLst/>
                <a:latin typeface="Calibri" panose="020F0502020204030204" pitchFamily="34" charset="0"/>
                <a:ea typeface="Calibri" panose="020F0502020204030204" pitchFamily="34" charset="0"/>
                <a:cs typeface="Arial" panose="020B0604020202020204" pitchFamily="34" charset="0"/>
              </a:rPr>
              <a:t>" </a:t>
            </a:r>
            <a:r>
              <a:rPr lang="he-IL" sz="2400" kern="100" dirty="0">
                <a:effectLst/>
                <a:latin typeface="Calibri" panose="020F0502020204030204" pitchFamily="34" charset="0"/>
                <a:ea typeface="Calibri" panose="020F0502020204030204" pitchFamily="34" charset="0"/>
                <a:cs typeface="Arial" panose="020B0604020202020204" pitchFamily="34" charset="0"/>
              </a:rPr>
              <a:t>(שמות, פרק א', פסוק י"א)  </a:t>
            </a:r>
            <a:endParaRPr lang="he-IL" sz="2800" dirty="0"/>
          </a:p>
        </p:txBody>
      </p:sp>
      <p:sp>
        <p:nvSpPr>
          <p:cNvPr id="6" name="תיבת טקסט 5">
            <a:extLst>
              <a:ext uri="{FF2B5EF4-FFF2-40B4-BE49-F238E27FC236}">
                <a16:creationId xmlns:a16="http://schemas.microsoft.com/office/drawing/2014/main" id="{0A4DC2B7-9DD7-4182-5981-60F19AA6CE0A}"/>
              </a:ext>
            </a:extLst>
          </p:cNvPr>
          <p:cNvSpPr txBox="1"/>
          <p:nvPr/>
        </p:nvSpPr>
        <p:spPr>
          <a:xfrm>
            <a:off x="3460955" y="198662"/>
            <a:ext cx="8129912" cy="646331"/>
          </a:xfrm>
          <a:prstGeom prst="rect">
            <a:avLst/>
          </a:prstGeom>
          <a:noFill/>
        </p:spPr>
        <p:txBody>
          <a:bodyPr wrap="square" rtlCol="1">
            <a:spAutoFit/>
          </a:bodyPr>
          <a:lstStyle/>
          <a:p>
            <a:r>
              <a:rPr lang="he-IL" sz="3600" b="1" dirty="0">
                <a:solidFill>
                  <a:srgbClr val="C00000"/>
                </a:solidFill>
              </a:rPr>
              <a:t>אילו סוגי מבנים בנו בני ישראל במצרים?</a:t>
            </a:r>
          </a:p>
        </p:txBody>
      </p:sp>
      <p:sp>
        <p:nvSpPr>
          <p:cNvPr id="7" name="TextBox 6">
            <a:extLst>
              <a:ext uri="{FF2B5EF4-FFF2-40B4-BE49-F238E27FC236}">
                <a16:creationId xmlns:a16="http://schemas.microsoft.com/office/drawing/2014/main" id="{27DCD36B-5102-BC41-90CF-68D40909F17D}"/>
              </a:ext>
            </a:extLst>
          </p:cNvPr>
          <p:cNvSpPr txBox="1"/>
          <p:nvPr/>
        </p:nvSpPr>
        <p:spPr>
          <a:xfrm>
            <a:off x="1167152" y="3547534"/>
            <a:ext cx="10550713" cy="2062103"/>
          </a:xfrm>
          <a:prstGeom prst="rect">
            <a:avLst/>
          </a:prstGeom>
          <a:noFill/>
        </p:spPr>
        <p:txBody>
          <a:bodyPr wrap="square" rtlCol="0">
            <a:spAutoFit/>
          </a:bodyPr>
          <a:lstStyle/>
          <a:p>
            <a:r>
              <a:rPr lang="he-IL" sz="3200" dirty="0"/>
              <a:t>פתום </a:t>
            </a:r>
            <a:r>
              <a:rPr lang="he-IL" sz="3200" dirty="0" err="1"/>
              <a:t>ורעמסס</a:t>
            </a:r>
            <a:r>
              <a:rPr lang="he-IL" sz="3200" dirty="0"/>
              <a:t> נקראו  </a:t>
            </a:r>
            <a:r>
              <a:rPr lang="he-IL" sz="3200" b="1" dirty="0"/>
              <a:t>ערי מִסְכְּנוֹת</a:t>
            </a:r>
            <a:r>
              <a:rPr lang="he-IL" sz="3200" dirty="0"/>
              <a:t>.</a:t>
            </a:r>
          </a:p>
          <a:p>
            <a:endParaRPr lang="he-IL" sz="3200" dirty="0"/>
          </a:p>
          <a:p>
            <a:r>
              <a:rPr lang="he-IL" sz="3200" b="1" dirty="0">
                <a:solidFill>
                  <a:srgbClr val="C00000"/>
                </a:solidFill>
              </a:rPr>
              <a:t>מהן ערי </a:t>
            </a:r>
            <a:r>
              <a:rPr lang="he-IL" sz="3200" b="1" i="0" dirty="0">
                <a:solidFill>
                  <a:srgbClr val="C00000"/>
                </a:solidFill>
                <a:effectLst/>
                <a:latin typeface="Google Sans"/>
              </a:rPr>
              <a:t>מִסְכְּנוֹת</a:t>
            </a:r>
            <a:r>
              <a:rPr lang="he-IL" sz="3200" b="1" dirty="0">
                <a:solidFill>
                  <a:srgbClr val="C00000"/>
                </a:solidFill>
              </a:rPr>
              <a:t>?</a:t>
            </a:r>
          </a:p>
          <a:p>
            <a:r>
              <a:rPr lang="he-IL" sz="3200" b="0" i="0" dirty="0">
                <a:solidFill>
                  <a:srgbClr val="C00000"/>
                </a:solidFill>
                <a:effectLst/>
                <a:latin typeface="Alef Hebrew"/>
              </a:rPr>
              <a:t>אלה הן ערי מבצר שהכילו אוצרות,</a:t>
            </a:r>
            <a:r>
              <a:rPr lang="en-US" sz="3200" b="0" i="0" dirty="0">
                <a:solidFill>
                  <a:srgbClr val="C00000"/>
                </a:solidFill>
                <a:effectLst/>
                <a:latin typeface="Alef Hebrew"/>
              </a:rPr>
              <a:t> </a:t>
            </a:r>
            <a:r>
              <a:rPr lang="he-IL" sz="3200" b="0" i="0" dirty="0">
                <a:solidFill>
                  <a:srgbClr val="C00000"/>
                </a:solidFill>
                <a:effectLst/>
                <a:latin typeface="Alef Hebrew"/>
              </a:rPr>
              <a:t>מחסני תבואה ונשק. </a:t>
            </a:r>
            <a:endParaRPr lang="en-US" sz="3200" dirty="0">
              <a:solidFill>
                <a:srgbClr val="C00000"/>
              </a:solidFill>
            </a:endParaRPr>
          </a:p>
        </p:txBody>
      </p:sp>
      <p:pic>
        <p:nvPicPr>
          <p:cNvPr id="3" name="Picture 2">
            <a:extLst>
              <a:ext uri="{FF2B5EF4-FFF2-40B4-BE49-F238E27FC236}">
                <a16:creationId xmlns:a16="http://schemas.microsoft.com/office/drawing/2014/main" id="{2B032E60-177C-BEB9-73C5-4218536B55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4574" y="71598"/>
            <a:ext cx="1102921" cy="592924"/>
          </a:xfrm>
          <a:prstGeom prst="rect">
            <a:avLst/>
          </a:prstGeom>
        </p:spPr>
      </p:pic>
      <p:pic>
        <p:nvPicPr>
          <p:cNvPr id="4" name="Picture 3">
            <a:extLst>
              <a:ext uri="{FF2B5EF4-FFF2-40B4-BE49-F238E27FC236}">
                <a16:creationId xmlns:a16="http://schemas.microsoft.com/office/drawing/2014/main" id="{659A8CB8-F432-2798-C08A-83E44ECD0F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7427" y="0"/>
            <a:ext cx="1176630" cy="664522"/>
          </a:xfrm>
          <a:prstGeom prst="rect">
            <a:avLst/>
          </a:prstGeom>
        </p:spPr>
      </p:pic>
    </p:spTree>
    <p:extLst>
      <p:ext uri="{BB962C8B-B14F-4D97-AF65-F5344CB8AC3E}">
        <p14:creationId xmlns:p14="http://schemas.microsoft.com/office/powerpoint/2010/main" val="1386111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F898A8CE-5F18-C477-3542-52FDC088CBC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1732" y="1045029"/>
            <a:ext cx="10936060" cy="5127171"/>
          </a:xfrm>
          <a:prstGeom prst="rect">
            <a:avLst/>
          </a:prstGeom>
          <a:noFill/>
          <a:ln w="12700">
            <a:solidFill>
              <a:srgbClr val="C00000"/>
            </a:solidFill>
          </a:ln>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30A4093A-8C62-F416-AE14-62BB30CAAC32}"/>
              </a:ext>
            </a:extLst>
          </p:cNvPr>
          <p:cNvSpPr txBox="1"/>
          <p:nvPr/>
        </p:nvSpPr>
        <p:spPr>
          <a:xfrm>
            <a:off x="9920749" y="6254429"/>
            <a:ext cx="1827044" cy="369332"/>
          </a:xfrm>
          <a:prstGeom prst="rect">
            <a:avLst/>
          </a:prstGeom>
          <a:noFill/>
        </p:spPr>
        <p:txBody>
          <a:bodyPr wrap="square" rtlCol="1">
            <a:spAutoFit/>
          </a:bodyPr>
          <a:lstStyle/>
          <a:p>
            <a:r>
              <a:rPr lang="he-IL" dirty="0"/>
              <a:t>מקור: </a:t>
            </a:r>
            <a:r>
              <a:rPr lang="he-IL" dirty="0">
                <a:hlinkClick r:id="rId4"/>
              </a:rPr>
              <a:t>א.ד פולק</a:t>
            </a:r>
            <a:endParaRPr lang="he-IL" dirty="0"/>
          </a:p>
        </p:txBody>
      </p:sp>
      <p:sp>
        <p:nvSpPr>
          <p:cNvPr id="6" name="תיבת טקסט 5">
            <a:extLst>
              <a:ext uri="{FF2B5EF4-FFF2-40B4-BE49-F238E27FC236}">
                <a16:creationId xmlns:a16="http://schemas.microsoft.com/office/drawing/2014/main" id="{F757C869-E2E8-FD0C-925A-9BFBDF96BF12}"/>
              </a:ext>
            </a:extLst>
          </p:cNvPr>
          <p:cNvSpPr txBox="1"/>
          <p:nvPr/>
        </p:nvSpPr>
        <p:spPr>
          <a:xfrm>
            <a:off x="3251426" y="316469"/>
            <a:ext cx="6096000" cy="646331"/>
          </a:xfrm>
          <a:prstGeom prst="rect">
            <a:avLst/>
          </a:prstGeom>
          <a:noFill/>
        </p:spPr>
        <p:txBody>
          <a:bodyPr wrap="square">
            <a:spAutoFit/>
          </a:bodyPr>
          <a:lstStyle/>
          <a:p>
            <a:r>
              <a:rPr lang="he-IL" sz="3600" b="1" dirty="0">
                <a:solidFill>
                  <a:srgbClr val="C00000"/>
                </a:solidFill>
              </a:rPr>
              <a:t>     </a:t>
            </a:r>
            <a:r>
              <a:rPr lang="en-US" sz="3600" b="1" dirty="0">
                <a:solidFill>
                  <a:srgbClr val="C00000"/>
                </a:solidFill>
              </a:rPr>
              <a:t>  </a:t>
            </a:r>
            <a:r>
              <a:rPr lang="he-IL" sz="3600" b="1" dirty="0">
                <a:solidFill>
                  <a:srgbClr val="C00000"/>
                </a:solidFill>
              </a:rPr>
              <a:t>מחסנים בעיר </a:t>
            </a:r>
            <a:r>
              <a:rPr lang="he-IL" sz="3600" b="1" dirty="0" err="1">
                <a:solidFill>
                  <a:srgbClr val="C00000"/>
                </a:solidFill>
              </a:rPr>
              <a:t>רעמסס</a:t>
            </a:r>
            <a:endParaRPr lang="he-IL" sz="3600" b="1" dirty="0">
              <a:solidFill>
                <a:srgbClr val="C00000"/>
              </a:solidFill>
            </a:endParaRPr>
          </a:p>
        </p:txBody>
      </p:sp>
      <p:pic>
        <p:nvPicPr>
          <p:cNvPr id="2" name="Picture 1">
            <a:extLst>
              <a:ext uri="{FF2B5EF4-FFF2-40B4-BE49-F238E27FC236}">
                <a16:creationId xmlns:a16="http://schemas.microsoft.com/office/drawing/2014/main" id="{1FFA127B-1FA9-B50A-5E7A-343A0A8CFAF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3417" y="21278"/>
            <a:ext cx="1176630" cy="664522"/>
          </a:xfrm>
          <a:prstGeom prst="rect">
            <a:avLst/>
          </a:prstGeom>
        </p:spPr>
      </p:pic>
    </p:spTree>
    <p:extLst>
      <p:ext uri="{BB962C8B-B14F-4D97-AF65-F5344CB8AC3E}">
        <p14:creationId xmlns:p14="http://schemas.microsoft.com/office/powerpoint/2010/main" val="2176902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תיבת טקסט 6">
            <a:extLst>
              <a:ext uri="{FF2B5EF4-FFF2-40B4-BE49-F238E27FC236}">
                <a16:creationId xmlns:a16="http://schemas.microsoft.com/office/drawing/2014/main" id="{8493EE18-DFE2-8C75-A606-43161E187733}"/>
              </a:ext>
            </a:extLst>
          </p:cNvPr>
          <p:cNvSpPr txBox="1"/>
          <p:nvPr/>
        </p:nvSpPr>
        <p:spPr>
          <a:xfrm>
            <a:off x="3794736" y="6184650"/>
            <a:ext cx="7751560" cy="677108"/>
          </a:xfrm>
          <a:prstGeom prst="rect">
            <a:avLst/>
          </a:prstGeom>
          <a:noFill/>
        </p:spPr>
        <p:txBody>
          <a:bodyPr wrap="square">
            <a:spAutoFit/>
          </a:bodyPr>
          <a:lstStyle/>
          <a:p>
            <a:r>
              <a:rPr lang="he-IL" sz="2000" i="0" dirty="0">
                <a:solidFill>
                  <a:srgbClr val="54595D"/>
                </a:solidFill>
                <a:effectLst/>
                <a:latin typeface="Arial" panose="020B0604020202020204" pitchFamily="34" charset="0"/>
                <a:hlinkClick r:id="rId3"/>
              </a:rPr>
              <a:t>מקור:</a:t>
            </a:r>
            <a:r>
              <a:rPr lang="en-US" sz="2000" i="0" dirty="0">
                <a:solidFill>
                  <a:srgbClr val="54595D"/>
                </a:solidFill>
                <a:effectLst/>
                <a:latin typeface="Arial" panose="020B0604020202020204" pitchFamily="34" charset="0"/>
                <a:hlinkClick r:id="rId3"/>
              </a:rPr>
              <a:t> </a:t>
            </a:r>
            <a:r>
              <a:rPr lang="he-IL" sz="2000" i="0" dirty="0">
                <a:solidFill>
                  <a:srgbClr val="54595D"/>
                </a:solidFill>
                <a:effectLst/>
                <a:latin typeface="Arial" panose="020B0604020202020204" pitchFamily="34" charset="0"/>
                <a:hlinkClick r:id="rId3"/>
              </a:rPr>
              <a:t>מוזיאון ארצות המקרא</a:t>
            </a:r>
            <a:r>
              <a:rPr lang="he-IL" sz="2000" i="0" dirty="0">
                <a:solidFill>
                  <a:srgbClr val="54595D"/>
                </a:solidFill>
                <a:effectLst/>
                <a:latin typeface="Arial" panose="020B0604020202020204" pitchFamily="34" charset="0"/>
              </a:rPr>
              <a:t>, </a:t>
            </a:r>
            <a:endParaRPr lang="he-IL" sz="2000" dirty="0"/>
          </a:p>
          <a:p>
            <a:endParaRPr lang="he-IL" b="0" i="0" dirty="0">
              <a:solidFill>
                <a:srgbClr val="54595D"/>
              </a:solidFill>
              <a:effectLst/>
              <a:latin typeface="Arial" panose="020B0604020202020204" pitchFamily="34" charset="0"/>
            </a:endParaRPr>
          </a:p>
        </p:txBody>
      </p:sp>
      <p:sp>
        <p:nvSpPr>
          <p:cNvPr id="10" name="תיבת טקסט 9">
            <a:extLst>
              <a:ext uri="{FF2B5EF4-FFF2-40B4-BE49-F238E27FC236}">
                <a16:creationId xmlns:a16="http://schemas.microsoft.com/office/drawing/2014/main" id="{A691FCC3-7367-EDCA-100F-D235A6C7D78D}"/>
              </a:ext>
            </a:extLst>
          </p:cNvPr>
          <p:cNvSpPr txBox="1"/>
          <p:nvPr/>
        </p:nvSpPr>
        <p:spPr>
          <a:xfrm>
            <a:off x="4267201" y="130628"/>
            <a:ext cx="5738664" cy="646331"/>
          </a:xfrm>
          <a:prstGeom prst="rect">
            <a:avLst/>
          </a:prstGeom>
          <a:noFill/>
        </p:spPr>
        <p:txBody>
          <a:bodyPr wrap="square" rtlCol="1">
            <a:spAutoFit/>
          </a:bodyPr>
          <a:lstStyle/>
          <a:p>
            <a:pPr algn="l"/>
            <a:r>
              <a:rPr lang="he-IL" sz="3600" b="1" dirty="0">
                <a:solidFill>
                  <a:srgbClr val="C00000"/>
                </a:solidFill>
              </a:rPr>
              <a:t>מחסנים בעיר פתום</a:t>
            </a:r>
          </a:p>
        </p:txBody>
      </p:sp>
      <p:pic>
        <p:nvPicPr>
          <p:cNvPr id="2" name="Picture 1">
            <a:extLst>
              <a:ext uri="{FF2B5EF4-FFF2-40B4-BE49-F238E27FC236}">
                <a16:creationId xmlns:a16="http://schemas.microsoft.com/office/drawing/2014/main" id="{5AB70035-C1E2-EB24-00F1-2825B6415C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5703" y="831898"/>
            <a:ext cx="10900593" cy="5352752"/>
          </a:xfrm>
          <a:prstGeom prst="rect">
            <a:avLst/>
          </a:prstGeom>
        </p:spPr>
      </p:pic>
      <p:pic>
        <p:nvPicPr>
          <p:cNvPr id="3" name="Picture 2">
            <a:extLst>
              <a:ext uri="{FF2B5EF4-FFF2-40B4-BE49-F238E27FC236}">
                <a16:creationId xmlns:a16="http://schemas.microsoft.com/office/drawing/2014/main" id="{F27AA7A1-7476-0097-1E6B-EE2F5C1B660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19559" y="171693"/>
            <a:ext cx="933152" cy="501657"/>
          </a:xfrm>
          <a:prstGeom prst="rect">
            <a:avLst/>
          </a:prstGeom>
        </p:spPr>
      </p:pic>
      <p:pic>
        <p:nvPicPr>
          <p:cNvPr id="4" name="Picture 3">
            <a:extLst>
              <a:ext uri="{FF2B5EF4-FFF2-40B4-BE49-F238E27FC236}">
                <a16:creationId xmlns:a16="http://schemas.microsoft.com/office/drawing/2014/main" id="{9B76674C-1BD2-3063-1E9F-F14AF674856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3999" y="8828"/>
            <a:ext cx="1176630" cy="664522"/>
          </a:xfrm>
          <a:prstGeom prst="rect">
            <a:avLst/>
          </a:prstGeom>
        </p:spPr>
      </p:pic>
    </p:spTree>
    <p:extLst>
      <p:ext uri="{BB962C8B-B14F-4D97-AF65-F5344CB8AC3E}">
        <p14:creationId xmlns:p14="http://schemas.microsoft.com/office/powerpoint/2010/main" val="1762602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BFFC6-AF8C-D5F6-5563-B58F27F129FD}"/>
              </a:ext>
            </a:extLst>
          </p:cNvPr>
          <p:cNvSpPr>
            <a:spLocks noGrp="1"/>
          </p:cNvSpPr>
          <p:nvPr>
            <p:ph type="title"/>
          </p:nvPr>
        </p:nvSpPr>
        <p:spPr>
          <a:xfrm>
            <a:off x="470517" y="365125"/>
            <a:ext cx="11354539" cy="1325563"/>
          </a:xfrm>
        </p:spPr>
        <p:txBody>
          <a:bodyPr/>
          <a:lstStyle/>
          <a:p>
            <a:r>
              <a:rPr lang="en-US" b="1" dirty="0">
                <a:solidFill>
                  <a:srgbClr val="C00000"/>
                </a:solidFill>
                <a:cs typeface="+mn-cs"/>
              </a:rPr>
              <a:t> </a:t>
            </a:r>
            <a:r>
              <a:rPr lang="he-IL" b="1" dirty="0">
                <a:solidFill>
                  <a:srgbClr val="C00000"/>
                </a:solidFill>
                <a:cs typeface="+mn-cs"/>
              </a:rPr>
              <a:t>מאיזה חומר נבנו המבנים בערים פתום </a:t>
            </a:r>
            <a:r>
              <a:rPr lang="he-IL" b="1" dirty="0" err="1">
                <a:solidFill>
                  <a:srgbClr val="C00000"/>
                </a:solidFill>
                <a:cs typeface="+mn-cs"/>
              </a:rPr>
              <a:t>ורעמסס</a:t>
            </a:r>
            <a:r>
              <a:rPr lang="he-IL" b="1" dirty="0">
                <a:solidFill>
                  <a:srgbClr val="C00000"/>
                </a:solidFill>
                <a:cs typeface="+mn-cs"/>
              </a:rPr>
              <a:t>?</a:t>
            </a:r>
            <a:endParaRPr lang="en-US" b="1" dirty="0">
              <a:solidFill>
                <a:srgbClr val="C00000"/>
              </a:solidFill>
              <a:cs typeface="+mn-cs"/>
            </a:endParaRPr>
          </a:p>
        </p:txBody>
      </p:sp>
      <p:sp>
        <p:nvSpPr>
          <p:cNvPr id="3" name="Content Placeholder 2">
            <a:extLst>
              <a:ext uri="{FF2B5EF4-FFF2-40B4-BE49-F238E27FC236}">
                <a16:creationId xmlns:a16="http://schemas.microsoft.com/office/drawing/2014/main" id="{54F51081-5785-3B2D-43AA-000BEF1C60A2}"/>
              </a:ext>
            </a:extLst>
          </p:cNvPr>
          <p:cNvSpPr>
            <a:spLocks noGrp="1"/>
          </p:cNvSpPr>
          <p:nvPr>
            <p:ph idx="1"/>
          </p:nvPr>
        </p:nvSpPr>
        <p:spPr>
          <a:xfrm>
            <a:off x="838200" y="1533832"/>
            <a:ext cx="10518058" cy="1895169"/>
          </a:xfrm>
          <a:solidFill>
            <a:schemeClr val="accent6">
              <a:lumMod val="20000"/>
              <a:lumOff val="80000"/>
            </a:schemeClr>
          </a:solidFill>
        </p:spPr>
        <p:txBody>
          <a:bodyPr/>
          <a:lstStyle/>
          <a:p>
            <a:pPr marL="0" indent="0">
              <a:buNone/>
            </a:pPr>
            <a:r>
              <a:rPr lang="he-IL" b="1" dirty="0"/>
              <a:t>כתוב במקרא</a:t>
            </a:r>
          </a:p>
          <a:p>
            <a:pPr marL="0" indent="0">
              <a:buNone/>
            </a:pPr>
            <a:r>
              <a:rPr kumimoji="0" lang="he-IL" sz="2800" b="0" i="0" u="none" strike="noStrike" kern="1200" cap="none" spc="0" normalizeH="0" baseline="0" noProof="0" dirty="0">
                <a:ln>
                  <a:noFill/>
                </a:ln>
                <a:solidFill>
                  <a:srgbClr val="202122"/>
                </a:solidFill>
                <a:effectLst/>
                <a:uLnTx/>
                <a:uFillTx/>
                <a:latin typeface="David" panose="020E0502060401010101" pitchFamily="34" charset="-79"/>
                <a:ea typeface="+mn-ea"/>
                <a:cs typeface="Arial" panose="020B0604020202020204" pitchFamily="34" charset="0"/>
              </a:rPr>
              <a:t>"וַיְמָרְרוּ אֶת-חַיֵּיהֶם בַּעֲבֹדָה קָשָׁה, בְּחֹמֶר וּבִלְבֵנִים, וּבְכָל עֲבֹדָה בַּשָּׂדֶה</a:t>
            </a:r>
          </a:p>
          <a:p>
            <a:pPr marL="0" indent="0">
              <a:buNone/>
            </a:pPr>
            <a:r>
              <a:rPr kumimoji="0" lang="he-IL" sz="2800" b="0" i="0" u="none" strike="noStrike" kern="1200" cap="none" spc="0" normalizeH="0" baseline="0" noProof="0" dirty="0">
                <a:ln>
                  <a:noFill/>
                </a:ln>
                <a:solidFill>
                  <a:srgbClr val="202122"/>
                </a:solidFill>
                <a:effectLst/>
                <a:uLnTx/>
                <a:uFillTx/>
                <a:latin typeface="David" panose="020E0502060401010101" pitchFamily="34" charset="-79"/>
                <a:ea typeface="+mn-ea"/>
                <a:cs typeface="Arial" panose="020B0604020202020204" pitchFamily="34" charset="0"/>
              </a:rPr>
              <a:t>אֵת כָּל-עֲבֹדָתָם אֲשֶׁר-עָבְדוּ בָהֶם בְּפָרֶךְ..."</a:t>
            </a:r>
            <a:r>
              <a:rPr lang="he-IL" sz="2800" kern="100" dirty="0">
                <a:effectLst/>
                <a:latin typeface="Calibri" panose="020F0502020204030204" pitchFamily="34" charset="0"/>
                <a:ea typeface="Calibri" panose="020F0502020204030204" pitchFamily="34" charset="0"/>
                <a:cs typeface="Arial" panose="020B0604020202020204" pitchFamily="34" charset="0"/>
              </a:rPr>
              <a:t>(שמות, פרק א', פסוק י"א)  </a:t>
            </a:r>
            <a:endParaRPr lang="en-US" dirty="0"/>
          </a:p>
        </p:txBody>
      </p:sp>
      <p:sp>
        <p:nvSpPr>
          <p:cNvPr id="6" name="TextBox 5">
            <a:extLst>
              <a:ext uri="{FF2B5EF4-FFF2-40B4-BE49-F238E27FC236}">
                <a16:creationId xmlns:a16="http://schemas.microsoft.com/office/drawing/2014/main" id="{0322232A-F296-0F19-0D4E-114103FFB450}"/>
              </a:ext>
            </a:extLst>
          </p:cNvPr>
          <p:cNvSpPr txBox="1"/>
          <p:nvPr/>
        </p:nvSpPr>
        <p:spPr>
          <a:xfrm>
            <a:off x="838200" y="3563937"/>
            <a:ext cx="10636046" cy="2954655"/>
          </a:xfrm>
          <a:prstGeom prst="rect">
            <a:avLst/>
          </a:prstGeom>
          <a:solidFill>
            <a:schemeClr val="accent2">
              <a:lumMod val="20000"/>
              <a:lumOff val="80000"/>
            </a:schemeClr>
          </a:solidFill>
        </p:spPr>
        <p:txBody>
          <a:bodyPr wrap="square" rtlCol="0">
            <a:spAutoFit/>
          </a:bodyPr>
          <a:lstStyle/>
          <a:p>
            <a:r>
              <a:rPr lang="he-IL" sz="2800" b="1" dirty="0"/>
              <a:t>מהו חומר?</a:t>
            </a:r>
          </a:p>
          <a:p>
            <a:r>
              <a:rPr lang="he-IL" sz="2800" dirty="0"/>
              <a:t>בשפת היומיום מכנים את ה</a:t>
            </a:r>
            <a:r>
              <a:rPr lang="he-IL" sz="2800" b="1" dirty="0"/>
              <a:t>חומר</a:t>
            </a:r>
            <a:r>
              <a:rPr lang="he-IL" sz="2800" dirty="0"/>
              <a:t> בשם </a:t>
            </a:r>
            <a:r>
              <a:rPr lang="he-IL" sz="2800" b="1" dirty="0" err="1"/>
              <a:t>חימר</a:t>
            </a:r>
            <a:r>
              <a:rPr lang="he-IL" sz="2800" b="1" dirty="0"/>
              <a:t>.</a:t>
            </a:r>
          </a:p>
          <a:p>
            <a:r>
              <a:rPr lang="he-IL" sz="2800" b="1" dirty="0"/>
              <a:t>מהחומר</a:t>
            </a:r>
            <a:r>
              <a:rPr lang="he-IL" sz="2800" dirty="0"/>
              <a:t> ממנו מכינים כלי קרמיקה (כלי חרס).</a:t>
            </a:r>
          </a:p>
          <a:p>
            <a:r>
              <a:rPr lang="he-IL" sz="2800" dirty="0"/>
              <a:t>החומר מורכב מגרגרים של חרסית.</a:t>
            </a:r>
          </a:p>
          <a:p>
            <a:r>
              <a:rPr lang="he-IL" sz="2800" b="1" dirty="0"/>
              <a:t>החרסית</a:t>
            </a:r>
            <a:r>
              <a:rPr lang="he-IL" sz="2800" dirty="0"/>
              <a:t> נמצאת בטבע לרוב באדמת סחף ובקרקעות כבדות.</a:t>
            </a:r>
          </a:p>
          <a:p>
            <a:r>
              <a:rPr lang="he-IL" sz="2800" dirty="0"/>
              <a:t>החרסית מופיעה בטבע גם כסלע. </a:t>
            </a:r>
          </a:p>
          <a:p>
            <a:endParaRPr lang="en-US" dirty="0"/>
          </a:p>
        </p:txBody>
      </p:sp>
      <p:pic>
        <p:nvPicPr>
          <p:cNvPr id="4" name="Picture 3">
            <a:extLst>
              <a:ext uri="{FF2B5EF4-FFF2-40B4-BE49-F238E27FC236}">
                <a16:creationId xmlns:a16="http://schemas.microsoft.com/office/drawing/2014/main" id="{871E7DD6-A0A8-85A7-F668-293634E8CC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3936" y="6185066"/>
            <a:ext cx="1145135" cy="615618"/>
          </a:xfrm>
          <a:prstGeom prst="rect">
            <a:avLst/>
          </a:prstGeom>
        </p:spPr>
      </p:pic>
      <p:pic>
        <p:nvPicPr>
          <p:cNvPr id="5" name="Picture 4">
            <a:extLst>
              <a:ext uri="{FF2B5EF4-FFF2-40B4-BE49-F238E27FC236}">
                <a16:creationId xmlns:a16="http://schemas.microsoft.com/office/drawing/2014/main" id="{DDA7941A-748B-5454-2485-7D89BFFA6C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306" y="6050130"/>
            <a:ext cx="1176630" cy="664522"/>
          </a:xfrm>
          <a:prstGeom prst="rect">
            <a:avLst/>
          </a:prstGeom>
        </p:spPr>
      </p:pic>
      <p:sp>
        <p:nvSpPr>
          <p:cNvPr id="7" name="TextBox 6">
            <a:extLst>
              <a:ext uri="{FF2B5EF4-FFF2-40B4-BE49-F238E27FC236}">
                <a16:creationId xmlns:a16="http://schemas.microsoft.com/office/drawing/2014/main" id="{5A930D9C-C099-B8BC-AD78-7F0D9FAFD45A}"/>
              </a:ext>
            </a:extLst>
          </p:cNvPr>
          <p:cNvSpPr txBox="1"/>
          <p:nvPr/>
        </p:nvSpPr>
        <p:spPr>
          <a:xfrm>
            <a:off x="943897" y="3721380"/>
            <a:ext cx="1828800" cy="1754326"/>
          </a:xfrm>
          <a:prstGeom prst="rect">
            <a:avLst/>
          </a:prstGeom>
          <a:solidFill>
            <a:schemeClr val="accent6">
              <a:lumMod val="20000"/>
              <a:lumOff val="80000"/>
            </a:schemeClr>
          </a:solidFill>
        </p:spPr>
        <p:txBody>
          <a:bodyPr wrap="square" rtlCol="0">
            <a:spAutoFit/>
          </a:bodyPr>
          <a:lstStyle/>
          <a:p>
            <a:r>
              <a:rPr lang="he-IL" b="1" dirty="0"/>
              <a:t>עוד על החרסית, ראו בספר מדע וטכנולוגיה לכיתה ה, שער משאבי טבע, פרק סלעים וקרקעות.</a:t>
            </a:r>
            <a:endParaRPr lang="en-US" b="1" dirty="0"/>
          </a:p>
        </p:txBody>
      </p:sp>
    </p:spTree>
    <p:extLst>
      <p:ext uri="{BB962C8B-B14F-4D97-AF65-F5344CB8AC3E}">
        <p14:creationId xmlns:p14="http://schemas.microsoft.com/office/powerpoint/2010/main" val="2269938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8C030-E67F-5A71-24F8-D75405C65066}"/>
              </a:ext>
            </a:extLst>
          </p:cNvPr>
          <p:cNvSpPr>
            <a:spLocks noGrp="1"/>
          </p:cNvSpPr>
          <p:nvPr>
            <p:ph type="title"/>
          </p:nvPr>
        </p:nvSpPr>
        <p:spPr/>
        <p:txBody>
          <a:bodyPr/>
          <a:lstStyle/>
          <a:p>
            <a:r>
              <a:rPr lang="he-IL" b="1" dirty="0">
                <a:solidFill>
                  <a:srgbClr val="C00000"/>
                </a:solidFill>
                <a:cs typeface="+mn-cs"/>
              </a:rPr>
              <a:t>בוץ: תערובת של אדמה ומים</a:t>
            </a:r>
            <a:endParaRPr lang="en-US" b="1" dirty="0">
              <a:solidFill>
                <a:srgbClr val="C00000"/>
              </a:solidFill>
              <a:cs typeface="+mn-cs"/>
            </a:endParaRPr>
          </a:p>
        </p:txBody>
      </p:sp>
      <p:pic>
        <p:nvPicPr>
          <p:cNvPr id="4" name="Content Placeholder 3">
            <a:extLst>
              <a:ext uri="{FF2B5EF4-FFF2-40B4-BE49-F238E27FC236}">
                <a16:creationId xmlns:a16="http://schemas.microsoft.com/office/drawing/2014/main" id="{5EB9C3DA-0580-2863-B7B4-0A1396A27910}"/>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38200" y="1378065"/>
            <a:ext cx="10515600" cy="5114810"/>
          </a:xfrm>
          <a:prstGeom prst="rect">
            <a:avLst/>
          </a:prstGeom>
        </p:spPr>
      </p:pic>
      <p:pic>
        <p:nvPicPr>
          <p:cNvPr id="3" name="Picture 2">
            <a:extLst>
              <a:ext uri="{FF2B5EF4-FFF2-40B4-BE49-F238E27FC236}">
                <a16:creationId xmlns:a16="http://schemas.microsoft.com/office/drawing/2014/main" id="{DF319923-F447-EAAC-523C-79C39B1509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4103" y="97624"/>
            <a:ext cx="1115640" cy="599762"/>
          </a:xfrm>
          <a:prstGeom prst="rect">
            <a:avLst/>
          </a:prstGeom>
        </p:spPr>
      </p:pic>
      <p:pic>
        <p:nvPicPr>
          <p:cNvPr id="5" name="Picture 4">
            <a:extLst>
              <a:ext uri="{FF2B5EF4-FFF2-40B4-BE49-F238E27FC236}">
                <a16:creationId xmlns:a16="http://schemas.microsoft.com/office/drawing/2014/main" id="{10016B61-8D2E-193E-465D-1E0C0EAA06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8602" y="32864"/>
            <a:ext cx="1176630" cy="664522"/>
          </a:xfrm>
          <a:prstGeom prst="rect">
            <a:avLst/>
          </a:prstGeom>
        </p:spPr>
      </p:pic>
    </p:spTree>
    <p:extLst>
      <p:ext uri="{BB962C8B-B14F-4D97-AF65-F5344CB8AC3E}">
        <p14:creationId xmlns:p14="http://schemas.microsoft.com/office/powerpoint/2010/main" val="3909625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14EC4-3D8A-98C7-7362-DA8A3DFE12F9}"/>
              </a:ext>
            </a:extLst>
          </p:cNvPr>
          <p:cNvSpPr>
            <a:spLocks noGrp="1"/>
          </p:cNvSpPr>
          <p:nvPr>
            <p:ph type="title"/>
          </p:nvPr>
        </p:nvSpPr>
        <p:spPr>
          <a:xfrm>
            <a:off x="559293" y="365125"/>
            <a:ext cx="11478827" cy="1325563"/>
          </a:xfrm>
        </p:spPr>
        <p:txBody>
          <a:bodyPr>
            <a:normAutofit/>
          </a:bodyPr>
          <a:lstStyle/>
          <a:p>
            <a:r>
              <a:rPr lang="en-US" sz="4000" b="1" dirty="0">
                <a:solidFill>
                  <a:srgbClr val="C00000"/>
                </a:solidFill>
                <a:cs typeface="+mn-cs"/>
              </a:rPr>
              <a:t> </a:t>
            </a:r>
            <a:r>
              <a:rPr lang="he-IL" sz="4000" b="1" dirty="0">
                <a:solidFill>
                  <a:srgbClr val="C00000"/>
                </a:solidFill>
                <a:cs typeface="+mn-cs"/>
              </a:rPr>
              <a:t>מה היה המקור של הקרקע החרסיתית? </a:t>
            </a:r>
            <a:br>
              <a:rPr lang="he-IL" sz="4000" b="1" dirty="0">
                <a:solidFill>
                  <a:srgbClr val="C00000"/>
                </a:solidFill>
                <a:cs typeface="+mn-cs"/>
              </a:rPr>
            </a:br>
            <a:r>
              <a:rPr lang="he-IL" sz="4000" b="1" dirty="0">
                <a:solidFill>
                  <a:srgbClr val="C00000"/>
                </a:solidFill>
                <a:cs typeface="+mn-cs"/>
              </a:rPr>
              <a:t>–  קצת גיאוגרפיה</a:t>
            </a:r>
            <a:endParaRPr lang="en-US" sz="4000" b="1" dirty="0">
              <a:solidFill>
                <a:srgbClr val="C00000"/>
              </a:solidFill>
              <a:cs typeface="+mn-cs"/>
            </a:endParaRPr>
          </a:p>
        </p:txBody>
      </p:sp>
      <p:sp>
        <p:nvSpPr>
          <p:cNvPr id="8" name="TextBox 7">
            <a:extLst>
              <a:ext uri="{FF2B5EF4-FFF2-40B4-BE49-F238E27FC236}">
                <a16:creationId xmlns:a16="http://schemas.microsoft.com/office/drawing/2014/main" id="{BB885B83-A77A-F186-A481-BEB561F0C1ED}"/>
              </a:ext>
            </a:extLst>
          </p:cNvPr>
          <p:cNvSpPr txBox="1"/>
          <p:nvPr/>
        </p:nvSpPr>
        <p:spPr>
          <a:xfrm>
            <a:off x="6518786" y="6042026"/>
            <a:ext cx="5299587" cy="646331"/>
          </a:xfrm>
          <a:prstGeom prst="rect">
            <a:avLst/>
          </a:prstGeom>
          <a:noFill/>
        </p:spPr>
        <p:txBody>
          <a:bodyPr wrap="square" rtlCol="0">
            <a:spAutoFit/>
          </a:bodyPr>
          <a:lstStyle/>
          <a:p>
            <a:pPr algn="ctr"/>
            <a:r>
              <a:rPr lang="en-US" b="1" dirty="0"/>
              <a:t> </a:t>
            </a:r>
            <a:endParaRPr lang="he-IL" b="1" dirty="0"/>
          </a:p>
          <a:p>
            <a:pPr algn="ctr"/>
            <a:r>
              <a:rPr lang="he-IL" dirty="0"/>
              <a:t>מקור: </a:t>
            </a:r>
            <a:r>
              <a:rPr lang="he-IL" dirty="0">
                <a:hlinkClick r:id="rId3"/>
              </a:rPr>
              <a:t>ויקיפדיה</a:t>
            </a:r>
            <a:endParaRPr lang="en-US" dirty="0"/>
          </a:p>
        </p:txBody>
      </p:sp>
      <p:pic>
        <p:nvPicPr>
          <p:cNvPr id="3" name="Picture 2">
            <a:extLst>
              <a:ext uri="{FF2B5EF4-FFF2-40B4-BE49-F238E27FC236}">
                <a16:creationId xmlns:a16="http://schemas.microsoft.com/office/drawing/2014/main" id="{52D5F221-7A2E-4DA0-E82A-2C648EE87F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5021" y="1620492"/>
            <a:ext cx="5655431" cy="4351338"/>
          </a:xfrm>
          <a:prstGeom prst="rect">
            <a:avLst/>
          </a:prstGeom>
          <a:ln w="12700">
            <a:solidFill>
              <a:srgbClr val="FF0000"/>
            </a:solidFill>
          </a:ln>
        </p:spPr>
      </p:pic>
      <p:pic>
        <p:nvPicPr>
          <p:cNvPr id="4" name="Picture 3">
            <a:extLst>
              <a:ext uri="{FF2B5EF4-FFF2-40B4-BE49-F238E27FC236}">
                <a16:creationId xmlns:a16="http://schemas.microsoft.com/office/drawing/2014/main" id="{B3FE86B2-5A1C-FD57-1CA1-36B967C184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48452" y="195160"/>
            <a:ext cx="989159" cy="531766"/>
          </a:xfrm>
          <a:prstGeom prst="rect">
            <a:avLst/>
          </a:prstGeom>
        </p:spPr>
      </p:pic>
      <p:pic>
        <p:nvPicPr>
          <p:cNvPr id="5" name="Picture 4">
            <a:extLst>
              <a:ext uri="{FF2B5EF4-FFF2-40B4-BE49-F238E27FC236}">
                <a16:creationId xmlns:a16="http://schemas.microsoft.com/office/drawing/2014/main" id="{B00905AE-373D-2516-6A3E-6D54B3EE292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5021" y="140285"/>
            <a:ext cx="989159" cy="558645"/>
          </a:xfrm>
          <a:prstGeom prst="rect">
            <a:avLst/>
          </a:prstGeom>
        </p:spPr>
      </p:pic>
      <p:sp>
        <p:nvSpPr>
          <p:cNvPr id="6" name="אליפסה 5">
            <a:extLst>
              <a:ext uri="{FF2B5EF4-FFF2-40B4-BE49-F238E27FC236}">
                <a16:creationId xmlns:a16="http://schemas.microsoft.com/office/drawing/2014/main" id="{B7DB7274-8D23-2015-826A-425CA3DAE117}"/>
              </a:ext>
            </a:extLst>
          </p:cNvPr>
          <p:cNvSpPr/>
          <p:nvPr/>
        </p:nvSpPr>
        <p:spPr>
          <a:xfrm>
            <a:off x="2754775" y="2164467"/>
            <a:ext cx="717630" cy="44778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Content Placeholder 10">
            <a:extLst>
              <a:ext uri="{FF2B5EF4-FFF2-40B4-BE49-F238E27FC236}">
                <a16:creationId xmlns:a16="http://schemas.microsoft.com/office/drawing/2014/main" id="{6BE5DD61-119C-D4D0-E659-17ACDF28CAD5}"/>
              </a:ext>
            </a:extLst>
          </p:cNvPr>
          <p:cNvPicPr>
            <a:picLocks noGrp="1" noChangeAspect="1"/>
          </p:cNvPicPr>
          <p:nvPr>
            <p:ph idx="1"/>
          </p:nvPr>
        </p:nvPicPr>
        <p:blipFill>
          <a:blip r:embed="rId7" cstate="email">
            <a:extLst>
              <a:ext uri="{28A0092B-C50C-407E-A947-70E740481C1C}">
                <a14:useLocalDpi xmlns:a14="http://schemas.microsoft.com/office/drawing/2010/main"/>
              </a:ext>
            </a:extLst>
          </a:blip>
          <a:stretch>
            <a:fillRect/>
          </a:stretch>
        </p:blipFill>
        <p:spPr>
          <a:xfrm>
            <a:off x="6775136" y="1690688"/>
            <a:ext cx="4561457" cy="4351338"/>
          </a:xfrm>
          <a:prstGeom prst="rect">
            <a:avLst/>
          </a:prstGeom>
        </p:spPr>
      </p:pic>
    </p:spTree>
    <p:extLst>
      <p:ext uri="{BB962C8B-B14F-4D97-AF65-F5344CB8AC3E}">
        <p14:creationId xmlns:p14="http://schemas.microsoft.com/office/powerpoint/2010/main" val="3554804969"/>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4308</TotalTime>
  <Words>3286</Words>
  <Application>Microsoft Office PowerPoint</Application>
  <PresentationFormat>מסך רחב</PresentationFormat>
  <Paragraphs>318</Paragraphs>
  <Slides>32</Slides>
  <Notes>30</Notes>
  <HiddenSlides>0</HiddenSlides>
  <MMClips>1</MMClips>
  <ScaleCrop>false</ScaleCrop>
  <HeadingPairs>
    <vt:vector size="6" baseType="variant">
      <vt:variant>
        <vt:lpstr>גופנים בשימוש</vt:lpstr>
      </vt:variant>
      <vt:variant>
        <vt:i4>14</vt:i4>
      </vt:variant>
      <vt:variant>
        <vt:lpstr>ערכת נושא</vt:lpstr>
      </vt:variant>
      <vt:variant>
        <vt:i4>2</vt:i4>
      </vt:variant>
      <vt:variant>
        <vt:lpstr>כותרות שקופיות</vt:lpstr>
      </vt:variant>
      <vt:variant>
        <vt:i4>32</vt:i4>
      </vt:variant>
    </vt:vector>
  </HeadingPairs>
  <TitlesOfParts>
    <vt:vector size="48" baseType="lpstr">
      <vt:lpstr>Alef Hebrew</vt:lpstr>
      <vt:lpstr>Almoni Neue DL 4.0 AAA</vt:lpstr>
      <vt:lpstr>Arial</vt:lpstr>
      <vt:lpstr>Assistant</vt:lpstr>
      <vt:lpstr>assistant font family</vt:lpstr>
      <vt:lpstr>Calibri</vt:lpstr>
      <vt:lpstr>Calibri Light</vt:lpstr>
      <vt:lpstr>David</vt:lpstr>
      <vt:lpstr>Google Sans</vt:lpstr>
      <vt:lpstr>Hadassah</vt:lpstr>
      <vt:lpstr>inherit</vt:lpstr>
      <vt:lpstr>Open Sans Hebrew</vt:lpstr>
      <vt:lpstr>Times New Roman</vt:lpstr>
      <vt:lpstr>Wingdings</vt:lpstr>
      <vt:lpstr>ערכת נושא Office</vt:lpstr>
      <vt:lpstr>Office Theme</vt:lpstr>
      <vt:lpstr>אדריכלות במצרים העתיקה</vt:lpstr>
      <vt:lpstr>תוכן עניינים</vt:lpstr>
      <vt:lpstr>מצגת של PowerPoint‏</vt:lpstr>
      <vt:lpstr>כתוב במקרא   "וַיָּשִׂימוּ עָלָיו שָׂרֵי מִסִּים, לְמַעַן עַנֹּתוֹ בְּסִבְלֹתָם;  וַיִּבֶן עָרֵי מִסְכְּנוֹת לְפַרְעֹה אֶת פִּתֹם וְאֶת רַעַמְסֵס" (שמות, פרק א', פסוק י"א)  </vt:lpstr>
      <vt:lpstr>מצגת של PowerPoint‏</vt:lpstr>
      <vt:lpstr>מצגת של PowerPoint‏</vt:lpstr>
      <vt:lpstr> מאיזה חומר נבנו המבנים בערים פתום ורעמסס?</vt:lpstr>
      <vt:lpstr>בוץ: תערובת של אדמה ומים</vt:lpstr>
      <vt:lpstr> מה היה המקור של הקרקע החרסיתית?  –  קצת גיאוגרפיה</vt:lpstr>
      <vt:lpstr>חרסית</vt:lpstr>
      <vt:lpstr>אילו תכונות יש לחרסית שמתאימות להכנת לבני בוץ?</vt:lpstr>
      <vt:lpstr>מצגת של PowerPoint‏</vt:lpstr>
      <vt:lpstr>מה היה הפתרון לבעיה?</vt:lpstr>
      <vt:lpstr>חושבים בראש של מהנדסים ומהנדסות</vt:lpstr>
      <vt:lpstr> </vt:lpstr>
      <vt:lpstr>לומדים מושג הנדסי: חומר מרוכב</vt:lpstr>
      <vt:lpstr>דוגמאות של חומרים מרוכבים</vt:lpstr>
      <vt:lpstr>מצגת של PowerPoint‏</vt:lpstr>
      <vt:lpstr>קיר מלבני בוץ מקור ויקישיתוף  </vt:lpstr>
      <vt:lpstr>מבנים עתיקים מבוץ בעולם</vt:lpstr>
      <vt:lpstr>המסגד הגדול של ג'נה במאלי (אפריקה)</vt:lpstr>
      <vt:lpstr> Khiva Wall   אוזבקיסטן</vt:lpstr>
      <vt:lpstr>ארג׳ה באם איראן</vt:lpstr>
      <vt:lpstr>     איית בנהדו מרוקו     Aït Benhaddou</vt:lpstr>
      <vt:lpstr>מצגת של PowerPoint‏</vt:lpstr>
      <vt:lpstr>יתרונות בנייה בבוץ</vt:lpstr>
      <vt:lpstr>חסרון עיקרי בבנייה בבוץ</vt:lpstr>
      <vt:lpstr>הביטוי של STEM</vt:lpstr>
      <vt:lpstr>הקשר לתוכנית הלימודים</vt:lpstr>
      <vt:lpstr>       הקשר לתוכנית במבט חדש</vt:lpstr>
      <vt:lpstr>מצגת של PowerPoint‏</vt:lpstr>
      <vt:lpstr>מצגת של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noga mishan</dc:creator>
  <cp:lastModifiedBy>shlomi sh shlomish</cp:lastModifiedBy>
  <cp:revision>69</cp:revision>
  <dcterms:created xsi:type="dcterms:W3CDTF">2024-03-18T04:00:36Z</dcterms:created>
  <dcterms:modified xsi:type="dcterms:W3CDTF">2024-04-03T11:58:25Z</dcterms:modified>
</cp:coreProperties>
</file>