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4"/>
  </p:notesMasterIdLst>
  <p:sldIdLst>
    <p:sldId id="329" r:id="rId2"/>
    <p:sldId id="342" r:id="rId3"/>
    <p:sldId id="343" r:id="rId4"/>
    <p:sldId id="348" r:id="rId5"/>
    <p:sldId id="350" r:id="rId6"/>
    <p:sldId id="351" r:id="rId7"/>
    <p:sldId id="359" r:id="rId8"/>
    <p:sldId id="421" r:id="rId9"/>
    <p:sldId id="420" r:id="rId10"/>
    <p:sldId id="422" r:id="rId11"/>
    <p:sldId id="431" r:id="rId12"/>
    <p:sldId id="349" r:id="rId13"/>
    <p:sldId id="415" r:id="rId14"/>
    <p:sldId id="353" r:id="rId15"/>
    <p:sldId id="423" r:id="rId16"/>
    <p:sldId id="425" r:id="rId17"/>
    <p:sldId id="427" r:id="rId18"/>
    <p:sldId id="426" r:id="rId19"/>
    <p:sldId id="428" r:id="rId20"/>
    <p:sldId id="429" r:id="rId21"/>
    <p:sldId id="430" r:id="rId22"/>
    <p:sldId id="43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013"/>
    <a:srgbClr val="FFCC00"/>
    <a:srgbClr val="F5C8AD"/>
    <a:srgbClr val="6FB14D"/>
    <a:srgbClr val="0067A3"/>
    <a:srgbClr val="F6FAFE"/>
    <a:srgbClr val="6EB14D"/>
    <a:srgbClr val="B31114"/>
    <a:srgbClr val="0066A6"/>
    <a:srgbClr val="5A5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378" autoAdjust="0"/>
    <p:restoredTop sz="86421" autoAdjust="0"/>
  </p:normalViewPr>
  <p:slideViewPr>
    <p:cSldViewPr snapToGrid="0" showGuides="1">
      <p:cViewPr varScale="1">
        <p:scale>
          <a:sx n="95" d="100"/>
          <a:sy n="95" d="100"/>
        </p:scale>
        <p:origin x="1662" y="96"/>
      </p:cViewPr>
      <p:guideLst>
        <p:guide orient="horz" pos="220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ga mishan" userId="802d01ca9850f5a0" providerId="LiveId" clId="{4E738FC6-23D1-46A3-8DBC-BB61A847363E}"/>
    <pc:docChg chg="custSel modSld">
      <pc:chgData name="noga mishan" userId="802d01ca9850f5a0" providerId="LiveId" clId="{4E738FC6-23D1-46A3-8DBC-BB61A847363E}" dt="2024-03-31T04:27:33.891" v="26" actId="207"/>
      <pc:docMkLst>
        <pc:docMk/>
      </pc:docMkLst>
      <pc:sldChg chg="modSp mod">
        <pc:chgData name="noga mishan" userId="802d01ca9850f5a0" providerId="LiveId" clId="{4E738FC6-23D1-46A3-8DBC-BB61A847363E}" dt="2024-03-31T04:26:54.701" v="23" actId="14100"/>
        <pc:sldMkLst>
          <pc:docMk/>
          <pc:sldMk cId="2415166514" sldId="342"/>
        </pc:sldMkLst>
        <pc:spChg chg="mod">
          <ac:chgData name="noga mishan" userId="802d01ca9850f5a0" providerId="LiveId" clId="{4E738FC6-23D1-46A3-8DBC-BB61A847363E}" dt="2024-03-31T04:26:54.701" v="23" actId="14100"/>
          <ac:spMkLst>
            <pc:docMk/>
            <pc:sldMk cId="2415166514" sldId="342"/>
            <ac:spMk id="7" creationId="{46A185C3-D3CA-BD36-B02D-01F92F427CFF}"/>
          </ac:spMkLst>
        </pc:spChg>
      </pc:sldChg>
      <pc:sldChg chg="modSp mod">
        <pc:chgData name="noga mishan" userId="802d01ca9850f5a0" providerId="LiveId" clId="{4E738FC6-23D1-46A3-8DBC-BB61A847363E}" dt="2024-03-31T04:27:21.051" v="25" actId="1076"/>
        <pc:sldMkLst>
          <pc:docMk/>
          <pc:sldMk cId="684991668" sldId="343"/>
        </pc:sldMkLst>
        <pc:spChg chg="mod">
          <ac:chgData name="noga mishan" userId="802d01ca9850f5a0" providerId="LiveId" clId="{4E738FC6-23D1-46A3-8DBC-BB61A847363E}" dt="2024-03-31T04:27:21.051" v="25" actId="1076"/>
          <ac:spMkLst>
            <pc:docMk/>
            <pc:sldMk cId="684991668" sldId="343"/>
            <ac:spMk id="8" creationId="{BC71D96F-9D71-CADD-9318-91FB96E39FE2}"/>
          </ac:spMkLst>
        </pc:spChg>
      </pc:sldChg>
      <pc:sldChg chg="modSp mod">
        <pc:chgData name="noga mishan" userId="802d01ca9850f5a0" providerId="LiveId" clId="{4E738FC6-23D1-46A3-8DBC-BB61A847363E}" dt="2024-03-31T04:21:26.702" v="14" actId="14100"/>
        <pc:sldMkLst>
          <pc:docMk/>
          <pc:sldMk cId="2556150007" sldId="351"/>
        </pc:sldMkLst>
        <pc:spChg chg="mod">
          <ac:chgData name="noga mishan" userId="802d01ca9850f5a0" providerId="LiveId" clId="{4E738FC6-23D1-46A3-8DBC-BB61A847363E}" dt="2024-03-31T04:21:26.702" v="14" actId="14100"/>
          <ac:spMkLst>
            <pc:docMk/>
            <pc:sldMk cId="2556150007" sldId="351"/>
            <ac:spMk id="2" creationId="{13BDA050-9F92-C89B-5C20-23A4EDD93D10}"/>
          </ac:spMkLst>
        </pc:spChg>
      </pc:sldChg>
      <pc:sldChg chg="modSp mod">
        <pc:chgData name="noga mishan" userId="802d01ca9850f5a0" providerId="LiveId" clId="{4E738FC6-23D1-46A3-8DBC-BB61A847363E}" dt="2024-03-31T04:21:45.041" v="16" actId="1076"/>
        <pc:sldMkLst>
          <pc:docMk/>
          <pc:sldMk cId="2115196899" sldId="420"/>
        </pc:sldMkLst>
        <pc:spChg chg="mod">
          <ac:chgData name="noga mishan" userId="802d01ca9850f5a0" providerId="LiveId" clId="{4E738FC6-23D1-46A3-8DBC-BB61A847363E}" dt="2024-03-31T04:21:45.041" v="16" actId="1076"/>
          <ac:spMkLst>
            <pc:docMk/>
            <pc:sldMk cId="2115196899" sldId="420"/>
            <ac:spMk id="2" creationId="{7E9F3F82-A2F7-D3D1-46B2-2CA5F16B2E3B}"/>
          </ac:spMkLst>
        </pc:spChg>
      </pc:sldChg>
      <pc:sldChg chg="modSp mod">
        <pc:chgData name="noga mishan" userId="802d01ca9850f5a0" providerId="LiveId" clId="{4E738FC6-23D1-46A3-8DBC-BB61A847363E}" dt="2024-03-31T04:27:33.891" v="26" actId="207"/>
        <pc:sldMkLst>
          <pc:docMk/>
          <pc:sldMk cId="1111811829" sldId="422"/>
        </pc:sldMkLst>
        <pc:spChg chg="mod">
          <ac:chgData name="noga mishan" userId="802d01ca9850f5a0" providerId="LiveId" clId="{4E738FC6-23D1-46A3-8DBC-BB61A847363E}" dt="2024-03-31T04:27:33.891" v="26" actId="207"/>
          <ac:spMkLst>
            <pc:docMk/>
            <pc:sldMk cId="1111811829" sldId="422"/>
            <ac:spMk id="2" creationId="{91BD875D-5F78-2A6A-8A5D-71CB6EDC3F5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ב'/ניסן/תשפ"ד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1" i="0" u="none" strike="noStrike" baseline="0" dirty="0">
                <a:latin typeface="FontbitDavid"/>
              </a:rPr>
              <a:t>בעלי חיים בקיץ</a:t>
            </a:r>
            <a:r>
              <a:rPr lang="he-IL" sz="1400" b="0" i="0" u="none" strike="noStrike" baseline="0" dirty="0">
                <a:latin typeface="FontbitDavid"/>
              </a:rPr>
              <a:t>: התבוננות בהתנהגותם של בעלי חיים יכולה להעיד גם כן על בוא הקיץ. </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319351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טובלים במקווי מים בשעות הקרות וכך גופם מתקרר.</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3642398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בספר הדיגיטלי, המשימה: </a:t>
            </a:r>
            <a:r>
              <a:rPr lang="he-IL" b="1" dirty="0"/>
              <a:t>בעלי חיים בקיץ.</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2306116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הקיץ הוא גם העונה שבה פעילים נחשים (ביניהם גם מינים ארסיים כמו צפע), ולכן מוצע להתייחס</a:t>
            </a:r>
          </a:p>
          <a:p>
            <a:r>
              <a:rPr lang="he-IL" dirty="0"/>
              <a:t>לצורך להיזהר מנחשים ארסיים.</a:t>
            </a: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1693088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effectLst/>
                <a:latin typeface="Almoni Neue DL 4.0 AAA"/>
              </a:rPr>
              <a:t>באתר </a:t>
            </a:r>
            <a:r>
              <a:rPr lang="he-IL" b="1" i="0" dirty="0">
                <a:effectLst/>
                <a:latin typeface="Almoni Neue DL 4.0 AAA"/>
              </a:rPr>
              <a:t>במבט מקוון</a:t>
            </a:r>
            <a:r>
              <a:rPr lang="he-IL" b="0" i="0" dirty="0">
                <a:effectLst/>
                <a:latin typeface="Almoni Neue DL 4.0 AAA"/>
              </a:rPr>
              <a:t>, ביחידת התוכן אביב, המשימה: </a:t>
            </a:r>
            <a:r>
              <a:rPr lang="he-IL" b="1" i="0" dirty="0">
                <a:effectLst/>
                <a:latin typeface="Almoni Neue DL 4.0 AAA"/>
              </a:rPr>
              <a:t>נחשו איזה נחש?</a:t>
            </a:r>
          </a:p>
          <a:p>
            <a:r>
              <a:rPr lang="he-IL" dirty="0"/>
              <a:t>המשימה עוסקת באבחנה בין צפע מצוי לבין זעמן המטבעות באמצעות השוואה של תבנית הציור שעל גבם. כמו כן המשימה מציגה כללי התנהגות כאשר פוגשים נחשים.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223887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במשימה עורכים הקבלה (דומה ושונה) בין התנהגות בעלי חיים להתנהגות בני האדם בקיץ. </a:t>
            </a:r>
          </a:p>
          <a:p>
            <a:r>
              <a:rPr lang="he-IL" dirty="0"/>
              <a:t>בניגוד לבעלי החיים האדם יכול לשנות את סביבתו ובכך לשרוד את העונה הקשה.</a:t>
            </a: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2377676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מומלץ לחבר שאלות על היגדי הסיכום.</a:t>
            </a:r>
          </a:p>
          <a:p>
            <a:r>
              <a:rPr lang="he-IL" dirty="0"/>
              <a:t>לדוגמה:</a:t>
            </a:r>
          </a:p>
          <a:p>
            <a:r>
              <a:rPr lang="he-IL" dirty="0"/>
              <a:t>כיצד בעלי חיים מתנהגים בקיץ כדי להגן על עצמם מפני החום והיובש?</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15</a:t>
            </a:fld>
            <a:endParaRPr lang="x-none"/>
          </a:p>
        </p:txBody>
      </p:sp>
    </p:spTree>
    <p:extLst>
      <p:ext uri="{BB962C8B-B14F-4D97-AF65-F5344CB8AC3E}">
        <p14:creationId xmlns:p14="http://schemas.microsoft.com/office/powerpoint/2010/main" val="2576369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מומלץ להקריא בקול את המשפטים ולבקש מהתלמידים להשלים בקול את מושגי המפתח.</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16</a:t>
            </a:fld>
            <a:endParaRPr lang="x-none"/>
          </a:p>
        </p:txBody>
      </p:sp>
    </p:spTree>
    <p:extLst>
      <p:ext uri="{BB962C8B-B14F-4D97-AF65-F5344CB8AC3E}">
        <p14:creationId xmlns:p14="http://schemas.microsoft.com/office/powerpoint/2010/main" val="1947603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כמשימת הערכה מוצע לבקש מהלומדים להכין את דף העונה (בצילום, איור, ציור ובמלל) עם מאפיינים שנלמדו או אחרים ששייכים לעונה.</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17</a:t>
            </a:fld>
            <a:endParaRPr lang="x-none"/>
          </a:p>
        </p:txBody>
      </p:sp>
    </p:spTree>
    <p:extLst>
      <p:ext uri="{BB962C8B-B14F-4D97-AF65-F5344CB8AC3E}">
        <p14:creationId xmlns:p14="http://schemas.microsoft.com/office/powerpoint/2010/main" val="1257894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אפשר להשתמש בהיגדי הסיכום לפעולות של הערכה: להכין פריטים של נכון/לא נכון, פריטי של</a:t>
            </a:r>
          </a:p>
          <a:p>
            <a:r>
              <a:rPr lang="he-IL" dirty="0"/>
              <a:t>השלמת מילים, ציור תופעה וכדומה.</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18</a:t>
            </a:fld>
            <a:endParaRPr lang="x-none"/>
          </a:p>
        </p:txBody>
      </p:sp>
    </p:spTree>
    <p:extLst>
      <p:ext uri="{BB962C8B-B14F-4D97-AF65-F5344CB8AC3E}">
        <p14:creationId xmlns:p14="http://schemas.microsoft.com/office/powerpoint/2010/main" val="3787812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מבקשים מהתלמידים להביא דוגמאות למשימות שבהן באו לידי ביטוי הפעולות השונות.</a:t>
            </a:r>
          </a:p>
          <a:p>
            <a:r>
              <a:rPr lang="he-IL" dirty="0"/>
              <a:t>לדוגמה: במשימה אנחנו ובעלי חיים בקיץ, עמוד 114 ערכנו השוואות בין התנהגות בעלי חיים בקיץ להתנהגות בני אדם בקיץ והסקנו מסקנות.</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19</a:t>
            </a:fld>
            <a:endParaRPr lang="x-none"/>
          </a:p>
        </p:txBody>
      </p:sp>
    </p:spTree>
    <p:extLst>
      <p:ext uri="{BB962C8B-B14F-4D97-AF65-F5344CB8AC3E}">
        <p14:creationId xmlns:p14="http://schemas.microsoft.com/office/powerpoint/2010/main" val="3413776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קטע המידע מתאר אסטרטגיות שונות של בעלי חיים להתמודדות עם חום הקיץ: תרדמת קיץ, נדידה של עופות, שהייה בצל (במחילות, במאורות), פעילות בלילה, קירור הגוף (אוזני הפיל הגדולות המהוות “רדיאטורים” המפזרים את החום), הלחתה (נשימה בפה פתוח), הזעה או הרטבת הגוף על ידי ליקוק איברים), טבילה במים וכדומה. בשאלות הנלוות לקטע, התלמידים מתבקשים למצוא את המשותף בין התנהגותם של בעלי החיים</a:t>
            </a:r>
          </a:p>
          <a:p>
            <a:r>
              <a:rPr lang="he-IL" dirty="0"/>
              <a:t>לבין התנהגותם של בני האדם בקיץ, ובכך להמחיש כי הבינו את המידע שקראו בקטע. מומלץ להקריא את קטעי המידע ולשוחח עם התלמידים על צורת ההתנהגות שמוצגת בכל קטע ועל חשיבותה להתמודדות עם תנאי הטמפרטורה והיובש.</a:t>
            </a: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2688069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פעילות מתוקשבת באתר </a:t>
            </a:r>
            <a:r>
              <a:rPr lang="he-IL" b="1" dirty="0"/>
              <a:t>במבט חדש</a:t>
            </a:r>
            <a:r>
              <a:rPr lang="he-IL" dirty="0"/>
              <a:t>, ספרי לימוד, כיתה א ובאתר </a:t>
            </a:r>
            <a:r>
              <a:rPr lang="he-IL" b="1" dirty="0"/>
              <a:t>במבט מקוון</a:t>
            </a:r>
            <a:r>
              <a:rPr lang="he-IL" dirty="0"/>
              <a:t>, בספר הדיגיטלי.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20</a:t>
            </a:fld>
            <a:endParaRPr lang="x-none"/>
          </a:p>
        </p:txBody>
      </p:sp>
    </p:spTree>
    <p:extLst>
      <p:ext uri="{BB962C8B-B14F-4D97-AF65-F5344CB8AC3E}">
        <p14:creationId xmlns:p14="http://schemas.microsoft.com/office/powerpoint/2010/main" val="3076850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effectLst/>
                <a:latin typeface="Almoni Neue DL 4.0 AAA"/>
              </a:rPr>
              <a:t>באתר </a:t>
            </a:r>
            <a:r>
              <a:rPr lang="he-IL" b="1" i="0" dirty="0">
                <a:effectLst/>
                <a:latin typeface="Almoni Neue DL 4.0 AAA"/>
              </a:rPr>
              <a:t>במבט מקוון, </a:t>
            </a:r>
            <a:r>
              <a:rPr lang="he-IL" b="0" i="0" dirty="0">
                <a:effectLst/>
                <a:latin typeface="Almoni Neue DL 4.0 AAA"/>
              </a:rPr>
              <a:t>ביחידת התוכן קיץ, המשימה: </a:t>
            </a:r>
            <a:r>
              <a:rPr lang="he-IL" b="1" i="0" dirty="0">
                <a:effectLst/>
                <a:latin typeface="Almoni Neue DL 4.0 AAA"/>
              </a:rPr>
              <a:t>מהי העונה?.</a:t>
            </a:r>
          </a:p>
          <a:p>
            <a:r>
              <a:rPr lang="he-IL" b="0" i="0" dirty="0">
                <a:effectLst/>
                <a:latin typeface="Almoni Neue DL 4.0 AAA"/>
              </a:rPr>
              <a:t>המשימה עוסקת במאפיינים של עונות השנה. התלמידים מזהים כל עונה לפי סימנים כמו: מראה השמיים, טמפרטורה, אורך היום, צמחים והתנהגות בעלי חיים.</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21</a:t>
            </a:fld>
            <a:endParaRPr lang="x-none"/>
          </a:p>
        </p:txBody>
      </p:sp>
    </p:spTree>
    <p:extLst>
      <p:ext uri="{BB962C8B-B14F-4D97-AF65-F5344CB8AC3E}">
        <p14:creationId xmlns:p14="http://schemas.microsoft.com/office/powerpoint/2010/main" val="2685455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מסכמים את נושא עונות השנה בהיבטים שונים, כגון: תופעות מיוחדות של מזג האוויר בכל עונה, השינויים באורך היום והלילה, השפעת מזג האוויר על האדם, הצמחים ובעלי החיים, וכן תופעות מחזוריות בעולם החי, כגון: נדידת עופות, תרדמה והתעוררות של בעלי חיים, שלכת, נביטה, צמיחה פריחה וקמילה.</a:t>
            </a:r>
          </a:p>
          <a:p>
            <a:r>
              <a:rPr lang="he-IL" dirty="0"/>
              <a:t>כמו כן כדאי לשוב ולהתבונן בארבע טבלאות מזג האוויר לשם חיזוק המיומנויות של קריאת טבלה, השוואת</a:t>
            </a:r>
          </a:p>
          <a:p>
            <a:r>
              <a:rPr lang="he-IL" dirty="0"/>
              <a:t>נתונים (בין העונות) והיכולת לתאר את הייחוד של כל עונה.</a:t>
            </a:r>
          </a:p>
          <a:p>
            <a:r>
              <a:rPr lang="he-IL" dirty="0"/>
              <a:t>כדאי גם לשוב ולהתבונן באיור מעגל עונות השנה שבתחילת החוברת, וכך לחזק את ההבנה של המחזוריות</a:t>
            </a:r>
          </a:p>
          <a:p>
            <a:r>
              <a:rPr lang="he-IL" dirty="0"/>
              <a:t>בתנאי מזג האוויר ובהשפעותיהם על הצמחים ובעלי החיים.</a:t>
            </a:r>
          </a:p>
          <a:p>
            <a:r>
              <a:rPr lang="he-IL" dirty="0"/>
              <a:t>זה הזמן להיזכר בחוויות יוצאות דופן בכל עונה ולתת להן ביטוי בציור, בחיבור קצר, בשיר וכדומה.</a:t>
            </a:r>
          </a:p>
          <a:p>
            <a:r>
              <a:rPr lang="he-IL" dirty="0"/>
              <a:t>ניתן לסכם את הנושא גם באמצעות הפעילות האינטראקטיבית מי יוצא דופן? הקשורה לעונות השנה.</a:t>
            </a:r>
          </a:p>
          <a:p>
            <a:r>
              <a:rPr lang="he-IL" dirty="0"/>
              <a:t>לדוגמה: בין הפריטים מאוורר, שמשייה, סנדלים ומגפיים, יוצא הדופן הוא המגפיים שאינם מאפיינים את</a:t>
            </a:r>
          </a:p>
          <a:p>
            <a:r>
              <a:rPr lang="he-IL" dirty="0"/>
              <a:t>הקיץ.</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22</a:t>
            </a:fld>
            <a:endParaRPr lang="x-none"/>
          </a:p>
        </p:txBody>
      </p:sp>
    </p:spTree>
    <p:extLst>
      <p:ext uri="{BB962C8B-B14F-4D97-AF65-F5344CB8AC3E}">
        <p14:creationId xmlns:p14="http://schemas.microsoft.com/office/powerpoint/2010/main" val="1729404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indent="0">
              <a:buFont typeface="Arial" panose="020B0604020202020204" pitchFamily="34" charset="0"/>
              <a:buNone/>
            </a:pPr>
            <a:r>
              <a:rPr lang="he-IL" dirty="0"/>
              <a:t>השבלולים פעילים בחורף ובאביב וישנים כל הקיץ.</a:t>
            </a:r>
          </a:p>
          <a:p>
            <a:pPr marL="0" indent="0">
              <a:buFont typeface="Arial" panose="020B0604020202020204" pitchFamily="34" charset="0"/>
              <a:buNone/>
            </a:pPr>
            <a:r>
              <a:rPr lang="he-IL" dirty="0"/>
              <a:t>שינה במהלך הקיץ נקראת </a:t>
            </a:r>
            <a:r>
              <a:rPr lang="he-IL" b="1" dirty="0"/>
              <a:t>תרדמת קיץ</a:t>
            </a:r>
            <a:r>
              <a:rPr lang="he-IL" dirty="0"/>
              <a:t>.</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902388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בסתיו ובאביב חולפים בשמי ארץ ישראל שני מיני חסידות, החסידה הלבנה והחסידה השחורה ולעיתים נדירות מקננת החסידה הלבנה בארץ. החסידה בונה את קינה במקומות שטופי שמש, לרוב על עצים ולעיתים על סלעים. </a:t>
            </a:r>
          </a:p>
          <a:p>
            <a:r>
              <a:rPr lang="he-IL" dirty="0"/>
              <a:t>הציפורים כמו עגורים וחסידות שנדדו באביב לארצות הקרות, נשארות שם כל הקיץ עד הסתיו הבא.</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3261362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עגורים באגמון החולה מגיעים בדרכם לאפריקה ובחזרה לאירופה.</a:t>
            </a:r>
          </a:p>
          <a:p>
            <a:r>
              <a:rPr lang="he-IL" dirty="0"/>
              <a:t>חולפים בשמי ארצנו.</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896800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מחפש מקומות קרירים. נח מתחת לעצים או בתוך בורות שחופר באדמה.</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3606403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מסתתר בשעות החמות מתחת לאבנים ובמחילות.</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226908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הפיל מקרר את גופו בעזרת אפרכסות אוזניים גדולות אותן הוא מניע כמו מניפות.</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4142184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בבעלי חיים מסוימים, כגון כלב, משמשת הלשון להורדת חום הגוף באמצעות אידוי מים ממנה, בדומה לפעולת ההזעה. פעולה זו נקראת הלחתה ומבוצעת על ידי הלשון יחד עם חלל הפה והלוע.</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4229413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ב'/ניסן/תשפ"ד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en.wikipedia.org/wiki/User:Paulmaz"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he.wikipedia.org/wiki/%D7%94%D7%99%D7%A4%D7%95%D7%A4%D7%95%D7%98%D7%9D#/media/%D7%A7%D7%95%D7%91%D7%A5:Hippo_pod_edit.jpg" TargetMode="External"/><Relationship Id="rId5" Type="http://schemas.openxmlformats.org/officeDocument/2006/relationships/image" Target="../media/image1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hyperlink" Target="https://commons.wikimedia.org/wiki/User:Lmbug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ommons.wikimedia.org/wiki/Category:Theba_pisana#/media/File:Caracois_sobre_fiuncho._Praia_de_Carragueiros,_Boiro.jpg"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commons.wikimedia.org/wiki/User:Vmenk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ommons.wikimedia.org/wiki/Category:Theba_pisana#/media/File:Kadina-snails-climb-fence-0715.jpg" TargetMode="External"/><Relationship Id="rId5" Type="http://schemas.openxmlformats.org/officeDocument/2006/relationships/image" Target="../media/image9.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BlGg1mlM4sw" TargetMode="External"/><Relationship Id="rId3" Type="http://schemas.openxmlformats.org/officeDocument/2006/relationships/image" Target="../media/image8.png"/><Relationship Id="rId7" Type="http://schemas.openxmlformats.org/officeDocument/2006/relationships/hyperlink" Target="https://commons.wikimedia.org/w/index.php?title=User:Blue-green69&amp;action=edit&amp;redlink=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he.wikipedia.org/wiki/%D7%A2%D7%92%D7%95%D7%A8%D7%99%D7%99%D7%9D#/media/%D7%A7%D7%95%D7%91%D7%A5:%D7%91%D7%9C%D7%A8%D7%99%D7%A0%D7%95%D7%AA.jpg" TargetMode="External"/><Relationship Id="rId5" Type="http://schemas.openxmlformats.org/officeDocument/2006/relationships/image" Target="../media/image11.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he.wikipedia.org/wiki/%D7%A7%D7%A0%D7%92%D7%95%D7%A8%D7%95#/media/%D7%A7%D7%95%D7%91%D7%A5:PikiWiki_Israel_12741_kangaroo_in_israel.jpg" TargetMode="External"/><Relationship Id="rId5" Type="http://schemas.openxmlformats.org/officeDocument/2006/relationships/image" Target="../media/image12.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he.wikipedia.org/wiki/%D7%A2%D7%A7%D7%A8%D7%91%D7%90%D7%99%D7%9D#/media/%D7%A7%D7%95%D7%91%D7%A5:Neboj.jpg" TargetMode="External"/><Relationship Id="rId5" Type="http://schemas.openxmlformats.org/officeDocument/2006/relationships/image" Target="../media/image13.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wikidata.org/wiki/Q5480021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he.wikipedia.org/wiki/%D7%A4%D7%99%D7%9C#/media/%D7%A7%D7%95%D7%91%D7%A5:African_elephant_(Loxodonta_africana)_reaching_up_2.jpg" TargetMode="External"/><Relationship Id="rId5" Type="http://schemas.openxmlformats.org/officeDocument/2006/relationships/image" Target="../media/image14.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he.wikipedia.org/wiki/%D7%9B%D7%9C%D7%91_%D7%94%D7%91%D7%99%D7%AA#/media/%D7%A7%D7%95%D7%91%D7%A5:DOG-WIKI.JPG" TargetMode="External"/><Relationship Id="rId5" Type="http://schemas.openxmlformats.org/officeDocument/2006/relationships/image" Target="../media/image15.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מצגת מלווה לשיעורים</a:t>
            </a:r>
            <a:endParaRPr lang="en-US" b="1" dirty="0">
              <a:cs typeface="+mn-cs"/>
            </a:endParaRPr>
          </a:p>
        </p:txBody>
      </p:sp>
      <p:sp>
        <p:nvSpPr>
          <p:cNvPr id="3" name="מציין מיקום תוכן 2"/>
          <p:cNvSpPr>
            <a:spLocks noGrp="1"/>
          </p:cNvSpPr>
          <p:nvPr>
            <p:ph idx="1"/>
          </p:nvPr>
        </p:nvSpPr>
        <p:spPr/>
        <p:txBody>
          <a:bodyPr>
            <a:normAutofit fontScale="85000" lnSpcReduction="20000"/>
          </a:bodyPr>
          <a:lstStyle/>
          <a:p>
            <a:pPr marL="0" indent="0" algn="ctr" rtl="1">
              <a:buNone/>
            </a:pPr>
            <a:r>
              <a:rPr lang="he-IL" sz="4800" b="1" dirty="0">
                <a:solidFill>
                  <a:srgbClr val="00A9EA"/>
                </a:solidFill>
                <a:latin typeface="EnzoagadaMF-Bold"/>
              </a:rPr>
              <a:t>מַדָּע וְטְֶכְנוֹלוֹגְיָּה לְכִתָּה א</a:t>
            </a:r>
          </a:p>
          <a:p>
            <a:pPr marL="0" indent="0" algn="ctr" rtl="1">
              <a:buNone/>
            </a:pPr>
            <a:r>
              <a:rPr lang="he-IL" sz="4800" b="1" dirty="0">
                <a:solidFill>
                  <a:srgbClr val="00A9EA"/>
                </a:solidFill>
                <a:latin typeface="EnzoagadaMF-Bold"/>
              </a:rPr>
              <a:t>מַעְגַּל עוֹנוֹת הַשָּׁנָה</a:t>
            </a:r>
          </a:p>
          <a:p>
            <a:pPr marL="0" indent="0" algn="ctr" rtl="1">
              <a:buNone/>
            </a:pPr>
            <a:r>
              <a:rPr lang="he-IL" sz="4800" b="1" dirty="0">
                <a:solidFill>
                  <a:srgbClr val="00A9EA"/>
                </a:solidFill>
                <a:latin typeface="EnzoagadaMF-Bold"/>
              </a:rPr>
              <a:t> </a:t>
            </a:r>
          </a:p>
          <a:p>
            <a:pPr marL="0" indent="0" algn="ctr" rtl="1">
              <a:buNone/>
            </a:pPr>
            <a:r>
              <a:rPr lang="he-IL" sz="3600" b="1" dirty="0">
                <a:latin typeface="EnzoagadaMF-Bold"/>
              </a:rPr>
              <a:t>פֶּרֶק  רְבִיעִי: </a:t>
            </a:r>
            <a:r>
              <a:rPr lang="he-IL" sz="3600" b="1" i="0" u="none" strike="noStrike" baseline="0" dirty="0">
                <a:latin typeface="MF_FrankRuhl-Regular"/>
              </a:rPr>
              <a:t>הַקַּיִץ</a:t>
            </a:r>
            <a:r>
              <a:rPr lang="he-IL" sz="3600" b="1" dirty="0">
                <a:latin typeface="EnzoagadaMF-Bold"/>
              </a:rPr>
              <a:t> הִגִּיעַ</a:t>
            </a:r>
          </a:p>
          <a:p>
            <a:pPr marL="0" indent="0" algn="ctr" rtl="1">
              <a:buNone/>
            </a:pPr>
            <a:r>
              <a:rPr lang="en-US" sz="3600" b="1" dirty="0">
                <a:solidFill>
                  <a:srgbClr val="FF0000"/>
                </a:solidFill>
                <a:latin typeface="EnzoagadaMF-Bold"/>
              </a:rPr>
              <a:t> </a:t>
            </a:r>
            <a:r>
              <a:rPr lang="he-IL" sz="3600" b="1" dirty="0">
                <a:solidFill>
                  <a:srgbClr val="FF0000"/>
                </a:solidFill>
                <a:latin typeface="EnzoagadaMF-Bold"/>
              </a:rPr>
              <a:t>בעלי חיים</a:t>
            </a:r>
            <a:r>
              <a:rPr lang="en-US" sz="3600" b="1" dirty="0">
                <a:solidFill>
                  <a:srgbClr val="FF0000"/>
                </a:solidFill>
                <a:latin typeface="EnzoagadaMF-Bold"/>
              </a:rPr>
              <a:t> </a:t>
            </a:r>
            <a:r>
              <a:rPr lang="he-IL" sz="3600" b="1" dirty="0">
                <a:solidFill>
                  <a:srgbClr val="FF0000"/>
                </a:solidFill>
                <a:latin typeface="EnzoagadaMF-Bold"/>
              </a:rPr>
              <a:t>וסיכום</a:t>
            </a:r>
            <a:endParaRPr lang="en-GB" sz="3600" b="1" dirty="0">
              <a:solidFill>
                <a:srgbClr val="FF0000"/>
              </a:solidFill>
              <a:latin typeface="EnzoagadaMF-Bold"/>
            </a:endParaRPr>
          </a:p>
          <a:p>
            <a:pPr marL="0" indent="0" algn="ctr" rtl="1">
              <a:buNone/>
            </a:pPr>
            <a:endParaRPr lang="en-GB" sz="3600" b="1" dirty="0">
              <a:solidFill>
                <a:srgbClr val="FF0000"/>
              </a:solidFill>
              <a:latin typeface="EnzoagadaMF-Bold"/>
            </a:endParaRPr>
          </a:p>
          <a:p>
            <a:pPr marL="0" indent="0" algn="ctr" rtl="1">
              <a:buNone/>
            </a:pPr>
            <a:r>
              <a:rPr lang="he-IL" sz="3600" b="1" dirty="0">
                <a:latin typeface="EnzoagadaMF-Bold"/>
              </a:rPr>
              <a:t>התמונות באדיבות </a:t>
            </a:r>
            <a:r>
              <a:rPr lang="en-US" sz="3600" b="1" dirty="0" err="1">
                <a:latin typeface="EnzoagadaMF-Bold"/>
              </a:rPr>
              <a:t>pixabay</a:t>
            </a:r>
            <a:endParaRPr lang="he-IL" sz="3600" b="1" dirty="0">
              <a:latin typeface="EnzoagadaMF-Bold"/>
            </a:endParaRPr>
          </a:p>
          <a:p>
            <a:pPr marL="0" indent="0" algn="ctr" rtl="1">
              <a:buNone/>
            </a:pPr>
            <a:endParaRPr lang="he-IL" sz="3600" b="1" dirty="0">
              <a:latin typeface="EnzoagadaMF-Bold"/>
            </a:endParaRPr>
          </a:p>
          <a:p>
            <a:pPr marL="0" indent="0" algn="ctr" rtl="1">
              <a:buNone/>
            </a:pPr>
            <a:r>
              <a:rPr lang="he-IL" b="1" dirty="0">
                <a:latin typeface="EnzoagadaMF-Bold"/>
              </a:rPr>
              <a:t> </a:t>
            </a:r>
            <a:endParaRPr lang="en-US"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spTree>
    <p:extLst>
      <p:ext uri="{BB962C8B-B14F-4D97-AF65-F5344CB8AC3E}">
        <p14:creationId xmlns:p14="http://schemas.microsoft.com/office/powerpoint/2010/main" val="28399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r>
              <a:rPr lang="he-IL" sz="3600" b="1" dirty="0"/>
              <a:t> </a:t>
            </a:r>
            <a:endParaRPr lang="en-US" sz="3600" b="1" dirty="0"/>
          </a:p>
        </p:txBody>
      </p:sp>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6146" name="Picture 2">
            <a:extLst>
              <a:ext uri="{FF2B5EF4-FFF2-40B4-BE49-F238E27FC236}">
                <a16:creationId xmlns:a16="http://schemas.microsoft.com/office/drawing/2014/main" id="{A3B84EE9-279F-AE5B-9E00-6E633560ACF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4844" y="1453415"/>
            <a:ext cx="7434312" cy="4956208"/>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id="{91BD875D-5F78-2A6A-8A5D-71CB6EDC3F59}"/>
              </a:ext>
            </a:extLst>
          </p:cNvPr>
          <p:cNvSpPr txBox="1"/>
          <p:nvPr/>
        </p:nvSpPr>
        <p:spPr>
          <a:xfrm>
            <a:off x="837398" y="5890661"/>
            <a:ext cx="2935705" cy="369332"/>
          </a:xfrm>
          <a:prstGeom prst="rect">
            <a:avLst/>
          </a:prstGeom>
          <a:solidFill>
            <a:schemeClr val="bg1"/>
          </a:solidFill>
        </p:spPr>
        <p:txBody>
          <a:bodyPr wrap="square" rtlCol="1">
            <a:spAutoFit/>
          </a:bodyPr>
          <a:lstStyle/>
          <a:p>
            <a:pPr algn="r" rtl="1"/>
            <a:r>
              <a:rPr lang="he-IL" dirty="0"/>
              <a:t>מתוך </a:t>
            </a:r>
            <a:r>
              <a:rPr lang="he-IL" dirty="0">
                <a:hlinkClick r:id="rId6"/>
              </a:rPr>
              <a:t>ויקיפדיה</a:t>
            </a:r>
            <a:r>
              <a:rPr lang="he-IL" dirty="0"/>
              <a:t> </a:t>
            </a:r>
            <a:r>
              <a:rPr lang="en-US" b="0" i="0" u="sng" dirty="0">
                <a:solidFill>
                  <a:srgbClr val="FAA700"/>
                </a:solidFill>
                <a:effectLst/>
                <a:latin typeface="Arial" panose="020B0604020202020204" pitchFamily="34" charset="0"/>
                <a:hlinkClick r:id="rId7" tooltip="en:User:Paulmaz"/>
              </a:rPr>
              <a:t>Paul Maritz</a:t>
            </a:r>
            <a:endParaRPr lang="he-IL" dirty="0"/>
          </a:p>
        </p:txBody>
      </p:sp>
      <p:sp>
        <p:nvSpPr>
          <p:cNvPr id="7" name="תיבת טקסט 6">
            <a:extLst>
              <a:ext uri="{FF2B5EF4-FFF2-40B4-BE49-F238E27FC236}">
                <a16:creationId xmlns:a16="http://schemas.microsoft.com/office/drawing/2014/main" id="{058B06FD-1739-9FE2-AF3F-5D0132A5727A}"/>
              </a:ext>
            </a:extLst>
          </p:cNvPr>
          <p:cNvSpPr txBox="1"/>
          <p:nvPr/>
        </p:nvSpPr>
        <p:spPr>
          <a:xfrm>
            <a:off x="4239929" y="820907"/>
            <a:ext cx="1621856" cy="523220"/>
          </a:xfrm>
          <a:prstGeom prst="rect">
            <a:avLst/>
          </a:prstGeom>
          <a:noFill/>
        </p:spPr>
        <p:txBody>
          <a:bodyPr wrap="square">
            <a:spAutoFit/>
          </a:bodyPr>
          <a:lstStyle/>
          <a:p>
            <a:r>
              <a:rPr lang="he-IL" sz="2800" b="1" i="0" dirty="0">
                <a:effectLst/>
                <a:latin typeface="arial" panose="020B0604020202020204" pitchFamily="34" charset="0"/>
              </a:rPr>
              <a:t>הִיפּוֹפּוֹטָם</a:t>
            </a:r>
            <a:endParaRPr lang="he-IL" sz="2800" dirty="0"/>
          </a:p>
        </p:txBody>
      </p:sp>
    </p:spTree>
    <p:extLst>
      <p:ext uri="{BB962C8B-B14F-4D97-AF65-F5344CB8AC3E}">
        <p14:creationId xmlns:p14="http://schemas.microsoft.com/office/powerpoint/2010/main" val="111181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endParaRPr lang="en-US" sz="3600" b="1" dirty="0"/>
          </a:p>
        </p:txBody>
      </p:sp>
      <p:pic>
        <p:nvPicPr>
          <p:cNvPr id="4" name="תמונה 3">
            <a:extLst>
              <a:ext uri="{FF2B5EF4-FFF2-40B4-BE49-F238E27FC236}">
                <a16:creationId xmlns:a16="http://schemas.microsoft.com/office/drawing/2014/main" id="{47B65E4E-F213-0464-CC0E-76EB3686E2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210" y="557665"/>
            <a:ext cx="7459579" cy="4987636"/>
          </a:xfrm>
          <a:prstGeom prst="rect">
            <a:avLst/>
          </a:prstGeom>
          <a:ln w="9525">
            <a:solidFill>
              <a:srgbClr val="7030A0"/>
            </a:solidFill>
          </a:ln>
        </p:spPr>
      </p:pic>
      <p:pic>
        <p:nvPicPr>
          <p:cNvPr id="7" name="תמונה 6">
            <a:extLst>
              <a:ext uri="{FF2B5EF4-FFF2-40B4-BE49-F238E27FC236}">
                <a16:creationId xmlns:a16="http://schemas.microsoft.com/office/drawing/2014/main" id="{E63BFA19-36ED-5E36-5A85-55DC598713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17245" y="5585659"/>
            <a:ext cx="4114800" cy="986589"/>
          </a:xfrm>
          <a:prstGeom prst="rect">
            <a:avLst/>
          </a:prstGeom>
        </p:spPr>
      </p:pic>
    </p:spTree>
    <p:extLst>
      <p:ext uri="{BB962C8B-B14F-4D97-AF65-F5344CB8AC3E}">
        <p14:creationId xmlns:p14="http://schemas.microsoft.com/office/powerpoint/2010/main" val="1290934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4265" y="284377"/>
            <a:ext cx="7637236" cy="1325563"/>
          </a:xfrm>
        </p:spPr>
        <p:txBody>
          <a:bodyPr>
            <a:normAutofit/>
          </a:bodyPr>
          <a:lstStyle/>
          <a:p>
            <a:pPr algn="r"/>
            <a:br>
              <a:rPr lang="he-IL" sz="3200" b="1" dirty="0">
                <a:solidFill>
                  <a:srgbClr val="000000"/>
                </a:solidFill>
                <a:latin typeface="MF_FrankRuhl-Regular"/>
                <a:cs typeface="+mn-cs"/>
              </a:rPr>
            </a:br>
            <a:endParaRPr lang="en-US" b="1" dirty="0">
              <a:solidFill>
                <a:schemeClr val="accent5"/>
              </a:solidFill>
              <a:cs typeface="+mn-cs"/>
            </a:endParaRPr>
          </a:p>
        </p:txBody>
      </p:sp>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endParaRPr lang="en-US" sz="3600" b="1" dirty="0"/>
          </a:p>
        </p:txBody>
      </p:sp>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8205" y="5567300"/>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237787"/>
            <a:ext cx="1688260" cy="671671"/>
          </a:xfrm>
          <a:prstGeom prst="rect">
            <a:avLst/>
          </a:prstGeom>
        </p:spPr>
      </p:pic>
      <p:sp>
        <p:nvSpPr>
          <p:cNvPr id="7" name="תיבת טקסט 6">
            <a:extLst>
              <a:ext uri="{FF2B5EF4-FFF2-40B4-BE49-F238E27FC236}">
                <a16:creationId xmlns:a16="http://schemas.microsoft.com/office/drawing/2014/main" id="{6DF339FE-B325-E1FE-1CFF-0893BBC37DFB}"/>
              </a:ext>
            </a:extLst>
          </p:cNvPr>
          <p:cNvSpPr txBox="1"/>
          <p:nvPr/>
        </p:nvSpPr>
        <p:spPr>
          <a:xfrm>
            <a:off x="989043" y="176230"/>
            <a:ext cx="3070459" cy="523220"/>
          </a:xfrm>
          <a:prstGeom prst="rect">
            <a:avLst/>
          </a:prstGeom>
          <a:noFill/>
        </p:spPr>
        <p:txBody>
          <a:bodyPr wrap="square">
            <a:spAutoFit/>
          </a:bodyPr>
          <a:lstStyle/>
          <a:p>
            <a:r>
              <a:rPr lang="he-IL" sz="2800" b="1" dirty="0"/>
              <a:t>נָחָשׁ (צֶפַע מָצוּי)</a:t>
            </a:r>
          </a:p>
        </p:txBody>
      </p:sp>
      <p:pic>
        <p:nvPicPr>
          <p:cNvPr id="9" name="Picture 2">
            <a:extLst>
              <a:ext uri="{FF2B5EF4-FFF2-40B4-BE49-F238E27FC236}">
                <a16:creationId xmlns:a16="http://schemas.microsoft.com/office/drawing/2014/main" id="{AAA3D902-3EDB-D0DB-7807-2EAFE5549A9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6366" y="799307"/>
            <a:ext cx="4013838" cy="2299379"/>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11" name="תמונה 10">
            <a:extLst>
              <a:ext uri="{FF2B5EF4-FFF2-40B4-BE49-F238E27FC236}">
                <a16:creationId xmlns:a16="http://schemas.microsoft.com/office/drawing/2014/main" id="{95D0C66B-DD54-9639-2826-984F409FD718}"/>
              </a:ext>
            </a:extLst>
          </p:cNvPr>
          <p:cNvPicPr>
            <a:picLocks noChangeAspect="1"/>
          </p:cNvPicPr>
          <p:nvPr/>
        </p:nvPicPr>
        <p:blipFill>
          <a:blip r:embed="rId6"/>
          <a:stretch>
            <a:fillRect/>
          </a:stretch>
        </p:blipFill>
        <p:spPr>
          <a:xfrm>
            <a:off x="2971115" y="2089282"/>
            <a:ext cx="5991225" cy="4629150"/>
          </a:xfrm>
          <a:prstGeom prst="rect">
            <a:avLst/>
          </a:prstGeom>
          <a:ln w="12700">
            <a:solidFill>
              <a:srgbClr val="7030A0"/>
            </a:solidFill>
          </a:ln>
        </p:spPr>
      </p:pic>
      <p:sp>
        <p:nvSpPr>
          <p:cNvPr id="12" name="תיבת טקסט 11">
            <a:extLst>
              <a:ext uri="{FF2B5EF4-FFF2-40B4-BE49-F238E27FC236}">
                <a16:creationId xmlns:a16="http://schemas.microsoft.com/office/drawing/2014/main" id="{6A8853AC-EE48-07D0-095B-AE2798A5CDD8}"/>
              </a:ext>
            </a:extLst>
          </p:cNvPr>
          <p:cNvSpPr txBox="1"/>
          <p:nvPr/>
        </p:nvSpPr>
        <p:spPr>
          <a:xfrm>
            <a:off x="6125932" y="1169822"/>
            <a:ext cx="2107932" cy="584775"/>
          </a:xfrm>
          <a:prstGeom prst="rect">
            <a:avLst/>
          </a:prstGeom>
          <a:noFill/>
        </p:spPr>
        <p:txBody>
          <a:bodyPr wrap="square" rtlCol="1">
            <a:spAutoFit/>
          </a:bodyPr>
          <a:lstStyle/>
          <a:p>
            <a:r>
              <a:rPr lang="he-IL" sz="3200" b="1" dirty="0"/>
              <a:t>(עמוד 113)</a:t>
            </a:r>
          </a:p>
        </p:txBody>
      </p:sp>
    </p:spTree>
    <p:extLst>
      <p:ext uri="{BB962C8B-B14F-4D97-AF65-F5344CB8AC3E}">
        <p14:creationId xmlns:p14="http://schemas.microsoft.com/office/powerpoint/2010/main" val="3322715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E2AB9CEB-4BA9-3B80-8662-B1915DE40C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6247" y="635267"/>
            <a:ext cx="7050034" cy="4744274"/>
          </a:xfrm>
          <a:prstGeom prst="rect">
            <a:avLst/>
          </a:prstGeom>
        </p:spPr>
      </p:pic>
      <p:pic>
        <p:nvPicPr>
          <p:cNvPr id="7" name="תמונה 6">
            <a:extLst>
              <a:ext uri="{FF2B5EF4-FFF2-40B4-BE49-F238E27FC236}">
                <a16:creationId xmlns:a16="http://schemas.microsoft.com/office/drawing/2014/main" id="{828CB53F-6850-C0B0-8C08-CF490CF518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1859" y="5746282"/>
            <a:ext cx="4114800" cy="986589"/>
          </a:xfrm>
          <a:prstGeom prst="rect">
            <a:avLst/>
          </a:prstGeom>
        </p:spPr>
      </p:pic>
    </p:spTree>
    <p:extLst>
      <p:ext uri="{BB962C8B-B14F-4D97-AF65-F5344CB8AC3E}">
        <p14:creationId xmlns:p14="http://schemas.microsoft.com/office/powerpoint/2010/main" val="4081719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r>
              <a:rPr lang="he-IL" sz="3600" b="1" dirty="0"/>
              <a:t> </a:t>
            </a:r>
            <a:endParaRPr lang="en-US" sz="3600" b="1" dirty="0"/>
          </a:p>
        </p:txBody>
      </p:sp>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4" name="תיבת טקסט 3">
            <a:extLst>
              <a:ext uri="{FF2B5EF4-FFF2-40B4-BE49-F238E27FC236}">
                <a16:creationId xmlns:a16="http://schemas.microsoft.com/office/drawing/2014/main" id="{3148F584-7D47-8D41-E864-0E0BD36D926D}"/>
              </a:ext>
            </a:extLst>
          </p:cNvPr>
          <p:cNvSpPr txBox="1"/>
          <p:nvPr/>
        </p:nvSpPr>
        <p:spPr>
          <a:xfrm>
            <a:off x="2499155" y="308536"/>
            <a:ext cx="4572000" cy="646331"/>
          </a:xfrm>
          <a:prstGeom prst="rect">
            <a:avLst/>
          </a:prstGeom>
          <a:noFill/>
        </p:spPr>
        <p:txBody>
          <a:bodyPr wrap="square">
            <a:spAutoFit/>
          </a:bodyPr>
          <a:lstStyle/>
          <a:p>
            <a:pPr algn="l"/>
            <a:r>
              <a:rPr lang="he-IL" sz="3600" b="1" i="0" u="none" strike="noStrike" baseline="0" dirty="0">
                <a:solidFill>
                  <a:schemeClr val="accent5">
                    <a:lumMod val="50000"/>
                  </a:schemeClr>
                </a:solidFill>
                <a:latin typeface="MF_FrankRuhl-Regular"/>
              </a:rPr>
              <a:t>אֲנַחְנוּ וּבַעֲלֵי חַיִּים בַּקַּיִץ</a:t>
            </a:r>
          </a:p>
        </p:txBody>
      </p:sp>
      <p:pic>
        <p:nvPicPr>
          <p:cNvPr id="8" name="תמונה 7">
            <a:extLst>
              <a:ext uri="{FF2B5EF4-FFF2-40B4-BE49-F238E27FC236}">
                <a16:creationId xmlns:a16="http://schemas.microsoft.com/office/drawing/2014/main" id="{B4080EE9-2265-2BBF-5AC7-D050D2D35B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8383" y="1633584"/>
            <a:ext cx="8470232" cy="817239"/>
          </a:xfrm>
          <a:prstGeom prst="rect">
            <a:avLst/>
          </a:prstGeom>
          <a:ln w="12700">
            <a:solidFill>
              <a:schemeClr val="accent1">
                <a:lumMod val="50000"/>
              </a:schemeClr>
            </a:solidFill>
          </a:ln>
        </p:spPr>
      </p:pic>
      <p:pic>
        <p:nvPicPr>
          <p:cNvPr id="13" name="תמונה 12">
            <a:extLst>
              <a:ext uri="{FF2B5EF4-FFF2-40B4-BE49-F238E27FC236}">
                <a16:creationId xmlns:a16="http://schemas.microsoft.com/office/drawing/2014/main" id="{27FAB247-7FAC-8912-4546-6477AD82CE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31106" y="3752588"/>
            <a:ext cx="4576010" cy="2796876"/>
          </a:xfrm>
          <a:prstGeom prst="rect">
            <a:avLst/>
          </a:prstGeom>
          <a:ln w="12700">
            <a:solidFill>
              <a:schemeClr val="accent4">
                <a:lumMod val="50000"/>
              </a:schemeClr>
            </a:solidFill>
          </a:ln>
        </p:spPr>
      </p:pic>
      <p:pic>
        <p:nvPicPr>
          <p:cNvPr id="8194" name="Picture 2">
            <a:extLst>
              <a:ext uri="{FF2B5EF4-FFF2-40B4-BE49-F238E27FC236}">
                <a16:creationId xmlns:a16="http://schemas.microsoft.com/office/drawing/2014/main" id="{815C328C-6715-7C4A-6514-E0085D583A2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44130" y="2606979"/>
            <a:ext cx="2676525" cy="3905250"/>
          </a:xfrm>
          <a:prstGeom prst="rect">
            <a:avLst/>
          </a:prstGeom>
          <a:noFill/>
          <a:ln>
            <a:solidFill>
              <a:srgbClr val="B31013"/>
            </a:solidFill>
          </a:ln>
          <a:extLst>
            <a:ext uri="{909E8E84-426E-40DD-AFC4-6F175D3DCCD1}">
              <a14:hiddenFill xmlns:a14="http://schemas.microsoft.com/office/drawing/2010/main">
                <a:solidFill>
                  <a:srgbClr val="FFFFFF"/>
                </a:solidFill>
              </a14:hiddenFill>
            </a:ext>
          </a:extLst>
        </p:spPr>
      </p:pic>
      <p:sp>
        <p:nvSpPr>
          <p:cNvPr id="14" name="תיבת טקסט 13">
            <a:extLst>
              <a:ext uri="{FF2B5EF4-FFF2-40B4-BE49-F238E27FC236}">
                <a16:creationId xmlns:a16="http://schemas.microsoft.com/office/drawing/2014/main" id="{7ED23AC2-304E-4D59-BC7B-802CAFCE2A53}"/>
              </a:ext>
            </a:extLst>
          </p:cNvPr>
          <p:cNvSpPr txBox="1"/>
          <p:nvPr/>
        </p:nvSpPr>
        <p:spPr>
          <a:xfrm>
            <a:off x="4389119" y="1006461"/>
            <a:ext cx="2098307" cy="523220"/>
          </a:xfrm>
          <a:prstGeom prst="rect">
            <a:avLst/>
          </a:prstGeom>
          <a:noFill/>
        </p:spPr>
        <p:txBody>
          <a:bodyPr wrap="square" rtlCol="1">
            <a:spAutoFit/>
          </a:bodyPr>
          <a:lstStyle/>
          <a:p>
            <a:r>
              <a:rPr lang="he-IL" sz="2800" dirty="0"/>
              <a:t>(עמוד 114)</a:t>
            </a:r>
          </a:p>
        </p:txBody>
      </p:sp>
    </p:spTree>
    <p:extLst>
      <p:ext uri="{BB962C8B-B14F-4D97-AF65-F5344CB8AC3E}">
        <p14:creationId xmlns:p14="http://schemas.microsoft.com/office/powerpoint/2010/main" val="1734655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r>
              <a:rPr lang="he-IL" sz="3600" b="1" dirty="0"/>
              <a:t> </a:t>
            </a:r>
            <a:endParaRPr lang="en-US" sz="3600" b="1" dirty="0"/>
          </a:p>
        </p:txBody>
      </p:sp>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4" name="תמונה 3">
            <a:extLst>
              <a:ext uri="{FF2B5EF4-FFF2-40B4-BE49-F238E27FC236}">
                <a16:creationId xmlns:a16="http://schemas.microsoft.com/office/drawing/2014/main" id="{05F916E4-6236-8947-5D97-5B72FA8C94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9218" y="1001028"/>
            <a:ext cx="7408445" cy="4764506"/>
          </a:xfrm>
          <a:prstGeom prst="rect">
            <a:avLst/>
          </a:prstGeom>
          <a:ln w="12700">
            <a:solidFill>
              <a:srgbClr val="00B0F0"/>
            </a:solidFill>
          </a:ln>
        </p:spPr>
      </p:pic>
      <p:sp>
        <p:nvSpPr>
          <p:cNvPr id="8" name="תיבת טקסט 7">
            <a:extLst>
              <a:ext uri="{FF2B5EF4-FFF2-40B4-BE49-F238E27FC236}">
                <a16:creationId xmlns:a16="http://schemas.microsoft.com/office/drawing/2014/main" id="{0D9299FD-7E80-01BB-0AF2-34880BD4C04A}"/>
              </a:ext>
            </a:extLst>
          </p:cNvPr>
          <p:cNvSpPr txBox="1"/>
          <p:nvPr/>
        </p:nvSpPr>
        <p:spPr>
          <a:xfrm>
            <a:off x="3161899" y="5877466"/>
            <a:ext cx="4572000" cy="523220"/>
          </a:xfrm>
          <a:prstGeom prst="rect">
            <a:avLst/>
          </a:prstGeom>
          <a:noFill/>
        </p:spPr>
        <p:txBody>
          <a:bodyPr wrap="square">
            <a:spAutoFit/>
          </a:bodyPr>
          <a:lstStyle/>
          <a:p>
            <a:r>
              <a:rPr lang="he-IL" sz="2800" dirty="0"/>
              <a:t>(עמוד 114)</a:t>
            </a:r>
            <a:endParaRPr lang="he-IL" sz="1800" dirty="0"/>
          </a:p>
        </p:txBody>
      </p:sp>
    </p:spTree>
    <p:extLst>
      <p:ext uri="{BB962C8B-B14F-4D97-AF65-F5344CB8AC3E}">
        <p14:creationId xmlns:p14="http://schemas.microsoft.com/office/powerpoint/2010/main" val="1044055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r>
              <a:rPr lang="he-IL" sz="3600" b="1" dirty="0"/>
              <a:t> </a:t>
            </a:r>
            <a:endParaRPr lang="en-US" sz="3600" b="1" dirty="0"/>
          </a:p>
        </p:txBody>
      </p:sp>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4" name="תמונה 3">
            <a:extLst>
              <a:ext uri="{FF2B5EF4-FFF2-40B4-BE49-F238E27FC236}">
                <a16:creationId xmlns:a16="http://schemas.microsoft.com/office/drawing/2014/main" id="{AAE1309B-551E-865F-EBF4-848E67187D02}"/>
              </a:ext>
            </a:extLst>
          </p:cNvPr>
          <p:cNvPicPr>
            <a:picLocks noChangeAspect="1"/>
          </p:cNvPicPr>
          <p:nvPr/>
        </p:nvPicPr>
        <p:blipFill>
          <a:blip r:embed="rId5"/>
          <a:stretch>
            <a:fillRect/>
          </a:stretch>
        </p:blipFill>
        <p:spPr>
          <a:xfrm>
            <a:off x="100012" y="1352550"/>
            <a:ext cx="8943975" cy="4152900"/>
          </a:xfrm>
          <a:prstGeom prst="rect">
            <a:avLst/>
          </a:prstGeom>
          <a:ln w="12700">
            <a:solidFill>
              <a:srgbClr val="00B0F0"/>
            </a:solidFill>
          </a:ln>
        </p:spPr>
      </p:pic>
    </p:spTree>
    <p:extLst>
      <p:ext uri="{BB962C8B-B14F-4D97-AF65-F5344CB8AC3E}">
        <p14:creationId xmlns:p14="http://schemas.microsoft.com/office/powerpoint/2010/main" val="989846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r>
              <a:rPr lang="he-IL" sz="3600" b="1" dirty="0"/>
              <a:t> </a:t>
            </a:r>
            <a:endParaRPr lang="en-US" sz="3600" b="1" dirty="0"/>
          </a:p>
        </p:txBody>
      </p:sp>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4" name="תמונה 3">
            <a:extLst>
              <a:ext uri="{FF2B5EF4-FFF2-40B4-BE49-F238E27FC236}">
                <a16:creationId xmlns:a16="http://schemas.microsoft.com/office/drawing/2014/main" id="{2022461C-A7B0-FAA8-F536-4DED05242B52}"/>
              </a:ext>
            </a:extLst>
          </p:cNvPr>
          <p:cNvPicPr>
            <a:picLocks noChangeAspect="1"/>
          </p:cNvPicPr>
          <p:nvPr/>
        </p:nvPicPr>
        <p:blipFill>
          <a:blip r:embed="rId5"/>
          <a:stretch>
            <a:fillRect/>
          </a:stretch>
        </p:blipFill>
        <p:spPr>
          <a:xfrm>
            <a:off x="323850" y="976312"/>
            <a:ext cx="8496300" cy="4905375"/>
          </a:xfrm>
          <a:prstGeom prst="rect">
            <a:avLst/>
          </a:prstGeom>
          <a:ln w="12700">
            <a:solidFill>
              <a:srgbClr val="00B0F0"/>
            </a:solidFill>
          </a:ln>
        </p:spPr>
      </p:pic>
    </p:spTree>
    <p:extLst>
      <p:ext uri="{BB962C8B-B14F-4D97-AF65-F5344CB8AC3E}">
        <p14:creationId xmlns:p14="http://schemas.microsoft.com/office/powerpoint/2010/main" val="2925124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r>
              <a:rPr lang="he-IL" sz="3600" b="1" dirty="0"/>
              <a:t> </a:t>
            </a:r>
            <a:endParaRPr lang="en-US" sz="3600" b="1" dirty="0"/>
          </a:p>
        </p:txBody>
      </p:sp>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4" name="תמונה 3">
            <a:extLst>
              <a:ext uri="{FF2B5EF4-FFF2-40B4-BE49-F238E27FC236}">
                <a16:creationId xmlns:a16="http://schemas.microsoft.com/office/drawing/2014/main" id="{3671746F-6B4D-89CD-5C1B-2CA2198B7DFF}"/>
              </a:ext>
            </a:extLst>
          </p:cNvPr>
          <p:cNvPicPr>
            <a:picLocks noChangeAspect="1"/>
          </p:cNvPicPr>
          <p:nvPr/>
        </p:nvPicPr>
        <p:blipFill>
          <a:blip r:embed="rId5"/>
          <a:stretch>
            <a:fillRect/>
          </a:stretch>
        </p:blipFill>
        <p:spPr>
          <a:xfrm>
            <a:off x="844130" y="1276691"/>
            <a:ext cx="7839075" cy="2847975"/>
          </a:xfrm>
          <a:prstGeom prst="rect">
            <a:avLst/>
          </a:prstGeom>
          <a:ln w="12700">
            <a:solidFill>
              <a:srgbClr val="00B0F0"/>
            </a:solidFill>
          </a:ln>
        </p:spPr>
      </p:pic>
      <p:pic>
        <p:nvPicPr>
          <p:cNvPr id="7" name="תמונה 6">
            <a:extLst>
              <a:ext uri="{FF2B5EF4-FFF2-40B4-BE49-F238E27FC236}">
                <a16:creationId xmlns:a16="http://schemas.microsoft.com/office/drawing/2014/main" id="{F3EB1BAF-E20B-1F10-B0FF-D51EA30726A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2994" y="5581308"/>
            <a:ext cx="7700211" cy="579015"/>
          </a:xfrm>
          <a:prstGeom prst="rect">
            <a:avLst/>
          </a:prstGeom>
          <a:ln>
            <a:solidFill>
              <a:srgbClr val="00B0F0"/>
            </a:solidFill>
          </a:ln>
        </p:spPr>
      </p:pic>
      <p:sp>
        <p:nvSpPr>
          <p:cNvPr id="8" name="כותרת 13">
            <a:extLst>
              <a:ext uri="{FF2B5EF4-FFF2-40B4-BE49-F238E27FC236}">
                <a16:creationId xmlns:a16="http://schemas.microsoft.com/office/drawing/2014/main" id="{FF20B890-2E88-9001-B2E7-38CA972B3994}"/>
              </a:ext>
            </a:extLst>
          </p:cNvPr>
          <p:cNvSpPr txBox="1">
            <a:spLocks/>
          </p:cNvSpPr>
          <p:nvPr/>
        </p:nvSpPr>
        <p:spPr>
          <a:xfrm>
            <a:off x="4163208" y="4671489"/>
            <a:ext cx="3110078" cy="658411"/>
          </a:xfrm>
          <a:prstGeom prst="rect">
            <a:avLst/>
          </a:prstGeom>
          <a:ln w="19050">
            <a:solidFill>
              <a:srgbClr val="00B0F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e-IL" sz="3200" b="1" dirty="0">
                <a:highlight>
                  <a:srgbClr val="F6FAFE"/>
                </a:highlight>
                <a:latin typeface="MF_FrankRuhl-Regular"/>
                <a:cs typeface="+mn-cs"/>
              </a:rPr>
              <a:t>מֻשָּׂגִים שֶׁלָּמַדְנוּ</a:t>
            </a:r>
            <a:endParaRPr lang="he-IL" sz="3200" dirty="0">
              <a:highlight>
                <a:srgbClr val="F6FAFE"/>
              </a:highlight>
              <a:cs typeface="+mn-cs"/>
            </a:endParaRPr>
          </a:p>
        </p:txBody>
      </p:sp>
    </p:spTree>
    <p:extLst>
      <p:ext uri="{BB962C8B-B14F-4D97-AF65-F5344CB8AC3E}">
        <p14:creationId xmlns:p14="http://schemas.microsoft.com/office/powerpoint/2010/main" val="180985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r>
              <a:rPr lang="he-IL" sz="3600" b="1" dirty="0"/>
              <a:t> </a:t>
            </a:r>
            <a:endParaRPr lang="en-US" sz="3600" b="1" dirty="0"/>
          </a:p>
        </p:txBody>
      </p:sp>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4" name="תמונה 3">
            <a:extLst>
              <a:ext uri="{FF2B5EF4-FFF2-40B4-BE49-F238E27FC236}">
                <a16:creationId xmlns:a16="http://schemas.microsoft.com/office/drawing/2014/main" id="{D05F90DB-D884-DF99-E00D-E48812EB56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8650" y="1708759"/>
            <a:ext cx="8024462" cy="3440482"/>
          </a:xfrm>
          <a:prstGeom prst="rect">
            <a:avLst/>
          </a:prstGeom>
          <a:ln w="12700">
            <a:solidFill>
              <a:srgbClr val="00B0F0"/>
            </a:solidFill>
          </a:ln>
        </p:spPr>
      </p:pic>
    </p:spTree>
    <p:extLst>
      <p:ext uri="{BB962C8B-B14F-4D97-AF65-F5344CB8AC3E}">
        <p14:creationId xmlns:p14="http://schemas.microsoft.com/office/powerpoint/2010/main" val="2839503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88260" y="738385"/>
            <a:ext cx="6079754" cy="720661"/>
          </a:xfrm>
        </p:spPr>
        <p:txBody>
          <a:bodyPr>
            <a:normAutofit fontScale="90000"/>
          </a:bodyPr>
          <a:lstStyle/>
          <a:p>
            <a:pPr algn="r"/>
            <a:r>
              <a:rPr lang="he-IL" b="1" dirty="0">
                <a:solidFill>
                  <a:schemeClr val="accent1">
                    <a:lumMod val="75000"/>
                  </a:schemeClr>
                </a:solidFill>
                <a:latin typeface="MF_FrankRuhl-Regular"/>
                <a:cs typeface="+mn-cs"/>
              </a:rPr>
              <a:t>בַּעֲלֵי </a:t>
            </a:r>
            <a:r>
              <a:rPr lang="he-IL" b="1" dirty="0">
                <a:solidFill>
                  <a:schemeClr val="accent5">
                    <a:lumMod val="75000"/>
                  </a:schemeClr>
                </a:solidFill>
                <a:latin typeface="MF_FrankRuhl-Regular"/>
                <a:cs typeface="+mn-cs"/>
              </a:rPr>
              <a:t>חַיִּים </a:t>
            </a:r>
            <a:r>
              <a:rPr lang="he-IL" b="1" i="0" u="none" strike="noStrike" baseline="0" dirty="0">
                <a:solidFill>
                  <a:schemeClr val="accent5">
                    <a:lumMod val="75000"/>
                  </a:schemeClr>
                </a:solidFill>
                <a:latin typeface="MF_FrankRuhl-Regular"/>
                <a:cs typeface="+mn-cs"/>
              </a:rPr>
              <a:t>בַּקַּיץ</a:t>
            </a:r>
            <a:r>
              <a:rPr lang="he-IL" sz="1800" b="0" i="0" u="none" strike="noStrike" baseline="0" dirty="0">
                <a:solidFill>
                  <a:schemeClr val="accent5">
                    <a:lumMod val="75000"/>
                  </a:schemeClr>
                </a:solidFill>
                <a:latin typeface="MF_FrankRuhl-Regular"/>
              </a:rPr>
              <a:t> </a:t>
            </a:r>
            <a:r>
              <a:rPr kumimoji="0" lang="he-IL" sz="3100" i="0" u="none" strike="noStrike" kern="1200" cap="none" spc="0" normalizeH="0" baseline="0" noProof="0" dirty="0">
                <a:ln>
                  <a:noFill/>
                </a:ln>
                <a:effectLst/>
                <a:uLnTx/>
                <a:uFillTx/>
                <a:latin typeface="MF_FrankRuhl-Regular"/>
                <a:ea typeface="+mn-ea"/>
                <a:cs typeface="Arial" panose="020B0604020202020204" pitchFamily="34" charset="0"/>
              </a:rPr>
              <a:t>(עמודים 112-113) </a:t>
            </a:r>
            <a:endParaRPr lang="en-US" sz="3100" dirty="0">
              <a:cs typeface="+mn-cs"/>
            </a:endParaRPr>
          </a:p>
        </p:txBody>
      </p:sp>
      <p:pic>
        <p:nvPicPr>
          <p:cNvPr id="5" name="תמונה 4">
            <a:extLst>
              <a:ext uri="{FF2B5EF4-FFF2-40B4-BE49-F238E27FC236}">
                <a16:creationId xmlns:a16="http://schemas.microsoft.com/office/drawing/2014/main" id="{528A9FEE-5454-3213-30B7-AE899BF1B0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671670"/>
          </a:xfrm>
          <a:prstGeom prst="rect">
            <a:avLst/>
          </a:prstGeom>
        </p:spPr>
      </p:pic>
      <p:pic>
        <p:nvPicPr>
          <p:cNvPr id="6" name="תמונה 5">
            <a:extLst>
              <a:ext uri="{FF2B5EF4-FFF2-40B4-BE49-F238E27FC236}">
                <a16:creationId xmlns:a16="http://schemas.microsoft.com/office/drawing/2014/main" id="{050B5BFF-7860-8630-CB49-0D380B24BB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1026" name="Picture 2">
            <a:extLst>
              <a:ext uri="{FF2B5EF4-FFF2-40B4-BE49-F238E27FC236}">
                <a16:creationId xmlns:a16="http://schemas.microsoft.com/office/drawing/2014/main" id="{8B9C2545-A5B0-00A4-864D-52231EA5393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5879" y="2013480"/>
            <a:ext cx="3917482" cy="4435446"/>
          </a:xfrm>
          <a:prstGeom prst="rect">
            <a:avLst/>
          </a:prstGeom>
          <a:noFill/>
          <a:ln w="12700">
            <a:solidFill>
              <a:srgbClr val="FFCC00"/>
            </a:solidFill>
          </a:ln>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46A185C3-D3CA-BD36-B02D-01F92F427CFF}"/>
              </a:ext>
            </a:extLst>
          </p:cNvPr>
          <p:cNvSpPr txBox="1"/>
          <p:nvPr/>
        </p:nvSpPr>
        <p:spPr>
          <a:xfrm>
            <a:off x="194424" y="5802595"/>
            <a:ext cx="3577476" cy="646331"/>
          </a:xfrm>
          <a:prstGeom prst="rect">
            <a:avLst/>
          </a:prstGeom>
          <a:solidFill>
            <a:schemeClr val="bg1"/>
          </a:solidFill>
        </p:spPr>
        <p:txBody>
          <a:bodyPr wrap="square" rtlCol="1">
            <a:spAutoFit/>
          </a:bodyPr>
          <a:lstStyle/>
          <a:p>
            <a:pPr algn="ctr" rtl="1"/>
            <a:r>
              <a:rPr lang="he-IL" dirty="0">
                <a:hlinkClick r:id="rId6">
                  <a:extLst>
                    <a:ext uri="{A12FA001-AC4F-418D-AE19-62706E023703}">
                      <ahyp:hlinkClr xmlns:ahyp="http://schemas.microsoft.com/office/drawing/2018/hyperlinkcolor" val="tx"/>
                    </a:ext>
                  </a:extLst>
                </a:hlinkClick>
              </a:rPr>
              <a:t>מתוך</a:t>
            </a:r>
            <a:r>
              <a:rPr lang="he-IL" dirty="0">
                <a:solidFill>
                  <a:srgbClr val="0563C1"/>
                </a:solidFill>
                <a:hlinkClick r:id="rId6">
                  <a:extLst>
                    <a:ext uri="{A12FA001-AC4F-418D-AE19-62706E023703}">
                      <ahyp:hlinkClr xmlns:ahyp="http://schemas.microsoft.com/office/drawing/2018/hyperlinkcolor" val="tx"/>
                    </a:ext>
                  </a:extLst>
                </a:hlinkClick>
              </a:rPr>
              <a:t> ויקיפדיה </a:t>
            </a:r>
            <a:r>
              <a:rPr lang="he-IL" dirty="0"/>
              <a:t> </a:t>
            </a:r>
            <a:r>
              <a:rPr lang="en-US" b="0" i="0" u="sng" dirty="0">
                <a:solidFill>
                  <a:srgbClr val="FAA700"/>
                </a:solidFill>
                <a:effectLst/>
                <a:latin typeface="Arial" panose="020B0604020202020204" pitchFamily="34" charset="0"/>
                <a:hlinkClick r:id="rId7" tooltip="User:Lmbuga"/>
              </a:rPr>
              <a:t>Luis Miguel </a:t>
            </a:r>
            <a:r>
              <a:rPr lang="en-US" b="0" i="0" u="sng" dirty="0" err="1">
                <a:solidFill>
                  <a:srgbClr val="FAA700"/>
                </a:solidFill>
                <a:effectLst/>
                <a:latin typeface="Arial" panose="020B0604020202020204" pitchFamily="34" charset="0"/>
                <a:hlinkClick r:id="rId7" tooltip="User:Lmbuga"/>
              </a:rPr>
              <a:t>Bugallo</a:t>
            </a:r>
            <a:r>
              <a:rPr lang="en-US" b="0" i="0" u="sng" dirty="0">
                <a:solidFill>
                  <a:srgbClr val="FAA700"/>
                </a:solidFill>
                <a:effectLst/>
                <a:latin typeface="Arial" panose="020B0604020202020204" pitchFamily="34" charset="0"/>
                <a:hlinkClick r:id="rId7" tooltip="User:Lmbuga"/>
              </a:rPr>
              <a:t> Sánchez</a:t>
            </a:r>
            <a:r>
              <a:rPr lang="en-US" b="0" i="0" dirty="0">
                <a:solidFill>
                  <a:srgbClr val="54595D"/>
                </a:solidFill>
                <a:effectLst/>
                <a:latin typeface="Arial" panose="020B0604020202020204" pitchFamily="34" charset="0"/>
              </a:rPr>
              <a:t> </a:t>
            </a:r>
            <a:endParaRPr lang="he-IL" dirty="0"/>
          </a:p>
        </p:txBody>
      </p:sp>
      <p:sp>
        <p:nvSpPr>
          <p:cNvPr id="9" name="תיבת טקסט 8">
            <a:extLst>
              <a:ext uri="{FF2B5EF4-FFF2-40B4-BE49-F238E27FC236}">
                <a16:creationId xmlns:a16="http://schemas.microsoft.com/office/drawing/2014/main" id="{7CBF6E31-31AC-44FC-BF2A-40EF6E025915}"/>
              </a:ext>
            </a:extLst>
          </p:cNvPr>
          <p:cNvSpPr txBox="1"/>
          <p:nvPr/>
        </p:nvSpPr>
        <p:spPr>
          <a:xfrm>
            <a:off x="1139619" y="1472536"/>
            <a:ext cx="2027093" cy="523220"/>
          </a:xfrm>
          <a:prstGeom prst="rect">
            <a:avLst/>
          </a:prstGeom>
          <a:noFill/>
        </p:spPr>
        <p:txBody>
          <a:bodyPr wrap="square">
            <a:spAutoFit/>
          </a:bodyPr>
          <a:lstStyle/>
          <a:p>
            <a:r>
              <a:rPr lang="he-IL" sz="2800" b="1" dirty="0" err="1"/>
              <a:t>דַּרְחוֹל</a:t>
            </a:r>
            <a:r>
              <a:rPr lang="he-IL" sz="2800" b="1" dirty="0"/>
              <a:t> הַשִּׂיחַ</a:t>
            </a:r>
          </a:p>
        </p:txBody>
      </p:sp>
      <p:pic>
        <p:nvPicPr>
          <p:cNvPr id="15" name="תמונה 14">
            <a:extLst>
              <a:ext uri="{FF2B5EF4-FFF2-40B4-BE49-F238E27FC236}">
                <a16:creationId xmlns:a16="http://schemas.microsoft.com/office/drawing/2014/main" id="{E85E85F3-4798-1E59-2F34-C38A6BF0EE1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69869" y="2604164"/>
            <a:ext cx="4592471" cy="2697221"/>
          </a:xfrm>
          <a:prstGeom prst="rect">
            <a:avLst/>
          </a:prstGeom>
          <a:ln w="12700">
            <a:solidFill>
              <a:srgbClr val="FFCC00"/>
            </a:solidFill>
          </a:ln>
        </p:spPr>
      </p:pic>
    </p:spTree>
    <p:extLst>
      <p:ext uri="{BB962C8B-B14F-4D97-AF65-F5344CB8AC3E}">
        <p14:creationId xmlns:p14="http://schemas.microsoft.com/office/powerpoint/2010/main" val="2415166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r>
              <a:rPr lang="he-IL" sz="3600" b="1" dirty="0"/>
              <a:t> </a:t>
            </a:r>
            <a:endParaRPr lang="en-US" sz="3600" b="1" dirty="0"/>
          </a:p>
        </p:txBody>
      </p:sp>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8" name="תמונה 7">
            <a:extLst>
              <a:ext uri="{FF2B5EF4-FFF2-40B4-BE49-F238E27FC236}">
                <a16:creationId xmlns:a16="http://schemas.microsoft.com/office/drawing/2014/main" id="{40652554-CDE3-2FA9-EB7C-C108B3805F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387" y="921365"/>
            <a:ext cx="8181474" cy="5015269"/>
          </a:xfrm>
          <a:prstGeom prst="rect">
            <a:avLst/>
          </a:prstGeom>
          <a:ln w="12700">
            <a:solidFill>
              <a:srgbClr val="00B0F0"/>
            </a:solidFill>
          </a:ln>
        </p:spPr>
      </p:pic>
    </p:spTree>
    <p:extLst>
      <p:ext uri="{BB962C8B-B14F-4D97-AF65-F5344CB8AC3E}">
        <p14:creationId xmlns:p14="http://schemas.microsoft.com/office/powerpoint/2010/main" val="805876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endParaRPr lang="en-US" sz="3600" b="1" dirty="0"/>
          </a:p>
        </p:txBody>
      </p:sp>
      <p:pic>
        <p:nvPicPr>
          <p:cNvPr id="7" name="תמונה 6">
            <a:extLst>
              <a:ext uri="{FF2B5EF4-FFF2-40B4-BE49-F238E27FC236}">
                <a16:creationId xmlns:a16="http://schemas.microsoft.com/office/drawing/2014/main" id="{75E92935-028F-DEE0-F7B9-3B497E85FA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9759" y="504976"/>
            <a:ext cx="7832227" cy="5241306"/>
          </a:xfrm>
          <a:prstGeom prst="rect">
            <a:avLst/>
          </a:prstGeom>
          <a:ln w="12700">
            <a:solidFill>
              <a:srgbClr val="00B0F0"/>
            </a:solidFill>
          </a:ln>
        </p:spPr>
      </p:pic>
      <p:pic>
        <p:nvPicPr>
          <p:cNvPr id="8" name="תמונה 7">
            <a:extLst>
              <a:ext uri="{FF2B5EF4-FFF2-40B4-BE49-F238E27FC236}">
                <a16:creationId xmlns:a16="http://schemas.microsoft.com/office/drawing/2014/main" id="{57534F86-97AE-B8FA-124E-52EF403091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4366" y="6082535"/>
            <a:ext cx="2172902" cy="520988"/>
          </a:xfrm>
          <a:prstGeom prst="rect">
            <a:avLst/>
          </a:prstGeom>
        </p:spPr>
      </p:pic>
    </p:spTree>
    <p:extLst>
      <p:ext uri="{BB962C8B-B14F-4D97-AF65-F5344CB8AC3E}">
        <p14:creationId xmlns:p14="http://schemas.microsoft.com/office/powerpoint/2010/main" val="1999041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5596" y="48991"/>
            <a:ext cx="886744"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1459"/>
            <a:ext cx="1135781" cy="470773"/>
          </a:xfrm>
          <a:prstGeom prst="rect">
            <a:avLst/>
          </a:prstGeom>
        </p:spPr>
      </p:pic>
      <p:pic>
        <p:nvPicPr>
          <p:cNvPr id="11" name="תמונה 10">
            <a:extLst>
              <a:ext uri="{FF2B5EF4-FFF2-40B4-BE49-F238E27FC236}">
                <a16:creationId xmlns:a16="http://schemas.microsoft.com/office/drawing/2014/main" id="{E5C9C2A0-430E-EB39-39E0-79CDCED120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3890" y="77867"/>
            <a:ext cx="6086475" cy="798897"/>
          </a:xfrm>
          <a:prstGeom prst="rect">
            <a:avLst/>
          </a:prstGeom>
        </p:spPr>
      </p:pic>
      <p:sp>
        <p:nvSpPr>
          <p:cNvPr id="13" name="תיבת טקסט 12">
            <a:extLst>
              <a:ext uri="{FF2B5EF4-FFF2-40B4-BE49-F238E27FC236}">
                <a16:creationId xmlns:a16="http://schemas.microsoft.com/office/drawing/2014/main" id="{35ED76DB-CE60-AA3C-EE8F-1D9BA939C7A9}"/>
              </a:ext>
            </a:extLst>
          </p:cNvPr>
          <p:cNvSpPr txBox="1"/>
          <p:nvPr/>
        </p:nvSpPr>
        <p:spPr>
          <a:xfrm>
            <a:off x="337565" y="1142040"/>
            <a:ext cx="7883090" cy="1077218"/>
          </a:xfrm>
          <a:prstGeom prst="rect">
            <a:avLst/>
          </a:prstGeom>
          <a:noFill/>
        </p:spPr>
        <p:txBody>
          <a:bodyPr wrap="square">
            <a:spAutoFit/>
          </a:bodyPr>
          <a:lstStyle/>
          <a:p>
            <a:pPr algn="r"/>
            <a:r>
              <a:rPr lang="he-IL" sz="1800" b="0" i="0" u="none" strike="noStrike" baseline="0" dirty="0">
                <a:solidFill>
                  <a:srgbClr val="00FFFF"/>
                </a:solidFill>
                <a:latin typeface="MF_FrankRuhl-Regular"/>
              </a:rPr>
              <a:t> </a:t>
            </a:r>
            <a:r>
              <a:rPr lang="he-IL" sz="3200" b="0" i="0" u="none" strike="noStrike" baseline="0" dirty="0">
                <a:solidFill>
                  <a:srgbClr val="000000"/>
                </a:solidFill>
                <a:latin typeface="MF_FrankRuhl-Regular"/>
              </a:rPr>
              <a:t>כִּתְבוּ בַּתַּרְשִׁים שֶׁלִּפְנֵיכֶם אֶת הַשֵּׁמוֹת שֶׁל עוֹנוֹת הַשָּׁנָה בַּסֵּדֶר הַנָּכוֹן.</a:t>
            </a:r>
            <a:endParaRPr lang="he-IL" dirty="0"/>
          </a:p>
        </p:txBody>
      </p:sp>
      <p:pic>
        <p:nvPicPr>
          <p:cNvPr id="15" name="תמונה 14">
            <a:extLst>
              <a:ext uri="{FF2B5EF4-FFF2-40B4-BE49-F238E27FC236}">
                <a16:creationId xmlns:a16="http://schemas.microsoft.com/office/drawing/2014/main" id="{9F83FDE6-9E60-8506-6AE7-BDF62105C4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33573" y="2361161"/>
            <a:ext cx="3927107" cy="3710539"/>
          </a:xfrm>
          <a:prstGeom prst="rect">
            <a:avLst/>
          </a:prstGeom>
        </p:spPr>
      </p:pic>
      <p:sp>
        <p:nvSpPr>
          <p:cNvPr id="17" name="תיבת טקסט 16">
            <a:extLst>
              <a:ext uri="{FF2B5EF4-FFF2-40B4-BE49-F238E27FC236}">
                <a16:creationId xmlns:a16="http://schemas.microsoft.com/office/drawing/2014/main" id="{FB24F8D4-98B6-EB85-4D10-9340BBDB0AC2}"/>
              </a:ext>
            </a:extLst>
          </p:cNvPr>
          <p:cNvSpPr txBox="1"/>
          <p:nvPr/>
        </p:nvSpPr>
        <p:spPr>
          <a:xfrm>
            <a:off x="3648655" y="6273225"/>
            <a:ext cx="4572000" cy="584775"/>
          </a:xfrm>
          <a:prstGeom prst="rect">
            <a:avLst/>
          </a:prstGeom>
          <a:noFill/>
        </p:spPr>
        <p:txBody>
          <a:bodyPr wrap="square">
            <a:spAutoFit/>
          </a:bodyPr>
          <a:lstStyle/>
          <a:p>
            <a:r>
              <a:rPr lang="he-IL" sz="3200" dirty="0"/>
              <a:t>הֶמְשֵׁךְ הַמְּשִׂימָה בָּעַמּוּד 120</a:t>
            </a:r>
          </a:p>
        </p:txBody>
      </p:sp>
    </p:spTree>
    <p:extLst>
      <p:ext uri="{BB962C8B-B14F-4D97-AF65-F5344CB8AC3E}">
        <p14:creationId xmlns:p14="http://schemas.microsoft.com/office/powerpoint/2010/main" val="1725852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A132DDEF-5632-7423-5234-B1F67FED58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5" name="תמונה 4">
            <a:extLst>
              <a:ext uri="{FF2B5EF4-FFF2-40B4-BE49-F238E27FC236}">
                <a16:creationId xmlns:a16="http://schemas.microsoft.com/office/drawing/2014/main" id="{11C4D9D0-1846-6DDC-AE18-A1062B816E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7" name="תמונה 6">
            <a:extLst>
              <a:ext uri="{FF2B5EF4-FFF2-40B4-BE49-F238E27FC236}">
                <a16:creationId xmlns:a16="http://schemas.microsoft.com/office/drawing/2014/main" id="{594B85DE-B786-13B4-0EE1-52D7B3C080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0160" y="1193532"/>
            <a:ext cx="6602931" cy="5664467"/>
          </a:xfrm>
          <a:prstGeom prst="rect">
            <a:avLst/>
          </a:prstGeom>
          <a:ln w="12700">
            <a:solidFill>
              <a:srgbClr val="FFCC00"/>
            </a:solidFill>
          </a:ln>
        </p:spPr>
      </p:pic>
      <p:sp>
        <p:nvSpPr>
          <p:cNvPr id="8" name="תיבת טקסט 7">
            <a:extLst>
              <a:ext uri="{FF2B5EF4-FFF2-40B4-BE49-F238E27FC236}">
                <a16:creationId xmlns:a16="http://schemas.microsoft.com/office/drawing/2014/main" id="{BC71D96F-9D71-CADD-9318-91FB96E39FE2}"/>
              </a:ext>
            </a:extLst>
          </p:cNvPr>
          <p:cNvSpPr txBox="1"/>
          <p:nvPr/>
        </p:nvSpPr>
        <p:spPr>
          <a:xfrm>
            <a:off x="1280160" y="6300508"/>
            <a:ext cx="3416968" cy="369332"/>
          </a:xfrm>
          <a:prstGeom prst="rect">
            <a:avLst/>
          </a:prstGeom>
          <a:solidFill>
            <a:schemeClr val="bg1"/>
          </a:solidFill>
        </p:spPr>
        <p:txBody>
          <a:bodyPr wrap="square" rtlCol="1">
            <a:spAutoFit/>
          </a:bodyPr>
          <a:lstStyle/>
          <a:p>
            <a:pPr algn="r" rtl="1"/>
            <a:r>
              <a:rPr lang="he-IL" dirty="0"/>
              <a:t>מתוך </a:t>
            </a:r>
            <a:r>
              <a:rPr lang="he-IL" dirty="0">
                <a:hlinkClick r:id="rId6"/>
              </a:rPr>
              <a:t>ויקיפדיה</a:t>
            </a:r>
            <a:r>
              <a:rPr lang="he-IL" dirty="0"/>
              <a:t>   </a:t>
            </a:r>
            <a:r>
              <a:rPr lang="en-US" b="0" i="0" u="none" strike="noStrike" dirty="0" err="1">
                <a:solidFill>
                  <a:srgbClr val="3366CC"/>
                </a:solidFill>
                <a:effectLst/>
                <a:latin typeface="Arial" panose="020B0604020202020204" pitchFamily="34" charset="0"/>
                <a:hlinkClick r:id="rId7" tooltip="User:Vmenkov"/>
              </a:rPr>
              <a:t>Vmenkov</a:t>
            </a:r>
            <a:endParaRPr lang="he-IL" dirty="0"/>
          </a:p>
        </p:txBody>
      </p:sp>
      <p:sp>
        <p:nvSpPr>
          <p:cNvPr id="10" name="תיבת טקסט 9">
            <a:extLst>
              <a:ext uri="{FF2B5EF4-FFF2-40B4-BE49-F238E27FC236}">
                <a16:creationId xmlns:a16="http://schemas.microsoft.com/office/drawing/2014/main" id="{3414942D-89DD-F16B-705E-1563C504F466}"/>
              </a:ext>
            </a:extLst>
          </p:cNvPr>
          <p:cNvSpPr txBox="1"/>
          <p:nvPr/>
        </p:nvSpPr>
        <p:spPr>
          <a:xfrm>
            <a:off x="3789459" y="557492"/>
            <a:ext cx="2027093" cy="523220"/>
          </a:xfrm>
          <a:prstGeom prst="rect">
            <a:avLst/>
          </a:prstGeom>
          <a:noFill/>
        </p:spPr>
        <p:txBody>
          <a:bodyPr wrap="square">
            <a:spAutoFit/>
          </a:bodyPr>
          <a:lstStyle/>
          <a:p>
            <a:r>
              <a:rPr lang="he-IL" sz="2800" b="1" dirty="0" err="1"/>
              <a:t>דַּרְחוֹל</a:t>
            </a:r>
            <a:r>
              <a:rPr lang="he-IL" sz="2800" b="1" dirty="0"/>
              <a:t> הַשִּׂיחַ</a:t>
            </a:r>
          </a:p>
        </p:txBody>
      </p:sp>
    </p:spTree>
    <p:extLst>
      <p:ext uri="{BB962C8B-B14F-4D97-AF65-F5344CB8AC3E}">
        <p14:creationId xmlns:p14="http://schemas.microsoft.com/office/powerpoint/2010/main" val="684991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endParaRPr lang="en-US" sz="3600" b="1" dirty="0"/>
          </a:p>
        </p:txBody>
      </p:sp>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3074" name="Picture 2">
            <a:extLst>
              <a:ext uri="{FF2B5EF4-FFF2-40B4-BE49-F238E27FC236}">
                <a16:creationId xmlns:a16="http://schemas.microsoft.com/office/drawing/2014/main" id="{E6FDA764-0AC9-8272-C367-63EA6915E64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8650" y="1251284"/>
            <a:ext cx="7649076" cy="5525301"/>
          </a:xfrm>
          <a:prstGeom prst="rect">
            <a:avLst/>
          </a:prstGeom>
          <a:noFill/>
          <a:ln w="12700">
            <a:solidFill>
              <a:srgbClr val="002060"/>
            </a:solidFill>
          </a:ln>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444FF79C-B9A3-BEF1-87C3-E53A7D5E3CA3}"/>
              </a:ext>
            </a:extLst>
          </p:cNvPr>
          <p:cNvSpPr txBox="1"/>
          <p:nvPr/>
        </p:nvSpPr>
        <p:spPr>
          <a:xfrm>
            <a:off x="4206240" y="717505"/>
            <a:ext cx="1308062" cy="523220"/>
          </a:xfrm>
          <a:prstGeom prst="rect">
            <a:avLst/>
          </a:prstGeom>
          <a:noFill/>
        </p:spPr>
        <p:txBody>
          <a:bodyPr wrap="square">
            <a:spAutoFit/>
          </a:bodyPr>
          <a:lstStyle/>
          <a:p>
            <a:r>
              <a:rPr lang="he-IL" sz="2800" b="1" dirty="0"/>
              <a:t>חֲסִידָה</a:t>
            </a:r>
          </a:p>
        </p:txBody>
      </p:sp>
    </p:spTree>
    <p:extLst>
      <p:ext uri="{BB962C8B-B14F-4D97-AF65-F5344CB8AC3E}">
        <p14:creationId xmlns:p14="http://schemas.microsoft.com/office/powerpoint/2010/main" val="229405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endParaRPr lang="en-US" sz="3600" b="1" dirty="0"/>
          </a:p>
        </p:txBody>
      </p:sp>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sp>
        <p:nvSpPr>
          <p:cNvPr id="12" name="תיבת טקסט 11">
            <a:extLst>
              <a:ext uri="{FF2B5EF4-FFF2-40B4-BE49-F238E27FC236}">
                <a16:creationId xmlns:a16="http://schemas.microsoft.com/office/drawing/2014/main" id="{DBA3A55B-425D-5821-F83D-3DD3A39523D6}"/>
              </a:ext>
            </a:extLst>
          </p:cNvPr>
          <p:cNvSpPr txBox="1"/>
          <p:nvPr/>
        </p:nvSpPr>
        <p:spPr>
          <a:xfrm>
            <a:off x="4266398" y="482153"/>
            <a:ext cx="1236846" cy="523220"/>
          </a:xfrm>
          <a:prstGeom prst="rect">
            <a:avLst/>
          </a:prstGeom>
          <a:noFill/>
        </p:spPr>
        <p:txBody>
          <a:bodyPr wrap="square">
            <a:spAutoFit/>
          </a:bodyPr>
          <a:lstStyle/>
          <a:p>
            <a:r>
              <a:rPr lang="he-IL" sz="2800" b="1" dirty="0"/>
              <a:t>עָגוּרים</a:t>
            </a:r>
          </a:p>
        </p:txBody>
      </p:sp>
      <p:pic>
        <p:nvPicPr>
          <p:cNvPr id="4" name="תמונה 3">
            <a:extLst>
              <a:ext uri="{FF2B5EF4-FFF2-40B4-BE49-F238E27FC236}">
                <a16:creationId xmlns:a16="http://schemas.microsoft.com/office/drawing/2014/main" id="{FFD564B8-3495-A5CA-0567-49421C84DB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3137" y="1106905"/>
            <a:ext cx="8296977" cy="5544152"/>
          </a:xfrm>
          <a:prstGeom prst="rect">
            <a:avLst/>
          </a:prstGeom>
          <a:ln w="12700">
            <a:solidFill>
              <a:schemeClr val="accent1">
                <a:lumMod val="75000"/>
              </a:schemeClr>
            </a:solidFill>
          </a:ln>
        </p:spPr>
      </p:pic>
      <p:sp>
        <p:nvSpPr>
          <p:cNvPr id="7" name="תיבת טקסט 6">
            <a:extLst>
              <a:ext uri="{FF2B5EF4-FFF2-40B4-BE49-F238E27FC236}">
                <a16:creationId xmlns:a16="http://schemas.microsoft.com/office/drawing/2014/main" id="{15CB6DD2-C628-FCD4-2814-DB31CABEF148}"/>
              </a:ext>
            </a:extLst>
          </p:cNvPr>
          <p:cNvSpPr txBox="1"/>
          <p:nvPr/>
        </p:nvSpPr>
        <p:spPr>
          <a:xfrm>
            <a:off x="433137" y="6258262"/>
            <a:ext cx="2565132" cy="369332"/>
          </a:xfrm>
          <a:prstGeom prst="rect">
            <a:avLst/>
          </a:prstGeom>
          <a:solidFill>
            <a:schemeClr val="bg1"/>
          </a:solidFill>
        </p:spPr>
        <p:txBody>
          <a:bodyPr wrap="square" rtlCol="1">
            <a:spAutoFit/>
          </a:bodyPr>
          <a:lstStyle/>
          <a:p>
            <a:pPr algn="l" rtl="1"/>
            <a:r>
              <a:rPr lang="he-IL" dirty="0">
                <a:hlinkClick r:id="rId6"/>
              </a:rPr>
              <a:t>ויקיפדיה</a:t>
            </a:r>
            <a:r>
              <a:rPr lang="he-IL" dirty="0"/>
              <a:t>  </a:t>
            </a:r>
            <a:r>
              <a:rPr lang="en-US" b="0" i="0" u="none" strike="noStrike" dirty="0">
                <a:solidFill>
                  <a:srgbClr val="D73333"/>
                </a:solidFill>
                <a:effectLst/>
                <a:latin typeface="Arial" panose="020B0604020202020204" pitchFamily="34" charset="0"/>
                <a:hlinkClick r:id="rId7" tooltip="User:Blue-green69 (page does not exist)"/>
              </a:rPr>
              <a:t>Blue-green69</a:t>
            </a:r>
            <a:r>
              <a:rPr lang="en-US" b="0" i="0" dirty="0">
                <a:solidFill>
                  <a:srgbClr val="54595D"/>
                </a:solidFill>
                <a:effectLst/>
                <a:latin typeface="Arial" panose="020B0604020202020204" pitchFamily="34" charset="0"/>
              </a:rPr>
              <a:t> -</a:t>
            </a:r>
            <a:endParaRPr lang="he-IL" dirty="0"/>
          </a:p>
        </p:txBody>
      </p:sp>
      <p:sp>
        <p:nvSpPr>
          <p:cNvPr id="13" name="תיבת טקסט 12">
            <a:extLst>
              <a:ext uri="{FF2B5EF4-FFF2-40B4-BE49-F238E27FC236}">
                <a16:creationId xmlns:a16="http://schemas.microsoft.com/office/drawing/2014/main" id="{B88CAF34-2121-50C0-0185-33A601A64E14}"/>
              </a:ext>
            </a:extLst>
          </p:cNvPr>
          <p:cNvSpPr txBox="1"/>
          <p:nvPr/>
        </p:nvSpPr>
        <p:spPr>
          <a:xfrm>
            <a:off x="5380522" y="6115669"/>
            <a:ext cx="3349592" cy="369332"/>
          </a:xfrm>
          <a:prstGeom prst="rect">
            <a:avLst/>
          </a:prstGeom>
          <a:solidFill>
            <a:schemeClr val="bg1"/>
          </a:solidFill>
        </p:spPr>
        <p:txBody>
          <a:bodyPr wrap="square" rtlCol="1">
            <a:spAutoFit/>
          </a:bodyPr>
          <a:lstStyle/>
          <a:p>
            <a:r>
              <a:rPr lang="he-IL" dirty="0"/>
              <a:t>נדידת ציפורים היכנסו לקישור </a:t>
            </a:r>
            <a:r>
              <a:rPr lang="he-IL" dirty="0">
                <a:hlinkClick r:id="rId8"/>
              </a:rPr>
              <a:t>הבא</a:t>
            </a:r>
            <a:r>
              <a:rPr lang="he-IL" dirty="0"/>
              <a:t> </a:t>
            </a:r>
          </a:p>
        </p:txBody>
      </p:sp>
    </p:spTree>
    <p:extLst>
      <p:ext uri="{BB962C8B-B14F-4D97-AF65-F5344CB8AC3E}">
        <p14:creationId xmlns:p14="http://schemas.microsoft.com/office/powerpoint/2010/main" val="3726438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endParaRPr lang="en-US" sz="3600" b="1" dirty="0"/>
          </a:p>
        </p:txBody>
      </p:sp>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5122" name="Picture 2">
            <a:extLst>
              <a:ext uri="{FF2B5EF4-FFF2-40B4-BE49-F238E27FC236}">
                <a16:creationId xmlns:a16="http://schemas.microsoft.com/office/drawing/2014/main" id="{20AE252E-4973-054C-784C-E38D38274F8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4130" y="1042816"/>
            <a:ext cx="7455740" cy="5591805"/>
          </a:xfrm>
          <a:prstGeom prst="rect">
            <a:avLst/>
          </a:prstGeom>
          <a:noFill/>
          <a:ln w="127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id="{13BDA050-9F92-C89B-5C20-23A4EDD93D10}"/>
              </a:ext>
            </a:extLst>
          </p:cNvPr>
          <p:cNvSpPr txBox="1"/>
          <p:nvPr/>
        </p:nvSpPr>
        <p:spPr>
          <a:xfrm>
            <a:off x="918238" y="6230056"/>
            <a:ext cx="2842232" cy="369332"/>
          </a:xfrm>
          <a:prstGeom prst="rect">
            <a:avLst/>
          </a:prstGeom>
          <a:solidFill>
            <a:schemeClr val="bg1"/>
          </a:solidFill>
        </p:spPr>
        <p:txBody>
          <a:bodyPr wrap="square" rtlCol="1">
            <a:spAutoFit/>
          </a:bodyPr>
          <a:lstStyle/>
          <a:p>
            <a:pPr algn="r"/>
            <a:r>
              <a:rPr lang="he-IL" dirty="0">
                <a:hlinkClick r:id="rId6">
                  <a:extLst>
                    <a:ext uri="{A12FA001-AC4F-418D-AE19-62706E023703}">
                      <ahyp:hlinkClr xmlns:ahyp="http://schemas.microsoft.com/office/drawing/2018/hyperlinkcolor" val="tx"/>
                    </a:ext>
                  </a:extLst>
                </a:hlinkClick>
              </a:rPr>
              <a:t>מתוך</a:t>
            </a:r>
            <a:r>
              <a:rPr lang="he-IL" dirty="0">
                <a:solidFill>
                  <a:srgbClr val="0563C1"/>
                </a:solidFill>
                <a:hlinkClick r:id="rId6">
                  <a:extLst>
                    <a:ext uri="{A12FA001-AC4F-418D-AE19-62706E023703}">
                      <ahyp:hlinkClr xmlns:ahyp="http://schemas.microsoft.com/office/drawing/2018/hyperlinkcolor" val="tx"/>
                    </a:ext>
                  </a:extLst>
                </a:hlinkClick>
              </a:rPr>
              <a:t> ויקיפדיה, </a:t>
            </a:r>
            <a:r>
              <a:rPr lang="he-IL" dirty="0"/>
              <a:t>אבישי </a:t>
            </a:r>
            <a:r>
              <a:rPr lang="he-IL" dirty="0" err="1"/>
              <a:t>טייכר</a:t>
            </a:r>
            <a:endParaRPr lang="he-IL" dirty="0"/>
          </a:p>
        </p:txBody>
      </p:sp>
      <p:sp>
        <p:nvSpPr>
          <p:cNvPr id="7" name="תיבת טקסט 6">
            <a:extLst>
              <a:ext uri="{FF2B5EF4-FFF2-40B4-BE49-F238E27FC236}">
                <a16:creationId xmlns:a16="http://schemas.microsoft.com/office/drawing/2014/main" id="{FB6211C3-367A-89EB-B97D-45759FF13BEA}"/>
              </a:ext>
            </a:extLst>
          </p:cNvPr>
          <p:cNvSpPr txBox="1"/>
          <p:nvPr/>
        </p:nvSpPr>
        <p:spPr>
          <a:xfrm>
            <a:off x="3994485" y="482153"/>
            <a:ext cx="1309035" cy="523220"/>
          </a:xfrm>
          <a:prstGeom prst="rect">
            <a:avLst/>
          </a:prstGeom>
          <a:noFill/>
        </p:spPr>
        <p:txBody>
          <a:bodyPr wrap="square">
            <a:spAutoFit/>
          </a:bodyPr>
          <a:lstStyle/>
          <a:p>
            <a:r>
              <a:rPr lang="he-IL" sz="2800" b="1" dirty="0"/>
              <a:t>קֶנְגּוּרוּ</a:t>
            </a:r>
          </a:p>
        </p:txBody>
      </p:sp>
    </p:spTree>
    <p:extLst>
      <p:ext uri="{BB962C8B-B14F-4D97-AF65-F5344CB8AC3E}">
        <p14:creationId xmlns:p14="http://schemas.microsoft.com/office/powerpoint/2010/main" val="255615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6541" y="169560"/>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688260" cy="671671"/>
          </a:xfrm>
          <a:prstGeom prst="rect">
            <a:avLst/>
          </a:prstGeom>
        </p:spPr>
      </p:pic>
      <p:sp>
        <p:nvSpPr>
          <p:cNvPr id="18" name="תיבת טקסט 17">
            <a:extLst>
              <a:ext uri="{FF2B5EF4-FFF2-40B4-BE49-F238E27FC236}">
                <a16:creationId xmlns:a16="http://schemas.microsoft.com/office/drawing/2014/main" id="{F2C1A693-194E-ED17-DD82-95B58D6BFF1D}"/>
              </a:ext>
            </a:extLst>
          </p:cNvPr>
          <p:cNvSpPr txBox="1"/>
          <p:nvPr/>
        </p:nvSpPr>
        <p:spPr>
          <a:xfrm>
            <a:off x="6137326" y="3944959"/>
            <a:ext cx="3664783" cy="369332"/>
          </a:xfrm>
          <a:prstGeom prst="rect">
            <a:avLst/>
          </a:prstGeom>
          <a:noFill/>
        </p:spPr>
        <p:txBody>
          <a:bodyPr wrap="square">
            <a:spAutoFit/>
          </a:bodyPr>
          <a:lstStyle/>
          <a:p>
            <a:r>
              <a:rPr lang="he-IL" dirty="0"/>
              <a:t> </a:t>
            </a:r>
            <a:endParaRPr lang="he-IL" b="1" dirty="0"/>
          </a:p>
        </p:txBody>
      </p:sp>
      <p:pic>
        <p:nvPicPr>
          <p:cNvPr id="3" name="תמונה 2">
            <a:extLst>
              <a:ext uri="{FF2B5EF4-FFF2-40B4-BE49-F238E27FC236}">
                <a16:creationId xmlns:a16="http://schemas.microsoft.com/office/drawing/2014/main" id="{708181EA-44C1-9269-E3F2-AEE602A439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521" y="1375308"/>
            <a:ext cx="7448857" cy="4986738"/>
          </a:xfrm>
          <a:prstGeom prst="rect">
            <a:avLst/>
          </a:prstGeom>
          <a:ln w="12700">
            <a:solidFill>
              <a:schemeClr val="accent4">
                <a:lumMod val="50000"/>
              </a:schemeClr>
            </a:solidFill>
          </a:ln>
        </p:spPr>
      </p:pic>
      <p:sp>
        <p:nvSpPr>
          <p:cNvPr id="4" name="תיבת טקסט 3">
            <a:extLst>
              <a:ext uri="{FF2B5EF4-FFF2-40B4-BE49-F238E27FC236}">
                <a16:creationId xmlns:a16="http://schemas.microsoft.com/office/drawing/2014/main" id="{029E1BE9-ADC2-DB87-86B0-00A6B4DF54AD}"/>
              </a:ext>
            </a:extLst>
          </p:cNvPr>
          <p:cNvSpPr txBox="1"/>
          <p:nvPr/>
        </p:nvSpPr>
        <p:spPr>
          <a:xfrm>
            <a:off x="886621" y="5817285"/>
            <a:ext cx="2627697" cy="369332"/>
          </a:xfrm>
          <a:prstGeom prst="rect">
            <a:avLst/>
          </a:prstGeom>
          <a:solidFill>
            <a:schemeClr val="bg1"/>
          </a:solidFill>
        </p:spPr>
        <p:txBody>
          <a:bodyPr wrap="square" rtlCol="1">
            <a:spAutoFit/>
          </a:bodyPr>
          <a:lstStyle/>
          <a:p>
            <a:r>
              <a:rPr lang="he-IL" dirty="0"/>
              <a:t>מתוך </a:t>
            </a:r>
            <a:r>
              <a:rPr lang="he-IL" dirty="0">
                <a:hlinkClick r:id="rId6"/>
              </a:rPr>
              <a:t>ויקיפדיה </a:t>
            </a:r>
            <a:r>
              <a:rPr lang="he-IL" dirty="0"/>
              <a:t>אבי בן זקן</a:t>
            </a:r>
          </a:p>
        </p:txBody>
      </p:sp>
      <p:sp>
        <p:nvSpPr>
          <p:cNvPr id="8" name="תיבת טקסט 7">
            <a:extLst>
              <a:ext uri="{FF2B5EF4-FFF2-40B4-BE49-F238E27FC236}">
                <a16:creationId xmlns:a16="http://schemas.microsoft.com/office/drawing/2014/main" id="{0E992788-9223-515D-5D9C-1AD381B7CE57}"/>
              </a:ext>
            </a:extLst>
          </p:cNvPr>
          <p:cNvSpPr txBox="1"/>
          <p:nvPr/>
        </p:nvSpPr>
        <p:spPr>
          <a:xfrm>
            <a:off x="2449630" y="3261178"/>
            <a:ext cx="4899258" cy="369332"/>
          </a:xfrm>
          <a:prstGeom prst="rect">
            <a:avLst/>
          </a:prstGeom>
          <a:noFill/>
        </p:spPr>
        <p:txBody>
          <a:bodyPr wrap="square">
            <a:spAutoFit/>
          </a:bodyPr>
          <a:lstStyle/>
          <a:p>
            <a:r>
              <a:rPr lang="he-IL" dirty="0"/>
              <a:t>עַקְרָב</a:t>
            </a:r>
          </a:p>
        </p:txBody>
      </p:sp>
      <p:sp>
        <p:nvSpPr>
          <p:cNvPr id="10" name="תיבת טקסט 9">
            <a:extLst>
              <a:ext uri="{FF2B5EF4-FFF2-40B4-BE49-F238E27FC236}">
                <a16:creationId xmlns:a16="http://schemas.microsoft.com/office/drawing/2014/main" id="{1B9071D5-D1C1-A2CD-8F80-EC1B34193F7E}"/>
              </a:ext>
            </a:extLst>
          </p:cNvPr>
          <p:cNvSpPr txBox="1"/>
          <p:nvPr/>
        </p:nvSpPr>
        <p:spPr>
          <a:xfrm>
            <a:off x="4365058" y="674021"/>
            <a:ext cx="4899258" cy="523220"/>
          </a:xfrm>
          <a:prstGeom prst="rect">
            <a:avLst/>
          </a:prstGeom>
          <a:noFill/>
        </p:spPr>
        <p:txBody>
          <a:bodyPr wrap="square">
            <a:spAutoFit/>
          </a:bodyPr>
          <a:lstStyle/>
          <a:p>
            <a:r>
              <a:rPr lang="he-IL" sz="2800" b="1" dirty="0"/>
              <a:t>עַקְרָב</a:t>
            </a:r>
          </a:p>
        </p:txBody>
      </p:sp>
    </p:spTree>
    <p:extLst>
      <p:ext uri="{BB962C8B-B14F-4D97-AF65-F5344CB8AC3E}">
        <p14:creationId xmlns:p14="http://schemas.microsoft.com/office/powerpoint/2010/main" val="2463669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r>
              <a:rPr lang="he-IL" sz="3600" b="1" dirty="0"/>
              <a:t> </a:t>
            </a:r>
            <a:endParaRPr lang="en-US" sz="3600" b="1" dirty="0"/>
          </a:p>
        </p:txBody>
      </p:sp>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4" name="תמונה 3">
            <a:extLst>
              <a:ext uri="{FF2B5EF4-FFF2-40B4-BE49-F238E27FC236}">
                <a16:creationId xmlns:a16="http://schemas.microsoft.com/office/drawing/2014/main" id="{1C4AD47C-2B4A-2097-BBDB-443780CBEE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8640" y="1214769"/>
            <a:ext cx="8245843" cy="5451424"/>
          </a:xfrm>
          <a:prstGeom prst="rect">
            <a:avLst/>
          </a:prstGeom>
          <a:ln w="12700">
            <a:solidFill>
              <a:srgbClr val="FFCC00"/>
            </a:solidFill>
          </a:ln>
        </p:spPr>
      </p:pic>
      <p:sp>
        <p:nvSpPr>
          <p:cNvPr id="7" name="תיבת טקסט 6">
            <a:extLst>
              <a:ext uri="{FF2B5EF4-FFF2-40B4-BE49-F238E27FC236}">
                <a16:creationId xmlns:a16="http://schemas.microsoft.com/office/drawing/2014/main" id="{EF28A4E3-83E8-F07E-FCCD-052AF2C3FB6E}"/>
              </a:ext>
            </a:extLst>
          </p:cNvPr>
          <p:cNvSpPr txBox="1"/>
          <p:nvPr/>
        </p:nvSpPr>
        <p:spPr>
          <a:xfrm>
            <a:off x="349517" y="6115669"/>
            <a:ext cx="3664217" cy="369332"/>
          </a:xfrm>
          <a:prstGeom prst="rect">
            <a:avLst/>
          </a:prstGeom>
          <a:solidFill>
            <a:schemeClr val="bg1"/>
          </a:solidFill>
        </p:spPr>
        <p:txBody>
          <a:bodyPr wrap="square" rtlCol="1">
            <a:spAutoFit/>
          </a:bodyPr>
          <a:lstStyle/>
          <a:p>
            <a:pPr algn="r" rtl="1"/>
            <a:r>
              <a:rPr lang="he-IL" dirty="0"/>
              <a:t>מתוך</a:t>
            </a:r>
            <a:r>
              <a:rPr lang="he-IL" dirty="0">
                <a:hlinkClick r:id="rId6"/>
              </a:rPr>
              <a:t> ויקיפדיה </a:t>
            </a:r>
            <a:r>
              <a:rPr lang="en-US" b="0" i="0" u="none" strike="noStrike" dirty="0">
                <a:solidFill>
                  <a:srgbClr val="3366CC"/>
                </a:solidFill>
                <a:effectLst/>
                <a:latin typeface="Arial" panose="020B0604020202020204" pitchFamily="34" charset="0"/>
                <a:hlinkClick r:id="rId7" tooltip="d:Q54800218"/>
              </a:rPr>
              <a:t>Charles J. Sharp</a:t>
            </a:r>
            <a:r>
              <a:rPr lang="en-US" b="0" i="0" dirty="0">
                <a:solidFill>
                  <a:srgbClr val="54595D"/>
                </a:solidFill>
                <a:effectLst/>
                <a:latin typeface="Arial" panose="020B0604020202020204" pitchFamily="34" charset="0"/>
              </a:rPr>
              <a:t> -</a:t>
            </a:r>
            <a:endParaRPr lang="he-IL" dirty="0"/>
          </a:p>
        </p:txBody>
      </p:sp>
      <p:sp>
        <p:nvSpPr>
          <p:cNvPr id="9" name="תיבת טקסט 8">
            <a:extLst>
              <a:ext uri="{FF2B5EF4-FFF2-40B4-BE49-F238E27FC236}">
                <a16:creationId xmlns:a16="http://schemas.microsoft.com/office/drawing/2014/main" id="{A987D0C7-AE91-BBAF-30E5-8957BACBD81B}"/>
              </a:ext>
            </a:extLst>
          </p:cNvPr>
          <p:cNvSpPr txBox="1"/>
          <p:nvPr/>
        </p:nvSpPr>
        <p:spPr>
          <a:xfrm>
            <a:off x="4442059" y="691549"/>
            <a:ext cx="890337" cy="523220"/>
          </a:xfrm>
          <a:prstGeom prst="rect">
            <a:avLst/>
          </a:prstGeom>
          <a:noFill/>
        </p:spPr>
        <p:txBody>
          <a:bodyPr wrap="square">
            <a:spAutoFit/>
          </a:bodyPr>
          <a:lstStyle/>
          <a:p>
            <a:r>
              <a:rPr lang="he-IL" sz="2800" b="1" dirty="0"/>
              <a:t>פִּיל</a:t>
            </a:r>
          </a:p>
        </p:txBody>
      </p:sp>
    </p:spTree>
    <p:extLst>
      <p:ext uri="{BB962C8B-B14F-4D97-AF65-F5344CB8AC3E}">
        <p14:creationId xmlns:p14="http://schemas.microsoft.com/office/powerpoint/2010/main" val="3544040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50" y="1948997"/>
            <a:ext cx="7886700" cy="4351338"/>
          </a:xfrm>
        </p:spPr>
        <p:txBody>
          <a:bodyPr>
            <a:normAutofit/>
          </a:bodyPr>
          <a:lstStyle/>
          <a:p>
            <a:pPr marL="0" indent="0" algn="r">
              <a:buNone/>
            </a:pPr>
            <a:endParaRPr lang="he-IL" sz="3600" b="1" dirty="0">
              <a:solidFill>
                <a:srgbClr val="000000"/>
              </a:solidFill>
              <a:latin typeface="MF_FrankRuhl-Regular"/>
            </a:endParaRPr>
          </a:p>
          <a:p>
            <a:pPr marL="0" indent="0" algn="r">
              <a:buNone/>
            </a:pPr>
            <a:r>
              <a:rPr lang="he-IL" sz="3600" b="1" dirty="0"/>
              <a:t> </a:t>
            </a:r>
            <a:endParaRPr lang="en-US" sz="3600" b="1" dirty="0"/>
          </a:p>
        </p:txBody>
      </p:sp>
      <p:pic>
        <p:nvPicPr>
          <p:cNvPr id="5" name="תמונה 4">
            <a:extLst>
              <a:ext uri="{FF2B5EF4-FFF2-40B4-BE49-F238E27FC236}">
                <a16:creationId xmlns:a16="http://schemas.microsoft.com/office/drawing/2014/main" id="{6EBA0FDC-42D7-C95D-F6D0-9E94D4470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63" y="48991"/>
            <a:ext cx="1621677" cy="470773"/>
          </a:xfrm>
          <a:prstGeom prst="rect">
            <a:avLst/>
          </a:prstGeom>
        </p:spPr>
      </p:pic>
      <p:pic>
        <p:nvPicPr>
          <p:cNvPr id="6" name="תמונה 5">
            <a:extLst>
              <a:ext uri="{FF2B5EF4-FFF2-40B4-BE49-F238E27FC236}">
                <a16:creationId xmlns:a16="http://schemas.microsoft.com/office/drawing/2014/main" id="{57CC6FE2-60B4-6479-1A8E-D316B24348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71671"/>
          </a:xfrm>
          <a:prstGeom prst="rect">
            <a:avLst/>
          </a:prstGeom>
        </p:spPr>
      </p:pic>
      <p:pic>
        <p:nvPicPr>
          <p:cNvPr id="7170" name="Picture 2">
            <a:extLst>
              <a:ext uri="{FF2B5EF4-FFF2-40B4-BE49-F238E27FC236}">
                <a16:creationId xmlns:a16="http://schemas.microsoft.com/office/drawing/2014/main" id="{8E7179D8-7919-018E-7972-549ACFF470A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30936" y="991402"/>
            <a:ext cx="6920565" cy="5866598"/>
          </a:xfrm>
          <a:prstGeom prst="rect">
            <a:avLst/>
          </a:prstGeom>
          <a:noFill/>
          <a:ln w="12700">
            <a:solidFill>
              <a:srgbClr val="FFCC00"/>
            </a:solidFill>
          </a:ln>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id="{7E9F3F82-A2F7-D3D1-46B2-2CA5F16B2E3B}"/>
              </a:ext>
            </a:extLst>
          </p:cNvPr>
          <p:cNvSpPr txBox="1"/>
          <p:nvPr/>
        </p:nvSpPr>
        <p:spPr>
          <a:xfrm>
            <a:off x="1440180" y="6249627"/>
            <a:ext cx="2653565" cy="369332"/>
          </a:xfrm>
          <a:prstGeom prst="rect">
            <a:avLst/>
          </a:prstGeom>
          <a:solidFill>
            <a:schemeClr val="bg1"/>
          </a:solidFill>
        </p:spPr>
        <p:txBody>
          <a:bodyPr wrap="square" rtlCol="1">
            <a:spAutoFit/>
          </a:bodyPr>
          <a:lstStyle/>
          <a:p>
            <a:r>
              <a:rPr lang="he-IL" dirty="0"/>
              <a:t>מתוך </a:t>
            </a:r>
            <a:r>
              <a:rPr lang="he-IL" dirty="0">
                <a:hlinkClick r:id="rId6"/>
              </a:rPr>
              <a:t>ויקיפדיה</a:t>
            </a:r>
            <a:r>
              <a:rPr lang="he-IL" dirty="0"/>
              <a:t> נחלת הכלל</a:t>
            </a:r>
          </a:p>
        </p:txBody>
      </p:sp>
      <p:sp>
        <p:nvSpPr>
          <p:cNvPr id="4" name="תיבת טקסט 3">
            <a:extLst>
              <a:ext uri="{FF2B5EF4-FFF2-40B4-BE49-F238E27FC236}">
                <a16:creationId xmlns:a16="http://schemas.microsoft.com/office/drawing/2014/main" id="{CF32BFC7-D040-7232-5BBC-31C5F7779D81}"/>
              </a:ext>
            </a:extLst>
          </p:cNvPr>
          <p:cNvSpPr txBox="1"/>
          <p:nvPr/>
        </p:nvSpPr>
        <p:spPr>
          <a:xfrm>
            <a:off x="4360243" y="407927"/>
            <a:ext cx="1106906" cy="523220"/>
          </a:xfrm>
          <a:prstGeom prst="rect">
            <a:avLst/>
          </a:prstGeom>
          <a:noFill/>
        </p:spPr>
        <p:txBody>
          <a:bodyPr wrap="square" rtlCol="1">
            <a:spAutoFit/>
          </a:bodyPr>
          <a:lstStyle/>
          <a:p>
            <a:r>
              <a:rPr lang="he-IL" sz="2800" b="1" dirty="0"/>
              <a:t>כֶּלֶב</a:t>
            </a:r>
          </a:p>
        </p:txBody>
      </p:sp>
    </p:spTree>
    <p:extLst>
      <p:ext uri="{BB962C8B-B14F-4D97-AF65-F5344CB8AC3E}">
        <p14:creationId xmlns:p14="http://schemas.microsoft.com/office/powerpoint/2010/main" val="2115196899"/>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4995</TotalTime>
  <Words>905</Words>
  <Application>Microsoft Office PowerPoint</Application>
  <PresentationFormat>‫הצגה על המסך (4:3)</PresentationFormat>
  <Paragraphs>124</Paragraphs>
  <Slides>22</Slides>
  <Notes>22</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22</vt:i4>
      </vt:variant>
    </vt:vector>
  </HeadingPairs>
  <TitlesOfParts>
    <vt:vector size="31" baseType="lpstr">
      <vt:lpstr>Almoni Neue DL 4.0 AAA</vt:lpstr>
      <vt:lpstr>Arial</vt:lpstr>
      <vt:lpstr>Arial</vt:lpstr>
      <vt:lpstr>Calibri</vt:lpstr>
      <vt:lpstr>Calibri Light</vt:lpstr>
      <vt:lpstr>EnzoagadaMF-Bold</vt:lpstr>
      <vt:lpstr>FontbitDavid</vt:lpstr>
      <vt:lpstr>MF_FrankRuhl-Regular</vt:lpstr>
      <vt:lpstr>ערכת נושא Office</vt:lpstr>
      <vt:lpstr>מצגת מלווה לשיעורים</vt:lpstr>
      <vt:lpstr>בַּעֲלֵי חַיִּים בַּקַּיץ (עמודים 112-113)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244</cp:revision>
  <dcterms:created xsi:type="dcterms:W3CDTF">2019-05-25T18:59:51Z</dcterms:created>
  <dcterms:modified xsi:type="dcterms:W3CDTF">2024-04-10T06:13:06Z</dcterms:modified>
</cp:coreProperties>
</file>