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3"/>
  </p:notesMasterIdLst>
  <p:sldIdLst>
    <p:sldId id="329" r:id="rId2"/>
    <p:sldId id="416" r:id="rId3"/>
    <p:sldId id="388" r:id="rId4"/>
    <p:sldId id="404" r:id="rId5"/>
    <p:sldId id="406" r:id="rId6"/>
    <p:sldId id="405" r:id="rId7"/>
    <p:sldId id="407" r:id="rId8"/>
    <p:sldId id="390" r:id="rId9"/>
    <p:sldId id="417" r:id="rId10"/>
    <p:sldId id="391" r:id="rId11"/>
    <p:sldId id="40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A900"/>
    <a:srgbClr val="0066A6"/>
    <a:srgbClr val="E31B8D"/>
    <a:srgbClr val="6EB14D"/>
    <a:srgbClr val="0067A3"/>
    <a:srgbClr val="F6FAFE"/>
    <a:srgbClr val="B31114"/>
    <a:srgbClr val="6FB14D"/>
    <a:srgbClr val="B31013"/>
    <a:srgbClr val="5A5E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378" autoAdjust="0"/>
    <p:restoredTop sz="84795" autoAdjust="0"/>
  </p:normalViewPr>
  <p:slideViewPr>
    <p:cSldViewPr snapToGrid="0" showGuides="1">
      <p:cViewPr varScale="1">
        <p:scale>
          <a:sx n="94" d="100"/>
          <a:sy n="94" d="100"/>
        </p:scale>
        <p:origin x="1692" y="66"/>
      </p:cViewPr>
      <p:guideLst>
        <p:guide orient="horz" pos="2208"/>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ga mishan" userId="802d01ca9850f5a0" providerId="LiveId" clId="{8FE193D5-602A-4CCA-8A41-27D58F8D8852}"/>
    <pc:docChg chg="custSel modSld">
      <pc:chgData name="noga mishan" userId="802d01ca9850f5a0" providerId="LiveId" clId="{8FE193D5-602A-4CCA-8A41-27D58F8D8852}" dt="2024-03-31T04:12:59.787" v="69" actId="1076"/>
      <pc:docMkLst>
        <pc:docMk/>
      </pc:docMkLst>
      <pc:sldChg chg="addSp delSp modSp mod">
        <pc:chgData name="noga mishan" userId="802d01ca9850f5a0" providerId="LiveId" clId="{8FE193D5-602A-4CCA-8A41-27D58F8D8852}" dt="2024-03-31T04:12:59.787" v="69" actId="1076"/>
        <pc:sldMkLst>
          <pc:docMk/>
          <pc:sldMk cId="2961861462" sldId="405"/>
        </pc:sldMkLst>
        <pc:spChg chg="add del mod">
          <ac:chgData name="noga mishan" userId="802d01ca9850f5a0" providerId="LiveId" clId="{8FE193D5-602A-4CCA-8A41-27D58F8D8852}" dt="2024-03-31T04:07:31.514" v="29"/>
          <ac:spMkLst>
            <pc:docMk/>
            <pc:sldMk cId="2961861462" sldId="405"/>
            <ac:spMk id="3" creationId="{FFC756D3-3AFC-ECD4-8F77-5A6326AE8425}"/>
          </ac:spMkLst>
        </pc:spChg>
        <pc:spChg chg="add mod">
          <ac:chgData name="noga mishan" userId="802d01ca9850f5a0" providerId="LiveId" clId="{8FE193D5-602A-4CCA-8A41-27D58F8D8852}" dt="2024-03-31T04:07:16.571" v="27" actId="20577"/>
          <ac:spMkLst>
            <pc:docMk/>
            <pc:sldMk cId="2961861462" sldId="405"/>
            <ac:spMk id="7" creationId="{A043837B-AC78-A5C0-6251-67F47CC462F5}"/>
          </ac:spMkLst>
        </pc:spChg>
        <pc:spChg chg="mod">
          <ac:chgData name="noga mishan" userId="802d01ca9850f5a0" providerId="LiveId" clId="{8FE193D5-602A-4CCA-8A41-27D58F8D8852}" dt="2024-03-31T04:12:59.787" v="69" actId="1076"/>
          <ac:spMkLst>
            <pc:docMk/>
            <pc:sldMk cId="2961861462" sldId="405"/>
            <ac:spMk id="11" creationId="{5B691A7E-0BF0-A621-EC2C-4A93A3F1EEA7}"/>
          </ac:spMkLst>
        </pc:spChg>
        <pc:picChg chg="add del mod">
          <ac:chgData name="noga mishan" userId="802d01ca9850f5a0" providerId="LiveId" clId="{8FE193D5-602A-4CCA-8A41-27D58F8D8852}" dt="2024-03-31T04:05:47.047" v="6" actId="478"/>
          <ac:picMkLst>
            <pc:docMk/>
            <pc:sldMk cId="2961861462" sldId="405"/>
            <ac:picMk id="2" creationId="{54B0BCA2-3880-85B9-470A-9794097B37E3}"/>
          </ac:picMkLst>
        </pc:picChg>
        <pc:picChg chg="del">
          <ac:chgData name="noga mishan" userId="802d01ca9850f5a0" providerId="LiveId" clId="{8FE193D5-602A-4CCA-8A41-27D58F8D8852}" dt="2024-03-31T04:05:11.313" v="1" actId="21"/>
          <ac:picMkLst>
            <pc:docMk/>
            <pc:sldMk cId="2961861462" sldId="405"/>
            <ac:picMk id="6" creationId="{54B0BCA2-3880-85B9-470A-9794097B37E3}"/>
          </ac:picMkLst>
        </pc:picChg>
        <pc:picChg chg="add del mod">
          <ac:chgData name="noga mishan" userId="802d01ca9850f5a0" providerId="LiveId" clId="{8FE193D5-602A-4CCA-8A41-27D58F8D8852}" dt="2024-03-31T04:05:47.047" v="6" actId="478"/>
          <ac:picMkLst>
            <pc:docMk/>
            <pc:sldMk cId="2961861462" sldId="405"/>
            <ac:picMk id="1026" creationId="{893E3F77-D76B-77B9-D40F-DC4F19ADA209}"/>
          </ac:picMkLst>
        </pc:picChg>
        <pc:picChg chg="add mod">
          <ac:chgData name="noga mishan" userId="802d01ca9850f5a0" providerId="LiveId" clId="{8FE193D5-602A-4CCA-8A41-27D58F8D8852}" dt="2024-03-31T04:06:36.097" v="16" actId="1076"/>
          <ac:picMkLst>
            <pc:docMk/>
            <pc:sldMk cId="2961861462" sldId="405"/>
            <ac:picMk id="1028" creationId="{66EEF12E-D2B2-D175-F558-493667A58FBC}"/>
          </ac:picMkLst>
        </pc:picChg>
      </pc:sldChg>
      <pc:sldChg chg="addSp delSp modSp mod">
        <pc:chgData name="noga mishan" userId="802d01ca9850f5a0" providerId="LiveId" clId="{8FE193D5-602A-4CCA-8A41-27D58F8D8852}" dt="2024-03-31T04:12:55.554" v="68" actId="1076"/>
        <pc:sldMkLst>
          <pc:docMk/>
          <pc:sldMk cId="3450290949" sldId="406"/>
        </pc:sldMkLst>
        <pc:spChg chg="add">
          <ac:chgData name="noga mishan" userId="802d01ca9850f5a0" providerId="LiveId" clId="{8FE193D5-602A-4CCA-8A41-27D58F8D8852}" dt="2024-03-31T04:10:03.143" v="41" actId="22"/>
          <ac:spMkLst>
            <pc:docMk/>
            <pc:sldMk cId="3450290949" sldId="406"/>
            <ac:spMk id="3" creationId="{E0CE907C-FCE3-0BFB-0A8A-A354510536D8}"/>
          </ac:spMkLst>
        </pc:spChg>
        <pc:spChg chg="add mod">
          <ac:chgData name="noga mishan" userId="802d01ca9850f5a0" providerId="LiveId" clId="{8FE193D5-602A-4CCA-8A41-27D58F8D8852}" dt="2024-03-31T04:12:47.305" v="67" actId="207"/>
          <ac:spMkLst>
            <pc:docMk/>
            <pc:sldMk cId="3450290949" sldId="406"/>
            <ac:spMk id="6" creationId="{15A9955D-A35A-71C3-0747-A4CE7740EDCA}"/>
          </ac:spMkLst>
        </pc:spChg>
        <pc:spChg chg="add mod">
          <ac:chgData name="noga mishan" userId="802d01ca9850f5a0" providerId="LiveId" clId="{8FE193D5-602A-4CCA-8A41-27D58F8D8852}" dt="2024-03-31T04:10:47.383" v="46"/>
          <ac:spMkLst>
            <pc:docMk/>
            <pc:sldMk cId="3450290949" sldId="406"/>
            <ac:spMk id="8" creationId="{F3418FB9-B64B-3BDB-DD21-7E207BC031D8}"/>
          </ac:spMkLst>
        </pc:spChg>
        <pc:spChg chg="mod">
          <ac:chgData name="noga mishan" userId="802d01ca9850f5a0" providerId="LiveId" clId="{8FE193D5-602A-4CCA-8A41-27D58F8D8852}" dt="2024-03-31T04:12:55.554" v="68" actId="1076"/>
          <ac:spMkLst>
            <pc:docMk/>
            <pc:sldMk cId="3450290949" sldId="406"/>
            <ac:spMk id="23" creationId="{1CFCEE65-3907-2479-8123-07E037BEEB60}"/>
          </ac:spMkLst>
        </pc:spChg>
        <pc:picChg chg="del">
          <ac:chgData name="noga mishan" userId="802d01ca9850f5a0" providerId="LiveId" clId="{8FE193D5-602A-4CCA-8A41-27D58F8D8852}" dt="2024-03-31T04:08:42.477" v="30" actId="478"/>
          <ac:picMkLst>
            <pc:docMk/>
            <pc:sldMk cId="3450290949" sldId="406"/>
            <ac:picMk id="7" creationId="{02D39B6B-607B-3B3F-9D37-F35106F58560}"/>
          </ac:picMkLst>
        </pc:picChg>
        <pc:picChg chg="add mod">
          <ac:chgData name="noga mishan" userId="802d01ca9850f5a0" providerId="LiveId" clId="{8FE193D5-602A-4CCA-8A41-27D58F8D8852}" dt="2024-03-31T04:09:36.107" v="40" actId="14100"/>
          <ac:picMkLst>
            <pc:docMk/>
            <pc:sldMk cId="3450290949" sldId="406"/>
            <ac:picMk id="2050" creationId="{DD6C71D5-CCBB-6EC2-7957-D304DE18116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x-none"/>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699FE938-EB2A-473A-97ED-1CBD33704278}" type="datetimeFigureOut">
              <a:rPr lang="x-none" smtClean="0"/>
              <a:t>ב'/ניסן/תשפ"ד</a:t>
            </a:fld>
            <a:endParaRPr lang="x-none"/>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x-none"/>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x-none"/>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E992BE40-C229-4611-BA02-460BF420667C}" type="slidenum">
              <a:rPr lang="x-none" smtClean="0"/>
              <a:t>‹#›</a:t>
            </a:fld>
            <a:endParaRPr lang="x-none"/>
          </a:p>
        </p:txBody>
      </p:sp>
    </p:spTree>
    <p:extLst>
      <p:ext uri="{BB962C8B-B14F-4D97-AF65-F5344CB8AC3E}">
        <p14:creationId xmlns:p14="http://schemas.microsoft.com/office/powerpoint/2010/main" val="333564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u="none" strike="noStrike" baseline="0" dirty="0">
                <a:latin typeface="FontbitDavid"/>
              </a:rPr>
              <a:t>בנושא זה נעסוק בתופעות אופייניות לצמחים בקיץ. רוב הצמחים העשבוניים יבשים אך יש גם ירוקים (בדרך כלל רב השיחים והעצים והעשבוניים בעלי התאמות לעונה, התאמות כגון: שורשים ארוכים, עלים יבשים, צמחים ללא עלים, צמחים עם עלים מכוסים בשיער, צמחים עם עלים בשרניים.</a:t>
            </a:r>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a:t>
            </a:fld>
            <a:endParaRPr lang="x-none"/>
          </a:p>
        </p:txBody>
      </p:sp>
    </p:spTree>
    <p:extLst>
      <p:ext uri="{BB962C8B-B14F-4D97-AF65-F5344CB8AC3E}">
        <p14:creationId xmlns:p14="http://schemas.microsoft.com/office/powerpoint/2010/main" val="3193515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פירות קיץ </a:t>
            </a:r>
            <a:r>
              <a:rPr lang="he-IL" sz="1800" b="0" i="0" u="none" strike="noStrike" baseline="0" dirty="0" err="1">
                <a:latin typeface="FontbitDavid"/>
              </a:rPr>
              <a:t>עסיסים</a:t>
            </a:r>
            <a:r>
              <a:rPr lang="he-IL" sz="1800" b="0" i="0" u="none" strike="noStrike" baseline="0" dirty="0">
                <a:latin typeface="FontbitDavid"/>
              </a:rPr>
              <a:t> בכולם ציפה עסיסית העוטפת את הגלעין או הזרע.</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10</a:t>
            </a:fld>
            <a:endParaRPr lang="x-none"/>
          </a:p>
        </p:txBody>
      </p:sp>
    </p:spTree>
    <p:extLst>
      <p:ext uri="{BB962C8B-B14F-4D97-AF65-F5344CB8AC3E}">
        <p14:creationId xmlns:p14="http://schemas.microsoft.com/office/powerpoint/2010/main" val="304674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a:t>
            </a:r>
            <a:r>
              <a:rPr lang="he-IL" b="1" dirty="0"/>
              <a:t>במבט חדש</a:t>
            </a:r>
            <a:r>
              <a:rPr lang="he-IL" dirty="0"/>
              <a:t>, ביחידת התוכן </a:t>
            </a:r>
            <a:r>
              <a:rPr lang="he-IL" b="1" dirty="0"/>
              <a:t>קיץ</a:t>
            </a:r>
            <a:r>
              <a:rPr lang="he-IL" dirty="0"/>
              <a:t>, המשימה: </a:t>
            </a:r>
            <a:r>
              <a:rPr lang="he-IL" b="1" dirty="0"/>
              <a:t>סלט פירות בקיץ.</a:t>
            </a:r>
          </a:p>
          <a:p>
            <a:r>
              <a:rPr lang="he-IL" dirty="0"/>
              <a:t> </a:t>
            </a:r>
            <a:r>
              <a:rPr lang="he-IL" b="0" i="0" dirty="0">
                <a:effectLst/>
                <a:latin typeface="Almoni Neue DL 4.0 AAA"/>
              </a:rPr>
              <a:t>המשימה עוסקת בזיהוי, אפיון, מיון והשוואה בין פירות הקיץ.</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11</a:t>
            </a:fld>
            <a:endParaRPr lang="x-none"/>
          </a:p>
        </p:txBody>
      </p:sp>
    </p:spTree>
    <p:extLst>
      <p:ext uri="{BB962C8B-B14F-4D97-AF65-F5344CB8AC3E}">
        <p14:creationId xmlns:p14="http://schemas.microsoft.com/office/powerpoint/2010/main" val="1195174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dirty="0"/>
              <a:t>בעקבות השינוי במזג האוויר, הפסקת הגשמים הגורמת להתייבשות האדמה, והעלייה בטמפרטורה, חלים</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400" dirty="0"/>
              <a:t>שינויים משמעותיים בצמחים ובבעלי חיים. בסיור הקיץ הפותח נושא זה אפשר להתרשם מהצמחים החד</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400" dirty="0"/>
              <a:t>שנתיים שהתייבשו וסיימו את חייהם, מהפירות שהבשילו ומבעלי החיים שנחים במקומות קרירים וחוזרים</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400" dirty="0"/>
              <a:t>לפעילות בשעות הקרירות יותר של היממה.</a:t>
            </a:r>
            <a:endParaRPr lang="en-US" sz="1400"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2</a:t>
            </a:fld>
            <a:endParaRPr lang="x-none"/>
          </a:p>
        </p:txBody>
      </p:sp>
    </p:spTree>
    <p:extLst>
      <p:ext uri="{BB962C8B-B14F-4D97-AF65-F5344CB8AC3E}">
        <p14:creationId xmlns:p14="http://schemas.microsoft.com/office/powerpoint/2010/main" val="3563711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כדאי להתחיל את הנושא עם יציאה לחצר או לשדה הבר, לצפות בבעלי חיים ובצמחים. מטרת הסיור להתרשם מהיובש השורר בשדה הבר שבו סיירו בעונות הקודמות, וממיעוט הפעילות של בעלי החיים בשעות החום (רבים שוהים בצל). בזמן הסיור אפשר לאסוף זרעים של צמחים ולהכין בעזרתם קישוט או תמונה.</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3</a:t>
            </a:fld>
            <a:endParaRPr lang="x-none">
              <a:solidFill>
                <a:prstClr val="black"/>
              </a:solidFill>
            </a:endParaRPr>
          </a:p>
        </p:txBody>
      </p:sp>
    </p:spTree>
    <p:extLst>
      <p:ext uri="{BB962C8B-B14F-4D97-AF65-F5344CB8AC3E}">
        <p14:creationId xmlns:p14="http://schemas.microsoft.com/office/powerpoint/2010/main" val="2957628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צמחי בר בקיץ: רוב מיני הצמחים החד-שנתיים שנבטו והתפתחו בתקופת החורף והאביב מפזרים את זרעיהם במשך הקיץ, מתייבשים ומתים. חלקם מתפוררים מיד אחר כך, ואחרים נשארים יבשים וזקופים כמו מיני צמחים קוצניים, הם ה"קוצים" של הקיץ.</a:t>
            </a:r>
          </a:p>
          <a:p>
            <a:r>
              <a:rPr lang="he-IL" dirty="0"/>
              <a:t>הצמחים הרב-שנתיים: השיחים והעצים - הם בעלי שורשים ארוכים יחסית ומסוגלים לקלוט את המים משכבות עמוקות ורטובות יותר של האדמה. תכונות אלה מאפשרות לצמחים אלה להישאר ירוקים גם בתקופת הקיץ החמה והיבשה.</a:t>
            </a:r>
          </a:p>
          <a:p>
            <a:r>
              <a:rPr lang="he-IL" dirty="0"/>
              <a:t>כדאי לדעת שהצמחים הגדלים ליד מקורות מים (נחלים, אגמים וכדומה) מגיעים לשיא פעילותם דווקא בקיץ, הודות לשילוב של שפע המים המרווים את האדמה במקום שבו הם גדלים עם החשיפה לאור השמש (כמו הרדוף הנחלים). לעומתם, מיני צמחים רבים (בעיקר אלה הגדלים במדבר), מצמצמים את פעילותם בתקופת הקיץ. יש המחליפים את עלי החורף הגדולים בעלי קיץ קטנים יותר, יש המשירים חלק גדול מן העלים או ממש נכנסים לשלכת ולתרדמת קיץ. תכונות אלה מאפשרות להם לצמצם את איבוד המים ולהפחית את סכנת ההתייבשות.</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4</a:t>
            </a:fld>
            <a:endParaRPr lang="x-none"/>
          </a:p>
        </p:txBody>
      </p:sp>
    </p:spTree>
    <p:extLst>
      <p:ext uri="{BB962C8B-B14F-4D97-AF65-F5344CB8AC3E}">
        <p14:creationId xmlns:p14="http://schemas.microsoft.com/office/powerpoint/2010/main" val="2869554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קיץ, קוץ, קץ – </a:t>
            </a:r>
          </a:p>
          <a:p>
            <a:r>
              <a:rPr lang="he-IL" dirty="0"/>
              <a:t>ארבעה קוצים שפורחים באביב ובקיץ וקמלים במהלך הקיץ.</a:t>
            </a:r>
          </a:p>
          <a:p>
            <a:r>
              <a:rPr lang="he-IL" dirty="0"/>
              <a:t>האברים הקוצניים נועדו להגן על הצמחים.</a:t>
            </a:r>
          </a:p>
          <a:p>
            <a:r>
              <a:rPr lang="he-IL" dirty="0"/>
              <a:t>חידה: מי אני? שמי כשם ציפור (חוחית), שמי כשם יונק (קיפוד)</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5</a:t>
            </a:fld>
            <a:endParaRPr lang="x-none"/>
          </a:p>
        </p:txBody>
      </p:sp>
    </p:spTree>
    <p:extLst>
      <p:ext uri="{BB962C8B-B14F-4D97-AF65-F5344CB8AC3E}">
        <p14:creationId xmlns:p14="http://schemas.microsoft.com/office/powerpoint/2010/main" val="1528408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שני צמחי קיץ דרדר וחוח.</a:t>
            </a:r>
          </a:p>
          <a:p>
            <a:r>
              <a:rPr lang="he-IL" dirty="0"/>
              <a:t>שניהם צמחים כמו כל צמח אך מכונים קוצים בשל האיברים הדוקרים שבצמח.</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6</a:t>
            </a:fld>
            <a:endParaRPr lang="x-none"/>
          </a:p>
        </p:txBody>
      </p:sp>
    </p:spTree>
    <p:extLst>
      <p:ext uri="{BB962C8B-B14F-4D97-AF65-F5344CB8AC3E}">
        <p14:creationId xmlns:p14="http://schemas.microsoft.com/office/powerpoint/2010/main" val="1409476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פירות וזרעים: בזמן הסיור בסביבה אפשר להתרשם מהפירות המבשילים גם על עצי הפרי (שפירותיהם אכילים, וחלק מהם מצויים במרכולים בעונה זו) וגם על צמחי הבר (שלרוב פירותיהם אינם אכילים).</a:t>
            </a:r>
          </a:p>
          <a:p>
            <a:r>
              <a:rPr lang="he-IL" dirty="0"/>
              <a:t>רוב הצמחים החד שנתיים (שהתייבשו וסיימו את מחזור החיים שלהם) מייצרים כמות עצומה של זרעים. כדאי לזכור את המחזוריות וחלק מזרעים אלה ינבטו בעונה הבאה, לאחר הגשמים. עם זאת חלק גדול מהזרעים האלה לא ינבטו בעונת הגשמים הבאה או לא יצליחו לגדול לאחר שנבטו, כי הם ייאכלו על ידי בעלי חיים, יגיעו למקומות שאינם מתאימים לנביטה ולגדילה וכדומה.</a:t>
            </a:r>
          </a:p>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7</a:t>
            </a:fld>
            <a:endParaRPr lang="x-none"/>
          </a:p>
        </p:txBody>
      </p:sp>
    </p:spTree>
    <p:extLst>
      <p:ext uri="{BB962C8B-B14F-4D97-AF65-F5344CB8AC3E}">
        <p14:creationId xmlns:p14="http://schemas.microsoft.com/office/powerpoint/2010/main" val="1233225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לאחר קריאת קטע המידע, עורכים דיון ושואלים:</a:t>
            </a:r>
          </a:p>
          <a:p>
            <a:r>
              <a:rPr lang="he-IL" dirty="0"/>
              <a:t>מהו חג הביכורים? מדוע הוא נקרא כך? מהי משמעות השם?? מה נוהגים לעשות בחג? </a:t>
            </a:r>
          </a:p>
          <a:p>
            <a:r>
              <a:rPr lang="he-IL" dirty="0"/>
              <a:t>אילו פירות קיץ אתם מכירים? אילו פירות מבשילים בקיץ? אילו פירות אתם אוהבים?</a:t>
            </a:r>
          </a:p>
          <a:p>
            <a:r>
              <a:rPr lang="he-IL" dirty="0"/>
              <a:t>בשקופיות 12-11תמונות של פירות קיץ. כמובן שאפשר לאתגר את התלמידים ולשאול אם הם מכירים פירות שמבשילים בקיץ בנוסף לאלה שרואים בתמונות.</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8</a:t>
            </a:fld>
            <a:endParaRPr lang="x-none"/>
          </a:p>
        </p:txBody>
      </p:sp>
    </p:spTree>
    <p:extLst>
      <p:ext uri="{BB962C8B-B14F-4D97-AF65-F5344CB8AC3E}">
        <p14:creationId xmlns:p14="http://schemas.microsoft.com/office/powerpoint/2010/main" val="2144519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אפשר לעסוק בפירות באופנים שונים, למשל אפשר להביא לשיעור פירות קיץ לפי בחירתם ולמיין אותם לפי מאפיינים נבחרים (כמו צבע, צורה, גודל, ריח, טעם, מרקם, פירות בעלי זרע אחד/פירות בעלי כמה זרעים, פירות עסיסיים/יבשים ועוד).</a:t>
            </a:r>
          </a:p>
          <a:p>
            <a:r>
              <a:rPr lang="he-IL" dirty="0"/>
              <a:t>אפשר גם לאסוף זרעים מצמחי הבר (וגם לצרף אליהם זרעים של צמחי מאכל, כמו קטניות שקונים במרכולים) להדביקם על בריסטול או על כל רקע אחר, ולהכין מהם קישוטים או להכין מהם מחרוזות.</a:t>
            </a:r>
          </a:p>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9</a:t>
            </a:fld>
            <a:endParaRPr lang="x-none"/>
          </a:p>
        </p:txBody>
      </p:sp>
    </p:spTree>
    <p:extLst>
      <p:ext uri="{BB962C8B-B14F-4D97-AF65-F5344CB8AC3E}">
        <p14:creationId xmlns:p14="http://schemas.microsoft.com/office/powerpoint/2010/main" val="2624800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ב'/ניסן/תשפ"ד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4198402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ב'/ניסן/תשפ"ד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80424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ב'/ניסן/תשפ"ד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618306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ב'/ניסן/תשפ"ד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19355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5CB9CB60-3FAE-4989-9875-39020804EAE7}" type="datetimeFigureOut">
              <a:rPr lang="x-none" smtClean="0"/>
              <a:t>ב'/ניסן/תשפ"ד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78232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5CB9CB60-3FAE-4989-9875-39020804EAE7}" type="datetimeFigureOut">
              <a:rPr lang="x-none" smtClean="0"/>
              <a:t>ב'/ניסן/תשפ"ד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5620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5CB9CB60-3FAE-4989-9875-39020804EAE7}" type="datetimeFigureOut">
              <a:rPr lang="x-none" smtClean="0"/>
              <a:t>ב'/ניסן/תשפ"ד</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36437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5CB9CB60-3FAE-4989-9875-39020804EAE7}" type="datetimeFigureOut">
              <a:rPr lang="x-none" smtClean="0"/>
              <a:t>ב'/ניסן/תשפ"ד</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04304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9CB60-3FAE-4989-9875-39020804EAE7}" type="datetimeFigureOut">
              <a:rPr lang="x-none" smtClean="0"/>
              <a:t>ב'/ניסן/תשפ"ד</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5870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ב'/ניסן/תשפ"ד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6165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ב'/ניסן/תשפ"ד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67785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9CB60-3FAE-4989-9875-39020804EAE7}" type="datetimeFigureOut">
              <a:rPr lang="x-none" smtClean="0"/>
              <a:t>ב'/ניסן/תשפ"ד</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15B43-B21F-4DEE-983D-6EBC56B1F033}" type="slidenum">
              <a:rPr lang="x-none" smtClean="0"/>
              <a:t>‹#›</a:t>
            </a:fld>
            <a:endParaRPr lang="x-none"/>
          </a:p>
        </p:txBody>
      </p:sp>
    </p:spTree>
    <p:extLst>
      <p:ext uri="{BB962C8B-B14F-4D97-AF65-F5344CB8AC3E}">
        <p14:creationId xmlns:p14="http://schemas.microsoft.com/office/powerpoint/2010/main" val="2369541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7.jp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hyperlink" Target="https://commons.wikimedia.org/wiki/User:Matankic" TargetMode="External"/><Relationship Id="rId3" Type="http://schemas.openxmlformats.org/officeDocument/2006/relationships/image" Target="../media/image3.pn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he.wikipedia.org/wiki/%D7%A7%D7%99%D7%A4%D7%95%D7%93%D7%9F#/media/%D7%A7%D7%95%D7%91%D7%A5:Kipodan22.jpg" TargetMode="External"/><Relationship Id="rId5" Type="http://schemas.openxmlformats.org/officeDocument/2006/relationships/image" Target="../media/image10.jpeg"/><Relationship Id="rId4" Type="http://schemas.openxmlformats.org/officeDocument/2006/relationships/image" Target="../media/image2.png"/><Relationship Id="rId9" Type="http://schemas.openxmlformats.org/officeDocument/2006/relationships/hyperlink" Target="https://he.wikipedia.org/wiki/%D7%92%D7%93%D7%99%D7%9C%D7%9F_%D7%9E%D7%A6%D7%95%D7%99#/media/%D7%A7%D7%95%D7%91%D7%A5:Milk_thistle_%E2%80%93_Silybum_marianum_%E2%80%93_Be'er_Ya'akov._II.jpg"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he.wikipedia.org/wiki/%D7%97%D7%95%D7%97_%D7%A2%D7%A7%D7%95%D7%93#/media/%D7%A7%D7%95%D7%91%D7%A5:Scolymus_maculatus.jpg" TargetMode="External"/><Relationship Id="rId3" Type="http://schemas.openxmlformats.org/officeDocument/2006/relationships/image" Target="../media/image3.pn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he.wikipedia.org/wiki/%D7%93%D7%A8%D7%93%D7%A8#/media/%D7%A7%D7%95%D7%91%D7%A5:Centaurea_iberica_10.jpg" TargetMode="External"/><Relationship Id="rId5" Type="http://schemas.openxmlformats.org/officeDocument/2006/relationships/image" Target="../media/image12.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cs typeface="+mn-cs"/>
              </a:rPr>
              <a:t>מצגת מלווה לשיעורים</a:t>
            </a:r>
            <a:endParaRPr lang="en-US" b="1" dirty="0">
              <a:cs typeface="+mn-cs"/>
            </a:endParaRPr>
          </a:p>
        </p:txBody>
      </p:sp>
      <p:sp>
        <p:nvSpPr>
          <p:cNvPr id="3" name="מציין מיקום תוכן 2"/>
          <p:cNvSpPr>
            <a:spLocks noGrp="1"/>
          </p:cNvSpPr>
          <p:nvPr>
            <p:ph idx="1"/>
          </p:nvPr>
        </p:nvSpPr>
        <p:spPr/>
        <p:txBody>
          <a:bodyPr>
            <a:normAutofit fontScale="92500" lnSpcReduction="20000"/>
          </a:bodyPr>
          <a:lstStyle/>
          <a:p>
            <a:pPr marL="0" indent="0" algn="ctr" rtl="1">
              <a:buNone/>
            </a:pPr>
            <a:r>
              <a:rPr lang="he-IL" sz="4800" b="1" dirty="0">
                <a:solidFill>
                  <a:srgbClr val="00A9EA"/>
                </a:solidFill>
                <a:latin typeface="EnzoagadaMF-Bold"/>
              </a:rPr>
              <a:t>מַדָּע וְטְֶכְנוֹלוֹגְיָּה לְכִתָּה א</a:t>
            </a:r>
          </a:p>
          <a:p>
            <a:pPr marL="0" indent="0" algn="ctr" rtl="1">
              <a:buNone/>
            </a:pPr>
            <a:r>
              <a:rPr lang="he-IL" sz="4800" b="1" dirty="0">
                <a:solidFill>
                  <a:srgbClr val="00A9EA"/>
                </a:solidFill>
                <a:latin typeface="EnzoagadaMF-Bold"/>
              </a:rPr>
              <a:t>מַעְגַּל עוֹנוֹת הַשָּׁנָה</a:t>
            </a:r>
          </a:p>
          <a:p>
            <a:pPr marL="0" indent="0" algn="ctr" rtl="1">
              <a:buNone/>
            </a:pPr>
            <a:r>
              <a:rPr lang="he-IL" sz="4800" b="1" dirty="0">
                <a:solidFill>
                  <a:srgbClr val="00A9EA"/>
                </a:solidFill>
                <a:latin typeface="EnzoagadaMF-Bold"/>
              </a:rPr>
              <a:t> </a:t>
            </a:r>
          </a:p>
          <a:p>
            <a:pPr marL="0" indent="0" algn="ctr" rtl="1">
              <a:buNone/>
            </a:pPr>
            <a:r>
              <a:rPr lang="he-IL" sz="3600" b="1" dirty="0">
                <a:latin typeface="EnzoagadaMF-Bold"/>
              </a:rPr>
              <a:t>פֶּרֶק רְבִיעִי: </a:t>
            </a:r>
            <a:r>
              <a:rPr lang="he-IL" sz="3600" b="1" i="0" u="none" strike="noStrike" baseline="0" dirty="0">
                <a:latin typeface="MF_FrankRuhl-Regular"/>
              </a:rPr>
              <a:t>הַקַּיִץ</a:t>
            </a:r>
            <a:r>
              <a:rPr lang="he-IL" sz="3600" b="1" dirty="0">
                <a:latin typeface="EnzoagadaMF-Bold"/>
              </a:rPr>
              <a:t> הִגִּיעַ</a:t>
            </a:r>
          </a:p>
          <a:p>
            <a:pPr marL="0" indent="0" algn="ctr" rtl="1">
              <a:buNone/>
            </a:pPr>
            <a:r>
              <a:rPr lang="en-US" sz="3600" b="1" dirty="0">
                <a:solidFill>
                  <a:srgbClr val="FF0000"/>
                </a:solidFill>
                <a:latin typeface="EnzoagadaMF-Bold"/>
              </a:rPr>
              <a:t> </a:t>
            </a:r>
            <a:r>
              <a:rPr lang="he-IL" sz="3600" b="1" dirty="0">
                <a:solidFill>
                  <a:srgbClr val="FF0000"/>
                </a:solidFill>
                <a:latin typeface="EnzoagadaMF-Bold"/>
              </a:rPr>
              <a:t>צְמָחִים</a:t>
            </a:r>
            <a:endParaRPr lang="en-US" sz="3600" b="1" dirty="0">
              <a:solidFill>
                <a:srgbClr val="FF0000"/>
              </a:solidFill>
              <a:latin typeface="EnzoagadaMF-Bold"/>
            </a:endParaRPr>
          </a:p>
          <a:p>
            <a:pPr marL="0" indent="0" algn="ctr" rtl="1">
              <a:buNone/>
            </a:pPr>
            <a:r>
              <a:rPr lang="he-IL" sz="3600" b="1" dirty="0">
                <a:latin typeface="EnzoagadaMF-Bold"/>
              </a:rPr>
              <a:t>התמונות באדיבות </a:t>
            </a:r>
            <a:r>
              <a:rPr lang="en-US" sz="3600" b="1" dirty="0" err="1">
                <a:latin typeface="EnzoagadaMF-Bold"/>
              </a:rPr>
              <a:t>pixabay</a:t>
            </a:r>
            <a:endParaRPr lang="he-IL" sz="3600" b="1" dirty="0">
              <a:latin typeface="EnzoagadaMF-Bold"/>
            </a:endParaRPr>
          </a:p>
          <a:p>
            <a:pPr marL="0" indent="0" algn="ctr" rtl="1">
              <a:buNone/>
            </a:pPr>
            <a:endParaRPr lang="he-IL" sz="3600" b="1" dirty="0">
              <a:latin typeface="EnzoagadaMF-Bold"/>
            </a:endParaRPr>
          </a:p>
          <a:p>
            <a:pPr marL="0" indent="0" algn="ctr" rtl="1">
              <a:buNone/>
            </a:pPr>
            <a:r>
              <a:rPr lang="he-IL" b="1" dirty="0">
                <a:latin typeface="EnzoagadaMF-Bold"/>
              </a:rPr>
              <a:t> </a:t>
            </a:r>
            <a:endParaRPr lang="en-US" dirty="0"/>
          </a:p>
        </p:txBody>
      </p:sp>
      <p:pic>
        <p:nvPicPr>
          <p:cNvPr id="5" name="תמונה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2092"/>
            <a:ext cx="1688260" cy="955815"/>
          </a:xfrm>
          <a:prstGeom prst="rect">
            <a:avLst/>
          </a:prstGeom>
        </p:spPr>
      </p:pic>
      <p:pic>
        <p:nvPicPr>
          <p:cNvPr id="6" name="תמונה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1407" y="156103"/>
            <a:ext cx="1621677" cy="871804"/>
          </a:xfrm>
          <a:prstGeom prst="rect">
            <a:avLst/>
          </a:prstGeom>
        </p:spPr>
      </p:pic>
    </p:spTree>
    <p:extLst>
      <p:ext uri="{BB962C8B-B14F-4D97-AF65-F5344CB8AC3E}">
        <p14:creationId xmlns:p14="http://schemas.microsoft.com/office/powerpoint/2010/main" val="2839982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pPr marL="0" indent="0" algn="r">
              <a:buNone/>
            </a:pPr>
            <a:endParaRPr lang="he-IL" dirty="0"/>
          </a:p>
          <a:p>
            <a:pPr marL="0" indent="0" algn="r">
              <a:buNone/>
            </a:pPr>
            <a:endParaRPr lang="en-US" dirty="0"/>
          </a:p>
        </p:txBody>
      </p:sp>
      <p:pic>
        <p:nvPicPr>
          <p:cNvPr id="4" name="תמונה 3">
            <a:extLst>
              <a:ext uri="{FF2B5EF4-FFF2-40B4-BE49-F238E27FC236}">
                <a16:creationId xmlns:a16="http://schemas.microsoft.com/office/drawing/2014/main" id="{1B552724-A700-3531-9F9B-AB3FD348F3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9147" y="3577401"/>
            <a:ext cx="4434351" cy="3262761"/>
          </a:xfrm>
          <a:prstGeom prst="rect">
            <a:avLst/>
          </a:prstGeom>
        </p:spPr>
      </p:pic>
      <p:pic>
        <p:nvPicPr>
          <p:cNvPr id="8" name="תמונה 7">
            <a:extLst>
              <a:ext uri="{FF2B5EF4-FFF2-40B4-BE49-F238E27FC236}">
                <a16:creationId xmlns:a16="http://schemas.microsoft.com/office/drawing/2014/main" id="{AB7E5F07-6AC5-BF1D-8543-E98652D733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55" y="3588776"/>
            <a:ext cx="4876799" cy="3269224"/>
          </a:xfrm>
          <a:prstGeom prst="rect">
            <a:avLst/>
          </a:prstGeom>
        </p:spPr>
      </p:pic>
      <p:pic>
        <p:nvPicPr>
          <p:cNvPr id="13" name="תמונה 12">
            <a:extLst>
              <a:ext uri="{FF2B5EF4-FFF2-40B4-BE49-F238E27FC236}">
                <a16:creationId xmlns:a16="http://schemas.microsoft.com/office/drawing/2014/main" id="{6F45A190-5D79-4CBC-868A-5CC30FF83E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9148" y="0"/>
            <a:ext cx="4434350" cy="3577402"/>
          </a:xfrm>
          <a:prstGeom prst="rect">
            <a:avLst/>
          </a:prstGeom>
        </p:spPr>
      </p:pic>
      <p:pic>
        <p:nvPicPr>
          <p:cNvPr id="15" name="תמונה 14">
            <a:extLst>
              <a:ext uri="{FF2B5EF4-FFF2-40B4-BE49-F238E27FC236}">
                <a16:creationId xmlns:a16="http://schemas.microsoft.com/office/drawing/2014/main" id="{B75941D3-515E-BB1C-FD3E-12A50F3AA7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99" y="6465"/>
            <a:ext cx="4768647" cy="3582310"/>
          </a:xfrm>
          <a:prstGeom prst="rect">
            <a:avLst/>
          </a:prstGeom>
        </p:spPr>
      </p:pic>
      <p:pic>
        <p:nvPicPr>
          <p:cNvPr id="16" name="תמונה 15">
            <a:extLst>
              <a:ext uri="{FF2B5EF4-FFF2-40B4-BE49-F238E27FC236}">
                <a16:creationId xmlns:a16="http://schemas.microsoft.com/office/drawing/2014/main" id="{B73B89E3-1C3B-6431-5279-62D5E8DBB8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97" y="6139939"/>
            <a:ext cx="1688260" cy="724040"/>
          </a:xfrm>
          <a:prstGeom prst="rect">
            <a:avLst/>
          </a:prstGeom>
        </p:spPr>
      </p:pic>
      <p:pic>
        <p:nvPicPr>
          <p:cNvPr id="17" name="תמונה 16">
            <a:extLst>
              <a:ext uri="{FF2B5EF4-FFF2-40B4-BE49-F238E27FC236}">
                <a16:creationId xmlns:a16="http://schemas.microsoft.com/office/drawing/2014/main" id="{61F06428-5B05-EE57-E0CE-BC2422430B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63329" y="6297018"/>
            <a:ext cx="1621677" cy="440926"/>
          </a:xfrm>
          <a:prstGeom prst="rect">
            <a:avLst/>
          </a:prstGeom>
        </p:spPr>
      </p:pic>
    </p:spTree>
    <p:extLst>
      <p:ext uri="{BB962C8B-B14F-4D97-AF65-F5344CB8AC3E}">
        <p14:creationId xmlns:p14="http://schemas.microsoft.com/office/powerpoint/2010/main" val="1930487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86851" y="1888238"/>
            <a:ext cx="8424815" cy="4351338"/>
          </a:xfrm>
        </p:spPr>
        <p:txBody>
          <a:bodyPr>
            <a:normAutofit/>
          </a:bodyPr>
          <a:lstStyle/>
          <a:p>
            <a:pPr marL="0" indent="0" algn="r">
              <a:buNone/>
            </a:pPr>
            <a:endParaRPr lang="he-IL" b="1" dirty="0"/>
          </a:p>
          <a:p>
            <a:pPr marL="0" indent="0" algn="r">
              <a:buNone/>
            </a:pPr>
            <a:endParaRPr lang="en-US" b="1" dirty="0"/>
          </a:p>
        </p:txBody>
      </p:sp>
      <p:pic>
        <p:nvPicPr>
          <p:cNvPr id="2" name="תמונה 1">
            <a:extLst>
              <a:ext uri="{FF2B5EF4-FFF2-40B4-BE49-F238E27FC236}">
                <a16:creationId xmlns:a16="http://schemas.microsoft.com/office/drawing/2014/main" id="{DB5EDE34-B939-D2D5-3A3F-EBA2C3DD30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543" y="5566611"/>
            <a:ext cx="4114800" cy="986589"/>
          </a:xfrm>
          <a:prstGeom prst="rect">
            <a:avLst/>
          </a:prstGeom>
        </p:spPr>
      </p:pic>
      <p:pic>
        <p:nvPicPr>
          <p:cNvPr id="10" name="תמונה 9">
            <a:extLst>
              <a:ext uri="{FF2B5EF4-FFF2-40B4-BE49-F238E27FC236}">
                <a16:creationId xmlns:a16="http://schemas.microsoft.com/office/drawing/2014/main" id="{795FFAE2-0A31-8284-E3D7-BD9AF29E26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318" y="884904"/>
            <a:ext cx="7629831" cy="4601497"/>
          </a:xfrm>
          <a:prstGeom prst="rect">
            <a:avLst/>
          </a:prstGeom>
          <a:ln w="12700">
            <a:solidFill>
              <a:srgbClr val="7030A0"/>
            </a:solidFill>
          </a:ln>
        </p:spPr>
      </p:pic>
      <p:pic>
        <p:nvPicPr>
          <p:cNvPr id="12" name="תמונה 11">
            <a:extLst>
              <a:ext uri="{FF2B5EF4-FFF2-40B4-BE49-F238E27FC236}">
                <a16:creationId xmlns:a16="http://schemas.microsoft.com/office/drawing/2014/main" id="{785E89FE-4546-D66F-DB5C-17862E7204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318" y="973393"/>
            <a:ext cx="7629832" cy="601221"/>
          </a:xfrm>
          <a:prstGeom prst="rect">
            <a:avLst/>
          </a:prstGeom>
          <a:ln w="12700">
            <a:noFill/>
          </a:ln>
        </p:spPr>
      </p:pic>
    </p:spTree>
    <p:extLst>
      <p:ext uri="{BB962C8B-B14F-4D97-AF65-F5344CB8AC3E}">
        <p14:creationId xmlns:p14="http://schemas.microsoft.com/office/powerpoint/2010/main" val="3589691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354200AA-25BD-CBD0-D7C8-96908FA95F3F}"/>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143263" y="0"/>
            <a:ext cx="9287263" cy="6858000"/>
          </a:xfrm>
          <a:prstGeom prst="rect">
            <a:avLst/>
          </a:prstGeom>
        </p:spPr>
      </p:pic>
      <p:pic>
        <p:nvPicPr>
          <p:cNvPr id="4" name="תמונה 3">
            <a:extLst>
              <a:ext uri="{FF2B5EF4-FFF2-40B4-BE49-F238E27FC236}">
                <a16:creationId xmlns:a16="http://schemas.microsoft.com/office/drawing/2014/main" id="{4EDD907A-F100-64AB-9646-01485D56D5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0606" y="1734412"/>
            <a:ext cx="7353300" cy="4297619"/>
          </a:xfrm>
          <a:prstGeom prst="rect">
            <a:avLst/>
          </a:prstGeom>
          <a:ln>
            <a:solidFill>
              <a:schemeClr val="accent4">
                <a:lumMod val="60000"/>
                <a:lumOff val="40000"/>
              </a:schemeClr>
            </a:solidFill>
          </a:ln>
        </p:spPr>
      </p:pic>
      <p:pic>
        <p:nvPicPr>
          <p:cNvPr id="7" name="תמונה 6">
            <a:extLst>
              <a:ext uri="{FF2B5EF4-FFF2-40B4-BE49-F238E27FC236}">
                <a16:creationId xmlns:a16="http://schemas.microsoft.com/office/drawing/2014/main" id="{3C763813-B3D4-7746-9820-CD68AD7ECB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86163" y="130481"/>
            <a:ext cx="1621677" cy="636435"/>
          </a:xfrm>
          <a:prstGeom prst="rect">
            <a:avLst/>
          </a:prstGeom>
        </p:spPr>
      </p:pic>
      <p:pic>
        <p:nvPicPr>
          <p:cNvPr id="8" name="תמונה 7">
            <a:extLst>
              <a:ext uri="{FF2B5EF4-FFF2-40B4-BE49-F238E27FC236}">
                <a16:creationId xmlns:a16="http://schemas.microsoft.com/office/drawing/2014/main" id="{95A2DDEB-E481-FCF5-01B9-8B77F137855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988" y="-47372"/>
            <a:ext cx="1688260" cy="955815"/>
          </a:xfrm>
          <a:prstGeom prst="rect">
            <a:avLst/>
          </a:prstGeom>
        </p:spPr>
      </p:pic>
      <p:sp>
        <p:nvSpPr>
          <p:cNvPr id="10" name="תיבת טקסט 9">
            <a:extLst>
              <a:ext uri="{FF2B5EF4-FFF2-40B4-BE49-F238E27FC236}">
                <a16:creationId xmlns:a16="http://schemas.microsoft.com/office/drawing/2014/main" id="{D2AF50AF-BDC1-41EE-9C4F-807B38ECD39B}"/>
              </a:ext>
            </a:extLst>
          </p:cNvPr>
          <p:cNvSpPr txBox="1"/>
          <p:nvPr/>
        </p:nvSpPr>
        <p:spPr>
          <a:xfrm>
            <a:off x="2338017" y="766916"/>
            <a:ext cx="4778477" cy="646331"/>
          </a:xfrm>
          <a:prstGeom prst="rect">
            <a:avLst/>
          </a:prstGeom>
          <a:solidFill>
            <a:schemeClr val="bg1"/>
          </a:solidFill>
        </p:spPr>
        <p:txBody>
          <a:bodyPr wrap="square">
            <a:spAutoFit/>
          </a:bodyPr>
          <a:lstStyle/>
          <a:p>
            <a:pPr algn="ctr"/>
            <a:r>
              <a:rPr lang="he-IL" sz="3600" b="1" dirty="0">
                <a:solidFill>
                  <a:srgbClr val="DEA900"/>
                </a:solidFill>
                <a:cs typeface="+mn-cs"/>
              </a:rPr>
              <a:t>צְמָחִים וּבַעֲלֵי חַיִּים </a:t>
            </a:r>
            <a:r>
              <a:rPr lang="he-IL" sz="3600" b="1" u="none" strike="noStrike" baseline="0" dirty="0">
                <a:solidFill>
                  <a:srgbClr val="DEA900"/>
                </a:solidFill>
                <a:latin typeface="MF_FrankRuhl-Regular"/>
                <a:cs typeface="+mn-cs"/>
              </a:rPr>
              <a:t>בַּקַּיִץ </a:t>
            </a:r>
          </a:p>
        </p:txBody>
      </p:sp>
      <p:sp>
        <p:nvSpPr>
          <p:cNvPr id="13" name="תיבת טקסט 12">
            <a:extLst>
              <a:ext uri="{FF2B5EF4-FFF2-40B4-BE49-F238E27FC236}">
                <a16:creationId xmlns:a16="http://schemas.microsoft.com/office/drawing/2014/main" id="{50185E70-34CC-C9EE-5071-1A82A63ABD00}"/>
              </a:ext>
            </a:extLst>
          </p:cNvPr>
          <p:cNvSpPr txBox="1"/>
          <p:nvPr/>
        </p:nvSpPr>
        <p:spPr>
          <a:xfrm>
            <a:off x="2404384" y="5375476"/>
            <a:ext cx="4645742" cy="523220"/>
          </a:xfrm>
          <a:prstGeom prst="rect">
            <a:avLst/>
          </a:prstGeom>
          <a:noFill/>
        </p:spPr>
        <p:txBody>
          <a:bodyPr wrap="square">
            <a:spAutoFit/>
          </a:bodyPr>
          <a:lstStyle/>
          <a:p>
            <a:r>
              <a:rPr lang="he-IL" sz="2800" b="1" u="none" strike="noStrike" baseline="0" dirty="0">
                <a:latin typeface="MF_FrankRuhl-Regular"/>
                <a:cs typeface="+mn-cs"/>
              </a:rPr>
              <a:t>(עמוד 110)</a:t>
            </a:r>
            <a:endParaRPr lang="he-IL" sz="2800" dirty="0"/>
          </a:p>
        </p:txBody>
      </p:sp>
    </p:spTree>
    <p:extLst>
      <p:ext uri="{BB962C8B-B14F-4D97-AF65-F5344CB8AC3E}">
        <p14:creationId xmlns:p14="http://schemas.microsoft.com/office/powerpoint/2010/main" val="515515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744902" y="192627"/>
            <a:ext cx="5654194" cy="1138773"/>
          </a:xfrm>
          <a:ln>
            <a:noFill/>
          </a:ln>
        </p:spPr>
        <p:txBody>
          <a:bodyPr>
            <a:noAutofit/>
          </a:bodyPr>
          <a:lstStyle/>
          <a:p>
            <a:pPr algn="ctr"/>
            <a:r>
              <a:rPr lang="he-IL" b="1" dirty="0">
                <a:solidFill>
                  <a:srgbClr val="DEA900"/>
                </a:solidFill>
                <a:cs typeface="+mn-cs"/>
              </a:rPr>
              <a:t>צְמָחִים וּבַעֲלֵי חַיִּים </a:t>
            </a:r>
            <a:r>
              <a:rPr lang="he-IL" b="1" u="none" strike="noStrike" baseline="0" dirty="0">
                <a:solidFill>
                  <a:srgbClr val="DEA900"/>
                </a:solidFill>
                <a:latin typeface="MF_FrankRuhl-Regular"/>
                <a:cs typeface="+mn-cs"/>
              </a:rPr>
              <a:t>בַּקַּיִץ </a:t>
            </a:r>
            <a:endParaRPr lang="en-US" b="1" dirty="0">
              <a:solidFill>
                <a:srgbClr val="DEA900"/>
              </a:solidFill>
              <a:cs typeface="+mn-cs"/>
            </a:endParaRPr>
          </a:p>
        </p:txBody>
      </p:sp>
      <p:pic>
        <p:nvPicPr>
          <p:cNvPr id="5" name="תמונה 4">
            <a:extLst>
              <a:ext uri="{FF2B5EF4-FFF2-40B4-BE49-F238E27FC236}">
                <a16:creationId xmlns:a16="http://schemas.microsoft.com/office/drawing/2014/main" id="{C0959AEB-4C97-DFB8-A85B-5C5B23CB54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9033" y="72092"/>
            <a:ext cx="1534967" cy="600981"/>
          </a:xfrm>
          <a:prstGeom prst="rect">
            <a:avLst/>
          </a:prstGeom>
        </p:spPr>
      </p:pic>
      <p:pic>
        <p:nvPicPr>
          <p:cNvPr id="7" name="תמונה 6">
            <a:extLst>
              <a:ext uri="{FF2B5EF4-FFF2-40B4-BE49-F238E27FC236}">
                <a16:creationId xmlns:a16="http://schemas.microsoft.com/office/drawing/2014/main" id="{91D11592-0753-C1CD-035E-FB13D237BC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59" y="0"/>
            <a:ext cx="1607822" cy="600981"/>
          </a:xfrm>
          <a:prstGeom prst="rect">
            <a:avLst/>
          </a:prstGeom>
        </p:spPr>
      </p:pic>
      <p:pic>
        <p:nvPicPr>
          <p:cNvPr id="8" name="תמונה 7">
            <a:extLst>
              <a:ext uri="{FF2B5EF4-FFF2-40B4-BE49-F238E27FC236}">
                <a16:creationId xmlns:a16="http://schemas.microsoft.com/office/drawing/2014/main" id="{A82121BC-F835-1C28-D044-C70F38C750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544142"/>
            <a:ext cx="9144000" cy="5313857"/>
          </a:xfrm>
          <a:prstGeom prst="rect">
            <a:avLst/>
          </a:prstGeom>
        </p:spPr>
      </p:pic>
      <p:sp>
        <p:nvSpPr>
          <p:cNvPr id="13" name="תיבת טקסט 12">
            <a:extLst>
              <a:ext uri="{FF2B5EF4-FFF2-40B4-BE49-F238E27FC236}">
                <a16:creationId xmlns:a16="http://schemas.microsoft.com/office/drawing/2014/main" id="{A11F3D3D-131B-A386-CE84-F9C27E4C6673}"/>
              </a:ext>
            </a:extLst>
          </p:cNvPr>
          <p:cNvSpPr txBox="1"/>
          <p:nvPr/>
        </p:nvSpPr>
        <p:spPr>
          <a:xfrm>
            <a:off x="10695" y="1885128"/>
            <a:ext cx="8327923" cy="1138773"/>
          </a:xfrm>
          <a:prstGeom prst="rect">
            <a:avLst/>
          </a:prstGeom>
          <a:noFill/>
        </p:spPr>
        <p:txBody>
          <a:bodyPr wrap="square">
            <a:spAutoFit/>
          </a:bodyPr>
          <a:lstStyle/>
          <a:p>
            <a:pPr marL="0" indent="0" algn="r" rtl="1">
              <a:buNone/>
            </a:pPr>
            <a:r>
              <a:rPr lang="he-IL" sz="4000" b="1" dirty="0"/>
              <a:t>מְשִׂימָה (סיור): </a:t>
            </a:r>
            <a:r>
              <a:rPr lang="he-IL" sz="4000" b="1" dirty="0">
                <a:solidFill>
                  <a:srgbClr val="DEA900"/>
                </a:solidFill>
              </a:rPr>
              <a:t>מַרְאֵה הַסְּבִיבָה </a:t>
            </a:r>
            <a:r>
              <a:rPr lang="he-IL" sz="4000" b="1" u="none" strike="noStrike" baseline="0" dirty="0">
                <a:solidFill>
                  <a:srgbClr val="DEA900"/>
                </a:solidFill>
                <a:latin typeface="MF_FrankRuhl-Regular"/>
                <a:cs typeface="+mn-cs"/>
              </a:rPr>
              <a:t>בַּקַּיִץ</a:t>
            </a:r>
            <a:r>
              <a:rPr lang="he-IL" sz="4000" b="0" i="0" u="none" strike="noStrike" baseline="0" dirty="0">
                <a:solidFill>
                  <a:srgbClr val="DEA900"/>
                </a:solidFill>
                <a:latin typeface="MF_FrankRuhl-Regular"/>
                <a:cs typeface="+mn-cs"/>
              </a:rPr>
              <a:t> </a:t>
            </a:r>
            <a:r>
              <a:rPr lang="he-IL" sz="4000" b="1" dirty="0">
                <a:solidFill>
                  <a:srgbClr val="DEA900"/>
                </a:solidFill>
              </a:rPr>
              <a:t> </a:t>
            </a:r>
          </a:p>
          <a:p>
            <a:pPr marL="0" indent="0" algn="r" rtl="1">
              <a:buNone/>
            </a:pPr>
            <a:r>
              <a:rPr lang="he-IL" sz="2800" b="1" dirty="0"/>
              <a:t>     (עמוד 110)</a:t>
            </a:r>
            <a:endParaRPr lang="he-IL" sz="3600" b="1" dirty="0"/>
          </a:p>
        </p:txBody>
      </p:sp>
      <p:pic>
        <p:nvPicPr>
          <p:cNvPr id="4" name="תמונה 3">
            <a:extLst>
              <a:ext uri="{FF2B5EF4-FFF2-40B4-BE49-F238E27FC236}">
                <a16:creationId xmlns:a16="http://schemas.microsoft.com/office/drawing/2014/main" id="{A951428F-B739-A309-8EAE-1082ADA274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128" y="5313858"/>
            <a:ext cx="8455742" cy="782128"/>
          </a:xfrm>
          <a:prstGeom prst="rect">
            <a:avLst/>
          </a:prstGeom>
          <a:ln w="12700">
            <a:solidFill>
              <a:srgbClr val="DEA900"/>
            </a:solidFill>
          </a:ln>
        </p:spPr>
      </p:pic>
    </p:spTree>
    <p:extLst>
      <p:ext uri="{BB962C8B-B14F-4D97-AF65-F5344CB8AC3E}">
        <p14:creationId xmlns:p14="http://schemas.microsoft.com/office/powerpoint/2010/main" val="3972932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תמונה 7">
            <a:extLst>
              <a:ext uri="{FF2B5EF4-FFF2-40B4-BE49-F238E27FC236}">
                <a16:creationId xmlns:a16="http://schemas.microsoft.com/office/drawing/2014/main" id="{BD472093-0505-32D1-5348-40A3326273F1}"/>
              </a:ext>
            </a:extLst>
          </p:cNvPr>
          <p:cNvPicPr>
            <a:picLocks noChangeAspect="1"/>
          </p:cNvPicPr>
          <p:nvPr/>
        </p:nvPicPr>
        <p:blipFill>
          <a:blip r:embed="rId3">
            <a:clrChange>
              <a:clrFrom>
                <a:srgbClr val="090B06"/>
              </a:clrFrom>
              <a:clrTo>
                <a:srgbClr val="090B06">
                  <a:alpha val="0"/>
                </a:srgbClr>
              </a:clrTo>
            </a:clrChange>
            <a:extLst>
              <a:ext uri="{28A0092B-C50C-407E-A947-70E740481C1C}">
                <a14:useLocalDpi xmlns:a14="http://schemas.microsoft.com/office/drawing/2010/main" val="0"/>
              </a:ext>
            </a:extLst>
          </a:blip>
          <a:stretch>
            <a:fillRect/>
          </a:stretch>
        </p:blipFill>
        <p:spPr>
          <a:xfrm>
            <a:off x="-71120" y="0"/>
            <a:ext cx="9215120" cy="6845249"/>
          </a:xfrm>
          <a:prstGeom prst="rect">
            <a:avLst/>
          </a:prstGeom>
        </p:spPr>
      </p:pic>
      <p:pic>
        <p:nvPicPr>
          <p:cNvPr id="9" name="תמונה 8">
            <a:extLst>
              <a:ext uri="{FF2B5EF4-FFF2-40B4-BE49-F238E27FC236}">
                <a16:creationId xmlns:a16="http://schemas.microsoft.com/office/drawing/2014/main" id="{A4C90EA1-40F3-4879-1FD8-C119F71EDF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626" y="2296160"/>
            <a:ext cx="8077200" cy="3059779"/>
          </a:xfrm>
          <a:prstGeom prst="rect">
            <a:avLst/>
          </a:prstGeom>
          <a:ln w="12700">
            <a:solidFill>
              <a:srgbClr val="DEA900"/>
            </a:solidFill>
          </a:ln>
        </p:spPr>
      </p:pic>
      <p:sp>
        <p:nvSpPr>
          <p:cNvPr id="12" name="כותרת 1">
            <a:extLst>
              <a:ext uri="{FF2B5EF4-FFF2-40B4-BE49-F238E27FC236}">
                <a16:creationId xmlns:a16="http://schemas.microsoft.com/office/drawing/2014/main" id="{D7CDC0F9-5960-5C93-5A6D-2EE7BA5D456B}"/>
              </a:ext>
            </a:extLst>
          </p:cNvPr>
          <p:cNvSpPr>
            <a:spLocks noGrp="1"/>
          </p:cNvSpPr>
          <p:nvPr>
            <p:ph type="title"/>
          </p:nvPr>
        </p:nvSpPr>
        <p:spPr>
          <a:xfrm>
            <a:off x="2755455" y="222075"/>
            <a:ext cx="3509094" cy="584775"/>
          </a:xfrm>
          <a:solidFill>
            <a:schemeClr val="bg1"/>
          </a:solidFill>
        </p:spPr>
        <p:txBody>
          <a:bodyPr>
            <a:normAutofit fontScale="90000"/>
          </a:bodyPr>
          <a:lstStyle/>
          <a:p>
            <a:pPr algn="ctr"/>
            <a:r>
              <a:rPr lang="he-IL" sz="4800" b="1" dirty="0">
                <a:solidFill>
                  <a:srgbClr val="DEA900"/>
                </a:solidFill>
                <a:latin typeface="MF_FrankRuhl-Regular"/>
                <a:cs typeface="+mn-cs"/>
              </a:rPr>
              <a:t>צְמְָחִים </a:t>
            </a:r>
            <a:r>
              <a:rPr lang="he-IL" sz="4800" b="1" u="none" strike="noStrike" baseline="0" dirty="0">
                <a:solidFill>
                  <a:srgbClr val="DEA900"/>
                </a:solidFill>
                <a:latin typeface="MF_FrankRuhl-Regular"/>
                <a:cs typeface="+mn-cs"/>
              </a:rPr>
              <a:t>בַּקַּיִץ</a:t>
            </a:r>
            <a:r>
              <a:rPr lang="he-IL" sz="4800" b="1" i="0" u="none" strike="noStrike" baseline="0" dirty="0">
                <a:solidFill>
                  <a:srgbClr val="DEA900"/>
                </a:solidFill>
                <a:latin typeface="MF_FrankRuhl-Regular"/>
                <a:cs typeface="+mn-cs"/>
              </a:rPr>
              <a:t> </a:t>
            </a:r>
            <a:endParaRPr lang="en-US" sz="4800" b="1" dirty="0">
              <a:solidFill>
                <a:srgbClr val="DEA900"/>
              </a:solidFill>
              <a:cs typeface="+mn-cs"/>
            </a:endParaRPr>
          </a:p>
        </p:txBody>
      </p:sp>
      <p:sp>
        <p:nvSpPr>
          <p:cNvPr id="13" name="תיבת טקסט 12">
            <a:extLst>
              <a:ext uri="{FF2B5EF4-FFF2-40B4-BE49-F238E27FC236}">
                <a16:creationId xmlns:a16="http://schemas.microsoft.com/office/drawing/2014/main" id="{96DB8542-E8AA-DE28-D774-088C8CD84606}"/>
              </a:ext>
            </a:extLst>
          </p:cNvPr>
          <p:cNvSpPr txBox="1"/>
          <p:nvPr/>
        </p:nvSpPr>
        <p:spPr>
          <a:xfrm>
            <a:off x="6531660" y="700771"/>
            <a:ext cx="2345229" cy="584775"/>
          </a:xfrm>
          <a:prstGeom prst="rect">
            <a:avLst/>
          </a:prstGeom>
          <a:noFill/>
        </p:spPr>
        <p:txBody>
          <a:bodyPr wrap="square" rtlCol="1">
            <a:spAutoFit/>
          </a:bodyPr>
          <a:lstStyle/>
          <a:p>
            <a:r>
              <a:rPr lang="he-IL" sz="3200" dirty="0"/>
              <a:t>(</a:t>
            </a:r>
            <a:r>
              <a:rPr lang="he-IL" sz="3200" b="1" dirty="0"/>
              <a:t>עמוד 111)</a:t>
            </a:r>
          </a:p>
        </p:txBody>
      </p:sp>
      <p:pic>
        <p:nvPicPr>
          <p:cNvPr id="14" name="תמונה 13">
            <a:extLst>
              <a:ext uri="{FF2B5EF4-FFF2-40B4-BE49-F238E27FC236}">
                <a16:creationId xmlns:a16="http://schemas.microsoft.com/office/drawing/2014/main" id="{1BF0E125-FF20-CBA8-6EF5-226462533D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3154" y="6403302"/>
            <a:ext cx="1621677" cy="386727"/>
          </a:xfrm>
          <a:prstGeom prst="rect">
            <a:avLst/>
          </a:prstGeom>
        </p:spPr>
      </p:pic>
      <p:pic>
        <p:nvPicPr>
          <p:cNvPr id="15" name="תמונה 14">
            <a:extLst>
              <a:ext uri="{FF2B5EF4-FFF2-40B4-BE49-F238E27FC236}">
                <a16:creationId xmlns:a16="http://schemas.microsoft.com/office/drawing/2014/main" id="{2CFCDCDF-6BE6-3216-4C72-9E96DD1BDD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25283" y="6348767"/>
            <a:ext cx="1688260" cy="495799"/>
          </a:xfrm>
          <a:prstGeom prst="rect">
            <a:avLst/>
          </a:prstGeom>
        </p:spPr>
      </p:pic>
    </p:spTree>
    <p:extLst>
      <p:ext uri="{BB962C8B-B14F-4D97-AF65-F5344CB8AC3E}">
        <p14:creationId xmlns:p14="http://schemas.microsoft.com/office/powerpoint/2010/main" val="2182638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0924DD3A-D72C-C3E8-2164-5B5DAB5D37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1407" y="156103"/>
            <a:ext cx="1621677" cy="871804"/>
          </a:xfrm>
          <a:prstGeom prst="rect">
            <a:avLst/>
          </a:prstGeom>
        </p:spPr>
      </p:pic>
      <p:pic>
        <p:nvPicPr>
          <p:cNvPr id="5" name="תמונה 4">
            <a:extLst>
              <a:ext uri="{FF2B5EF4-FFF2-40B4-BE49-F238E27FC236}">
                <a16:creationId xmlns:a16="http://schemas.microsoft.com/office/drawing/2014/main" id="{21352223-52BE-9D1D-EEFD-5B16F6F354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2092"/>
            <a:ext cx="1688260" cy="955815"/>
          </a:xfrm>
          <a:prstGeom prst="rect">
            <a:avLst/>
          </a:prstGeom>
        </p:spPr>
      </p:pic>
      <p:sp>
        <p:nvSpPr>
          <p:cNvPr id="9" name="תיבת טקסט 8">
            <a:extLst>
              <a:ext uri="{FF2B5EF4-FFF2-40B4-BE49-F238E27FC236}">
                <a16:creationId xmlns:a16="http://schemas.microsoft.com/office/drawing/2014/main" id="{805287E4-B250-777A-D777-5009426785E0}"/>
              </a:ext>
            </a:extLst>
          </p:cNvPr>
          <p:cNvSpPr txBox="1"/>
          <p:nvPr/>
        </p:nvSpPr>
        <p:spPr>
          <a:xfrm>
            <a:off x="1877962" y="1596735"/>
            <a:ext cx="1280335" cy="523220"/>
          </a:xfrm>
          <a:prstGeom prst="rect">
            <a:avLst/>
          </a:prstGeom>
          <a:noFill/>
        </p:spPr>
        <p:txBody>
          <a:bodyPr wrap="square">
            <a:spAutoFit/>
          </a:bodyPr>
          <a:lstStyle/>
          <a:p>
            <a:r>
              <a:rPr lang="he-IL" sz="2800" b="1" i="0" u="none" strike="noStrike" baseline="0" dirty="0" err="1">
                <a:latin typeface="MF_FrankRuhl-Regular"/>
              </a:rPr>
              <a:t>קִפּוֹדָן</a:t>
            </a:r>
            <a:endParaRPr lang="he-IL" sz="4800" b="1" dirty="0"/>
          </a:p>
        </p:txBody>
      </p:sp>
      <p:sp>
        <p:nvSpPr>
          <p:cNvPr id="12" name="תיבת טקסט 11">
            <a:extLst>
              <a:ext uri="{FF2B5EF4-FFF2-40B4-BE49-F238E27FC236}">
                <a16:creationId xmlns:a16="http://schemas.microsoft.com/office/drawing/2014/main" id="{7C9D7C5B-F572-1E1F-0BDB-05C9DBDFB7EA}"/>
              </a:ext>
            </a:extLst>
          </p:cNvPr>
          <p:cNvSpPr txBox="1"/>
          <p:nvPr/>
        </p:nvSpPr>
        <p:spPr>
          <a:xfrm>
            <a:off x="6087847" y="1564014"/>
            <a:ext cx="1661652" cy="523220"/>
          </a:xfrm>
          <a:prstGeom prst="rect">
            <a:avLst/>
          </a:prstGeom>
          <a:noFill/>
        </p:spPr>
        <p:txBody>
          <a:bodyPr wrap="square" rtlCol="1">
            <a:spAutoFit/>
          </a:bodyPr>
          <a:lstStyle/>
          <a:p>
            <a:pPr algn="ctr"/>
            <a:r>
              <a:rPr lang="he-IL" sz="2800" b="1" i="0" u="none" strike="noStrike" baseline="0" dirty="0">
                <a:latin typeface="MF_FrankRuhl-Regular"/>
              </a:rPr>
              <a:t>גְּדִילָן</a:t>
            </a:r>
            <a:endParaRPr lang="he-IL" sz="4000" b="1" dirty="0"/>
          </a:p>
        </p:txBody>
      </p:sp>
      <p:sp>
        <p:nvSpPr>
          <p:cNvPr id="17" name="תיבת טקסט 16">
            <a:extLst>
              <a:ext uri="{FF2B5EF4-FFF2-40B4-BE49-F238E27FC236}">
                <a16:creationId xmlns:a16="http://schemas.microsoft.com/office/drawing/2014/main" id="{7F6E3129-0D62-A87D-B254-855218658EE9}"/>
              </a:ext>
            </a:extLst>
          </p:cNvPr>
          <p:cNvSpPr txBox="1"/>
          <p:nvPr/>
        </p:nvSpPr>
        <p:spPr>
          <a:xfrm>
            <a:off x="3582136" y="975710"/>
            <a:ext cx="2081873" cy="584775"/>
          </a:xfrm>
          <a:prstGeom prst="rect">
            <a:avLst/>
          </a:prstGeom>
          <a:noFill/>
        </p:spPr>
        <p:txBody>
          <a:bodyPr wrap="square" rtlCol="1">
            <a:spAutoFit/>
          </a:bodyPr>
          <a:lstStyle/>
          <a:p>
            <a:r>
              <a:rPr lang="he-IL" sz="3200" b="1" dirty="0"/>
              <a:t>(עמוד 111</a:t>
            </a:r>
            <a:r>
              <a:rPr lang="he-IL" sz="3200" dirty="0"/>
              <a:t>)</a:t>
            </a:r>
            <a:endParaRPr lang="he-IL" sz="2800" dirty="0"/>
          </a:p>
        </p:txBody>
      </p:sp>
      <p:sp>
        <p:nvSpPr>
          <p:cNvPr id="20" name="תיבת טקסט 19">
            <a:extLst>
              <a:ext uri="{FF2B5EF4-FFF2-40B4-BE49-F238E27FC236}">
                <a16:creationId xmlns:a16="http://schemas.microsoft.com/office/drawing/2014/main" id="{A00B4A02-760E-CAA4-2EB6-C23E9A74BEFF}"/>
              </a:ext>
            </a:extLst>
          </p:cNvPr>
          <p:cNvSpPr txBox="1"/>
          <p:nvPr/>
        </p:nvSpPr>
        <p:spPr>
          <a:xfrm>
            <a:off x="2374375" y="-149618"/>
            <a:ext cx="4119945" cy="1200329"/>
          </a:xfrm>
          <a:prstGeom prst="rect">
            <a:avLst/>
          </a:prstGeom>
          <a:noFill/>
        </p:spPr>
        <p:txBody>
          <a:bodyPr wrap="square">
            <a:spAutoFit/>
          </a:bodyPr>
          <a:lstStyle/>
          <a:p>
            <a:pPr algn="ctr"/>
            <a:r>
              <a:rPr lang="he-IL" sz="4000" b="1" dirty="0">
                <a:solidFill>
                  <a:srgbClr val="DEA900"/>
                </a:solidFill>
                <a:latin typeface="MF_FrankRuhl-Regular"/>
                <a:cs typeface="+mn-cs"/>
              </a:rPr>
              <a:t>צְמְָחִים </a:t>
            </a:r>
            <a:r>
              <a:rPr lang="he-IL" sz="4000" b="1" u="none" strike="noStrike" baseline="0" dirty="0">
                <a:solidFill>
                  <a:srgbClr val="DEA900"/>
                </a:solidFill>
                <a:latin typeface="MF_FrankRuhl-Regular"/>
                <a:cs typeface="+mn-cs"/>
              </a:rPr>
              <a:t>בַּקַּיִץ</a:t>
            </a:r>
            <a:r>
              <a:rPr lang="he-IL" sz="7200" b="1" u="none" strike="noStrike" baseline="0" dirty="0">
                <a:solidFill>
                  <a:srgbClr val="DEA900"/>
                </a:solidFill>
                <a:latin typeface="MF_FrankRuhl-Regular"/>
                <a:cs typeface="+mn-cs"/>
              </a:rPr>
              <a:t> </a:t>
            </a:r>
            <a:endParaRPr lang="he-IL" sz="4000" dirty="0"/>
          </a:p>
        </p:txBody>
      </p:sp>
      <p:pic>
        <p:nvPicPr>
          <p:cNvPr id="1026" name="Picture 2">
            <a:extLst>
              <a:ext uri="{FF2B5EF4-FFF2-40B4-BE49-F238E27FC236}">
                <a16:creationId xmlns:a16="http://schemas.microsoft.com/office/drawing/2014/main" id="{47C01644-B442-4951-9B19-7D2F213D4D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148" y="2146847"/>
            <a:ext cx="4011561" cy="4637435"/>
          </a:xfrm>
          <a:prstGeom prst="rect">
            <a:avLst/>
          </a:prstGeom>
          <a:noFill/>
          <a:extLst>
            <a:ext uri="{909E8E84-426E-40DD-AFC4-6F175D3DCCD1}">
              <a14:hiddenFill xmlns:a14="http://schemas.microsoft.com/office/drawing/2010/main">
                <a:solidFill>
                  <a:srgbClr val="FFFFFF"/>
                </a:solidFill>
              </a14:hiddenFill>
            </a:ext>
          </a:extLst>
        </p:spPr>
      </p:pic>
      <p:sp>
        <p:nvSpPr>
          <p:cNvPr id="23" name="תיבת טקסט 22">
            <a:extLst>
              <a:ext uri="{FF2B5EF4-FFF2-40B4-BE49-F238E27FC236}">
                <a16:creationId xmlns:a16="http://schemas.microsoft.com/office/drawing/2014/main" id="{1CFCEE65-3907-2479-8123-07E037BEEB60}"/>
              </a:ext>
            </a:extLst>
          </p:cNvPr>
          <p:cNvSpPr txBox="1"/>
          <p:nvPr/>
        </p:nvSpPr>
        <p:spPr>
          <a:xfrm>
            <a:off x="449798" y="6378367"/>
            <a:ext cx="2207227" cy="369332"/>
          </a:xfrm>
          <a:prstGeom prst="rect">
            <a:avLst/>
          </a:prstGeom>
          <a:solidFill>
            <a:schemeClr val="bg1"/>
          </a:solidFill>
        </p:spPr>
        <p:txBody>
          <a:bodyPr wrap="square" rtlCol="1">
            <a:spAutoFit/>
          </a:bodyPr>
          <a:lstStyle/>
          <a:p>
            <a:r>
              <a:rPr lang="he-IL" dirty="0"/>
              <a:t>מתוך </a:t>
            </a:r>
            <a:r>
              <a:rPr lang="he-IL" dirty="0">
                <a:hlinkClick r:id="rId6"/>
              </a:rPr>
              <a:t>ויקיפדיה</a:t>
            </a:r>
            <a:r>
              <a:rPr lang="he-IL" dirty="0"/>
              <a:t>, תמרה</a:t>
            </a:r>
          </a:p>
        </p:txBody>
      </p:sp>
      <p:pic>
        <p:nvPicPr>
          <p:cNvPr id="2050" name="Picture 2">
            <a:extLst>
              <a:ext uri="{FF2B5EF4-FFF2-40B4-BE49-F238E27FC236}">
                <a16:creationId xmlns:a16="http://schemas.microsoft.com/office/drawing/2014/main" id="{DD6C71D5-CCBB-6EC2-7957-D304DE1811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09954" y="2176039"/>
            <a:ext cx="4566898" cy="4608243"/>
          </a:xfrm>
          <a:prstGeom prst="rect">
            <a:avLst/>
          </a:prstGeom>
          <a:noFill/>
          <a:extLst>
            <a:ext uri="{909E8E84-426E-40DD-AFC4-6F175D3DCCD1}">
              <a14:hiddenFill xmlns:a14="http://schemas.microsoft.com/office/drawing/2010/main">
                <a:solidFill>
                  <a:srgbClr val="FFFFFF"/>
                </a:solidFill>
              </a14:hiddenFill>
            </a:ext>
          </a:extLst>
        </p:spPr>
      </p:pic>
      <p:sp>
        <p:nvSpPr>
          <p:cNvPr id="3" name="תיבת טקסט 2">
            <a:extLst>
              <a:ext uri="{FF2B5EF4-FFF2-40B4-BE49-F238E27FC236}">
                <a16:creationId xmlns:a16="http://schemas.microsoft.com/office/drawing/2014/main" id="{E0CE907C-FCE3-0BFB-0A8A-A354510536D8}"/>
              </a:ext>
            </a:extLst>
          </p:cNvPr>
          <p:cNvSpPr txBox="1"/>
          <p:nvPr/>
        </p:nvSpPr>
        <p:spPr>
          <a:xfrm>
            <a:off x="2286000" y="3073607"/>
            <a:ext cx="4572000" cy="369332"/>
          </a:xfrm>
          <a:prstGeom prst="rect">
            <a:avLst/>
          </a:prstGeom>
          <a:noFill/>
        </p:spPr>
        <p:txBody>
          <a:bodyPr wrap="square">
            <a:spAutoFit/>
          </a:bodyPr>
          <a:lstStyle/>
          <a:p>
            <a:r>
              <a:rPr lang="en-US" b="0" i="0" u="sng" dirty="0">
                <a:solidFill>
                  <a:srgbClr val="FAA700"/>
                </a:solidFill>
                <a:effectLst/>
                <a:latin typeface="Arial" panose="020B0604020202020204" pitchFamily="34" charset="0"/>
                <a:hlinkClick r:id="rId8" tooltip="User:Matankic"/>
              </a:rPr>
              <a:t>Matankic</a:t>
            </a:r>
            <a:r>
              <a:rPr lang="en-US" b="0" i="0" dirty="0">
                <a:solidFill>
                  <a:srgbClr val="54595D"/>
                </a:solidFill>
                <a:effectLst/>
                <a:latin typeface="Arial" panose="020B0604020202020204" pitchFamily="34" charset="0"/>
              </a:rPr>
              <a:t> </a:t>
            </a:r>
            <a:endParaRPr lang="he-IL" dirty="0"/>
          </a:p>
        </p:txBody>
      </p:sp>
      <p:sp>
        <p:nvSpPr>
          <p:cNvPr id="6" name="תיבת טקסט 5">
            <a:extLst>
              <a:ext uri="{FF2B5EF4-FFF2-40B4-BE49-F238E27FC236}">
                <a16:creationId xmlns:a16="http://schemas.microsoft.com/office/drawing/2014/main" id="{15A9955D-A35A-71C3-0747-A4CE7740EDCA}"/>
              </a:ext>
            </a:extLst>
          </p:cNvPr>
          <p:cNvSpPr txBox="1"/>
          <p:nvPr/>
        </p:nvSpPr>
        <p:spPr>
          <a:xfrm>
            <a:off x="5202596" y="6379300"/>
            <a:ext cx="2737637" cy="369332"/>
          </a:xfrm>
          <a:prstGeom prst="rect">
            <a:avLst/>
          </a:prstGeom>
          <a:solidFill>
            <a:schemeClr val="bg1"/>
          </a:solidFill>
        </p:spPr>
        <p:txBody>
          <a:bodyPr wrap="square" rtlCol="1">
            <a:spAutoFit/>
          </a:bodyPr>
          <a:lstStyle/>
          <a:p>
            <a:r>
              <a:rPr lang="he-IL" dirty="0"/>
              <a:t>, </a:t>
            </a:r>
            <a:r>
              <a:rPr lang="en-US" b="0" i="0" u="sng" dirty="0">
                <a:solidFill>
                  <a:srgbClr val="FAA700"/>
                </a:solidFill>
                <a:effectLst/>
                <a:latin typeface="Arial" panose="020B0604020202020204" pitchFamily="34" charset="0"/>
                <a:hlinkClick r:id="rId8" tooltip="User:Matankic"/>
              </a:rPr>
              <a:t>Matankic</a:t>
            </a:r>
            <a:r>
              <a:rPr lang="he-IL" u="sng" dirty="0">
                <a:latin typeface="Arial" panose="020B0604020202020204" pitchFamily="34" charset="0"/>
              </a:rPr>
              <a:t>מתוך</a:t>
            </a:r>
            <a:r>
              <a:rPr lang="he-IL" u="sng" dirty="0">
                <a:solidFill>
                  <a:srgbClr val="FAA700"/>
                </a:solidFill>
                <a:latin typeface="Arial" panose="020B0604020202020204" pitchFamily="34" charset="0"/>
                <a:hlinkClick r:id="rId9"/>
              </a:rPr>
              <a:t> ויקיפדיה</a:t>
            </a:r>
            <a:r>
              <a:rPr lang="he-IL" u="sng" dirty="0">
                <a:solidFill>
                  <a:srgbClr val="FAA700"/>
                </a:solidFill>
                <a:latin typeface="Arial" panose="020B0604020202020204" pitchFamily="34" charset="0"/>
              </a:rPr>
              <a:t>, </a:t>
            </a:r>
            <a:r>
              <a:rPr lang="en-US" b="0" i="0" dirty="0">
                <a:solidFill>
                  <a:srgbClr val="54595D"/>
                </a:solidFill>
                <a:effectLst/>
                <a:latin typeface="Arial" panose="020B0604020202020204" pitchFamily="34" charset="0"/>
              </a:rPr>
              <a:t> </a:t>
            </a:r>
            <a:r>
              <a:rPr lang="he-IL" dirty="0"/>
              <a:t> </a:t>
            </a:r>
          </a:p>
        </p:txBody>
      </p:sp>
    </p:spTree>
    <p:extLst>
      <p:ext uri="{BB962C8B-B14F-4D97-AF65-F5344CB8AC3E}">
        <p14:creationId xmlns:p14="http://schemas.microsoft.com/office/powerpoint/2010/main" val="3450290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0924DD3A-D72C-C3E8-2164-5B5DAB5D37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9533" y="156103"/>
            <a:ext cx="1233551" cy="600808"/>
          </a:xfrm>
          <a:prstGeom prst="rect">
            <a:avLst/>
          </a:prstGeom>
        </p:spPr>
      </p:pic>
      <p:pic>
        <p:nvPicPr>
          <p:cNvPr id="5" name="תמונה 4">
            <a:extLst>
              <a:ext uri="{FF2B5EF4-FFF2-40B4-BE49-F238E27FC236}">
                <a16:creationId xmlns:a16="http://schemas.microsoft.com/office/drawing/2014/main" id="{21352223-52BE-9D1D-EEFD-5B16F6F354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2092"/>
            <a:ext cx="1688260" cy="608945"/>
          </a:xfrm>
          <a:prstGeom prst="rect">
            <a:avLst/>
          </a:prstGeom>
        </p:spPr>
      </p:pic>
      <p:pic>
        <p:nvPicPr>
          <p:cNvPr id="9" name="תמונה 8">
            <a:extLst>
              <a:ext uri="{FF2B5EF4-FFF2-40B4-BE49-F238E27FC236}">
                <a16:creationId xmlns:a16="http://schemas.microsoft.com/office/drawing/2014/main" id="{CBFFFFCB-BD48-DEB6-229A-8C98F970C8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664" y="1928772"/>
            <a:ext cx="4352510" cy="4857135"/>
          </a:xfrm>
          <a:prstGeom prst="rect">
            <a:avLst/>
          </a:prstGeom>
        </p:spPr>
      </p:pic>
      <p:sp>
        <p:nvSpPr>
          <p:cNvPr id="11" name="תיבת טקסט 10">
            <a:extLst>
              <a:ext uri="{FF2B5EF4-FFF2-40B4-BE49-F238E27FC236}">
                <a16:creationId xmlns:a16="http://schemas.microsoft.com/office/drawing/2014/main" id="{5B691A7E-0BF0-A621-EC2C-4A93A3F1EEA7}"/>
              </a:ext>
            </a:extLst>
          </p:cNvPr>
          <p:cNvSpPr txBox="1"/>
          <p:nvPr/>
        </p:nvSpPr>
        <p:spPr>
          <a:xfrm>
            <a:off x="798929" y="6332565"/>
            <a:ext cx="2831690" cy="369332"/>
          </a:xfrm>
          <a:prstGeom prst="rect">
            <a:avLst/>
          </a:prstGeom>
          <a:solidFill>
            <a:schemeClr val="bg1"/>
          </a:solidFill>
        </p:spPr>
        <p:txBody>
          <a:bodyPr wrap="square" rtlCol="1">
            <a:spAutoFit/>
          </a:bodyPr>
          <a:lstStyle/>
          <a:p>
            <a:r>
              <a:rPr lang="he-IL" dirty="0"/>
              <a:t>מתוך </a:t>
            </a:r>
            <a:r>
              <a:rPr lang="he-IL" dirty="0">
                <a:hlinkClick r:id="rId6"/>
              </a:rPr>
              <a:t>ויקיפדיה</a:t>
            </a:r>
            <a:r>
              <a:rPr lang="he-IL" dirty="0"/>
              <a:t>, איתן פרמן</a:t>
            </a:r>
          </a:p>
        </p:txBody>
      </p:sp>
      <p:sp>
        <p:nvSpPr>
          <p:cNvPr id="13" name="תיבת טקסט 12">
            <a:extLst>
              <a:ext uri="{FF2B5EF4-FFF2-40B4-BE49-F238E27FC236}">
                <a16:creationId xmlns:a16="http://schemas.microsoft.com/office/drawing/2014/main" id="{64813CA7-4FF1-A980-6909-AF2827C11336}"/>
              </a:ext>
            </a:extLst>
          </p:cNvPr>
          <p:cNvSpPr txBox="1"/>
          <p:nvPr/>
        </p:nvSpPr>
        <p:spPr>
          <a:xfrm>
            <a:off x="1812024" y="1276076"/>
            <a:ext cx="1280335" cy="523220"/>
          </a:xfrm>
          <a:prstGeom prst="rect">
            <a:avLst/>
          </a:prstGeom>
          <a:noFill/>
        </p:spPr>
        <p:txBody>
          <a:bodyPr wrap="square">
            <a:spAutoFit/>
          </a:bodyPr>
          <a:lstStyle/>
          <a:p>
            <a:r>
              <a:rPr lang="he-IL" sz="2800" b="1" i="0" u="none" strike="noStrike" baseline="0" dirty="0">
                <a:latin typeface="MF_FrankRuhl-Regular"/>
              </a:rPr>
              <a:t>דַּרְדַּר</a:t>
            </a:r>
            <a:endParaRPr lang="he-IL" sz="3600" b="1" dirty="0"/>
          </a:p>
        </p:txBody>
      </p:sp>
      <p:sp>
        <p:nvSpPr>
          <p:cNvPr id="18" name="תיבת טקסט 17">
            <a:extLst>
              <a:ext uri="{FF2B5EF4-FFF2-40B4-BE49-F238E27FC236}">
                <a16:creationId xmlns:a16="http://schemas.microsoft.com/office/drawing/2014/main" id="{F7D957C0-68F2-174C-486B-56D4465CF396}"/>
              </a:ext>
            </a:extLst>
          </p:cNvPr>
          <p:cNvSpPr txBox="1"/>
          <p:nvPr/>
        </p:nvSpPr>
        <p:spPr>
          <a:xfrm>
            <a:off x="6691809" y="1405552"/>
            <a:ext cx="1280335" cy="523220"/>
          </a:xfrm>
          <a:prstGeom prst="rect">
            <a:avLst/>
          </a:prstGeom>
          <a:noFill/>
        </p:spPr>
        <p:txBody>
          <a:bodyPr wrap="square">
            <a:spAutoFit/>
          </a:bodyPr>
          <a:lstStyle/>
          <a:p>
            <a:r>
              <a:rPr lang="he-IL" sz="2800" b="1" i="0" u="none" strike="noStrike" baseline="0" dirty="0">
                <a:latin typeface="MF_FrankRuhl-Regular"/>
              </a:rPr>
              <a:t>חוֹחַ</a:t>
            </a:r>
            <a:endParaRPr lang="he-IL" sz="2800" b="1" dirty="0"/>
          </a:p>
        </p:txBody>
      </p:sp>
      <p:sp>
        <p:nvSpPr>
          <p:cNvPr id="23" name="תיבת טקסט 22">
            <a:extLst>
              <a:ext uri="{FF2B5EF4-FFF2-40B4-BE49-F238E27FC236}">
                <a16:creationId xmlns:a16="http://schemas.microsoft.com/office/drawing/2014/main" id="{0CBCA229-CF77-AF58-D1CF-466E407F9F2B}"/>
              </a:ext>
            </a:extLst>
          </p:cNvPr>
          <p:cNvSpPr txBox="1"/>
          <p:nvPr/>
        </p:nvSpPr>
        <p:spPr>
          <a:xfrm>
            <a:off x="2467896" y="-119098"/>
            <a:ext cx="4572000" cy="1200329"/>
          </a:xfrm>
          <a:prstGeom prst="rect">
            <a:avLst/>
          </a:prstGeom>
          <a:noFill/>
        </p:spPr>
        <p:txBody>
          <a:bodyPr wrap="square">
            <a:spAutoFit/>
          </a:bodyPr>
          <a:lstStyle/>
          <a:p>
            <a:pPr algn="ctr"/>
            <a:r>
              <a:rPr lang="he-IL" sz="4000" b="1" dirty="0">
                <a:solidFill>
                  <a:srgbClr val="DEA900"/>
                </a:solidFill>
                <a:latin typeface="MF_FrankRuhl-Regular"/>
                <a:cs typeface="+mn-cs"/>
              </a:rPr>
              <a:t>צְמְָחִים </a:t>
            </a:r>
            <a:r>
              <a:rPr lang="he-IL" sz="4000" b="1" u="none" strike="noStrike" baseline="0" dirty="0">
                <a:solidFill>
                  <a:srgbClr val="DEA900"/>
                </a:solidFill>
                <a:latin typeface="MF_FrankRuhl-Regular"/>
                <a:cs typeface="+mn-cs"/>
              </a:rPr>
              <a:t>בַּקַּיִץ</a:t>
            </a:r>
            <a:r>
              <a:rPr lang="he-IL" sz="7200" b="1" u="none" strike="noStrike" baseline="0" dirty="0">
                <a:solidFill>
                  <a:srgbClr val="DEA900"/>
                </a:solidFill>
                <a:latin typeface="MF_FrankRuhl-Regular"/>
                <a:cs typeface="+mn-cs"/>
              </a:rPr>
              <a:t> </a:t>
            </a:r>
            <a:endParaRPr lang="he-IL" sz="4000" dirty="0"/>
          </a:p>
        </p:txBody>
      </p:sp>
      <p:sp>
        <p:nvSpPr>
          <p:cNvPr id="24" name="תיבת טקסט 23">
            <a:extLst>
              <a:ext uri="{FF2B5EF4-FFF2-40B4-BE49-F238E27FC236}">
                <a16:creationId xmlns:a16="http://schemas.microsoft.com/office/drawing/2014/main" id="{B3023AB6-0DD8-3454-49C6-C70011645C55}"/>
              </a:ext>
            </a:extLst>
          </p:cNvPr>
          <p:cNvSpPr txBox="1"/>
          <p:nvPr/>
        </p:nvSpPr>
        <p:spPr>
          <a:xfrm>
            <a:off x="3969770" y="1012517"/>
            <a:ext cx="2081873" cy="584775"/>
          </a:xfrm>
          <a:prstGeom prst="rect">
            <a:avLst/>
          </a:prstGeom>
          <a:noFill/>
        </p:spPr>
        <p:txBody>
          <a:bodyPr wrap="square" rtlCol="1">
            <a:spAutoFit/>
          </a:bodyPr>
          <a:lstStyle/>
          <a:p>
            <a:r>
              <a:rPr lang="he-IL" sz="3200" b="1" dirty="0"/>
              <a:t>(עמוד 111</a:t>
            </a:r>
            <a:r>
              <a:rPr lang="he-IL" sz="3200" dirty="0"/>
              <a:t>)</a:t>
            </a:r>
            <a:endParaRPr lang="he-IL" sz="2800" dirty="0"/>
          </a:p>
        </p:txBody>
      </p:sp>
      <p:pic>
        <p:nvPicPr>
          <p:cNvPr id="1028" name="Picture 4" descr="חוח">
            <a:extLst>
              <a:ext uri="{FF2B5EF4-FFF2-40B4-BE49-F238E27FC236}">
                <a16:creationId xmlns:a16="http://schemas.microsoft.com/office/drawing/2014/main" id="{66EEF12E-D2B2-D175-F558-493667A58F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5369" y="1888526"/>
            <a:ext cx="4247715" cy="4955271"/>
          </a:xfrm>
          <a:prstGeom prst="rect">
            <a:avLst/>
          </a:prstGeom>
          <a:noFill/>
          <a:extLst>
            <a:ext uri="{909E8E84-426E-40DD-AFC4-6F175D3DCCD1}">
              <a14:hiddenFill xmlns:a14="http://schemas.microsoft.com/office/drawing/2010/main">
                <a:solidFill>
                  <a:srgbClr val="FFFFFF"/>
                </a:solidFill>
              </a14:hiddenFill>
            </a:ext>
          </a:extLst>
        </p:spPr>
      </p:pic>
      <p:sp>
        <p:nvSpPr>
          <p:cNvPr id="7" name="תיבת טקסט 6">
            <a:extLst>
              <a:ext uri="{FF2B5EF4-FFF2-40B4-BE49-F238E27FC236}">
                <a16:creationId xmlns:a16="http://schemas.microsoft.com/office/drawing/2014/main" id="{A043837B-AC78-A5C0-6251-67F47CC462F5}"/>
              </a:ext>
            </a:extLst>
          </p:cNvPr>
          <p:cNvSpPr txBox="1"/>
          <p:nvPr/>
        </p:nvSpPr>
        <p:spPr>
          <a:xfrm>
            <a:off x="5513381" y="6332565"/>
            <a:ext cx="2831690" cy="369332"/>
          </a:xfrm>
          <a:prstGeom prst="rect">
            <a:avLst/>
          </a:prstGeom>
          <a:solidFill>
            <a:schemeClr val="bg1"/>
          </a:solidFill>
        </p:spPr>
        <p:txBody>
          <a:bodyPr wrap="square" rtlCol="1">
            <a:spAutoFit/>
          </a:bodyPr>
          <a:lstStyle/>
          <a:p>
            <a:r>
              <a:rPr lang="he-IL" dirty="0"/>
              <a:t>מתוך</a:t>
            </a:r>
            <a:r>
              <a:rPr lang="he-IL" dirty="0">
                <a:hlinkClick r:id="rId8"/>
              </a:rPr>
              <a:t> ויקיפדיה</a:t>
            </a:r>
            <a:r>
              <a:rPr lang="he-IL" dirty="0"/>
              <a:t>, נחלת הכלל</a:t>
            </a:r>
          </a:p>
        </p:txBody>
      </p:sp>
    </p:spTree>
    <p:extLst>
      <p:ext uri="{BB962C8B-B14F-4D97-AF65-F5344CB8AC3E}">
        <p14:creationId xmlns:p14="http://schemas.microsoft.com/office/powerpoint/2010/main" val="2961861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0924DD3A-D72C-C3E8-2164-5B5DAB5D37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2323" y="43891"/>
            <a:ext cx="1621677" cy="433233"/>
          </a:xfrm>
          <a:prstGeom prst="rect">
            <a:avLst/>
          </a:prstGeom>
        </p:spPr>
      </p:pic>
      <p:pic>
        <p:nvPicPr>
          <p:cNvPr id="5" name="תמונה 4">
            <a:extLst>
              <a:ext uri="{FF2B5EF4-FFF2-40B4-BE49-F238E27FC236}">
                <a16:creationId xmlns:a16="http://schemas.microsoft.com/office/drawing/2014/main" id="{21352223-52BE-9D1D-EEFD-5B16F6F354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2093"/>
            <a:ext cx="1688260" cy="499822"/>
          </a:xfrm>
          <a:prstGeom prst="rect">
            <a:avLst/>
          </a:prstGeom>
        </p:spPr>
      </p:pic>
      <p:sp>
        <p:nvSpPr>
          <p:cNvPr id="15" name="תיבת טקסט 14">
            <a:extLst>
              <a:ext uri="{FF2B5EF4-FFF2-40B4-BE49-F238E27FC236}">
                <a16:creationId xmlns:a16="http://schemas.microsoft.com/office/drawing/2014/main" id="{1D40950D-3BD2-C265-9ACD-6570F294816D}"/>
              </a:ext>
            </a:extLst>
          </p:cNvPr>
          <p:cNvSpPr txBox="1"/>
          <p:nvPr/>
        </p:nvSpPr>
        <p:spPr>
          <a:xfrm>
            <a:off x="1516980" y="-148278"/>
            <a:ext cx="6371303" cy="769441"/>
          </a:xfrm>
          <a:prstGeom prst="rect">
            <a:avLst/>
          </a:prstGeom>
          <a:noFill/>
        </p:spPr>
        <p:txBody>
          <a:bodyPr wrap="square">
            <a:spAutoFit/>
          </a:bodyPr>
          <a:lstStyle/>
          <a:p>
            <a:pPr algn="ctr"/>
            <a:r>
              <a:rPr kumimoji="0" lang="he-IL" sz="4400" b="1" i="0" u="none" strike="noStrike" kern="1200" cap="none" spc="0" normalizeH="0" baseline="0" noProof="0" dirty="0">
                <a:ln>
                  <a:noFill/>
                </a:ln>
                <a:solidFill>
                  <a:srgbClr val="7030A0"/>
                </a:solidFill>
                <a:effectLst/>
                <a:uLnTx/>
                <a:uFillTx/>
                <a:latin typeface="MF_FrankRuhl-Regular"/>
                <a:ea typeface="+mj-ea"/>
              </a:rPr>
              <a:t>פֵּרוֹת הַקַּיִץ</a:t>
            </a:r>
            <a:endParaRPr lang="he-IL" sz="3200" dirty="0"/>
          </a:p>
        </p:txBody>
      </p:sp>
      <p:sp>
        <p:nvSpPr>
          <p:cNvPr id="13" name="תיבת טקסט 12">
            <a:extLst>
              <a:ext uri="{FF2B5EF4-FFF2-40B4-BE49-F238E27FC236}">
                <a16:creationId xmlns:a16="http://schemas.microsoft.com/office/drawing/2014/main" id="{686A157C-7B1D-F365-B215-B4BB1DEC1588}"/>
              </a:ext>
            </a:extLst>
          </p:cNvPr>
          <p:cNvSpPr txBox="1"/>
          <p:nvPr/>
        </p:nvSpPr>
        <p:spPr>
          <a:xfrm>
            <a:off x="189239" y="592512"/>
            <a:ext cx="7964745" cy="1323439"/>
          </a:xfrm>
          <a:prstGeom prst="rect">
            <a:avLst/>
          </a:prstGeom>
          <a:noFill/>
        </p:spPr>
        <p:txBody>
          <a:bodyPr wrap="square">
            <a:spAutoFit/>
          </a:bodyPr>
          <a:lstStyle/>
          <a:p>
            <a:pPr algn="r"/>
            <a:r>
              <a:rPr lang="he-IL" sz="4000" b="0" i="0" u="none" strike="noStrike" baseline="0" dirty="0" err="1">
                <a:latin typeface="MF_FrankRuhl-Regular"/>
              </a:rPr>
              <a:t>בִּתְחִלַּת</a:t>
            </a:r>
            <a:r>
              <a:rPr lang="he-IL" sz="4000" b="0" i="0" u="none" strike="noStrike" baseline="0" dirty="0">
                <a:latin typeface="MF_FrankRuhl-Regular"/>
              </a:rPr>
              <a:t> הַקַּיִץ מִתְפַּתְּחִים הַפֵּרוֹת הָרִאשׁוֹנִים שֶׁל הַצְּמָחִים שֶׁפָּרְחוּ בָּאָבִיב.</a:t>
            </a:r>
            <a:endParaRPr lang="he-IL" sz="4000" dirty="0"/>
          </a:p>
        </p:txBody>
      </p:sp>
      <p:sp>
        <p:nvSpPr>
          <p:cNvPr id="28" name="תיבת טקסט 27">
            <a:extLst>
              <a:ext uri="{FF2B5EF4-FFF2-40B4-BE49-F238E27FC236}">
                <a16:creationId xmlns:a16="http://schemas.microsoft.com/office/drawing/2014/main" id="{71D185D8-43CA-6BFF-E922-64CB06494647}"/>
              </a:ext>
            </a:extLst>
          </p:cNvPr>
          <p:cNvSpPr txBox="1"/>
          <p:nvPr/>
        </p:nvSpPr>
        <p:spPr>
          <a:xfrm>
            <a:off x="328956" y="1936548"/>
            <a:ext cx="2020953" cy="523220"/>
          </a:xfrm>
          <a:prstGeom prst="rect">
            <a:avLst/>
          </a:prstGeom>
          <a:noFill/>
        </p:spPr>
        <p:txBody>
          <a:bodyPr wrap="square">
            <a:spAutoFit/>
          </a:bodyPr>
          <a:lstStyle/>
          <a:p>
            <a:pPr marL="0" indent="0" algn="r">
              <a:buNone/>
            </a:pPr>
            <a:r>
              <a:rPr kumimoji="0" lang="he-IL" sz="2800" b="1" i="0" u="none" strike="noStrike" kern="1200" cap="none" spc="0" normalizeH="0" baseline="0" noProof="0" dirty="0">
                <a:ln>
                  <a:noFill/>
                </a:ln>
                <a:effectLst/>
                <a:uLnTx/>
                <a:uFillTx/>
                <a:latin typeface="MF_FrankRuhl-Bold"/>
                <a:ea typeface="+mj-ea"/>
              </a:rPr>
              <a:t>(עמוד 111)</a:t>
            </a:r>
            <a:endParaRPr lang="en-US" sz="2800" b="1" dirty="0"/>
          </a:p>
        </p:txBody>
      </p:sp>
      <p:sp>
        <p:nvSpPr>
          <p:cNvPr id="30" name="תיבת טקסט 29">
            <a:extLst>
              <a:ext uri="{FF2B5EF4-FFF2-40B4-BE49-F238E27FC236}">
                <a16:creationId xmlns:a16="http://schemas.microsoft.com/office/drawing/2014/main" id="{496ED826-0EE6-6B18-BFE1-BCC776187202}"/>
              </a:ext>
            </a:extLst>
          </p:cNvPr>
          <p:cNvSpPr txBox="1"/>
          <p:nvPr/>
        </p:nvSpPr>
        <p:spPr>
          <a:xfrm>
            <a:off x="2743200" y="2031339"/>
            <a:ext cx="4572000" cy="523220"/>
          </a:xfrm>
          <a:prstGeom prst="rect">
            <a:avLst/>
          </a:prstGeom>
          <a:noFill/>
        </p:spPr>
        <p:txBody>
          <a:bodyPr wrap="square">
            <a:spAutoFit/>
          </a:bodyPr>
          <a:lstStyle/>
          <a:p>
            <a:pPr algn="ctr"/>
            <a:r>
              <a:rPr lang="he-IL" sz="2800" b="1" dirty="0"/>
              <a:t>תְּאֵנָה</a:t>
            </a:r>
          </a:p>
        </p:txBody>
      </p:sp>
      <p:pic>
        <p:nvPicPr>
          <p:cNvPr id="32" name="תמונה 31">
            <a:extLst>
              <a:ext uri="{FF2B5EF4-FFF2-40B4-BE49-F238E27FC236}">
                <a16:creationId xmlns:a16="http://schemas.microsoft.com/office/drawing/2014/main" id="{5377C231-1FB2-0632-C115-5362C4EE70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1" y="2554559"/>
            <a:ext cx="7551174" cy="4259550"/>
          </a:xfrm>
          <a:prstGeom prst="rect">
            <a:avLst/>
          </a:prstGeom>
        </p:spPr>
      </p:pic>
    </p:spTree>
    <p:extLst>
      <p:ext uri="{BB962C8B-B14F-4D97-AF65-F5344CB8AC3E}">
        <p14:creationId xmlns:p14="http://schemas.microsoft.com/office/powerpoint/2010/main" val="3248306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F47E43EE-6B45-EE07-AC40-7A041FA262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2323" y="72093"/>
            <a:ext cx="1621677" cy="473162"/>
          </a:xfrm>
          <a:prstGeom prst="rect">
            <a:avLst/>
          </a:prstGeom>
        </p:spPr>
      </p:pic>
      <p:pic>
        <p:nvPicPr>
          <p:cNvPr id="5" name="תמונה 4">
            <a:extLst>
              <a:ext uri="{FF2B5EF4-FFF2-40B4-BE49-F238E27FC236}">
                <a16:creationId xmlns:a16="http://schemas.microsoft.com/office/drawing/2014/main" id="{F4CA832C-8143-B665-38BB-148236BD49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470"/>
            <a:ext cx="1688260" cy="738057"/>
          </a:xfrm>
          <a:prstGeom prst="rect">
            <a:avLst/>
          </a:prstGeom>
        </p:spPr>
      </p:pic>
      <p:pic>
        <p:nvPicPr>
          <p:cNvPr id="8" name="תמונה 7">
            <a:extLst>
              <a:ext uri="{FF2B5EF4-FFF2-40B4-BE49-F238E27FC236}">
                <a16:creationId xmlns:a16="http://schemas.microsoft.com/office/drawing/2014/main" id="{91E542CA-8705-C6A4-586F-3D77B99EDF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761" y="843116"/>
            <a:ext cx="8502478" cy="4581831"/>
          </a:xfrm>
          <a:prstGeom prst="rect">
            <a:avLst/>
          </a:prstGeom>
          <a:ln w="12700">
            <a:solidFill>
              <a:srgbClr val="7030A0"/>
            </a:solidFill>
          </a:ln>
        </p:spPr>
      </p:pic>
      <p:sp>
        <p:nvSpPr>
          <p:cNvPr id="13" name="תיבת טקסט 12">
            <a:extLst>
              <a:ext uri="{FF2B5EF4-FFF2-40B4-BE49-F238E27FC236}">
                <a16:creationId xmlns:a16="http://schemas.microsoft.com/office/drawing/2014/main" id="{BCF79F5D-97AC-B303-1B92-D1C336B6B8EA}"/>
              </a:ext>
            </a:extLst>
          </p:cNvPr>
          <p:cNvSpPr txBox="1"/>
          <p:nvPr/>
        </p:nvSpPr>
        <p:spPr>
          <a:xfrm>
            <a:off x="2492476" y="5722808"/>
            <a:ext cx="5107859" cy="646331"/>
          </a:xfrm>
          <a:prstGeom prst="rect">
            <a:avLst/>
          </a:prstGeom>
          <a:noFill/>
        </p:spPr>
        <p:txBody>
          <a:bodyPr wrap="square">
            <a:spAutoFit/>
          </a:bodyPr>
          <a:lstStyle/>
          <a:p>
            <a:pPr algn="r"/>
            <a:r>
              <a:rPr lang="he-IL" sz="3600" b="1" dirty="0">
                <a:solidFill>
                  <a:srgbClr val="7030A0"/>
                </a:solidFill>
              </a:rPr>
              <a:t>אֵילוּ פֵּרוֹת מַבְשִׁילִים בַּקַּיִץ?</a:t>
            </a:r>
          </a:p>
        </p:txBody>
      </p:sp>
      <p:sp>
        <p:nvSpPr>
          <p:cNvPr id="15" name="תיבת טקסט 14">
            <a:extLst>
              <a:ext uri="{FF2B5EF4-FFF2-40B4-BE49-F238E27FC236}">
                <a16:creationId xmlns:a16="http://schemas.microsoft.com/office/drawing/2014/main" id="{4DD89270-27DF-CA59-F791-8AE25D58AF9F}"/>
              </a:ext>
            </a:extLst>
          </p:cNvPr>
          <p:cNvSpPr txBox="1"/>
          <p:nvPr/>
        </p:nvSpPr>
        <p:spPr>
          <a:xfrm>
            <a:off x="2276813" y="868420"/>
            <a:ext cx="5245510" cy="584775"/>
          </a:xfrm>
          <a:prstGeom prst="rect">
            <a:avLst/>
          </a:prstGeom>
          <a:noFill/>
        </p:spPr>
        <p:txBody>
          <a:bodyPr wrap="square">
            <a:spAutoFit/>
          </a:bodyPr>
          <a:lstStyle/>
          <a:p>
            <a:r>
              <a:rPr kumimoji="0" lang="he-IL" sz="3200" b="1" i="0" u="none" strike="noStrike" kern="1200" cap="none" spc="0" normalizeH="0" baseline="0" noProof="0" dirty="0">
                <a:ln>
                  <a:noFill/>
                </a:ln>
                <a:effectLst/>
                <a:uLnTx/>
                <a:uFillTx/>
                <a:latin typeface="MF_FrankRuhl-Bold"/>
                <a:ea typeface="+mj-ea"/>
              </a:rPr>
              <a:t>       (עמוד 111)</a:t>
            </a:r>
            <a:endParaRPr lang="he-IL" sz="3200" dirty="0"/>
          </a:p>
        </p:txBody>
      </p:sp>
    </p:spTree>
    <p:extLst>
      <p:ext uri="{BB962C8B-B14F-4D97-AF65-F5344CB8AC3E}">
        <p14:creationId xmlns:p14="http://schemas.microsoft.com/office/powerpoint/2010/main" val="1240904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28649" y="1825625"/>
            <a:ext cx="8424815" cy="4351338"/>
          </a:xfrm>
        </p:spPr>
        <p:txBody>
          <a:bodyPr>
            <a:normAutofit/>
          </a:bodyPr>
          <a:lstStyle/>
          <a:p>
            <a:pPr marL="0" indent="0" algn="r">
              <a:buNone/>
            </a:pPr>
            <a:endParaRPr lang="he-IL" b="1" dirty="0"/>
          </a:p>
          <a:p>
            <a:pPr marL="0" indent="0" algn="r">
              <a:buNone/>
            </a:pPr>
            <a:endParaRPr lang="en-US" b="1" dirty="0"/>
          </a:p>
        </p:txBody>
      </p:sp>
      <p:pic>
        <p:nvPicPr>
          <p:cNvPr id="4" name="תמונה 3">
            <a:extLst>
              <a:ext uri="{FF2B5EF4-FFF2-40B4-BE49-F238E27FC236}">
                <a16:creationId xmlns:a16="http://schemas.microsoft.com/office/drawing/2014/main" id="{0924DD3A-D72C-C3E8-2164-5B5DAB5D37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1407" y="156103"/>
            <a:ext cx="1621677" cy="653583"/>
          </a:xfrm>
          <a:prstGeom prst="rect">
            <a:avLst/>
          </a:prstGeom>
        </p:spPr>
      </p:pic>
      <p:pic>
        <p:nvPicPr>
          <p:cNvPr id="5" name="תמונה 4">
            <a:extLst>
              <a:ext uri="{FF2B5EF4-FFF2-40B4-BE49-F238E27FC236}">
                <a16:creationId xmlns:a16="http://schemas.microsoft.com/office/drawing/2014/main" id="{21352223-52BE-9D1D-EEFD-5B16F6F354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2093"/>
            <a:ext cx="1688260" cy="737594"/>
          </a:xfrm>
          <a:prstGeom prst="rect">
            <a:avLst/>
          </a:prstGeom>
        </p:spPr>
      </p:pic>
      <p:sp>
        <p:nvSpPr>
          <p:cNvPr id="15" name="תיבת טקסט 14">
            <a:extLst>
              <a:ext uri="{FF2B5EF4-FFF2-40B4-BE49-F238E27FC236}">
                <a16:creationId xmlns:a16="http://schemas.microsoft.com/office/drawing/2014/main" id="{1D40950D-3BD2-C265-9ACD-6570F294816D}"/>
              </a:ext>
            </a:extLst>
          </p:cNvPr>
          <p:cNvSpPr txBox="1"/>
          <p:nvPr/>
        </p:nvSpPr>
        <p:spPr>
          <a:xfrm>
            <a:off x="1556309" y="98173"/>
            <a:ext cx="6371303" cy="769441"/>
          </a:xfrm>
          <a:prstGeom prst="rect">
            <a:avLst/>
          </a:prstGeom>
          <a:noFill/>
          <a:ln>
            <a:solidFill>
              <a:srgbClr val="7030A0"/>
            </a:solidFill>
          </a:ln>
        </p:spPr>
        <p:txBody>
          <a:bodyPr wrap="square">
            <a:spAutoFit/>
          </a:bodyPr>
          <a:lstStyle/>
          <a:p>
            <a:pPr algn="ctr"/>
            <a:r>
              <a:rPr kumimoji="0" lang="he-IL" sz="4400" b="1" i="0" u="none" strike="noStrike" kern="1200" cap="none" spc="0" normalizeH="0" baseline="0" noProof="0" dirty="0">
                <a:ln>
                  <a:noFill/>
                </a:ln>
                <a:effectLst/>
                <a:uLnTx/>
                <a:uFillTx/>
                <a:latin typeface="MF_FrankRuhl-Regular"/>
                <a:ea typeface="+mj-ea"/>
              </a:rPr>
              <a:t>פֵּרוֹת הַקַּיִץ </a:t>
            </a:r>
            <a:r>
              <a:rPr kumimoji="0" lang="he-IL" sz="3200" b="1" i="0" u="none" strike="noStrike" kern="1200" cap="none" spc="0" normalizeH="0" baseline="0" noProof="0" dirty="0">
                <a:ln>
                  <a:noFill/>
                </a:ln>
                <a:effectLst/>
                <a:uLnTx/>
                <a:uFillTx/>
                <a:latin typeface="MF_FrankRuhl-Bold"/>
                <a:ea typeface="+mj-ea"/>
              </a:rPr>
              <a:t>(עמוד 111)</a:t>
            </a:r>
            <a:endParaRPr lang="he-IL" sz="3200" dirty="0"/>
          </a:p>
        </p:txBody>
      </p:sp>
      <p:pic>
        <p:nvPicPr>
          <p:cNvPr id="2" name="תמונה 1">
            <a:extLst>
              <a:ext uri="{FF2B5EF4-FFF2-40B4-BE49-F238E27FC236}">
                <a16:creationId xmlns:a16="http://schemas.microsoft.com/office/drawing/2014/main" id="{79BB1543-A0CA-1000-41A4-4A93CC0D25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632" y="1622323"/>
            <a:ext cx="8613058" cy="5079574"/>
          </a:xfrm>
          <a:prstGeom prst="rect">
            <a:avLst/>
          </a:prstGeom>
          <a:ln w="12700">
            <a:solidFill>
              <a:srgbClr val="7030A0"/>
            </a:solidFill>
          </a:ln>
        </p:spPr>
      </p:pic>
      <p:sp>
        <p:nvSpPr>
          <p:cNvPr id="7" name="תיבת טקסט 6">
            <a:extLst>
              <a:ext uri="{FF2B5EF4-FFF2-40B4-BE49-F238E27FC236}">
                <a16:creationId xmlns:a16="http://schemas.microsoft.com/office/drawing/2014/main" id="{C0B8E663-AFFC-2C49-04AC-D5A7A95E33EE}"/>
              </a:ext>
            </a:extLst>
          </p:cNvPr>
          <p:cNvSpPr txBox="1"/>
          <p:nvPr/>
        </p:nvSpPr>
        <p:spPr>
          <a:xfrm>
            <a:off x="4841056" y="1070916"/>
            <a:ext cx="855407" cy="523220"/>
          </a:xfrm>
          <a:prstGeom prst="rect">
            <a:avLst/>
          </a:prstGeom>
          <a:noFill/>
        </p:spPr>
        <p:txBody>
          <a:bodyPr wrap="square">
            <a:spAutoFit/>
          </a:bodyPr>
          <a:lstStyle/>
          <a:p>
            <a:r>
              <a:rPr lang="he-IL" sz="2800" b="1" u="none" strike="noStrike" baseline="0" dirty="0">
                <a:latin typeface="MF_FrankRuhl-Regular"/>
              </a:rPr>
              <a:t>גֶּפֶן</a:t>
            </a:r>
            <a:endParaRPr lang="he-IL" sz="2800" b="1" dirty="0"/>
          </a:p>
        </p:txBody>
      </p:sp>
    </p:spTree>
    <p:extLst>
      <p:ext uri="{BB962C8B-B14F-4D97-AF65-F5344CB8AC3E}">
        <p14:creationId xmlns:p14="http://schemas.microsoft.com/office/powerpoint/2010/main" val="1681091236"/>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spcFirstLastPara="0" vert="horz" wrap="square" lIns="149351" tIns="149353" rIns="149352" bIns="495276" numCol="1" spcCol="1270" anchor="ctr" anchorCtr="0">
        <a:noAutofit/>
      </a:bodyPr>
      <a:lstStyle>
        <a:defPPr marL="0" indent="0" algn="ctr" defTabSz="933450" rtl="1">
          <a:lnSpc>
            <a:spcPct val="90000"/>
          </a:lnSpc>
          <a:spcBef>
            <a:spcPct val="0"/>
          </a:spcBef>
          <a:spcAft>
            <a:spcPct val="35000"/>
          </a:spcAft>
          <a:buNone/>
          <a:defRPr sz="2100" b="1" kern="1200"/>
        </a:defPPr>
      </a:lstStyle>
      <a: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2437</TotalTime>
  <Words>810</Words>
  <Application>Microsoft Office PowerPoint</Application>
  <PresentationFormat>‫הצגה על המסך (4:3)</PresentationFormat>
  <Paragraphs>74</Paragraphs>
  <Slides>11</Slides>
  <Notes>11</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11</vt:i4>
      </vt:variant>
    </vt:vector>
  </HeadingPairs>
  <TitlesOfParts>
    <vt:vector size="20" baseType="lpstr">
      <vt:lpstr>Almoni Neue DL 4.0 AAA</vt:lpstr>
      <vt:lpstr>Arial</vt:lpstr>
      <vt:lpstr>Calibri</vt:lpstr>
      <vt:lpstr>Calibri Light</vt:lpstr>
      <vt:lpstr>EnzoagadaMF-Bold</vt:lpstr>
      <vt:lpstr>FontbitDavid</vt:lpstr>
      <vt:lpstr>MF_FrankRuhl-Bold</vt:lpstr>
      <vt:lpstr>MF_FrankRuhl-Regular</vt:lpstr>
      <vt:lpstr>ערכת נושא Office</vt:lpstr>
      <vt:lpstr>מצגת מלווה לשיעורים</vt:lpstr>
      <vt:lpstr>מצגת של PowerPoint‏</vt:lpstr>
      <vt:lpstr>צְמָחִים וּבַעֲלֵי חַיִּים בַּקַּיִץ </vt:lpstr>
      <vt:lpstr>צְמְָחִים בַּקַּיִץ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"החושים שלנו"</dc:title>
  <dc:creator>Tamar Levy</dc:creator>
  <cp:lastModifiedBy>shlomi sh shlomish</cp:lastModifiedBy>
  <cp:revision>232</cp:revision>
  <dcterms:created xsi:type="dcterms:W3CDTF">2019-05-25T18:59:51Z</dcterms:created>
  <dcterms:modified xsi:type="dcterms:W3CDTF">2024-04-10T06:12:39Z</dcterms:modified>
</cp:coreProperties>
</file>