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31"/>
  </p:notesMasterIdLst>
  <p:sldIdLst>
    <p:sldId id="289" r:id="rId2"/>
    <p:sldId id="316" r:id="rId3"/>
    <p:sldId id="324" r:id="rId4"/>
    <p:sldId id="320" r:id="rId5"/>
    <p:sldId id="333" r:id="rId6"/>
    <p:sldId id="317" r:id="rId7"/>
    <p:sldId id="372" r:id="rId8"/>
    <p:sldId id="325" r:id="rId9"/>
    <p:sldId id="373" r:id="rId10"/>
    <p:sldId id="326" r:id="rId11"/>
    <p:sldId id="328" r:id="rId12"/>
    <p:sldId id="329" r:id="rId13"/>
    <p:sldId id="327" r:id="rId14"/>
    <p:sldId id="334" r:id="rId15"/>
    <p:sldId id="330" r:id="rId16"/>
    <p:sldId id="331" r:id="rId17"/>
    <p:sldId id="375" r:id="rId18"/>
    <p:sldId id="335" r:id="rId19"/>
    <p:sldId id="376" r:id="rId20"/>
    <p:sldId id="374" r:id="rId21"/>
    <p:sldId id="336" r:id="rId22"/>
    <p:sldId id="337" r:id="rId23"/>
    <p:sldId id="338" r:id="rId24"/>
    <p:sldId id="339" r:id="rId25"/>
    <p:sldId id="340" r:id="rId26"/>
    <p:sldId id="366" r:id="rId27"/>
    <p:sldId id="341" r:id="rId28"/>
    <p:sldId id="342" r:id="rId29"/>
    <p:sldId id="368"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14D"/>
    <a:srgbClr val="0066A6"/>
    <a:srgbClr val="B31114"/>
    <a:srgbClr val="B31013"/>
    <a:srgbClr val="FAE3D6"/>
    <a:srgbClr val="F6CCB4"/>
    <a:srgbClr val="F5C8AD"/>
    <a:srgbClr val="F6FAFE"/>
    <a:srgbClr val="0067A3"/>
    <a:srgbClr val="6FB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5560" autoAdjust="0"/>
  </p:normalViewPr>
  <p:slideViewPr>
    <p:cSldViewPr snapToGrid="0" showGuides="1">
      <p:cViewPr varScale="1">
        <p:scale>
          <a:sx n="60" d="100"/>
          <a:sy n="60" d="100"/>
        </p:scale>
        <p:origin x="1044" y="52"/>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ב'/ניסן/תשפ"ד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הפרק עוסק בחשיבות השמירה על ניקיון השיניים למניעת מחלות השיניים: עששת ודלקת חניכיים. הפרק קורא לאמץ התנהגויות המקדמות את בריאות השיניים והחניכיים, כמו צחצוח שיניים, אכילת מזונות דלים בסוכר, בדיקה תקופתית אצל רופא ו/או רופאה ועוד. הפרק מתייחס</a:t>
            </a:r>
          </a:p>
          <a:p>
            <a:pPr algn="r"/>
            <a:r>
              <a:rPr lang="he-IL" dirty="0"/>
              <a:t>גם לאמצעים טכנולוגיים שבהם אנו משתמשים לקידום בריאות השיניים, כמו למשל מברשת שיניים ומשחת שיניים.</a:t>
            </a:r>
          </a:p>
          <a:p>
            <a:pPr algn="r"/>
            <a:r>
              <a:rPr lang="he-IL" dirty="0"/>
              <a:t>הפעילויות בפרק זה נועדו לפתח אצל התלמידים גישה חיובית ואחריות אישית לבריאותם.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51, משימה: </a:t>
            </a:r>
            <a:r>
              <a:rPr lang="he-IL" b="1" dirty="0"/>
              <a:t>האם גם השיניים של בעלי החיים עלולות להיפגע?</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951681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lgn="r">
              <a:buFont typeface="Arial" panose="020B0604020202020204" pitchFamily="34" charset="0"/>
              <a:buNone/>
            </a:pPr>
            <a:r>
              <a:rPr lang="he-IL" dirty="0"/>
              <a:t>משלימים מילים חסרות בהיגדי הסיכום.</a:t>
            </a:r>
          </a:p>
          <a:p>
            <a:pPr marL="171450" indent="-171450" algn="r">
              <a:buFont typeface="Arial" panose="020B0604020202020204" pitchFamily="34" charset="0"/>
              <a:buChar char="•"/>
            </a:pPr>
            <a:r>
              <a:rPr lang="he-IL" dirty="0"/>
              <a:t>שְׁאֵרִיּוֹת הַמָּזוֹן הֵן מָזוֹן לַ________.</a:t>
            </a:r>
          </a:p>
          <a:p>
            <a:pPr marL="171450" indent="-171450" algn="r">
              <a:buFont typeface="Arial" panose="020B0604020202020204" pitchFamily="34" charset="0"/>
              <a:buChar char="•"/>
            </a:pPr>
            <a:r>
              <a:rPr lang="he-IL" dirty="0"/>
              <a:t>עַשֶּׁשֶׁת וְדַלֶּקֶת _______ הֵן מַחֲלוֹת שֶׁנִּגְרָמוֹת עַל יְדֵי הִתְרַבּוּת שֶׁל</a:t>
            </a:r>
          </a:p>
          <a:p>
            <a:pPr algn="r" rtl="1"/>
            <a:r>
              <a:rPr lang="he-IL" dirty="0"/>
              <a:t>    חַיְידַּקִּים בַּפֶּה.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287605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מוצע לפתוח את תת הפרק בשיחה שבה יתבקשו התלמידים לומר כיצד אפשר לשמור על בריאות השיניים והחניכיים. לאחר מכן מוצע</a:t>
            </a:r>
          </a:p>
          <a:p>
            <a:pPr algn="r"/>
            <a:r>
              <a:rPr lang="he-IL" dirty="0"/>
              <a:t>להפגיש את הילדים עם כללים שונים לשמירה על בריאות השיניים, והתלמידים מתבקשים לציין אילו מהכללים הם ממלאים ואלו לא.</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241302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דיון על השיח המתקיים בין הדמויות המאוירות  והשאלות שבתבנית השיח ממקדות במיומנות סיבה תוצאה.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13</a:t>
            </a:fld>
            <a:endParaRPr lang="x-none">
              <a:solidFill>
                <a:prstClr val="black"/>
              </a:solidFill>
            </a:endParaRPr>
          </a:p>
        </p:txBody>
      </p:sp>
    </p:spTree>
    <p:extLst>
      <p:ext uri="{BB962C8B-B14F-4D97-AF65-F5344CB8AC3E}">
        <p14:creationId xmlns:p14="http://schemas.microsoft.com/office/powerpoint/2010/main" val="66326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השאלון נועד לערוך בדיקה אישית לעורר מודעות לגבי התנהגות שלי – פעולות שאני עושה כדי לשמור על בריאות השיניים והחניכיים.</a:t>
            </a:r>
          </a:p>
          <a:p>
            <a:pPr algn="r"/>
            <a:r>
              <a:rPr lang="he-IL" dirty="0"/>
              <a:t>הסקת המסקנות בעקבות השאלות עשויה להוביל לשינוי התנהגות או אימוץ התנהגות מקדמת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14</a:t>
            </a:fld>
            <a:endParaRPr lang="x-none">
              <a:solidFill>
                <a:prstClr val="black"/>
              </a:solidFill>
            </a:endParaRPr>
          </a:p>
        </p:txBody>
      </p:sp>
    </p:spTree>
    <p:extLst>
      <p:ext uri="{BB962C8B-B14F-4D97-AF65-F5344CB8AC3E}">
        <p14:creationId xmlns:p14="http://schemas.microsoft.com/office/powerpoint/2010/main" val="3781855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התלמידים לומדים באמצעות סדרה של איורים המתארים כיצד יש לנקות את השיניים ואת החניכיים. הם בודקים האם הם מנקים את השיניים נכון ומה הם צריכים לשפר. מוצע לעודד את התלמידים להביא לכיתה מברשת שיניים תקנית, אפשר חשמלית, ולתרגל</a:t>
            </a:r>
          </a:p>
          <a:p>
            <a:pPr algn="r"/>
            <a:r>
              <a:rPr lang="he-IL" dirty="0"/>
              <a:t>איתם ניקוי שיניים וחניכיים, לפי האיורים שמופיעים בספר הלימוד בעזרת מראה. תוך כדי תרגול, שמומלץ לבצעו בצורה יבשה ללא</a:t>
            </a:r>
          </a:p>
          <a:p>
            <a:pPr algn="r"/>
            <a:r>
              <a:rPr lang="he-IL" dirty="0"/>
              <a:t>משחה וללא מים, יש להדגיש את המושגים: שיניים קדמיות, שיניים אחוריות, מלפנים, בצדדים, בין הרווחים.</a:t>
            </a:r>
          </a:p>
          <a:p>
            <a:pPr algn="r"/>
            <a:r>
              <a:rPr lang="he-IL" dirty="0"/>
              <a:t>להדגמת אופן הניקוי הנכון והיעיל מומלץ להזמין את אח/ אחות בית הספר או רופא/ת שיניים. אפשר גם להשתמש בסרטונים שמופיעים ברשת מטעם ארגוני בריאות.</a:t>
            </a:r>
          </a:p>
          <a:p>
            <a:pPr algn="r"/>
            <a:r>
              <a:rPr lang="he-IL" dirty="0"/>
              <a:t>מומלץ להכריז על יום קידום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15</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ספר דיגיטלי, עמוד 54, המשימה: </a:t>
            </a:r>
            <a:r>
              <a:rPr lang="he-IL" b="1" dirty="0"/>
              <a:t>שמירה על שיניים וחניכיים בריאות</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1838248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ספר דיגיטלי, עמוד 55, המשימה: </a:t>
            </a:r>
            <a:r>
              <a:rPr lang="he-IL" b="1" dirty="0"/>
              <a:t>שומרים על השיניים והחניכיים</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1367357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במשימה זו התלמידים מתוודעים לחשיבות הביקור במרפאת השיניים לצורך בדיקת מצב השיניים והחניכיים, למעקב אחר מצב בריאותן ואם יש צורך לטיפול במחלת העששת או דלקת 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243986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סרטון ובו פעולה שנעשית אצל רופא השיניים. הסרת העששת וביצוע סתימה.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2616957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האירוע המוצג בפתיחת הפרק מציג סיטואציה: זכייה בחידון המקשרת אותנו לסיטואציה הפותחת בפרק הראשון. הסיטואציה נועדה להזכיר לילדים את חידון השיניים שאליו נשלחה שני וזכתה בו במקום הראשון. שני מספרת לכל הכיתה למה כדאי לטפל בשיניים וכיצד לשמור על בריאותן. מומלץ להשתמש בסיטואציה של הזכייה בחידון לבירור ידע קודם של התלמידים (הערכה מקדימה) ולחשיפת התפיסות החלופיות שלהם, בהקשר לנושאים הנלמדים ולעמדות שלהם ביחס לאימוץ</a:t>
            </a:r>
          </a:p>
          <a:p>
            <a:pPr algn="r"/>
            <a:r>
              <a:rPr lang="he-IL" sz="1800" b="0" i="0" u="none" strike="noStrike" baseline="0" dirty="0">
                <a:latin typeface="FontbitDavid"/>
              </a:rPr>
              <a:t>התנהגות מקדמת בריאות.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101064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יחידת התוכן גוף האדם ובריאותו, המשימה: </a:t>
            </a:r>
            <a:r>
              <a:rPr lang="he-IL" b="1" dirty="0"/>
              <a:t>שומרים על בריאות השיניים</a:t>
            </a:r>
            <a:r>
              <a:rPr lang="he-IL" dirty="0"/>
              <a:t>.</a:t>
            </a:r>
          </a:p>
          <a:p>
            <a:pPr algn="r"/>
            <a:r>
              <a:rPr lang="he-IL" dirty="0"/>
              <a:t>המשימה עוסקת בביקור אצל רופא השיניים והפעולות שנעשות במרפאה כדי לשמור על בריאות השיניים.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402719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לקיים דיון בעקבות השיח בין הרופאה לילדה ולאימא אודות בחירה של משחה ומברשת שיניים מתאימות. מוצע להפנות</a:t>
            </a:r>
          </a:p>
          <a:p>
            <a:pPr algn="r"/>
            <a:r>
              <a:rPr lang="he-IL" dirty="0"/>
              <a:t>את הילדים אל הכללים לשמירה על בריאות השיניים והחניכיים. לבדוק מהם המאפיינים של משחה ומברשת מתאימות לילדים בגילם.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4021023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צרכנות נבונה הינה רכישה/בחירה של מוצרים תוך הפעלת שיקול דעת. ההבניה של ערך התנהגותי זה נעשית במסגרת סיור במרכול. הצורך בבחירת משחה ומברשת שיניים מתאימים למשתמש מזמן טיפוח התנהגות צרכנית נבונה. הגדרת המאפיינים של מברשת שיניים מתאימה למשתמש מנחה את התלמידים בבדיקת מאפיינים אלה במברשות השונות עליהן הם עורכים תצפית. מרכיב רלוונטי נוסף לצרכנות נבונה בנושא זה היא בחינת עלות המוצרים.</a:t>
            </a:r>
          </a:p>
          <a:p>
            <a:pPr algn="r"/>
            <a:r>
              <a:rPr lang="he-IL" dirty="0"/>
              <a:t>שקופיות 22-21</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759389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את המילים החסרות שבהיגדי הסיכום.</a:t>
            </a:r>
          </a:p>
          <a:p>
            <a:pPr algn="r"/>
            <a:r>
              <a:rPr lang="he-IL" dirty="0"/>
              <a:t>• יֵשׁ מִגְוַן שֶׁל מוּצָרִים לִשְׁמִירָה עַל ______ הַשִּׁנַּיִם.</a:t>
            </a:r>
          </a:p>
          <a:p>
            <a:pPr algn="r"/>
            <a:r>
              <a:rPr lang="he-IL" dirty="0"/>
              <a:t>• יֵשׁ לִבְחֹר בְּמִשְׁחָה </a:t>
            </a:r>
            <a:r>
              <a:rPr lang="he-IL" dirty="0" err="1"/>
              <a:t>וּב</a:t>
            </a:r>
            <a:r>
              <a:rPr lang="he-IL" dirty="0"/>
              <a:t>ְ_____ שִׁנַּיִם מַתְאִימוֹת.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1253008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שיח בין הדמויות מוביל לפעילות הבאה חקר מברשת שיניים המתאימה ביותר לי לשמירה על בריאות השיניים והחניכיים.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2514454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משלימים את המילים החסרות בהיגדי הסיכום.</a:t>
            </a:r>
          </a:p>
          <a:p>
            <a:pPr algn="r"/>
            <a:r>
              <a:rPr lang="he-IL" dirty="0"/>
              <a:t>•קַיָּם מִגְוַן גָּדוֹל שֶׁל ______ שִׁנַּיִם.</a:t>
            </a:r>
          </a:p>
          <a:p>
            <a:pPr algn="r"/>
            <a:r>
              <a:rPr lang="he-IL" dirty="0"/>
              <a:t>•מִבְנֵה מִבְרֶשֶׁת הַשִּׁנַּיִם ______ לַפְּעֻלָּה שֶׁל צִחְצוּחַ הַשִּׁנַּיִם.</a:t>
            </a:r>
          </a:p>
          <a:p>
            <a:pPr algn="r"/>
            <a:r>
              <a:rPr lang="he-IL" dirty="0"/>
              <a:t>•מִבְרְשׁוֹת הַשִּׁנַּיִם ___________ אֲבָל גַּם שׁוֹנוֹת.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1673139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מחברים משפטים עם המושגים שלמדנו.</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26</a:t>
            </a:fld>
            <a:endParaRPr lang="x-none"/>
          </a:p>
        </p:txBody>
      </p:sp>
    </p:spTree>
    <p:extLst>
      <p:ext uri="{BB962C8B-B14F-4D97-AF65-F5344CB8AC3E}">
        <p14:creationId xmlns:p14="http://schemas.microsoft.com/office/powerpoint/2010/main" val="3724173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משימה זו נועדה למטרות של הערכה שתפקידה לשפר את תהליכי ההוראה-למידה בהתאם לאיכות ביצועי ההבנה שיפגינו התלמידים.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27</a:t>
            </a:fld>
            <a:endParaRPr lang="x-none"/>
          </a:p>
        </p:txBody>
      </p:sp>
    </p:spTree>
    <p:extLst>
      <p:ext uri="{BB962C8B-B14F-4D97-AF65-F5344CB8AC3E}">
        <p14:creationId xmlns:p14="http://schemas.microsoft.com/office/powerpoint/2010/main" val="353057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להקריא את משפטי הסיכום בקול רם ולבקש מהתלמידים להשלים בקול את מושגי המפתח.</a:t>
            </a:r>
          </a:p>
          <a:p>
            <a:pPr algn="r"/>
            <a:r>
              <a:rPr lang="he-IL" dirty="0"/>
              <a:t>מוצע להשתמש בהיגדי הסיכום לפעולות של הערכה: להכין פריטים של נכון/לא נכון, פריטים של השלמת מילים, ציור תופעה וכדומה.</a:t>
            </a:r>
          </a:p>
          <a:p>
            <a:pPr algn="r"/>
            <a:endParaRPr lang="he-IL" dirty="0"/>
          </a:p>
          <a:p>
            <a:pPr algn="r"/>
            <a:r>
              <a:rPr lang="he-IL" dirty="0"/>
              <a:t>בְּפֶרֶק זֶה לָמַדְנוּ</a:t>
            </a:r>
          </a:p>
          <a:p>
            <a:pPr algn="r"/>
            <a:r>
              <a:rPr lang="he-IL" dirty="0"/>
              <a:t>•שִׁנַּיִם וַ______ בְּרִיאוֹת תּוֹרְמוֹת לַבְּרִיאוּת וְלַהַרְגָּשָׁה הַטּוֹבָה;</a:t>
            </a:r>
          </a:p>
          <a:p>
            <a:pPr algn="r"/>
            <a:r>
              <a:rPr lang="he-IL" dirty="0"/>
              <a:t>•</a:t>
            </a:r>
            <a:r>
              <a:rPr lang="he-IL" dirty="0" err="1"/>
              <a:t>חַיְדַּקִּים</a:t>
            </a:r>
            <a:r>
              <a:rPr lang="he-IL" dirty="0"/>
              <a:t> שֶׁמִּתְרַבִּים בַּפֶּה גּוֹרְמִים לְ______ הָעַשֶּׁשֶׁת וּלְדַלֶּקֶת חֲנִיכַיִם;</a:t>
            </a:r>
          </a:p>
          <a:p>
            <a:pPr algn="r"/>
            <a:r>
              <a:rPr lang="he-IL" dirty="0"/>
              <a:t>•חָשׁוּב לְהִשְׁתַּמֵּשׁ בְּ______ וּבְמִשְׁחַת שִׁנַּיִם מַתְאִימוֹת;</a:t>
            </a:r>
          </a:p>
          <a:p>
            <a:pPr algn="r"/>
            <a:r>
              <a:rPr lang="he-IL" dirty="0"/>
              <a:t>•חָשׁוּב לְהַקְפִּיד עַל _______ נָכוֹן שֶׁל הַשִּׁנַּיִם;</a:t>
            </a:r>
          </a:p>
          <a:p>
            <a:pPr algn="r"/>
            <a:r>
              <a:rPr lang="he-IL" dirty="0"/>
              <a:t>•חָשׁוּב לְהַקְפִּיד לִשְׁמֹר עַל _____הַשִּׁנַּיִם וְהַחֲנִיכַיִם;</a:t>
            </a:r>
          </a:p>
          <a:p>
            <a:pPr algn="r"/>
            <a:r>
              <a:rPr lang="he-IL" dirty="0"/>
              <a:t>•חָשׁוּב ______ בְּמִרְפְּאַת הַשִּׁנַּיִם לְפָחוֹת פַּעֲמַיִם בְּשָׁנָה.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28</a:t>
            </a:fld>
            <a:endParaRPr lang="x-none"/>
          </a:p>
        </p:txBody>
      </p:sp>
    </p:spTree>
    <p:extLst>
      <p:ext uri="{BB962C8B-B14F-4D97-AF65-F5344CB8AC3E}">
        <p14:creationId xmlns:p14="http://schemas.microsoft.com/office/powerpoint/2010/main" val="745816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להביא דוגמאות לפעולות מתוך המשימות בספר. לדוגמה:</a:t>
            </a:r>
          </a:p>
          <a:p>
            <a:pPr algn="r"/>
            <a:r>
              <a:rPr lang="he-IL" dirty="0"/>
              <a:t>ארגנו נתונים בגרף עמודות במשימה </a:t>
            </a:r>
            <a:r>
              <a:rPr lang="he-IL" b="1" dirty="0"/>
              <a:t>סקר</a:t>
            </a:r>
            <a:r>
              <a:rPr lang="he-IL" dirty="0"/>
              <a:t>: </a:t>
            </a:r>
            <a:r>
              <a:rPr lang="he-IL" sz="1200" b="1" i="0" u="none" strike="noStrike" baseline="0" dirty="0">
                <a:solidFill>
                  <a:schemeClr val="accent2">
                    <a:lumMod val="50000"/>
                  </a:schemeClr>
                </a:solidFill>
                <a:latin typeface="MF_FrankRuhl-Regular"/>
              </a:rPr>
              <a:t>כַּמָּה קֻבִּיּוֹת שׁוֹקוֹלָד אֲנַחְנוּ אוֹכְלִים בְּיוֹם אֶחָד?</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29</a:t>
            </a:fld>
            <a:endParaRPr lang="x-none"/>
          </a:p>
        </p:txBody>
      </p:sp>
    </p:spTree>
    <p:extLst>
      <p:ext uri="{BB962C8B-B14F-4D97-AF65-F5344CB8AC3E}">
        <p14:creationId xmlns:p14="http://schemas.microsoft.com/office/powerpoint/2010/main" val="67250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קוראים את השיח המתקיים בין הילדים ומקיימים דיון באמצעות השאלות שבתבנית השיח.</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לקרוא את קטע המידע, לדון בו, בשיח בין הדמויות המאוירות ובשאלות 2-1 שבתבנית שיח. מה פוגע בשיניים? מדוע חשוב לשמור על בריאות השיניים? כיצד אפשר לשמור על בריאות השיניים?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מטרת המשימה היא לעורר מודעות אודות כמות הממתקים שהילדים אוכלים. הפעילות מזמנת דיון ושיח על אכילת ממתקים בכלל שהיא מזיקה לגוף ולשיניים ורצוי להמעיט באכילתם. </a:t>
            </a:r>
          </a:p>
          <a:p>
            <a:r>
              <a:rPr lang="he-IL" dirty="0"/>
              <a:t>בדיון המסכם שנקיים עם הילדים, אפשר להציע את השוקולד המריר כתחליף לממתק בריא שניתן לאכול ממנו אך במידה. המשימה</a:t>
            </a:r>
          </a:p>
          <a:p>
            <a:r>
              <a:rPr lang="he-IL" dirty="0"/>
              <a:t>מזמנת הוראת מיומנות של קריאת נתונים מתוך גרף עמודות. לביצוע הפעילות יש להכין מערכת צירים על פלקט. מנחים את התלמידים להדביק את המדבקות על מערכת הצירים לפי כמות קוביות השוקולד שהם אוכלים ביום אחד (ראו מקרא). לאחר מכן מלמדים את התלמידים להסיק מסקנה באמצעות השוואת גובה העמודות. שאלה כגון כמה ילדים אוכלים ה 2 קוביות שוקולד מכוונת לתוצאה.</a:t>
            </a:r>
          </a:p>
          <a:p>
            <a:r>
              <a:rPr lang="he-IL" dirty="0"/>
              <a:t>שאלה כגון "כמה קוביות שוקולד אוכלים רוב תלמידי הכיתה ביום אחד?" מכוונת להסקת מסקנה (לדוגמה: 3 קוביות שוקולד). </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84509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הקשר שבין אכילת ממתקים לבין מחלת העששת ומחלת דלקת החניכיים עשוי להוביל לתפיסה קיצונית ולפיה יש להפסיק לאכול ממתקים לחלוטין. חשוב לעורר דיון בכיתה ולדובב את התלמידים להציע רעיונות לדרכים שבהן אפשר ליהנות ממאכלים מתוקים וגם לשמור על בריאות השיניים. למשל, להפחית בכמות הממתקים, לנקות היטב את השיניים לאחר אכילת ממתקים וחטיפים ולאכול פירות כתחלופה למאכלים מתוקים. חשוב גם להבהיר שהפחתת כמות הסוכר תורמת גם לבריאות הכללית.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2058689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49, משימה: </a:t>
            </a:r>
            <a:r>
              <a:rPr lang="he-IL" b="1" dirty="0"/>
              <a:t>שיניים בריאות</a:t>
            </a:r>
            <a:r>
              <a:rPr lang="he-IL" dirty="0"/>
              <a:t>.</a:t>
            </a:r>
            <a:endParaRPr lang="he-IL" b="1"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480160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מוצע לקיים שיח על חוויות שחוו בהקשר למחלת העששת ולמחלת דלקת החניכיים. למשל, למי כאבו פעם השיניים? איך הרגשתם? מה לדעתכם גרם לכאב בשיניים? כיצד טיפלתם? ועוד. תוך כדי השיח מוצע להעלות את מושגי המפתח (עששת, דלקת חניכיים, חיידקים, שאריות מזון) ולכתוב אותם על הלוח.</a:t>
            </a:r>
          </a:p>
          <a:p>
            <a:endParaRPr lang="he-IL" dirty="0"/>
          </a:p>
          <a:p>
            <a:endParaRPr lang="he-IL" sz="1200" b="0" i="0" u="none" strike="noStrike" baseline="0" dirty="0">
              <a:latin typeface="+mn-lt"/>
            </a:endParaRPr>
          </a:p>
          <a:p>
            <a:r>
              <a:rPr lang="he-IL" sz="1800" b="1" i="0" u="none" strike="noStrike" baseline="0" dirty="0">
                <a:latin typeface="FontbitDavid-Bold"/>
              </a:rPr>
              <a:t>רכיבים וקשרים</a:t>
            </a:r>
            <a:r>
              <a:rPr lang="he-IL" sz="1800" b="0" i="0" u="none" strike="noStrike" baseline="0" dirty="0">
                <a:latin typeface="FontbitDavid"/>
              </a:rPr>
              <a:t>: זוהי מיומנות חשיבה שמתייחסת לקשרים בין רכיבים. למשל, קשרי </a:t>
            </a:r>
            <a:r>
              <a:rPr lang="he-IL" sz="1800" b="1" i="0" u="none" strike="noStrike" baseline="0" dirty="0">
                <a:latin typeface="FontbitDavid-Bold"/>
              </a:rPr>
              <a:t>סיבה תוצאה </a:t>
            </a:r>
            <a:r>
              <a:rPr lang="he-IL" sz="1800" b="0" i="0" u="none" strike="noStrike" baseline="0" dirty="0">
                <a:latin typeface="FontbitDavid"/>
              </a:rPr>
              <a:t>– השפעת החיידקים (סיבה) על בריאות השן (תוצאה),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סיכום הנושא ויישום הבנה בעזרת המושגים בתשבץ (תשובות להגדרות).</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416474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ב'/ניסן/תשפ"ד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ב'/ניסן/תשפ"ד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tmp"/><Relationship Id="rId5" Type="http://schemas.openxmlformats.org/officeDocument/2006/relationships/image" Target="../media/image16.tmp"/><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tm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tmp"/><Relationship Id="rId5" Type="http://schemas.openxmlformats.org/officeDocument/2006/relationships/image" Target="../media/image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tm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tmp"/><Relationship Id="rId5" Type="http://schemas.openxmlformats.org/officeDocument/2006/relationships/image" Target="../media/image16.tm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tmp"/><Relationship Id="rId5" Type="http://schemas.openxmlformats.org/officeDocument/2006/relationships/image" Target="../media/image16.tm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tmp"/><Relationship Id="rId5" Type="http://schemas.openxmlformats.org/officeDocument/2006/relationships/image" Target="../media/image3.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hyperlink" Target="about:bla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mp"/><Relationship Id="rId5" Type="http://schemas.openxmlformats.org/officeDocument/2006/relationships/image" Target="../media/image5.tm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tmp"/><Relationship Id="rId5" Type="http://schemas.openxmlformats.org/officeDocument/2006/relationships/image" Target="../media/image34.tmp"/><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tmp"/><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tmp"/><Relationship Id="rId5" Type="http://schemas.openxmlformats.org/officeDocument/2006/relationships/image" Target="../media/image37.tmp"/><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tm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tmp"/><Relationship Id="rId5" Type="http://schemas.openxmlformats.org/officeDocument/2006/relationships/image" Target="../media/image3.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tmp"/><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9.tmp"/><Relationship Id="rId3" Type="http://schemas.openxmlformats.org/officeDocument/2006/relationships/image" Target="../media/image4.png"/><Relationship Id="rId7" Type="http://schemas.openxmlformats.org/officeDocument/2006/relationships/image" Target="../media/image48.tmp"/><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0.tmp"/><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tmp"/><Relationship Id="rId5" Type="http://schemas.openxmlformats.org/officeDocument/2006/relationships/image" Target="../media/image3.pn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tmp"/><Relationship Id="rId5" Type="http://schemas.openxmlformats.org/officeDocument/2006/relationships/image" Target="../media/image3.png"/><Relationship Id="rId4" Type="http://schemas.openxmlformats.org/officeDocument/2006/relationships/hyperlink" Target="about:blan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tmp"/><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4.png"/><Relationship Id="rId7" Type="http://schemas.openxmlformats.org/officeDocument/2006/relationships/image" Target="../media/image10.tm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tm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tm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tmp"/><Relationship Id="rId5" Type="http://schemas.openxmlformats.org/officeDocument/2006/relationships/image" Target="../media/image13.tmp"/><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20.tmp"/><Relationship Id="rId3" Type="http://schemas.openxmlformats.org/officeDocument/2006/relationships/image" Target="../media/image4.png"/><Relationship Id="rId7" Type="http://schemas.openxmlformats.org/officeDocument/2006/relationships/image" Target="../media/image19.tm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emf"/><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tm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441421"/>
            <a:ext cx="8610636" cy="3417515"/>
          </a:xfrm>
          <a:effectLst>
            <a:outerShdw blurRad="50800" dist="38100" dir="2700000" algn="tl" rotWithShape="0">
              <a:prstClr val="black">
                <a:alpha val="40000"/>
              </a:prstClr>
            </a:outerShdw>
          </a:effectLst>
        </p:spPr>
        <p:txBody>
          <a:bodyPr>
            <a:normAutofit fontScale="90000"/>
          </a:bodyPr>
          <a:lstStyle/>
          <a:p>
            <a:br>
              <a:rPr lang="he-IL" b="1" dirty="0">
                <a:latin typeface="MF_FrankRuhl-Regular"/>
              </a:rPr>
            </a:br>
            <a:br>
              <a:rPr lang="he-IL" sz="5400" b="1" dirty="0">
                <a:solidFill>
                  <a:srgbClr val="0070C0"/>
                </a:solidFill>
                <a:cs typeface="+mn-cs"/>
              </a:rPr>
            </a:br>
            <a:r>
              <a:rPr lang="en-US" sz="5400" b="1" dirty="0">
                <a:solidFill>
                  <a:srgbClr val="0070C0"/>
                </a:solidFill>
                <a:cs typeface="+mn-cs"/>
              </a:rPr>
              <a:t> </a:t>
            </a:r>
            <a:r>
              <a:rPr lang="ar-SA" b="1" dirty="0">
                <a:solidFill>
                  <a:srgbClr val="0070C0"/>
                </a:solidFill>
              </a:rPr>
              <a:t>عَارِضَة مُرافِقَة للتَّدْرِيس</a:t>
            </a:r>
            <a:br>
              <a:rPr lang="ar-SA" b="1" dirty="0">
                <a:solidFill>
                  <a:srgbClr val="0070C0"/>
                </a:solidFill>
              </a:rPr>
            </a:br>
            <a:r>
              <a:rPr lang="ar-SA" b="1" dirty="0">
                <a:latin typeface="MF_FrankRuhl-Regular"/>
                <a:cs typeface="+mn-cs"/>
              </a:rPr>
              <a:t>العلوم والتكنولوجيا</a:t>
            </a:r>
            <a:br>
              <a:rPr lang="he-IL" b="1" dirty="0">
                <a:latin typeface="MF_FrankRuhl-Regular"/>
                <a:cs typeface="+mn-cs"/>
              </a:rPr>
            </a:br>
            <a:r>
              <a:rPr lang="ar-SA" b="1" dirty="0">
                <a:latin typeface="MF_FrankRuhl-Regular"/>
                <a:cs typeface="+mn-cs"/>
              </a:rPr>
              <a:t>أسنانُنا</a:t>
            </a:r>
            <a:endParaRPr lang="x-none" sz="5300" b="1" dirty="0">
              <a:solidFill>
                <a:schemeClr val="accent2">
                  <a:lumMod val="75000"/>
                </a:schemeClr>
              </a:solidFill>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1008514" y="4299795"/>
            <a:ext cx="7726261" cy="1446550"/>
          </a:xfrm>
          <a:prstGeom prst="rect">
            <a:avLst/>
          </a:prstGeom>
          <a:noFill/>
        </p:spPr>
        <p:txBody>
          <a:bodyPr wrap="square" rtlCol="0">
            <a:spAutoFit/>
          </a:bodyPr>
          <a:lstStyle/>
          <a:p>
            <a:pPr algn="ctr"/>
            <a:r>
              <a:rPr kumimoji="0" lang="ar-SA" sz="44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t>الفصل الثاني</a:t>
            </a:r>
            <a:r>
              <a:rPr kumimoji="0" lang="he-IL" sz="44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t>: </a:t>
            </a:r>
            <a:r>
              <a:rPr kumimoji="0" lang="ar-SA" sz="44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t>نُحا</a:t>
            </a:r>
            <a:r>
              <a:rPr lang="ar-SA" sz="4400" b="1" dirty="0">
                <a:solidFill>
                  <a:prstClr val="black"/>
                </a:solidFill>
                <a:latin typeface="MF_FrankRuhl-Regular"/>
                <a:ea typeface="+mj-ea"/>
                <a:cs typeface="Arial" panose="020B0604020202020204" pitchFamily="34" charset="0"/>
              </a:rPr>
              <a:t>فِظ على أسْنان ولِثَّة سليمَة </a:t>
            </a:r>
            <a:r>
              <a:rPr lang="he-IL" sz="3600" b="1" dirty="0"/>
              <a:t>(</a:t>
            </a:r>
            <a:r>
              <a:rPr lang="ar-SA" sz="3600" b="1" dirty="0">
                <a:latin typeface="MF_FrankRuhl-Bold"/>
              </a:rPr>
              <a:t>الصفحات</a:t>
            </a:r>
            <a:r>
              <a:rPr lang="he-IL" sz="3600" b="1" dirty="0"/>
              <a:t> 64-46)</a:t>
            </a:r>
            <a:endParaRPr lang="en-US" sz="3600" b="1"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10774" y="57118"/>
            <a:ext cx="1208314" cy="800348"/>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19361"/>
            <a:ext cx="1208314" cy="634039"/>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200" y="38414"/>
            <a:ext cx="1190123" cy="729855"/>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825" y="861643"/>
            <a:ext cx="8303033" cy="5578914"/>
          </a:xfrm>
          <a:prstGeom prst="rect">
            <a:avLst/>
          </a:prstGeom>
        </p:spPr>
      </p:pic>
    </p:spTree>
    <p:extLst>
      <p:ext uri="{BB962C8B-B14F-4D97-AF65-F5344CB8AC3E}">
        <p14:creationId xmlns:p14="http://schemas.microsoft.com/office/powerpoint/2010/main" val="42777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0" y="-33147"/>
            <a:ext cx="931817" cy="634039"/>
          </a:xfrm>
          <a:prstGeom prst="rect">
            <a:avLst/>
          </a:prstGeom>
        </p:spPr>
      </p:pic>
      <p:sp>
        <p:nvSpPr>
          <p:cNvPr id="3" name="מציין מיקום תוכן 2"/>
          <p:cNvSpPr>
            <a:spLocks noGrp="1"/>
          </p:cNvSpPr>
          <p:nvPr>
            <p:ph idx="1"/>
          </p:nvPr>
        </p:nvSpPr>
        <p:spPr>
          <a:xfrm>
            <a:off x="628650" y="1771650"/>
            <a:ext cx="8134350" cy="2983230"/>
          </a:xfrm>
        </p:spPr>
        <p:txBody>
          <a:bodyPr/>
          <a:lstStyle/>
          <a:p>
            <a:pPr marL="0" indent="0" algn="r">
              <a:buNone/>
            </a:pPr>
            <a:r>
              <a:rPr lang="he-IL" b="1" dirty="0"/>
              <a:t> </a:t>
            </a:r>
            <a:endParaRPr lang="en-US" sz="2400" b="1" dirty="0">
              <a:solidFill>
                <a:srgbClr val="C00000"/>
              </a:solidFill>
            </a:endParaRPr>
          </a:p>
        </p:txBody>
      </p:sp>
      <p:sp>
        <p:nvSpPr>
          <p:cNvPr id="19" name="תיבת טקסט 18">
            <a:extLst>
              <a:ext uri="{FF2B5EF4-FFF2-40B4-BE49-F238E27FC236}">
                <a16:creationId xmlns:a16="http://schemas.microsoft.com/office/drawing/2014/main" id="{F7DDA611-B573-EB22-DDD6-00C9D9940EE0}"/>
              </a:ext>
            </a:extLst>
          </p:cNvPr>
          <p:cNvSpPr txBox="1"/>
          <p:nvPr/>
        </p:nvSpPr>
        <p:spPr>
          <a:xfrm>
            <a:off x="5534811" y="4218786"/>
            <a:ext cx="3199614" cy="589694"/>
          </a:xfrm>
          <a:prstGeom prst="rect">
            <a:avLst/>
          </a:prstGeom>
          <a:noFill/>
        </p:spPr>
        <p:txBody>
          <a:bodyPr wrap="square">
            <a:spAutoFit/>
          </a:bodyPr>
          <a:lstStyle/>
          <a:p>
            <a:pPr algn="ctr"/>
            <a:r>
              <a:rPr lang="ar-SA" sz="3200" b="1" dirty="0">
                <a:solidFill>
                  <a:schemeClr val="accent1">
                    <a:lumMod val="75000"/>
                  </a:schemeClr>
                </a:solidFill>
              </a:rPr>
              <a:t>مُصْطَلَحَات تَعَلَّمْنَاَ</a:t>
            </a:r>
            <a:endParaRPr lang="he-IL" sz="3200" b="1" dirty="0">
              <a:solidFill>
                <a:schemeClr val="accent1">
                  <a:lumMod val="75000"/>
                </a:schemeClr>
              </a:solidFill>
            </a:endParaRP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69437" y="-20928"/>
            <a:ext cx="1208314" cy="621820"/>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034" y="1000208"/>
            <a:ext cx="8803255" cy="2446076"/>
          </a:xfrm>
          <a:prstGeom prst="rect">
            <a:avLst/>
          </a:prstGeom>
        </p:spPr>
      </p:pic>
      <p:sp>
        <p:nvSpPr>
          <p:cNvPr id="16" name="מציין מיקום תוכן 2">
            <a:extLst>
              <a:ext uri="{FF2B5EF4-FFF2-40B4-BE49-F238E27FC236}">
                <a16:creationId xmlns:a16="http://schemas.microsoft.com/office/drawing/2014/main" id="{62B56340-33E6-7657-FF93-78503E8DA1DC}"/>
              </a:ext>
            </a:extLst>
          </p:cNvPr>
          <p:cNvSpPr txBox="1">
            <a:spLocks/>
          </p:cNvSpPr>
          <p:nvPr/>
        </p:nvSpPr>
        <p:spPr>
          <a:xfrm>
            <a:off x="1695354" y="1325086"/>
            <a:ext cx="2871788" cy="297709"/>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ar-SA" sz="7400" b="1" dirty="0">
                <a:latin typeface="MF_FrankRuhl-Bold"/>
              </a:rPr>
              <a:t>صَفْحَة 52</a:t>
            </a:r>
            <a:endParaRPr lang="he-IL" sz="7400" dirty="0">
              <a:latin typeface="MF_FrankRuhl-Regular"/>
            </a:endParaRPr>
          </a:p>
        </p:txBody>
      </p:sp>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1" y="4979652"/>
            <a:ext cx="7658520" cy="1237311"/>
          </a:xfrm>
          <a:prstGeom prst="rect">
            <a:avLst/>
          </a:prstGeom>
        </p:spPr>
      </p:pic>
    </p:spTree>
    <p:extLst>
      <p:ext uri="{BB962C8B-B14F-4D97-AF65-F5344CB8AC3E}">
        <p14:creationId xmlns:p14="http://schemas.microsoft.com/office/powerpoint/2010/main" val="243283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8106559" y="5939350"/>
            <a:ext cx="870973" cy="440005"/>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6" name="תיבת טקסט 5">
            <a:extLst>
              <a:ext uri="{FF2B5EF4-FFF2-40B4-BE49-F238E27FC236}">
                <a16:creationId xmlns:a16="http://schemas.microsoft.com/office/drawing/2014/main" id="{8CAC4BAA-0268-D002-5CB5-358DC30DF43F}"/>
              </a:ext>
            </a:extLst>
          </p:cNvPr>
          <p:cNvSpPr txBox="1"/>
          <p:nvPr/>
        </p:nvSpPr>
        <p:spPr>
          <a:xfrm>
            <a:off x="3438133" y="126651"/>
            <a:ext cx="3758841" cy="646331"/>
          </a:xfrm>
          <a:prstGeom prst="rect">
            <a:avLst/>
          </a:prstGeom>
          <a:noFill/>
        </p:spPr>
        <p:txBody>
          <a:bodyPr wrap="square">
            <a:spAutoFit/>
          </a:bodyPr>
          <a:lstStyle/>
          <a:p>
            <a:pPr algn="ctr"/>
            <a:r>
              <a:rPr lang="ar-SA" sz="3600" b="1" dirty="0">
                <a:solidFill>
                  <a:schemeClr val="accent2">
                    <a:lumMod val="50000"/>
                  </a:schemeClr>
                </a:solidFill>
                <a:latin typeface="MF_FrankRuhl-Regular"/>
              </a:rPr>
              <a:t>نُحَافِظ عَلَى الأَسْنَان</a:t>
            </a:r>
            <a:endParaRPr lang="he-IL" sz="3600" b="1" dirty="0">
              <a:solidFill>
                <a:schemeClr val="accent2">
                  <a:lumMod val="50000"/>
                </a:schemeClr>
              </a:solidFill>
            </a:endParaRPr>
          </a:p>
        </p:txBody>
      </p:sp>
      <p:sp>
        <p:nvSpPr>
          <p:cNvPr id="9" name="תיבת טקסט 8">
            <a:extLst>
              <a:ext uri="{FF2B5EF4-FFF2-40B4-BE49-F238E27FC236}">
                <a16:creationId xmlns:a16="http://schemas.microsoft.com/office/drawing/2014/main" id="{BF444234-12B4-6572-F54C-1F209AF5BDEF}"/>
              </a:ext>
            </a:extLst>
          </p:cNvPr>
          <p:cNvSpPr txBox="1"/>
          <p:nvPr/>
        </p:nvSpPr>
        <p:spPr>
          <a:xfrm>
            <a:off x="2288602" y="200641"/>
            <a:ext cx="1149531" cy="369332"/>
          </a:xfrm>
          <a:prstGeom prst="rect">
            <a:avLst/>
          </a:prstGeom>
          <a:noFill/>
        </p:spPr>
        <p:txBody>
          <a:bodyPr wrap="square" rtlCol="1">
            <a:spAutoFit/>
          </a:bodyPr>
          <a:lstStyle/>
          <a:p>
            <a:r>
              <a:rPr lang="ar-SA" b="1" dirty="0">
                <a:latin typeface="MF_FrankRuhl-Bold"/>
              </a:rPr>
              <a:t>صَفْحَة </a:t>
            </a:r>
            <a:r>
              <a:rPr lang="he-IL" sz="1800" b="1" dirty="0">
                <a:latin typeface="MF_FrankRuhl-Bold"/>
              </a:rPr>
              <a:t>53</a:t>
            </a:r>
            <a:endParaRPr lang="he-IL"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6379354"/>
            <a:ext cx="1208314" cy="478645"/>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92" y="921026"/>
            <a:ext cx="7461994" cy="5168348"/>
          </a:xfrm>
          <a:prstGeom prst="rect">
            <a:avLst/>
          </a:prstGeom>
        </p:spPr>
      </p:pic>
    </p:spTree>
    <p:extLst>
      <p:ext uri="{BB962C8B-B14F-4D97-AF65-F5344CB8AC3E}">
        <p14:creationId xmlns:p14="http://schemas.microsoft.com/office/powerpoint/2010/main" val="96954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15" name="תמונה 14">
            <a:extLst>
              <a:ext uri="{FF2B5EF4-FFF2-40B4-BE49-F238E27FC236}">
                <a16:creationId xmlns:a16="http://schemas.microsoft.com/office/drawing/2014/main" id="{01B662F7-E2B5-0BB1-A7F0-317C3B160BB5}"/>
              </a:ext>
            </a:extLst>
          </p:cNvPr>
          <p:cNvPicPr>
            <a:picLocks noChangeAspect="1"/>
          </p:cNvPicPr>
          <p:nvPr/>
        </p:nvPicPr>
        <p:blipFill>
          <a:blip r:embed="rId4"/>
          <a:stretch>
            <a:fillRect/>
          </a:stretch>
        </p:blipFill>
        <p:spPr>
          <a:xfrm>
            <a:off x="5872720" y="4440025"/>
            <a:ext cx="2025113" cy="1847654"/>
          </a:xfrm>
          <a:prstGeom prst="rect">
            <a:avLst/>
          </a:prstGeom>
        </p:spPr>
      </p:pic>
      <p:sp>
        <p:nvSpPr>
          <p:cNvPr id="16" name="TextBox 12">
            <a:extLst>
              <a:ext uri="{FF2B5EF4-FFF2-40B4-BE49-F238E27FC236}">
                <a16:creationId xmlns:a16="http://schemas.microsoft.com/office/drawing/2014/main" id="{F8415132-64ED-41EE-4E7F-3DD4E5FD0927}"/>
              </a:ext>
            </a:extLst>
          </p:cNvPr>
          <p:cNvSpPr txBox="1"/>
          <p:nvPr/>
        </p:nvSpPr>
        <p:spPr>
          <a:xfrm>
            <a:off x="3179897" y="5009909"/>
            <a:ext cx="1846407" cy="400110"/>
          </a:xfrm>
          <a:prstGeom prst="rect">
            <a:avLst/>
          </a:prstGeom>
          <a:noFill/>
        </p:spPr>
        <p:txBody>
          <a:bodyPr wrap="square" rtlCol="0">
            <a:spAutoFit/>
          </a:bodyPr>
          <a:lstStyle/>
          <a:p>
            <a:pPr algn="r"/>
            <a:r>
              <a:rPr lang="ar-SA" sz="2000" b="1" dirty="0"/>
              <a:t>أَسْئِلَة المُحَادَثَة </a:t>
            </a:r>
            <a:r>
              <a:rPr lang="he-IL" sz="2000" b="1" dirty="0"/>
              <a:t>53</a:t>
            </a:r>
            <a:endParaRPr lang="en-US" sz="2000" b="1"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897833" y="0"/>
            <a:ext cx="1208314" cy="516835"/>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97" y="896012"/>
            <a:ext cx="8143189" cy="3013379"/>
          </a:xfrm>
          <a:prstGeom prst="rect">
            <a:avLst/>
          </a:prstGeom>
        </p:spPr>
      </p:pic>
    </p:spTree>
    <p:extLst>
      <p:ext uri="{BB962C8B-B14F-4D97-AF65-F5344CB8AC3E}">
        <p14:creationId xmlns:p14="http://schemas.microsoft.com/office/powerpoint/2010/main" val="1576990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36200" y="171119"/>
            <a:ext cx="6808868" cy="634040"/>
          </a:xfrm>
        </p:spPr>
        <p:txBody>
          <a:bodyPr>
            <a:normAutofit/>
          </a:bodyPr>
          <a:lstStyle/>
          <a:p>
            <a:pPr algn="r"/>
            <a:r>
              <a:rPr lang="ar-SA" sz="3600" b="1" dirty="0">
                <a:latin typeface="MF_FrankRuhl-Regular"/>
                <a:cs typeface="+mn-cs"/>
              </a:rPr>
              <a:t>مَهَمَّة</a:t>
            </a:r>
            <a:r>
              <a:rPr lang="he-IL" sz="3600" b="1" dirty="0">
                <a:latin typeface="MF_FrankRuhl-Regular"/>
                <a:cs typeface="+mn-cs"/>
              </a:rPr>
              <a:t>: </a:t>
            </a:r>
            <a:r>
              <a:rPr lang="ar-SA" sz="3600" b="1" dirty="0">
                <a:latin typeface="MF_FrankRuhl-Regular"/>
                <a:cs typeface="+mn-cs"/>
              </a:rPr>
              <a:t>نُحَافِظ عَلَى الأَسْنَان وَاللِّثَّة</a:t>
            </a:r>
            <a:endParaRPr lang="en-US" sz="3600" b="1" dirty="0">
              <a:solidFill>
                <a:schemeClr val="accent2">
                  <a:lumMod val="50000"/>
                </a:schemeClr>
              </a:solidFill>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8" name="מציין מיקום תוכן 2">
            <a:extLst>
              <a:ext uri="{FF2B5EF4-FFF2-40B4-BE49-F238E27FC236}">
                <a16:creationId xmlns:a16="http://schemas.microsoft.com/office/drawing/2014/main" id="{AA6931BD-C80A-CA28-C3BB-351E99A070A1}"/>
              </a:ext>
            </a:extLst>
          </p:cNvPr>
          <p:cNvSpPr txBox="1">
            <a:spLocks/>
          </p:cNvSpPr>
          <p:nvPr/>
        </p:nvSpPr>
        <p:spPr>
          <a:xfrm>
            <a:off x="1136200" y="1134317"/>
            <a:ext cx="6155972" cy="4051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he-IL" b="1" dirty="0"/>
              <a:t> </a:t>
            </a:r>
            <a:r>
              <a:rPr lang="ar-SA" b="1" dirty="0"/>
              <a:t>قَواعِد وَقَوانين للمُحَافَظَة عَلى صِحَّة الأَسْنَان</a:t>
            </a:r>
            <a:endParaRPr lang="he-IL" b="1" dirty="0">
              <a:latin typeface="MF_FrankRuhl-Regular"/>
            </a:endParaRPr>
          </a:p>
        </p:txBody>
      </p:sp>
      <p:sp>
        <p:nvSpPr>
          <p:cNvPr id="12" name="תיבת טקסט 11">
            <a:extLst>
              <a:ext uri="{FF2B5EF4-FFF2-40B4-BE49-F238E27FC236}">
                <a16:creationId xmlns:a16="http://schemas.microsoft.com/office/drawing/2014/main" id="{DC3AAFF7-D410-A945-DB93-3458107155D4}"/>
              </a:ext>
            </a:extLst>
          </p:cNvPr>
          <p:cNvSpPr txBox="1"/>
          <p:nvPr/>
        </p:nvSpPr>
        <p:spPr>
          <a:xfrm>
            <a:off x="3313201" y="702831"/>
            <a:ext cx="2844535" cy="400110"/>
          </a:xfrm>
          <a:prstGeom prst="rect">
            <a:avLst/>
          </a:prstGeom>
          <a:noFill/>
        </p:spPr>
        <p:txBody>
          <a:bodyPr wrap="square">
            <a:spAutoFit/>
          </a:bodyPr>
          <a:lstStyle/>
          <a:p>
            <a:r>
              <a:rPr lang="ar-SA" sz="2000" b="1" dirty="0">
                <a:latin typeface="MF_FrankRuhl-Regular"/>
              </a:rPr>
              <a:t>المَهَمَّة في الصَّفْحَات </a:t>
            </a:r>
            <a:r>
              <a:rPr lang="he-IL" sz="2000" b="1" dirty="0">
                <a:latin typeface="MF_FrankRuhl-Bold"/>
                <a:cs typeface="+mn-cs"/>
              </a:rPr>
              <a:t>55-54</a:t>
            </a:r>
            <a:endParaRPr lang="he-IL" sz="2000"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19362"/>
            <a:ext cx="1208314" cy="634039"/>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368" y="1709530"/>
            <a:ext cx="7720432" cy="4851197"/>
          </a:xfrm>
          <a:prstGeom prst="rect">
            <a:avLst/>
          </a:prstGeom>
        </p:spPr>
      </p:pic>
    </p:spTree>
    <p:extLst>
      <p:ext uri="{BB962C8B-B14F-4D97-AF65-F5344CB8AC3E}">
        <p14:creationId xmlns:p14="http://schemas.microsoft.com/office/powerpoint/2010/main" val="269163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sp>
        <p:nvSpPr>
          <p:cNvPr id="24" name="תיבת טקסט 23">
            <a:extLst>
              <a:ext uri="{FF2B5EF4-FFF2-40B4-BE49-F238E27FC236}">
                <a16:creationId xmlns:a16="http://schemas.microsoft.com/office/drawing/2014/main" id="{2BD3D07A-33AD-A495-782C-215EFC186095}"/>
              </a:ext>
            </a:extLst>
          </p:cNvPr>
          <p:cNvSpPr txBox="1"/>
          <p:nvPr/>
        </p:nvSpPr>
        <p:spPr>
          <a:xfrm>
            <a:off x="33838" y="6087817"/>
            <a:ext cx="2119816" cy="400110"/>
          </a:xfrm>
          <a:prstGeom prst="rect">
            <a:avLst/>
          </a:prstGeom>
          <a:noFill/>
        </p:spPr>
        <p:txBody>
          <a:bodyPr wrap="square">
            <a:spAutoFit/>
          </a:bodyPr>
          <a:lstStyle/>
          <a:p>
            <a:r>
              <a:rPr lang="ar-SA" sz="2000" b="1" dirty="0">
                <a:latin typeface="MF_FrankRuhl-Bold"/>
              </a:rPr>
              <a:t>تَتِمَّة المَهَمَّة صَفْحَة</a:t>
            </a:r>
            <a:r>
              <a:rPr lang="he-IL" sz="2000" b="1" dirty="0">
                <a:latin typeface="MF_FrankRuhl-Regular"/>
                <a:cs typeface="+mn-cs"/>
              </a:rPr>
              <a:t> 56</a:t>
            </a:r>
            <a:endParaRPr lang="he-IL" sz="2000" dirty="0"/>
          </a:p>
        </p:txBody>
      </p:sp>
      <p:sp>
        <p:nvSpPr>
          <p:cNvPr id="6" name="תיבת טקסט 5">
            <a:extLst>
              <a:ext uri="{FF2B5EF4-FFF2-40B4-BE49-F238E27FC236}">
                <a16:creationId xmlns:a16="http://schemas.microsoft.com/office/drawing/2014/main" id="{61F6CD3F-B6B3-F9E2-2C5A-D945D437DC6E}"/>
              </a:ext>
            </a:extLst>
          </p:cNvPr>
          <p:cNvSpPr txBox="1"/>
          <p:nvPr/>
        </p:nvSpPr>
        <p:spPr>
          <a:xfrm>
            <a:off x="1866508" y="218422"/>
            <a:ext cx="6615788" cy="584775"/>
          </a:xfrm>
          <a:prstGeom prst="rect">
            <a:avLst/>
          </a:prstGeom>
          <a:noFill/>
        </p:spPr>
        <p:txBody>
          <a:bodyPr wrap="square">
            <a:spAutoFit/>
          </a:bodyPr>
          <a:lstStyle/>
          <a:p>
            <a:r>
              <a:rPr lang="ar-SA" sz="3200" b="1" dirty="0">
                <a:solidFill>
                  <a:prstClr val="black"/>
                </a:solidFill>
                <a:latin typeface="MF_FrankRuhl-Regular"/>
              </a:rPr>
              <a:t>مَهَمَّة</a:t>
            </a:r>
            <a:r>
              <a:rPr kumimoji="0" lang="he-IL" sz="3200" b="1" i="0" u="none" strike="noStrike" kern="1200" cap="none" spc="0" normalizeH="0" baseline="0" noProof="0" dirty="0">
                <a:ln>
                  <a:noFill/>
                </a:ln>
                <a:solidFill>
                  <a:prstClr val="black"/>
                </a:solidFill>
                <a:effectLst/>
                <a:uLnTx/>
                <a:uFillTx/>
                <a:latin typeface="MF_FrankRuhl-Regular"/>
                <a:ea typeface="+mn-ea"/>
              </a:rPr>
              <a:t>: </a:t>
            </a:r>
            <a:r>
              <a:rPr lang="ar-SA" sz="3200" b="1" i="0" u="none" strike="noStrike" baseline="0" dirty="0">
                <a:solidFill>
                  <a:schemeClr val="accent2">
                    <a:lumMod val="50000"/>
                  </a:schemeClr>
                </a:solidFill>
                <a:latin typeface="MF_FrankRuhl-Regular"/>
              </a:rPr>
              <a:t>كَيْفَ</a:t>
            </a:r>
            <a:r>
              <a:rPr lang="ar-SA" sz="3200" b="1" i="0" u="none" strike="noStrike" dirty="0">
                <a:solidFill>
                  <a:schemeClr val="accent2">
                    <a:lumMod val="50000"/>
                  </a:schemeClr>
                </a:solidFill>
                <a:latin typeface="MF_FrankRuhl-Regular"/>
              </a:rPr>
              <a:t> نَفْرُك الأَسْنان بِطَريقَة صَحِيحَة؟</a:t>
            </a:r>
            <a:endParaRPr lang="he-IL" sz="3200" b="1" dirty="0">
              <a:solidFill>
                <a:schemeClr val="accent2">
                  <a:lumMod val="50000"/>
                </a:schemeClr>
              </a:solidFill>
            </a:endParaRPr>
          </a:p>
        </p:txBody>
      </p:sp>
      <p:pic>
        <p:nvPicPr>
          <p:cNvPr id="8" name="תמונה 7">
            <a:extLst>
              <a:ext uri="{FF2B5EF4-FFF2-40B4-BE49-F238E27FC236}">
                <a16:creationId xmlns:a16="http://schemas.microsoft.com/office/drawing/2014/main" id="{BC107E4E-895E-457C-9F33-2E6BB6E3956B}"/>
              </a:ext>
            </a:extLst>
          </p:cNvPr>
          <p:cNvPicPr>
            <a:picLocks noChangeAspect="1"/>
          </p:cNvPicPr>
          <p:nvPr/>
        </p:nvPicPr>
        <p:blipFill>
          <a:blip r:embed="rId4"/>
          <a:stretch>
            <a:fillRect/>
          </a:stretch>
        </p:blipFill>
        <p:spPr>
          <a:xfrm>
            <a:off x="2318995" y="1648906"/>
            <a:ext cx="5333741" cy="5072758"/>
          </a:xfrm>
          <a:prstGeom prst="rect">
            <a:avLst/>
          </a:prstGeom>
          <a:ln w="12700">
            <a:solidFill>
              <a:srgbClr val="B31013"/>
            </a:solidFill>
          </a:ln>
        </p:spPr>
      </p:pic>
      <p:sp>
        <p:nvSpPr>
          <p:cNvPr id="11" name="תיבת טקסט 10">
            <a:extLst>
              <a:ext uri="{FF2B5EF4-FFF2-40B4-BE49-F238E27FC236}">
                <a16:creationId xmlns:a16="http://schemas.microsoft.com/office/drawing/2014/main" id="{F8690B4B-5A68-C84C-271F-0E290EEC67D9}"/>
              </a:ext>
            </a:extLst>
          </p:cNvPr>
          <p:cNvSpPr txBox="1"/>
          <p:nvPr/>
        </p:nvSpPr>
        <p:spPr>
          <a:xfrm>
            <a:off x="1052788" y="896007"/>
            <a:ext cx="7710212" cy="461665"/>
          </a:xfrm>
          <a:prstGeom prst="rect">
            <a:avLst/>
          </a:prstGeom>
          <a:noFill/>
        </p:spPr>
        <p:txBody>
          <a:bodyPr wrap="square">
            <a:spAutoFit/>
          </a:bodyPr>
          <a:lstStyle/>
          <a:p>
            <a:pPr algn="ctr"/>
            <a:r>
              <a:rPr lang="ar-SA" sz="2400" dirty="0">
                <a:latin typeface="MF_FrankRuhl-Regular"/>
              </a:rPr>
              <a:t>أَشِيروا دَاخِل المُرَبَّع المُلائِم للطَّرِيقَة التي تُنَظِّفُون بِهَا أَسْنَانَكُم</a:t>
            </a:r>
            <a:endParaRPr lang="he-IL" sz="2400"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878139" y="0"/>
            <a:ext cx="1208314" cy="530170"/>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890487" y="9113"/>
            <a:ext cx="1208314" cy="605565"/>
          </a:xfrm>
          <a:prstGeom prst="rect">
            <a:avLst/>
          </a:prstGeom>
        </p:spPr>
      </p:pic>
      <p:pic>
        <p:nvPicPr>
          <p:cNvPr id="9" name="תמונה 8"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200" y="38414"/>
            <a:ext cx="1190123" cy="729855"/>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7183" y="827142"/>
            <a:ext cx="4246327" cy="5813154"/>
          </a:xfrm>
          <a:prstGeom prst="rect">
            <a:avLst/>
          </a:prstGeom>
        </p:spPr>
      </p:pic>
    </p:spTree>
    <p:extLst>
      <p:ext uri="{BB962C8B-B14F-4D97-AF65-F5344CB8AC3E}">
        <p14:creationId xmlns:p14="http://schemas.microsoft.com/office/powerpoint/2010/main" val="412026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83252" y="-19361"/>
            <a:ext cx="1208314" cy="627634"/>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200" y="38414"/>
            <a:ext cx="1190123" cy="729855"/>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245" y="814021"/>
            <a:ext cx="7768112" cy="5898607"/>
          </a:xfrm>
          <a:prstGeom prst="rect">
            <a:avLst/>
          </a:prstGeom>
        </p:spPr>
      </p:pic>
    </p:spTree>
    <p:extLst>
      <p:ext uri="{BB962C8B-B14F-4D97-AF65-F5344CB8AC3E}">
        <p14:creationId xmlns:p14="http://schemas.microsoft.com/office/powerpoint/2010/main" val="1539878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6" name="תיבת טקסט 5">
            <a:extLst>
              <a:ext uri="{FF2B5EF4-FFF2-40B4-BE49-F238E27FC236}">
                <a16:creationId xmlns:a16="http://schemas.microsoft.com/office/drawing/2014/main" id="{46EA4357-FD82-2EBE-B406-52D858364CA4}"/>
              </a:ext>
            </a:extLst>
          </p:cNvPr>
          <p:cNvSpPr txBox="1"/>
          <p:nvPr/>
        </p:nvSpPr>
        <p:spPr>
          <a:xfrm>
            <a:off x="3296907" y="41960"/>
            <a:ext cx="4042242" cy="646331"/>
          </a:xfrm>
          <a:prstGeom prst="rect">
            <a:avLst/>
          </a:prstGeom>
          <a:noFill/>
        </p:spPr>
        <p:txBody>
          <a:bodyPr wrap="square">
            <a:spAutoFit/>
          </a:bodyPr>
          <a:lstStyle/>
          <a:p>
            <a:pPr algn="ctr"/>
            <a:r>
              <a:rPr lang="ar-SA" sz="3600" b="1" i="0" u="none" strike="noStrike" baseline="0" dirty="0">
                <a:solidFill>
                  <a:schemeClr val="accent2">
                    <a:lumMod val="50000"/>
                  </a:schemeClr>
                </a:solidFill>
                <a:latin typeface="MF_FrankRuhl-Bold"/>
              </a:rPr>
              <a:t>في عِيَادَة</a:t>
            </a:r>
            <a:r>
              <a:rPr lang="ar-SA" sz="3600" b="1" i="0" u="none" strike="noStrike" dirty="0">
                <a:solidFill>
                  <a:schemeClr val="accent2">
                    <a:lumMod val="50000"/>
                  </a:schemeClr>
                </a:solidFill>
                <a:latin typeface="MF_FrankRuhl-Bold"/>
              </a:rPr>
              <a:t> الأَسْنَان</a:t>
            </a:r>
            <a:endParaRPr lang="he-IL" sz="6000" b="1" dirty="0">
              <a:solidFill>
                <a:schemeClr val="accent2">
                  <a:lumMod val="50000"/>
                </a:schemeClr>
              </a:solidFill>
            </a:endParaRPr>
          </a:p>
        </p:txBody>
      </p:sp>
      <p:pic>
        <p:nvPicPr>
          <p:cNvPr id="8" name="תמונה 7">
            <a:extLst>
              <a:ext uri="{FF2B5EF4-FFF2-40B4-BE49-F238E27FC236}">
                <a16:creationId xmlns:a16="http://schemas.microsoft.com/office/drawing/2014/main" id="{F205266B-ECF6-D7EE-425A-D1FE0DCED5F0}"/>
              </a:ext>
            </a:extLst>
          </p:cNvPr>
          <p:cNvPicPr>
            <a:picLocks noChangeAspect="1"/>
          </p:cNvPicPr>
          <p:nvPr/>
        </p:nvPicPr>
        <p:blipFill>
          <a:blip r:embed="rId4" cstate="print">
            <a:clrChange>
              <a:clrFrom>
                <a:srgbClr val="2E8690"/>
              </a:clrFrom>
              <a:clrTo>
                <a:srgbClr val="2E8690">
                  <a:alpha val="0"/>
                </a:srgbClr>
              </a:clrTo>
            </a:clrChange>
            <a:extLst>
              <a:ext uri="{28A0092B-C50C-407E-A947-70E740481C1C}">
                <a14:useLocalDpi xmlns:a14="http://schemas.microsoft.com/office/drawing/2010/main" val="0"/>
              </a:ext>
            </a:extLst>
          </a:blip>
          <a:stretch>
            <a:fillRect/>
          </a:stretch>
        </p:blipFill>
        <p:spPr>
          <a:xfrm>
            <a:off x="0" y="3554967"/>
            <a:ext cx="3825407" cy="2771567"/>
          </a:xfrm>
          <a:prstGeom prst="rect">
            <a:avLst/>
          </a:prstGeom>
        </p:spPr>
      </p:pic>
      <p:sp>
        <p:nvSpPr>
          <p:cNvPr id="13" name="תיבת טקסט 12">
            <a:extLst>
              <a:ext uri="{FF2B5EF4-FFF2-40B4-BE49-F238E27FC236}">
                <a16:creationId xmlns:a16="http://schemas.microsoft.com/office/drawing/2014/main" id="{31E660DD-C7B7-A33F-A5E3-92B2989B673D}"/>
              </a:ext>
            </a:extLst>
          </p:cNvPr>
          <p:cNvSpPr txBox="1"/>
          <p:nvPr/>
        </p:nvSpPr>
        <p:spPr>
          <a:xfrm>
            <a:off x="2678338" y="3819077"/>
            <a:ext cx="5969258" cy="584775"/>
          </a:xfrm>
          <a:prstGeom prst="rect">
            <a:avLst/>
          </a:prstGeom>
          <a:noFill/>
        </p:spPr>
        <p:txBody>
          <a:bodyPr wrap="square">
            <a:spAutoFit/>
          </a:bodyPr>
          <a:lstStyle/>
          <a:p>
            <a:pPr algn="r"/>
            <a:r>
              <a:rPr lang="ar-SA" sz="3200" b="1" dirty="0">
                <a:latin typeface="MF_FrankRuhl-Regular"/>
              </a:rPr>
              <a:t>مَهَمَّة</a:t>
            </a:r>
            <a:r>
              <a:rPr lang="he-IL" sz="3200" b="1" dirty="0">
                <a:latin typeface="MF_FrankRuhl-Regular"/>
                <a:cs typeface="+mn-cs"/>
              </a:rPr>
              <a:t>: </a:t>
            </a:r>
            <a:r>
              <a:rPr lang="ar-SA" sz="3200" b="1" dirty="0">
                <a:solidFill>
                  <a:schemeClr val="accent2"/>
                </a:solidFill>
                <a:latin typeface="MF_FrankRuhl-Regular"/>
              </a:rPr>
              <a:t>نَزُور عِيَادَة الأَسْنَان</a:t>
            </a:r>
            <a:endParaRPr lang="he-IL" sz="3200" b="1" dirty="0">
              <a:solidFill>
                <a:schemeClr val="accent2"/>
              </a:solidFill>
            </a:endParaRPr>
          </a:p>
        </p:txBody>
      </p:sp>
      <p:sp>
        <p:nvSpPr>
          <p:cNvPr id="18" name="תיבת טקסט 17">
            <a:extLst>
              <a:ext uri="{FF2B5EF4-FFF2-40B4-BE49-F238E27FC236}">
                <a16:creationId xmlns:a16="http://schemas.microsoft.com/office/drawing/2014/main" id="{3EF29F54-A282-A160-CCDF-3E6DD9EECD7A}"/>
              </a:ext>
            </a:extLst>
          </p:cNvPr>
          <p:cNvSpPr txBox="1"/>
          <p:nvPr/>
        </p:nvSpPr>
        <p:spPr>
          <a:xfrm>
            <a:off x="3490237" y="5123548"/>
            <a:ext cx="4600926" cy="461665"/>
          </a:xfrm>
          <a:prstGeom prst="rect">
            <a:avLst/>
          </a:prstGeom>
          <a:noFill/>
        </p:spPr>
        <p:txBody>
          <a:bodyPr wrap="square">
            <a:spAutoFit/>
          </a:bodyPr>
          <a:lstStyle/>
          <a:p>
            <a:pPr algn="r" rtl="1"/>
            <a:r>
              <a:rPr lang="ar-SA" sz="2400" dirty="0"/>
              <a:t>نُجِيب عَن الاسْتِبْيَان صَفْحَة </a:t>
            </a:r>
            <a:r>
              <a:rPr lang="he-IL" sz="2400" dirty="0"/>
              <a:t>57</a:t>
            </a: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970000" y="-19361"/>
            <a:ext cx="1208314" cy="509691"/>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7808" y="853217"/>
            <a:ext cx="8417459" cy="2448511"/>
          </a:xfrm>
          <a:prstGeom prst="rect">
            <a:avLst/>
          </a:prstGeom>
        </p:spPr>
      </p:pic>
    </p:spTree>
    <p:extLst>
      <p:ext uri="{BB962C8B-B14F-4D97-AF65-F5344CB8AC3E}">
        <p14:creationId xmlns:p14="http://schemas.microsoft.com/office/powerpoint/2010/main" val="2467319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תיבת טקסט 2">
            <a:extLst>
              <a:ext uri="{FF2B5EF4-FFF2-40B4-BE49-F238E27FC236}">
                <a16:creationId xmlns:a16="http://schemas.microsoft.com/office/drawing/2014/main" id="{24285C8B-4B4F-0DAF-332C-F580B7A01A86}"/>
              </a:ext>
            </a:extLst>
          </p:cNvPr>
          <p:cNvSpPr txBox="1"/>
          <p:nvPr/>
        </p:nvSpPr>
        <p:spPr>
          <a:xfrm>
            <a:off x="1659118" y="5657671"/>
            <a:ext cx="6612903" cy="646331"/>
          </a:xfrm>
          <a:prstGeom prst="rect">
            <a:avLst/>
          </a:prstGeom>
          <a:noFill/>
        </p:spPr>
        <p:txBody>
          <a:bodyPr wrap="square">
            <a:spAutoFit/>
          </a:bodyPr>
          <a:lstStyle/>
          <a:p>
            <a:endParaRPr lang="he-IL" dirty="0"/>
          </a:p>
          <a:p>
            <a:r>
              <a:rPr lang="ar-SA" dirty="0">
                <a:hlinkClick r:id="rId4"/>
              </a:rPr>
              <a:t>الرابط للفيلم</a:t>
            </a:r>
            <a:endParaRPr lang="he-IL" dirty="0"/>
          </a:p>
        </p:txBody>
      </p:sp>
      <p:pic>
        <p:nvPicPr>
          <p:cNvPr id="11" name="תמונה 10">
            <a:extLst>
              <a:ext uri="{FF2B5EF4-FFF2-40B4-BE49-F238E27FC236}">
                <a16:creationId xmlns:a16="http://schemas.microsoft.com/office/drawing/2014/main" id="{E9B72433-6314-867C-D60E-A45DF8A3E310}"/>
              </a:ext>
            </a:extLst>
          </p:cNvPr>
          <p:cNvPicPr>
            <a:picLocks noChangeAspect="1"/>
          </p:cNvPicPr>
          <p:nvPr/>
        </p:nvPicPr>
        <p:blipFill>
          <a:blip r:embed="rId5"/>
          <a:stretch>
            <a:fillRect/>
          </a:stretch>
        </p:blipFill>
        <p:spPr>
          <a:xfrm>
            <a:off x="344078" y="1029244"/>
            <a:ext cx="8455843" cy="4799512"/>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7935686" y="0"/>
            <a:ext cx="1208314" cy="634039"/>
          </a:xfrm>
          <a:prstGeom prst="rect">
            <a:avLst/>
          </a:prstGeom>
        </p:spPr>
      </p:pic>
    </p:spTree>
    <p:extLst>
      <p:ext uri="{BB962C8B-B14F-4D97-AF65-F5344CB8AC3E}">
        <p14:creationId xmlns:p14="http://schemas.microsoft.com/office/powerpoint/2010/main" val="408946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261128" y="18712"/>
            <a:ext cx="8253124" cy="1197162"/>
          </a:xfrm>
        </p:spPr>
        <p:txBody>
          <a:bodyPr>
            <a:normAutofit/>
          </a:bodyPr>
          <a:lstStyle/>
          <a:p>
            <a:pPr algn="r"/>
            <a:r>
              <a:rPr lang="he-IL" b="1" dirty="0">
                <a:cs typeface="+mn-cs"/>
              </a:rPr>
              <a:t>  </a:t>
            </a:r>
            <a:r>
              <a:rPr lang="ar-SA" sz="3100" b="1" i="0" u="none" strike="noStrike" baseline="0" dirty="0">
                <a:latin typeface="MF_FrankRuhl-Regular"/>
                <a:cs typeface="+mn-cs"/>
              </a:rPr>
              <a:t>الفصل الثاني</a:t>
            </a:r>
            <a:r>
              <a:rPr lang="he-IL" sz="3100" b="1" i="0" u="none" strike="noStrike" baseline="0" dirty="0">
                <a:latin typeface="MF_FrankRuhl-Regular"/>
                <a:cs typeface="+mn-cs"/>
              </a:rPr>
              <a:t>: </a:t>
            </a:r>
            <a:r>
              <a:rPr lang="ar-SA" sz="3100" b="1" i="0" u="none" strike="noStrike" baseline="0" dirty="0">
                <a:solidFill>
                  <a:schemeClr val="accent2">
                    <a:lumMod val="50000"/>
                  </a:schemeClr>
                </a:solidFill>
                <a:latin typeface="MF_FrankRuhl-Regular"/>
                <a:cs typeface="+mn-cs"/>
              </a:rPr>
              <a:t>نُحَافِظ عَلى أَسْنَان وَلِثَّة </a:t>
            </a:r>
            <a:r>
              <a:rPr lang="ar-SA" sz="4800" b="1" i="0" u="none" strike="noStrike" baseline="0" dirty="0">
                <a:solidFill>
                  <a:schemeClr val="accent2">
                    <a:lumMod val="50000"/>
                  </a:schemeClr>
                </a:solidFill>
                <a:latin typeface="MF_FrankRuhl-Regular"/>
                <a:cs typeface="+mn-cs"/>
              </a:rPr>
              <a:t>سَليمَة</a:t>
            </a:r>
            <a:r>
              <a:rPr lang="he-IL" b="1" dirty="0">
                <a:cs typeface="+mn-cs"/>
              </a:rPr>
              <a:t> </a:t>
            </a:r>
            <a:endParaRPr lang="en-US" sz="2800" b="1" dirty="0">
              <a:cs typeface="+mn-cs"/>
            </a:endParaRPr>
          </a:p>
        </p:txBody>
      </p:sp>
      <p:pic>
        <p:nvPicPr>
          <p:cNvPr id="8" name="תמונה 7"/>
          <p:cNvPicPr>
            <a:picLocks noChangeAspect="1"/>
          </p:cNvPicPr>
          <p:nvPr/>
        </p:nvPicPr>
        <p:blipFill>
          <a:blip r:embed="rId3"/>
          <a:stretch>
            <a:fillRect/>
          </a:stretch>
        </p:blipFill>
        <p:spPr>
          <a:xfrm>
            <a:off x="0" y="-7937"/>
            <a:ext cx="1109568" cy="450865"/>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437BBE"/>
                </a:solidFill>
                <a:latin typeface="MF_FrankRuhl-Regular"/>
              </a:rPr>
              <a:t> </a:t>
            </a:r>
            <a:endParaRPr lang="en-US" sz="4400" b="1" dirty="0"/>
          </a:p>
        </p:txBody>
      </p:sp>
      <p:sp>
        <p:nvSpPr>
          <p:cNvPr id="6" name="TextBox 5"/>
          <p:cNvSpPr txBox="1"/>
          <p:nvPr/>
        </p:nvSpPr>
        <p:spPr>
          <a:xfrm>
            <a:off x="-116592" y="941271"/>
            <a:ext cx="1619075" cy="400110"/>
          </a:xfrm>
          <a:prstGeom prst="rect">
            <a:avLst/>
          </a:prstGeom>
          <a:noFill/>
        </p:spPr>
        <p:txBody>
          <a:bodyPr wrap="square" rtlCol="0">
            <a:spAutoFit/>
          </a:bodyPr>
          <a:lstStyle/>
          <a:p>
            <a:pPr algn="r"/>
            <a:r>
              <a:rPr lang="ar-SA" sz="2000" b="1" dirty="0"/>
              <a:t>صَفْحَة 46</a:t>
            </a:r>
            <a:endParaRPr lang="en-US" sz="2000" b="1"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42754"/>
            <a:ext cx="1208314" cy="80034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2483" y="968067"/>
            <a:ext cx="4365407" cy="5590785"/>
          </a:xfrm>
          <a:prstGeom prst="rect">
            <a:avLst/>
          </a:prstGeom>
        </p:spPr>
      </p:pic>
      <p:pic>
        <p:nvPicPr>
          <p:cNvPr id="7" name="תמונה 6"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5071" y="1341381"/>
            <a:ext cx="2800741" cy="4372586"/>
          </a:xfrm>
          <a:prstGeom prst="rect">
            <a:avLst/>
          </a:prstGeom>
        </p:spPr>
      </p:pic>
    </p:spTree>
    <p:extLst>
      <p:ext uri="{BB962C8B-B14F-4D97-AF65-F5344CB8AC3E}">
        <p14:creationId xmlns:p14="http://schemas.microsoft.com/office/powerpoint/2010/main" val="3332555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41728"/>
            <a:ext cx="1208314" cy="706504"/>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262" y="3000315"/>
            <a:ext cx="1619476" cy="857370"/>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230" y="947391"/>
            <a:ext cx="8697539" cy="4963218"/>
          </a:xfrm>
          <a:prstGeom prst="rect">
            <a:avLst/>
          </a:prstGeom>
        </p:spPr>
      </p:pic>
    </p:spTree>
    <p:extLst>
      <p:ext uri="{BB962C8B-B14F-4D97-AF65-F5344CB8AC3E}">
        <p14:creationId xmlns:p14="http://schemas.microsoft.com/office/powerpoint/2010/main" val="1019700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4195" y="-19361"/>
            <a:ext cx="1127917" cy="524458"/>
          </a:xfrm>
          <a:prstGeom prst="rect">
            <a:avLst/>
          </a:prstGeom>
        </p:spPr>
      </p:pic>
      <p:sp>
        <p:nvSpPr>
          <p:cNvPr id="3" name="תיבת טקסט 2">
            <a:extLst>
              <a:ext uri="{FF2B5EF4-FFF2-40B4-BE49-F238E27FC236}">
                <a16:creationId xmlns:a16="http://schemas.microsoft.com/office/drawing/2014/main" id="{7C534D88-C8CC-80DF-031C-B0B975138A4F}"/>
              </a:ext>
            </a:extLst>
          </p:cNvPr>
          <p:cNvSpPr txBox="1"/>
          <p:nvPr/>
        </p:nvSpPr>
        <p:spPr>
          <a:xfrm>
            <a:off x="1132112" y="532920"/>
            <a:ext cx="7411819" cy="584775"/>
          </a:xfrm>
          <a:prstGeom prst="rect">
            <a:avLst/>
          </a:prstGeom>
          <a:noFill/>
        </p:spPr>
        <p:txBody>
          <a:bodyPr wrap="square">
            <a:spAutoFit/>
          </a:bodyPr>
          <a:lstStyle/>
          <a:p>
            <a:pPr algn="ctr"/>
            <a:r>
              <a:rPr lang="ar-SA" sz="3200" b="1" i="0" u="none" strike="noStrike" baseline="0" dirty="0">
                <a:solidFill>
                  <a:schemeClr val="accent2">
                    <a:lumMod val="50000"/>
                  </a:schemeClr>
                </a:solidFill>
                <a:latin typeface="MF_FrankRuhl-Regular"/>
              </a:rPr>
              <a:t>مُنْتَجَاتٌ لِلْمُحَافَظَةِ عَلَى الأَسْنَانِ وَاللِّثَّةِ</a:t>
            </a:r>
            <a:endParaRPr lang="he-IL" sz="3200" b="1" dirty="0">
              <a:solidFill>
                <a:schemeClr val="accent2">
                  <a:lumMod val="50000"/>
                </a:schemeClr>
              </a:solidFill>
            </a:endParaRP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9774" y="9113"/>
            <a:ext cx="1208314" cy="523807"/>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060" y="1475891"/>
            <a:ext cx="8709880" cy="4965053"/>
          </a:xfrm>
          <a:prstGeom prst="rect">
            <a:avLst/>
          </a:prstGeom>
        </p:spPr>
      </p:pic>
      <p:sp>
        <p:nvSpPr>
          <p:cNvPr id="13" name="תיבת טקסט 12">
            <a:extLst>
              <a:ext uri="{FF2B5EF4-FFF2-40B4-BE49-F238E27FC236}">
                <a16:creationId xmlns:a16="http://schemas.microsoft.com/office/drawing/2014/main" id="{4F9EC8DF-9ACF-B4FB-25DE-0DD540D8AE9A}"/>
              </a:ext>
            </a:extLst>
          </p:cNvPr>
          <p:cNvSpPr txBox="1"/>
          <p:nvPr/>
        </p:nvSpPr>
        <p:spPr>
          <a:xfrm>
            <a:off x="217060" y="6029264"/>
            <a:ext cx="1072585" cy="369332"/>
          </a:xfrm>
          <a:prstGeom prst="rect">
            <a:avLst/>
          </a:prstGeom>
          <a:solidFill>
            <a:schemeClr val="accent1">
              <a:lumMod val="40000"/>
              <a:lumOff val="60000"/>
            </a:schemeClr>
          </a:solidFill>
        </p:spPr>
        <p:txBody>
          <a:bodyPr wrap="square">
            <a:spAutoFit/>
          </a:bodyPr>
          <a:lstStyle/>
          <a:p>
            <a:r>
              <a:rPr lang="ar-SA" dirty="0">
                <a:latin typeface="MF_FrankRuhl-Bold"/>
              </a:rPr>
              <a:t>صفحة</a:t>
            </a:r>
            <a:r>
              <a:rPr lang="he-IL" sz="1800" dirty="0"/>
              <a:t> 58</a:t>
            </a:r>
            <a:endParaRPr lang="he-IL" dirty="0"/>
          </a:p>
        </p:txBody>
      </p:sp>
    </p:spTree>
    <p:extLst>
      <p:ext uri="{BB962C8B-B14F-4D97-AF65-F5344CB8AC3E}">
        <p14:creationId xmlns:p14="http://schemas.microsoft.com/office/powerpoint/2010/main" val="3402210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 name="תיבת טקסט 1">
            <a:extLst>
              <a:ext uri="{FF2B5EF4-FFF2-40B4-BE49-F238E27FC236}">
                <a16:creationId xmlns:a16="http://schemas.microsoft.com/office/drawing/2014/main" id="{5D762BA5-F669-EA52-695E-10F2056918FE}"/>
              </a:ext>
            </a:extLst>
          </p:cNvPr>
          <p:cNvSpPr txBox="1"/>
          <p:nvPr/>
        </p:nvSpPr>
        <p:spPr>
          <a:xfrm>
            <a:off x="141402" y="6335205"/>
            <a:ext cx="4572000" cy="369332"/>
          </a:xfrm>
          <a:prstGeom prst="rect">
            <a:avLst/>
          </a:prstGeom>
          <a:noFill/>
        </p:spPr>
        <p:txBody>
          <a:bodyPr wrap="square">
            <a:spAutoFit/>
          </a:bodyPr>
          <a:lstStyle/>
          <a:p>
            <a:r>
              <a:rPr lang="ar-SA" b="1" dirty="0">
                <a:latin typeface="MF_FrankRuhl-Bold"/>
              </a:rPr>
              <a:t>تتمة المهمة في الصفحات</a:t>
            </a:r>
            <a:r>
              <a:rPr lang="he-IL" b="1" dirty="0">
                <a:latin typeface="MF_FrankRuhl-Regular"/>
              </a:rPr>
              <a:t> 60-58</a:t>
            </a:r>
            <a:endParaRPr lang="he-IL" dirty="0"/>
          </a:p>
        </p:txBody>
      </p:sp>
      <p:sp>
        <p:nvSpPr>
          <p:cNvPr id="6" name="תיבת טקסט 5">
            <a:extLst>
              <a:ext uri="{FF2B5EF4-FFF2-40B4-BE49-F238E27FC236}">
                <a16:creationId xmlns:a16="http://schemas.microsoft.com/office/drawing/2014/main" id="{33C0362D-D5EB-F28F-C593-3D9A3AD494ED}"/>
              </a:ext>
            </a:extLst>
          </p:cNvPr>
          <p:cNvSpPr txBox="1"/>
          <p:nvPr/>
        </p:nvSpPr>
        <p:spPr>
          <a:xfrm>
            <a:off x="1339055" y="153463"/>
            <a:ext cx="6403156" cy="584775"/>
          </a:xfrm>
          <a:prstGeom prst="rect">
            <a:avLst/>
          </a:prstGeom>
          <a:noFill/>
          <a:ln>
            <a:noFill/>
          </a:ln>
        </p:spPr>
        <p:txBody>
          <a:bodyPr wrap="square">
            <a:spAutoFit/>
          </a:bodyPr>
          <a:lstStyle/>
          <a:p>
            <a:pPr algn="r"/>
            <a:r>
              <a:rPr lang="ar-SA" sz="3200" b="1" dirty="0">
                <a:latin typeface="MF_FrankRuhl-Regular"/>
                <a:cs typeface="+mn-cs"/>
              </a:rPr>
              <a:t>مَهَمَّة</a:t>
            </a:r>
            <a:r>
              <a:rPr lang="he-IL" sz="3200" b="1" dirty="0">
                <a:latin typeface="MF_FrankRuhl-Regular"/>
                <a:cs typeface="+mn-cs"/>
              </a:rPr>
              <a:t>: </a:t>
            </a:r>
            <a:r>
              <a:rPr lang="ar-SA" sz="3200" b="1" dirty="0">
                <a:latin typeface="MF_FrankRuhl-Regular"/>
                <a:cs typeface="+mn-cs"/>
              </a:rPr>
              <a:t>نَخْتَار مَعْجُون وَفِرْشَاةَ أَسْنَان مُنَ</a:t>
            </a:r>
            <a:r>
              <a:rPr lang="ar-SA" sz="3200" b="1" dirty="0">
                <a:latin typeface="MF_FrankRuhl-Regular"/>
              </a:rPr>
              <a:t>اسِبَتين</a:t>
            </a:r>
            <a:endParaRPr lang="he-IL" sz="3200" b="1" dirty="0">
              <a:solidFill>
                <a:schemeClr val="accent2">
                  <a:lumMod val="50000"/>
                </a:schemeClr>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19361"/>
            <a:ext cx="1208314" cy="53619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5551" y="3290868"/>
            <a:ext cx="1952898" cy="276264"/>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795" y="995022"/>
            <a:ext cx="7927421" cy="5220248"/>
          </a:xfrm>
          <a:prstGeom prst="rect">
            <a:avLst/>
          </a:prstGeom>
        </p:spPr>
      </p:pic>
    </p:spTree>
    <p:extLst>
      <p:ext uri="{BB962C8B-B14F-4D97-AF65-F5344CB8AC3E}">
        <p14:creationId xmlns:p14="http://schemas.microsoft.com/office/powerpoint/2010/main" val="2903423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18" name="תיבת טקסט 17">
            <a:extLst>
              <a:ext uri="{FF2B5EF4-FFF2-40B4-BE49-F238E27FC236}">
                <a16:creationId xmlns:a16="http://schemas.microsoft.com/office/drawing/2014/main" id="{73EB80AD-98B1-2EAA-C04C-9145D1805DDF}"/>
              </a:ext>
            </a:extLst>
          </p:cNvPr>
          <p:cNvSpPr txBox="1"/>
          <p:nvPr/>
        </p:nvSpPr>
        <p:spPr>
          <a:xfrm>
            <a:off x="7528353" y="2685727"/>
            <a:ext cx="1040611" cy="369332"/>
          </a:xfrm>
          <a:prstGeom prst="rect">
            <a:avLst/>
          </a:prstGeom>
          <a:noFill/>
        </p:spPr>
        <p:txBody>
          <a:bodyPr wrap="square">
            <a:spAutoFit/>
          </a:bodyPr>
          <a:lstStyle/>
          <a:p>
            <a:r>
              <a:rPr lang="ar-SA" b="1" dirty="0">
                <a:latin typeface="MF_FrankRuhl-Bold"/>
              </a:rPr>
              <a:t>صفحة</a:t>
            </a:r>
            <a:r>
              <a:rPr lang="he-IL" sz="1800" b="1" dirty="0">
                <a:latin typeface="MF_FrankRuhl-Bold"/>
              </a:rPr>
              <a:t> 60</a:t>
            </a:r>
            <a:endParaRPr lang="he-IL" sz="1800" dirty="0"/>
          </a:p>
        </p:txBody>
      </p:sp>
      <p:pic>
        <p:nvPicPr>
          <p:cNvPr id="2" name="תמונה 1">
            <a:extLst>
              <a:ext uri="{FF2B5EF4-FFF2-40B4-BE49-F238E27FC236}">
                <a16:creationId xmlns:a16="http://schemas.microsoft.com/office/drawing/2014/main" id="{1B00D0F7-37AE-7062-E38A-C5D91B34D5E4}"/>
              </a:ext>
            </a:extLst>
          </p:cNvPr>
          <p:cNvPicPr>
            <a:picLocks noChangeAspect="1"/>
          </p:cNvPicPr>
          <p:nvPr/>
        </p:nvPicPr>
        <p:blipFill>
          <a:blip r:embed="rId4"/>
          <a:stretch>
            <a:fillRect/>
          </a:stretch>
        </p:blipFill>
        <p:spPr>
          <a:xfrm>
            <a:off x="6780828" y="833568"/>
            <a:ext cx="2025113" cy="1847654"/>
          </a:xfrm>
          <a:prstGeom prst="rect">
            <a:avLst/>
          </a:prstGeom>
        </p:spPr>
      </p:pic>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964807" y="0"/>
            <a:ext cx="1208314" cy="614678"/>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417" y="3979473"/>
            <a:ext cx="7541956" cy="2076770"/>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609" y="1434571"/>
            <a:ext cx="6329375" cy="1251156"/>
          </a:xfrm>
          <a:prstGeom prst="rect">
            <a:avLst/>
          </a:prstGeom>
        </p:spPr>
      </p:pic>
    </p:spTree>
    <p:extLst>
      <p:ext uri="{BB962C8B-B14F-4D97-AF65-F5344CB8AC3E}">
        <p14:creationId xmlns:p14="http://schemas.microsoft.com/office/powerpoint/2010/main" val="3243419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480915"/>
          </a:xfrm>
          <a:prstGeom prst="rect">
            <a:avLst/>
          </a:prstGeom>
        </p:spPr>
      </p:pic>
      <p:sp>
        <p:nvSpPr>
          <p:cNvPr id="3" name="תיבת טקסט 2">
            <a:extLst>
              <a:ext uri="{FF2B5EF4-FFF2-40B4-BE49-F238E27FC236}">
                <a16:creationId xmlns:a16="http://schemas.microsoft.com/office/drawing/2014/main" id="{30E77EC0-2759-1153-243E-F29E1AF28877}"/>
              </a:ext>
            </a:extLst>
          </p:cNvPr>
          <p:cNvSpPr txBox="1"/>
          <p:nvPr/>
        </p:nvSpPr>
        <p:spPr>
          <a:xfrm>
            <a:off x="1676327" y="5401482"/>
            <a:ext cx="7215240" cy="584775"/>
          </a:xfrm>
          <a:prstGeom prst="rect">
            <a:avLst/>
          </a:prstGeom>
          <a:noFill/>
        </p:spPr>
        <p:txBody>
          <a:bodyPr wrap="square">
            <a:spAutoFit/>
          </a:bodyPr>
          <a:lstStyle/>
          <a:p>
            <a:pPr algn="l"/>
            <a:r>
              <a:rPr lang="ar-SA" sz="3200" b="1" dirty="0">
                <a:latin typeface="MF_FrankRuhl-Regular"/>
              </a:rPr>
              <a:t>مهمة </a:t>
            </a:r>
            <a:r>
              <a:rPr lang="he-IL" sz="3200" b="1" dirty="0">
                <a:latin typeface="MF_FrankRuhl-Regular"/>
              </a:rPr>
              <a:t>:</a:t>
            </a:r>
            <a:r>
              <a:rPr lang="he-IL" sz="3200" b="1" i="0" u="none" strike="noStrike" baseline="0" dirty="0">
                <a:latin typeface="MF_FrankRuhl-Regular"/>
              </a:rPr>
              <a:t> </a:t>
            </a:r>
            <a:r>
              <a:rPr lang="ar-SA" sz="3200" b="1" i="0" u="none" strike="noStrike" baseline="0" dirty="0">
                <a:latin typeface="MF_FrankRuhl-Regular"/>
              </a:rPr>
              <a:t>نبحث</a:t>
            </a:r>
            <a:r>
              <a:rPr lang="ar-SA" sz="3200" b="1" i="0" u="none" strike="noStrike" dirty="0">
                <a:latin typeface="MF_FrankRuhl-Regular"/>
              </a:rPr>
              <a:t> فرشاة الأسنان</a:t>
            </a:r>
            <a:r>
              <a:rPr lang="he-IL" sz="1800" b="0" i="0" u="none" strike="noStrike" baseline="0" dirty="0">
                <a:solidFill>
                  <a:srgbClr val="00A7EC"/>
                </a:solidFill>
                <a:latin typeface="MF_FrankRuhl-Regular"/>
              </a:rPr>
              <a:t>.</a:t>
            </a:r>
            <a:endParaRPr lang="he-IL" sz="2000" b="1" dirty="0"/>
          </a:p>
        </p:txBody>
      </p:sp>
      <p:sp>
        <p:nvSpPr>
          <p:cNvPr id="6" name="תיבת טקסט 5">
            <a:extLst>
              <a:ext uri="{FF2B5EF4-FFF2-40B4-BE49-F238E27FC236}">
                <a16:creationId xmlns:a16="http://schemas.microsoft.com/office/drawing/2014/main" id="{098A5E8E-948C-2906-7DF0-431A99E5ACAC}"/>
              </a:ext>
            </a:extLst>
          </p:cNvPr>
          <p:cNvSpPr txBox="1"/>
          <p:nvPr/>
        </p:nvSpPr>
        <p:spPr>
          <a:xfrm>
            <a:off x="2004034" y="6084447"/>
            <a:ext cx="4572000" cy="369332"/>
          </a:xfrm>
          <a:prstGeom prst="rect">
            <a:avLst/>
          </a:prstGeom>
          <a:noFill/>
        </p:spPr>
        <p:txBody>
          <a:bodyPr wrap="square">
            <a:spAutoFit/>
          </a:bodyPr>
          <a:lstStyle/>
          <a:p>
            <a:r>
              <a:rPr lang="ar-SA" b="1" dirty="0">
                <a:latin typeface="MF_FrankRuhl-Bold"/>
              </a:rPr>
              <a:t>تتمة المهمة في الصفحات</a:t>
            </a:r>
            <a:r>
              <a:rPr lang="he-IL" sz="1800" b="1" dirty="0">
                <a:latin typeface="MF_FrankRuhl-Regular"/>
              </a:rPr>
              <a:t> </a:t>
            </a:r>
            <a:r>
              <a:rPr lang="he-IL" sz="1800" b="1" dirty="0">
                <a:solidFill>
                  <a:srgbClr val="000000"/>
                </a:solidFill>
                <a:latin typeface="MF_FrankRuhl-Regular"/>
              </a:rPr>
              <a:t>62-61</a:t>
            </a:r>
            <a:endParaRPr lang="he-IL"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20093"/>
            <a:ext cx="1208314" cy="589507"/>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473" y="3386131"/>
            <a:ext cx="19053" cy="85737"/>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884" y="848139"/>
            <a:ext cx="8670683" cy="4439478"/>
          </a:xfrm>
          <a:prstGeom prst="rect">
            <a:avLst/>
          </a:prstGeom>
        </p:spPr>
      </p:pic>
    </p:spTree>
    <p:extLst>
      <p:ext uri="{BB962C8B-B14F-4D97-AF65-F5344CB8AC3E}">
        <p14:creationId xmlns:p14="http://schemas.microsoft.com/office/powerpoint/2010/main" val="3895145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B8E2A215-D452-9E24-A69F-B54BB38EBEE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16716" y="3505200"/>
            <a:ext cx="2978871" cy="2978871"/>
          </a:xfrm>
          <a:prstGeom prst="rect">
            <a:avLst/>
          </a:prstGeom>
        </p:spPr>
      </p:pic>
      <p:pic>
        <p:nvPicPr>
          <p:cNvPr id="9" name="תמונה 8">
            <a:extLst>
              <a:ext uri="{FF2B5EF4-FFF2-40B4-BE49-F238E27FC236}">
                <a16:creationId xmlns:a16="http://schemas.microsoft.com/office/drawing/2014/main" id="{8D4F3249-FB3F-2F53-8DDD-51CF5263B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12" y="2891508"/>
            <a:ext cx="3827282" cy="3826197"/>
          </a:xfrm>
          <a:prstGeom prst="rect">
            <a:avLst/>
          </a:prstGeom>
        </p:spPr>
      </p:pic>
      <p:sp>
        <p:nvSpPr>
          <p:cNvPr id="10" name="תיבת טקסט 9">
            <a:extLst>
              <a:ext uri="{FF2B5EF4-FFF2-40B4-BE49-F238E27FC236}">
                <a16:creationId xmlns:a16="http://schemas.microsoft.com/office/drawing/2014/main" id="{E4009AEA-8191-A112-DD24-4025224CAB2A}"/>
              </a:ext>
            </a:extLst>
          </p:cNvPr>
          <p:cNvSpPr txBox="1"/>
          <p:nvPr/>
        </p:nvSpPr>
        <p:spPr>
          <a:xfrm>
            <a:off x="3255059" y="6220226"/>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ar-SA" u="sng" dirty="0">
                <a:solidFill>
                  <a:srgbClr val="191B26"/>
                </a:solidFill>
                <a:latin typeface="Open Sans" panose="020B0606030504020204" pitchFamily="34" charset="0"/>
              </a:rPr>
              <a:t>الصورة من </a:t>
            </a:r>
            <a:endParaRPr lang="he-IL" dirty="0"/>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7996840" y="-19361"/>
            <a:ext cx="1208314" cy="472469"/>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571" y="614677"/>
            <a:ext cx="8055764" cy="2890523"/>
          </a:xfrm>
          <a:prstGeom prst="rect">
            <a:avLst/>
          </a:prstGeom>
        </p:spPr>
      </p:pic>
      <p:sp>
        <p:nvSpPr>
          <p:cNvPr id="7" name="TextBox 12">
            <a:extLst>
              <a:ext uri="{FF2B5EF4-FFF2-40B4-BE49-F238E27FC236}">
                <a16:creationId xmlns:a16="http://schemas.microsoft.com/office/drawing/2014/main" id="{4BCA714C-2DAF-32DC-57D7-8D7D110692E2}"/>
              </a:ext>
            </a:extLst>
          </p:cNvPr>
          <p:cNvSpPr txBox="1"/>
          <p:nvPr/>
        </p:nvSpPr>
        <p:spPr>
          <a:xfrm>
            <a:off x="2593032" y="652322"/>
            <a:ext cx="1846407" cy="400110"/>
          </a:xfrm>
          <a:prstGeom prst="rect">
            <a:avLst/>
          </a:prstGeom>
          <a:noFill/>
        </p:spPr>
        <p:txBody>
          <a:bodyPr wrap="square" rtlCol="0">
            <a:spAutoFit/>
          </a:bodyPr>
          <a:lstStyle/>
          <a:p>
            <a:pPr algn="r"/>
            <a:r>
              <a:rPr lang="ar-SA" sz="2000" b="1" dirty="0"/>
              <a:t>صفحة </a:t>
            </a:r>
            <a:r>
              <a:rPr lang="he-IL" sz="2000" b="1" dirty="0"/>
              <a:t> 62</a:t>
            </a:r>
            <a:endParaRPr lang="en-US" sz="2000" b="1" dirty="0"/>
          </a:p>
        </p:txBody>
      </p:sp>
    </p:spTree>
    <p:extLst>
      <p:ext uri="{BB962C8B-B14F-4D97-AF65-F5344CB8AC3E}">
        <p14:creationId xmlns:p14="http://schemas.microsoft.com/office/powerpoint/2010/main" val="2973693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 name="תיבת טקסט 1">
            <a:extLst>
              <a:ext uri="{FF2B5EF4-FFF2-40B4-BE49-F238E27FC236}">
                <a16:creationId xmlns:a16="http://schemas.microsoft.com/office/drawing/2014/main" id="{7FE2056A-26CC-E47D-F2E1-1E2FDB4FA187}"/>
              </a:ext>
            </a:extLst>
          </p:cNvPr>
          <p:cNvSpPr txBox="1"/>
          <p:nvPr/>
        </p:nvSpPr>
        <p:spPr>
          <a:xfrm>
            <a:off x="3687158" y="1185840"/>
            <a:ext cx="3199614" cy="589694"/>
          </a:xfrm>
          <a:prstGeom prst="rect">
            <a:avLst/>
          </a:prstGeom>
          <a:noFill/>
        </p:spPr>
        <p:txBody>
          <a:bodyPr wrap="square">
            <a:spAutoFit/>
          </a:bodyPr>
          <a:lstStyle/>
          <a:p>
            <a:r>
              <a:rPr lang="ar-SA" sz="3200" b="1" dirty="0">
                <a:solidFill>
                  <a:schemeClr val="accent1">
                    <a:lumMod val="75000"/>
                  </a:schemeClr>
                </a:solidFill>
              </a:rPr>
              <a:t>مُصْطَلَحَات تَعَلَّمْنَاهَا</a:t>
            </a:r>
            <a:endParaRPr lang="he-IL" sz="3200" b="1" dirty="0">
              <a:solidFill>
                <a:schemeClr val="accent1">
                  <a:lumMod val="75000"/>
                </a:schemeClr>
              </a:solidFill>
            </a:endParaRPr>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9113"/>
            <a:ext cx="1208314" cy="605565"/>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178" y="4328452"/>
            <a:ext cx="5901643" cy="786885"/>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740" y="5505822"/>
            <a:ext cx="8532518" cy="722699"/>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5791" y="3310589"/>
            <a:ext cx="5602342" cy="984734"/>
          </a:xfrm>
          <a:prstGeom prst="rect">
            <a:avLst/>
          </a:prstGeom>
        </p:spPr>
      </p:pic>
      <p:pic>
        <p:nvPicPr>
          <p:cNvPr id="7" name="תמונה 6"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3239" y="2306248"/>
            <a:ext cx="5997522" cy="887526"/>
          </a:xfrm>
          <a:prstGeom prst="rect">
            <a:avLst/>
          </a:prstGeom>
        </p:spPr>
      </p:pic>
    </p:spTree>
    <p:extLst>
      <p:ext uri="{BB962C8B-B14F-4D97-AF65-F5344CB8AC3E}">
        <p14:creationId xmlns:p14="http://schemas.microsoft.com/office/powerpoint/2010/main" val="3150173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10" name="תיבת טקסט 9">
            <a:extLst>
              <a:ext uri="{FF2B5EF4-FFF2-40B4-BE49-F238E27FC236}">
                <a16:creationId xmlns:a16="http://schemas.microsoft.com/office/drawing/2014/main" id="{D342A3E3-E28F-6E9D-A6CE-BE62EB6BA78B}"/>
              </a:ext>
            </a:extLst>
          </p:cNvPr>
          <p:cNvSpPr txBox="1"/>
          <p:nvPr/>
        </p:nvSpPr>
        <p:spPr>
          <a:xfrm>
            <a:off x="2286000" y="5643742"/>
            <a:ext cx="4572000" cy="400110"/>
          </a:xfrm>
          <a:prstGeom prst="rect">
            <a:avLst/>
          </a:prstGeom>
          <a:noFill/>
        </p:spPr>
        <p:txBody>
          <a:bodyPr wrap="square">
            <a:spAutoFit/>
          </a:bodyPr>
          <a:lstStyle/>
          <a:p>
            <a:r>
              <a:rPr lang="ar-SA" sz="2000" b="1" dirty="0">
                <a:latin typeface="MF_FrankRuhl-Bold"/>
              </a:rPr>
              <a:t>تتمة المهمة صفحة </a:t>
            </a:r>
            <a:r>
              <a:rPr lang="he-IL" sz="2000" b="1" dirty="0">
                <a:latin typeface="MF_FrankRuhl-Regular"/>
                <a:cs typeface="+mn-cs"/>
              </a:rPr>
              <a:t>63</a:t>
            </a:r>
            <a:endParaRPr lang="he-IL" sz="2000"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9113"/>
            <a:ext cx="1208314" cy="605565"/>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574" y="1144554"/>
            <a:ext cx="8320852" cy="4499188"/>
          </a:xfrm>
          <a:prstGeom prst="rect">
            <a:avLst/>
          </a:prstGeom>
        </p:spPr>
      </p:pic>
    </p:spTree>
    <p:extLst>
      <p:ext uri="{BB962C8B-B14F-4D97-AF65-F5344CB8AC3E}">
        <p14:creationId xmlns:p14="http://schemas.microsoft.com/office/powerpoint/2010/main" val="3099872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7" name="תמונה 6">
            <a:extLst>
              <a:ext uri="{FF2B5EF4-FFF2-40B4-BE49-F238E27FC236}">
                <a16:creationId xmlns:a16="http://schemas.microsoft.com/office/drawing/2014/main" id="{D0EAC7A9-0DA1-6F6A-DF08-73810809F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8336" y="4501202"/>
            <a:ext cx="4251193" cy="2148041"/>
          </a:xfrm>
          <a:prstGeom prst="rect">
            <a:avLst/>
          </a:prstGeom>
        </p:spPr>
      </p:pic>
      <p:sp>
        <p:nvSpPr>
          <p:cNvPr id="9" name="תיבת טקסט 8">
            <a:extLst>
              <a:ext uri="{FF2B5EF4-FFF2-40B4-BE49-F238E27FC236}">
                <a16:creationId xmlns:a16="http://schemas.microsoft.com/office/drawing/2014/main" id="{1963847A-60DB-B927-5A1E-FC735E16CA30}"/>
              </a:ext>
            </a:extLst>
          </p:cNvPr>
          <p:cNvSpPr txBox="1"/>
          <p:nvPr/>
        </p:nvSpPr>
        <p:spPr>
          <a:xfrm>
            <a:off x="496675" y="6145351"/>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rPr>
              <a:t>Pixabay</a:t>
            </a:r>
            <a:r>
              <a:rPr lang="en-US" b="0" i="0" u="sng" dirty="0">
                <a:solidFill>
                  <a:srgbClr val="191B26"/>
                </a:solidFill>
                <a:effectLst/>
                <a:latin typeface="Open Sans" panose="020B0606030504020204" pitchFamily="34" charset="0"/>
              </a:rPr>
              <a:t> </a:t>
            </a:r>
            <a:r>
              <a:rPr lang="ar-SA" b="0" i="0" u="sng" dirty="0">
                <a:solidFill>
                  <a:srgbClr val="191B26"/>
                </a:solidFill>
                <a:effectLst/>
                <a:latin typeface="Open Sans" panose="020B0606030504020204" pitchFamily="34" charset="0"/>
              </a:rPr>
              <a:t>الصورة من </a:t>
            </a:r>
            <a:endParaRPr lang="he-IL"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935686" y="0"/>
            <a:ext cx="1208314" cy="557445"/>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2420" y="946609"/>
            <a:ext cx="6863024" cy="3554593"/>
          </a:xfrm>
          <a:prstGeom prst="rect">
            <a:avLst/>
          </a:prstGeom>
        </p:spPr>
      </p:pic>
      <p:sp>
        <p:nvSpPr>
          <p:cNvPr id="8" name="TextBox 12">
            <a:extLst>
              <a:ext uri="{FF2B5EF4-FFF2-40B4-BE49-F238E27FC236}">
                <a16:creationId xmlns:a16="http://schemas.microsoft.com/office/drawing/2014/main" id="{195C5529-4460-CEEB-14C1-95888F88DA08}"/>
              </a:ext>
            </a:extLst>
          </p:cNvPr>
          <p:cNvSpPr txBox="1"/>
          <p:nvPr/>
        </p:nvSpPr>
        <p:spPr>
          <a:xfrm>
            <a:off x="3481496" y="1091282"/>
            <a:ext cx="1613801" cy="400110"/>
          </a:xfrm>
          <a:prstGeom prst="rect">
            <a:avLst/>
          </a:prstGeom>
          <a:noFill/>
        </p:spPr>
        <p:txBody>
          <a:bodyPr wrap="square" rtlCol="0">
            <a:spAutoFit/>
          </a:bodyPr>
          <a:lstStyle/>
          <a:p>
            <a:pPr algn="r"/>
            <a:r>
              <a:rPr lang="ar-SA" sz="2000" b="1" dirty="0"/>
              <a:t>صفحة </a:t>
            </a:r>
            <a:r>
              <a:rPr lang="he-IL" sz="2000" b="1" dirty="0"/>
              <a:t> 64</a:t>
            </a:r>
            <a:endParaRPr lang="en-US" sz="2000" b="1" dirty="0"/>
          </a:p>
        </p:txBody>
      </p:sp>
    </p:spTree>
    <p:extLst>
      <p:ext uri="{BB962C8B-B14F-4D97-AF65-F5344CB8AC3E}">
        <p14:creationId xmlns:p14="http://schemas.microsoft.com/office/powerpoint/2010/main" val="593232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6" name="TextBox 12">
            <a:extLst>
              <a:ext uri="{FF2B5EF4-FFF2-40B4-BE49-F238E27FC236}">
                <a16:creationId xmlns:a16="http://schemas.microsoft.com/office/drawing/2014/main" id="{1ECE6EC7-0BDA-82F3-ACB5-749CD2DAA86E}"/>
              </a:ext>
            </a:extLst>
          </p:cNvPr>
          <p:cNvSpPr txBox="1"/>
          <p:nvPr/>
        </p:nvSpPr>
        <p:spPr>
          <a:xfrm>
            <a:off x="6218875" y="5034466"/>
            <a:ext cx="1487669" cy="400110"/>
          </a:xfrm>
          <a:prstGeom prst="rect">
            <a:avLst/>
          </a:prstGeom>
          <a:noFill/>
        </p:spPr>
        <p:txBody>
          <a:bodyPr wrap="square" rtlCol="0">
            <a:spAutoFit/>
          </a:bodyPr>
          <a:lstStyle/>
          <a:p>
            <a:pPr algn="r"/>
            <a:r>
              <a:rPr lang="ar-SA" sz="2000" b="1" dirty="0"/>
              <a:t>صفحة </a:t>
            </a:r>
            <a:r>
              <a:rPr lang="he-IL" sz="2000" b="1" dirty="0"/>
              <a:t> 64</a:t>
            </a:r>
            <a:endParaRPr lang="en-US" sz="2000" b="1" dirty="0"/>
          </a:p>
        </p:txBody>
      </p:sp>
      <p:sp>
        <p:nvSpPr>
          <p:cNvPr id="10" name="תיבת טקסט 9">
            <a:extLst>
              <a:ext uri="{FF2B5EF4-FFF2-40B4-BE49-F238E27FC236}">
                <a16:creationId xmlns:a16="http://schemas.microsoft.com/office/drawing/2014/main" id="{6401FD8C-FC61-288F-269C-98994EEB4946}"/>
              </a:ext>
            </a:extLst>
          </p:cNvPr>
          <p:cNvSpPr txBox="1"/>
          <p:nvPr/>
        </p:nvSpPr>
        <p:spPr>
          <a:xfrm>
            <a:off x="628650" y="4287410"/>
            <a:ext cx="2435061" cy="369332"/>
          </a:xfrm>
          <a:prstGeom prst="rect">
            <a:avLst/>
          </a:prstGeom>
          <a:noFill/>
        </p:spPr>
        <p:txBody>
          <a:bodyPr wrap="square">
            <a:spAutoFit/>
          </a:bodyPr>
          <a:lstStyle/>
          <a:p>
            <a:r>
              <a:rPr lang="en-US" b="0" i="0" u="sng" dirty="0" err="1">
                <a:solidFill>
                  <a:srgbClr val="191B26"/>
                </a:solidFill>
                <a:effectLst/>
                <a:latin typeface="Open Sans" panose="020B0606030504020204" pitchFamily="34" charset="0"/>
                <a:hlinkClick r:id="rId4"/>
              </a:rPr>
              <a:t>Pixabay</a:t>
            </a:r>
            <a:r>
              <a:rPr lang="ar-SA" b="0" i="0" u="sng" dirty="0">
                <a:solidFill>
                  <a:srgbClr val="191B26"/>
                </a:solidFill>
                <a:effectLst/>
                <a:latin typeface="Open Sans" panose="020B0606030504020204" pitchFamily="34" charset="0"/>
              </a:rPr>
              <a:t>الصورة من </a:t>
            </a:r>
            <a:endParaRPr lang="he-IL" dirty="0"/>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943495" y="15223"/>
            <a:ext cx="1208314" cy="599455"/>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3750" y="1078308"/>
            <a:ext cx="5552684" cy="3908279"/>
          </a:xfrm>
          <a:prstGeom prst="rect">
            <a:avLst/>
          </a:prstGeom>
        </p:spPr>
      </p:pic>
      <p:pic>
        <p:nvPicPr>
          <p:cNvPr id="8" name="תמונה 7">
            <a:extLst>
              <a:ext uri="{FF2B5EF4-FFF2-40B4-BE49-F238E27FC236}">
                <a16:creationId xmlns:a16="http://schemas.microsoft.com/office/drawing/2014/main" id="{A84BE9DD-7C93-8412-1FE2-566989621F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9844" y="1777488"/>
            <a:ext cx="3740046" cy="2509921"/>
          </a:xfrm>
          <a:prstGeom prst="rect">
            <a:avLst/>
          </a:prstGeom>
        </p:spPr>
      </p:pic>
    </p:spTree>
    <p:extLst>
      <p:ext uri="{BB962C8B-B14F-4D97-AF65-F5344CB8AC3E}">
        <p14:creationId xmlns:p14="http://schemas.microsoft.com/office/powerpoint/2010/main" val="3337775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6"/>
            <a:ext cx="1109568" cy="530398"/>
          </a:xfrm>
          <a:prstGeom prst="rect">
            <a:avLst/>
          </a:prstGeom>
        </p:spPr>
      </p:pic>
      <p:pic>
        <p:nvPicPr>
          <p:cNvPr id="23" name="תמונה 22">
            <a:extLst>
              <a:ext uri="{FF2B5EF4-FFF2-40B4-BE49-F238E27FC236}">
                <a16:creationId xmlns:a16="http://schemas.microsoft.com/office/drawing/2014/main" id="{0ACA583E-4304-C43D-5748-F25283A0E962}"/>
              </a:ext>
            </a:extLst>
          </p:cNvPr>
          <p:cNvPicPr>
            <a:picLocks noChangeAspect="1"/>
          </p:cNvPicPr>
          <p:nvPr/>
        </p:nvPicPr>
        <p:blipFill>
          <a:blip r:embed="rId4"/>
          <a:stretch>
            <a:fillRect/>
          </a:stretch>
        </p:blipFill>
        <p:spPr>
          <a:xfrm>
            <a:off x="6485642" y="4323191"/>
            <a:ext cx="1993319" cy="1785465"/>
          </a:xfrm>
          <a:prstGeom prst="rect">
            <a:avLst/>
          </a:prstGeom>
        </p:spPr>
      </p:pic>
      <p:sp>
        <p:nvSpPr>
          <p:cNvPr id="24" name="TextBox 12">
            <a:extLst>
              <a:ext uri="{FF2B5EF4-FFF2-40B4-BE49-F238E27FC236}">
                <a16:creationId xmlns:a16="http://schemas.microsoft.com/office/drawing/2014/main" id="{E05AAD34-12AB-5369-BCF7-E18CD3A1D4B8}"/>
              </a:ext>
            </a:extLst>
          </p:cNvPr>
          <p:cNvSpPr txBox="1"/>
          <p:nvPr/>
        </p:nvSpPr>
        <p:spPr>
          <a:xfrm>
            <a:off x="2941983" y="5215923"/>
            <a:ext cx="2857319" cy="400110"/>
          </a:xfrm>
          <a:prstGeom prst="rect">
            <a:avLst/>
          </a:prstGeom>
          <a:noFill/>
        </p:spPr>
        <p:txBody>
          <a:bodyPr wrap="square" rtlCol="0">
            <a:spAutoFit/>
          </a:bodyPr>
          <a:lstStyle/>
          <a:p>
            <a:pPr algn="r"/>
            <a:r>
              <a:rPr lang="ar-SA" sz="2000" b="1" dirty="0"/>
              <a:t>أسْئِلَة المُحَادَثَة صَفْحَة 46</a:t>
            </a:r>
            <a:endParaRPr lang="en-US" sz="2000" b="1" dirty="0"/>
          </a:p>
        </p:txBody>
      </p:sp>
      <p:pic>
        <p:nvPicPr>
          <p:cNvPr id="10" name="תמונה 9">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7935686" y="9113"/>
            <a:ext cx="1208314" cy="800348"/>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820" y="1019822"/>
            <a:ext cx="8373644" cy="3210373"/>
          </a:xfrm>
          <a:prstGeom prst="rect">
            <a:avLst/>
          </a:prstGeom>
        </p:spPr>
      </p:pic>
      <p:sp>
        <p:nvSpPr>
          <p:cNvPr id="4" name="TextBox 3"/>
          <p:cNvSpPr txBox="1"/>
          <p:nvPr/>
        </p:nvSpPr>
        <p:spPr>
          <a:xfrm>
            <a:off x="3260035" y="1019822"/>
            <a:ext cx="1722782" cy="369332"/>
          </a:xfrm>
          <a:prstGeom prst="rect">
            <a:avLst/>
          </a:prstGeom>
          <a:solidFill>
            <a:schemeClr val="bg1"/>
          </a:solidFill>
        </p:spPr>
        <p:txBody>
          <a:bodyPr wrap="square" rtlCol="1">
            <a:spAutoFit/>
          </a:bodyPr>
          <a:lstStyle/>
          <a:p>
            <a:endParaRPr lang="he-IL" dirty="0"/>
          </a:p>
        </p:txBody>
      </p:sp>
    </p:spTree>
    <p:extLst>
      <p:ext uri="{BB962C8B-B14F-4D97-AF65-F5344CB8AC3E}">
        <p14:creationId xmlns:p14="http://schemas.microsoft.com/office/powerpoint/2010/main" val="1529807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47244" y="-138839"/>
            <a:ext cx="7961489" cy="1325563"/>
          </a:xfrm>
        </p:spPr>
        <p:txBody>
          <a:bodyPr>
            <a:normAutofit/>
          </a:bodyPr>
          <a:lstStyle/>
          <a:p>
            <a:pPr algn="r" rtl="1"/>
            <a:br>
              <a:rPr lang="ar-SA" sz="4000" b="1" dirty="0">
                <a:solidFill>
                  <a:schemeClr val="accent2">
                    <a:lumMod val="50000"/>
                  </a:schemeClr>
                </a:solidFill>
                <a:latin typeface="MF_FrankRuhl-Regular"/>
              </a:rPr>
            </a:br>
            <a:r>
              <a:rPr lang="ar-SA" sz="4000" b="1" dirty="0">
                <a:solidFill>
                  <a:schemeClr val="accent2">
                    <a:lumMod val="50000"/>
                  </a:schemeClr>
                </a:solidFill>
                <a:latin typeface="MF_FrankRuhl-Regular"/>
              </a:rPr>
              <a:t>نُحَافِظ عَلَى أَسْنان وَلِثَّة سَليمَة</a:t>
            </a:r>
            <a:r>
              <a:rPr lang="he-IL" sz="4000" b="1" i="0" u="none" strike="noStrike" baseline="0" dirty="0">
                <a:solidFill>
                  <a:schemeClr val="accent2">
                    <a:lumMod val="50000"/>
                  </a:schemeClr>
                </a:solidFill>
                <a:latin typeface="MF_FrankRuhl-Regular"/>
              </a:rPr>
              <a:t> </a:t>
            </a:r>
            <a:r>
              <a:rPr lang="he-IL" sz="2000" b="1" i="0" u="none" strike="noStrike" baseline="0" dirty="0">
                <a:latin typeface="MF_FrankRuhl-Regular"/>
                <a:cs typeface="+mn-cs"/>
              </a:rPr>
              <a:t>(</a:t>
            </a:r>
            <a:r>
              <a:rPr lang="ar-SA" sz="2000" b="1" dirty="0">
                <a:latin typeface="MF_FrankRuhl-Bold"/>
                <a:cs typeface="+mn-cs"/>
              </a:rPr>
              <a:t>صَفْحَة</a:t>
            </a:r>
            <a:r>
              <a:rPr lang="he-IL" sz="2000" b="1" dirty="0">
                <a:latin typeface="MF_FrankRuhl-Regular"/>
                <a:cs typeface="+mn-cs"/>
              </a:rPr>
              <a:t> 48) </a:t>
            </a:r>
            <a:endParaRPr lang="en-US" sz="2000" b="1" dirty="0">
              <a:cs typeface="+mn-cs"/>
            </a:endParaRPr>
          </a:p>
        </p:txBody>
      </p:sp>
      <p:pic>
        <p:nvPicPr>
          <p:cNvPr id="5" name="תמונה 4"/>
          <p:cNvPicPr>
            <a:picLocks noChangeAspect="1"/>
          </p:cNvPicPr>
          <p:nvPr/>
        </p:nvPicPr>
        <p:blipFill>
          <a:blip r:embed="rId3"/>
          <a:stretch>
            <a:fillRect/>
          </a:stretch>
        </p:blipFill>
        <p:spPr>
          <a:xfrm>
            <a:off x="0" y="-32457"/>
            <a:ext cx="1109568" cy="448093"/>
          </a:xfrm>
          <a:prstGeom prst="rect">
            <a:avLst/>
          </a:prstGeom>
        </p:spPr>
      </p:pic>
      <p:pic>
        <p:nvPicPr>
          <p:cNvPr id="9" name="תמונה 8">
            <a:extLst>
              <a:ext uri="{FF2B5EF4-FFF2-40B4-BE49-F238E27FC236}">
                <a16:creationId xmlns:a16="http://schemas.microsoft.com/office/drawing/2014/main" id="{01C7A4F5-1D28-B995-B86A-CE08A3295E02}"/>
              </a:ext>
            </a:extLst>
          </p:cNvPr>
          <p:cNvPicPr>
            <a:picLocks noChangeAspect="1"/>
          </p:cNvPicPr>
          <p:nvPr/>
        </p:nvPicPr>
        <p:blipFill>
          <a:blip r:embed="rId4"/>
          <a:stretch>
            <a:fillRect/>
          </a:stretch>
        </p:blipFill>
        <p:spPr>
          <a:xfrm>
            <a:off x="7230476" y="5203596"/>
            <a:ext cx="1691848" cy="1543593"/>
          </a:xfrm>
          <a:prstGeom prst="rect">
            <a:avLst/>
          </a:prstGeom>
        </p:spPr>
      </p:pic>
      <p:sp>
        <p:nvSpPr>
          <p:cNvPr id="10" name="תיבת טקסט 9">
            <a:extLst>
              <a:ext uri="{FF2B5EF4-FFF2-40B4-BE49-F238E27FC236}">
                <a16:creationId xmlns:a16="http://schemas.microsoft.com/office/drawing/2014/main" id="{0D3E7CC3-59AB-2544-3BE3-DED1B3844741}"/>
              </a:ext>
            </a:extLst>
          </p:cNvPr>
          <p:cNvSpPr txBox="1"/>
          <p:nvPr/>
        </p:nvSpPr>
        <p:spPr>
          <a:xfrm>
            <a:off x="4256115" y="6089916"/>
            <a:ext cx="2951019" cy="461665"/>
          </a:xfrm>
          <a:prstGeom prst="rect">
            <a:avLst/>
          </a:prstGeom>
          <a:noFill/>
        </p:spPr>
        <p:txBody>
          <a:bodyPr wrap="square">
            <a:spAutoFit/>
          </a:bodyPr>
          <a:lstStyle/>
          <a:p>
            <a:pPr marL="0" indent="0" algn="r" rtl="1">
              <a:buNone/>
            </a:pPr>
            <a:r>
              <a:rPr lang="ar-SA" sz="2400" b="1" dirty="0"/>
              <a:t>أسْئِلَة المُحادَثَة صفحة </a:t>
            </a:r>
            <a:r>
              <a:rPr lang="he-IL" sz="2400" b="1" dirty="0"/>
              <a:t>48</a:t>
            </a:r>
          </a:p>
        </p:txBody>
      </p:sp>
      <p:pic>
        <p:nvPicPr>
          <p:cNvPr id="21" name="תמונה 20">
            <a:extLst>
              <a:ext uri="{FF2B5EF4-FFF2-40B4-BE49-F238E27FC236}">
                <a16:creationId xmlns:a16="http://schemas.microsoft.com/office/drawing/2014/main" id="{63316539-7B26-9419-D5D0-63A0978E6F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52301">
            <a:off x="2230418" y="5217302"/>
            <a:ext cx="976717" cy="722525"/>
          </a:xfrm>
          <a:prstGeom prst="rect">
            <a:avLst/>
          </a:prstGeom>
        </p:spPr>
      </p:pic>
      <p:sp>
        <p:nvSpPr>
          <p:cNvPr id="22" name="בועת דיבור: אליפסה 21">
            <a:extLst>
              <a:ext uri="{FF2B5EF4-FFF2-40B4-BE49-F238E27FC236}">
                <a16:creationId xmlns:a16="http://schemas.microsoft.com/office/drawing/2014/main" id="{1AFFCE89-36CA-701C-7142-A0534CD5DFAA}"/>
              </a:ext>
            </a:extLst>
          </p:cNvPr>
          <p:cNvSpPr/>
          <p:nvPr/>
        </p:nvSpPr>
        <p:spPr>
          <a:xfrm rot="20414910">
            <a:off x="-182390" y="3582750"/>
            <a:ext cx="2282680" cy="2164027"/>
          </a:xfrm>
          <a:prstGeom prst="wedgeEllipseCallout">
            <a:avLst>
              <a:gd name="adj1" fmla="val 91768"/>
              <a:gd name="adj2" fmla="val 76860"/>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1" tIns="149353" rIns="149352" bIns="495276" numCol="1" spcCol="1270" rtlCol="1" anchor="ctr" anchorCtr="0">
            <a:noAutofit/>
          </a:bodyPr>
          <a:lstStyle/>
          <a:p>
            <a:pPr marL="0" indent="0" algn="ctr" defTabSz="933450" rtl="1">
              <a:lnSpc>
                <a:spcPct val="90000"/>
              </a:lnSpc>
              <a:spcBef>
                <a:spcPct val="0"/>
              </a:spcBef>
              <a:spcAft>
                <a:spcPct val="35000"/>
              </a:spcAft>
              <a:buNone/>
            </a:pPr>
            <a:r>
              <a:rPr lang="ar-SA" sz="2600" b="1" kern="1200" dirty="0">
                <a:solidFill>
                  <a:schemeClr val="tx1"/>
                </a:solidFill>
              </a:rPr>
              <a:t>«</a:t>
            </a:r>
            <a:r>
              <a:rPr lang="ar-SA" sz="2600" b="1" kern="1200" dirty="0" err="1">
                <a:solidFill>
                  <a:schemeClr val="tx1"/>
                </a:solidFill>
              </a:rPr>
              <a:t>مْم</a:t>
            </a:r>
            <a:r>
              <a:rPr lang="ar-SA" sz="2600" b="1" kern="1200" dirty="0">
                <a:solidFill>
                  <a:schemeClr val="tx1"/>
                </a:solidFill>
              </a:rPr>
              <a:t>...</a:t>
            </a:r>
            <a:r>
              <a:rPr lang="ar-SA" sz="2600" b="1" kern="1200" dirty="0" err="1">
                <a:solidFill>
                  <a:schemeClr val="tx1"/>
                </a:solidFill>
              </a:rPr>
              <a:t>مْم</a:t>
            </a:r>
            <a:r>
              <a:rPr lang="ar-SA" sz="2600" b="1" kern="1200" dirty="0">
                <a:solidFill>
                  <a:schemeClr val="tx1"/>
                </a:solidFill>
              </a:rPr>
              <a:t>..</a:t>
            </a:r>
            <a:r>
              <a:rPr lang="ar-SA" sz="2600" b="1" kern="1200" dirty="0" err="1">
                <a:solidFill>
                  <a:schemeClr val="tx1"/>
                </a:solidFill>
              </a:rPr>
              <a:t>شوكُولَاطَة</a:t>
            </a:r>
            <a:r>
              <a:rPr lang="ar-SA" sz="2600" b="1" kern="1200" dirty="0">
                <a:solidFill>
                  <a:schemeClr val="tx1"/>
                </a:solidFill>
              </a:rPr>
              <a:t> لَذيذَةٌ. </a:t>
            </a:r>
          </a:p>
          <a:p>
            <a:pPr marL="0" indent="0" algn="ctr" defTabSz="933450" rtl="1">
              <a:lnSpc>
                <a:spcPct val="90000"/>
              </a:lnSpc>
              <a:spcBef>
                <a:spcPct val="0"/>
              </a:spcBef>
              <a:spcAft>
                <a:spcPct val="35000"/>
              </a:spcAft>
              <a:buNone/>
            </a:pPr>
            <a:r>
              <a:rPr lang="ar-SA" sz="2600" b="1" kern="1200" dirty="0">
                <a:solidFill>
                  <a:schemeClr val="tx1"/>
                </a:solidFill>
              </a:rPr>
              <a:t>هَل تُرِيدُ قِطْعَةً»؟</a:t>
            </a:r>
            <a:endParaRPr lang="he-IL" sz="2600" b="1" kern="1200" dirty="0">
              <a:solidFill>
                <a:schemeClr val="tx1"/>
              </a:solidFill>
            </a:endParaRP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7935686" y="-32457"/>
            <a:ext cx="1208314" cy="448093"/>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7555" y="1114229"/>
            <a:ext cx="5506954" cy="3550536"/>
          </a:xfrm>
          <a:prstGeom prst="rect">
            <a:avLst/>
          </a:prstGeom>
        </p:spPr>
      </p:pic>
      <p:pic>
        <p:nvPicPr>
          <p:cNvPr id="14" name="תמונה 13">
            <a:extLst>
              <a:ext uri="{FF2B5EF4-FFF2-40B4-BE49-F238E27FC236}">
                <a16:creationId xmlns:a16="http://schemas.microsoft.com/office/drawing/2014/main" id="{E57422EA-C87B-8FC2-718D-EE2A06C74E2C}"/>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2766970" y="4304711"/>
            <a:ext cx="1995055" cy="2290618"/>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3"/>
          <a:stretch>
            <a:fillRect/>
          </a:stretch>
        </p:blipFill>
        <p:spPr>
          <a:xfrm>
            <a:off x="73866" y="-19361"/>
            <a:ext cx="1109568" cy="531629"/>
          </a:xfrm>
          <a:prstGeom prst="rect">
            <a:avLst/>
          </a:prstGeom>
        </p:spPr>
      </p:pic>
      <p:sp>
        <p:nvSpPr>
          <p:cNvPr id="13" name="תיבת טקסט 12">
            <a:extLst>
              <a:ext uri="{FF2B5EF4-FFF2-40B4-BE49-F238E27FC236}">
                <a16:creationId xmlns:a16="http://schemas.microsoft.com/office/drawing/2014/main" id="{37062B84-1487-87C7-3699-B425B564A124}"/>
              </a:ext>
            </a:extLst>
          </p:cNvPr>
          <p:cNvSpPr txBox="1"/>
          <p:nvPr/>
        </p:nvSpPr>
        <p:spPr>
          <a:xfrm>
            <a:off x="1401535" y="358117"/>
            <a:ext cx="7072980" cy="1077218"/>
          </a:xfrm>
          <a:prstGeom prst="rect">
            <a:avLst/>
          </a:prstGeom>
          <a:noFill/>
        </p:spPr>
        <p:txBody>
          <a:bodyPr wrap="square">
            <a:spAutoFit/>
          </a:bodyPr>
          <a:lstStyle/>
          <a:p>
            <a:pPr algn="ctr"/>
            <a:r>
              <a:rPr lang="ar-SA" sz="3200" b="1" dirty="0">
                <a:latin typeface="MF_FrankRuhl-Regular"/>
              </a:rPr>
              <a:t>مَهَمَّة</a:t>
            </a:r>
            <a:r>
              <a:rPr lang="he-IL" sz="3200" b="1" i="0" u="none" strike="noStrike" baseline="0" dirty="0">
                <a:latin typeface="MF_FrankRuhl-Regular"/>
              </a:rPr>
              <a:t>:</a:t>
            </a:r>
            <a:r>
              <a:rPr lang="he-IL" sz="3200" b="0" i="0" u="none" strike="noStrike" baseline="0" dirty="0">
                <a:solidFill>
                  <a:srgbClr val="437BBE"/>
                </a:solidFill>
                <a:latin typeface="MF_FrankRuhl-Regular"/>
              </a:rPr>
              <a:t> </a:t>
            </a:r>
            <a:r>
              <a:rPr lang="ar-SA" sz="3200" b="1" i="0" u="none" strike="noStrike" baseline="0" dirty="0">
                <a:solidFill>
                  <a:schemeClr val="accent2">
                    <a:lumMod val="50000"/>
                  </a:schemeClr>
                </a:solidFill>
                <a:latin typeface="MF_FrankRuhl-Regular"/>
              </a:rPr>
              <a:t>استِطْلَاع</a:t>
            </a:r>
            <a:r>
              <a:rPr lang="he-IL" sz="3200" b="1" i="0" u="none" strike="noStrike" baseline="0" dirty="0">
                <a:solidFill>
                  <a:schemeClr val="accent2">
                    <a:lumMod val="50000"/>
                  </a:schemeClr>
                </a:solidFill>
                <a:latin typeface="MF_FrankRuhl-Regular"/>
              </a:rPr>
              <a:t>:</a:t>
            </a:r>
            <a:r>
              <a:rPr lang="ar-SA" sz="3200" b="1" i="0" u="none" strike="noStrike" baseline="0" dirty="0">
                <a:solidFill>
                  <a:schemeClr val="accent2">
                    <a:lumMod val="50000"/>
                  </a:schemeClr>
                </a:solidFill>
                <a:latin typeface="MF_FrankRuhl-Regular"/>
              </a:rPr>
              <a:t>كَم مُكَعَّبًا مِن الشوكولاتة </a:t>
            </a:r>
            <a:r>
              <a:rPr lang="ar-SA" sz="3200" b="1" dirty="0">
                <a:solidFill>
                  <a:schemeClr val="accent2">
                    <a:lumMod val="50000"/>
                  </a:schemeClr>
                </a:solidFill>
                <a:latin typeface="MF_FrankRuhl-Regular"/>
              </a:rPr>
              <a:t>نأْكُل فِي اليَوْم الوَاحِد ؟</a:t>
            </a:r>
            <a:endParaRPr lang="he-IL" sz="3200" b="1" dirty="0">
              <a:solidFill>
                <a:schemeClr val="accent2">
                  <a:lumMod val="50000"/>
                </a:schemeClr>
              </a:solidFill>
            </a:endParaRPr>
          </a:p>
        </p:txBody>
      </p:sp>
      <p:sp>
        <p:nvSpPr>
          <p:cNvPr id="32" name="תיבת טקסט 31">
            <a:extLst>
              <a:ext uri="{FF2B5EF4-FFF2-40B4-BE49-F238E27FC236}">
                <a16:creationId xmlns:a16="http://schemas.microsoft.com/office/drawing/2014/main" id="{9423D195-A160-7199-02BF-76397A1A92EB}"/>
              </a:ext>
            </a:extLst>
          </p:cNvPr>
          <p:cNvSpPr txBox="1"/>
          <p:nvPr/>
        </p:nvSpPr>
        <p:spPr>
          <a:xfrm>
            <a:off x="50023" y="1043492"/>
            <a:ext cx="1346662" cy="369332"/>
          </a:xfrm>
          <a:prstGeom prst="rect">
            <a:avLst/>
          </a:prstGeom>
          <a:noFill/>
        </p:spPr>
        <p:txBody>
          <a:bodyPr wrap="square" rtlCol="1">
            <a:spAutoFit/>
          </a:bodyPr>
          <a:lstStyle/>
          <a:p>
            <a:r>
              <a:rPr lang="ar-SA" b="1" dirty="0"/>
              <a:t>صفحة 49</a:t>
            </a:r>
            <a:endParaRPr lang="he-IL" b="1" dirty="0"/>
          </a:p>
        </p:txBody>
      </p:sp>
      <p:sp>
        <p:nvSpPr>
          <p:cNvPr id="5" name="תיבת טקסט 4">
            <a:extLst>
              <a:ext uri="{FF2B5EF4-FFF2-40B4-BE49-F238E27FC236}">
                <a16:creationId xmlns:a16="http://schemas.microsoft.com/office/drawing/2014/main" id="{EE7768E9-5146-4F32-B7B4-62EFE2AB950E}"/>
              </a:ext>
            </a:extLst>
          </p:cNvPr>
          <p:cNvSpPr txBox="1"/>
          <p:nvPr/>
        </p:nvSpPr>
        <p:spPr>
          <a:xfrm>
            <a:off x="73866" y="6488668"/>
            <a:ext cx="3225515" cy="369332"/>
          </a:xfrm>
          <a:prstGeom prst="rect">
            <a:avLst/>
          </a:prstGeom>
          <a:noFill/>
        </p:spPr>
        <p:txBody>
          <a:bodyPr wrap="square">
            <a:spAutoFit/>
          </a:bodyPr>
          <a:lstStyle/>
          <a:p>
            <a:r>
              <a:rPr lang="ar-SA" sz="1800" b="1" dirty="0">
                <a:latin typeface="MF_FrankRuhl-Bold"/>
              </a:rPr>
              <a:t>تَتِمَّة المَهَمَّة في الصَفْحَات </a:t>
            </a:r>
            <a:r>
              <a:rPr lang="he-IL" sz="1800" b="1" dirty="0">
                <a:latin typeface="MF_FrankRuhl-Bold"/>
                <a:cs typeface="+mn-cs"/>
              </a:rPr>
              <a:t>50-49</a:t>
            </a:r>
            <a:endParaRPr lang="he-IL" sz="1800"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13726" y="20703"/>
            <a:ext cx="1208314" cy="531629"/>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6623" y="1435782"/>
            <a:ext cx="6976328" cy="4819243"/>
          </a:xfrm>
          <a:prstGeom prst="rect">
            <a:avLst/>
          </a:prstGeom>
        </p:spPr>
      </p:pic>
    </p:spTree>
    <p:extLst>
      <p:ext uri="{BB962C8B-B14F-4D97-AF65-F5344CB8AC3E}">
        <p14:creationId xmlns:p14="http://schemas.microsoft.com/office/powerpoint/2010/main" val="351670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21" name="תיבת טקסט 20">
            <a:extLst>
              <a:ext uri="{FF2B5EF4-FFF2-40B4-BE49-F238E27FC236}">
                <a16:creationId xmlns:a16="http://schemas.microsoft.com/office/drawing/2014/main" id="{26A108A4-69D9-1005-1A62-2F639F609AB9}"/>
              </a:ext>
            </a:extLst>
          </p:cNvPr>
          <p:cNvSpPr txBox="1"/>
          <p:nvPr/>
        </p:nvSpPr>
        <p:spPr>
          <a:xfrm>
            <a:off x="73866" y="6193410"/>
            <a:ext cx="4572000" cy="369332"/>
          </a:xfrm>
          <a:prstGeom prst="rect">
            <a:avLst/>
          </a:prstGeom>
          <a:noFill/>
        </p:spPr>
        <p:txBody>
          <a:bodyPr wrap="square">
            <a:spAutoFit/>
          </a:bodyPr>
          <a:lstStyle/>
          <a:p>
            <a:r>
              <a:rPr lang="ar-SA" b="1" dirty="0"/>
              <a:t>صّفْحَة </a:t>
            </a:r>
            <a:r>
              <a:rPr lang="he-IL" sz="1800" b="1" dirty="0"/>
              <a:t> 50</a:t>
            </a:r>
            <a:endParaRPr lang="he-IL" dirty="0"/>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0"/>
            <a:ext cx="1208314" cy="662074"/>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662075"/>
            <a:ext cx="7307036" cy="2995525"/>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0473" y="3414710"/>
            <a:ext cx="743054" cy="28579"/>
          </a:xfrm>
          <a:prstGeom prst="rect">
            <a:avLst/>
          </a:prstGeom>
        </p:spPr>
      </p:pic>
      <p:pic>
        <p:nvPicPr>
          <p:cNvPr id="4" name="תמונה 3"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0126" y="3414710"/>
            <a:ext cx="6963747" cy="3381847"/>
          </a:xfrm>
          <a:prstGeom prst="rect">
            <a:avLst/>
          </a:prstGeom>
        </p:spPr>
      </p:pic>
    </p:spTree>
    <p:extLst>
      <p:ext uri="{BB962C8B-B14F-4D97-AF65-F5344CB8AC3E}">
        <p14:creationId xmlns:p14="http://schemas.microsoft.com/office/powerpoint/2010/main" val="86725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ABBA87D-8EEA-0585-D28C-2675D5E66B45}"/>
              </a:ext>
            </a:extLst>
          </p:cNvPr>
          <p:cNvPicPr>
            <a:picLocks noChangeAspect="1"/>
          </p:cNvPicPr>
          <p:nvPr/>
        </p:nvPicPr>
        <p:blipFill>
          <a:blip r:embed="rId3"/>
          <a:stretch>
            <a:fillRect/>
          </a:stretch>
        </p:blipFill>
        <p:spPr>
          <a:xfrm>
            <a:off x="73866" y="-19361"/>
            <a:ext cx="1109568" cy="531629"/>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47269"/>
            <a:ext cx="1208314" cy="597545"/>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200" y="38414"/>
            <a:ext cx="1190123" cy="729855"/>
          </a:xfrm>
          <a:prstGeom prst="rect">
            <a:avLst/>
          </a:prstGeom>
        </p:spPr>
      </p:pic>
      <p:pic>
        <p:nvPicPr>
          <p:cNvPr id="2" name="תמונה 1"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7760" y="1142681"/>
            <a:ext cx="3248479" cy="4572638"/>
          </a:xfrm>
          <a:prstGeom prst="rect">
            <a:avLst/>
          </a:prstGeom>
        </p:spPr>
      </p:pic>
      <p:sp>
        <p:nvSpPr>
          <p:cNvPr id="4" name="TextBox 3"/>
          <p:cNvSpPr txBox="1"/>
          <p:nvPr/>
        </p:nvSpPr>
        <p:spPr>
          <a:xfrm>
            <a:off x="3551583" y="1497496"/>
            <a:ext cx="2305878" cy="461665"/>
          </a:xfrm>
          <a:prstGeom prst="rect">
            <a:avLst/>
          </a:prstGeom>
          <a:solidFill>
            <a:schemeClr val="accent4"/>
          </a:solidFill>
        </p:spPr>
        <p:txBody>
          <a:bodyPr wrap="square" rtlCol="1">
            <a:spAutoFit/>
          </a:bodyPr>
          <a:lstStyle/>
          <a:p>
            <a:pPr algn="ctr"/>
            <a:r>
              <a:rPr lang="ar-SA" sz="2400" b="1" dirty="0"/>
              <a:t>انتقلوا الى المهمَّة</a:t>
            </a:r>
            <a:endParaRPr lang="he-IL" sz="2400" b="1" dirty="0"/>
          </a:p>
        </p:txBody>
      </p:sp>
    </p:spTree>
    <p:extLst>
      <p:ext uri="{BB962C8B-B14F-4D97-AF65-F5344CB8AC3E}">
        <p14:creationId xmlns:p14="http://schemas.microsoft.com/office/powerpoint/2010/main" val="993214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392815"/>
          </a:xfrm>
          <a:prstGeom prst="rect">
            <a:avLst/>
          </a:prstGeom>
        </p:spPr>
      </p:pic>
      <p:pic>
        <p:nvPicPr>
          <p:cNvPr id="17" name="תמונה 16">
            <a:extLst>
              <a:ext uri="{FF2B5EF4-FFF2-40B4-BE49-F238E27FC236}">
                <a16:creationId xmlns:a16="http://schemas.microsoft.com/office/drawing/2014/main" id="{56A9C6CA-7D54-46FC-3433-FA7FF3AC483F}"/>
              </a:ext>
            </a:extLst>
          </p:cNvPr>
          <p:cNvPicPr>
            <a:picLocks noChangeAspect="1"/>
          </p:cNvPicPr>
          <p:nvPr/>
        </p:nvPicPr>
        <p:blipFill>
          <a:blip r:embed="rId4"/>
          <a:stretch>
            <a:fillRect/>
          </a:stretch>
        </p:blipFill>
        <p:spPr>
          <a:xfrm>
            <a:off x="876810" y="4752975"/>
            <a:ext cx="1691848" cy="1543593"/>
          </a:xfrm>
          <a:prstGeom prst="rect">
            <a:avLst/>
          </a:prstGeom>
        </p:spPr>
      </p:pic>
      <p:sp>
        <p:nvSpPr>
          <p:cNvPr id="21" name="תיבת טקסט 20">
            <a:extLst>
              <a:ext uri="{FF2B5EF4-FFF2-40B4-BE49-F238E27FC236}">
                <a16:creationId xmlns:a16="http://schemas.microsoft.com/office/drawing/2014/main" id="{7B0903AD-8DFA-3932-5BB7-D7A05CF458DB}"/>
              </a:ext>
            </a:extLst>
          </p:cNvPr>
          <p:cNvSpPr txBox="1"/>
          <p:nvPr/>
        </p:nvSpPr>
        <p:spPr>
          <a:xfrm>
            <a:off x="73865" y="6363477"/>
            <a:ext cx="2909459" cy="461665"/>
          </a:xfrm>
          <a:prstGeom prst="rect">
            <a:avLst/>
          </a:prstGeom>
          <a:noFill/>
        </p:spPr>
        <p:txBody>
          <a:bodyPr wrap="square">
            <a:spAutoFit/>
          </a:bodyPr>
          <a:lstStyle/>
          <a:p>
            <a:pPr marL="0" indent="0" algn="r" rtl="1">
              <a:buNone/>
            </a:pPr>
            <a:r>
              <a:rPr lang="ar-SA" sz="2400" b="1" dirty="0"/>
              <a:t>أسْئِلَة المُحادَثَة صَفْحَة </a:t>
            </a:r>
            <a:r>
              <a:rPr lang="he-IL" sz="2400" b="1" dirty="0"/>
              <a:t>51</a:t>
            </a:r>
          </a:p>
        </p:txBody>
      </p:sp>
      <p:pic>
        <p:nvPicPr>
          <p:cNvPr id="23" name="תמונה 22">
            <a:extLst>
              <a:ext uri="{FF2B5EF4-FFF2-40B4-BE49-F238E27FC236}">
                <a16:creationId xmlns:a16="http://schemas.microsoft.com/office/drawing/2014/main" id="{3137393D-C3DD-58E7-D609-DF8A57B65D9F}"/>
              </a:ext>
            </a:extLst>
          </p:cNvPr>
          <p:cNvPicPr>
            <a:picLocks noChangeAspect="1"/>
          </p:cNvPicPr>
          <p:nvPr/>
        </p:nvPicPr>
        <p:blipFill>
          <a:blip r:embed="rId5"/>
          <a:stretch>
            <a:fillRect/>
          </a:stretch>
        </p:blipFill>
        <p:spPr>
          <a:xfrm>
            <a:off x="118989" y="1540047"/>
            <a:ext cx="2864336" cy="2706506"/>
          </a:xfrm>
          <a:prstGeom prst="rect">
            <a:avLst/>
          </a:prstGeom>
          <a:ln w="12700">
            <a:solidFill>
              <a:srgbClr val="B31013"/>
            </a:solidFill>
          </a:ln>
        </p:spPr>
      </p:pic>
      <p:sp>
        <p:nvSpPr>
          <p:cNvPr id="27" name="תיבת טקסט 26">
            <a:extLst>
              <a:ext uri="{FF2B5EF4-FFF2-40B4-BE49-F238E27FC236}">
                <a16:creationId xmlns:a16="http://schemas.microsoft.com/office/drawing/2014/main" id="{BE898716-1615-0C34-006F-1DA25289D464}"/>
              </a:ext>
            </a:extLst>
          </p:cNvPr>
          <p:cNvSpPr txBox="1"/>
          <p:nvPr/>
        </p:nvSpPr>
        <p:spPr>
          <a:xfrm>
            <a:off x="1183434" y="833570"/>
            <a:ext cx="869703" cy="400110"/>
          </a:xfrm>
          <a:prstGeom prst="rect">
            <a:avLst/>
          </a:prstGeom>
          <a:noFill/>
        </p:spPr>
        <p:txBody>
          <a:bodyPr wrap="square">
            <a:spAutoFit/>
          </a:bodyPr>
          <a:lstStyle/>
          <a:p>
            <a:pPr algn="ctr"/>
            <a:r>
              <a:rPr lang="ar-SA" sz="2000" b="1" dirty="0"/>
              <a:t>تَسَوُّس</a:t>
            </a:r>
            <a:endParaRPr lang="he-IL" sz="2000" b="1" dirty="0"/>
          </a:p>
        </p:txBody>
      </p:sp>
      <p:cxnSp>
        <p:nvCxnSpPr>
          <p:cNvPr id="29" name="מחבר ישר 28">
            <a:extLst>
              <a:ext uri="{FF2B5EF4-FFF2-40B4-BE49-F238E27FC236}">
                <a16:creationId xmlns:a16="http://schemas.microsoft.com/office/drawing/2014/main" id="{FD8911E7-5F84-4400-4D60-AE0C40F3BD7A}"/>
              </a:ext>
            </a:extLst>
          </p:cNvPr>
          <p:cNvCxnSpPr/>
          <p:nvPr/>
        </p:nvCxnSpPr>
        <p:spPr>
          <a:xfrm flipH="1">
            <a:off x="876810" y="1231861"/>
            <a:ext cx="491318" cy="10022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1360344" y="9113"/>
            <a:ext cx="1208314" cy="400174"/>
          </a:xfrm>
          <a:prstGeom prst="rect">
            <a:avLst/>
          </a:prstGeom>
        </p:spPr>
      </p:pic>
      <p:pic>
        <p:nvPicPr>
          <p:cNvPr id="2" name="תמונה 1"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7026" y="4705925"/>
            <a:ext cx="5307761" cy="2152075"/>
          </a:xfrm>
          <a:prstGeom prst="rect">
            <a:avLst/>
          </a:prstGeom>
        </p:spPr>
      </p:pic>
      <p:pic>
        <p:nvPicPr>
          <p:cNvPr id="3" name="תמונה 2"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9304" y="409287"/>
            <a:ext cx="5154536" cy="4343822"/>
          </a:xfrm>
          <a:prstGeom prst="rect">
            <a:avLst/>
          </a:prstGeom>
        </p:spPr>
      </p:pic>
    </p:spTree>
    <p:extLst>
      <p:ext uri="{BB962C8B-B14F-4D97-AF65-F5344CB8AC3E}">
        <p14:creationId xmlns:p14="http://schemas.microsoft.com/office/powerpoint/2010/main" val="3545665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14" name="תיבת טקסט 13">
            <a:extLst>
              <a:ext uri="{FF2B5EF4-FFF2-40B4-BE49-F238E27FC236}">
                <a16:creationId xmlns:a16="http://schemas.microsoft.com/office/drawing/2014/main" id="{F71AFED5-8960-C8A9-8B5C-D9ED47C876D8}"/>
              </a:ext>
            </a:extLst>
          </p:cNvPr>
          <p:cNvSpPr txBox="1"/>
          <p:nvPr/>
        </p:nvSpPr>
        <p:spPr>
          <a:xfrm>
            <a:off x="2191863" y="1857235"/>
            <a:ext cx="6202837" cy="461665"/>
          </a:xfrm>
          <a:prstGeom prst="rect">
            <a:avLst/>
          </a:prstGeom>
          <a:noFill/>
        </p:spPr>
        <p:txBody>
          <a:bodyPr wrap="square">
            <a:spAutoFit/>
          </a:bodyPr>
          <a:lstStyle/>
          <a:p>
            <a:pPr marL="0" indent="0" algn="r" rtl="1">
              <a:buNone/>
            </a:pPr>
            <a:r>
              <a:rPr lang="ar-SA" sz="2400" dirty="0">
                <a:latin typeface="MF_FrankRuhl-Bold"/>
              </a:rPr>
              <a:t>حِلُّوا اللُّغُز وَأَجيبُوا عَن الأَسْئِلَة صَفْحَة</a:t>
            </a:r>
            <a:r>
              <a:rPr lang="he-IL" sz="2400" dirty="0"/>
              <a:t> 52</a:t>
            </a:r>
          </a:p>
        </p:txBody>
      </p:sp>
      <p:sp>
        <p:nvSpPr>
          <p:cNvPr id="3" name="תיבת טקסט 2">
            <a:extLst>
              <a:ext uri="{FF2B5EF4-FFF2-40B4-BE49-F238E27FC236}">
                <a16:creationId xmlns:a16="http://schemas.microsoft.com/office/drawing/2014/main" id="{34017DF6-B706-7AF8-ECD1-2F7900ACCEA8}"/>
              </a:ext>
            </a:extLst>
          </p:cNvPr>
          <p:cNvSpPr txBox="1"/>
          <p:nvPr/>
        </p:nvSpPr>
        <p:spPr>
          <a:xfrm>
            <a:off x="1046376" y="489401"/>
            <a:ext cx="6565900" cy="800219"/>
          </a:xfrm>
          <a:prstGeom prst="rect">
            <a:avLst/>
          </a:prstGeom>
          <a:noFill/>
        </p:spPr>
        <p:txBody>
          <a:bodyPr wrap="square">
            <a:spAutoFit/>
          </a:bodyPr>
          <a:lstStyle/>
          <a:p>
            <a:pPr algn="r"/>
            <a:r>
              <a:rPr lang="ar-SA" sz="3200" b="1" dirty="0">
                <a:solidFill>
                  <a:prstClr val="black"/>
                </a:solidFill>
                <a:latin typeface="MF_FrankRuhl-Regular"/>
              </a:rPr>
              <a:t>مَهَمَّة</a:t>
            </a:r>
            <a:r>
              <a:rPr kumimoji="0" lang="he-IL" sz="3200" b="1" i="0" u="none" strike="noStrike" kern="1200" cap="none" spc="0" normalizeH="0" baseline="0" noProof="0" dirty="0">
                <a:ln>
                  <a:noFill/>
                </a:ln>
                <a:solidFill>
                  <a:prstClr val="black"/>
                </a:solidFill>
                <a:effectLst/>
                <a:uLnTx/>
                <a:uFillTx/>
                <a:latin typeface="MF_FrankRuhl-Regular"/>
                <a:ea typeface="+mn-ea"/>
              </a:rPr>
              <a:t>:</a:t>
            </a:r>
            <a:r>
              <a:rPr lang="he-IL" sz="3200" b="0" i="0" u="none" strike="noStrike" baseline="0" dirty="0">
                <a:solidFill>
                  <a:srgbClr val="437BBE"/>
                </a:solidFill>
                <a:latin typeface="MF_FrankRuhl-Regular"/>
              </a:rPr>
              <a:t> </a:t>
            </a:r>
            <a:r>
              <a:rPr lang="ar-SA" sz="3200" dirty="0">
                <a:solidFill>
                  <a:srgbClr val="437BBE"/>
                </a:solidFill>
                <a:latin typeface="MF_FrankRuhl-Regular"/>
              </a:rPr>
              <a:t>ما الذِّي يُمْكِن أَن يَضُرّ بِصِحَّة الأَسْنَان؟</a:t>
            </a:r>
            <a:endParaRPr lang="he-IL" sz="3200" b="1" i="0" u="none" strike="noStrike" baseline="0" dirty="0">
              <a:solidFill>
                <a:schemeClr val="accent2">
                  <a:lumMod val="50000"/>
                </a:schemeClr>
              </a:solidFill>
              <a:latin typeface="MF_FrankRuhl-Regular"/>
            </a:endParaRPr>
          </a:p>
          <a:p>
            <a:pPr algn="l"/>
            <a:r>
              <a:rPr lang="he-IL" sz="1400" b="0" i="0" u="none" strike="noStrike" baseline="0" dirty="0">
                <a:solidFill>
                  <a:srgbClr val="00A7EC"/>
                </a:solidFill>
                <a:latin typeface="MF_FrankRuhl-Regular"/>
              </a:rPr>
              <a:t>.</a:t>
            </a:r>
            <a:endParaRPr lang="he-IL" dirty="0"/>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7935686" y="9113"/>
            <a:ext cx="1208314" cy="605565"/>
          </a:xfrm>
          <a:prstGeom prst="rect">
            <a:avLst/>
          </a:prstGeom>
        </p:spPr>
      </p:pic>
      <p:pic>
        <p:nvPicPr>
          <p:cNvPr id="2" name="תמונה 1"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673" y="2902226"/>
            <a:ext cx="8572654" cy="3299791"/>
          </a:xfrm>
          <a:prstGeom prst="rect">
            <a:avLst/>
          </a:prstGeom>
        </p:spPr>
      </p:pic>
    </p:spTree>
    <p:extLst>
      <p:ext uri="{BB962C8B-B14F-4D97-AF65-F5344CB8AC3E}">
        <p14:creationId xmlns:p14="http://schemas.microsoft.com/office/powerpoint/2010/main" val="3515327952"/>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6701</TotalTime>
  <Words>1493</Words>
  <Application>Microsoft Office PowerPoint</Application>
  <PresentationFormat>‫הצגה על המסך (4:3)</PresentationFormat>
  <Paragraphs>148</Paragraphs>
  <Slides>29</Slides>
  <Notes>29</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29</vt:i4>
      </vt:variant>
    </vt:vector>
  </HeadingPairs>
  <TitlesOfParts>
    <vt:vector size="38" baseType="lpstr">
      <vt:lpstr>Arial</vt:lpstr>
      <vt:lpstr>Calibri</vt:lpstr>
      <vt:lpstr>Calibri Light</vt:lpstr>
      <vt:lpstr>FontbitDavid</vt:lpstr>
      <vt:lpstr>FontbitDavid-Bold</vt:lpstr>
      <vt:lpstr>MF_FrankRuhl-Bold</vt:lpstr>
      <vt:lpstr>MF_FrankRuhl-Regular</vt:lpstr>
      <vt:lpstr>Open Sans</vt:lpstr>
      <vt:lpstr>ערכת נושא Office</vt:lpstr>
      <vt:lpstr>   عَارِضَة مُرافِقَة للتَّدْرِيس العلوم والتكنولوجيا أسنانُنا</vt:lpstr>
      <vt:lpstr>  الفصل الثاني: نُحَافِظ عَلى أَسْنَان وَلِثَّة سَليمَة </vt:lpstr>
      <vt:lpstr>מצגת של PowerPoint‏</vt:lpstr>
      <vt:lpstr> نُحَافِظ عَلَى أَسْنان وَلِثَّة سَليمَة (صَفْحَة 48)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مَهَمَّة: نُحَافِظ عَلَى الأَسْنَان وَاللِّثَّة</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216</cp:revision>
  <dcterms:created xsi:type="dcterms:W3CDTF">2019-05-25T18:59:51Z</dcterms:created>
  <dcterms:modified xsi:type="dcterms:W3CDTF">2024-04-10T07:03:51Z</dcterms:modified>
</cp:coreProperties>
</file>