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1"/>
  </p:notesMasterIdLst>
  <p:sldIdLst>
    <p:sldId id="289" r:id="rId2"/>
    <p:sldId id="316" r:id="rId3"/>
    <p:sldId id="324" r:id="rId4"/>
    <p:sldId id="320" r:id="rId5"/>
    <p:sldId id="333" r:id="rId6"/>
    <p:sldId id="317" r:id="rId7"/>
    <p:sldId id="372" r:id="rId8"/>
    <p:sldId id="325" r:id="rId9"/>
    <p:sldId id="373" r:id="rId10"/>
    <p:sldId id="326" r:id="rId11"/>
    <p:sldId id="328" r:id="rId12"/>
    <p:sldId id="329" r:id="rId13"/>
    <p:sldId id="327" r:id="rId14"/>
    <p:sldId id="334" r:id="rId15"/>
    <p:sldId id="330" r:id="rId16"/>
    <p:sldId id="331" r:id="rId17"/>
    <p:sldId id="375" r:id="rId18"/>
    <p:sldId id="335" r:id="rId19"/>
    <p:sldId id="376" r:id="rId20"/>
    <p:sldId id="374" r:id="rId21"/>
    <p:sldId id="336" r:id="rId22"/>
    <p:sldId id="337" r:id="rId23"/>
    <p:sldId id="338" r:id="rId24"/>
    <p:sldId id="339" r:id="rId25"/>
    <p:sldId id="340" r:id="rId26"/>
    <p:sldId id="366" r:id="rId27"/>
    <p:sldId id="341" r:id="rId28"/>
    <p:sldId id="342" r:id="rId29"/>
    <p:sldId id="36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14D"/>
    <a:srgbClr val="0066A6"/>
    <a:srgbClr val="B31114"/>
    <a:srgbClr val="B31013"/>
    <a:srgbClr val="FAE3D6"/>
    <a:srgbClr val="F6CCB4"/>
    <a:srgbClr val="F5C8AD"/>
    <a:srgbClr val="F6FAFE"/>
    <a:srgbClr val="0067A3"/>
    <a:srgbClr val="6FB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9006" autoAdjust="0"/>
  </p:normalViewPr>
  <p:slideViewPr>
    <p:cSldViewPr snapToGrid="0" showGuides="1">
      <p:cViewPr varScale="1">
        <p:scale>
          <a:sx n="57" d="100"/>
          <a:sy n="57" d="100"/>
        </p:scale>
        <p:origin x="1124" y="48"/>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C9C7994D-E7D5-4C70-A4DB-58AB399FFBD6}"/>
    <pc:docChg chg="modSld">
      <pc:chgData name="noga mishan" userId="802d01ca9850f5a0" providerId="LiveId" clId="{C9C7994D-E7D5-4C70-A4DB-58AB399FFBD6}" dt="2024-03-09T09:29:22.431" v="22" actId="113"/>
      <pc:docMkLst>
        <pc:docMk/>
      </pc:docMkLst>
      <pc:sldChg chg="modNotesTx">
        <pc:chgData name="noga mishan" userId="802d01ca9850f5a0" providerId="LiveId" clId="{C9C7994D-E7D5-4C70-A4DB-58AB399FFBD6}" dt="2024-03-08T07:54:54.307" v="0" actId="20577"/>
        <pc:sldMkLst>
          <pc:docMk/>
          <pc:sldMk cId="3516707306" sldId="333"/>
        </pc:sldMkLst>
      </pc:sldChg>
      <pc:sldChg chg="modNotesTx">
        <pc:chgData name="noga mishan" userId="802d01ca9850f5a0" providerId="LiveId" clId="{C9C7994D-E7D5-4C70-A4DB-58AB399FFBD6}" dt="2024-03-08T08:02:51.963" v="15" actId="20577"/>
        <pc:sldMkLst>
          <pc:docMk/>
          <pc:sldMk cId="2903423850" sldId="337"/>
        </pc:sldMkLst>
      </pc:sldChg>
      <pc:sldChg chg="modNotesTx">
        <pc:chgData name="noga mishan" userId="802d01ca9850f5a0" providerId="LiveId" clId="{C9C7994D-E7D5-4C70-A4DB-58AB399FFBD6}" dt="2024-03-09T09:29:22.431" v="22" actId="113"/>
        <pc:sldMkLst>
          <pc:docMk/>
          <pc:sldMk cId="3337775894" sldId="3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כ"ח/אדר א/תשפ"ד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הפרק עוסק בחשיבות השמירה על ניקיון השיניים למניעת מחלות השיניים: עששת ודלקת חניכיים. הפרק קורא לאמץ התנהגויות המקדמות את בריאות השיניים והחניכיים, כמו צחצוח שיניים, אכילת מזונות דלים בסוכר, בדיקה תקופתית אצל רופא ו/או רופאה ועוד. הפרק מתייחס</a:t>
            </a:r>
          </a:p>
          <a:p>
            <a:pPr algn="r"/>
            <a:r>
              <a:rPr lang="he-IL" dirty="0"/>
              <a:t>גם לאמצעים טכנולוגיים שבהם אנו משתמשים לקידום בריאות השיניים, כמו למשל מברשת שיניים ומשחת שיניים.</a:t>
            </a:r>
          </a:p>
          <a:p>
            <a:pPr algn="r"/>
            <a:r>
              <a:rPr lang="he-IL" dirty="0"/>
              <a:t>הפעילויות בפרק זה נועדו לפתח אצל התלמידים גישה חיובית ואחריות אישית לבריאותם.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51, משימה: </a:t>
            </a:r>
            <a:r>
              <a:rPr lang="he-IL" b="1" dirty="0"/>
              <a:t>האם גם השיניים של בעלי החיים עלולות להיפגע?</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95168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r">
              <a:buFont typeface="Arial" panose="020B0604020202020204" pitchFamily="34" charset="0"/>
              <a:buNone/>
            </a:pPr>
            <a:r>
              <a:rPr lang="he-IL" dirty="0"/>
              <a:t>משלימים מילים חסרות בהיגדי הסיכום.</a:t>
            </a:r>
          </a:p>
          <a:p>
            <a:pPr marL="171450" indent="-171450" algn="r">
              <a:buFont typeface="Arial" panose="020B0604020202020204" pitchFamily="34" charset="0"/>
              <a:buChar char="•"/>
            </a:pPr>
            <a:r>
              <a:rPr lang="he-IL" dirty="0"/>
              <a:t>שְׁאֵרִיּוֹת הַמָּזוֹן הֵן מָזוֹן לַ________.</a:t>
            </a:r>
          </a:p>
          <a:p>
            <a:pPr marL="171450" indent="-171450" algn="r">
              <a:buFont typeface="Arial" panose="020B0604020202020204" pitchFamily="34" charset="0"/>
              <a:buChar char="•"/>
            </a:pPr>
            <a:r>
              <a:rPr lang="he-IL" dirty="0"/>
              <a:t>עַשֶּׁשֶׁת וְדַלֶּקֶת _______ הֵן מַחֲלוֹת שֶׁנִּגְרָמוֹת עַל יְדֵי הִתְרַבּוּת שֶׁל</a:t>
            </a:r>
          </a:p>
          <a:p>
            <a:pPr algn="r" rtl="1"/>
            <a:r>
              <a:rPr lang="he-IL" dirty="0"/>
              <a:t>    חַיְידַּקִּים בַּפֶּה.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287605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מוצע לפתוח את תת הפרק בשיחה שבה יתבקשו התלמידים לומר כיצד אפשר לשמור על בריאות השיניים והחניכיים. לאחר מכן מוצע</a:t>
            </a:r>
          </a:p>
          <a:p>
            <a:pPr algn="r"/>
            <a:r>
              <a:rPr lang="he-IL" dirty="0"/>
              <a:t>להפגיש את הילדים עם כללים שונים לשמירה על בריאות השיניים, והתלמידים מתבקשים לציין אילו מהכללים הם ממלאים ואלו לא.</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24130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דיון על השיח המתקיים בין הדמויות המאוירות  והשאלות שבתבנית השיח ממקדות במיומנות סיבה תוצאה.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השאלון נועד לערוך בדיקה אישית לעורר מודעות לגבי התנהגות שלי – פעולות שאני עושה כדי לשמור על בריאות השיניים והחניכיים.</a:t>
            </a:r>
          </a:p>
          <a:p>
            <a:pPr algn="r"/>
            <a:r>
              <a:rPr lang="he-IL" dirty="0"/>
              <a:t>הסקת המסקנות בעקבות השאלות עשויה להוביל לשינוי התנהגות או אימוץ התנהגות מקדמת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78185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לומדים באמצעות סדרה של איורים המתארים כיצד יש לנקות את השיניים ואת החניכיים. הם בודקים האם הם מנקים את השיניים נכון ומה הם צריכים לשפר. מוצע לעודד את התלמידים להביא לכיתה מברשת שיניים תקנית, אפשר חשמלית, ולתרגל</a:t>
            </a:r>
          </a:p>
          <a:p>
            <a:pPr algn="r"/>
            <a:r>
              <a:rPr lang="he-IL" dirty="0"/>
              <a:t>איתם ניקוי שיניים וחניכיים, לפי האיורים שמופיעים בספר הלימוד בעזרת מראה. תוך כדי תרגול, שמומלץ לבצעו בצורה יבשה ללא</a:t>
            </a:r>
          </a:p>
          <a:p>
            <a:pPr algn="r"/>
            <a:r>
              <a:rPr lang="he-IL" dirty="0"/>
              <a:t>משחה וללא מים, יש להדגיש את המושגים: שיניים קדמיות, שיניים אחוריות, מלפנים, בצדדים, בין הרווחים.</a:t>
            </a:r>
          </a:p>
          <a:p>
            <a:pPr algn="r"/>
            <a:r>
              <a:rPr lang="he-IL" dirty="0"/>
              <a:t>להדגמת אופן הניקוי הנכון והיעיל מומלץ להזמין את אח/ אחות בית הספר או רופא/ת שיניים. אפשר גם להשתמש בסרטונים שמופיעים ברשת מטעם ארגוני בריאות.</a:t>
            </a:r>
          </a:p>
          <a:p>
            <a:pPr algn="r"/>
            <a:r>
              <a:rPr lang="he-IL" dirty="0"/>
              <a:t>מומלץ להכריז על יום קידום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ספר דיגיטלי, עמוד 54, המשימה: </a:t>
            </a:r>
            <a:r>
              <a:rPr lang="he-IL" b="1" dirty="0"/>
              <a:t>שמירה על שיניים וחניכיים בריאות</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1838248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ספר דיגיטלי, עמוד 55, המשימה: </a:t>
            </a:r>
            <a:r>
              <a:rPr lang="he-IL" b="1" dirty="0"/>
              <a:t>שומרים על השיניים והחניכיים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1367357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זו התלמידים מתוודעים לחשיבות הביקור במרפאת השיניים לצורך בדיקת מצב השיניים והחניכיים, למעקב אחר מצב בריאותן ואם יש צורך לטיפול במחלת העששת או דלקת 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243986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סרטון ובו פעולה שנעשית אצל רופא השיניים. הסרת העששת וביצוע סתימה.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261695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האירוע המוצג בפתיחת הפרק מציג סיטואציה: זכייה בחידון המקשרת אותנו לסיטואציה הפותחת בפרק הראשון. הסיטואציה נועדה להזכיר לילדים את חידון השיניים שאליו נשלחה שני וזכתה בו במקום הראשון. שני מספרת לכל הכיתה למה כדאי לטפל בשיניים וכיצד לשמור על בריאותן. מומלץ להשתמש בסיטואציה של הזכייה בחידון לבירור ידע קודם של התלמידים (הערכה מקדימה) ולחשיפת התפיסות החלופיות שלהם, בהקשר לנושאים הנלמדים ולעמדות שלהם ביחס לאימוץ</a:t>
            </a:r>
          </a:p>
          <a:p>
            <a:pPr algn="r"/>
            <a:r>
              <a:rPr lang="he-IL" sz="1800" b="0" i="0" u="none" strike="noStrike" baseline="0" dirty="0">
                <a:latin typeface="FontbitDavid"/>
              </a:rPr>
              <a:t>התנהגות מקדמת בריאות.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התוכן גוף האדם ובריאותו, המשימה: </a:t>
            </a:r>
            <a:r>
              <a:rPr lang="he-IL" b="1" dirty="0"/>
              <a:t>שומרים על בריאות השיניים</a:t>
            </a:r>
            <a:r>
              <a:rPr lang="he-IL" dirty="0"/>
              <a:t>.</a:t>
            </a:r>
          </a:p>
          <a:p>
            <a:pPr algn="r"/>
            <a:r>
              <a:rPr lang="he-IL" dirty="0"/>
              <a:t>המשימה עוסקת בביקור אצל רופא השיניים והפעולות שנעשות במרפאה כדי לשמור על בריאות השיניים.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402719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לקיים דיון בעקבות השיח בין הרופאה לילדה ולאימא אודות בחירה של משחה ומברשת שיניים מתאימות. מוצע להפנות</a:t>
            </a:r>
          </a:p>
          <a:p>
            <a:pPr algn="r"/>
            <a:r>
              <a:rPr lang="he-IL" dirty="0"/>
              <a:t>את הילדים אל הכללים לשמירה על בריאות השיניים והחניכיים. לבדוק מהם המאפיינים של משחה ומברשת מתאימות לילדים בגילם.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4021023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צרכנות נבונה הינה רכישה/בחירה של מוצרים תוך הפעלת שיקול דעת. ההבניה של ערך התנהגותי זה נעשית במסגרת סיור במרכול. הצורך בבחירת משחה ומברשת שיניים מתאימים למשתמש מזמן טיפוח התנהגות צרכנית נבונה. הגדרת המאפיינים של מברשת שיניים מתאימה למשתמש מנחה את התלמידים בבדיקת מאפיינים אלה במברשות השונות עליהן הם עורכים תצפית. מרכיב רלוונטי נוסף לצרכנות נבונה בנושא זה היא בחינת עלות המוצרים.</a:t>
            </a:r>
          </a:p>
          <a:p>
            <a:pPr algn="r"/>
            <a:r>
              <a:rPr lang="he-IL" dirty="0"/>
              <a:t>שקופיות 22-21</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759389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את המילים החסרות שבהיגדי הסיכום.</a:t>
            </a:r>
          </a:p>
          <a:p>
            <a:pPr algn="r"/>
            <a:r>
              <a:rPr lang="he-IL" dirty="0"/>
              <a:t>• יֵשׁ מִגְוַן שֶׁל מוּצָרִים לִשְׁמִירָה עַל ______ הַשִּׁנַּיִם.</a:t>
            </a:r>
          </a:p>
          <a:p>
            <a:pPr algn="r"/>
            <a:r>
              <a:rPr lang="he-IL" dirty="0"/>
              <a:t>• יֵשׁ לִבְחֹר בְּמִשְׁחָה </a:t>
            </a:r>
            <a:r>
              <a:rPr lang="he-IL" dirty="0" err="1"/>
              <a:t>וּב</a:t>
            </a:r>
            <a:r>
              <a:rPr lang="he-IL" dirty="0"/>
              <a:t>ְ_____ שִׁנַּיִם מַתְאִימוֹת.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125300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שיח בין הדמויות מוביל לפעילות הבאה חקר מברשת שיניים המתאימה ביותר לי לשמירה על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2514454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את המילים החסרות בהיגדי הסיכום.</a:t>
            </a:r>
          </a:p>
          <a:p>
            <a:pPr algn="r"/>
            <a:r>
              <a:rPr lang="he-IL" dirty="0"/>
              <a:t>•קַיָּם מִגְוַן גָּדוֹל שֶׁל ______ שִׁנַּיִם.</a:t>
            </a:r>
          </a:p>
          <a:p>
            <a:pPr algn="r"/>
            <a:r>
              <a:rPr lang="he-IL" dirty="0"/>
              <a:t>•מִבְנֵה מִבְרֶשֶׁת הַשִּׁנַּיִם ______ לַפְּעֻלָּה שֶׁל צִחְצוּחַ הַשִּׁנַּיִם.</a:t>
            </a:r>
          </a:p>
          <a:p>
            <a:pPr algn="r"/>
            <a:r>
              <a:rPr lang="he-IL" dirty="0"/>
              <a:t>•מִבְרְשׁוֹת הַשִּׁנַּיִם ___________ אֲבָל גַּם שׁוֹנוֹת.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167313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מחברים משפטים עם המושגים שלמדנו.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372417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משימה זו נועדה למטרות של הערכה שתפקידה לשפר את תהליכי ההוראה-למידה בהתאם לאיכות ביצועי ההבנה שיפגינו התלמידים.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27</a:t>
            </a:fld>
            <a:endParaRPr lang="x-none"/>
          </a:p>
        </p:txBody>
      </p:sp>
    </p:spTree>
    <p:extLst>
      <p:ext uri="{BB962C8B-B14F-4D97-AF65-F5344CB8AC3E}">
        <p14:creationId xmlns:p14="http://schemas.microsoft.com/office/powerpoint/2010/main" val="353057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להקריא את משפטי הסיכום בקול רם ולבקש מהתלמידים להשלים בקול את מושגי המפתח.</a:t>
            </a:r>
          </a:p>
          <a:p>
            <a:pPr algn="r"/>
            <a:r>
              <a:rPr lang="he-IL" dirty="0"/>
              <a:t>מוצע להשתמש בהיגדי הסיכום לפעולות של הערכה: להכין פריטים של נכון/לא נכון, פריטים של השלמת מילים, ציור תופעה וכדומה.</a:t>
            </a:r>
          </a:p>
          <a:p>
            <a:pPr algn="r"/>
            <a:endParaRPr lang="he-IL" dirty="0"/>
          </a:p>
          <a:p>
            <a:pPr algn="r"/>
            <a:r>
              <a:rPr lang="he-IL" dirty="0"/>
              <a:t>בְּפֶרֶק זֶה לָמַדְנוּ</a:t>
            </a:r>
          </a:p>
          <a:p>
            <a:pPr algn="r"/>
            <a:r>
              <a:rPr lang="he-IL" dirty="0"/>
              <a:t>•שִׁנַּיִם וַ______ בְּרִיאוֹת תּוֹרְמוֹת לַבְּרִיאוּת וְלַהַרְגָּשָׁה הַטּוֹבָה;</a:t>
            </a:r>
          </a:p>
          <a:p>
            <a:pPr algn="r"/>
            <a:r>
              <a:rPr lang="he-IL" dirty="0"/>
              <a:t>•</a:t>
            </a:r>
            <a:r>
              <a:rPr lang="he-IL" dirty="0" err="1"/>
              <a:t>חַיְדַּקִּים</a:t>
            </a:r>
            <a:r>
              <a:rPr lang="he-IL" dirty="0"/>
              <a:t> שֶׁמִּתְרַבִּים בַּפֶּה גּוֹרְמִים לְ______ הָעַשֶּׁשֶׁת וּלְדַלֶּקֶת חֲנִיכַיִם;</a:t>
            </a:r>
          </a:p>
          <a:p>
            <a:pPr algn="r"/>
            <a:r>
              <a:rPr lang="he-IL" dirty="0"/>
              <a:t>•חָשׁוּב לְהִשְׁתַּמֵּשׁ בְּ______ וּבְמִשְׁחַת שִׁנַּיִם מַתְאִימוֹת;</a:t>
            </a:r>
          </a:p>
          <a:p>
            <a:pPr algn="r"/>
            <a:r>
              <a:rPr lang="he-IL" dirty="0"/>
              <a:t>•חָשׁוּב לְהַקְפִּיד עַל _______ נָכוֹן שֶׁל הַשִּׁנַּיִם;</a:t>
            </a:r>
          </a:p>
          <a:p>
            <a:pPr algn="r"/>
            <a:r>
              <a:rPr lang="he-IL" dirty="0"/>
              <a:t>•חָשׁוּב לְהַקְפִּיד לִשְׁמֹר עַל _____הַשִּׁנַּיִם וְהַחֲנִיכַיִם;</a:t>
            </a:r>
          </a:p>
          <a:p>
            <a:pPr algn="r"/>
            <a:r>
              <a:rPr lang="he-IL" dirty="0"/>
              <a:t>•חָשׁוּב ______ בְּמִרְפְּאַת הַשִּׁנַּיִם לְפָחוֹת פַּעֲמַיִם בְּשָׁנָה.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28</a:t>
            </a:fld>
            <a:endParaRPr lang="x-none"/>
          </a:p>
        </p:txBody>
      </p:sp>
    </p:spTree>
    <p:extLst>
      <p:ext uri="{BB962C8B-B14F-4D97-AF65-F5344CB8AC3E}">
        <p14:creationId xmlns:p14="http://schemas.microsoft.com/office/powerpoint/2010/main" val="745816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להביא דוגמאות לפעולות מתוך המשימות בספר. לדוגמה:</a:t>
            </a:r>
          </a:p>
          <a:p>
            <a:pPr algn="r"/>
            <a:r>
              <a:rPr lang="he-IL" dirty="0"/>
              <a:t>ארגנו נתונים בגרף עמודות במשימה </a:t>
            </a:r>
            <a:r>
              <a:rPr lang="he-IL" b="1" dirty="0"/>
              <a:t>סקר</a:t>
            </a:r>
            <a:r>
              <a:rPr lang="he-IL" dirty="0"/>
              <a:t>: </a:t>
            </a:r>
            <a:r>
              <a:rPr lang="he-IL" sz="1200" b="1" i="0" u="none" strike="noStrike" baseline="0" dirty="0">
                <a:solidFill>
                  <a:schemeClr val="accent2">
                    <a:lumMod val="50000"/>
                  </a:schemeClr>
                </a:solidFill>
                <a:latin typeface="MF_FrankRuhl-Regular"/>
              </a:rPr>
              <a:t>כַּמָּה קֻבִּיּוֹת שׁוֹקוֹלָד אֲנַחְנוּ אוֹכְלִים בְּיוֹם אֶחָד?</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29</a:t>
            </a:fld>
            <a:endParaRPr lang="x-none"/>
          </a:p>
        </p:txBody>
      </p:sp>
    </p:spTree>
    <p:extLst>
      <p:ext uri="{BB962C8B-B14F-4D97-AF65-F5344CB8AC3E}">
        <p14:creationId xmlns:p14="http://schemas.microsoft.com/office/powerpoint/2010/main" val="67250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קוראים את השיח המתקיים בין הילדים ומקיימים דיון באמצעות השאלות שבתבנית השיח.</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לקרוא את קטע המידע, לדון בו, בשיח בין הדמויות המאוירות ובשאלות 2-1 שבתבנית שיח. מה פוגע בשיניים? מדוע חשוב לשמור על בריאות השיניים? כיצד אפשר לשמור על בריאות השיניים?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לעורר מודעות אודות כמות הממתקים שהילדים אוכלים. הפעילות מזמנת דיון ושיח על אכילת ממתקים בכלל שהיא מזיקה לגוף ולשיניים ורצוי להמעיט באכילתם. </a:t>
            </a:r>
          </a:p>
          <a:p>
            <a:r>
              <a:rPr lang="he-IL" dirty="0"/>
              <a:t>בדיון המסכם שנקיים עם הילדים, אפשר להציע את השוקולד המריר כתחליף לממתק בריא שניתן לאכול ממנו אך במידה. המשימה</a:t>
            </a:r>
          </a:p>
          <a:p>
            <a:r>
              <a:rPr lang="he-IL" dirty="0"/>
              <a:t>מזמנת הוראת מיומנות של קריאת נתונים מתוך גרף עמודות. לביצוע הפעילות יש להכין מערכת צירים על פלקט. מנחים את התלמידים להדביק את המדבקות על מערכת הצירים לפי כמות קוביות השוקולד שהם אוכלים ביום אחד (ראו מקרא). לאחר מכן מלמדים את התלמידים להסיק מסקנה באמצעות השוואת גובה העמודות. שאלה כגון כמה ילדים אוכלים ה 2 קוביות שוקולד מכוונת לתוצאה.</a:t>
            </a:r>
          </a:p>
          <a:p>
            <a:r>
              <a:rPr lang="he-IL" dirty="0"/>
              <a:t>שאלה כגון "כמה קוביות שוקולד אוכלים רוב תלמידי הכיתה ביום אחד?" מכוונת להסקת מסקנה (לדוגמה: 3 קוביות שוקולד). </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84509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הקשר שבין אכילת ממתקים לבין מחלת העששת ומחלת דלקת החניכיים עשוי להוביל לתפיסה קיצונית ולפיה יש להפסיק לאכול ממתקים לחלוטין. חשוב לעורר דיון בכיתה ולדובב את התלמידים להציע רעיונות לדרכים שבהן אפשר ליהנות ממאכלים מתוקים וגם לשמור על בריאות השיניים. למשל, להפחית בכמות הממתקים, לנקות היטב את השיניים לאחר אכילת ממתקים וחטיפים ולאכול פירות כתחלופה למאכלים מתוקים. חשוב גם להבהיר שהפחתת כמות הסוכר תורמת גם לבריאות הכללית.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49, משימה: </a:t>
            </a:r>
            <a:r>
              <a:rPr lang="he-IL" b="1" dirty="0"/>
              <a:t>שיניים בריאות</a:t>
            </a:r>
            <a:r>
              <a:rPr lang="he-IL" dirty="0"/>
              <a:t>.</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48016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מוצע לקיים שיח על חוויות שחוו בהקשר למחלת העששת ולמחלת דלקת החניכיים. למשל, למי כאבו פעם השיניים? איך הרגשתם? מה לדעתכם גרם לכאב בשיניים? כיצד טיפלתם? ועוד. תוך כדי השיח מוצע להעלות את מושגי המפתח (עששת, דלקת חניכיים, חיידקים, שאריות מזון) ולכתוב אותם על הלוח.</a:t>
            </a:r>
          </a:p>
          <a:p>
            <a:endParaRPr lang="he-IL" dirty="0"/>
          </a:p>
          <a:p>
            <a:endParaRPr lang="he-IL" sz="1200" b="0" i="0" u="none" strike="noStrike" baseline="0" dirty="0">
              <a:latin typeface="+mn-lt"/>
            </a:endParaRPr>
          </a:p>
          <a:p>
            <a:r>
              <a:rPr lang="he-IL" sz="1800" b="1" i="0" u="none" strike="noStrike" baseline="0" dirty="0">
                <a:latin typeface="FontbitDavid-Bold"/>
              </a:rPr>
              <a:t>רכיבים וקשרים</a:t>
            </a:r>
            <a:r>
              <a:rPr lang="he-IL" sz="1800" b="0" i="0" u="none" strike="noStrike" baseline="0" dirty="0">
                <a:latin typeface="FontbitDavid"/>
              </a:rPr>
              <a:t>: זוהי מיומנות חשיבה שמתייחסת לקשרים בין רכיבים. למשל, קשרי </a:t>
            </a:r>
            <a:r>
              <a:rPr lang="he-IL" sz="1800" b="1" i="0" u="none" strike="noStrike" baseline="0" dirty="0">
                <a:latin typeface="FontbitDavid-Bold"/>
              </a:rPr>
              <a:t>סיבה תוצאה </a:t>
            </a:r>
            <a:r>
              <a:rPr lang="he-IL" sz="1800" b="0" i="0" u="none" strike="noStrike" baseline="0" dirty="0">
                <a:latin typeface="FontbitDavid"/>
              </a:rPr>
              <a:t>– השפעת החיידקים (סיבה) על בריאות השן (תוצאה),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סיכום הנושא ויישום הבנה בעזרת המושגים בתשבץ (תשובות להגדרות).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416474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כ"ח/אדר א/תשפ"ד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כ"ח/אדר א/תשפ"ד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about:blank"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about:blan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solidFill>
                  <a:schemeClr val="accent2">
                    <a:lumMod val="75000"/>
                  </a:schemeClr>
                </a:solidFill>
                <a:cs typeface="+mn-cs"/>
              </a:rPr>
              <a:t>הַשִּׁנַּיִם שֶׁלָּנוּ</a:t>
            </a:r>
            <a:endParaRPr lang="x-none" sz="5300" b="1" dirty="0">
              <a:solidFill>
                <a:schemeClr val="accent2">
                  <a:lumMod val="75000"/>
                </a:schemeClr>
              </a:solidFill>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2000548"/>
          </a:xfrm>
          <a:prstGeom prst="rect">
            <a:avLst/>
          </a:prstGeom>
          <a:noFill/>
        </p:spPr>
        <p:txBody>
          <a:bodyPr wrap="square" rtlCol="0">
            <a:spAutoFit/>
          </a:bodyPr>
          <a:lstStyle/>
          <a:p>
            <a:pPr algn="ctr"/>
            <a:r>
              <a:rPr kumimoji="0" lang="he-IL" sz="44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t>פֶּרֶק שֵׁנִי: </a:t>
            </a:r>
            <a:r>
              <a:rPr kumimoji="0" lang="he-IL" sz="4400" b="1" i="0" u="none" strike="noStrike" kern="1200" cap="none" spc="0" normalizeH="0" baseline="0" noProof="0" dirty="0">
                <a:ln>
                  <a:noFill/>
                </a:ln>
                <a:solidFill>
                  <a:srgbClr val="ED7D31">
                    <a:lumMod val="50000"/>
                  </a:srgbClr>
                </a:solidFill>
                <a:effectLst/>
                <a:uLnTx/>
                <a:uFillTx/>
                <a:latin typeface="MF_FrankRuhl-Regular"/>
                <a:ea typeface="+mj-ea"/>
                <a:cs typeface="Arial" panose="020B0604020202020204" pitchFamily="34" charset="0"/>
              </a:rPr>
              <a:t>שׁוֹמְרִים עַל שִׁנַּיִם וַחֲנִיכַיִם בְּרִיאוֹת</a:t>
            </a:r>
            <a:endParaRPr lang="he-IL" sz="3600" b="1" dirty="0"/>
          </a:p>
          <a:p>
            <a:pPr algn="ctr"/>
            <a:r>
              <a:rPr lang="he-IL" sz="3600" b="1" dirty="0"/>
              <a:t>(</a:t>
            </a:r>
            <a:r>
              <a:rPr lang="he-IL" sz="3600" b="1" dirty="0">
                <a:latin typeface="MF_FrankRuhl-Bold"/>
                <a:cs typeface="+mn-cs"/>
              </a:rPr>
              <a:t>עַמּוּדִים</a:t>
            </a:r>
            <a:r>
              <a:rPr lang="he-IL" sz="3600" b="1" dirty="0"/>
              <a:t> 64-46)</a:t>
            </a:r>
            <a:endParaRPr lang="en-US" sz="3600" b="1" dirty="0"/>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D2A0D4DA-D1E9-F67C-1153-C140F92DCF6A}"/>
              </a:ext>
            </a:extLst>
          </p:cNvPr>
          <p:cNvPicPr>
            <a:picLocks noChangeAspect="1"/>
          </p:cNvPicPr>
          <p:nvPr/>
        </p:nvPicPr>
        <p:blipFill>
          <a:blip r:embed="rId5"/>
          <a:stretch>
            <a:fillRect/>
          </a:stretch>
        </p:blipFill>
        <p:spPr>
          <a:xfrm>
            <a:off x="886120" y="867266"/>
            <a:ext cx="7492397" cy="5563025"/>
          </a:xfrm>
          <a:prstGeom prst="rect">
            <a:avLst/>
          </a:prstGeom>
          <a:ln w="12700">
            <a:solidFill>
              <a:srgbClr val="B31114"/>
            </a:solidFill>
          </a:ln>
        </p:spPr>
      </p:pic>
      <p:pic>
        <p:nvPicPr>
          <p:cNvPr id="9" name="תמונה 8">
            <a:extLst>
              <a:ext uri="{FF2B5EF4-FFF2-40B4-BE49-F238E27FC236}">
                <a16:creationId xmlns:a16="http://schemas.microsoft.com/office/drawing/2014/main" id="{DD040C70-2CE6-B812-B506-1452967FE6B5}"/>
              </a:ext>
            </a:extLst>
          </p:cNvPr>
          <p:cNvPicPr>
            <a:picLocks noChangeAspect="1"/>
          </p:cNvPicPr>
          <p:nvPr/>
        </p:nvPicPr>
        <p:blipFill>
          <a:blip r:embed="rId6"/>
          <a:stretch>
            <a:fillRect/>
          </a:stretch>
        </p:blipFill>
        <p:spPr>
          <a:xfrm>
            <a:off x="3993282" y="88901"/>
            <a:ext cx="1628775" cy="552450"/>
          </a:xfrm>
          <a:prstGeom prst="rect">
            <a:avLst/>
          </a:prstGeom>
        </p:spPr>
      </p:pic>
    </p:spTree>
    <p:extLst>
      <p:ext uri="{BB962C8B-B14F-4D97-AF65-F5344CB8AC3E}">
        <p14:creationId xmlns:p14="http://schemas.microsoft.com/office/powerpoint/2010/main" val="4277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8076400" y="84280"/>
            <a:ext cx="993734" cy="415106"/>
          </a:xfrm>
          <a:prstGeom prst="rect">
            <a:avLst/>
          </a:prstGeom>
        </p:spPr>
      </p:pic>
      <p:pic>
        <p:nvPicPr>
          <p:cNvPr id="5" name="תמונה 4"/>
          <p:cNvPicPr>
            <a:picLocks noChangeAspect="1"/>
          </p:cNvPicPr>
          <p:nvPr/>
        </p:nvPicPr>
        <p:blipFill>
          <a:blip r:embed="rId4"/>
          <a:stretch>
            <a:fillRect/>
          </a:stretch>
        </p:blipFill>
        <p:spPr>
          <a:xfrm>
            <a:off x="0" y="-33147"/>
            <a:ext cx="931817" cy="634039"/>
          </a:xfrm>
          <a:prstGeom prst="rect">
            <a:avLst/>
          </a:prstGeom>
        </p:spPr>
      </p:pic>
      <p:sp>
        <p:nvSpPr>
          <p:cNvPr id="3" name="מציין מיקום תוכן 2"/>
          <p:cNvSpPr>
            <a:spLocks noGrp="1"/>
          </p:cNvSpPr>
          <p:nvPr>
            <p:ph idx="1"/>
          </p:nvPr>
        </p:nvSpPr>
        <p:spPr>
          <a:xfrm>
            <a:off x="628650" y="1771650"/>
            <a:ext cx="8134350" cy="2983230"/>
          </a:xfrm>
        </p:spPr>
        <p:txBody>
          <a:bodyPr/>
          <a:lstStyle/>
          <a:p>
            <a:pPr marL="0" indent="0" algn="r">
              <a:buNone/>
            </a:pPr>
            <a:r>
              <a:rPr lang="he-IL" b="1" dirty="0"/>
              <a:t> </a:t>
            </a:r>
            <a:endParaRPr lang="en-US" sz="2400" b="1" dirty="0">
              <a:solidFill>
                <a:srgbClr val="C00000"/>
              </a:solidFill>
            </a:endParaRPr>
          </a:p>
        </p:txBody>
      </p:sp>
      <p:pic>
        <p:nvPicPr>
          <p:cNvPr id="15" name="תמונה 14">
            <a:extLst>
              <a:ext uri="{FF2B5EF4-FFF2-40B4-BE49-F238E27FC236}">
                <a16:creationId xmlns:a16="http://schemas.microsoft.com/office/drawing/2014/main" id="{C26EBF47-7F79-6F23-C5AE-B6DB4DD74474}"/>
              </a:ext>
            </a:extLst>
          </p:cNvPr>
          <p:cNvPicPr>
            <a:picLocks noChangeAspect="1"/>
          </p:cNvPicPr>
          <p:nvPr/>
        </p:nvPicPr>
        <p:blipFill>
          <a:blip r:embed="rId5">
            <a:clrChange>
              <a:clrFrom>
                <a:srgbClr val="FEF3D5"/>
              </a:clrFrom>
              <a:clrTo>
                <a:srgbClr val="FEF3D5">
                  <a:alpha val="0"/>
                </a:srgbClr>
              </a:clrTo>
            </a:clrChange>
          </a:blip>
          <a:stretch>
            <a:fillRect/>
          </a:stretch>
        </p:blipFill>
        <p:spPr>
          <a:xfrm>
            <a:off x="404812" y="1077797"/>
            <a:ext cx="8582025" cy="2672522"/>
          </a:xfrm>
          <a:prstGeom prst="rect">
            <a:avLst/>
          </a:prstGeom>
          <a:ln w="12700">
            <a:solidFill>
              <a:schemeClr val="accent2">
                <a:lumMod val="50000"/>
              </a:schemeClr>
            </a:solidFill>
          </a:ln>
        </p:spPr>
      </p:pic>
      <p:sp>
        <p:nvSpPr>
          <p:cNvPr id="16" name="מציין מיקום תוכן 2">
            <a:extLst>
              <a:ext uri="{FF2B5EF4-FFF2-40B4-BE49-F238E27FC236}">
                <a16:creationId xmlns:a16="http://schemas.microsoft.com/office/drawing/2014/main" id="{62B56340-33E6-7657-FF93-78503E8DA1DC}"/>
              </a:ext>
            </a:extLst>
          </p:cNvPr>
          <p:cNvSpPr txBox="1">
            <a:spLocks/>
          </p:cNvSpPr>
          <p:nvPr/>
        </p:nvSpPr>
        <p:spPr>
          <a:xfrm>
            <a:off x="3457893" y="1473941"/>
            <a:ext cx="2871788" cy="2977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he-IL" sz="7400" b="1" dirty="0">
                <a:latin typeface="MF_FrankRuhl-Bold"/>
              </a:rPr>
              <a:t>בְּעַמּוּד 14</a:t>
            </a:r>
            <a:endParaRPr lang="he-IL" sz="7400" dirty="0">
              <a:latin typeface="MF_FrankRuhl-Regular"/>
            </a:endParaRPr>
          </a:p>
        </p:txBody>
      </p:sp>
      <p:pic>
        <p:nvPicPr>
          <p:cNvPr id="18" name="תמונה 17">
            <a:extLst>
              <a:ext uri="{FF2B5EF4-FFF2-40B4-BE49-F238E27FC236}">
                <a16:creationId xmlns:a16="http://schemas.microsoft.com/office/drawing/2014/main" id="{92B85FBB-F01B-2AD8-B990-50352178EFE5}"/>
              </a:ext>
            </a:extLst>
          </p:cNvPr>
          <p:cNvPicPr>
            <a:picLocks noChangeAspect="1"/>
          </p:cNvPicPr>
          <p:nvPr/>
        </p:nvPicPr>
        <p:blipFill>
          <a:blip r:embed="rId6"/>
          <a:stretch>
            <a:fillRect/>
          </a:stretch>
        </p:blipFill>
        <p:spPr>
          <a:xfrm>
            <a:off x="628650" y="5223347"/>
            <a:ext cx="8105775" cy="723900"/>
          </a:xfrm>
          <a:prstGeom prst="rect">
            <a:avLst/>
          </a:prstGeom>
          <a:ln w="12700">
            <a:solidFill>
              <a:schemeClr val="accent2">
                <a:lumMod val="50000"/>
              </a:schemeClr>
            </a:solidFill>
          </a:ln>
        </p:spPr>
      </p:pic>
      <p:sp>
        <p:nvSpPr>
          <p:cNvPr id="19" name="תיבת טקסט 18">
            <a:extLst>
              <a:ext uri="{FF2B5EF4-FFF2-40B4-BE49-F238E27FC236}">
                <a16:creationId xmlns:a16="http://schemas.microsoft.com/office/drawing/2014/main" id="{F7DDA611-B573-EB22-DDD6-00C9D9940EE0}"/>
              </a:ext>
            </a:extLst>
          </p:cNvPr>
          <p:cNvSpPr txBox="1"/>
          <p:nvPr/>
        </p:nvSpPr>
        <p:spPr>
          <a:xfrm>
            <a:off x="5534811" y="4218786"/>
            <a:ext cx="3199614" cy="589694"/>
          </a:xfrm>
          <a:prstGeom prst="rect">
            <a:avLst/>
          </a:prstGeom>
          <a:noFill/>
        </p:spPr>
        <p:txBody>
          <a:bodyPr wrap="square">
            <a:spAutoFit/>
          </a:bodyPr>
          <a:lstStyle/>
          <a:p>
            <a:r>
              <a:rPr lang="he-IL" sz="3200" b="1" dirty="0">
                <a:solidFill>
                  <a:schemeClr val="accent1">
                    <a:lumMod val="75000"/>
                  </a:schemeClr>
                </a:solidFill>
              </a:rPr>
              <a:t>מוּשָּׂגִים שֶׁלָּמַדְנוּ</a:t>
            </a:r>
          </a:p>
        </p:txBody>
      </p:sp>
    </p:spTree>
    <p:extLst>
      <p:ext uri="{BB962C8B-B14F-4D97-AF65-F5344CB8AC3E}">
        <p14:creationId xmlns:p14="http://schemas.microsoft.com/office/powerpoint/2010/main" val="243283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8049667" y="6438849"/>
            <a:ext cx="870973" cy="330355"/>
          </a:xfrm>
          <a:prstGeom prst="rect">
            <a:avLst/>
          </a:prstGeom>
        </p:spPr>
      </p:pic>
      <p:pic>
        <p:nvPicPr>
          <p:cNvPr id="5" name="תמונה 4"/>
          <p:cNvPicPr>
            <a:picLocks noChangeAspect="1"/>
          </p:cNvPicPr>
          <p:nvPr/>
        </p:nvPicPr>
        <p:blipFill>
          <a:blip r:embed="rId4"/>
          <a:stretch>
            <a:fillRect/>
          </a:stretch>
        </p:blipFill>
        <p:spPr>
          <a:xfrm>
            <a:off x="8106559" y="5939350"/>
            <a:ext cx="870973" cy="440005"/>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6" name="תיבת טקסט 5">
            <a:extLst>
              <a:ext uri="{FF2B5EF4-FFF2-40B4-BE49-F238E27FC236}">
                <a16:creationId xmlns:a16="http://schemas.microsoft.com/office/drawing/2014/main" id="{8CAC4BAA-0268-D002-5CB5-358DC30DF43F}"/>
              </a:ext>
            </a:extLst>
          </p:cNvPr>
          <p:cNvSpPr txBox="1"/>
          <p:nvPr/>
        </p:nvSpPr>
        <p:spPr>
          <a:xfrm>
            <a:off x="3438133" y="126651"/>
            <a:ext cx="3758841" cy="646331"/>
          </a:xfrm>
          <a:prstGeom prst="rect">
            <a:avLst/>
          </a:prstGeom>
          <a:noFill/>
        </p:spPr>
        <p:txBody>
          <a:bodyPr wrap="square">
            <a:spAutoFit/>
          </a:bodyPr>
          <a:lstStyle/>
          <a:p>
            <a:r>
              <a:rPr lang="he-IL" sz="3600" b="1" i="0" u="none" strike="noStrike" baseline="0" dirty="0">
                <a:solidFill>
                  <a:schemeClr val="accent2">
                    <a:lumMod val="50000"/>
                  </a:schemeClr>
                </a:solidFill>
                <a:latin typeface="MF_FrankRuhl-Regular"/>
              </a:rPr>
              <a:t>שׁוֹמְרִים עַל הַשִּׁנַּיִם</a:t>
            </a:r>
            <a:endParaRPr lang="he-IL" sz="3600" b="1" dirty="0">
              <a:solidFill>
                <a:schemeClr val="accent2">
                  <a:lumMod val="50000"/>
                </a:schemeClr>
              </a:solidFill>
            </a:endParaRPr>
          </a:p>
        </p:txBody>
      </p:sp>
      <p:pic>
        <p:nvPicPr>
          <p:cNvPr id="8" name="תמונה 7">
            <a:extLst>
              <a:ext uri="{FF2B5EF4-FFF2-40B4-BE49-F238E27FC236}">
                <a16:creationId xmlns:a16="http://schemas.microsoft.com/office/drawing/2014/main" id="{680300B3-956E-9759-161E-CBA56946D8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0055" y="200641"/>
            <a:ext cx="8235099" cy="6328495"/>
          </a:xfrm>
          <a:prstGeom prst="rect">
            <a:avLst/>
          </a:prstGeom>
        </p:spPr>
      </p:pic>
      <p:sp>
        <p:nvSpPr>
          <p:cNvPr id="9" name="תיבת טקסט 8">
            <a:extLst>
              <a:ext uri="{FF2B5EF4-FFF2-40B4-BE49-F238E27FC236}">
                <a16:creationId xmlns:a16="http://schemas.microsoft.com/office/drawing/2014/main" id="{BF444234-12B4-6572-F54C-1F209AF5BDEF}"/>
              </a:ext>
            </a:extLst>
          </p:cNvPr>
          <p:cNvSpPr txBox="1"/>
          <p:nvPr/>
        </p:nvSpPr>
        <p:spPr>
          <a:xfrm>
            <a:off x="2288602" y="200641"/>
            <a:ext cx="1149531" cy="369332"/>
          </a:xfrm>
          <a:prstGeom prst="rect">
            <a:avLst/>
          </a:prstGeom>
          <a:noFill/>
        </p:spPr>
        <p:txBody>
          <a:bodyPr wrap="square" rtlCol="1">
            <a:spAutoFit/>
          </a:bodyPr>
          <a:lstStyle/>
          <a:p>
            <a:r>
              <a:rPr lang="he-IL" sz="1800" b="1" dirty="0">
                <a:latin typeface="MF_FrankRuhl-Bold"/>
              </a:rPr>
              <a:t>בְּעַמּוּד 53</a:t>
            </a:r>
            <a:endParaRPr lang="he-IL" dirty="0"/>
          </a:p>
        </p:txBody>
      </p:sp>
    </p:spTree>
    <p:extLst>
      <p:ext uri="{BB962C8B-B14F-4D97-AF65-F5344CB8AC3E}">
        <p14:creationId xmlns:p14="http://schemas.microsoft.com/office/powerpoint/2010/main" val="96954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14" name="תמונה 13">
            <a:extLst>
              <a:ext uri="{FF2B5EF4-FFF2-40B4-BE49-F238E27FC236}">
                <a16:creationId xmlns:a16="http://schemas.microsoft.com/office/drawing/2014/main" id="{7BC74984-7845-1B98-CB3E-73063EF4BA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5287" y="838350"/>
            <a:ext cx="8353425" cy="3186895"/>
          </a:xfrm>
          <a:prstGeom prst="rect">
            <a:avLst/>
          </a:prstGeom>
        </p:spPr>
      </p:pic>
      <p:pic>
        <p:nvPicPr>
          <p:cNvPr id="15" name="תמונה 14">
            <a:extLst>
              <a:ext uri="{FF2B5EF4-FFF2-40B4-BE49-F238E27FC236}">
                <a16:creationId xmlns:a16="http://schemas.microsoft.com/office/drawing/2014/main" id="{01B662F7-E2B5-0BB1-A7F0-317C3B160BB5}"/>
              </a:ext>
            </a:extLst>
          </p:cNvPr>
          <p:cNvPicPr>
            <a:picLocks noChangeAspect="1"/>
          </p:cNvPicPr>
          <p:nvPr/>
        </p:nvPicPr>
        <p:blipFill>
          <a:blip r:embed="rId6"/>
          <a:stretch>
            <a:fillRect/>
          </a:stretch>
        </p:blipFill>
        <p:spPr>
          <a:xfrm>
            <a:off x="5872720" y="4440025"/>
            <a:ext cx="2025113" cy="1847654"/>
          </a:xfrm>
          <a:prstGeom prst="rect">
            <a:avLst/>
          </a:prstGeom>
        </p:spPr>
      </p:pic>
      <p:sp>
        <p:nvSpPr>
          <p:cNvPr id="16" name="TextBox 12">
            <a:extLst>
              <a:ext uri="{FF2B5EF4-FFF2-40B4-BE49-F238E27FC236}">
                <a16:creationId xmlns:a16="http://schemas.microsoft.com/office/drawing/2014/main" id="{F8415132-64ED-41EE-4E7F-3DD4E5FD0927}"/>
              </a:ext>
            </a:extLst>
          </p:cNvPr>
          <p:cNvSpPr txBox="1"/>
          <p:nvPr/>
        </p:nvSpPr>
        <p:spPr>
          <a:xfrm>
            <a:off x="3179897" y="5009909"/>
            <a:ext cx="1846407" cy="707886"/>
          </a:xfrm>
          <a:prstGeom prst="rect">
            <a:avLst/>
          </a:prstGeom>
          <a:noFill/>
        </p:spPr>
        <p:txBody>
          <a:bodyPr wrap="square" rtlCol="0">
            <a:spAutoFit/>
          </a:bodyPr>
          <a:lstStyle/>
          <a:p>
            <a:pPr algn="r"/>
            <a:r>
              <a:rPr lang="he-IL" sz="2000" b="1" dirty="0"/>
              <a:t> שְׁאֵלוֹת הַשִּׂיחַ בְּעַמּוּד 53</a:t>
            </a:r>
            <a:endParaRPr lang="en-US" sz="2000" b="1" dirty="0"/>
          </a:p>
        </p:txBody>
      </p:sp>
    </p:spTree>
    <p:extLst>
      <p:ext uri="{BB962C8B-B14F-4D97-AF65-F5344CB8AC3E}">
        <p14:creationId xmlns:p14="http://schemas.microsoft.com/office/powerpoint/2010/main" val="1576990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36200" y="171119"/>
            <a:ext cx="6808868" cy="634040"/>
          </a:xfrm>
        </p:spPr>
        <p:txBody>
          <a:bodyPr>
            <a:normAutofit fontScale="90000"/>
          </a:bodyPr>
          <a:lstStyle/>
          <a:p>
            <a:pPr algn="r"/>
            <a:r>
              <a:rPr lang="he-IL" sz="3600" b="1" dirty="0">
                <a:latin typeface="MF_FrankRuhl-Regular"/>
                <a:cs typeface="+mn-cs"/>
              </a:rPr>
              <a:t>מְשִׂימָה: </a:t>
            </a:r>
            <a:r>
              <a:rPr lang="he-IL" sz="4000" b="1" i="0" u="none" strike="noStrike" baseline="0" dirty="0">
                <a:solidFill>
                  <a:schemeClr val="accent2">
                    <a:lumMod val="50000"/>
                  </a:schemeClr>
                </a:solidFill>
                <a:latin typeface="MF_FrankRuhl-Regular"/>
                <a:cs typeface="+mn-cs"/>
              </a:rPr>
              <a:t>שׁוֹמְרִים עַל הַשִּׁנַּיִם וְהַחֲנִיכַיִם</a:t>
            </a:r>
            <a:endParaRPr lang="en-US" sz="3600" b="1" dirty="0">
              <a:solidFill>
                <a:schemeClr val="accent2">
                  <a:lumMod val="50000"/>
                </a:schemeClr>
              </a:solidFill>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28" name="מציין מיקום תוכן 2">
            <a:extLst>
              <a:ext uri="{FF2B5EF4-FFF2-40B4-BE49-F238E27FC236}">
                <a16:creationId xmlns:a16="http://schemas.microsoft.com/office/drawing/2014/main" id="{AA6931BD-C80A-CA28-C3BB-351E99A070A1}"/>
              </a:ext>
            </a:extLst>
          </p:cNvPr>
          <p:cNvSpPr txBox="1">
            <a:spLocks/>
          </p:cNvSpPr>
          <p:nvPr/>
        </p:nvSpPr>
        <p:spPr>
          <a:xfrm>
            <a:off x="1136200" y="1134317"/>
            <a:ext cx="6155972" cy="4051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he-IL" b="1" dirty="0"/>
              <a:t> </a:t>
            </a:r>
            <a:r>
              <a:rPr lang="he-IL" b="1" i="0" u="none" strike="noStrike" baseline="0" dirty="0">
                <a:latin typeface="MF_FrankRuhl-Regular"/>
              </a:rPr>
              <a:t>כְּלָלִים לִשְׁמִירָה עַל בְּרִיאוּת </a:t>
            </a:r>
            <a:r>
              <a:rPr lang="he-IL" b="1" i="0" u="none" strike="noStrike" baseline="0" dirty="0">
                <a:latin typeface="MF_FrankRuhl-Regular"/>
                <a:cs typeface="+mn-cs"/>
              </a:rPr>
              <a:t>הַשִּׁנַּיִם</a:t>
            </a:r>
            <a:endParaRPr lang="he-IL" b="1" dirty="0">
              <a:latin typeface="MF_FrankRuhl-Regular"/>
            </a:endParaRPr>
          </a:p>
        </p:txBody>
      </p:sp>
      <p:sp>
        <p:nvSpPr>
          <p:cNvPr id="12" name="תיבת טקסט 11">
            <a:extLst>
              <a:ext uri="{FF2B5EF4-FFF2-40B4-BE49-F238E27FC236}">
                <a16:creationId xmlns:a16="http://schemas.microsoft.com/office/drawing/2014/main" id="{DC3AAFF7-D410-A945-DB93-3458107155D4}"/>
              </a:ext>
            </a:extLst>
          </p:cNvPr>
          <p:cNvSpPr txBox="1"/>
          <p:nvPr/>
        </p:nvSpPr>
        <p:spPr>
          <a:xfrm>
            <a:off x="3313201" y="702831"/>
            <a:ext cx="2844535" cy="400110"/>
          </a:xfrm>
          <a:prstGeom prst="rect">
            <a:avLst/>
          </a:prstGeom>
          <a:noFill/>
        </p:spPr>
        <p:txBody>
          <a:bodyPr wrap="square">
            <a:spAutoFit/>
          </a:bodyPr>
          <a:lstStyle/>
          <a:p>
            <a:r>
              <a:rPr lang="he-IL" sz="2000" b="1" dirty="0">
                <a:latin typeface="MF_FrankRuhl-Regular"/>
                <a:cs typeface="+mn-cs"/>
              </a:rPr>
              <a:t>מְשִׂימָה</a:t>
            </a:r>
            <a:r>
              <a:rPr lang="he-IL" sz="2000" b="1" dirty="0">
                <a:latin typeface="MF_FrankRuhl-Bold"/>
              </a:rPr>
              <a:t> בְּ</a:t>
            </a:r>
            <a:r>
              <a:rPr lang="he-IL" sz="2000" b="1" dirty="0">
                <a:latin typeface="MF_FrankRuhl-Bold"/>
                <a:cs typeface="+mn-cs"/>
              </a:rPr>
              <a:t>עַמּוּדִים 55-54</a:t>
            </a:r>
            <a:endParaRPr lang="he-IL" sz="2000" dirty="0"/>
          </a:p>
        </p:txBody>
      </p:sp>
      <p:pic>
        <p:nvPicPr>
          <p:cNvPr id="17" name="תמונה 16">
            <a:extLst>
              <a:ext uri="{FF2B5EF4-FFF2-40B4-BE49-F238E27FC236}">
                <a16:creationId xmlns:a16="http://schemas.microsoft.com/office/drawing/2014/main" id="{92910BB9-ABD9-2A62-6884-B945D5B0F15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8650" y="1637968"/>
            <a:ext cx="7543800" cy="533400"/>
          </a:xfrm>
          <a:prstGeom prst="rect">
            <a:avLst/>
          </a:prstGeom>
        </p:spPr>
      </p:pic>
      <p:pic>
        <p:nvPicPr>
          <p:cNvPr id="19" name="תמונה 18">
            <a:extLst>
              <a:ext uri="{FF2B5EF4-FFF2-40B4-BE49-F238E27FC236}">
                <a16:creationId xmlns:a16="http://schemas.microsoft.com/office/drawing/2014/main" id="{805506E3-2371-3F59-2C46-A0C7DD4FBE01}"/>
              </a:ext>
            </a:extLst>
          </p:cNvPr>
          <p:cNvPicPr>
            <a:picLocks noChangeAspect="1"/>
          </p:cNvPicPr>
          <p:nvPr/>
        </p:nvPicPr>
        <p:blipFill>
          <a:blip r:embed="rId6"/>
          <a:stretch>
            <a:fillRect/>
          </a:stretch>
        </p:blipFill>
        <p:spPr>
          <a:xfrm>
            <a:off x="843658" y="2205123"/>
            <a:ext cx="7639050" cy="4552950"/>
          </a:xfrm>
          <a:prstGeom prst="rect">
            <a:avLst/>
          </a:prstGeom>
          <a:ln w="12700">
            <a:solidFill>
              <a:srgbClr val="00B0F0"/>
            </a:solidFill>
          </a:ln>
        </p:spPr>
      </p:pic>
    </p:spTree>
    <p:extLst>
      <p:ext uri="{BB962C8B-B14F-4D97-AF65-F5344CB8AC3E}">
        <p14:creationId xmlns:p14="http://schemas.microsoft.com/office/powerpoint/2010/main" val="269163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24" name="תיבת טקסט 23">
            <a:extLst>
              <a:ext uri="{FF2B5EF4-FFF2-40B4-BE49-F238E27FC236}">
                <a16:creationId xmlns:a16="http://schemas.microsoft.com/office/drawing/2014/main" id="{2BD3D07A-33AD-A495-782C-215EFC186095}"/>
              </a:ext>
            </a:extLst>
          </p:cNvPr>
          <p:cNvSpPr txBox="1"/>
          <p:nvPr/>
        </p:nvSpPr>
        <p:spPr>
          <a:xfrm>
            <a:off x="33838" y="6087817"/>
            <a:ext cx="2119816" cy="707886"/>
          </a:xfrm>
          <a:prstGeom prst="rect">
            <a:avLst/>
          </a:prstGeom>
          <a:noFill/>
        </p:spPr>
        <p:txBody>
          <a:bodyPr wrap="square">
            <a:spAutoFit/>
          </a:bodyPr>
          <a:lstStyle/>
          <a:p>
            <a:r>
              <a:rPr lang="he-IL" sz="2000" b="1" dirty="0">
                <a:latin typeface="MF_FrankRuhl-Bold"/>
              </a:rPr>
              <a:t>הֶמְשֵׁךְ הַמְּשִׂימָה בְּעַמּוּד</a:t>
            </a:r>
            <a:r>
              <a:rPr lang="he-IL" sz="2000" b="1" dirty="0">
                <a:latin typeface="MF_FrankRuhl-Regular"/>
                <a:cs typeface="+mn-cs"/>
              </a:rPr>
              <a:t> 56</a:t>
            </a:r>
            <a:endParaRPr lang="he-IL" sz="2000" dirty="0"/>
          </a:p>
        </p:txBody>
      </p:sp>
      <p:sp>
        <p:nvSpPr>
          <p:cNvPr id="6" name="תיבת טקסט 5">
            <a:extLst>
              <a:ext uri="{FF2B5EF4-FFF2-40B4-BE49-F238E27FC236}">
                <a16:creationId xmlns:a16="http://schemas.microsoft.com/office/drawing/2014/main" id="{61F6CD3F-B6B3-F9E2-2C5A-D945D437DC6E}"/>
              </a:ext>
            </a:extLst>
          </p:cNvPr>
          <p:cNvSpPr txBox="1"/>
          <p:nvPr/>
        </p:nvSpPr>
        <p:spPr>
          <a:xfrm>
            <a:off x="1866508" y="218422"/>
            <a:ext cx="6615788" cy="584775"/>
          </a:xfrm>
          <a:prstGeom prst="rect">
            <a:avLst/>
          </a:prstGeom>
          <a:noFill/>
        </p:spPr>
        <p:txBody>
          <a:bodyPr wrap="square">
            <a:spAutoFit/>
          </a:bodyPr>
          <a:lstStyle/>
          <a:p>
            <a:r>
              <a:rPr kumimoji="0" lang="he-IL" sz="3200" b="1" i="0" u="none" strike="noStrike" kern="1200" cap="none" spc="0" normalizeH="0" baseline="0" noProof="0" dirty="0">
                <a:ln>
                  <a:noFill/>
                </a:ln>
                <a:solidFill>
                  <a:prstClr val="black"/>
                </a:solidFill>
                <a:effectLst/>
                <a:uLnTx/>
                <a:uFillTx/>
                <a:latin typeface="MF_FrankRuhl-Regular"/>
                <a:ea typeface="+mn-ea"/>
              </a:rPr>
              <a:t>מְשִׂימָה: </a:t>
            </a:r>
            <a:r>
              <a:rPr lang="he-IL" sz="3200" b="1" i="0" u="none" strike="noStrike" baseline="0" dirty="0">
                <a:solidFill>
                  <a:schemeClr val="accent2">
                    <a:lumMod val="50000"/>
                  </a:schemeClr>
                </a:solidFill>
                <a:latin typeface="MF_FrankRuhl-Regular"/>
              </a:rPr>
              <a:t>כֵּיצַד נָכוֹן לְצַחְצֵחַ שִׁנַּיִם?</a:t>
            </a:r>
            <a:endParaRPr lang="he-IL" sz="3200" b="1" dirty="0">
              <a:solidFill>
                <a:schemeClr val="accent2">
                  <a:lumMod val="50000"/>
                </a:schemeClr>
              </a:solidFill>
            </a:endParaRPr>
          </a:p>
        </p:txBody>
      </p:sp>
      <p:pic>
        <p:nvPicPr>
          <p:cNvPr id="8" name="תמונה 7">
            <a:extLst>
              <a:ext uri="{FF2B5EF4-FFF2-40B4-BE49-F238E27FC236}">
                <a16:creationId xmlns:a16="http://schemas.microsoft.com/office/drawing/2014/main" id="{BC107E4E-895E-457C-9F33-2E6BB6E3956B}"/>
              </a:ext>
            </a:extLst>
          </p:cNvPr>
          <p:cNvPicPr>
            <a:picLocks noChangeAspect="1"/>
          </p:cNvPicPr>
          <p:nvPr/>
        </p:nvPicPr>
        <p:blipFill>
          <a:blip r:embed="rId5"/>
          <a:stretch>
            <a:fillRect/>
          </a:stretch>
        </p:blipFill>
        <p:spPr>
          <a:xfrm>
            <a:off x="2318995" y="1648906"/>
            <a:ext cx="5333741" cy="5072758"/>
          </a:xfrm>
          <a:prstGeom prst="rect">
            <a:avLst/>
          </a:prstGeom>
          <a:ln w="12700">
            <a:solidFill>
              <a:srgbClr val="B31013"/>
            </a:solidFill>
          </a:ln>
        </p:spPr>
      </p:pic>
      <p:sp>
        <p:nvSpPr>
          <p:cNvPr id="11" name="תיבת טקסט 10">
            <a:extLst>
              <a:ext uri="{FF2B5EF4-FFF2-40B4-BE49-F238E27FC236}">
                <a16:creationId xmlns:a16="http://schemas.microsoft.com/office/drawing/2014/main" id="{F8690B4B-5A68-C84C-271F-0E290EEC67D9}"/>
              </a:ext>
            </a:extLst>
          </p:cNvPr>
          <p:cNvSpPr txBox="1"/>
          <p:nvPr/>
        </p:nvSpPr>
        <p:spPr>
          <a:xfrm>
            <a:off x="1052788" y="896007"/>
            <a:ext cx="7710212" cy="461665"/>
          </a:xfrm>
          <a:prstGeom prst="rect">
            <a:avLst/>
          </a:prstGeom>
          <a:noFill/>
        </p:spPr>
        <p:txBody>
          <a:bodyPr wrap="square">
            <a:spAutoFit/>
          </a:bodyPr>
          <a:lstStyle/>
          <a:p>
            <a:r>
              <a:rPr lang="he-IL" sz="2400" b="0" i="0" u="none" strike="noStrike" baseline="0" dirty="0">
                <a:latin typeface="MF_FrankRuhl-Regular"/>
              </a:rPr>
              <a:t>סַמְּנוּ בְּתוֹךְ הַמִּשְׁבְּצוֹת אֶת הַדֶּרֶךְ שֶׁבָּהּ אַתֶּם מְנַקִּים אֶת הַשִּׁנַּיִם.</a:t>
            </a:r>
            <a:endParaRPr lang="he-IL" sz="2400" dirty="0"/>
          </a:p>
        </p:txBody>
      </p:sp>
    </p:spTree>
    <p:extLst>
      <p:ext uri="{BB962C8B-B14F-4D97-AF65-F5344CB8AC3E}">
        <p14:creationId xmlns:p14="http://schemas.microsoft.com/office/powerpoint/2010/main" val="191147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421627"/>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094F1467-8CCC-2C06-A2D3-D3435EFFAE51}"/>
              </a:ext>
            </a:extLst>
          </p:cNvPr>
          <p:cNvPicPr>
            <a:picLocks noChangeAspect="1"/>
          </p:cNvPicPr>
          <p:nvPr/>
        </p:nvPicPr>
        <p:blipFill>
          <a:blip r:embed="rId5"/>
          <a:stretch>
            <a:fillRect/>
          </a:stretch>
        </p:blipFill>
        <p:spPr>
          <a:xfrm>
            <a:off x="1439945" y="1073385"/>
            <a:ext cx="5943600" cy="5660937"/>
          </a:xfrm>
          <a:prstGeom prst="rect">
            <a:avLst/>
          </a:prstGeom>
          <a:ln>
            <a:solidFill>
              <a:srgbClr val="B31114"/>
            </a:solidFill>
          </a:ln>
        </p:spPr>
      </p:pic>
      <p:pic>
        <p:nvPicPr>
          <p:cNvPr id="8" name="תמונה 7">
            <a:extLst>
              <a:ext uri="{FF2B5EF4-FFF2-40B4-BE49-F238E27FC236}">
                <a16:creationId xmlns:a16="http://schemas.microsoft.com/office/drawing/2014/main" id="{63322D14-F4F1-808C-A195-E36D54DD73A9}"/>
              </a:ext>
            </a:extLst>
          </p:cNvPr>
          <p:cNvPicPr>
            <a:picLocks noChangeAspect="1"/>
          </p:cNvPicPr>
          <p:nvPr/>
        </p:nvPicPr>
        <p:blipFill>
          <a:blip r:embed="rId6"/>
          <a:stretch>
            <a:fillRect/>
          </a:stretch>
        </p:blipFill>
        <p:spPr>
          <a:xfrm>
            <a:off x="3880160" y="21433"/>
            <a:ext cx="1628775" cy="421627"/>
          </a:xfrm>
          <a:prstGeom prst="rect">
            <a:avLst/>
          </a:prstGeom>
        </p:spPr>
      </p:pic>
    </p:spTree>
    <p:extLst>
      <p:ext uri="{BB962C8B-B14F-4D97-AF65-F5344CB8AC3E}">
        <p14:creationId xmlns:p14="http://schemas.microsoft.com/office/powerpoint/2010/main" val="41202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6CE98A1-5BAA-DE70-017E-CF3B81B3DD27}"/>
              </a:ext>
            </a:extLst>
          </p:cNvPr>
          <p:cNvPicPr>
            <a:picLocks noChangeAspect="1"/>
          </p:cNvPicPr>
          <p:nvPr/>
        </p:nvPicPr>
        <p:blipFill>
          <a:blip r:embed="rId5"/>
          <a:stretch>
            <a:fillRect/>
          </a:stretch>
        </p:blipFill>
        <p:spPr>
          <a:xfrm>
            <a:off x="1183434" y="850823"/>
            <a:ext cx="7277493" cy="5319461"/>
          </a:xfrm>
          <a:prstGeom prst="rect">
            <a:avLst/>
          </a:prstGeom>
          <a:ln w="12700">
            <a:solidFill>
              <a:srgbClr val="0066A6"/>
            </a:solidFill>
          </a:ln>
        </p:spPr>
      </p:pic>
      <p:pic>
        <p:nvPicPr>
          <p:cNvPr id="8" name="תמונה 7">
            <a:extLst>
              <a:ext uri="{FF2B5EF4-FFF2-40B4-BE49-F238E27FC236}">
                <a16:creationId xmlns:a16="http://schemas.microsoft.com/office/drawing/2014/main" id="{59F1106D-A4B0-ECCE-CD1A-0DCFABB302E7}"/>
              </a:ext>
            </a:extLst>
          </p:cNvPr>
          <p:cNvPicPr>
            <a:picLocks noChangeAspect="1"/>
          </p:cNvPicPr>
          <p:nvPr/>
        </p:nvPicPr>
        <p:blipFill>
          <a:blip r:embed="rId6"/>
          <a:stretch>
            <a:fillRect/>
          </a:stretch>
        </p:blipFill>
        <p:spPr>
          <a:xfrm>
            <a:off x="3726246" y="77875"/>
            <a:ext cx="1628775" cy="530398"/>
          </a:xfrm>
          <a:prstGeom prst="rect">
            <a:avLst/>
          </a:prstGeom>
        </p:spPr>
      </p:pic>
    </p:spTree>
    <p:extLst>
      <p:ext uri="{BB962C8B-B14F-4D97-AF65-F5344CB8AC3E}">
        <p14:creationId xmlns:p14="http://schemas.microsoft.com/office/powerpoint/2010/main" val="153987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6" name="תיבת טקסט 5">
            <a:extLst>
              <a:ext uri="{FF2B5EF4-FFF2-40B4-BE49-F238E27FC236}">
                <a16:creationId xmlns:a16="http://schemas.microsoft.com/office/drawing/2014/main" id="{46EA4357-FD82-2EBE-B406-52D858364CA4}"/>
              </a:ext>
            </a:extLst>
          </p:cNvPr>
          <p:cNvSpPr txBox="1"/>
          <p:nvPr/>
        </p:nvSpPr>
        <p:spPr>
          <a:xfrm>
            <a:off x="3296907" y="41960"/>
            <a:ext cx="4042242" cy="646331"/>
          </a:xfrm>
          <a:prstGeom prst="rect">
            <a:avLst/>
          </a:prstGeom>
          <a:noFill/>
        </p:spPr>
        <p:txBody>
          <a:bodyPr wrap="square">
            <a:spAutoFit/>
          </a:bodyPr>
          <a:lstStyle/>
          <a:p>
            <a:r>
              <a:rPr lang="he-IL" sz="3600" b="1" i="0" u="none" strike="noStrike" baseline="0" dirty="0">
                <a:solidFill>
                  <a:schemeClr val="accent2">
                    <a:lumMod val="50000"/>
                  </a:schemeClr>
                </a:solidFill>
                <a:latin typeface="MF_FrankRuhl-Bold"/>
              </a:rPr>
              <a:t>בְּמִרְפָּאַת הַשִּׁנַּיִם</a:t>
            </a:r>
            <a:endParaRPr lang="he-IL" sz="6000" b="1" dirty="0">
              <a:solidFill>
                <a:schemeClr val="accent2">
                  <a:lumMod val="50000"/>
                </a:schemeClr>
              </a:solidFill>
            </a:endParaRPr>
          </a:p>
        </p:txBody>
      </p:sp>
      <p:pic>
        <p:nvPicPr>
          <p:cNvPr id="3" name="תמונה 2">
            <a:extLst>
              <a:ext uri="{FF2B5EF4-FFF2-40B4-BE49-F238E27FC236}">
                <a16:creationId xmlns:a16="http://schemas.microsoft.com/office/drawing/2014/main" id="{BDEA45B1-6945-C671-BDF2-8B911E8C894F}"/>
              </a:ext>
            </a:extLst>
          </p:cNvPr>
          <p:cNvPicPr>
            <a:picLocks noChangeAspect="1"/>
          </p:cNvPicPr>
          <p:nvPr/>
        </p:nvPicPr>
        <p:blipFill>
          <a:blip r:embed="rId5"/>
          <a:stretch>
            <a:fillRect/>
          </a:stretch>
        </p:blipFill>
        <p:spPr>
          <a:xfrm>
            <a:off x="939463" y="799325"/>
            <a:ext cx="7708133" cy="2586642"/>
          </a:xfrm>
          <a:prstGeom prst="rect">
            <a:avLst/>
          </a:prstGeom>
          <a:ln w="12700">
            <a:solidFill>
              <a:srgbClr val="B31013"/>
            </a:solidFill>
          </a:ln>
        </p:spPr>
      </p:pic>
      <p:pic>
        <p:nvPicPr>
          <p:cNvPr id="8" name="תמונה 7">
            <a:extLst>
              <a:ext uri="{FF2B5EF4-FFF2-40B4-BE49-F238E27FC236}">
                <a16:creationId xmlns:a16="http://schemas.microsoft.com/office/drawing/2014/main" id="{F205266B-ECF6-D7EE-425A-D1FE0DCED5F0}"/>
              </a:ext>
            </a:extLst>
          </p:cNvPr>
          <p:cNvPicPr>
            <a:picLocks noChangeAspect="1"/>
          </p:cNvPicPr>
          <p:nvPr/>
        </p:nvPicPr>
        <p:blipFill>
          <a:blip r:embed="rId6">
            <a:clrChange>
              <a:clrFrom>
                <a:srgbClr val="2E8690"/>
              </a:clrFrom>
              <a:clrTo>
                <a:srgbClr val="2E8690">
                  <a:alpha val="0"/>
                </a:srgbClr>
              </a:clrTo>
            </a:clrChange>
            <a:extLst>
              <a:ext uri="{28A0092B-C50C-407E-A947-70E740481C1C}">
                <a14:useLocalDpi xmlns:a14="http://schemas.microsoft.com/office/drawing/2010/main" val="0"/>
              </a:ext>
            </a:extLst>
          </a:blip>
          <a:stretch>
            <a:fillRect/>
          </a:stretch>
        </p:blipFill>
        <p:spPr>
          <a:xfrm>
            <a:off x="0" y="3554967"/>
            <a:ext cx="3825407" cy="2771567"/>
          </a:xfrm>
          <a:prstGeom prst="rect">
            <a:avLst/>
          </a:prstGeom>
        </p:spPr>
      </p:pic>
      <p:sp>
        <p:nvSpPr>
          <p:cNvPr id="13" name="תיבת טקסט 12">
            <a:extLst>
              <a:ext uri="{FF2B5EF4-FFF2-40B4-BE49-F238E27FC236}">
                <a16:creationId xmlns:a16="http://schemas.microsoft.com/office/drawing/2014/main" id="{31E660DD-C7B7-A33F-A5E3-92B2989B673D}"/>
              </a:ext>
            </a:extLst>
          </p:cNvPr>
          <p:cNvSpPr txBox="1"/>
          <p:nvPr/>
        </p:nvSpPr>
        <p:spPr>
          <a:xfrm>
            <a:off x="2678338" y="3819077"/>
            <a:ext cx="5969258" cy="584775"/>
          </a:xfrm>
          <a:prstGeom prst="rect">
            <a:avLst/>
          </a:prstGeom>
          <a:noFill/>
        </p:spPr>
        <p:txBody>
          <a:bodyPr wrap="square">
            <a:spAutoFit/>
          </a:bodyPr>
          <a:lstStyle/>
          <a:p>
            <a:pPr algn="r"/>
            <a:r>
              <a:rPr lang="he-IL" sz="3200" b="1" dirty="0">
                <a:latin typeface="MF_FrankRuhl-Regular"/>
                <a:cs typeface="+mn-cs"/>
              </a:rPr>
              <a:t>מְשִׂימָה: </a:t>
            </a:r>
            <a:r>
              <a:rPr lang="he-IL" sz="3200" b="1" i="0" u="none" strike="noStrike" baseline="0" dirty="0">
                <a:solidFill>
                  <a:schemeClr val="accent2">
                    <a:lumMod val="50000"/>
                  </a:schemeClr>
                </a:solidFill>
                <a:latin typeface="MF_FrankRuhl-Regular"/>
              </a:rPr>
              <a:t>מְבַקְּרִים בְּמִרְפְּאַת הַשִּׁנַּיִם</a:t>
            </a:r>
            <a:endParaRPr lang="he-IL" sz="3200" b="1" dirty="0">
              <a:solidFill>
                <a:schemeClr val="accent2">
                  <a:lumMod val="50000"/>
                </a:schemeClr>
              </a:solidFill>
            </a:endParaRPr>
          </a:p>
        </p:txBody>
      </p:sp>
      <p:sp>
        <p:nvSpPr>
          <p:cNvPr id="18" name="תיבת טקסט 17">
            <a:extLst>
              <a:ext uri="{FF2B5EF4-FFF2-40B4-BE49-F238E27FC236}">
                <a16:creationId xmlns:a16="http://schemas.microsoft.com/office/drawing/2014/main" id="{3EF29F54-A282-A160-CCDF-3E6DD9EECD7A}"/>
              </a:ext>
            </a:extLst>
          </p:cNvPr>
          <p:cNvSpPr txBox="1"/>
          <p:nvPr/>
        </p:nvSpPr>
        <p:spPr>
          <a:xfrm>
            <a:off x="3490237" y="5123548"/>
            <a:ext cx="4600926" cy="461665"/>
          </a:xfrm>
          <a:prstGeom prst="rect">
            <a:avLst/>
          </a:prstGeom>
          <a:noFill/>
        </p:spPr>
        <p:txBody>
          <a:bodyPr wrap="square">
            <a:spAutoFit/>
          </a:bodyPr>
          <a:lstStyle/>
          <a:p>
            <a:pPr algn="r" rtl="1"/>
            <a:r>
              <a:rPr lang="he-IL" sz="2400" dirty="0"/>
              <a:t>עוֹנִים עַל הַשְּׁאֵלוֹן </a:t>
            </a:r>
            <a:r>
              <a:rPr lang="he-IL" sz="2400" dirty="0">
                <a:latin typeface="MF_FrankRuhl-Bold"/>
              </a:rPr>
              <a:t>בְּעַמּוּד</a:t>
            </a:r>
            <a:r>
              <a:rPr lang="he-IL" sz="2400" dirty="0"/>
              <a:t> 57</a:t>
            </a:r>
          </a:p>
        </p:txBody>
      </p:sp>
    </p:spTree>
    <p:extLst>
      <p:ext uri="{BB962C8B-B14F-4D97-AF65-F5344CB8AC3E}">
        <p14:creationId xmlns:p14="http://schemas.microsoft.com/office/powerpoint/2010/main" val="246731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24285C8B-4B4F-0DAF-332C-F580B7A01A86}"/>
              </a:ext>
            </a:extLst>
          </p:cNvPr>
          <p:cNvSpPr txBox="1"/>
          <p:nvPr/>
        </p:nvSpPr>
        <p:spPr>
          <a:xfrm>
            <a:off x="1659118" y="5657671"/>
            <a:ext cx="6612903" cy="646331"/>
          </a:xfrm>
          <a:prstGeom prst="rect">
            <a:avLst/>
          </a:prstGeom>
          <a:noFill/>
        </p:spPr>
        <p:txBody>
          <a:bodyPr wrap="square">
            <a:spAutoFit/>
          </a:bodyPr>
          <a:lstStyle/>
          <a:p>
            <a:endParaRPr lang="en-US" dirty="0"/>
          </a:p>
          <a:p>
            <a:r>
              <a:rPr lang="he-IL" dirty="0">
                <a:hlinkClick r:id="rId5"/>
              </a:rPr>
              <a:t>קישור לסרטון </a:t>
            </a:r>
            <a:endParaRPr lang="he-IL" dirty="0"/>
          </a:p>
        </p:txBody>
      </p:sp>
      <p:pic>
        <p:nvPicPr>
          <p:cNvPr id="11" name="תמונה 10">
            <a:extLst>
              <a:ext uri="{FF2B5EF4-FFF2-40B4-BE49-F238E27FC236}">
                <a16:creationId xmlns:a16="http://schemas.microsoft.com/office/drawing/2014/main" id="{E9B72433-6314-867C-D60E-A45DF8A3E310}"/>
              </a:ext>
            </a:extLst>
          </p:cNvPr>
          <p:cNvPicPr>
            <a:picLocks noChangeAspect="1"/>
          </p:cNvPicPr>
          <p:nvPr/>
        </p:nvPicPr>
        <p:blipFill>
          <a:blip r:embed="rId6"/>
          <a:stretch>
            <a:fillRect/>
          </a:stretch>
        </p:blipFill>
        <p:spPr>
          <a:xfrm>
            <a:off x="344078" y="1029244"/>
            <a:ext cx="8455843" cy="4799512"/>
          </a:xfrm>
          <a:prstGeom prst="rect">
            <a:avLst/>
          </a:prstGeom>
        </p:spPr>
      </p:pic>
    </p:spTree>
    <p:extLst>
      <p:ext uri="{BB962C8B-B14F-4D97-AF65-F5344CB8AC3E}">
        <p14:creationId xmlns:p14="http://schemas.microsoft.com/office/powerpoint/2010/main" val="408946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5926" y="250089"/>
            <a:ext cx="8253124" cy="1197162"/>
          </a:xfrm>
        </p:spPr>
        <p:txBody>
          <a:bodyPr>
            <a:normAutofit fontScale="90000"/>
          </a:bodyPr>
          <a:lstStyle/>
          <a:p>
            <a:pPr algn="r"/>
            <a:r>
              <a:rPr lang="he-IL" b="1" dirty="0">
                <a:cs typeface="+mn-cs"/>
              </a:rPr>
              <a:t>  </a:t>
            </a:r>
            <a:br>
              <a:rPr lang="he-IL" b="1" dirty="0">
                <a:cs typeface="+mn-cs"/>
              </a:rPr>
            </a:br>
            <a:r>
              <a:rPr lang="he-IL" sz="4900" b="1" i="0" u="none" strike="noStrike" baseline="0" dirty="0">
                <a:latin typeface="MF_FrankRuhl-Regular"/>
                <a:cs typeface="+mn-cs"/>
              </a:rPr>
              <a:t>פֶּרֶק שֵׁנִי: </a:t>
            </a:r>
            <a:r>
              <a:rPr lang="he-IL" sz="4900" b="1" i="0" u="none" strike="noStrike" baseline="0" dirty="0">
                <a:solidFill>
                  <a:schemeClr val="accent2">
                    <a:lumMod val="50000"/>
                  </a:schemeClr>
                </a:solidFill>
                <a:latin typeface="MF_FrankRuhl-Regular"/>
                <a:cs typeface="+mn-cs"/>
              </a:rPr>
              <a:t>שׁוֹמְרִים עַל שִׁנַּיִם וַחֲנִיכַיִם בְּרִיאוֹת</a:t>
            </a:r>
            <a:br>
              <a:rPr lang="he-IL" sz="5400" b="1" dirty="0">
                <a:cs typeface="+mn-cs"/>
              </a:rPr>
            </a:b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112979" y="73596"/>
            <a:ext cx="993734" cy="369332"/>
          </a:xfrm>
          <a:prstGeom prst="rect">
            <a:avLst/>
          </a:prstGeom>
        </p:spPr>
      </p:pic>
      <p:pic>
        <p:nvPicPr>
          <p:cNvPr id="8" name="תמונה 7"/>
          <p:cNvPicPr>
            <a:picLocks noChangeAspect="1"/>
          </p:cNvPicPr>
          <p:nvPr/>
        </p:nvPicPr>
        <p:blipFill>
          <a:blip r:embed="rId4"/>
          <a:stretch>
            <a:fillRect/>
          </a:stretch>
        </p:blipFill>
        <p:spPr>
          <a:xfrm>
            <a:off x="0" y="-7937"/>
            <a:ext cx="1109568" cy="450865"/>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6" name="TextBox 5"/>
          <p:cNvSpPr txBox="1"/>
          <p:nvPr/>
        </p:nvSpPr>
        <p:spPr>
          <a:xfrm>
            <a:off x="-116592" y="941271"/>
            <a:ext cx="1619075" cy="400110"/>
          </a:xfrm>
          <a:prstGeom prst="rect">
            <a:avLst/>
          </a:prstGeom>
          <a:noFill/>
        </p:spPr>
        <p:txBody>
          <a:bodyPr wrap="square" rtlCol="0">
            <a:spAutoFit/>
          </a:bodyPr>
          <a:lstStyle/>
          <a:p>
            <a:pPr algn="r"/>
            <a:r>
              <a:rPr lang="he-IL" sz="2000" b="1" dirty="0">
                <a:latin typeface="MF_FrankRuhl-Bold"/>
              </a:rPr>
              <a:t>בְּעַמּוּד</a:t>
            </a:r>
            <a:r>
              <a:rPr lang="he-IL" sz="2000" b="1" dirty="0"/>
              <a:t> 46</a:t>
            </a:r>
            <a:endParaRPr lang="en-US" sz="2000" b="1" dirty="0"/>
          </a:p>
        </p:txBody>
      </p:sp>
      <p:pic>
        <p:nvPicPr>
          <p:cNvPr id="17" name="תמונה 16">
            <a:extLst>
              <a:ext uri="{FF2B5EF4-FFF2-40B4-BE49-F238E27FC236}">
                <a16:creationId xmlns:a16="http://schemas.microsoft.com/office/drawing/2014/main" id="{E2231959-C0E1-D682-C8B0-A5F040988F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35663" y="1645592"/>
            <a:ext cx="2912666" cy="3448518"/>
          </a:xfrm>
          <a:prstGeom prst="rect">
            <a:avLst/>
          </a:prstGeom>
        </p:spPr>
      </p:pic>
      <p:pic>
        <p:nvPicPr>
          <p:cNvPr id="4" name="תמונה 3">
            <a:extLst>
              <a:ext uri="{FF2B5EF4-FFF2-40B4-BE49-F238E27FC236}">
                <a16:creationId xmlns:a16="http://schemas.microsoft.com/office/drawing/2014/main" id="{78E871CF-D5EF-E2DA-E76E-88CCD7D5BA6B}"/>
              </a:ext>
            </a:extLst>
          </p:cNvPr>
          <p:cNvPicPr>
            <a:picLocks noChangeAspect="1"/>
          </p:cNvPicPr>
          <p:nvPr/>
        </p:nvPicPr>
        <p:blipFill>
          <a:blip r:embed="rId6"/>
          <a:stretch>
            <a:fillRect/>
          </a:stretch>
        </p:blipFill>
        <p:spPr>
          <a:xfrm>
            <a:off x="1502483" y="941271"/>
            <a:ext cx="5197980" cy="5797485"/>
          </a:xfrm>
          <a:prstGeom prst="rect">
            <a:avLst/>
          </a:prstGeom>
          <a:ln w="12700">
            <a:solidFill>
              <a:schemeClr val="accent2">
                <a:lumMod val="50000"/>
              </a:schemeClr>
            </a:solidFill>
          </a:ln>
        </p:spPr>
      </p:pic>
    </p:spTree>
    <p:extLst>
      <p:ext uri="{BB962C8B-B14F-4D97-AF65-F5344CB8AC3E}">
        <p14:creationId xmlns:p14="http://schemas.microsoft.com/office/powerpoint/2010/main" val="3332555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ADBF0B88-1C8A-8022-1714-1B6C457C601A}"/>
              </a:ext>
            </a:extLst>
          </p:cNvPr>
          <p:cNvPicPr>
            <a:picLocks noChangeAspect="1"/>
          </p:cNvPicPr>
          <p:nvPr/>
        </p:nvPicPr>
        <p:blipFill>
          <a:blip r:embed="rId5"/>
          <a:stretch>
            <a:fillRect/>
          </a:stretch>
        </p:blipFill>
        <p:spPr>
          <a:xfrm>
            <a:off x="1046374" y="1159497"/>
            <a:ext cx="7606893" cy="4932358"/>
          </a:xfrm>
          <a:prstGeom prst="rect">
            <a:avLst/>
          </a:prstGeom>
          <a:ln w="12700">
            <a:solidFill>
              <a:srgbClr val="00B0F0"/>
            </a:solidFill>
          </a:ln>
        </p:spPr>
      </p:pic>
    </p:spTree>
    <p:extLst>
      <p:ext uri="{BB962C8B-B14F-4D97-AF65-F5344CB8AC3E}">
        <p14:creationId xmlns:p14="http://schemas.microsoft.com/office/powerpoint/2010/main" val="101970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8137683" y="71995"/>
            <a:ext cx="993734" cy="436795"/>
          </a:xfrm>
          <a:prstGeom prst="rect">
            <a:avLst/>
          </a:prstGeom>
        </p:spPr>
      </p:pic>
      <p:pic>
        <p:nvPicPr>
          <p:cNvPr id="5" name="תמונה 4"/>
          <p:cNvPicPr>
            <a:picLocks noChangeAspect="1"/>
          </p:cNvPicPr>
          <p:nvPr/>
        </p:nvPicPr>
        <p:blipFill>
          <a:blip r:embed="rId4"/>
          <a:stretch>
            <a:fillRect/>
          </a:stretch>
        </p:blipFill>
        <p:spPr>
          <a:xfrm>
            <a:off x="4195" y="-19361"/>
            <a:ext cx="1127917" cy="524458"/>
          </a:xfrm>
          <a:prstGeom prst="rect">
            <a:avLst/>
          </a:prstGeom>
        </p:spPr>
      </p:pic>
      <p:sp>
        <p:nvSpPr>
          <p:cNvPr id="3" name="תיבת טקסט 2">
            <a:extLst>
              <a:ext uri="{FF2B5EF4-FFF2-40B4-BE49-F238E27FC236}">
                <a16:creationId xmlns:a16="http://schemas.microsoft.com/office/drawing/2014/main" id="{7C534D88-C8CC-80DF-031C-B0B975138A4F}"/>
              </a:ext>
            </a:extLst>
          </p:cNvPr>
          <p:cNvSpPr txBox="1"/>
          <p:nvPr/>
        </p:nvSpPr>
        <p:spPr>
          <a:xfrm>
            <a:off x="1132112" y="532920"/>
            <a:ext cx="7411819" cy="584775"/>
          </a:xfrm>
          <a:prstGeom prst="rect">
            <a:avLst/>
          </a:prstGeom>
          <a:noFill/>
        </p:spPr>
        <p:txBody>
          <a:bodyPr wrap="square">
            <a:spAutoFit/>
          </a:bodyPr>
          <a:lstStyle/>
          <a:p>
            <a:pPr algn="r"/>
            <a:r>
              <a:rPr lang="he-IL" sz="3200" b="1" i="0" u="none" strike="noStrike" baseline="0" dirty="0">
                <a:solidFill>
                  <a:schemeClr val="accent2">
                    <a:lumMod val="50000"/>
                  </a:schemeClr>
                </a:solidFill>
                <a:latin typeface="MF_FrankRuhl-Regular"/>
              </a:rPr>
              <a:t>מוּצָרִים לִשְׁמִירָה עַל בְּרִיאוּת הַשִּׁנַּיִם וְהַחֲנִיכַיִם</a:t>
            </a:r>
            <a:endParaRPr lang="he-IL" sz="3200" b="1" dirty="0">
              <a:solidFill>
                <a:schemeClr val="accent2">
                  <a:lumMod val="50000"/>
                </a:schemeClr>
              </a:solidFill>
            </a:endParaRPr>
          </a:p>
        </p:txBody>
      </p:sp>
      <p:pic>
        <p:nvPicPr>
          <p:cNvPr id="7" name="תמונה 6">
            <a:extLst>
              <a:ext uri="{FF2B5EF4-FFF2-40B4-BE49-F238E27FC236}">
                <a16:creationId xmlns:a16="http://schemas.microsoft.com/office/drawing/2014/main" id="{97B42C2A-2ED5-5303-C6AF-0F2FCD9D7FD1}"/>
              </a:ext>
            </a:extLst>
          </p:cNvPr>
          <p:cNvPicPr>
            <a:picLocks noChangeAspect="1"/>
          </p:cNvPicPr>
          <p:nvPr/>
        </p:nvPicPr>
        <p:blipFill>
          <a:blip r:embed="rId5">
            <a:clrChange>
              <a:clrFrom>
                <a:srgbClr val="E6F5F5"/>
              </a:clrFrom>
              <a:clrTo>
                <a:srgbClr val="E6F5F5">
                  <a:alpha val="0"/>
                </a:srgbClr>
              </a:clrTo>
            </a:clrChange>
          </a:blip>
          <a:stretch>
            <a:fillRect/>
          </a:stretch>
        </p:blipFill>
        <p:spPr>
          <a:xfrm>
            <a:off x="1199748" y="1429809"/>
            <a:ext cx="7931669" cy="5356196"/>
          </a:xfrm>
          <a:prstGeom prst="rect">
            <a:avLst/>
          </a:prstGeom>
        </p:spPr>
      </p:pic>
      <p:sp>
        <p:nvSpPr>
          <p:cNvPr id="8" name="בועת דיבור: אליפסה 7">
            <a:extLst>
              <a:ext uri="{FF2B5EF4-FFF2-40B4-BE49-F238E27FC236}">
                <a16:creationId xmlns:a16="http://schemas.microsoft.com/office/drawing/2014/main" id="{12DC5BE5-5D12-9705-32F2-4411DC2FA694}"/>
              </a:ext>
            </a:extLst>
          </p:cNvPr>
          <p:cNvSpPr/>
          <p:nvPr/>
        </p:nvSpPr>
        <p:spPr>
          <a:xfrm>
            <a:off x="5917488" y="1347762"/>
            <a:ext cx="2658359" cy="1490584"/>
          </a:xfrm>
          <a:prstGeom prst="wedgeEllipseCallout">
            <a:avLst>
              <a:gd name="adj1" fmla="val 9309"/>
              <a:gd name="adj2" fmla="val 123679"/>
            </a:avLst>
          </a:pr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r" rtl="1"/>
            <a:endParaRPr lang="he-IL" sz="2000" b="1" i="0" u="none" strike="noStrike" baseline="0" dirty="0">
              <a:solidFill>
                <a:schemeClr val="tx1"/>
              </a:solidFill>
              <a:latin typeface="MF_FrankRuhl-Regular"/>
            </a:endParaRPr>
          </a:p>
          <a:p>
            <a:pPr algn="r" rtl="1"/>
            <a:r>
              <a:rPr lang="he-IL" sz="2000" b="1" i="0" u="none" strike="noStrike" baseline="0" dirty="0">
                <a:solidFill>
                  <a:schemeClr val="tx1"/>
                </a:solidFill>
                <a:latin typeface="MF_FrankRuhl-Regular"/>
              </a:rPr>
              <a:t>"בַּמַּרְכּוֹל נִקְנֶה</a:t>
            </a:r>
          </a:p>
          <a:p>
            <a:pPr algn="l"/>
            <a:r>
              <a:rPr lang="he-IL" sz="2000" b="1" i="0" u="none" strike="noStrike" baseline="0" dirty="0">
                <a:solidFill>
                  <a:schemeClr val="tx1"/>
                </a:solidFill>
                <a:latin typeface="MF_FrankRuhl-Regular"/>
              </a:rPr>
              <a:t>לָךְ גַּם מִשְׁחַת</a:t>
            </a:r>
          </a:p>
          <a:p>
            <a:pPr algn="l"/>
            <a:r>
              <a:rPr lang="he-IL" sz="2000" b="1" i="0" u="none" strike="noStrike" baseline="0" dirty="0">
                <a:solidFill>
                  <a:schemeClr val="tx1"/>
                </a:solidFill>
                <a:latin typeface="MF_FrankRuhl-Regular"/>
              </a:rPr>
              <a:t>שִׁנַּיִםִ חֲדָשָׁה".</a:t>
            </a:r>
            <a:endParaRPr lang="he-IL" sz="2400" b="1" kern="1200" dirty="0">
              <a:solidFill>
                <a:schemeClr val="tx1"/>
              </a:solidFill>
            </a:endParaRPr>
          </a:p>
        </p:txBody>
      </p:sp>
      <p:sp>
        <p:nvSpPr>
          <p:cNvPr id="9" name="בועת דיבור: אליפסה 8">
            <a:extLst>
              <a:ext uri="{FF2B5EF4-FFF2-40B4-BE49-F238E27FC236}">
                <a16:creationId xmlns:a16="http://schemas.microsoft.com/office/drawing/2014/main" id="{5C37B9FA-6E46-73D0-7BCC-9F487E6B96FC}"/>
              </a:ext>
            </a:extLst>
          </p:cNvPr>
          <p:cNvSpPr/>
          <p:nvPr/>
        </p:nvSpPr>
        <p:spPr>
          <a:xfrm>
            <a:off x="4279769" y="2838346"/>
            <a:ext cx="2832937" cy="1490584"/>
          </a:xfrm>
          <a:prstGeom prst="wedgeEllipseCallout">
            <a:avLst>
              <a:gd name="adj1" fmla="val -24877"/>
              <a:gd name="adj2" fmla="val 130446"/>
            </a:avLst>
          </a:pr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l"/>
            <a:endParaRPr lang="en-US" sz="2000" b="1" i="0" u="none" strike="noStrike" baseline="0" dirty="0">
              <a:solidFill>
                <a:schemeClr val="tx1"/>
              </a:solidFill>
              <a:latin typeface="MF_FrankRuhl-Regular"/>
            </a:endParaRPr>
          </a:p>
          <a:p>
            <a:pPr algn="l"/>
            <a:r>
              <a:rPr lang="he-IL" sz="2000" b="1" i="0" u="none" strike="noStrike" baseline="0" dirty="0">
                <a:solidFill>
                  <a:schemeClr val="tx1"/>
                </a:solidFill>
                <a:latin typeface="MF_FrankRuhl-Regular"/>
              </a:rPr>
              <a:t>"אֲנִי רוֹצָה לִקְנוֹת מִבְרֶשֶׁת יָפָה עִם</a:t>
            </a:r>
          </a:p>
          <a:p>
            <a:pPr algn="l"/>
            <a:r>
              <a:rPr lang="he-IL" sz="2000" b="1" i="0" u="none" strike="noStrike" baseline="0" dirty="0">
                <a:solidFill>
                  <a:schemeClr val="tx1"/>
                </a:solidFill>
                <a:latin typeface="MF_FrankRuhl-Regular"/>
              </a:rPr>
              <a:t>יָדִית כְּחֻלָּה".</a:t>
            </a:r>
            <a:endParaRPr lang="he-IL" sz="2400" b="1" kern="1200" dirty="0">
              <a:solidFill>
                <a:schemeClr val="tx1"/>
              </a:solidFill>
            </a:endParaRPr>
          </a:p>
        </p:txBody>
      </p:sp>
      <p:sp>
        <p:nvSpPr>
          <p:cNvPr id="10" name="בועת דיבור: אליפסה 9">
            <a:extLst>
              <a:ext uri="{FF2B5EF4-FFF2-40B4-BE49-F238E27FC236}">
                <a16:creationId xmlns:a16="http://schemas.microsoft.com/office/drawing/2014/main" id="{57DF3E29-9593-BDFD-11A5-69C7186BCD7C}"/>
              </a:ext>
            </a:extLst>
          </p:cNvPr>
          <p:cNvSpPr/>
          <p:nvPr/>
        </p:nvSpPr>
        <p:spPr>
          <a:xfrm>
            <a:off x="12583" y="1469262"/>
            <a:ext cx="3962624" cy="1938041"/>
          </a:xfrm>
          <a:prstGeom prst="wedgeEllipseCallout">
            <a:avLst>
              <a:gd name="adj1" fmla="val 37767"/>
              <a:gd name="adj2" fmla="val 97660"/>
            </a:avLst>
          </a:pr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ctr" rtl="1"/>
            <a:endParaRPr lang="he-IL" sz="2000" b="1" i="0" u="none" strike="noStrike" baseline="0" dirty="0">
              <a:solidFill>
                <a:schemeClr val="tx1"/>
              </a:solidFill>
              <a:latin typeface="MF_FrankRuhl-Regular"/>
            </a:endParaRPr>
          </a:p>
          <a:p>
            <a:pPr algn="ctr" rtl="1"/>
            <a:r>
              <a:rPr lang="he-IL" sz="2000" b="1" i="0" u="none" strike="noStrike" baseline="0" dirty="0">
                <a:solidFill>
                  <a:schemeClr val="tx1"/>
                </a:solidFill>
                <a:latin typeface="MF_FrankRuhl-Regular"/>
              </a:rPr>
              <a:t>"צָרִיךְ לִבְחֹר בְּמִשְׁחָה</a:t>
            </a:r>
          </a:p>
          <a:p>
            <a:pPr algn="ctr"/>
            <a:r>
              <a:rPr lang="he-IL" sz="2000" b="1" i="0" u="none" strike="noStrike" baseline="0" dirty="0">
                <a:solidFill>
                  <a:schemeClr val="tx1"/>
                </a:solidFill>
                <a:latin typeface="MF_FrankRuhl-Regular"/>
              </a:rPr>
              <a:t>וּבְמִבְרֶשֶׁת שִׁנַּיִם מַתְאִימוֹת צָרִיךְ לְהַחֲלִיף מִבְרֶשֶׁת שִׁנַַַּיִם</a:t>
            </a:r>
          </a:p>
          <a:p>
            <a:pPr algn="ctr"/>
            <a:r>
              <a:rPr lang="he-IL" sz="2000" b="1" i="0" u="none" strike="noStrike" baseline="0" dirty="0">
                <a:solidFill>
                  <a:schemeClr val="tx1"/>
                </a:solidFill>
                <a:latin typeface="MF_FrankRuhl-Regular"/>
              </a:rPr>
              <a:t>כּלָ שְׁלוֹשָׁה חֳדָשִׁים".</a:t>
            </a:r>
            <a:endParaRPr lang="he-IL" sz="2400" b="1" kern="1200" dirty="0">
              <a:solidFill>
                <a:schemeClr val="tx1"/>
              </a:solidFill>
            </a:endParaRPr>
          </a:p>
        </p:txBody>
      </p:sp>
      <p:sp>
        <p:nvSpPr>
          <p:cNvPr id="13" name="תיבת טקסט 12">
            <a:extLst>
              <a:ext uri="{FF2B5EF4-FFF2-40B4-BE49-F238E27FC236}">
                <a16:creationId xmlns:a16="http://schemas.microsoft.com/office/drawing/2014/main" id="{4F9EC8DF-9ACF-B4FB-25DE-0DD540D8AE9A}"/>
              </a:ext>
            </a:extLst>
          </p:cNvPr>
          <p:cNvSpPr txBox="1"/>
          <p:nvPr/>
        </p:nvSpPr>
        <p:spPr>
          <a:xfrm>
            <a:off x="266021" y="6046450"/>
            <a:ext cx="1072585" cy="369332"/>
          </a:xfrm>
          <a:prstGeom prst="rect">
            <a:avLst/>
          </a:prstGeom>
          <a:noFill/>
        </p:spPr>
        <p:txBody>
          <a:bodyPr wrap="square">
            <a:spAutoFit/>
          </a:bodyPr>
          <a:lstStyle/>
          <a:p>
            <a:r>
              <a:rPr lang="he-IL" sz="1800" dirty="0">
                <a:latin typeface="MF_FrankRuhl-Bold"/>
              </a:rPr>
              <a:t>בְּעַמּוּד</a:t>
            </a:r>
            <a:r>
              <a:rPr lang="he-IL" sz="1800" dirty="0"/>
              <a:t> 58</a:t>
            </a:r>
            <a:endParaRPr lang="he-IL" dirty="0"/>
          </a:p>
        </p:txBody>
      </p:sp>
    </p:spTree>
    <p:extLst>
      <p:ext uri="{BB962C8B-B14F-4D97-AF65-F5344CB8AC3E}">
        <p14:creationId xmlns:p14="http://schemas.microsoft.com/office/powerpoint/2010/main" val="340221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2" name="תיבת טקסט 1">
            <a:extLst>
              <a:ext uri="{FF2B5EF4-FFF2-40B4-BE49-F238E27FC236}">
                <a16:creationId xmlns:a16="http://schemas.microsoft.com/office/drawing/2014/main" id="{5D762BA5-F669-EA52-695E-10F2056918FE}"/>
              </a:ext>
            </a:extLst>
          </p:cNvPr>
          <p:cNvSpPr txBox="1"/>
          <p:nvPr/>
        </p:nvSpPr>
        <p:spPr>
          <a:xfrm>
            <a:off x="141402" y="6335205"/>
            <a:ext cx="4572000" cy="369332"/>
          </a:xfrm>
          <a:prstGeom prst="rect">
            <a:avLst/>
          </a:prstGeom>
          <a:noFill/>
        </p:spPr>
        <p:txBody>
          <a:bodyPr wrap="square">
            <a:spAutoFit/>
          </a:bodyPr>
          <a:lstStyle/>
          <a:p>
            <a:r>
              <a:rPr lang="he-IL" sz="1800" b="1" dirty="0">
                <a:latin typeface="MF_FrankRuhl-Bold"/>
              </a:rPr>
              <a:t>הֶמְשֵׁךְ הַמְּשִׂימָה </a:t>
            </a:r>
            <a:r>
              <a:rPr lang="he-IL" b="1" dirty="0">
                <a:latin typeface="MF_FrankRuhl-Bold"/>
              </a:rPr>
              <a:t>עַמּוּדִים</a:t>
            </a:r>
            <a:r>
              <a:rPr lang="he-IL" b="1" dirty="0">
                <a:latin typeface="MF_FrankRuhl-Regular"/>
              </a:rPr>
              <a:t> 60-58</a:t>
            </a:r>
            <a:endParaRPr lang="he-IL" dirty="0"/>
          </a:p>
        </p:txBody>
      </p:sp>
      <p:sp>
        <p:nvSpPr>
          <p:cNvPr id="6" name="תיבת טקסט 5">
            <a:extLst>
              <a:ext uri="{FF2B5EF4-FFF2-40B4-BE49-F238E27FC236}">
                <a16:creationId xmlns:a16="http://schemas.microsoft.com/office/drawing/2014/main" id="{33C0362D-D5EB-F28F-C593-3D9A3AD494ED}"/>
              </a:ext>
            </a:extLst>
          </p:cNvPr>
          <p:cNvSpPr txBox="1"/>
          <p:nvPr/>
        </p:nvSpPr>
        <p:spPr>
          <a:xfrm>
            <a:off x="1339055" y="153463"/>
            <a:ext cx="6403156" cy="1077218"/>
          </a:xfrm>
          <a:prstGeom prst="rect">
            <a:avLst/>
          </a:prstGeom>
          <a:noFill/>
          <a:ln>
            <a:noFill/>
          </a:ln>
        </p:spPr>
        <p:txBody>
          <a:bodyPr wrap="square">
            <a:spAutoFit/>
          </a:bodyPr>
          <a:lstStyle/>
          <a:p>
            <a:pPr algn="r"/>
            <a:r>
              <a:rPr lang="he-IL" sz="3200" b="1" dirty="0">
                <a:latin typeface="MF_FrankRuhl-Regular"/>
                <a:cs typeface="+mn-cs"/>
              </a:rPr>
              <a:t>מְשִׂימָה: </a:t>
            </a:r>
            <a:r>
              <a:rPr lang="he-IL" sz="3200" b="1" i="0" u="none" strike="noStrike" baseline="0" dirty="0">
                <a:solidFill>
                  <a:schemeClr val="accent2">
                    <a:lumMod val="50000"/>
                  </a:schemeClr>
                </a:solidFill>
                <a:latin typeface="MF_FrankRuhl-Regular"/>
              </a:rPr>
              <a:t>בּוֹחֲרִים בְּמִשְׁחָה וּבְמִבְרֶשֶׁת שִׁנַּיִם מַתְאִימוֹת</a:t>
            </a:r>
            <a:endParaRPr lang="he-IL" sz="3200" b="1" dirty="0">
              <a:solidFill>
                <a:schemeClr val="accent2">
                  <a:lumMod val="50000"/>
                </a:schemeClr>
              </a:solidFill>
            </a:endParaRPr>
          </a:p>
        </p:txBody>
      </p:sp>
      <p:pic>
        <p:nvPicPr>
          <p:cNvPr id="8" name="תמונה 7">
            <a:extLst>
              <a:ext uri="{FF2B5EF4-FFF2-40B4-BE49-F238E27FC236}">
                <a16:creationId xmlns:a16="http://schemas.microsoft.com/office/drawing/2014/main" id="{2225654C-C2F2-48B4-E961-3809FD7361AF}"/>
              </a:ext>
            </a:extLst>
          </p:cNvPr>
          <p:cNvPicPr>
            <a:picLocks noChangeAspect="1"/>
          </p:cNvPicPr>
          <p:nvPr/>
        </p:nvPicPr>
        <p:blipFill>
          <a:blip r:embed="rId5"/>
          <a:stretch>
            <a:fillRect/>
          </a:stretch>
        </p:blipFill>
        <p:spPr>
          <a:xfrm>
            <a:off x="623083" y="1374876"/>
            <a:ext cx="7897833" cy="4975976"/>
          </a:xfrm>
          <a:prstGeom prst="rect">
            <a:avLst/>
          </a:prstGeom>
          <a:ln w="12700">
            <a:solidFill>
              <a:schemeClr val="accent4">
                <a:lumMod val="60000"/>
                <a:lumOff val="40000"/>
              </a:schemeClr>
            </a:solidFill>
          </a:ln>
        </p:spPr>
      </p:pic>
    </p:spTree>
    <p:extLst>
      <p:ext uri="{BB962C8B-B14F-4D97-AF65-F5344CB8AC3E}">
        <p14:creationId xmlns:p14="http://schemas.microsoft.com/office/powerpoint/2010/main" val="2903423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18" name="תיבת טקסט 17">
            <a:extLst>
              <a:ext uri="{FF2B5EF4-FFF2-40B4-BE49-F238E27FC236}">
                <a16:creationId xmlns:a16="http://schemas.microsoft.com/office/drawing/2014/main" id="{73EB80AD-98B1-2EAA-C04C-9145D1805DDF}"/>
              </a:ext>
            </a:extLst>
          </p:cNvPr>
          <p:cNvSpPr txBox="1"/>
          <p:nvPr/>
        </p:nvSpPr>
        <p:spPr>
          <a:xfrm>
            <a:off x="7528353" y="2685727"/>
            <a:ext cx="1040611" cy="369332"/>
          </a:xfrm>
          <a:prstGeom prst="rect">
            <a:avLst/>
          </a:prstGeom>
          <a:noFill/>
        </p:spPr>
        <p:txBody>
          <a:bodyPr wrap="square">
            <a:spAutoFit/>
          </a:bodyPr>
          <a:lstStyle/>
          <a:p>
            <a:r>
              <a:rPr lang="he-IL" sz="1800" b="1" dirty="0">
                <a:latin typeface="MF_FrankRuhl-Bold"/>
              </a:rPr>
              <a:t>עַמּוּד 60</a:t>
            </a:r>
            <a:endParaRPr lang="he-IL" sz="1800" dirty="0"/>
          </a:p>
        </p:txBody>
      </p:sp>
      <p:pic>
        <p:nvPicPr>
          <p:cNvPr id="2" name="תמונה 1">
            <a:extLst>
              <a:ext uri="{FF2B5EF4-FFF2-40B4-BE49-F238E27FC236}">
                <a16:creationId xmlns:a16="http://schemas.microsoft.com/office/drawing/2014/main" id="{1B00D0F7-37AE-7062-E38A-C5D91B34D5E4}"/>
              </a:ext>
            </a:extLst>
          </p:cNvPr>
          <p:cNvPicPr>
            <a:picLocks noChangeAspect="1"/>
          </p:cNvPicPr>
          <p:nvPr/>
        </p:nvPicPr>
        <p:blipFill>
          <a:blip r:embed="rId5"/>
          <a:stretch>
            <a:fillRect/>
          </a:stretch>
        </p:blipFill>
        <p:spPr>
          <a:xfrm>
            <a:off x="6780828" y="833568"/>
            <a:ext cx="2025113" cy="1847654"/>
          </a:xfrm>
          <a:prstGeom prst="rect">
            <a:avLst/>
          </a:prstGeom>
        </p:spPr>
      </p:pic>
      <p:pic>
        <p:nvPicPr>
          <p:cNvPr id="8" name="תמונה 7">
            <a:extLst>
              <a:ext uri="{FF2B5EF4-FFF2-40B4-BE49-F238E27FC236}">
                <a16:creationId xmlns:a16="http://schemas.microsoft.com/office/drawing/2014/main" id="{44FFBDAC-25D3-1941-199E-734E71B4B6B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11454" y="1495785"/>
            <a:ext cx="5720597" cy="1104900"/>
          </a:xfrm>
          <a:prstGeom prst="rect">
            <a:avLst/>
          </a:prstGeom>
          <a:ln w="12700">
            <a:noFill/>
          </a:ln>
        </p:spPr>
      </p:pic>
      <p:pic>
        <p:nvPicPr>
          <p:cNvPr id="11" name="תמונה 10">
            <a:extLst>
              <a:ext uri="{FF2B5EF4-FFF2-40B4-BE49-F238E27FC236}">
                <a16:creationId xmlns:a16="http://schemas.microsoft.com/office/drawing/2014/main" id="{6AE8C49C-7F38-88C5-089C-2B211E2DD89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10444" y="3625048"/>
            <a:ext cx="7162800" cy="1885950"/>
          </a:xfrm>
          <a:prstGeom prst="rect">
            <a:avLst/>
          </a:prstGeom>
          <a:ln w="12700">
            <a:solidFill>
              <a:schemeClr val="accent6">
                <a:lumMod val="50000"/>
              </a:schemeClr>
            </a:solidFill>
          </a:ln>
        </p:spPr>
      </p:pic>
    </p:spTree>
    <p:extLst>
      <p:ext uri="{BB962C8B-B14F-4D97-AF65-F5344CB8AC3E}">
        <p14:creationId xmlns:p14="http://schemas.microsoft.com/office/powerpoint/2010/main" val="3243419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440004"/>
          </a:xfrm>
          <a:prstGeom prst="rect">
            <a:avLst/>
          </a:prstGeom>
        </p:spPr>
      </p:pic>
      <p:pic>
        <p:nvPicPr>
          <p:cNvPr id="5" name="תמונה 4"/>
          <p:cNvPicPr>
            <a:picLocks noChangeAspect="1"/>
          </p:cNvPicPr>
          <p:nvPr/>
        </p:nvPicPr>
        <p:blipFill>
          <a:blip r:embed="rId4"/>
          <a:stretch>
            <a:fillRect/>
          </a:stretch>
        </p:blipFill>
        <p:spPr>
          <a:xfrm>
            <a:off x="73866" y="-19361"/>
            <a:ext cx="1109568" cy="480915"/>
          </a:xfrm>
          <a:prstGeom prst="rect">
            <a:avLst/>
          </a:prstGeom>
        </p:spPr>
      </p:pic>
      <p:sp>
        <p:nvSpPr>
          <p:cNvPr id="3" name="תיבת טקסט 2">
            <a:extLst>
              <a:ext uri="{FF2B5EF4-FFF2-40B4-BE49-F238E27FC236}">
                <a16:creationId xmlns:a16="http://schemas.microsoft.com/office/drawing/2014/main" id="{30E77EC0-2759-1153-243E-F29E1AF28877}"/>
              </a:ext>
            </a:extLst>
          </p:cNvPr>
          <p:cNvSpPr txBox="1"/>
          <p:nvPr/>
        </p:nvSpPr>
        <p:spPr>
          <a:xfrm>
            <a:off x="1676327" y="5401482"/>
            <a:ext cx="7215240" cy="892552"/>
          </a:xfrm>
          <a:prstGeom prst="rect">
            <a:avLst/>
          </a:prstGeom>
          <a:noFill/>
        </p:spPr>
        <p:txBody>
          <a:bodyPr wrap="square">
            <a:spAutoFit/>
          </a:bodyPr>
          <a:lstStyle/>
          <a:p>
            <a:pPr algn="l"/>
            <a:r>
              <a:rPr lang="he-IL" sz="3200" b="1" dirty="0">
                <a:latin typeface="MF_FrankRuhl-Regular"/>
              </a:rPr>
              <a:t>מְשִׂימָה:</a:t>
            </a:r>
            <a:r>
              <a:rPr lang="he-IL" sz="3200" b="1" i="0" u="none" strike="noStrike" baseline="0" dirty="0">
                <a:latin typeface="MF_FrankRuhl-Regular"/>
              </a:rPr>
              <a:t> </a:t>
            </a:r>
            <a:r>
              <a:rPr lang="he-IL" sz="3200" b="1" i="0" u="none" strike="noStrike" baseline="0" dirty="0">
                <a:solidFill>
                  <a:schemeClr val="accent2">
                    <a:lumMod val="50000"/>
                  </a:schemeClr>
                </a:solidFill>
                <a:latin typeface="MF_FrankRuhl-Regular"/>
              </a:rPr>
              <a:t>חוֹקְרִים אֶת מִבְרֶשֶׁת הַשִּׁנַּיִם</a:t>
            </a:r>
          </a:p>
          <a:p>
            <a:pPr algn="l"/>
            <a:r>
              <a:rPr lang="he-IL" sz="1800" b="0" i="0" u="none" strike="noStrike" baseline="0" dirty="0">
                <a:solidFill>
                  <a:srgbClr val="00A7EC"/>
                </a:solidFill>
                <a:latin typeface="MF_FrankRuhl-Regular"/>
              </a:rPr>
              <a:t>.</a:t>
            </a:r>
            <a:endParaRPr lang="he-IL" sz="2000" b="1" dirty="0"/>
          </a:p>
        </p:txBody>
      </p:sp>
      <p:sp>
        <p:nvSpPr>
          <p:cNvPr id="6" name="תיבת טקסט 5">
            <a:extLst>
              <a:ext uri="{FF2B5EF4-FFF2-40B4-BE49-F238E27FC236}">
                <a16:creationId xmlns:a16="http://schemas.microsoft.com/office/drawing/2014/main" id="{098A5E8E-948C-2906-7DF0-431A99E5ACAC}"/>
              </a:ext>
            </a:extLst>
          </p:cNvPr>
          <p:cNvSpPr txBox="1"/>
          <p:nvPr/>
        </p:nvSpPr>
        <p:spPr>
          <a:xfrm>
            <a:off x="2997947" y="6037647"/>
            <a:ext cx="4572000" cy="369332"/>
          </a:xfrm>
          <a:prstGeom prst="rect">
            <a:avLst/>
          </a:prstGeom>
          <a:noFill/>
        </p:spPr>
        <p:txBody>
          <a:bodyPr wrap="square">
            <a:spAutoFit/>
          </a:bodyPr>
          <a:lstStyle/>
          <a:p>
            <a:r>
              <a:rPr lang="he-IL" sz="1800" b="1" dirty="0">
                <a:latin typeface="MF_FrankRuhl-Bold"/>
              </a:rPr>
              <a:t>הֶמְשֵׁךְ הַמְּשִׂימָה עַמּוּדִים</a:t>
            </a:r>
            <a:r>
              <a:rPr lang="he-IL" sz="1800" b="1" dirty="0">
                <a:latin typeface="MF_FrankRuhl-Regular"/>
              </a:rPr>
              <a:t> </a:t>
            </a:r>
            <a:r>
              <a:rPr lang="he-IL" sz="1800" b="1" dirty="0">
                <a:solidFill>
                  <a:srgbClr val="000000"/>
                </a:solidFill>
                <a:latin typeface="MF_FrankRuhl-Regular"/>
              </a:rPr>
              <a:t>62-61</a:t>
            </a:r>
            <a:endParaRPr lang="he-IL" dirty="0"/>
          </a:p>
        </p:txBody>
      </p:sp>
      <p:pic>
        <p:nvPicPr>
          <p:cNvPr id="8" name="תמונה 7">
            <a:extLst>
              <a:ext uri="{FF2B5EF4-FFF2-40B4-BE49-F238E27FC236}">
                <a16:creationId xmlns:a16="http://schemas.microsoft.com/office/drawing/2014/main" id="{B70C5669-D681-A62D-E88F-F092045CE5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93889" y="319928"/>
            <a:ext cx="8297678" cy="4968609"/>
          </a:xfrm>
          <a:prstGeom prst="rect">
            <a:avLst/>
          </a:prstGeom>
        </p:spPr>
      </p:pic>
    </p:spTree>
    <p:extLst>
      <p:ext uri="{BB962C8B-B14F-4D97-AF65-F5344CB8AC3E}">
        <p14:creationId xmlns:p14="http://schemas.microsoft.com/office/powerpoint/2010/main" val="389514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530A2FBF-EAE4-DE17-7C1E-DA8478561EC7}"/>
              </a:ext>
            </a:extLst>
          </p:cNvPr>
          <p:cNvPicPr>
            <a:picLocks noChangeAspect="1"/>
          </p:cNvPicPr>
          <p:nvPr/>
        </p:nvPicPr>
        <p:blipFill>
          <a:blip r:embed="rId5">
            <a:clrChange>
              <a:clrFrom>
                <a:srgbClr val="FEF6E0"/>
              </a:clrFrom>
              <a:clrTo>
                <a:srgbClr val="FEF6E0">
                  <a:alpha val="0"/>
                </a:srgbClr>
              </a:clrTo>
            </a:clrChange>
          </a:blip>
          <a:stretch>
            <a:fillRect/>
          </a:stretch>
        </p:blipFill>
        <p:spPr>
          <a:xfrm>
            <a:off x="948340" y="453108"/>
            <a:ext cx="7048500" cy="2438400"/>
          </a:xfrm>
          <a:prstGeom prst="rect">
            <a:avLst/>
          </a:prstGeom>
          <a:ln w="12700">
            <a:solidFill>
              <a:schemeClr val="accent6">
                <a:lumMod val="50000"/>
              </a:schemeClr>
            </a:solidFill>
          </a:ln>
        </p:spPr>
      </p:pic>
      <p:pic>
        <p:nvPicPr>
          <p:cNvPr id="3" name="תמונה 2">
            <a:extLst>
              <a:ext uri="{FF2B5EF4-FFF2-40B4-BE49-F238E27FC236}">
                <a16:creationId xmlns:a16="http://schemas.microsoft.com/office/drawing/2014/main" id="{B8E2A215-D452-9E24-A69F-B54BB38EBEE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6717" y="3315171"/>
            <a:ext cx="2978871" cy="2978871"/>
          </a:xfrm>
          <a:prstGeom prst="rect">
            <a:avLst/>
          </a:prstGeom>
        </p:spPr>
      </p:pic>
      <p:sp>
        <p:nvSpPr>
          <p:cNvPr id="7" name="TextBox 12">
            <a:extLst>
              <a:ext uri="{FF2B5EF4-FFF2-40B4-BE49-F238E27FC236}">
                <a16:creationId xmlns:a16="http://schemas.microsoft.com/office/drawing/2014/main" id="{4BCA714C-2DAF-32DC-57D7-8D7D110692E2}"/>
              </a:ext>
            </a:extLst>
          </p:cNvPr>
          <p:cNvSpPr txBox="1"/>
          <p:nvPr/>
        </p:nvSpPr>
        <p:spPr>
          <a:xfrm>
            <a:off x="4000028" y="630325"/>
            <a:ext cx="1846407" cy="400110"/>
          </a:xfrm>
          <a:prstGeom prst="rect">
            <a:avLst/>
          </a:prstGeom>
          <a:noFill/>
        </p:spPr>
        <p:txBody>
          <a:bodyPr wrap="square" rtlCol="0">
            <a:spAutoFit/>
          </a:bodyPr>
          <a:lstStyle/>
          <a:p>
            <a:pPr algn="r"/>
            <a:r>
              <a:rPr lang="he-IL" sz="2000" b="1" dirty="0"/>
              <a:t>בְּעַמּוּד 62</a:t>
            </a:r>
            <a:endParaRPr lang="en-US" sz="2000" b="1" dirty="0"/>
          </a:p>
        </p:txBody>
      </p:sp>
      <p:pic>
        <p:nvPicPr>
          <p:cNvPr id="9" name="תמונה 8">
            <a:extLst>
              <a:ext uri="{FF2B5EF4-FFF2-40B4-BE49-F238E27FC236}">
                <a16:creationId xmlns:a16="http://schemas.microsoft.com/office/drawing/2014/main" id="{8D4F3249-FB3F-2F53-8DDD-51CF5263B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12" y="2891508"/>
            <a:ext cx="3827282" cy="3826197"/>
          </a:xfrm>
          <a:prstGeom prst="rect">
            <a:avLst/>
          </a:prstGeom>
        </p:spPr>
      </p:pic>
      <p:sp>
        <p:nvSpPr>
          <p:cNvPr id="10" name="תיבת טקסט 9">
            <a:extLst>
              <a:ext uri="{FF2B5EF4-FFF2-40B4-BE49-F238E27FC236}">
                <a16:creationId xmlns:a16="http://schemas.microsoft.com/office/drawing/2014/main" id="{E4009AEA-8191-A112-DD24-4025224CAB2A}"/>
              </a:ext>
            </a:extLst>
          </p:cNvPr>
          <p:cNvSpPr txBox="1"/>
          <p:nvPr/>
        </p:nvSpPr>
        <p:spPr>
          <a:xfrm>
            <a:off x="3255059" y="6220226"/>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התמונות מתוך </a:t>
            </a:r>
            <a:endParaRPr lang="he-IL" dirty="0"/>
          </a:p>
        </p:txBody>
      </p:sp>
    </p:spTree>
    <p:extLst>
      <p:ext uri="{BB962C8B-B14F-4D97-AF65-F5344CB8AC3E}">
        <p14:creationId xmlns:p14="http://schemas.microsoft.com/office/powerpoint/2010/main" val="2973693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9" name="תמונה 8">
            <a:extLst>
              <a:ext uri="{FF2B5EF4-FFF2-40B4-BE49-F238E27FC236}">
                <a16:creationId xmlns:a16="http://schemas.microsoft.com/office/drawing/2014/main" id="{DD121A52-97EC-F0CA-9ECD-DFC78CAE602D}"/>
              </a:ext>
            </a:extLst>
          </p:cNvPr>
          <p:cNvPicPr>
            <a:picLocks noChangeAspect="1"/>
          </p:cNvPicPr>
          <p:nvPr/>
        </p:nvPicPr>
        <p:blipFill>
          <a:blip r:embed="rId5"/>
          <a:stretch>
            <a:fillRect/>
          </a:stretch>
        </p:blipFill>
        <p:spPr>
          <a:xfrm>
            <a:off x="1986600" y="4355449"/>
            <a:ext cx="5591175" cy="763306"/>
          </a:xfrm>
          <a:prstGeom prst="rect">
            <a:avLst/>
          </a:prstGeom>
        </p:spPr>
      </p:pic>
      <p:pic>
        <p:nvPicPr>
          <p:cNvPr id="12" name="תמונה 11">
            <a:extLst>
              <a:ext uri="{FF2B5EF4-FFF2-40B4-BE49-F238E27FC236}">
                <a16:creationId xmlns:a16="http://schemas.microsoft.com/office/drawing/2014/main" id="{FBCBD6AA-5368-7FA3-5B2A-E33B4B299C33}"/>
              </a:ext>
            </a:extLst>
          </p:cNvPr>
          <p:cNvPicPr>
            <a:picLocks noChangeAspect="1"/>
          </p:cNvPicPr>
          <p:nvPr/>
        </p:nvPicPr>
        <p:blipFill>
          <a:blip r:embed="rId6"/>
          <a:stretch>
            <a:fillRect/>
          </a:stretch>
        </p:blipFill>
        <p:spPr>
          <a:xfrm>
            <a:off x="73866" y="5531929"/>
            <a:ext cx="8766928" cy="634040"/>
          </a:xfrm>
          <a:prstGeom prst="rect">
            <a:avLst/>
          </a:prstGeom>
        </p:spPr>
      </p:pic>
      <p:pic>
        <p:nvPicPr>
          <p:cNvPr id="16" name="תמונה 15">
            <a:extLst>
              <a:ext uri="{FF2B5EF4-FFF2-40B4-BE49-F238E27FC236}">
                <a16:creationId xmlns:a16="http://schemas.microsoft.com/office/drawing/2014/main" id="{65E406AC-A8F3-C1F1-E9CE-7335B3889E9D}"/>
              </a:ext>
            </a:extLst>
          </p:cNvPr>
          <p:cNvPicPr>
            <a:picLocks noChangeAspect="1"/>
          </p:cNvPicPr>
          <p:nvPr/>
        </p:nvPicPr>
        <p:blipFill>
          <a:blip r:embed="rId7"/>
          <a:stretch>
            <a:fillRect/>
          </a:stretch>
        </p:blipFill>
        <p:spPr>
          <a:xfrm>
            <a:off x="2200913" y="3406194"/>
            <a:ext cx="5162550" cy="552450"/>
          </a:xfrm>
          <a:prstGeom prst="rect">
            <a:avLst/>
          </a:prstGeom>
        </p:spPr>
      </p:pic>
      <p:pic>
        <p:nvPicPr>
          <p:cNvPr id="20" name="תמונה 19">
            <a:extLst>
              <a:ext uri="{FF2B5EF4-FFF2-40B4-BE49-F238E27FC236}">
                <a16:creationId xmlns:a16="http://schemas.microsoft.com/office/drawing/2014/main" id="{C6674606-DF0F-64CA-0CAA-84821B30EE58}"/>
              </a:ext>
            </a:extLst>
          </p:cNvPr>
          <p:cNvPicPr>
            <a:picLocks noChangeAspect="1"/>
          </p:cNvPicPr>
          <p:nvPr/>
        </p:nvPicPr>
        <p:blipFill>
          <a:blip r:embed="rId8"/>
          <a:stretch>
            <a:fillRect/>
          </a:stretch>
        </p:blipFill>
        <p:spPr>
          <a:xfrm>
            <a:off x="2172338" y="2268783"/>
            <a:ext cx="5219700" cy="724237"/>
          </a:xfrm>
          <a:prstGeom prst="rect">
            <a:avLst/>
          </a:prstGeom>
        </p:spPr>
      </p:pic>
      <p:sp>
        <p:nvSpPr>
          <p:cNvPr id="2" name="תיבת טקסט 1">
            <a:extLst>
              <a:ext uri="{FF2B5EF4-FFF2-40B4-BE49-F238E27FC236}">
                <a16:creationId xmlns:a16="http://schemas.microsoft.com/office/drawing/2014/main" id="{7FE2056A-26CC-E47D-F2E1-1E2FDB4FA187}"/>
              </a:ext>
            </a:extLst>
          </p:cNvPr>
          <p:cNvSpPr txBox="1"/>
          <p:nvPr/>
        </p:nvSpPr>
        <p:spPr>
          <a:xfrm>
            <a:off x="3687158" y="1185840"/>
            <a:ext cx="3199614" cy="589694"/>
          </a:xfrm>
          <a:prstGeom prst="rect">
            <a:avLst/>
          </a:prstGeom>
          <a:noFill/>
        </p:spPr>
        <p:txBody>
          <a:bodyPr wrap="square">
            <a:spAutoFit/>
          </a:bodyPr>
          <a:lstStyle/>
          <a:p>
            <a:r>
              <a:rPr lang="he-IL" sz="3200" b="1" dirty="0">
                <a:solidFill>
                  <a:schemeClr val="accent1">
                    <a:lumMod val="75000"/>
                  </a:schemeClr>
                </a:solidFill>
              </a:rPr>
              <a:t>מוּשָּׂגִים שֶׁלָּמַדְנוּ</a:t>
            </a:r>
          </a:p>
        </p:txBody>
      </p:sp>
    </p:spTree>
    <p:extLst>
      <p:ext uri="{BB962C8B-B14F-4D97-AF65-F5344CB8AC3E}">
        <p14:creationId xmlns:p14="http://schemas.microsoft.com/office/powerpoint/2010/main" val="3150173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9EA66F2D-C331-75FE-E819-DDD202F39C20}"/>
              </a:ext>
            </a:extLst>
          </p:cNvPr>
          <p:cNvPicPr>
            <a:picLocks noChangeAspect="1"/>
          </p:cNvPicPr>
          <p:nvPr/>
        </p:nvPicPr>
        <p:blipFill>
          <a:blip r:embed="rId5"/>
          <a:stretch>
            <a:fillRect/>
          </a:stretch>
        </p:blipFill>
        <p:spPr>
          <a:xfrm>
            <a:off x="216815" y="844926"/>
            <a:ext cx="8674751" cy="4603767"/>
          </a:xfrm>
          <a:prstGeom prst="rect">
            <a:avLst/>
          </a:prstGeom>
          <a:ln w="12700">
            <a:solidFill>
              <a:srgbClr val="00B0F0"/>
            </a:solidFill>
          </a:ln>
        </p:spPr>
      </p:pic>
      <p:sp>
        <p:nvSpPr>
          <p:cNvPr id="10" name="תיבת טקסט 9">
            <a:extLst>
              <a:ext uri="{FF2B5EF4-FFF2-40B4-BE49-F238E27FC236}">
                <a16:creationId xmlns:a16="http://schemas.microsoft.com/office/drawing/2014/main" id="{D342A3E3-E28F-6E9D-A6CE-BE62EB6BA78B}"/>
              </a:ext>
            </a:extLst>
          </p:cNvPr>
          <p:cNvSpPr txBox="1"/>
          <p:nvPr/>
        </p:nvSpPr>
        <p:spPr>
          <a:xfrm>
            <a:off x="2286000" y="5643742"/>
            <a:ext cx="4572000" cy="400110"/>
          </a:xfrm>
          <a:prstGeom prst="rect">
            <a:avLst/>
          </a:prstGeom>
          <a:noFill/>
        </p:spPr>
        <p:txBody>
          <a:bodyPr wrap="square">
            <a:spAutoFit/>
          </a:bodyPr>
          <a:lstStyle/>
          <a:p>
            <a:r>
              <a:rPr lang="he-IL" sz="2000" b="1" dirty="0">
                <a:latin typeface="MF_FrankRuhl-Bold"/>
              </a:rPr>
              <a:t>הֶמְשֵׁךְ הַמְּשִׂימָה בְּעַמּוּד</a:t>
            </a:r>
            <a:r>
              <a:rPr lang="he-IL" sz="2000" b="1" dirty="0">
                <a:latin typeface="MF_FrankRuhl-Regular"/>
                <a:cs typeface="+mn-cs"/>
              </a:rPr>
              <a:t> 63</a:t>
            </a:r>
            <a:endParaRPr lang="he-IL" sz="2000" dirty="0"/>
          </a:p>
        </p:txBody>
      </p:sp>
    </p:spTree>
    <p:extLst>
      <p:ext uri="{BB962C8B-B14F-4D97-AF65-F5344CB8AC3E}">
        <p14:creationId xmlns:p14="http://schemas.microsoft.com/office/powerpoint/2010/main" val="309987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A79693-DCC3-3267-971F-404F0504F102}"/>
              </a:ext>
            </a:extLst>
          </p:cNvPr>
          <p:cNvPicPr>
            <a:picLocks noChangeAspect="1"/>
          </p:cNvPicPr>
          <p:nvPr/>
        </p:nvPicPr>
        <p:blipFill>
          <a:blip r:embed="rId5"/>
          <a:stretch>
            <a:fillRect/>
          </a:stretch>
        </p:blipFill>
        <p:spPr>
          <a:xfrm>
            <a:off x="407090" y="712649"/>
            <a:ext cx="8116900" cy="3788553"/>
          </a:xfrm>
          <a:prstGeom prst="rect">
            <a:avLst/>
          </a:prstGeom>
          <a:ln w="12700">
            <a:solidFill>
              <a:srgbClr val="7030A0"/>
            </a:solidFill>
          </a:ln>
        </p:spPr>
      </p:pic>
      <p:pic>
        <p:nvPicPr>
          <p:cNvPr id="7" name="תמונה 6">
            <a:extLst>
              <a:ext uri="{FF2B5EF4-FFF2-40B4-BE49-F238E27FC236}">
                <a16:creationId xmlns:a16="http://schemas.microsoft.com/office/drawing/2014/main" id="{D0EAC7A9-0DA1-6F6A-DF08-73810809FE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336" y="4501202"/>
            <a:ext cx="4251193" cy="2148041"/>
          </a:xfrm>
          <a:prstGeom prst="rect">
            <a:avLst/>
          </a:prstGeom>
        </p:spPr>
      </p:pic>
      <p:sp>
        <p:nvSpPr>
          <p:cNvPr id="8" name="TextBox 12">
            <a:extLst>
              <a:ext uri="{FF2B5EF4-FFF2-40B4-BE49-F238E27FC236}">
                <a16:creationId xmlns:a16="http://schemas.microsoft.com/office/drawing/2014/main" id="{195C5529-4460-CEEB-14C1-95888F88DA08}"/>
              </a:ext>
            </a:extLst>
          </p:cNvPr>
          <p:cNvSpPr txBox="1"/>
          <p:nvPr/>
        </p:nvSpPr>
        <p:spPr>
          <a:xfrm>
            <a:off x="4581427" y="891227"/>
            <a:ext cx="1613801" cy="400110"/>
          </a:xfrm>
          <a:prstGeom prst="rect">
            <a:avLst/>
          </a:prstGeom>
          <a:noFill/>
        </p:spPr>
        <p:txBody>
          <a:bodyPr wrap="square" rtlCol="0">
            <a:spAutoFit/>
          </a:bodyPr>
          <a:lstStyle/>
          <a:p>
            <a:pPr algn="r"/>
            <a:r>
              <a:rPr lang="he-IL" sz="2000" b="1" dirty="0"/>
              <a:t>בְּעַמּוּד 64</a:t>
            </a:r>
            <a:endParaRPr lang="en-US" sz="2000" b="1" dirty="0"/>
          </a:p>
        </p:txBody>
      </p:sp>
      <p:sp>
        <p:nvSpPr>
          <p:cNvPr id="9" name="תיבת טקסט 8">
            <a:extLst>
              <a:ext uri="{FF2B5EF4-FFF2-40B4-BE49-F238E27FC236}">
                <a16:creationId xmlns:a16="http://schemas.microsoft.com/office/drawing/2014/main" id="{1963847A-60DB-B927-5A1E-FC735E16CA30}"/>
              </a:ext>
            </a:extLst>
          </p:cNvPr>
          <p:cNvSpPr txBox="1"/>
          <p:nvPr/>
        </p:nvSpPr>
        <p:spPr>
          <a:xfrm>
            <a:off x="496675" y="6145351"/>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spTree>
    <p:extLst>
      <p:ext uri="{BB962C8B-B14F-4D97-AF65-F5344CB8AC3E}">
        <p14:creationId xmlns:p14="http://schemas.microsoft.com/office/powerpoint/2010/main" val="593232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2FB9EFF9-7CB4-DA9D-ED2F-F4BB304E2881}"/>
              </a:ext>
            </a:extLst>
          </p:cNvPr>
          <p:cNvPicPr>
            <a:picLocks noChangeAspect="1"/>
          </p:cNvPicPr>
          <p:nvPr/>
        </p:nvPicPr>
        <p:blipFill>
          <a:blip r:embed="rId5"/>
          <a:stretch>
            <a:fillRect/>
          </a:stretch>
        </p:blipFill>
        <p:spPr>
          <a:xfrm>
            <a:off x="4434424" y="1148855"/>
            <a:ext cx="4251193" cy="3885611"/>
          </a:xfrm>
          <a:prstGeom prst="rect">
            <a:avLst/>
          </a:prstGeom>
          <a:ln w="12700">
            <a:solidFill>
              <a:srgbClr val="7030A0"/>
            </a:solidFill>
          </a:ln>
        </p:spPr>
      </p:pic>
      <p:sp>
        <p:nvSpPr>
          <p:cNvPr id="6" name="TextBox 12">
            <a:extLst>
              <a:ext uri="{FF2B5EF4-FFF2-40B4-BE49-F238E27FC236}">
                <a16:creationId xmlns:a16="http://schemas.microsoft.com/office/drawing/2014/main" id="{1ECE6EC7-0BDA-82F3-ACB5-749CD2DAA86E}"/>
              </a:ext>
            </a:extLst>
          </p:cNvPr>
          <p:cNvSpPr txBox="1"/>
          <p:nvPr/>
        </p:nvSpPr>
        <p:spPr>
          <a:xfrm>
            <a:off x="6218875" y="5034466"/>
            <a:ext cx="1487669" cy="400110"/>
          </a:xfrm>
          <a:prstGeom prst="rect">
            <a:avLst/>
          </a:prstGeom>
          <a:noFill/>
        </p:spPr>
        <p:txBody>
          <a:bodyPr wrap="square" rtlCol="0">
            <a:spAutoFit/>
          </a:bodyPr>
          <a:lstStyle/>
          <a:p>
            <a:pPr algn="r"/>
            <a:r>
              <a:rPr lang="he-IL" sz="2000" b="1" dirty="0"/>
              <a:t>בְּעַמּוּד 64</a:t>
            </a:r>
            <a:endParaRPr lang="en-US" sz="2000" b="1" dirty="0"/>
          </a:p>
        </p:txBody>
      </p:sp>
      <p:pic>
        <p:nvPicPr>
          <p:cNvPr id="8" name="תמונה 7">
            <a:extLst>
              <a:ext uri="{FF2B5EF4-FFF2-40B4-BE49-F238E27FC236}">
                <a16:creationId xmlns:a16="http://schemas.microsoft.com/office/drawing/2014/main" id="{A84BE9DD-7C93-8412-1FE2-566989621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383" y="1777489"/>
            <a:ext cx="3740046" cy="2509921"/>
          </a:xfrm>
          <a:prstGeom prst="rect">
            <a:avLst/>
          </a:prstGeom>
        </p:spPr>
      </p:pic>
      <p:sp>
        <p:nvSpPr>
          <p:cNvPr id="10" name="תיבת טקסט 9">
            <a:extLst>
              <a:ext uri="{FF2B5EF4-FFF2-40B4-BE49-F238E27FC236}">
                <a16:creationId xmlns:a16="http://schemas.microsoft.com/office/drawing/2014/main" id="{6401FD8C-FC61-288F-269C-98994EEB4946}"/>
              </a:ext>
            </a:extLst>
          </p:cNvPr>
          <p:cNvSpPr txBox="1"/>
          <p:nvPr/>
        </p:nvSpPr>
        <p:spPr>
          <a:xfrm>
            <a:off x="628650" y="4287410"/>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hlinkClick r:id="rId7"/>
              </a:rPr>
              <a:t>Pixabay</a:t>
            </a:r>
            <a:r>
              <a:rPr lang="he-IL" b="0" i="0" u="sng" dirty="0">
                <a:solidFill>
                  <a:srgbClr val="191B26"/>
                </a:solidFill>
                <a:effectLst/>
                <a:latin typeface="Open Sans" panose="020B0606030504020204" pitchFamily="34" charset="0"/>
              </a:rPr>
              <a:t>התמונה מתוך </a:t>
            </a:r>
            <a:endParaRPr lang="he-IL" dirty="0"/>
          </a:p>
        </p:txBody>
      </p:sp>
    </p:spTree>
    <p:extLst>
      <p:ext uri="{BB962C8B-B14F-4D97-AF65-F5344CB8AC3E}">
        <p14:creationId xmlns:p14="http://schemas.microsoft.com/office/powerpoint/2010/main" val="333777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129669" y="40221"/>
            <a:ext cx="993734" cy="368561"/>
          </a:xfrm>
          <a:prstGeom prst="rect">
            <a:avLst/>
          </a:prstGeom>
        </p:spPr>
      </p:pic>
      <p:pic>
        <p:nvPicPr>
          <p:cNvPr id="8" name="תמונה 7"/>
          <p:cNvPicPr>
            <a:picLocks noChangeAspect="1"/>
          </p:cNvPicPr>
          <p:nvPr/>
        </p:nvPicPr>
        <p:blipFill>
          <a:blip r:embed="rId4"/>
          <a:stretch>
            <a:fillRect/>
          </a:stretch>
        </p:blipFill>
        <p:spPr>
          <a:xfrm>
            <a:off x="0" y="-7936"/>
            <a:ext cx="1109568" cy="530398"/>
          </a:xfrm>
          <a:prstGeom prst="rect">
            <a:avLst/>
          </a:prstGeom>
        </p:spPr>
      </p:pic>
      <p:pic>
        <p:nvPicPr>
          <p:cNvPr id="17" name="תמונה 16">
            <a:extLst>
              <a:ext uri="{FF2B5EF4-FFF2-40B4-BE49-F238E27FC236}">
                <a16:creationId xmlns:a16="http://schemas.microsoft.com/office/drawing/2014/main" id="{67AB81D3-3F21-0E0A-D203-76DBB1EB294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11743" y="1838661"/>
            <a:ext cx="2238375" cy="2146209"/>
          </a:xfrm>
          <a:prstGeom prst="rect">
            <a:avLst/>
          </a:prstGeom>
        </p:spPr>
      </p:pic>
      <p:pic>
        <p:nvPicPr>
          <p:cNvPr id="19" name="תמונה 18">
            <a:extLst>
              <a:ext uri="{FF2B5EF4-FFF2-40B4-BE49-F238E27FC236}">
                <a16:creationId xmlns:a16="http://schemas.microsoft.com/office/drawing/2014/main" id="{B905CC4D-4FD2-839E-6F22-B41E0A3AE1BC}"/>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914525" y="1838661"/>
            <a:ext cx="2657475" cy="2146209"/>
          </a:xfrm>
          <a:prstGeom prst="rect">
            <a:avLst/>
          </a:prstGeom>
        </p:spPr>
      </p:pic>
      <p:pic>
        <p:nvPicPr>
          <p:cNvPr id="23" name="תמונה 22">
            <a:extLst>
              <a:ext uri="{FF2B5EF4-FFF2-40B4-BE49-F238E27FC236}">
                <a16:creationId xmlns:a16="http://schemas.microsoft.com/office/drawing/2014/main" id="{0ACA583E-4304-C43D-5748-F25283A0E962}"/>
              </a:ext>
            </a:extLst>
          </p:cNvPr>
          <p:cNvPicPr>
            <a:picLocks noChangeAspect="1"/>
          </p:cNvPicPr>
          <p:nvPr/>
        </p:nvPicPr>
        <p:blipFill>
          <a:blip r:embed="rId7"/>
          <a:stretch>
            <a:fillRect/>
          </a:stretch>
        </p:blipFill>
        <p:spPr>
          <a:xfrm>
            <a:off x="6485642" y="4323191"/>
            <a:ext cx="1993319" cy="1785465"/>
          </a:xfrm>
          <a:prstGeom prst="rect">
            <a:avLst/>
          </a:prstGeom>
        </p:spPr>
      </p:pic>
      <p:sp>
        <p:nvSpPr>
          <p:cNvPr id="24" name="TextBox 12">
            <a:extLst>
              <a:ext uri="{FF2B5EF4-FFF2-40B4-BE49-F238E27FC236}">
                <a16:creationId xmlns:a16="http://schemas.microsoft.com/office/drawing/2014/main" id="{E05AAD34-12AB-5369-BCF7-E18CD3A1D4B8}"/>
              </a:ext>
            </a:extLst>
          </p:cNvPr>
          <p:cNvSpPr txBox="1"/>
          <p:nvPr/>
        </p:nvSpPr>
        <p:spPr>
          <a:xfrm>
            <a:off x="3952895" y="5215923"/>
            <a:ext cx="1846407" cy="707886"/>
          </a:xfrm>
          <a:prstGeom prst="rect">
            <a:avLst/>
          </a:prstGeom>
          <a:noFill/>
        </p:spPr>
        <p:txBody>
          <a:bodyPr wrap="square" rtlCol="0">
            <a:spAutoFit/>
          </a:bodyPr>
          <a:lstStyle/>
          <a:p>
            <a:pPr algn="r"/>
            <a:r>
              <a:rPr lang="he-IL" sz="2000" b="1" dirty="0"/>
              <a:t> שְׁאֵלוֹת הַשִּׂיחַ בְּעַמּוּד 46</a:t>
            </a:r>
            <a:endParaRPr lang="en-US" sz="2000" b="1" dirty="0"/>
          </a:p>
        </p:txBody>
      </p:sp>
      <p:sp>
        <p:nvSpPr>
          <p:cNvPr id="3" name="בועת דיבור: אליפסה 2">
            <a:extLst>
              <a:ext uri="{FF2B5EF4-FFF2-40B4-BE49-F238E27FC236}">
                <a16:creationId xmlns:a16="http://schemas.microsoft.com/office/drawing/2014/main" id="{9C90E85C-5C2D-02DE-A471-31BF353527C1}"/>
              </a:ext>
            </a:extLst>
          </p:cNvPr>
          <p:cNvSpPr/>
          <p:nvPr/>
        </p:nvSpPr>
        <p:spPr>
          <a:xfrm>
            <a:off x="5799302" y="879466"/>
            <a:ext cx="3192985" cy="2146209"/>
          </a:xfrm>
          <a:prstGeom prst="wedgeEllipseCallout">
            <a:avLst>
              <a:gd name="adj1" fmla="val -57179"/>
              <a:gd name="adj2" fmla="val 45874"/>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ctr"/>
            <a:endParaRPr lang="en-US" sz="2000" b="1" i="0" u="none" strike="noStrike" baseline="0" dirty="0">
              <a:solidFill>
                <a:schemeClr val="tx1"/>
              </a:solidFill>
              <a:latin typeface="MF_FrankRuhl-Regular"/>
            </a:endParaRPr>
          </a:p>
          <a:p>
            <a:pPr algn="ctr"/>
            <a:r>
              <a:rPr lang="he-IL" sz="2400" b="1" i="0" u="none" strike="noStrike" baseline="0" dirty="0">
                <a:solidFill>
                  <a:schemeClr val="tx1"/>
                </a:solidFill>
                <a:latin typeface="MF_FrankRuhl-Regular"/>
              </a:rPr>
              <a:t>"מָה כְּבָר יָכוֹל</a:t>
            </a:r>
          </a:p>
          <a:p>
            <a:pPr algn="ctr"/>
            <a:r>
              <a:rPr lang="he-IL" sz="2400" b="1" i="0" u="none" strike="noStrike" baseline="0" dirty="0">
                <a:solidFill>
                  <a:schemeClr val="tx1"/>
                </a:solidFill>
                <a:latin typeface="MF_FrankRuhl-Regular"/>
              </a:rPr>
              <a:t>לקְִרוֹת אִם אֶת</a:t>
            </a:r>
          </a:p>
          <a:p>
            <a:pPr algn="ctr"/>
            <a:r>
              <a:rPr lang="he-IL" sz="2400" b="1" i="0" u="none" strike="noStrike" baseline="0" dirty="0">
                <a:solidFill>
                  <a:schemeClr val="tx1"/>
                </a:solidFill>
                <a:latin typeface="MF_FrankRuhl-Regular"/>
              </a:rPr>
              <a:t>הַשִּׁנַּיִם וְהַחֲנִיכַיִם</a:t>
            </a:r>
          </a:p>
          <a:p>
            <a:pPr algn="ctr"/>
            <a:r>
              <a:rPr lang="he-IL" sz="2400" b="1" i="0" u="none" strike="noStrike" baseline="0" dirty="0">
                <a:solidFill>
                  <a:schemeClr val="tx1"/>
                </a:solidFill>
                <a:latin typeface="MF_FrankRuhl-Regular"/>
              </a:rPr>
              <a:t>לאֹ נַקְפִּיד לְנַקּוֹת?"</a:t>
            </a:r>
            <a:endParaRPr lang="he-IL" sz="2800" b="1" kern="1200" dirty="0">
              <a:solidFill>
                <a:schemeClr val="tx1"/>
              </a:solidFill>
            </a:endParaRPr>
          </a:p>
        </p:txBody>
      </p:sp>
      <p:sp>
        <p:nvSpPr>
          <p:cNvPr id="6" name="בועת דיבור: אליפסה 5">
            <a:extLst>
              <a:ext uri="{FF2B5EF4-FFF2-40B4-BE49-F238E27FC236}">
                <a16:creationId xmlns:a16="http://schemas.microsoft.com/office/drawing/2014/main" id="{246A61DB-D52F-B4EC-6E6A-46B53708B9FB}"/>
              </a:ext>
            </a:extLst>
          </p:cNvPr>
          <p:cNvSpPr/>
          <p:nvPr/>
        </p:nvSpPr>
        <p:spPr>
          <a:xfrm>
            <a:off x="94268" y="975277"/>
            <a:ext cx="2316489" cy="1800225"/>
          </a:xfrm>
          <a:prstGeom prst="wedgeEllipseCallout">
            <a:avLst>
              <a:gd name="adj1" fmla="val 65769"/>
              <a:gd name="adj2" fmla="val 65068"/>
            </a:avLst>
          </a:prstGeom>
          <a:solidFill>
            <a:srgbClr val="FAE3D6"/>
          </a:solidFill>
          <a:ln>
            <a:solidFill>
              <a:srgbClr val="F6CCB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marL="0" indent="0" algn="ctr" defTabSz="933450" rtl="1">
              <a:lnSpc>
                <a:spcPct val="90000"/>
              </a:lnSpc>
              <a:spcBef>
                <a:spcPct val="0"/>
              </a:spcBef>
              <a:spcAft>
                <a:spcPct val="35000"/>
              </a:spcAft>
              <a:buNone/>
            </a:pPr>
            <a:endParaRPr lang="he-IL" sz="2400" b="1" i="0" u="none" strike="noStrike" baseline="0" dirty="0">
              <a:solidFill>
                <a:schemeClr val="tx1"/>
              </a:solidFill>
              <a:latin typeface="MF_FrankRuhl-Regular"/>
            </a:endParaRPr>
          </a:p>
          <a:p>
            <a:pPr marL="0" indent="0" algn="ctr" defTabSz="933450" rtl="1">
              <a:lnSpc>
                <a:spcPct val="90000"/>
              </a:lnSpc>
              <a:spcBef>
                <a:spcPct val="0"/>
              </a:spcBef>
              <a:spcAft>
                <a:spcPct val="35000"/>
              </a:spcAft>
              <a:buNone/>
            </a:pPr>
            <a:r>
              <a:rPr lang="he-IL" sz="2400" b="1" dirty="0">
                <a:solidFill>
                  <a:schemeClr val="tx1"/>
                </a:solidFill>
                <a:latin typeface="MF_FrankRuhl-Regular"/>
              </a:rPr>
              <a:t>"</a:t>
            </a:r>
            <a:r>
              <a:rPr lang="he-IL" sz="2400" b="1" i="0" u="none" strike="noStrike" baseline="0" dirty="0">
                <a:solidFill>
                  <a:schemeClr val="tx1"/>
                </a:solidFill>
                <a:latin typeface="MF_FrankRuhl-Regular"/>
              </a:rPr>
              <a:t>חָשׁוּב לְטַפֵּל בַּשִּׁנַּיִם..."</a:t>
            </a:r>
            <a:endParaRPr lang="he-IL" sz="2800" b="1" kern="1200" dirty="0">
              <a:solidFill>
                <a:schemeClr val="tx1"/>
              </a:solidFill>
            </a:endParaRPr>
          </a:p>
        </p:txBody>
      </p:sp>
    </p:spTree>
    <p:extLst>
      <p:ext uri="{BB962C8B-B14F-4D97-AF65-F5344CB8AC3E}">
        <p14:creationId xmlns:p14="http://schemas.microsoft.com/office/powerpoint/2010/main" val="152980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7244" y="-138839"/>
            <a:ext cx="7961489" cy="1325563"/>
          </a:xfrm>
        </p:spPr>
        <p:txBody>
          <a:bodyPr>
            <a:normAutofit/>
          </a:bodyPr>
          <a:lstStyle/>
          <a:p>
            <a:pPr algn="r" rtl="1"/>
            <a:r>
              <a:rPr lang="he-IL" sz="4000" b="1" i="0" u="none" strike="noStrike" baseline="0" dirty="0">
                <a:solidFill>
                  <a:schemeClr val="accent2">
                    <a:lumMod val="50000"/>
                  </a:schemeClr>
                </a:solidFill>
                <a:latin typeface="MF_FrankRuhl-Regular"/>
              </a:rPr>
              <a:t>נִשְׁמֹר עַל שִׁנַּיִם וְעַל חֲנִיכַיִם בְּרִיאוֹת </a:t>
            </a:r>
            <a:r>
              <a:rPr lang="he-IL" sz="2000" b="1" i="0" u="none" strike="noStrike" baseline="0" dirty="0">
                <a:latin typeface="MF_FrankRuhl-Regular"/>
                <a:cs typeface="+mn-cs"/>
              </a:rPr>
              <a:t>(</a:t>
            </a:r>
            <a:r>
              <a:rPr lang="he-IL" sz="2000" b="1" dirty="0">
                <a:latin typeface="MF_FrankRuhl-Bold"/>
                <a:cs typeface="+mn-cs"/>
              </a:rPr>
              <a:t>בְּעַמּוּד</a:t>
            </a:r>
            <a:r>
              <a:rPr lang="he-IL" sz="2000" b="1" dirty="0">
                <a:latin typeface="MF_FrankRuhl-Regular"/>
                <a:cs typeface="+mn-cs"/>
              </a:rPr>
              <a:t> 48) </a:t>
            </a:r>
            <a:endParaRPr lang="en-US" sz="2000" b="1" dirty="0">
              <a:cs typeface="+mn-cs"/>
            </a:endParaRPr>
          </a:p>
        </p:txBody>
      </p:sp>
      <p:pic>
        <p:nvPicPr>
          <p:cNvPr id="4" name="תמונה 3"/>
          <p:cNvPicPr>
            <a:picLocks noChangeAspect="1"/>
          </p:cNvPicPr>
          <p:nvPr/>
        </p:nvPicPr>
        <p:blipFill>
          <a:blip r:embed="rId3"/>
          <a:stretch>
            <a:fillRect/>
          </a:stretch>
        </p:blipFill>
        <p:spPr>
          <a:xfrm>
            <a:off x="8076400" y="0"/>
            <a:ext cx="993734" cy="357273"/>
          </a:xfrm>
          <a:prstGeom prst="rect">
            <a:avLst/>
          </a:prstGeom>
        </p:spPr>
      </p:pic>
      <p:pic>
        <p:nvPicPr>
          <p:cNvPr id="5" name="תמונה 4"/>
          <p:cNvPicPr>
            <a:picLocks noChangeAspect="1"/>
          </p:cNvPicPr>
          <p:nvPr/>
        </p:nvPicPr>
        <p:blipFill>
          <a:blip r:embed="rId4"/>
          <a:stretch>
            <a:fillRect/>
          </a:stretch>
        </p:blipFill>
        <p:spPr>
          <a:xfrm>
            <a:off x="0" y="-32457"/>
            <a:ext cx="1109568" cy="448093"/>
          </a:xfrm>
          <a:prstGeom prst="rect">
            <a:avLst/>
          </a:prstGeom>
        </p:spPr>
      </p:pic>
      <p:pic>
        <p:nvPicPr>
          <p:cNvPr id="9" name="תמונה 8">
            <a:extLst>
              <a:ext uri="{FF2B5EF4-FFF2-40B4-BE49-F238E27FC236}">
                <a16:creationId xmlns:a16="http://schemas.microsoft.com/office/drawing/2014/main" id="{01C7A4F5-1D28-B995-B86A-CE08A3295E02}"/>
              </a:ext>
            </a:extLst>
          </p:cNvPr>
          <p:cNvPicPr>
            <a:picLocks noChangeAspect="1"/>
          </p:cNvPicPr>
          <p:nvPr/>
        </p:nvPicPr>
        <p:blipFill>
          <a:blip r:embed="rId5"/>
          <a:stretch>
            <a:fillRect/>
          </a:stretch>
        </p:blipFill>
        <p:spPr>
          <a:xfrm>
            <a:off x="7230476" y="5203596"/>
            <a:ext cx="1691848" cy="1543593"/>
          </a:xfrm>
          <a:prstGeom prst="rect">
            <a:avLst/>
          </a:prstGeom>
        </p:spPr>
      </p:pic>
      <p:sp>
        <p:nvSpPr>
          <p:cNvPr id="10" name="תיבת טקסט 9">
            <a:extLst>
              <a:ext uri="{FF2B5EF4-FFF2-40B4-BE49-F238E27FC236}">
                <a16:creationId xmlns:a16="http://schemas.microsoft.com/office/drawing/2014/main" id="{0D3E7CC3-59AB-2544-3BE3-DED1B3844741}"/>
              </a:ext>
            </a:extLst>
          </p:cNvPr>
          <p:cNvSpPr txBox="1"/>
          <p:nvPr/>
        </p:nvSpPr>
        <p:spPr>
          <a:xfrm>
            <a:off x="4256115" y="6089916"/>
            <a:ext cx="2951019" cy="461665"/>
          </a:xfrm>
          <a:prstGeom prst="rect">
            <a:avLst/>
          </a:prstGeom>
          <a:noFill/>
        </p:spPr>
        <p:txBody>
          <a:bodyPr wrap="square">
            <a:spAutoFit/>
          </a:bodyPr>
          <a:lstStyle/>
          <a:p>
            <a:pPr marL="0" indent="0" algn="r" rtl="1">
              <a:buNone/>
            </a:pPr>
            <a:r>
              <a:rPr lang="he-IL" sz="1800" b="1" dirty="0"/>
              <a:t>שְׁאֵלוֹת הַשִּׂיחַ בְּעַמּוּד </a:t>
            </a:r>
            <a:r>
              <a:rPr lang="he-IL" sz="2400" b="1" dirty="0"/>
              <a:t>48</a:t>
            </a:r>
          </a:p>
        </p:txBody>
      </p:sp>
      <p:pic>
        <p:nvPicPr>
          <p:cNvPr id="12" name="תמונה 11">
            <a:extLst>
              <a:ext uri="{FF2B5EF4-FFF2-40B4-BE49-F238E27FC236}">
                <a16:creationId xmlns:a16="http://schemas.microsoft.com/office/drawing/2014/main" id="{CB7EF620-EE56-65A1-991C-03380243BE52}"/>
              </a:ext>
            </a:extLst>
          </p:cNvPr>
          <p:cNvPicPr>
            <a:picLocks noChangeAspect="1"/>
          </p:cNvPicPr>
          <p:nvPr/>
        </p:nvPicPr>
        <p:blipFill>
          <a:blip r:embed="rId6"/>
          <a:stretch>
            <a:fillRect/>
          </a:stretch>
        </p:blipFill>
        <p:spPr>
          <a:xfrm>
            <a:off x="2591567" y="1036952"/>
            <a:ext cx="5981700" cy="3876675"/>
          </a:xfrm>
          <a:prstGeom prst="rect">
            <a:avLst/>
          </a:prstGeom>
          <a:ln w="12700">
            <a:solidFill>
              <a:schemeClr val="accent2">
                <a:lumMod val="50000"/>
              </a:schemeClr>
            </a:solidFill>
          </a:ln>
        </p:spPr>
      </p:pic>
      <p:pic>
        <p:nvPicPr>
          <p:cNvPr id="14" name="תמונה 13">
            <a:extLst>
              <a:ext uri="{FF2B5EF4-FFF2-40B4-BE49-F238E27FC236}">
                <a16:creationId xmlns:a16="http://schemas.microsoft.com/office/drawing/2014/main" id="{E57422EA-C87B-8FC2-718D-EE2A06C74E2C}"/>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2766970" y="4304711"/>
            <a:ext cx="1995055" cy="2290618"/>
          </a:xfrm>
          <a:prstGeom prst="rect">
            <a:avLst/>
          </a:prstGeom>
        </p:spPr>
      </p:pic>
      <p:pic>
        <p:nvPicPr>
          <p:cNvPr id="21" name="תמונה 20">
            <a:extLst>
              <a:ext uri="{FF2B5EF4-FFF2-40B4-BE49-F238E27FC236}">
                <a16:creationId xmlns:a16="http://schemas.microsoft.com/office/drawing/2014/main" id="{63316539-7B26-9419-D5D0-63A0978E6F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52301">
            <a:off x="2230418" y="5217302"/>
            <a:ext cx="976717" cy="722525"/>
          </a:xfrm>
          <a:prstGeom prst="rect">
            <a:avLst/>
          </a:prstGeom>
        </p:spPr>
      </p:pic>
      <p:sp>
        <p:nvSpPr>
          <p:cNvPr id="22" name="בועת דיבור: אליפסה 21">
            <a:extLst>
              <a:ext uri="{FF2B5EF4-FFF2-40B4-BE49-F238E27FC236}">
                <a16:creationId xmlns:a16="http://schemas.microsoft.com/office/drawing/2014/main" id="{1AFFCE89-36CA-701C-7142-A0534CD5DFAA}"/>
              </a:ext>
            </a:extLst>
          </p:cNvPr>
          <p:cNvSpPr/>
          <p:nvPr/>
        </p:nvSpPr>
        <p:spPr>
          <a:xfrm rot="20414910">
            <a:off x="167422" y="3354110"/>
            <a:ext cx="2249412" cy="2309124"/>
          </a:xfrm>
          <a:prstGeom prst="wedgeEllipseCallout">
            <a:avLst>
              <a:gd name="adj1" fmla="val 91768"/>
              <a:gd name="adj2" fmla="val 76860"/>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marL="0" indent="0" algn="ctr" defTabSz="933450" rtl="1">
              <a:lnSpc>
                <a:spcPct val="90000"/>
              </a:lnSpc>
              <a:spcBef>
                <a:spcPct val="0"/>
              </a:spcBef>
              <a:spcAft>
                <a:spcPct val="35000"/>
              </a:spcAft>
              <a:buNone/>
            </a:pPr>
            <a:r>
              <a:rPr lang="he-IL" sz="2400" b="1" i="0" u="none" strike="noStrike" baseline="0" dirty="0">
                <a:solidFill>
                  <a:schemeClr val="tx1"/>
                </a:solidFill>
                <a:latin typeface="MF_FrankRuhl-Regular"/>
              </a:rPr>
              <a:t>"מ...מ... שׁוֹקוֹלָד טָעִים. רוֹצֶה ״קֻבִּיָּה״?"</a:t>
            </a:r>
            <a:endParaRPr lang="he-IL" sz="2800" b="1" kern="1200" dirty="0">
              <a:solidFill>
                <a:schemeClr val="tx1"/>
              </a:solidFill>
            </a:endParaRPr>
          </a:p>
        </p:txBody>
      </p:sp>
    </p:spTree>
    <p:extLst>
      <p:ext uri="{BB962C8B-B14F-4D97-AF65-F5344CB8AC3E}">
        <p14:creationId xmlns:p14="http://schemas.microsoft.com/office/powerpoint/2010/main" val="2049708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4000BE9-62BA-DCF2-25C7-5514919BD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897" y="146309"/>
            <a:ext cx="1191237" cy="302697"/>
          </a:xfrm>
          <a:prstGeom prst="rect">
            <a:avLst/>
          </a:prstGeom>
        </p:spPr>
      </p:pic>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4"/>
          <a:stretch>
            <a:fillRect/>
          </a:stretch>
        </p:blipFill>
        <p:spPr>
          <a:xfrm>
            <a:off x="73866" y="-19361"/>
            <a:ext cx="1109568" cy="531629"/>
          </a:xfrm>
          <a:prstGeom prst="rect">
            <a:avLst/>
          </a:prstGeom>
        </p:spPr>
      </p:pic>
      <p:sp>
        <p:nvSpPr>
          <p:cNvPr id="13" name="תיבת טקסט 12">
            <a:extLst>
              <a:ext uri="{FF2B5EF4-FFF2-40B4-BE49-F238E27FC236}">
                <a16:creationId xmlns:a16="http://schemas.microsoft.com/office/drawing/2014/main" id="{37062B84-1487-87C7-3699-B425B564A124}"/>
              </a:ext>
            </a:extLst>
          </p:cNvPr>
          <p:cNvSpPr txBox="1"/>
          <p:nvPr/>
        </p:nvSpPr>
        <p:spPr>
          <a:xfrm>
            <a:off x="1401535" y="358117"/>
            <a:ext cx="7072980" cy="1077218"/>
          </a:xfrm>
          <a:prstGeom prst="rect">
            <a:avLst/>
          </a:prstGeom>
          <a:noFill/>
        </p:spPr>
        <p:txBody>
          <a:bodyPr wrap="square">
            <a:spAutoFit/>
          </a:bodyPr>
          <a:lstStyle/>
          <a:p>
            <a:pPr algn="ctr"/>
            <a:r>
              <a:rPr lang="he-IL" sz="3200" b="1" i="0" u="none" strike="noStrike" baseline="0" dirty="0">
                <a:latin typeface="MF_FrankRuhl-Regular"/>
              </a:rPr>
              <a:t>מְשִׂימָה:</a:t>
            </a:r>
            <a:r>
              <a:rPr lang="he-IL" sz="3200" b="0" i="0" u="none" strike="noStrike" baseline="0" dirty="0">
                <a:solidFill>
                  <a:srgbClr val="437BBE"/>
                </a:solidFill>
                <a:latin typeface="MF_FrankRuhl-Regular"/>
              </a:rPr>
              <a:t> </a:t>
            </a:r>
            <a:r>
              <a:rPr lang="he-IL" sz="3200" b="1" i="0" u="none" strike="noStrike" baseline="0" dirty="0">
                <a:solidFill>
                  <a:schemeClr val="accent2">
                    <a:lumMod val="50000"/>
                  </a:schemeClr>
                </a:solidFill>
                <a:latin typeface="MF_FrankRuhl-Regular"/>
              </a:rPr>
              <a:t>סֶקֶר: כַּמָּה קֻבִּיּוֹת שׁוֹקוֹלָד אֲנַחְנוּ אוֹכְלִים בְּיוֹם אֶחָד?</a:t>
            </a:r>
            <a:endParaRPr lang="he-IL" sz="3200" b="1" dirty="0">
              <a:solidFill>
                <a:schemeClr val="accent2">
                  <a:lumMod val="50000"/>
                </a:schemeClr>
              </a:solidFill>
            </a:endParaRPr>
          </a:p>
        </p:txBody>
      </p:sp>
      <p:sp>
        <p:nvSpPr>
          <p:cNvPr id="32" name="תיבת טקסט 31">
            <a:extLst>
              <a:ext uri="{FF2B5EF4-FFF2-40B4-BE49-F238E27FC236}">
                <a16:creationId xmlns:a16="http://schemas.microsoft.com/office/drawing/2014/main" id="{9423D195-A160-7199-02BF-76397A1A92EB}"/>
              </a:ext>
            </a:extLst>
          </p:cNvPr>
          <p:cNvSpPr txBox="1"/>
          <p:nvPr/>
        </p:nvSpPr>
        <p:spPr>
          <a:xfrm>
            <a:off x="50023" y="1043492"/>
            <a:ext cx="1346662" cy="369332"/>
          </a:xfrm>
          <a:prstGeom prst="rect">
            <a:avLst/>
          </a:prstGeom>
          <a:noFill/>
        </p:spPr>
        <p:txBody>
          <a:bodyPr wrap="square" rtlCol="1">
            <a:spAutoFit/>
          </a:bodyPr>
          <a:lstStyle/>
          <a:p>
            <a:r>
              <a:rPr lang="he-IL" sz="1800" b="1" dirty="0">
                <a:latin typeface="MF_FrankRuhl-Bold"/>
              </a:rPr>
              <a:t>בְּעַמּוּד</a:t>
            </a:r>
            <a:r>
              <a:rPr lang="he-IL" dirty="0"/>
              <a:t> </a:t>
            </a:r>
            <a:r>
              <a:rPr lang="he-IL" b="1" dirty="0"/>
              <a:t>49</a:t>
            </a:r>
          </a:p>
        </p:txBody>
      </p:sp>
      <p:sp>
        <p:nvSpPr>
          <p:cNvPr id="5" name="תיבת טקסט 4">
            <a:extLst>
              <a:ext uri="{FF2B5EF4-FFF2-40B4-BE49-F238E27FC236}">
                <a16:creationId xmlns:a16="http://schemas.microsoft.com/office/drawing/2014/main" id="{EE7768E9-5146-4F32-B7B4-62EFE2AB950E}"/>
              </a:ext>
            </a:extLst>
          </p:cNvPr>
          <p:cNvSpPr txBox="1"/>
          <p:nvPr/>
        </p:nvSpPr>
        <p:spPr>
          <a:xfrm>
            <a:off x="73866" y="6488668"/>
            <a:ext cx="3225515" cy="369332"/>
          </a:xfrm>
          <a:prstGeom prst="rect">
            <a:avLst/>
          </a:prstGeom>
          <a:noFill/>
        </p:spPr>
        <p:txBody>
          <a:bodyPr wrap="square">
            <a:spAutoFit/>
          </a:bodyPr>
          <a:lstStyle/>
          <a:p>
            <a:r>
              <a:rPr lang="he-IL" sz="1800" b="1" dirty="0">
                <a:latin typeface="MF_FrankRuhl-Bold"/>
              </a:rPr>
              <a:t>הֶמְשֵׁךְ הַמְּשִׂימָה בְּ</a:t>
            </a:r>
            <a:r>
              <a:rPr lang="he-IL" sz="1800" b="1" dirty="0">
                <a:latin typeface="MF_FrankRuhl-Bold"/>
                <a:cs typeface="+mn-cs"/>
              </a:rPr>
              <a:t>עַמּוּדִים 50-49</a:t>
            </a:r>
            <a:endParaRPr lang="he-IL" sz="1800" dirty="0"/>
          </a:p>
        </p:txBody>
      </p:sp>
      <p:pic>
        <p:nvPicPr>
          <p:cNvPr id="7" name="תמונה 6">
            <a:extLst>
              <a:ext uri="{FF2B5EF4-FFF2-40B4-BE49-F238E27FC236}">
                <a16:creationId xmlns:a16="http://schemas.microsoft.com/office/drawing/2014/main" id="{467B6519-B75A-D59F-45A4-AA9167A53A55}"/>
              </a:ext>
            </a:extLst>
          </p:cNvPr>
          <p:cNvPicPr>
            <a:picLocks noChangeAspect="1"/>
          </p:cNvPicPr>
          <p:nvPr/>
        </p:nvPicPr>
        <p:blipFill>
          <a:blip r:embed="rId5"/>
          <a:stretch>
            <a:fillRect/>
          </a:stretch>
        </p:blipFill>
        <p:spPr>
          <a:xfrm>
            <a:off x="1099146" y="1549970"/>
            <a:ext cx="7453500" cy="4709428"/>
          </a:xfrm>
          <a:prstGeom prst="rect">
            <a:avLst/>
          </a:prstGeom>
          <a:ln w="12700">
            <a:solidFill>
              <a:schemeClr val="accent2">
                <a:lumMod val="50000"/>
              </a:schemeClr>
            </a:solidFill>
          </a:ln>
        </p:spPr>
      </p:pic>
    </p:spTree>
    <p:extLst>
      <p:ext uri="{BB962C8B-B14F-4D97-AF65-F5344CB8AC3E}">
        <p14:creationId xmlns:p14="http://schemas.microsoft.com/office/powerpoint/2010/main" val="351670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11" name="תמונה 10">
            <a:extLst>
              <a:ext uri="{FF2B5EF4-FFF2-40B4-BE49-F238E27FC236}">
                <a16:creationId xmlns:a16="http://schemas.microsoft.com/office/drawing/2014/main" id="{19BDD829-5B6B-F206-F017-454F42E6195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14980" y="99927"/>
            <a:ext cx="6905796" cy="3514275"/>
          </a:xfrm>
          <a:prstGeom prst="rect">
            <a:avLst/>
          </a:prstGeom>
        </p:spPr>
      </p:pic>
      <p:pic>
        <p:nvPicPr>
          <p:cNvPr id="15" name="תמונה 14">
            <a:extLst>
              <a:ext uri="{FF2B5EF4-FFF2-40B4-BE49-F238E27FC236}">
                <a16:creationId xmlns:a16="http://schemas.microsoft.com/office/drawing/2014/main" id="{29BC8800-37B0-E41E-679B-CA357C29444D}"/>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979630" y="3429000"/>
            <a:ext cx="6037093" cy="3034793"/>
          </a:xfrm>
          <a:prstGeom prst="rect">
            <a:avLst/>
          </a:prstGeom>
        </p:spPr>
      </p:pic>
      <p:sp>
        <p:nvSpPr>
          <p:cNvPr id="21" name="תיבת טקסט 20">
            <a:extLst>
              <a:ext uri="{FF2B5EF4-FFF2-40B4-BE49-F238E27FC236}">
                <a16:creationId xmlns:a16="http://schemas.microsoft.com/office/drawing/2014/main" id="{26A108A4-69D9-1005-1A62-2F639F609AB9}"/>
              </a:ext>
            </a:extLst>
          </p:cNvPr>
          <p:cNvSpPr txBox="1"/>
          <p:nvPr/>
        </p:nvSpPr>
        <p:spPr>
          <a:xfrm>
            <a:off x="542041" y="6008744"/>
            <a:ext cx="4572000" cy="369332"/>
          </a:xfrm>
          <a:prstGeom prst="rect">
            <a:avLst/>
          </a:prstGeom>
          <a:noFill/>
        </p:spPr>
        <p:txBody>
          <a:bodyPr wrap="square">
            <a:spAutoFit/>
          </a:bodyPr>
          <a:lstStyle/>
          <a:p>
            <a:r>
              <a:rPr lang="he-IL" sz="1800" b="1" dirty="0"/>
              <a:t>עַמּוּד 50</a:t>
            </a:r>
            <a:endParaRPr lang="he-IL" dirty="0"/>
          </a:p>
        </p:txBody>
      </p:sp>
    </p:spTree>
    <p:extLst>
      <p:ext uri="{BB962C8B-B14F-4D97-AF65-F5344CB8AC3E}">
        <p14:creationId xmlns:p14="http://schemas.microsoft.com/office/powerpoint/2010/main" val="8672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4000BE9-62BA-DCF2-25C7-5514919BD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897" y="146309"/>
            <a:ext cx="1191237" cy="302697"/>
          </a:xfrm>
          <a:prstGeom prst="rect">
            <a:avLst/>
          </a:prstGeom>
        </p:spPr>
      </p:pic>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4"/>
          <a:stretch>
            <a:fillRect/>
          </a:stretch>
        </p:blipFill>
        <p:spPr>
          <a:xfrm>
            <a:off x="73866" y="-19361"/>
            <a:ext cx="1109568" cy="531629"/>
          </a:xfrm>
          <a:prstGeom prst="rect">
            <a:avLst/>
          </a:prstGeom>
        </p:spPr>
      </p:pic>
      <p:pic>
        <p:nvPicPr>
          <p:cNvPr id="6" name="תמונה 5">
            <a:extLst>
              <a:ext uri="{FF2B5EF4-FFF2-40B4-BE49-F238E27FC236}">
                <a16:creationId xmlns:a16="http://schemas.microsoft.com/office/drawing/2014/main" id="{D1144BC3-DB24-9CBA-04EE-3EB7976D66BF}"/>
              </a:ext>
            </a:extLst>
          </p:cNvPr>
          <p:cNvPicPr>
            <a:picLocks noChangeAspect="1"/>
          </p:cNvPicPr>
          <p:nvPr/>
        </p:nvPicPr>
        <p:blipFill>
          <a:blip r:embed="rId5"/>
          <a:stretch>
            <a:fillRect/>
          </a:stretch>
        </p:blipFill>
        <p:spPr>
          <a:xfrm>
            <a:off x="2627279" y="949358"/>
            <a:ext cx="5114925" cy="5562600"/>
          </a:xfrm>
          <a:prstGeom prst="rect">
            <a:avLst/>
          </a:prstGeom>
          <a:ln w="12700">
            <a:solidFill>
              <a:srgbClr val="B31114"/>
            </a:solidFill>
          </a:ln>
        </p:spPr>
      </p:pic>
      <p:pic>
        <p:nvPicPr>
          <p:cNvPr id="9" name="תמונה 8">
            <a:extLst>
              <a:ext uri="{FF2B5EF4-FFF2-40B4-BE49-F238E27FC236}">
                <a16:creationId xmlns:a16="http://schemas.microsoft.com/office/drawing/2014/main" id="{04D3FA93-0C8F-3A91-80FD-19053EC3CFA0}"/>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99321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1368128" y="56348"/>
            <a:ext cx="869703" cy="392815"/>
          </a:xfrm>
          <a:prstGeom prst="rect">
            <a:avLst/>
          </a:prstGeom>
        </p:spPr>
      </p:pic>
      <p:pic>
        <p:nvPicPr>
          <p:cNvPr id="5" name="תמונה 4"/>
          <p:cNvPicPr>
            <a:picLocks noChangeAspect="1"/>
          </p:cNvPicPr>
          <p:nvPr/>
        </p:nvPicPr>
        <p:blipFill>
          <a:blip r:embed="rId4"/>
          <a:stretch>
            <a:fillRect/>
          </a:stretch>
        </p:blipFill>
        <p:spPr>
          <a:xfrm>
            <a:off x="73866" y="-19361"/>
            <a:ext cx="1109568" cy="392815"/>
          </a:xfrm>
          <a:prstGeom prst="rect">
            <a:avLst/>
          </a:prstGeom>
        </p:spPr>
      </p:pic>
      <p:pic>
        <p:nvPicPr>
          <p:cNvPr id="7" name="תמונה 6">
            <a:extLst>
              <a:ext uri="{FF2B5EF4-FFF2-40B4-BE49-F238E27FC236}">
                <a16:creationId xmlns:a16="http://schemas.microsoft.com/office/drawing/2014/main" id="{C12F70DF-1F04-E1BF-3AAE-D3AEA499D7F9}"/>
              </a:ext>
            </a:extLst>
          </p:cNvPr>
          <p:cNvPicPr>
            <a:picLocks noChangeAspect="1"/>
          </p:cNvPicPr>
          <p:nvPr/>
        </p:nvPicPr>
        <p:blipFill>
          <a:blip r:embed="rId5"/>
          <a:stretch>
            <a:fillRect/>
          </a:stretch>
        </p:blipFill>
        <p:spPr>
          <a:xfrm>
            <a:off x="3168019" y="4762787"/>
            <a:ext cx="5806531" cy="1918168"/>
          </a:xfrm>
          <a:prstGeom prst="rect">
            <a:avLst/>
          </a:prstGeom>
          <a:ln w="12700">
            <a:solidFill>
              <a:srgbClr val="B31013"/>
            </a:solidFill>
          </a:ln>
        </p:spPr>
      </p:pic>
      <p:pic>
        <p:nvPicPr>
          <p:cNvPr id="12" name="תמונה 11">
            <a:extLst>
              <a:ext uri="{FF2B5EF4-FFF2-40B4-BE49-F238E27FC236}">
                <a16:creationId xmlns:a16="http://schemas.microsoft.com/office/drawing/2014/main" id="{4168A648-7631-764F-FDED-A0E638C390B6}"/>
              </a:ext>
            </a:extLst>
          </p:cNvPr>
          <p:cNvPicPr>
            <a:picLocks noChangeAspect="1"/>
          </p:cNvPicPr>
          <p:nvPr/>
        </p:nvPicPr>
        <p:blipFill>
          <a:blip r:embed="rId6"/>
          <a:stretch>
            <a:fillRect/>
          </a:stretch>
        </p:blipFill>
        <p:spPr>
          <a:xfrm>
            <a:off x="3168019" y="177046"/>
            <a:ext cx="5806531" cy="4455233"/>
          </a:xfrm>
          <a:prstGeom prst="rect">
            <a:avLst/>
          </a:prstGeom>
          <a:ln w="12700">
            <a:solidFill>
              <a:schemeClr val="accent2">
                <a:lumMod val="50000"/>
              </a:schemeClr>
            </a:solidFill>
          </a:ln>
        </p:spPr>
      </p:pic>
      <p:pic>
        <p:nvPicPr>
          <p:cNvPr id="17" name="תמונה 16">
            <a:extLst>
              <a:ext uri="{FF2B5EF4-FFF2-40B4-BE49-F238E27FC236}">
                <a16:creationId xmlns:a16="http://schemas.microsoft.com/office/drawing/2014/main" id="{56A9C6CA-7D54-46FC-3433-FA7FF3AC483F}"/>
              </a:ext>
            </a:extLst>
          </p:cNvPr>
          <p:cNvPicPr>
            <a:picLocks noChangeAspect="1"/>
          </p:cNvPicPr>
          <p:nvPr/>
        </p:nvPicPr>
        <p:blipFill>
          <a:blip r:embed="rId7"/>
          <a:stretch>
            <a:fillRect/>
          </a:stretch>
        </p:blipFill>
        <p:spPr>
          <a:xfrm>
            <a:off x="876810" y="4752975"/>
            <a:ext cx="1691848" cy="1543593"/>
          </a:xfrm>
          <a:prstGeom prst="rect">
            <a:avLst/>
          </a:prstGeom>
        </p:spPr>
      </p:pic>
      <p:sp>
        <p:nvSpPr>
          <p:cNvPr id="21" name="תיבת טקסט 20">
            <a:extLst>
              <a:ext uri="{FF2B5EF4-FFF2-40B4-BE49-F238E27FC236}">
                <a16:creationId xmlns:a16="http://schemas.microsoft.com/office/drawing/2014/main" id="{7B0903AD-8DFA-3932-5BB7-D7A05CF458DB}"/>
              </a:ext>
            </a:extLst>
          </p:cNvPr>
          <p:cNvSpPr txBox="1"/>
          <p:nvPr/>
        </p:nvSpPr>
        <p:spPr>
          <a:xfrm>
            <a:off x="73866" y="6363477"/>
            <a:ext cx="2702764" cy="461665"/>
          </a:xfrm>
          <a:prstGeom prst="rect">
            <a:avLst/>
          </a:prstGeom>
          <a:noFill/>
        </p:spPr>
        <p:txBody>
          <a:bodyPr wrap="square">
            <a:spAutoFit/>
          </a:bodyPr>
          <a:lstStyle/>
          <a:p>
            <a:pPr marL="0" indent="0" algn="r" rtl="1">
              <a:buNone/>
            </a:pPr>
            <a:r>
              <a:rPr lang="he-IL" sz="1800" b="1" dirty="0"/>
              <a:t>שְׁאֵלוֹת הַשִּׂיחַ בְּעַמּוּד </a:t>
            </a:r>
            <a:r>
              <a:rPr lang="he-IL" sz="2400" b="1" dirty="0"/>
              <a:t>51</a:t>
            </a:r>
          </a:p>
        </p:txBody>
      </p:sp>
      <p:pic>
        <p:nvPicPr>
          <p:cNvPr id="23" name="תמונה 22">
            <a:extLst>
              <a:ext uri="{FF2B5EF4-FFF2-40B4-BE49-F238E27FC236}">
                <a16:creationId xmlns:a16="http://schemas.microsoft.com/office/drawing/2014/main" id="{3137393D-C3DD-58E7-D609-DF8A57B65D9F}"/>
              </a:ext>
            </a:extLst>
          </p:cNvPr>
          <p:cNvPicPr>
            <a:picLocks noChangeAspect="1"/>
          </p:cNvPicPr>
          <p:nvPr/>
        </p:nvPicPr>
        <p:blipFill>
          <a:blip r:embed="rId8"/>
          <a:stretch>
            <a:fillRect/>
          </a:stretch>
        </p:blipFill>
        <p:spPr>
          <a:xfrm>
            <a:off x="118989" y="1540047"/>
            <a:ext cx="2864336" cy="2706506"/>
          </a:xfrm>
          <a:prstGeom prst="rect">
            <a:avLst/>
          </a:prstGeom>
          <a:ln w="12700">
            <a:solidFill>
              <a:srgbClr val="B31013"/>
            </a:solidFill>
          </a:ln>
        </p:spPr>
      </p:pic>
      <p:sp>
        <p:nvSpPr>
          <p:cNvPr id="27" name="תיבת טקסט 26">
            <a:extLst>
              <a:ext uri="{FF2B5EF4-FFF2-40B4-BE49-F238E27FC236}">
                <a16:creationId xmlns:a16="http://schemas.microsoft.com/office/drawing/2014/main" id="{BE898716-1615-0C34-006F-1DA25289D464}"/>
              </a:ext>
            </a:extLst>
          </p:cNvPr>
          <p:cNvSpPr txBox="1"/>
          <p:nvPr/>
        </p:nvSpPr>
        <p:spPr>
          <a:xfrm>
            <a:off x="1183434" y="833570"/>
            <a:ext cx="869703" cy="400110"/>
          </a:xfrm>
          <a:prstGeom prst="rect">
            <a:avLst/>
          </a:prstGeom>
          <a:noFill/>
        </p:spPr>
        <p:txBody>
          <a:bodyPr wrap="square">
            <a:spAutoFit/>
          </a:bodyPr>
          <a:lstStyle/>
          <a:p>
            <a:r>
              <a:rPr lang="he-IL" sz="2000" b="1" dirty="0"/>
              <a:t>עַשֶּׁשֶׁת</a:t>
            </a:r>
          </a:p>
        </p:txBody>
      </p:sp>
      <p:cxnSp>
        <p:nvCxnSpPr>
          <p:cNvPr id="29" name="מחבר ישר 28">
            <a:extLst>
              <a:ext uri="{FF2B5EF4-FFF2-40B4-BE49-F238E27FC236}">
                <a16:creationId xmlns:a16="http://schemas.microsoft.com/office/drawing/2014/main" id="{FD8911E7-5F84-4400-4D60-AE0C40F3BD7A}"/>
              </a:ext>
            </a:extLst>
          </p:cNvPr>
          <p:cNvCxnSpPr/>
          <p:nvPr/>
        </p:nvCxnSpPr>
        <p:spPr>
          <a:xfrm flipH="1">
            <a:off x="876810" y="1231861"/>
            <a:ext cx="491318" cy="10022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66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14" name="תיבת טקסט 13">
            <a:extLst>
              <a:ext uri="{FF2B5EF4-FFF2-40B4-BE49-F238E27FC236}">
                <a16:creationId xmlns:a16="http://schemas.microsoft.com/office/drawing/2014/main" id="{F71AFED5-8960-C8A9-8B5C-D9ED47C876D8}"/>
              </a:ext>
            </a:extLst>
          </p:cNvPr>
          <p:cNvSpPr txBox="1"/>
          <p:nvPr/>
        </p:nvSpPr>
        <p:spPr>
          <a:xfrm>
            <a:off x="2191863" y="1857235"/>
            <a:ext cx="6202837" cy="461665"/>
          </a:xfrm>
          <a:prstGeom prst="rect">
            <a:avLst/>
          </a:prstGeom>
          <a:noFill/>
        </p:spPr>
        <p:txBody>
          <a:bodyPr wrap="square">
            <a:spAutoFit/>
          </a:bodyPr>
          <a:lstStyle/>
          <a:p>
            <a:pPr marL="0" indent="0" algn="r" rtl="1">
              <a:buNone/>
            </a:pPr>
            <a:r>
              <a:rPr lang="he-IL" sz="2400" dirty="0">
                <a:latin typeface="MF_FrankRuhl-Bold"/>
              </a:rPr>
              <a:t>פִּתְרוּ אֶת הַתַּשְׁבֵּץ וְהָשִׁיבוּ עַל הַשְּׁאֵלוֹת בְּעַמּוּד</a:t>
            </a:r>
            <a:r>
              <a:rPr lang="he-IL" sz="2400" dirty="0"/>
              <a:t> 52</a:t>
            </a:r>
          </a:p>
        </p:txBody>
      </p:sp>
      <p:sp>
        <p:nvSpPr>
          <p:cNvPr id="3" name="תיבת טקסט 2">
            <a:extLst>
              <a:ext uri="{FF2B5EF4-FFF2-40B4-BE49-F238E27FC236}">
                <a16:creationId xmlns:a16="http://schemas.microsoft.com/office/drawing/2014/main" id="{34017DF6-B706-7AF8-ECD1-2F7900ACCEA8}"/>
              </a:ext>
            </a:extLst>
          </p:cNvPr>
          <p:cNvSpPr txBox="1"/>
          <p:nvPr/>
        </p:nvSpPr>
        <p:spPr>
          <a:xfrm>
            <a:off x="1046376" y="489401"/>
            <a:ext cx="6565900" cy="1292662"/>
          </a:xfrm>
          <a:prstGeom prst="rect">
            <a:avLst/>
          </a:prstGeom>
          <a:noFill/>
        </p:spPr>
        <p:txBody>
          <a:bodyPr wrap="square">
            <a:spAutoFit/>
          </a:bodyPr>
          <a:lstStyle/>
          <a:p>
            <a:pPr algn="r"/>
            <a:r>
              <a:rPr kumimoji="0" lang="he-IL" sz="3200" b="1" i="0" u="none" strike="noStrike" kern="1200" cap="none" spc="0" normalizeH="0" baseline="0" noProof="0" dirty="0">
                <a:ln>
                  <a:noFill/>
                </a:ln>
                <a:solidFill>
                  <a:prstClr val="black"/>
                </a:solidFill>
                <a:effectLst/>
                <a:uLnTx/>
                <a:uFillTx/>
                <a:latin typeface="MF_FrankRuhl-Regular"/>
                <a:ea typeface="+mn-ea"/>
              </a:rPr>
              <a:t>מְשִׂימָה:</a:t>
            </a:r>
            <a:r>
              <a:rPr lang="he-IL" sz="3200" b="0" i="0" u="none" strike="noStrike" baseline="0" dirty="0">
                <a:solidFill>
                  <a:srgbClr val="437BBE"/>
                </a:solidFill>
                <a:latin typeface="MF_FrankRuhl-Regular"/>
              </a:rPr>
              <a:t> </a:t>
            </a:r>
            <a:r>
              <a:rPr lang="he-IL" sz="3200" b="1" i="0" u="none" strike="noStrike" baseline="0" dirty="0">
                <a:solidFill>
                  <a:schemeClr val="accent2">
                    <a:lumMod val="50000"/>
                  </a:schemeClr>
                </a:solidFill>
                <a:latin typeface="MF_FrankRuhl-Regular"/>
              </a:rPr>
              <a:t>מָה עָלוּל לִפְגֹּעַ בִּבְרִיאוּת הַשִּׁנַּיִם?</a:t>
            </a:r>
          </a:p>
          <a:p>
            <a:pPr algn="l"/>
            <a:r>
              <a:rPr lang="he-IL" sz="1400" b="0" i="0" u="none" strike="noStrike" baseline="0" dirty="0">
                <a:solidFill>
                  <a:srgbClr val="00A7EC"/>
                </a:solidFill>
                <a:latin typeface="MF_FrankRuhl-Regular"/>
              </a:rPr>
              <a:t>.</a:t>
            </a:r>
            <a:endParaRPr lang="he-IL" dirty="0"/>
          </a:p>
        </p:txBody>
      </p:sp>
      <p:pic>
        <p:nvPicPr>
          <p:cNvPr id="7" name="תמונה 6">
            <a:extLst>
              <a:ext uri="{FF2B5EF4-FFF2-40B4-BE49-F238E27FC236}">
                <a16:creationId xmlns:a16="http://schemas.microsoft.com/office/drawing/2014/main" id="{811E265B-D618-96BC-1833-0A6B518A5EE6}"/>
              </a:ext>
            </a:extLst>
          </p:cNvPr>
          <p:cNvPicPr>
            <a:picLocks noChangeAspect="1"/>
          </p:cNvPicPr>
          <p:nvPr/>
        </p:nvPicPr>
        <p:blipFill>
          <a:blip r:embed="rId5"/>
          <a:stretch>
            <a:fillRect/>
          </a:stretch>
        </p:blipFill>
        <p:spPr>
          <a:xfrm>
            <a:off x="328592" y="2537887"/>
            <a:ext cx="8562975" cy="3248025"/>
          </a:xfrm>
          <a:prstGeom prst="rect">
            <a:avLst/>
          </a:prstGeom>
          <a:ln w="12700">
            <a:solidFill>
              <a:schemeClr val="accent2">
                <a:lumMod val="50000"/>
              </a:schemeClr>
            </a:solidFill>
          </a:ln>
        </p:spPr>
      </p:pic>
    </p:spTree>
    <p:extLst>
      <p:ext uri="{BB962C8B-B14F-4D97-AF65-F5344CB8AC3E}">
        <p14:creationId xmlns:p14="http://schemas.microsoft.com/office/powerpoint/2010/main" val="3515327952"/>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4126</TotalTime>
  <Words>1546</Words>
  <Application>Microsoft Office PowerPoint</Application>
  <PresentationFormat>‫הצגה על המסך (4:3)</PresentationFormat>
  <Paragraphs>166</Paragraphs>
  <Slides>29</Slides>
  <Notes>29</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29</vt:i4>
      </vt:variant>
    </vt:vector>
  </HeadingPairs>
  <TitlesOfParts>
    <vt:vector size="38" baseType="lpstr">
      <vt:lpstr>Arial</vt:lpstr>
      <vt:lpstr>Calibri</vt:lpstr>
      <vt:lpstr>Calibri Light</vt:lpstr>
      <vt:lpstr>FontbitDavid</vt:lpstr>
      <vt:lpstr>FontbitDavid-Bold</vt:lpstr>
      <vt:lpstr>MF_FrankRuhl-Bold</vt:lpstr>
      <vt:lpstr>MF_FrankRuhl-Regular</vt:lpstr>
      <vt:lpstr>Open Sans</vt:lpstr>
      <vt:lpstr>ערכת נושא Office</vt:lpstr>
      <vt:lpstr> מצגת מלווה   מַדָּע וְטֶכְנוֹלוֹגְיָה לְכִתָּה ב הַשִּׁנַּיִם שֶׁלָּנוּ</vt:lpstr>
      <vt:lpstr>   פֶּרֶק שֵׁנִי: שׁוֹמְרִים עַל שִׁנַּיִם וַחֲנִיכַיִם בְּרִיאוֹת  </vt:lpstr>
      <vt:lpstr>מצגת של PowerPoint‏</vt:lpstr>
      <vt:lpstr>נִשְׁמֹר עַל שִׁנַּיִם וְעַל חֲנִיכַיִם בְּרִיאוֹת (בְּעַמּוּד 48)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מְשִׂימָה: שׁוֹמְרִים עַל הַשִּׁנַּיִם וְהַחֲנִיכַיִם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168</cp:revision>
  <dcterms:created xsi:type="dcterms:W3CDTF">2019-05-25T18:59:51Z</dcterms:created>
  <dcterms:modified xsi:type="dcterms:W3CDTF">2024-03-09T09:29:25Z</dcterms:modified>
</cp:coreProperties>
</file>