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7"/>
  </p:notesMasterIdLst>
  <p:sldIdLst>
    <p:sldId id="329" r:id="rId2"/>
    <p:sldId id="356" r:id="rId3"/>
    <p:sldId id="379" r:id="rId4"/>
    <p:sldId id="391" r:id="rId5"/>
    <p:sldId id="380" r:id="rId6"/>
    <p:sldId id="373" r:id="rId7"/>
    <p:sldId id="388" r:id="rId8"/>
    <p:sldId id="383" r:id="rId9"/>
    <p:sldId id="386" r:id="rId10"/>
    <p:sldId id="389" r:id="rId11"/>
    <p:sldId id="393" r:id="rId12"/>
    <p:sldId id="392" r:id="rId13"/>
    <p:sldId id="374" r:id="rId14"/>
    <p:sldId id="382" r:id="rId15"/>
    <p:sldId id="38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923"/>
    <a:srgbClr val="FFFFCC"/>
    <a:srgbClr val="8C6504"/>
    <a:srgbClr val="B31114"/>
    <a:srgbClr val="0067A3"/>
    <a:srgbClr val="6EB14D"/>
    <a:srgbClr val="F6FAFE"/>
    <a:srgbClr val="0066A6"/>
    <a:srgbClr val="6FB14D"/>
    <a:srgbClr val="B310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78" autoAdjust="0"/>
    <p:restoredTop sz="94321" autoAdjust="0"/>
  </p:normalViewPr>
  <p:slideViewPr>
    <p:cSldViewPr snapToGrid="0" showGuides="1">
      <p:cViewPr varScale="1">
        <p:scale>
          <a:sx n="111" d="100"/>
          <a:sy n="111" d="100"/>
        </p:scale>
        <p:origin x="1212" y="96"/>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ב'/ניסן/תשפ"ד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400" dirty="0"/>
              <a:t>תת הפרק בני אדם בעונת הקיץ עוסק בשינויים בהתנהגותם של בני האדם. הסביבה משתנה, האוויר מתחמם מאד, החוץ "קורא" לנו. הלבוש משתנה לקיצי וקצר. בדרך כלל מטיילים יותר ועוסקים בפעילות גופנית מחוץ לבית.</a:t>
            </a:r>
          </a:p>
          <a:p>
            <a:pPr algn="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400" dirty="0"/>
              <a:t>פותחים בשיח בכיתה: כיצד אתם מתכוננים כשאתם מתכוונים ללכת בים?</a:t>
            </a:r>
          </a:p>
          <a:p>
            <a:pPr algn="r"/>
            <a:r>
              <a:rPr lang="he-IL" sz="1400" dirty="0"/>
              <a:t>אילו פעולות אתם עושים?. </a:t>
            </a:r>
          </a:p>
          <a:p>
            <a:pPr algn="r"/>
            <a:r>
              <a:rPr lang="he-IL" sz="1400" dirty="0"/>
              <a:t>צופים בסרטון.</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420357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תת פרק זה (שקופיות 12- 10) נועד לאפשר לתלמידים להעמיק את הבנתם באשר להתמודדות של בני האדם עם אתגרי הקיץ: הגנה מפני קרינת השמש (על ידי: שתייה, רוח, צל). התלמידים מתבקשים לייעץ (והם אוהבים זאת</a:t>
            </a:r>
          </a:p>
          <a:p>
            <a:r>
              <a:rPr lang="he-IL" b="0" dirty="0"/>
              <a:t>מאוד) לטלי ולעמרי איזה ציוד כדאי שייקחו עמם כשהם יוצאים לים. כך התלמידים ממיינים את האמצעים</a:t>
            </a:r>
          </a:p>
          <a:p>
            <a:r>
              <a:rPr lang="he-IL" b="0" dirty="0"/>
              <a:t>המובאים במחסן הפריטים ולומדים על דרכי ההתמודדות. השאלה האחרונה במשימה זו עוסקת בשמירה</a:t>
            </a:r>
          </a:p>
          <a:p>
            <a:r>
              <a:rPr lang="he-IL" b="0" dirty="0"/>
              <a:t>על הניקיון בחוף, ומטרתה לעודד את התלמידים לשמור על הסביבה נקייה ובריאה.</a:t>
            </a:r>
          </a:p>
          <a:p>
            <a:r>
              <a:rPr lang="he-IL" b="0" dirty="0"/>
              <a:t>למידה בתנועה: מתאמנים בסגנונות שחייה - תנועות הידיים בשחיית חזה ובשחיית חתירה.</a:t>
            </a:r>
          </a:p>
          <a:p>
            <a:endParaRPr lang="he-IL" b="1"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1589453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400" dirty="0"/>
              <a:t>יישום הבנה. </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401548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כיצד אנו מקררים את הגוף בקיץ?: הקטע בפרק עוסק בהיכרות עם אמצעי קירור המסייעים לבני האדם לקרר את גופם (צל, יצירת רוח, מזון, טבילה במים, הזעה) ואשר מוכרים לתלמידים </a:t>
            </a:r>
            <a:r>
              <a:rPr lang="he-IL" b="0" dirty="0" err="1"/>
              <a:t>מחיי</a:t>
            </a:r>
            <a:r>
              <a:rPr lang="he-IL" b="0" dirty="0"/>
              <a:t> היומיום.</a:t>
            </a:r>
          </a:p>
          <a:p>
            <a:r>
              <a:rPr lang="he-IL" b="0" dirty="0"/>
              <a:t>אפשר להפנות את תשומת לבם של התלמידים לכך שמכשירי הקירור (מזגן, מאוורר) יוצרים תנאי סביבה שונים. כדאי לדעת שהמזגן מקרר את האוויר בחדר, אבל המאוורר אינו מקרר את האוויר אלא רק גורם לתנועת אוויר בחדר. עם זאת הרוח שיוצר המאוורר מסייעת לנידוף הזיעה (בתהליך של אידוי, הגורם לקירור הגוף), מרחיקה מהגוף את האוויר החם (בגלל החום הנפלט מהגוף( והלח) (בגלל התנדפות הזיעה) ותורמת לתחושת קירור.</a:t>
            </a:r>
          </a:p>
          <a:p>
            <a:r>
              <a:rPr lang="he-IL" b="0" dirty="0"/>
              <a:t>חשוב להדגיש שהאדם פיתח מכשירים אלה במשך השנים כדי להקל על חייו בתנאי מזג האוויר שמקשים עליו בחורף ובקיץ. מכשירים אלה מגבירים את יכולתו להתמודד עם תופעות טבע שונות, כמו טמפרטורות גבוהות ונמוכות. חשוב לחזור ולהדגיש שהמכנה המשותף לכל הפיתוחים הטכנולוגיים שהכרנו (מכשירי מדידה, מכשירי קירור וחימום) הוא להגביר את יכולתו של האדם ולשפר את איכות חייו.</a:t>
            </a:r>
          </a:p>
          <a:p>
            <a:endParaRPr lang="he-IL" b="0" dirty="0"/>
          </a:p>
          <a:p>
            <a:r>
              <a:rPr lang="he-IL" b="0" dirty="0"/>
              <a:t>מטרת המשימה קירור נבון היא להעלות את המודעות לחשיבות של בחירת דרכי קירור חסכוניות, שגם משפיעות על התקציב המשפחתי וגם מאפשרות לשמור על איכות הסביבה. הקטנת צריכת החשמל מקטינה את זיהום הסביבה הנגרם בזמן הפעלת תחנות כוח.</a:t>
            </a:r>
          </a:p>
          <a:p>
            <a:r>
              <a:rPr lang="he-IL" b="0" dirty="0"/>
              <a:t>השימוש במי המזגן להשקיה מקטין את צריכת המים. שני הדברים האלה מקטינים את תשלומי החשמל והמים של המשפחה.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134115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משימה זו נועדה להמחיש עיקרון טכנולוגי ולפיו האדם מייצר מוצרים כדי לתת מענה לצרכים. במקרה זה הצורך הוא לשמור על טמפרטורת גוף קבועה והפתרון הטכנולוגי הוא מניפה.</a:t>
            </a:r>
          </a:p>
          <a:p>
            <a:r>
              <a:rPr lang="he-IL" b="0" dirty="0"/>
              <a:t>התלמידים מוזמנים להכין מניפה בכל דרך שהיא בעזרת בריסטול. מומלץ לאפשר לתלמידים לנסות דרכים שונות לקיפול הנייר וליצירת מניפות באופנים שונים ובצורות שונות. אפשר להזמין את התלמידים לקשט את המניפות. חשוב להזמין את התלמידים להציג את התוצר ואת דרך הכנתו.</a:t>
            </a:r>
          </a:p>
          <a:p>
            <a:r>
              <a:rPr lang="he-IL" b="0" dirty="0"/>
              <a:t>חשוב להפנות למציגים שאלות כגון: מה עזר לך לחשוב ש...? מהם היתרונות של המניפה שלך? מהם החסרונות שלה? איך אפשר לשפר אותה? ועוד. אפשר לבנות מניפות שונות, בצורות שונות ובגדלים שונים: מניפות מנייר, מניפות מעלים, מניפות ממשטח פלסטיק או מבד. אפשר ליצור למשטח גם מסגרת ששומרת על קשיחותו. אפשר גם לבקש מהתלמידים להביא מהבית מניפות שונות. אפשר לערוך השוואה בין המניפות שיש להן צורות שונות, ולגלות שבכולן קיים אותו העיקרון, והוא קיום משטח רחב שנִפנופו גורם לרוח, המסייעת לצנן את הגוף.</a:t>
            </a:r>
          </a:p>
          <a:p>
            <a:endParaRPr lang="he-IL" b="0" dirty="0"/>
          </a:p>
          <a:p>
            <a:r>
              <a:rPr lang="he-IL" b="0" dirty="0"/>
              <a:t>לפני הפעילות, מומלץ לתת לתלמידים חומרי גלם ולבקש מהם להמציא מניפה משלהם. בהמשך, אפשר להציע להם לבנות מניפה על פי ההנחיות שמופיעות באיורים. </a:t>
            </a:r>
          </a:p>
          <a:p>
            <a:endParaRPr lang="he-IL" b="0"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3081589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לבקש מהתלמידים לחבר משפט עם כל מושג.</a:t>
            </a:r>
          </a:p>
          <a:p>
            <a:r>
              <a:rPr lang="he-IL" dirty="0"/>
              <a:t>אפשר גם לבקש לבטא את המושג באמצעות פנטומימה.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398825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נושא זה </a:t>
            </a:r>
            <a:r>
              <a:rPr lang="he-IL" b="1" dirty="0"/>
              <a:t>עוסק בהתנהגות של בני האדם בקיץ</a:t>
            </a:r>
            <a:r>
              <a:rPr lang="he-IL" dirty="0"/>
              <a:t>. מוצע להפנות את תשומת לבם של התלמידים לכך שהשינוי בהתנהגות הוא תוצאה של השינוי במזג האוויר. מקריאים את קטע המידע ומוודאים שהתלמידים מכירים את כל המושגים הנזכרים בו.</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64748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השמש מאירה את הארץ ומחממת אותה: קרינת שמש חזקה היא אחת התופעות המאפיינות את הקיץ. הקטע מתייחס לתועלת שמפיקים היצורים החיים מהשמש וכן לנזק שקרינת השמש עלולה לגרום  (שקופית 4) השמש מתוארת כפולטת קרינה של אור וחום. קרינה זו הכרחית לחיים על פני כדור הארץ: כשיש אור אפשר לראות, הצמחים</a:t>
            </a:r>
          </a:p>
          <a:p>
            <a:r>
              <a:rPr lang="he-IL" dirty="0"/>
              <a:t>יכולים לגדול ולהתפתח. הודות לשמש לא קופאים מקור.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83866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לקרינת השמש יש גם השפעה מזיקה. קרינת השמש גורמת נזק לרקמות בגופנו ולהתייבשות של צמחים, של בעלי חיים ושל בני אדם.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1997038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למידה באמצעות בתנועה: מקריאים בקול את הקטע ומבקשים מהתלמידים להביע בתנועה את כל הפעולות שצריך לעשות כדי להתגונן מפני קרינת השמש.</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5</a:t>
            </a:fld>
            <a:endParaRPr lang="x-none">
              <a:solidFill>
                <a:prstClr val="black"/>
              </a:solidFill>
            </a:endParaRPr>
          </a:p>
        </p:txBody>
      </p:sp>
    </p:spTree>
    <p:extLst>
      <p:ext uri="{BB962C8B-B14F-4D97-AF65-F5344CB8AC3E}">
        <p14:creationId xmlns:p14="http://schemas.microsoft.com/office/powerpoint/2010/main" val="3950659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כל הפתרונות הטכנולוגיים המופיעים בקטע המידע נועדו כדי לתת מענה לצורך בהגנה מפני חשיפה מזיקה אל השמש.</a:t>
            </a:r>
          </a:p>
          <a:p>
            <a:pPr algn="r"/>
            <a:r>
              <a:rPr lang="he-IL" sz="1800" b="0" i="0" u="none" strike="noStrike" baseline="0" dirty="0">
                <a:latin typeface="FontbitDavid"/>
              </a:rPr>
              <a:t>מומלץ לבקשת מהתלמידים להביא דוגמאות נוספות כגון, סככה, בגדי  ים עם שרוולים ארוכים.</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93452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באתר </a:t>
            </a:r>
            <a:r>
              <a:rPr lang="he-IL" b="1" dirty="0"/>
              <a:t>במבט מקוון</a:t>
            </a:r>
            <a:r>
              <a:rPr lang="he-IL" b="0" dirty="0"/>
              <a:t>, יחידת התוכן קיץ, המשימה: </a:t>
            </a:r>
            <a:r>
              <a:rPr lang="he-IL" b="1" dirty="0"/>
              <a:t>קיץ בעיה מחפשת פתרון.</a:t>
            </a:r>
          </a:p>
          <a:p>
            <a:r>
              <a:rPr lang="he-IL" b="0" dirty="0"/>
              <a:t>המשימה עוסקת בטכנולוגיה כמגבירה את יכולתו של האדם בהקשר לצרכים שיש לאדם בעונת הקיץ ולפתרונות הטכנולוגיים שנותנים מענה לצרכים האלה.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2857950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באתר </a:t>
            </a:r>
            <a:r>
              <a:rPr lang="he-IL" sz="1800" b="1" i="0" u="none" strike="noStrike" baseline="0" dirty="0">
                <a:latin typeface="NarkisimMFO"/>
              </a:rPr>
              <a:t>במבט מקוון</a:t>
            </a:r>
            <a:r>
              <a:rPr lang="he-IL" sz="1800" b="0" i="0" u="none" strike="noStrike" baseline="0" dirty="0">
                <a:latin typeface="NarkisimMFO"/>
              </a:rPr>
              <a:t>, בספר הדיגיטלי, בעמוד 102, השיר אחינו הקטן.</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266665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יחידת התוכן קיץ, המשימה: </a:t>
            </a:r>
            <a:r>
              <a:rPr lang="he-IL" b="1" dirty="0"/>
              <a:t>האם כבר שתיתם מים היום?</a:t>
            </a:r>
          </a:p>
          <a:p>
            <a:r>
              <a:rPr lang="he-IL" dirty="0"/>
              <a:t>המשימה עוסקת בחשיבות השתייה בקיץ, מביאה למודעות אודות כמות המים שהם שותים ולשינוי הרגלים.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80203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vod-progressive.akamaized.net/exp=1704207524~acl=%2Fvimeo-prod-skyfire-std-us%2F01%2F1627%2F12%2F308135855%2F1184307945.mp4~hmac=4ac37d7d6f7a84982d951086b2ffd42159faa7c4ac593cc35eb4c0e4f5cedeac/vimeo-prod-skyfire-std-us/01/1627/12/308135855/1184307945.mp4?download=1&amp;filename=marine_-_20223+%281080p%29.mp4" TargetMode="External"/><Relationship Id="rId5" Type="http://schemas.openxmlformats.org/officeDocument/2006/relationships/image" Target="../media/image30.jpe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pixabay.com/videos/beach-feet-sand-walking-vacation-4722/"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9.png"/><Relationship Id="rId7"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2.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7.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מצגת מלווה לשיעורים</a:t>
            </a:r>
            <a:endParaRPr lang="en-US" b="1" dirty="0">
              <a:cs typeface="+mn-cs"/>
            </a:endParaRPr>
          </a:p>
        </p:txBody>
      </p:sp>
      <p:sp>
        <p:nvSpPr>
          <p:cNvPr id="3" name="מציין מיקום תוכן 2"/>
          <p:cNvSpPr>
            <a:spLocks noGrp="1"/>
          </p:cNvSpPr>
          <p:nvPr>
            <p:ph idx="1"/>
          </p:nvPr>
        </p:nvSpPr>
        <p:spPr/>
        <p:txBody>
          <a:bodyPr>
            <a:normAutofit fontScale="85000" lnSpcReduction="20000"/>
          </a:bodyPr>
          <a:lstStyle/>
          <a:p>
            <a:pPr marL="0" indent="0" algn="ctr" rtl="1">
              <a:buNone/>
            </a:pPr>
            <a:r>
              <a:rPr lang="he-IL" sz="4800" b="1" dirty="0">
                <a:solidFill>
                  <a:srgbClr val="00A9EA"/>
                </a:solidFill>
                <a:latin typeface="EnzoagadaMF-Bold"/>
              </a:rPr>
              <a:t>מַדָּע וְטְֶכְנוֹלוֹגְיָּה לְכִתָּה א</a:t>
            </a:r>
          </a:p>
          <a:p>
            <a:pPr marL="0" indent="0" algn="ctr" rtl="1">
              <a:buNone/>
            </a:pPr>
            <a:r>
              <a:rPr lang="he-IL" sz="4800" b="1" dirty="0">
                <a:solidFill>
                  <a:srgbClr val="00A9EA"/>
                </a:solidFill>
                <a:latin typeface="EnzoagadaMF-Bold"/>
              </a:rPr>
              <a:t>מַעְגַּל עוֹנוֹת הַשָּׁנָה</a:t>
            </a:r>
          </a:p>
          <a:p>
            <a:pPr marL="0" indent="0" algn="ctr" rtl="1">
              <a:buNone/>
            </a:pPr>
            <a:r>
              <a:rPr lang="he-IL" sz="4800" b="1" dirty="0">
                <a:solidFill>
                  <a:srgbClr val="00A9EA"/>
                </a:solidFill>
                <a:latin typeface="EnzoagadaMF-Bold"/>
              </a:rPr>
              <a:t> </a:t>
            </a:r>
          </a:p>
          <a:p>
            <a:pPr marL="0" indent="0" algn="ctr" rtl="1">
              <a:buNone/>
            </a:pPr>
            <a:r>
              <a:rPr lang="he-IL" sz="3600" b="1" dirty="0">
                <a:latin typeface="EnzoagadaMF-Bold"/>
              </a:rPr>
              <a:t>פֶּרֶק רְבִיעִי: </a:t>
            </a:r>
            <a:r>
              <a:rPr lang="he-IL" sz="3600" b="1" i="0" u="none" strike="noStrike" baseline="0" dirty="0">
                <a:latin typeface="MF_FrankRuhl-Regular"/>
              </a:rPr>
              <a:t>הַקַּיִץ</a:t>
            </a:r>
            <a:r>
              <a:rPr lang="he-IL" sz="3600" b="1" dirty="0">
                <a:latin typeface="EnzoagadaMF-Bold"/>
              </a:rPr>
              <a:t> הִגִּיעַ</a:t>
            </a:r>
          </a:p>
          <a:p>
            <a:pPr marL="0" indent="0" algn="ctr" rtl="1">
              <a:buNone/>
            </a:pPr>
            <a:r>
              <a:rPr lang="en-US" sz="3600" b="1" dirty="0">
                <a:solidFill>
                  <a:srgbClr val="FF0000"/>
                </a:solidFill>
                <a:latin typeface="EnzoagadaMF-Bold"/>
              </a:rPr>
              <a:t> </a:t>
            </a:r>
            <a:r>
              <a:rPr lang="he-IL" sz="3600" b="1" dirty="0">
                <a:solidFill>
                  <a:srgbClr val="FF0000"/>
                </a:solidFill>
                <a:latin typeface="EnzoagadaMF-Bold"/>
              </a:rPr>
              <a:t>בני האדם</a:t>
            </a:r>
            <a:endParaRPr lang="en-GB" sz="3600" b="1" dirty="0">
              <a:solidFill>
                <a:srgbClr val="FF0000"/>
              </a:solidFill>
              <a:latin typeface="EnzoagadaMF-Bold"/>
            </a:endParaRPr>
          </a:p>
          <a:p>
            <a:pPr marL="0" indent="0" algn="ctr" rtl="1">
              <a:buNone/>
            </a:pPr>
            <a:endParaRPr lang="en-GB" sz="3600" b="1" dirty="0">
              <a:solidFill>
                <a:srgbClr val="FF0000"/>
              </a:solidFill>
              <a:latin typeface="EnzoagadaMF-Bold"/>
            </a:endParaRPr>
          </a:p>
          <a:p>
            <a:pPr marL="0" indent="0" algn="ctr" rtl="1">
              <a:buNone/>
            </a:pPr>
            <a:r>
              <a:rPr lang="he-IL" sz="3600" b="1" dirty="0">
                <a:solidFill>
                  <a:schemeClr val="accent5"/>
                </a:solidFill>
                <a:latin typeface="EnzoagadaMF-Bold"/>
              </a:rPr>
              <a:t>התמונות באדיבות </a:t>
            </a:r>
            <a:r>
              <a:rPr lang="en-US" sz="3600" b="1" dirty="0" err="1">
                <a:solidFill>
                  <a:schemeClr val="accent5"/>
                </a:solidFill>
                <a:latin typeface="EnzoagadaMF-Bold"/>
              </a:rPr>
              <a:t>pixabay</a:t>
            </a:r>
            <a:endParaRPr lang="he-IL" sz="3600" b="1" dirty="0">
              <a:solidFill>
                <a:schemeClr val="accent5"/>
              </a:solidFill>
              <a:latin typeface="EnzoagadaMF-Bold"/>
            </a:endParaRPr>
          </a:p>
          <a:p>
            <a:pPr marL="0" indent="0" algn="ctr" rtl="1">
              <a:buNone/>
            </a:pPr>
            <a:endParaRPr lang="he-IL" sz="3600" b="1" dirty="0">
              <a:latin typeface="EnzoagadaMF-Bold"/>
            </a:endParaRPr>
          </a:p>
          <a:p>
            <a:pPr marL="0" indent="0" algn="ctr" rtl="1">
              <a:buNone/>
            </a:pPr>
            <a:r>
              <a:rPr lang="he-IL" b="1" dirty="0">
                <a:latin typeface="EnzoagadaMF-Bold"/>
              </a:rPr>
              <a:t> </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523221"/>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4"/>
            <a:ext cx="1621677" cy="439210"/>
          </a:xfrm>
          <a:prstGeom prst="rect">
            <a:avLst/>
          </a:prstGeom>
        </p:spPr>
      </p:pic>
      <p:sp>
        <p:nvSpPr>
          <p:cNvPr id="11" name="תיבת טקסט 10">
            <a:extLst>
              <a:ext uri="{FF2B5EF4-FFF2-40B4-BE49-F238E27FC236}">
                <a16:creationId xmlns:a16="http://schemas.microsoft.com/office/drawing/2014/main" id="{ACEFE2B2-205F-49FC-1D00-77E83B24AF2A}"/>
              </a:ext>
            </a:extLst>
          </p:cNvPr>
          <p:cNvSpPr txBox="1"/>
          <p:nvPr/>
        </p:nvSpPr>
        <p:spPr>
          <a:xfrm>
            <a:off x="2111771" y="595311"/>
            <a:ext cx="6553985" cy="646331"/>
          </a:xfrm>
          <a:prstGeom prst="rect">
            <a:avLst/>
          </a:prstGeom>
          <a:noFill/>
        </p:spPr>
        <p:txBody>
          <a:bodyPr wrap="square">
            <a:spAutoFit/>
          </a:bodyPr>
          <a:lstStyle/>
          <a:p>
            <a:r>
              <a:rPr lang="he-IL" sz="3600" b="1" i="0" u="none" strike="noStrike" baseline="0" dirty="0">
                <a:latin typeface="MF_FrankRuhl-Regular"/>
              </a:rPr>
              <a:t>מְשׂימָה:</a:t>
            </a:r>
            <a:r>
              <a:rPr lang="he-IL" sz="3600" b="0" i="0" u="none" strike="noStrike" baseline="0" dirty="0">
                <a:solidFill>
                  <a:srgbClr val="3490FF"/>
                </a:solidFill>
                <a:latin typeface="MF_FrankRuhl-Regular"/>
              </a:rPr>
              <a:t> </a:t>
            </a:r>
            <a:r>
              <a:rPr lang="he-IL" sz="3600" b="1" i="0" u="none" strike="noStrike" baseline="0" dirty="0">
                <a:solidFill>
                  <a:srgbClr val="E5A923"/>
                </a:solidFill>
                <a:latin typeface="MF_FrankRuhl-Regular"/>
              </a:rPr>
              <a:t>כֵּיצַד צָרִיךְ לְהִתְנַהֵג בַּיָּם?</a:t>
            </a:r>
            <a:endParaRPr lang="he-IL" sz="3600" b="1" dirty="0">
              <a:solidFill>
                <a:srgbClr val="E5A923"/>
              </a:solidFill>
            </a:endParaRPr>
          </a:p>
        </p:txBody>
      </p:sp>
      <p:sp>
        <p:nvSpPr>
          <p:cNvPr id="26" name="תיבת טקסט 25">
            <a:extLst>
              <a:ext uri="{FF2B5EF4-FFF2-40B4-BE49-F238E27FC236}">
                <a16:creationId xmlns:a16="http://schemas.microsoft.com/office/drawing/2014/main" id="{493BEB5E-DF92-B4AC-79E3-745C155B3E25}"/>
              </a:ext>
            </a:extLst>
          </p:cNvPr>
          <p:cNvSpPr txBox="1"/>
          <p:nvPr/>
        </p:nvSpPr>
        <p:spPr>
          <a:xfrm>
            <a:off x="379225" y="656866"/>
            <a:ext cx="5486400" cy="523220"/>
          </a:xfrm>
          <a:prstGeom prst="rect">
            <a:avLst/>
          </a:prstGeom>
          <a:noFill/>
        </p:spPr>
        <p:txBody>
          <a:bodyPr wrap="square">
            <a:spAutoFit/>
          </a:bodyPr>
          <a:lstStyle/>
          <a:p>
            <a:r>
              <a:rPr lang="he-IL" sz="2800" b="1" dirty="0">
                <a:latin typeface="MF_FrankRuhl-Regular"/>
                <a:cs typeface="+mn-cs"/>
              </a:rPr>
              <a:t>(עמוד 108)</a:t>
            </a:r>
            <a:endParaRPr lang="he-IL" sz="2800" dirty="0"/>
          </a:p>
        </p:txBody>
      </p:sp>
      <p:pic>
        <p:nvPicPr>
          <p:cNvPr id="34" name="תמונה 33">
            <a:extLst>
              <a:ext uri="{FF2B5EF4-FFF2-40B4-BE49-F238E27FC236}">
                <a16:creationId xmlns:a16="http://schemas.microsoft.com/office/drawing/2014/main" id="{6F9F5AC8-CA55-583D-6D0A-E8E9B5D339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438" y="2463086"/>
            <a:ext cx="9115123" cy="4629533"/>
          </a:xfrm>
          <a:prstGeom prst="rect">
            <a:avLst/>
          </a:prstGeom>
          <a:ln w="12700">
            <a:solidFill>
              <a:srgbClr val="00B0F0"/>
            </a:solidFill>
          </a:ln>
        </p:spPr>
      </p:pic>
      <p:sp>
        <p:nvSpPr>
          <p:cNvPr id="37" name="תיבת טקסט 36">
            <a:extLst>
              <a:ext uri="{FF2B5EF4-FFF2-40B4-BE49-F238E27FC236}">
                <a16:creationId xmlns:a16="http://schemas.microsoft.com/office/drawing/2014/main" id="{F147C99D-34EB-F4AF-E8D2-F34E68B2FB79}"/>
              </a:ext>
            </a:extLst>
          </p:cNvPr>
          <p:cNvSpPr txBox="1"/>
          <p:nvPr/>
        </p:nvSpPr>
        <p:spPr>
          <a:xfrm>
            <a:off x="471638" y="5967663"/>
            <a:ext cx="2800951" cy="523220"/>
          </a:xfrm>
          <a:prstGeom prst="rect">
            <a:avLst/>
          </a:prstGeom>
          <a:solidFill>
            <a:schemeClr val="bg1"/>
          </a:solidFill>
          <a:ln>
            <a:solidFill>
              <a:schemeClr val="bg1"/>
            </a:solidFill>
          </a:ln>
        </p:spPr>
        <p:txBody>
          <a:bodyPr wrap="square" rtlCol="1">
            <a:spAutoFit/>
          </a:bodyPr>
          <a:lstStyle/>
          <a:p>
            <a:r>
              <a:rPr lang="he-IL" sz="2800" dirty="0">
                <a:hlinkClick r:id="rId6"/>
              </a:rPr>
              <a:t>סרטון</a:t>
            </a:r>
            <a:endParaRPr lang="he-IL" sz="2800" dirty="0"/>
          </a:p>
        </p:txBody>
      </p:sp>
      <p:pic>
        <p:nvPicPr>
          <p:cNvPr id="39" name="תמונה 38">
            <a:extLst>
              <a:ext uri="{FF2B5EF4-FFF2-40B4-BE49-F238E27FC236}">
                <a16:creationId xmlns:a16="http://schemas.microsoft.com/office/drawing/2014/main" id="{95B430CE-F688-1054-F10B-2A48918C49A0}"/>
              </a:ext>
            </a:extLst>
          </p:cNvPr>
          <p:cNvPicPr>
            <a:picLocks noChangeAspect="1"/>
          </p:cNvPicPr>
          <p:nvPr/>
        </p:nvPicPr>
        <p:blipFill>
          <a:blip r:embed="rId7"/>
          <a:stretch>
            <a:fillRect/>
          </a:stretch>
        </p:blipFill>
        <p:spPr>
          <a:xfrm>
            <a:off x="1145555" y="1303195"/>
            <a:ext cx="6429375" cy="771525"/>
          </a:xfrm>
          <a:prstGeom prst="rect">
            <a:avLst/>
          </a:prstGeom>
          <a:ln w="12700">
            <a:solidFill>
              <a:schemeClr val="accent4">
                <a:lumMod val="60000"/>
                <a:lumOff val="40000"/>
              </a:schemeClr>
            </a:solidFill>
          </a:ln>
        </p:spPr>
      </p:pic>
    </p:spTree>
    <p:extLst>
      <p:ext uri="{BB962C8B-B14F-4D97-AF65-F5344CB8AC3E}">
        <p14:creationId xmlns:p14="http://schemas.microsoft.com/office/powerpoint/2010/main" val="318288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27530DBE-6029-047F-6BE6-4E0181CBEB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0691"/>
            <a:ext cx="9144000" cy="6968691"/>
          </a:xfrm>
          <a:prstGeom prst="rect">
            <a:avLst/>
          </a:prstGeom>
        </p:spPr>
      </p:pic>
      <p:pic>
        <p:nvPicPr>
          <p:cNvPr id="12" name="תמונה 11">
            <a:extLst>
              <a:ext uri="{FF2B5EF4-FFF2-40B4-BE49-F238E27FC236}">
                <a16:creationId xmlns:a16="http://schemas.microsoft.com/office/drawing/2014/main" id="{448AD04D-D1EE-4B49-6A3B-9D151AFE94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3281" y="72093"/>
            <a:ext cx="1621677" cy="402162"/>
          </a:xfrm>
          <a:prstGeom prst="rect">
            <a:avLst/>
          </a:prstGeom>
        </p:spPr>
      </p:pic>
      <p:pic>
        <p:nvPicPr>
          <p:cNvPr id="13" name="תמונה 12">
            <a:extLst>
              <a:ext uri="{FF2B5EF4-FFF2-40B4-BE49-F238E27FC236}">
                <a16:creationId xmlns:a16="http://schemas.microsoft.com/office/drawing/2014/main" id="{62668C28-679E-F9F6-4397-262E454AC8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1917"/>
            <a:ext cx="1688260" cy="486172"/>
          </a:xfrm>
          <a:prstGeom prst="rect">
            <a:avLst/>
          </a:prstGeom>
        </p:spPr>
      </p:pic>
      <p:sp>
        <p:nvSpPr>
          <p:cNvPr id="14" name="תיבת טקסט 13">
            <a:extLst>
              <a:ext uri="{FF2B5EF4-FFF2-40B4-BE49-F238E27FC236}">
                <a16:creationId xmlns:a16="http://schemas.microsoft.com/office/drawing/2014/main" id="{28592944-F7CA-E8C6-9F99-C905B82B2DC1}"/>
              </a:ext>
            </a:extLst>
          </p:cNvPr>
          <p:cNvSpPr txBox="1"/>
          <p:nvPr/>
        </p:nvSpPr>
        <p:spPr>
          <a:xfrm>
            <a:off x="2306594" y="850340"/>
            <a:ext cx="6553985" cy="646331"/>
          </a:xfrm>
          <a:prstGeom prst="rect">
            <a:avLst/>
          </a:prstGeom>
          <a:solidFill>
            <a:schemeClr val="bg1"/>
          </a:solidFill>
        </p:spPr>
        <p:txBody>
          <a:bodyPr wrap="square">
            <a:spAutoFit/>
          </a:bodyPr>
          <a:lstStyle/>
          <a:p>
            <a:r>
              <a:rPr lang="he-IL" sz="3600" b="1" i="0" u="none" strike="noStrike" baseline="0" dirty="0">
                <a:latin typeface="MF_FrankRuhl-Regular"/>
              </a:rPr>
              <a:t>מְשׂימָה:</a:t>
            </a:r>
            <a:r>
              <a:rPr lang="he-IL" sz="3600" b="0" i="0" u="none" strike="noStrike" baseline="0" dirty="0">
                <a:solidFill>
                  <a:srgbClr val="3490FF"/>
                </a:solidFill>
                <a:latin typeface="MF_FrankRuhl-Regular"/>
              </a:rPr>
              <a:t> </a:t>
            </a:r>
            <a:r>
              <a:rPr lang="he-IL" sz="3600" b="1" i="0" u="none" strike="noStrike" baseline="0" dirty="0">
                <a:solidFill>
                  <a:srgbClr val="E5A923"/>
                </a:solidFill>
                <a:latin typeface="MF_FrankRuhl-Regular"/>
              </a:rPr>
              <a:t>כֵּיצַד צָרִיךְ לְהִתְנַהֵג בַּיָּם?</a:t>
            </a:r>
            <a:endParaRPr lang="he-IL" sz="3600" b="1" dirty="0">
              <a:solidFill>
                <a:srgbClr val="E5A923"/>
              </a:solidFill>
            </a:endParaRPr>
          </a:p>
        </p:txBody>
      </p:sp>
      <p:sp>
        <p:nvSpPr>
          <p:cNvPr id="15" name="תיבת טקסט 14">
            <a:extLst>
              <a:ext uri="{FF2B5EF4-FFF2-40B4-BE49-F238E27FC236}">
                <a16:creationId xmlns:a16="http://schemas.microsoft.com/office/drawing/2014/main" id="{839F67C4-E6E2-282A-DE51-39C973B0BF42}"/>
              </a:ext>
            </a:extLst>
          </p:cNvPr>
          <p:cNvSpPr txBox="1"/>
          <p:nvPr/>
        </p:nvSpPr>
        <p:spPr>
          <a:xfrm>
            <a:off x="533229" y="901698"/>
            <a:ext cx="5486400" cy="523220"/>
          </a:xfrm>
          <a:prstGeom prst="rect">
            <a:avLst/>
          </a:prstGeom>
          <a:noFill/>
        </p:spPr>
        <p:txBody>
          <a:bodyPr wrap="square">
            <a:spAutoFit/>
          </a:bodyPr>
          <a:lstStyle/>
          <a:p>
            <a:r>
              <a:rPr lang="he-IL" sz="2800" b="1" dirty="0">
                <a:latin typeface="MF_FrankRuhl-Regular"/>
                <a:cs typeface="+mn-cs"/>
              </a:rPr>
              <a:t>(עמוד 108)</a:t>
            </a:r>
            <a:endParaRPr lang="he-IL" sz="2800" dirty="0"/>
          </a:p>
        </p:txBody>
      </p:sp>
      <p:sp>
        <p:nvSpPr>
          <p:cNvPr id="19" name="תיבת טקסט 18">
            <a:extLst>
              <a:ext uri="{FF2B5EF4-FFF2-40B4-BE49-F238E27FC236}">
                <a16:creationId xmlns:a16="http://schemas.microsoft.com/office/drawing/2014/main" id="{D6BF1E7F-FDC8-BE84-7009-9798E44899FC}"/>
              </a:ext>
            </a:extLst>
          </p:cNvPr>
          <p:cNvSpPr txBox="1"/>
          <p:nvPr/>
        </p:nvSpPr>
        <p:spPr>
          <a:xfrm>
            <a:off x="726707" y="5850927"/>
            <a:ext cx="4668252" cy="369332"/>
          </a:xfrm>
          <a:prstGeom prst="rect">
            <a:avLst/>
          </a:prstGeom>
          <a:noFill/>
        </p:spPr>
        <p:txBody>
          <a:bodyPr wrap="square">
            <a:spAutoFit/>
          </a:bodyPr>
          <a:lstStyle/>
          <a:p>
            <a:r>
              <a:rPr lang="he-IL" dirty="0">
                <a:hlinkClick r:id="rId6"/>
              </a:rPr>
              <a:t>חוף, רגליים, חול. וידאו מלאי חינם - </a:t>
            </a:r>
            <a:r>
              <a:rPr lang="en-US" dirty="0" err="1">
                <a:hlinkClick r:id="rId6"/>
              </a:rPr>
              <a:t>Pixabay</a:t>
            </a:r>
            <a:endParaRPr lang="he-IL" dirty="0"/>
          </a:p>
        </p:txBody>
      </p:sp>
      <p:pic>
        <p:nvPicPr>
          <p:cNvPr id="20" name="תמונה 19">
            <a:extLst>
              <a:ext uri="{FF2B5EF4-FFF2-40B4-BE49-F238E27FC236}">
                <a16:creationId xmlns:a16="http://schemas.microsoft.com/office/drawing/2014/main" id="{68298EE3-5D1E-C8AC-B5AE-BD87495D70BE}"/>
              </a:ext>
            </a:extLst>
          </p:cNvPr>
          <p:cNvPicPr>
            <a:picLocks noChangeAspect="1"/>
          </p:cNvPicPr>
          <p:nvPr/>
        </p:nvPicPr>
        <p:blipFill>
          <a:blip r:embed="rId7"/>
          <a:stretch>
            <a:fillRect/>
          </a:stretch>
        </p:blipFill>
        <p:spPr>
          <a:xfrm>
            <a:off x="1617195" y="2657475"/>
            <a:ext cx="6429375" cy="771525"/>
          </a:xfrm>
          <a:prstGeom prst="rect">
            <a:avLst/>
          </a:prstGeom>
          <a:ln w="12700">
            <a:solidFill>
              <a:schemeClr val="accent4">
                <a:lumMod val="60000"/>
                <a:lumOff val="40000"/>
              </a:schemeClr>
            </a:solidFill>
          </a:ln>
        </p:spPr>
      </p:pic>
    </p:spTree>
    <p:extLst>
      <p:ext uri="{BB962C8B-B14F-4D97-AF65-F5344CB8AC3E}">
        <p14:creationId xmlns:p14="http://schemas.microsoft.com/office/powerpoint/2010/main" val="265652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824"/>
            <a:ext cx="1688260" cy="440664"/>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72094"/>
            <a:ext cx="1621677" cy="440663"/>
          </a:xfrm>
          <a:prstGeom prst="rect">
            <a:avLst/>
          </a:prstGeom>
        </p:spPr>
      </p:pic>
      <p:sp>
        <p:nvSpPr>
          <p:cNvPr id="11" name="תיבת טקסט 10">
            <a:extLst>
              <a:ext uri="{FF2B5EF4-FFF2-40B4-BE49-F238E27FC236}">
                <a16:creationId xmlns:a16="http://schemas.microsoft.com/office/drawing/2014/main" id="{ACEFE2B2-205F-49FC-1D00-77E83B24AF2A}"/>
              </a:ext>
            </a:extLst>
          </p:cNvPr>
          <p:cNvSpPr txBox="1"/>
          <p:nvPr/>
        </p:nvSpPr>
        <p:spPr>
          <a:xfrm>
            <a:off x="1468963" y="350921"/>
            <a:ext cx="6553985" cy="646331"/>
          </a:xfrm>
          <a:prstGeom prst="rect">
            <a:avLst/>
          </a:prstGeom>
          <a:noFill/>
        </p:spPr>
        <p:txBody>
          <a:bodyPr wrap="square">
            <a:spAutoFit/>
          </a:bodyPr>
          <a:lstStyle/>
          <a:p>
            <a:r>
              <a:rPr lang="he-IL" sz="3600" b="1" i="0" u="none" strike="noStrike" baseline="0" dirty="0">
                <a:latin typeface="MF_FrankRuhl-Regular"/>
              </a:rPr>
              <a:t>מְשׂימָה:</a:t>
            </a:r>
            <a:r>
              <a:rPr lang="he-IL" sz="3600" b="0" i="0" u="none" strike="noStrike" baseline="0" dirty="0">
                <a:solidFill>
                  <a:srgbClr val="3490FF"/>
                </a:solidFill>
                <a:latin typeface="MF_FrankRuhl-Regular"/>
              </a:rPr>
              <a:t> </a:t>
            </a:r>
            <a:r>
              <a:rPr lang="he-IL" sz="3600" b="1" i="0" u="none" strike="noStrike" baseline="0" dirty="0">
                <a:solidFill>
                  <a:srgbClr val="E5A923"/>
                </a:solidFill>
                <a:latin typeface="MF_FrankRuhl-Regular"/>
              </a:rPr>
              <a:t>כֵּיצַד צָרִיךְ לְהִתְנַהֵג בַּיָּם?</a:t>
            </a:r>
            <a:endParaRPr lang="he-IL" sz="3600" b="1" dirty="0">
              <a:solidFill>
                <a:srgbClr val="E5A923"/>
              </a:solidFill>
            </a:endParaRPr>
          </a:p>
        </p:txBody>
      </p:sp>
      <p:sp>
        <p:nvSpPr>
          <p:cNvPr id="17" name="תיבת טקסט 16">
            <a:extLst>
              <a:ext uri="{FF2B5EF4-FFF2-40B4-BE49-F238E27FC236}">
                <a16:creationId xmlns:a16="http://schemas.microsoft.com/office/drawing/2014/main" id="{239F0280-6860-1C47-CB4E-C1FFDC36460F}"/>
              </a:ext>
            </a:extLst>
          </p:cNvPr>
          <p:cNvSpPr txBox="1"/>
          <p:nvPr/>
        </p:nvSpPr>
        <p:spPr>
          <a:xfrm>
            <a:off x="1747312" y="3303473"/>
            <a:ext cx="6635389" cy="584775"/>
          </a:xfrm>
          <a:prstGeom prst="rect">
            <a:avLst/>
          </a:prstGeom>
          <a:solidFill>
            <a:srgbClr val="FFFFCC"/>
          </a:solidFill>
        </p:spPr>
        <p:txBody>
          <a:bodyPr wrap="square">
            <a:spAutoFit/>
          </a:bodyPr>
          <a:lstStyle/>
          <a:p>
            <a:pPr marL="457200" indent="-457200" algn="l" rtl="1">
              <a:buFont typeface="Wingdings" panose="05000000000000000000" pitchFamily="2" charset="2"/>
              <a:buChar char="Ø"/>
            </a:pPr>
            <a:r>
              <a:rPr lang="he-IL" sz="3200" b="0" i="0" u="none" strike="noStrike" baseline="0" dirty="0">
                <a:solidFill>
                  <a:srgbClr val="000000"/>
                </a:solidFill>
                <a:latin typeface="MF_FrankRuhl-Regular"/>
              </a:rPr>
              <a:t>כְּדֵי </a:t>
            </a:r>
            <a:r>
              <a:rPr lang="he-IL" sz="3200" b="1" i="0" u="none" strike="noStrike" baseline="0" dirty="0">
                <a:solidFill>
                  <a:srgbClr val="000000"/>
                </a:solidFill>
                <a:latin typeface="MF_FrankRuhl-Regular"/>
              </a:rPr>
              <a:t>לְהָגֵן </a:t>
            </a:r>
            <a:r>
              <a:rPr lang="he-IL" sz="3200" b="0" i="0" u="none" strike="noStrike" baseline="0" dirty="0">
                <a:solidFill>
                  <a:srgbClr val="000000"/>
                </a:solidFill>
                <a:latin typeface="MF_FrankRuhl-Regular"/>
              </a:rPr>
              <a:t>עַל גּוּפָם מִפְּנֵי </a:t>
            </a:r>
            <a:r>
              <a:rPr lang="he-IL" sz="3200" b="1" i="0" u="none" strike="noStrike" baseline="0" dirty="0">
                <a:solidFill>
                  <a:srgbClr val="000000"/>
                </a:solidFill>
                <a:latin typeface="MF_FrankRuhl-Regular"/>
              </a:rPr>
              <a:t>קְרִינַת הַשֶּׁמֶש</a:t>
            </a:r>
            <a:r>
              <a:rPr lang="he-IL" sz="2800" b="0" i="0" u="none" strike="noStrike" baseline="0" dirty="0">
                <a:solidFill>
                  <a:srgbClr val="000000"/>
                </a:solidFill>
                <a:latin typeface="MF_FrankRuhl-Regular"/>
              </a:rPr>
              <a:t>:</a:t>
            </a:r>
            <a:endParaRPr lang="he-IL" sz="2800" dirty="0"/>
          </a:p>
        </p:txBody>
      </p:sp>
      <p:sp>
        <p:nvSpPr>
          <p:cNvPr id="19" name="תיבת טקסט 18">
            <a:extLst>
              <a:ext uri="{FF2B5EF4-FFF2-40B4-BE49-F238E27FC236}">
                <a16:creationId xmlns:a16="http://schemas.microsoft.com/office/drawing/2014/main" id="{E73C91C2-7F4B-BB12-4FCE-2FB43FF5D940}"/>
              </a:ext>
            </a:extLst>
          </p:cNvPr>
          <p:cNvSpPr txBox="1"/>
          <p:nvPr/>
        </p:nvSpPr>
        <p:spPr>
          <a:xfrm>
            <a:off x="2606462" y="4218275"/>
            <a:ext cx="5771878" cy="584775"/>
          </a:xfrm>
          <a:prstGeom prst="rect">
            <a:avLst/>
          </a:prstGeom>
          <a:solidFill>
            <a:srgbClr val="FFFFCC"/>
          </a:solidFill>
        </p:spPr>
        <p:txBody>
          <a:bodyPr wrap="square">
            <a:spAutoFit/>
          </a:bodyPr>
          <a:lstStyle/>
          <a:p>
            <a:pPr marL="457200" indent="-457200" algn="r" rtl="1">
              <a:buFont typeface="Wingdings" panose="05000000000000000000" pitchFamily="2" charset="2"/>
              <a:buChar char="Ø"/>
            </a:pPr>
            <a:r>
              <a:rPr lang="he-IL" sz="3200" b="0" i="0" u="none" strike="noStrike" baseline="0" dirty="0">
                <a:solidFill>
                  <a:srgbClr val="000000"/>
                </a:solidFill>
                <a:latin typeface="MF_FrankRuhl-Regular"/>
              </a:rPr>
              <a:t>כְּדֵי </a:t>
            </a:r>
            <a:r>
              <a:rPr lang="he-IL" sz="3200" b="1" i="0" u="none" strike="noStrike" baseline="0" dirty="0">
                <a:solidFill>
                  <a:srgbClr val="000000"/>
                </a:solidFill>
                <a:latin typeface="MF_FrankRuhl-Bold"/>
              </a:rPr>
              <a:t>לְקָרֵר </a:t>
            </a:r>
            <a:r>
              <a:rPr lang="he-IL" sz="3200" b="0" i="0" u="none" strike="noStrike" baseline="0" dirty="0">
                <a:solidFill>
                  <a:srgbClr val="000000"/>
                </a:solidFill>
                <a:latin typeface="MF_FrankRuhl-Regular"/>
              </a:rPr>
              <a:t>אֶת גּוּפָם בְּעֶזְרַת </a:t>
            </a:r>
            <a:r>
              <a:rPr lang="he-IL" sz="3200" b="1" i="0" u="none" strike="noStrike" baseline="0" dirty="0">
                <a:solidFill>
                  <a:srgbClr val="000000"/>
                </a:solidFill>
                <a:latin typeface="MF_FrankRuhl-Bold"/>
              </a:rPr>
              <a:t>מָזוֹן</a:t>
            </a:r>
            <a:r>
              <a:rPr lang="he-IL" sz="3200" b="0" i="0" u="none" strike="noStrike" baseline="0" dirty="0">
                <a:solidFill>
                  <a:srgbClr val="000000"/>
                </a:solidFill>
                <a:latin typeface="MF_FrankRuhl-Regular"/>
              </a:rPr>
              <a:t>:</a:t>
            </a:r>
            <a:endParaRPr lang="he-IL" sz="3200" dirty="0"/>
          </a:p>
        </p:txBody>
      </p:sp>
      <p:sp>
        <p:nvSpPr>
          <p:cNvPr id="21" name="תיבת טקסט 20">
            <a:extLst>
              <a:ext uri="{FF2B5EF4-FFF2-40B4-BE49-F238E27FC236}">
                <a16:creationId xmlns:a16="http://schemas.microsoft.com/office/drawing/2014/main" id="{C6E9BBB6-977F-8BCD-0B6E-87E1C9472A22}"/>
              </a:ext>
            </a:extLst>
          </p:cNvPr>
          <p:cNvSpPr txBox="1"/>
          <p:nvPr/>
        </p:nvSpPr>
        <p:spPr>
          <a:xfrm>
            <a:off x="3806340" y="5133077"/>
            <a:ext cx="4572000" cy="584775"/>
          </a:xfrm>
          <a:prstGeom prst="rect">
            <a:avLst/>
          </a:prstGeom>
          <a:solidFill>
            <a:srgbClr val="FFFFCC"/>
          </a:solidFill>
        </p:spPr>
        <p:txBody>
          <a:bodyPr wrap="square">
            <a:spAutoFit/>
          </a:bodyPr>
          <a:lstStyle/>
          <a:p>
            <a:pPr marL="457200" indent="-457200" algn="r" rtl="1">
              <a:buFont typeface="Wingdings" panose="05000000000000000000" pitchFamily="2" charset="2"/>
              <a:buChar char="Ø"/>
            </a:pPr>
            <a:r>
              <a:rPr lang="he-IL" sz="3200" b="0" i="0" u="none" strike="noStrike" baseline="0" dirty="0">
                <a:solidFill>
                  <a:srgbClr val="000000"/>
                </a:solidFill>
                <a:latin typeface="MF_FrankRuhl-Regular"/>
              </a:rPr>
              <a:t>כְּדֵי שֶׁיִּהְיֶה </a:t>
            </a:r>
            <a:r>
              <a:rPr lang="he-IL" sz="3200" b="1" i="0" u="none" strike="noStrike" baseline="0" dirty="0">
                <a:solidFill>
                  <a:srgbClr val="000000"/>
                </a:solidFill>
                <a:latin typeface="MF_FrankRuhl-Bold"/>
              </a:rPr>
              <a:t>צֵל</a:t>
            </a:r>
            <a:r>
              <a:rPr lang="he-IL" sz="3200" b="0" i="0" u="none" strike="noStrike" baseline="0" dirty="0">
                <a:solidFill>
                  <a:srgbClr val="000000"/>
                </a:solidFill>
                <a:latin typeface="MF_FrankRuhl-Regular"/>
              </a:rPr>
              <a:t>:</a:t>
            </a:r>
            <a:endParaRPr lang="he-IL" sz="3200" dirty="0"/>
          </a:p>
        </p:txBody>
      </p:sp>
      <p:sp>
        <p:nvSpPr>
          <p:cNvPr id="23" name="תיבת טקסט 22">
            <a:extLst>
              <a:ext uri="{FF2B5EF4-FFF2-40B4-BE49-F238E27FC236}">
                <a16:creationId xmlns:a16="http://schemas.microsoft.com/office/drawing/2014/main" id="{84BAAE28-49BF-6004-0548-FA592D73431D}"/>
              </a:ext>
            </a:extLst>
          </p:cNvPr>
          <p:cNvSpPr txBox="1"/>
          <p:nvPr/>
        </p:nvSpPr>
        <p:spPr>
          <a:xfrm>
            <a:off x="3806340" y="5922304"/>
            <a:ext cx="4572000" cy="584775"/>
          </a:xfrm>
          <a:prstGeom prst="rect">
            <a:avLst/>
          </a:prstGeom>
          <a:solidFill>
            <a:srgbClr val="FFFFCC"/>
          </a:solidFill>
        </p:spPr>
        <p:txBody>
          <a:bodyPr wrap="square">
            <a:spAutoFit/>
          </a:bodyPr>
          <a:lstStyle/>
          <a:p>
            <a:pPr marL="457200" indent="-457200" algn="r" rtl="1">
              <a:buFont typeface="Wingdings" panose="05000000000000000000" pitchFamily="2" charset="2"/>
              <a:buChar char="Ø"/>
            </a:pPr>
            <a:r>
              <a:rPr lang="he-IL" sz="3200" b="0" i="0" u="none" strike="noStrike" baseline="0" dirty="0">
                <a:latin typeface="MF_FrankRuhl-Regular"/>
              </a:rPr>
              <a:t>כְּדֵי </a:t>
            </a:r>
            <a:r>
              <a:rPr lang="he-IL" sz="3200" b="1" i="0" u="none" strike="noStrike" baseline="0" dirty="0">
                <a:latin typeface="MF_FrankRuhl-Bold"/>
              </a:rPr>
              <a:t>לִשְׁמֹר </a:t>
            </a:r>
            <a:r>
              <a:rPr lang="he-IL" sz="3200" b="0" i="0" u="none" strike="noStrike" baseline="0" dirty="0">
                <a:latin typeface="MF_FrankRuhl-Regular"/>
              </a:rPr>
              <a:t>עַל </a:t>
            </a:r>
            <a:r>
              <a:rPr lang="he-IL" sz="3200" b="1" i="0" u="none" strike="noStrike" baseline="0" dirty="0">
                <a:latin typeface="MF_FrankRuhl-Regular"/>
              </a:rPr>
              <a:t>הַחוֹף נָקִי</a:t>
            </a:r>
            <a:r>
              <a:rPr lang="he-IL" sz="3200" b="0" i="0" u="none" strike="noStrike" baseline="0" dirty="0">
                <a:latin typeface="MF_FrankRuhl-Regular"/>
              </a:rPr>
              <a:t>:</a:t>
            </a:r>
            <a:endParaRPr lang="he-IL" sz="3200" dirty="0"/>
          </a:p>
        </p:txBody>
      </p:sp>
      <p:sp>
        <p:nvSpPr>
          <p:cNvPr id="26" name="תיבת טקסט 25">
            <a:extLst>
              <a:ext uri="{FF2B5EF4-FFF2-40B4-BE49-F238E27FC236}">
                <a16:creationId xmlns:a16="http://schemas.microsoft.com/office/drawing/2014/main" id="{493BEB5E-DF92-B4AC-79E3-745C155B3E25}"/>
              </a:ext>
            </a:extLst>
          </p:cNvPr>
          <p:cNvSpPr txBox="1"/>
          <p:nvPr/>
        </p:nvSpPr>
        <p:spPr>
          <a:xfrm>
            <a:off x="438827" y="897332"/>
            <a:ext cx="5486400" cy="523220"/>
          </a:xfrm>
          <a:prstGeom prst="rect">
            <a:avLst/>
          </a:prstGeom>
          <a:noFill/>
        </p:spPr>
        <p:txBody>
          <a:bodyPr wrap="square">
            <a:spAutoFit/>
          </a:bodyPr>
          <a:lstStyle/>
          <a:p>
            <a:r>
              <a:rPr lang="he-IL" sz="2800" b="1" dirty="0">
                <a:latin typeface="MF_FrankRuhl-Regular"/>
                <a:cs typeface="+mn-cs"/>
              </a:rPr>
              <a:t>(עמוד 108)</a:t>
            </a:r>
            <a:endParaRPr lang="he-IL" sz="2800" dirty="0"/>
          </a:p>
        </p:txBody>
      </p:sp>
      <p:pic>
        <p:nvPicPr>
          <p:cNvPr id="9" name="תמונה 8">
            <a:extLst>
              <a:ext uri="{FF2B5EF4-FFF2-40B4-BE49-F238E27FC236}">
                <a16:creationId xmlns:a16="http://schemas.microsoft.com/office/drawing/2014/main" id="{FD32E513-922E-85BB-00AC-4D808FD36BB2}"/>
              </a:ext>
            </a:extLst>
          </p:cNvPr>
          <p:cNvPicPr>
            <a:picLocks noChangeAspect="1"/>
          </p:cNvPicPr>
          <p:nvPr/>
        </p:nvPicPr>
        <p:blipFill>
          <a:blip r:embed="rId5"/>
          <a:stretch>
            <a:fillRect/>
          </a:stretch>
        </p:blipFill>
        <p:spPr>
          <a:xfrm>
            <a:off x="1132522" y="1782475"/>
            <a:ext cx="7610475" cy="857250"/>
          </a:xfrm>
          <a:prstGeom prst="rect">
            <a:avLst/>
          </a:prstGeom>
          <a:ln w="12700">
            <a:solidFill>
              <a:srgbClr val="E5A923"/>
            </a:solidFill>
          </a:ln>
        </p:spPr>
      </p:pic>
    </p:spTree>
    <p:extLst>
      <p:ext uri="{BB962C8B-B14F-4D97-AF65-F5344CB8AC3E}">
        <p14:creationId xmlns:p14="http://schemas.microsoft.com/office/powerpoint/2010/main" val="2048222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604B636-EF9C-3204-F767-B97416115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402162"/>
          </a:xfrm>
          <a:prstGeom prst="rect">
            <a:avLst/>
          </a:prstGeom>
        </p:spPr>
      </p:pic>
      <p:pic>
        <p:nvPicPr>
          <p:cNvPr id="6" name="תמונה 5">
            <a:extLst>
              <a:ext uri="{FF2B5EF4-FFF2-40B4-BE49-F238E27FC236}">
                <a16:creationId xmlns:a16="http://schemas.microsoft.com/office/drawing/2014/main" id="{97F9E06E-242B-4835-DB41-AD18104041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486172"/>
          </a:xfrm>
          <a:prstGeom prst="rect">
            <a:avLst/>
          </a:prstGeom>
        </p:spPr>
      </p:pic>
      <p:sp>
        <p:nvSpPr>
          <p:cNvPr id="5" name="תיבת טקסט 4">
            <a:extLst>
              <a:ext uri="{FF2B5EF4-FFF2-40B4-BE49-F238E27FC236}">
                <a16:creationId xmlns:a16="http://schemas.microsoft.com/office/drawing/2014/main" id="{7B35F626-A742-7F15-89E3-3A55322B1BB3}"/>
              </a:ext>
            </a:extLst>
          </p:cNvPr>
          <p:cNvSpPr txBox="1"/>
          <p:nvPr/>
        </p:nvSpPr>
        <p:spPr>
          <a:xfrm>
            <a:off x="5659655" y="5797161"/>
            <a:ext cx="5486400" cy="523220"/>
          </a:xfrm>
          <a:prstGeom prst="rect">
            <a:avLst/>
          </a:prstGeom>
          <a:noFill/>
        </p:spPr>
        <p:txBody>
          <a:bodyPr wrap="square">
            <a:spAutoFit/>
          </a:bodyPr>
          <a:lstStyle/>
          <a:p>
            <a:r>
              <a:rPr lang="he-IL" sz="2800" b="1" dirty="0">
                <a:latin typeface="MF_FrankRuhl-Regular"/>
                <a:cs typeface="+mn-cs"/>
              </a:rPr>
              <a:t>(עמוד 109)</a:t>
            </a:r>
            <a:endParaRPr lang="he-IL" sz="2800" dirty="0"/>
          </a:p>
        </p:txBody>
      </p:sp>
      <p:pic>
        <p:nvPicPr>
          <p:cNvPr id="18" name="תמונה 17">
            <a:extLst>
              <a:ext uri="{FF2B5EF4-FFF2-40B4-BE49-F238E27FC236}">
                <a16:creationId xmlns:a16="http://schemas.microsoft.com/office/drawing/2014/main" id="{0AFAF9E3-C682-9C80-10A7-685C60CB9D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702" y="1738301"/>
            <a:ext cx="8441356" cy="3459864"/>
          </a:xfrm>
          <a:prstGeom prst="rect">
            <a:avLst/>
          </a:prstGeom>
          <a:ln w="12700">
            <a:solidFill>
              <a:srgbClr val="E5A923"/>
            </a:solidFill>
          </a:ln>
        </p:spPr>
      </p:pic>
      <p:pic>
        <p:nvPicPr>
          <p:cNvPr id="19" name="תמונה 18">
            <a:extLst>
              <a:ext uri="{FF2B5EF4-FFF2-40B4-BE49-F238E27FC236}">
                <a16:creationId xmlns:a16="http://schemas.microsoft.com/office/drawing/2014/main" id="{D1BBF66E-8553-8A14-551C-5B65D61A77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0638" y="1001639"/>
            <a:ext cx="1972691" cy="2334125"/>
          </a:xfrm>
          <a:prstGeom prst="rect">
            <a:avLst/>
          </a:prstGeom>
        </p:spPr>
      </p:pic>
    </p:spTree>
    <p:extLst>
      <p:ext uri="{BB962C8B-B14F-4D97-AF65-F5344CB8AC3E}">
        <p14:creationId xmlns:p14="http://schemas.microsoft.com/office/powerpoint/2010/main" val="145771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BD8B8B0B-8C72-ED41-25E7-B245398722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652419"/>
          </a:xfrm>
          <a:prstGeom prst="rect">
            <a:avLst/>
          </a:prstGeom>
        </p:spPr>
      </p:pic>
      <p:pic>
        <p:nvPicPr>
          <p:cNvPr id="5" name="תמונה 4">
            <a:extLst>
              <a:ext uri="{FF2B5EF4-FFF2-40B4-BE49-F238E27FC236}">
                <a16:creationId xmlns:a16="http://schemas.microsoft.com/office/drawing/2014/main" id="{9F0B3BF2-9F9D-0AA3-5519-35742BB678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13" name="תיבת טקסט 12">
            <a:extLst>
              <a:ext uri="{FF2B5EF4-FFF2-40B4-BE49-F238E27FC236}">
                <a16:creationId xmlns:a16="http://schemas.microsoft.com/office/drawing/2014/main" id="{DC8B66BC-54D8-24C5-0B6E-9C49DB8879EE}"/>
              </a:ext>
            </a:extLst>
          </p:cNvPr>
          <p:cNvSpPr txBox="1"/>
          <p:nvPr/>
        </p:nvSpPr>
        <p:spPr>
          <a:xfrm>
            <a:off x="2189747" y="358826"/>
            <a:ext cx="5779970" cy="646331"/>
          </a:xfrm>
          <a:prstGeom prst="rect">
            <a:avLst/>
          </a:prstGeom>
          <a:noFill/>
        </p:spPr>
        <p:txBody>
          <a:bodyPr wrap="square">
            <a:spAutoFit/>
          </a:bodyPr>
          <a:lstStyle/>
          <a:p>
            <a:pPr algn="ctr"/>
            <a:r>
              <a:rPr lang="he-IL" sz="3600" b="1" i="0" u="none" strike="noStrike" baseline="0" dirty="0">
                <a:latin typeface="MF_FrankRuhl-Regular"/>
              </a:rPr>
              <a:t>מְשִׂימָה: </a:t>
            </a:r>
            <a:r>
              <a:rPr lang="he-IL" sz="3600" b="1" i="0" u="none" strike="noStrike" baseline="0" dirty="0">
                <a:solidFill>
                  <a:srgbClr val="E5A923"/>
                </a:solidFill>
                <a:latin typeface="MF_FrankRuhl-Regular"/>
              </a:rPr>
              <a:t>מְכִינִים מְנִיפָה</a:t>
            </a:r>
            <a:endParaRPr lang="he-IL" sz="3600" b="1" dirty="0">
              <a:solidFill>
                <a:srgbClr val="E5A923"/>
              </a:solidFill>
            </a:endParaRPr>
          </a:p>
        </p:txBody>
      </p:sp>
      <p:pic>
        <p:nvPicPr>
          <p:cNvPr id="3" name="תמונה 2">
            <a:extLst>
              <a:ext uri="{FF2B5EF4-FFF2-40B4-BE49-F238E27FC236}">
                <a16:creationId xmlns:a16="http://schemas.microsoft.com/office/drawing/2014/main" id="{4E9F45E9-4FCF-ED6B-46EF-EE9F4C283188}"/>
              </a:ext>
            </a:extLst>
          </p:cNvPr>
          <p:cNvPicPr>
            <a:picLocks noChangeAspect="1"/>
          </p:cNvPicPr>
          <p:nvPr/>
        </p:nvPicPr>
        <p:blipFill>
          <a:blip r:embed="rId5"/>
          <a:stretch>
            <a:fillRect/>
          </a:stretch>
        </p:blipFill>
        <p:spPr>
          <a:xfrm>
            <a:off x="2653353" y="4703619"/>
            <a:ext cx="2835612" cy="1965856"/>
          </a:xfrm>
          <a:prstGeom prst="rect">
            <a:avLst/>
          </a:prstGeom>
          <a:ln w="12700">
            <a:solidFill>
              <a:srgbClr val="E5A923"/>
            </a:solidFill>
          </a:ln>
        </p:spPr>
      </p:pic>
      <p:pic>
        <p:nvPicPr>
          <p:cNvPr id="7" name="תמונה 6">
            <a:extLst>
              <a:ext uri="{FF2B5EF4-FFF2-40B4-BE49-F238E27FC236}">
                <a16:creationId xmlns:a16="http://schemas.microsoft.com/office/drawing/2014/main" id="{34E627A5-B93F-982A-4A16-7F3F5BB5B770}"/>
              </a:ext>
            </a:extLst>
          </p:cNvPr>
          <p:cNvPicPr>
            <a:picLocks noChangeAspect="1"/>
          </p:cNvPicPr>
          <p:nvPr/>
        </p:nvPicPr>
        <p:blipFill>
          <a:blip r:embed="rId6"/>
          <a:stretch>
            <a:fillRect/>
          </a:stretch>
        </p:blipFill>
        <p:spPr>
          <a:xfrm>
            <a:off x="5683819" y="2046260"/>
            <a:ext cx="2692648" cy="2101043"/>
          </a:xfrm>
          <a:prstGeom prst="rect">
            <a:avLst/>
          </a:prstGeom>
          <a:ln w="12700">
            <a:solidFill>
              <a:srgbClr val="E5A923"/>
            </a:solidFill>
          </a:ln>
        </p:spPr>
      </p:pic>
      <p:pic>
        <p:nvPicPr>
          <p:cNvPr id="9" name="תמונה 8">
            <a:extLst>
              <a:ext uri="{FF2B5EF4-FFF2-40B4-BE49-F238E27FC236}">
                <a16:creationId xmlns:a16="http://schemas.microsoft.com/office/drawing/2014/main" id="{CD9B5B48-E1D3-7694-9FA8-9816C9817D15}"/>
              </a:ext>
            </a:extLst>
          </p:cNvPr>
          <p:cNvPicPr>
            <a:picLocks noChangeAspect="1"/>
          </p:cNvPicPr>
          <p:nvPr/>
        </p:nvPicPr>
        <p:blipFill>
          <a:blip r:embed="rId7"/>
          <a:stretch>
            <a:fillRect/>
          </a:stretch>
        </p:blipFill>
        <p:spPr>
          <a:xfrm>
            <a:off x="1977018" y="2046260"/>
            <a:ext cx="2883739" cy="2101044"/>
          </a:xfrm>
          <a:prstGeom prst="rect">
            <a:avLst/>
          </a:prstGeom>
          <a:ln w="12700">
            <a:solidFill>
              <a:srgbClr val="E5A923"/>
            </a:solidFill>
          </a:ln>
        </p:spPr>
      </p:pic>
      <p:pic>
        <p:nvPicPr>
          <p:cNvPr id="12" name="תמונה 11">
            <a:extLst>
              <a:ext uri="{FF2B5EF4-FFF2-40B4-BE49-F238E27FC236}">
                <a16:creationId xmlns:a16="http://schemas.microsoft.com/office/drawing/2014/main" id="{9997830D-8FDA-EFF2-8C06-E2AEFF9E7883}"/>
              </a:ext>
            </a:extLst>
          </p:cNvPr>
          <p:cNvPicPr>
            <a:picLocks noChangeAspect="1"/>
          </p:cNvPicPr>
          <p:nvPr/>
        </p:nvPicPr>
        <p:blipFill>
          <a:blip r:embed="rId8"/>
          <a:stretch>
            <a:fillRect/>
          </a:stretch>
        </p:blipFill>
        <p:spPr>
          <a:xfrm>
            <a:off x="5961101" y="4670227"/>
            <a:ext cx="2692648" cy="1965856"/>
          </a:xfrm>
          <a:prstGeom prst="rect">
            <a:avLst/>
          </a:prstGeom>
          <a:ln w="12700">
            <a:solidFill>
              <a:srgbClr val="E5A923"/>
            </a:solidFill>
          </a:ln>
        </p:spPr>
      </p:pic>
      <p:sp>
        <p:nvSpPr>
          <p:cNvPr id="15" name="תיבת טקסט 14">
            <a:extLst>
              <a:ext uri="{FF2B5EF4-FFF2-40B4-BE49-F238E27FC236}">
                <a16:creationId xmlns:a16="http://schemas.microsoft.com/office/drawing/2014/main" id="{01306B8E-9B76-964E-B195-E509E5DBB89B}"/>
              </a:ext>
            </a:extLst>
          </p:cNvPr>
          <p:cNvSpPr txBox="1"/>
          <p:nvPr/>
        </p:nvSpPr>
        <p:spPr>
          <a:xfrm>
            <a:off x="2653353" y="1153059"/>
            <a:ext cx="5322067" cy="646331"/>
          </a:xfrm>
          <a:prstGeom prst="rect">
            <a:avLst/>
          </a:prstGeom>
          <a:noFill/>
        </p:spPr>
        <p:txBody>
          <a:bodyPr wrap="square">
            <a:spAutoFit/>
          </a:bodyPr>
          <a:lstStyle/>
          <a:p>
            <a:r>
              <a:rPr lang="he-IL" sz="3600" b="0" i="0" u="none" strike="noStrike" baseline="0" dirty="0">
                <a:latin typeface="MF_FrankRuhl-Regular"/>
              </a:rPr>
              <a:t>מְכִינִים מְנִיפָה לְפִי הָאִיּוּרִים</a:t>
            </a:r>
            <a:endParaRPr lang="he-IL" sz="3600" dirty="0"/>
          </a:p>
        </p:txBody>
      </p:sp>
      <p:sp>
        <p:nvSpPr>
          <p:cNvPr id="16" name="תיבת טקסט 15">
            <a:extLst>
              <a:ext uri="{FF2B5EF4-FFF2-40B4-BE49-F238E27FC236}">
                <a16:creationId xmlns:a16="http://schemas.microsoft.com/office/drawing/2014/main" id="{8303802A-391D-6B59-6245-D57805F1DD45}"/>
              </a:ext>
            </a:extLst>
          </p:cNvPr>
          <p:cNvSpPr txBox="1"/>
          <p:nvPr/>
        </p:nvSpPr>
        <p:spPr>
          <a:xfrm>
            <a:off x="688763" y="1295189"/>
            <a:ext cx="2184935" cy="523220"/>
          </a:xfrm>
          <a:prstGeom prst="rect">
            <a:avLst/>
          </a:prstGeom>
          <a:noFill/>
        </p:spPr>
        <p:txBody>
          <a:bodyPr wrap="square">
            <a:spAutoFit/>
          </a:bodyPr>
          <a:lstStyle/>
          <a:p>
            <a:r>
              <a:rPr lang="he-IL" sz="2800" b="1" dirty="0">
                <a:latin typeface="MF_FrankRuhl-Regular"/>
                <a:cs typeface="+mn-cs"/>
              </a:rPr>
              <a:t>(עמוד 109)</a:t>
            </a:r>
            <a:endParaRPr lang="he-IL" sz="2800" dirty="0"/>
          </a:p>
        </p:txBody>
      </p:sp>
      <p:pic>
        <p:nvPicPr>
          <p:cNvPr id="18" name="תמונה 17">
            <a:extLst>
              <a:ext uri="{FF2B5EF4-FFF2-40B4-BE49-F238E27FC236}">
                <a16:creationId xmlns:a16="http://schemas.microsoft.com/office/drawing/2014/main" id="{30076D69-AC2E-A5C1-8072-4E5B1AEB51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4343237"/>
            <a:ext cx="2552556" cy="2439147"/>
          </a:xfrm>
          <a:prstGeom prst="rect">
            <a:avLst/>
          </a:prstGeom>
        </p:spPr>
      </p:pic>
    </p:spTree>
    <p:extLst>
      <p:ext uri="{BB962C8B-B14F-4D97-AF65-F5344CB8AC3E}">
        <p14:creationId xmlns:p14="http://schemas.microsoft.com/office/powerpoint/2010/main" val="93739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88C18B1C-AA1B-CA3D-03C2-A55EF64E64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584408"/>
          </a:xfrm>
          <a:prstGeom prst="rect">
            <a:avLst/>
          </a:prstGeom>
        </p:spPr>
      </p:pic>
      <p:pic>
        <p:nvPicPr>
          <p:cNvPr id="4" name="תמונה 3">
            <a:extLst>
              <a:ext uri="{FF2B5EF4-FFF2-40B4-BE49-F238E27FC236}">
                <a16:creationId xmlns:a16="http://schemas.microsoft.com/office/drawing/2014/main" id="{B74A63DE-2D73-A7AE-11D5-B2B5C0E757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68419"/>
          </a:xfrm>
          <a:prstGeom prst="rect">
            <a:avLst/>
          </a:prstGeom>
        </p:spPr>
      </p:pic>
      <p:pic>
        <p:nvPicPr>
          <p:cNvPr id="2" name="תמונה 1">
            <a:extLst>
              <a:ext uri="{FF2B5EF4-FFF2-40B4-BE49-F238E27FC236}">
                <a16:creationId xmlns:a16="http://schemas.microsoft.com/office/drawing/2014/main" id="{EAA1210D-085E-092A-C09B-786703F620AB}"/>
              </a:ext>
            </a:extLst>
          </p:cNvPr>
          <p:cNvPicPr>
            <a:picLocks noChangeAspect="1"/>
          </p:cNvPicPr>
          <p:nvPr/>
        </p:nvPicPr>
        <p:blipFill>
          <a:blip r:embed="rId5"/>
          <a:stretch>
            <a:fillRect/>
          </a:stretch>
        </p:blipFill>
        <p:spPr>
          <a:xfrm>
            <a:off x="3341806" y="2317672"/>
            <a:ext cx="3943350" cy="642763"/>
          </a:xfrm>
          <a:prstGeom prst="rect">
            <a:avLst/>
          </a:prstGeom>
        </p:spPr>
      </p:pic>
      <p:pic>
        <p:nvPicPr>
          <p:cNvPr id="5" name="תמונה 4">
            <a:extLst>
              <a:ext uri="{FF2B5EF4-FFF2-40B4-BE49-F238E27FC236}">
                <a16:creationId xmlns:a16="http://schemas.microsoft.com/office/drawing/2014/main" id="{C0FAC87F-69EF-DB30-2F19-4268A8ECAC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45702" y="3522050"/>
            <a:ext cx="7124700" cy="668419"/>
          </a:xfrm>
          <a:prstGeom prst="rect">
            <a:avLst/>
          </a:prstGeom>
          <a:ln>
            <a:solidFill>
              <a:srgbClr val="FFC000"/>
            </a:solidFill>
          </a:ln>
        </p:spPr>
      </p:pic>
      <p:sp>
        <p:nvSpPr>
          <p:cNvPr id="7" name="תיבת טקסט 6">
            <a:extLst>
              <a:ext uri="{FF2B5EF4-FFF2-40B4-BE49-F238E27FC236}">
                <a16:creationId xmlns:a16="http://schemas.microsoft.com/office/drawing/2014/main" id="{E9591597-49CE-DB1C-8243-6126184190BF}"/>
              </a:ext>
            </a:extLst>
          </p:cNvPr>
          <p:cNvSpPr txBox="1"/>
          <p:nvPr/>
        </p:nvSpPr>
        <p:spPr>
          <a:xfrm>
            <a:off x="2936377" y="833620"/>
            <a:ext cx="4572000" cy="769441"/>
          </a:xfrm>
          <a:prstGeom prst="rect">
            <a:avLst/>
          </a:prstGeom>
          <a:noFill/>
        </p:spPr>
        <p:txBody>
          <a:bodyPr wrap="square">
            <a:spAutoFit/>
          </a:bodyPr>
          <a:lstStyle/>
          <a:p>
            <a:r>
              <a:rPr lang="he-IL" sz="4400" b="1" dirty="0">
                <a:solidFill>
                  <a:srgbClr val="E5A923"/>
                </a:solidFill>
              </a:rPr>
              <a:t>מוּשָּׂגִים שֶׁלָּמַדְנוּ</a:t>
            </a:r>
          </a:p>
        </p:txBody>
      </p:sp>
      <p:pic>
        <p:nvPicPr>
          <p:cNvPr id="9" name="תמונה 8">
            <a:extLst>
              <a:ext uri="{FF2B5EF4-FFF2-40B4-BE49-F238E27FC236}">
                <a16:creationId xmlns:a16="http://schemas.microsoft.com/office/drawing/2014/main" id="{EE7799E0-17E0-351E-05DB-68F546146F9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22408" y="4430344"/>
            <a:ext cx="2344522" cy="2355564"/>
          </a:xfrm>
          <a:prstGeom prst="rect">
            <a:avLst/>
          </a:prstGeom>
        </p:spPr>
      </p:pic>
      <p:pic>
        <p:nvPicPr>
          <p:cNvPr id="10" name="תמונה 9">
            <a:extLst>
              <a:ext uri="{FF2B5EF4-FFF2-40B4-BE49-F238E27FC236}">
                <a16:creationId xmlns:a16="http://schemas.microsoft.com/office/drawing/2014/main" id="{EC1E4A3F-A8D5-753D-3730-CAA5FC64D97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81872" y="847339"/>
            <a:ext cx="2736713" cy="2194244"/>
          </a:xfrm>
          <a:prstGeom prst="rect">
            <a:avLst/>
          </a:prstGeom>
        </p:spPr>
      </p:pic>
      <p:pic>
        <p:nvPicPr>
          <p:cNvPr id="13" name="תמונה 12">
            <a:extLst>
              <a:ext uri="{FF2B5EF4-FFF2-40B4-BE49-F238E27FC236}">
                <a16:creationId xmlns:a16="http://schemas.microsoft.com/office/drawing/2014/main" id="{1FDA622A-833C-8B17-E951-EC4BF1F9B731}"/>
              </a:ext>
            </a:extLst>
          </p:cNvPr>
          <p:cNvPicPr>
            <a:picLocks noChangeAspect="1"/>
          </p:cNvPicPr>
          <p:nvPr/>
        </p:nvPicPr>
        <p:blipFill>
          <a:blip r:embed="rId9" cstate="email">
            <a:clrChange>
              <a:clrFrom>
                <a:srgbClr val="5F5F5F"/>
              </a:clrFrom>
              <a:clrTo>
                <a:srgbClr val="5F5F5F">
                  <a:alpha val="0"/>
                </a:srgbClr>
              </a:clrTo>
            </a:clrChange>
            <a:extLst>
              <a:ext uri="{28A0092B-C50C-407E-A947-70E740481C1C}">
                <a14:useLocalDpi xmlns:a14="http://schemas.microsoft.com/office/drawing/2010/main"/>
              </a:ext>
            </a:extLst>
          </a:blip>
          <a:stretch>
            <a:fillRect/>
          </a:stretch>
        </p:blipFill>
        <p:spPr>
          <a:xfrm>
            <a:off x="5503191" y="4534812"/>
            <a:ext cx="3294300" cy="1982804"/>
          </a:xfrm>
          <a:prstGeom prst="rect">
            <a:avLst/>
          </a:prstGeom>
        </p:spPr>
      </p:pic>
    </p:spTree>
    <p:extLst>
      <p:ext uri="{BB962C8B-B14F-4D97-AF65-F5344CB8AC3E}">
        <p14:creationId xmlns:p14="http://schemas.microsoft.com/office/powerpoint/2010/main" val="262320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88235" y="365126"/>
            <a:ext cx="8227115" cy="1325563"/>
          </a:xfrm>
        </p:spPr>
        <p:txBody>
          <a:bodyPr>
            <a:normAutofit/>
          </a:bodyPr>
          <a:lstStyle/>
          <a:p>
            <a:pPr algn="ctr"/>
            <a:r>
              <a:rPr lang="he-IL" sz="5400" b="1" i="0" u="none" strike="noStrike" baseline="0" dirty="0">
                <a:solidFill>
                  <a:srgbClr val="E5A923"/>
                </a:solidFill>
                <a:latin typeface="MF_FrankRuhl-Regular"/>
                <a:cs typeface="+mn-cs"/>
              </a:rPr>
              <a:t>כֵּיצַד</a:t>
            </a:r>
            <a:r>
              <a:rPr lang="he-IL" sz="5400" b="1" i="0" u="none" strike="noStrike" baseline="0" dirty="0">
                <a:solidFill>
                  <a:srgbClr val="8C6504"/>
                </a:solidFill>
                <a:latin typeface="MF_FrankRuhl-Regular"/>
                <a:cs typeface="+mn-cs"/>
              </a:rPr>
              <a:t> </a:t>
            </a:r>
            <a:r>
              <a:rPr lang="he-IL" sz="5400" b="1" i="0" u="none" strike="noStrike" baseline="0" dirty="0">
                <a:solidFill>
                  <a:srgbClr val="E5A923"/>
                </a:solidFill>
                <a:latin typeface="MF_FrankRuhl-Regular"/>
                <a:cs typeface="+mn-cs"/>
              </a:rPr>
              <a:t>אָנוּ מִתְנַהֲגִים בַּקַּיִץ?</a:t>
            </a:r>
            <a:r>
              <a:rPr lang="he-IL" sz="5400" b="1" dirty="0">
                <a:solidFill>
                  <a:srgbClr val="E5A923"/>
                </a:solidFill>
                <a:latin typeface="MF_FrankRuhl-Regular"/>
                <a:cs typeface="+mn-cs"/>
              </a:rPr>
              <a:t> </a:t>
            </a:r>
            <a:r>
              <a:rPr lang="he-IL" sz="2800" b="1" dirty="0">
                <a:latin typeface="MF_FrankRuhl-Regular"/>
                <a:cs typeface="+mn-cs"/>
              </a:rPr>
              <a:t>(עמוד 106)</a:t>
            </a:r>
            <a:endParaRPr lang="en-US" sz="5400" b="1" dirty="0">
              <a:cs typeface="+mn-cs"/>
            </a:endParaRPr>
          </a:p>
        </p:txBody>
      </p:sp>
      <p:pic>
        <p:nvPicPr>
          <p:cNvPr id="4" name="תמונה 3">
            <a:extLst>
              <a:ext uri="{FF2B5EF4-FFF2-40B4-BE49-F238E27FC236}">
                <a16:creationId xmlns:a16="http://schemas.microsoft.com/office/drawing/2014/main" id="{10291E9F-937C-6B8E-495F-908384CF34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547998"/>
          </a:xfrm>
          <a:prstGeom prst="rect">
            <a:avLst/>
          </a:prstGeom>
        </p:spPr>
      </p:pic>
      <p:pic>
        <p:nvPicPr>
          <p:cNvPr id="6" name="תמונה 5">
            <a:extLst>
              <a:ext uri="{FF2B5EF4-FFF2-40B4-BE49-F238E27FC236}">
                <a16:creationId xmlns:a16="http://schemas.microsoft.com/office/drawing/2014/main" id="{C65C3426-FED6-F5EE-AA89-8B71B724E3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17180"/>
          </a:xfrm>
          <a:prstGeom prst="rect">
            <a:avLst/>
          </a:prstGeom>
        </p:spPr>
      </p:pic>
      <p:pic>
        <p:nvPicPr>
          <p:cNvPr id="5" name="תמונה 4">
            <a:extLst>
              <a:ext uri="{FF2B5EF4-FFF2-40B4-BE49-F238E27FC236}">
                <a16:creationId xmlns:a16="http://schemas.microsoft.com/office/drawing/2014/main" id="{AF5185A7-0E60-9814-117B-9A4BCFCE6E5B}"/>
              </a:ext>
            </a:extLst>
          </p:cNvPr>
          <p:cNvPicPr>
            <a:picLocks noChangeAspect="1"/>
          </p:cNvPicPr>
          <p:nvPr/>
        </p:nvPicPr>
        <p:blipFill>
          <a:blip r:embed="rId5"/>
          <a:stretch>
            <a:fillRect/>
          </a:stretch>
        </p:blipFill>
        <p:spPr>
          <a:xfrm>
            <a:off x="168965" y="1690690"/>
            <a:ext cx="8716618" cy="5011208"/>
          </a:xfrm>
          <a:prstGeom prst="rect">
            <a:avLst/>
          </a:prstGeom>
          <a:ln w="12700">
            <a:solidFill>
              <a:schemeClr val="accent2">
                <a:lumMod val="75000"/>
              </a:schemeClr>
            </a:solidFill>
          </a:ln>
        </p:spPr>
      </p:pic>
    </p:spTree>
    <p:extLst>
      <p:ext uri="{BB962C8B-B14F-4D97-AF65-F5344CB8AC3E}">
        <p14:creationId xmlns:p14="http://schemas.microsoft.com/office/powerpoint/2010/main" val="109464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תמונה 12">
            <a:extLst>
              <a:ext uri="{FF2B5EF4-FFF2-40B4-BE49-F238E27FC236}">
                <a16:creationId xmlns:a16="http://schemas.microsoft.com/office/drawing/2014/main" id="{A09E05E1-A7AA-C743-C3E1-7173DEFB60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7002"/>
            <a:ext cx="9144000" cy="6985940"/>
          </a:xfrm>
          <a:prstGeom prst="rect">
            <a:avLst/>
          </a:prstGeom>
        </p:spPr>
      </p:pic>
      <p:sp>
        <p:nvSpPr>
          <p:cNvPr id="7" name="תיבת טקסט 6">
            <a:extLst>
              <a:ext uri="{FF2B5EF4-FFF2-40B4-BE49-F238E27FC236}">
                <a16:creationId xmlns:a16="http://schemas.microsoft.com/office/drawing/2014/main" id="{FC1C032F-2290-E7E4-BFD2-CAE5B6F170F0}"/>
              </a:ext>
            </a:extLst>
          </p:cNvPr>
          <p:cNvSpPr txBox="1"/>
          <p:nvPr/>
        </p:nvSpPr>
        <p:spPr>
          <a:xfrm>
            <a:off x="2764595" y="826287"/>
            <a:ext cx="4283242" cy="707886"/>
          </a:xfrm>
          <a:prstGeom prst="rect">
            <a:avLst/>
          </a:prstGeom>
          <a:solidFill>
            <a:schemeClr val="bg1"/>
          </a:solidFill>
          <a:ln>
            <a:solidFill>
              <a:srgbClr val="E5A923"/>
            </a:solidFill>
          </a:ln>
        </p:spPr>
        <p:txBody>
          <a:bodyPr wrap="square">
            <a:spAutoFit/>
          </a:bodyPr>
          <a:lstStyle/>
          <a:p>
            <a:pPr algn="ctr"/>
            <a:r>
              <a:rPr lang="he-IL" sz="4000" b="1" i="0" u="none" strike="noStrike" baseline="0" dirty="0">
                <a:solidFill>
                  <a:srgbClr val="E5A923"/>
                </a:solidFill>
                <a:latin typeface="MF_FrankRuhl-Regular"/>
              </a:rPr>
              <a:t>קְרִינַת הַשֶּׁמֶשׁ</a:t>
            </a:r>
            <a:endParaRPr lang="he-IL" sz="4000" b="1" dirty="0">
              <a:solidFill>
                <a:srgbClr val="E5A923"/>
              </a:solidFill>
            </a:endParaRPr>
          </a:p>
        </p:txBody>
      </p:sp>
      <p:sp>
        <p:nvSpPr>
          <p:cNvPr id="11" name="תיבת טקסט 10">
            <a:extLst>
              <a:ext uri="{FF2B5EF4-FFF2-40B4-BE49-F238E27FC236}">
                <a16:creationId xmlns:a16="http://schemas.microsoft.com/office/drawing/2014/main" id="{53F34124-82A6-A726-010E-54E67FA591E2}"/>
              </a:ext>
            </a:extLst>
          </p:cNvPr>
          <p:cNvSpPr txBox="1"/>
          <p:nvPr/>
        </p:nvSpPr>
        <p:spPr>
          <a:xfrm>
            <a:off x="310677" y="5913955"/>
            <a:ext cx="5486400" cy="523220"/>
          </a:xfrm>
          <a:prstGeom prst="rect">
            <a:avLst/>
          </a:prstGeom>
          <a:noFill/>
        </p:spPr>
        <p:txBody>
          <a:bodyPr wrap="square">
            <a:spAutoFit/>
          </a:bodyPr>
          <a:lstStyle/>
          <a:p>
            <a:r>
              <a:rPr lang="he-IL" sz="2800" b="1" dirty="0">
                <a:latin typeface="MF_FrankRuhl-Regular"/>
                <a:cs typeface="+mn-cs"/>
              </a:rPr>
              <a:t>(עמוד 107)</a:t>
            </a:r>
            <a:endParaRPr lang="he-IL" sz="2800" dirty="0"/>
          </a:p>
        </p:txBody>
      </p:sp>
      <p:pic>
        <p:nvPicPr>
          <p:cNvPr id="16" name="תמונה 15">
            <a:extLst>
              <a:ext uri="{FF2B5EF4-FFF2-40B4-BE49-F238E27FC236}">
                <a16:creationId xmlns:a16="http://schemas.microsoft.com/office/drawing/2014/main" id="{AF895E5A-0FCA-FBF5-78B2-31C198B0E7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267" y="2040438"/>
            <a:ext cx="7873465" cy="3401755"/>
          </a:xfrm>
          <a:prstGeom prst="rect">
            <a:avLst/>
          </a:prstGeom>
          <a:ln w="12700">
            <a:solidFill>
              <a:schemeClr val="accent2">
                <a:lumMod val="75000"/>
              </a:schemeClr>
            </a:solidFill>
          </a:ln>
        </p:spPr>
      </p:pic>
      <p:pic>
        <p:nvPicPr>
          <p:cNvPr id="17" name="תמונה 16">
            <a:extLst>
              <a:ext uri="{FF2B5EF4-FFF2-40B4-BE49-F238E27FC236}">
                <a16:creationId xmlns:a16="http://schemas.microsoft.com/office/drawing/2014/main" id="{1937FC90-BD49-03EC-BE8B-A3EF5D120C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2157" y="-44068"/>
            <a:ext cx="1621677" cy="617761"/>
          </a:xfrm>
          <a:prstGeom prst="rect">
            <a:avLst/>
          </a:prstGeom>
        </p:spPr>
      </p:pic>
      <p:pic>
        <p:nvPicPr>
          <p:cNvPr id="18" name="תמונה 17">
            <a:extLst>
              <a:ext uri="{FF2B5EF4-FFF2-40B4-BE49-F238E27FC236}">
                <a16:creationId xmlns:a16="http://schemas.microsoft.com/office/drawing/2014/main" id="{D2B716FA-2B70-CDD8-531D-7A01362E6E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812" y="-60483"/>
            <a:ext cx="1688260" cy="523220"/>
          </a:xfrm>
          <a:prstGeom prst="rect">
            <a:avLst/>
          </a:prstGeom>
        </p:spPr>
      </p:pic>
    </p:spTree>
    <p:extLst>
      <p:ext uri="{BB962C8B-B14F-4D97-AF65-F5344CB8AC3E}">
        <p14:creationId xmlns:p14="http://schemas.microsoft.com/office/powerpoint/2010/main" val="180788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4782EC78-B021-80B9-2543-1737D8084E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pic>
        <p:nvPicPr>
          <p:cNvPr id="5" name="תמונה 4">
            <a:extLst>
              <a:ext uri="{FF2B5EF4-FFF2-40B4-BE49-F238E27FC236}">
                <a16:creationId xmlns:a16="http://schemas.microsoft.com/office/drawing/2014/main" id="{AD64A98F-A08C-C855-CD9F-7B39AB39C3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7" name="תיבת טקסט 6">
            <a:extLst>
              <a:ext uri="{FF2B5EF4-FFF2-40B4-BE49-F238E27FC236}">
                <a16:creationId xmlns:a16="http://schemas.microsoft.com/office/drawing/2014/main" id="{FC1C032F-2290-E7E4-BFD2-CAE5B6F170F0}"/>
              </a:ext>
            </a:extLst>
          </p:cNvPr>
          <p:cNvSpPr txBox="1"/>
          <p:nvPr/>
        </p:nvSpPr>
        <p:spPr>
          <a:xfrm>
            <a:off x="2608446" y="644776"/>
            <a:ext cx="5248788" cy="707886"/>
          </a:xfrm>
          <a:prstGeom prst="rect">
            <a:avLst/>
          </a:prstGeom>
          <a:noFill/>
        </p:spPr>
        <p:txBody>
          <a:bodyPr wrap="square">
            <a:spAutoFit/>
          </a:bodyPr>
          <a:lstStyle/>
          <a:p>
            <a:r>
              <a:rPr lang="he-IL" sz="4000" b="1" i="0" u="none" strike="noStrike" baseline="0" dirty="0">
                <a:solidFill>
                  <a:srgbClr val="E5A923"/>
                </a:solidFill>
                <a:latin typeface="MF_FrankRuhl-Regular"/>
              </a:rPr>
              <a:t>קְרִינַת הַשֶּׁמֶשׁ </a:t>
            </a:r>
            <a:r>
              <a:rPr lang="he-IL" sz="3600" b="1" i="0" u="none" strike="noStrike" baseline="0" dirty="0">
                <a:latin typeface="MF_FrankRuhl-Regular"/>
              </a:rPr>
              <a:t>(המשך)</a:t>
            </a:r>
            <a:endParaRPr lang="he-IL" sz="4000" b="1" dirty="0"/>
          </a:p>
        </p:txBody>
      </p:sp>
      <p:sp>
        <p:nvSpPr>
          <p:cNvPr id="11" name="תיבת טקסט 10">
            <a:extLst>
              <a:ext uri="{FF2B5EF4-FFF2-40B4-BE49-F238E27FC236}">
                <a16:creationId xmlns:a16="http://schemas.microsoft.com/office/drawing/2014/main" id="{53F34124-82A6-A726-010E-54E67FA591E2}"/>
              </a:ext>
            </a:extLst>
          </p:cNvPr>
          <p:cNvSpPr txBox="1"/>
          <p:nvPr/>
        </p:nvSpPr>
        <p:spPr>
          <a:xfrm>
            <a:off x="943276" y="1434940"/>
            <a:ext cx="5486400" cy="523220"/>
          </a:xfrm>
          <a:prstGeom prst="rect">
            <a:avLst/>
          </a:prstGeom>
          <a:noFill/>
        </p:spPr>
        <p:txBody>
          <a:bodyPr wrap="square">
            <a:spAutoFit/>
          </a:bodyPr>
          <a:lstStyle/>
          <a:p>
            <a:r>
              <a:rPr lang="he-IL" sz="2800" b="1" dirty="0">
                <a:latin typeface="MF_FrankRuhl-Regular"/>
                <a:cs typeface="+mn-cs"/>
              </a:rPr>
              <a:t>(עמוד 107)</a:t>
            </a:r>
            <a:endParaRPr lang="he-IL" sz="2800" dirty="0"/>
          </a:p>
        </p:txBody>
      </p:sp>
      <p:pic>
        <p:nvPicPr>
          <p:cNvPr id="10" name="Picture 2">
            <a:extLst>
              <a:ext uri="{FF2B5EF4-FFF2-40B4-BE49-F238E27FC236}">
                <a16:creationId xmlns:a16="http://schemas.microsoft.com/office/drawing/2014/main" id="{27C0E93F-BE9B-327F-2923-84DFD9C51EBF}"/>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19526" y="4784474"/>
            <a:ext cx="22669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12">
            <a:extLst>
              <a:ext uri="{FF2B5EF4-FFF2-40B4-BE49-F238E27FC236}">
                <a16:creationId xmlns:a16="http://schemas.microsoft.com/office/drawing/2014/main" id="{FC24E883-60DD-7EF1-3B3D-D22D4B8E17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2446" y="2365193"/>
            <a:ext cx="8499107" cy="2419281"/>
          </a:xfrm>
          <a:prstGeom prst="rect">
            <a:avLst/>
          </a:prstGeom>
          <a:ln w="12700">
            <a:solidFill>
              <a:srgbClr val="E5A923"/>
            </a:solidFill>
          </a:ln>
        </p:spPr>
      </p:pic>
      <p:pic>
        <p:nvPicPr>
          <p:cNvPr id="14" name="Picture 4">
            <a:extLst>
              <a:ext uri="{FF2B5EF4-FFF2-40B4-BE49-F238E27FC236}">
                <a16:creationId xmlns:a16="http://schemas.microsoft.com/office/drawing/2014/main" id="{8A0EFB3E-E986-2D98-909D-F80870EC6FB2}"/>
              </a:ext>
            </a:extLst>
          </p:cNvP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51797" y="4784474"/>
            <a:ext cx="2469756" cy="191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13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24903" y="801028"/>
            <a:ext cx="7886700" cy="1325563"/>
          </a:xfrm>
        </p:spPr>
        <p:txBody>
          <a:bodyPr>
            <a:normAutofit/>
          </a:bodyPr>
          <a:lstStyle/>
          <a:p>
            <a:pPr algn="ctr"/>
            <a:r>
              <a:rPr lang="he-IL" sz="4000" b="1" i="0" u="none" strike="noStrike" baseline="0" dirty="0">
                <a:solidFill>
                  <a:srgbClr val="E5A923"/>
                </a:solidFill>
                <a:latin typeface="MF_FrankRuhl-Bold"/>
                <a:cs typeface="+mn-cs"/>
              </a:rPr>
              <a:t>כֵּיצַד אָנוּ מִתְגּוֹנְנִים</a:t>
            </a:r>
            <a:br>
              <a:rPr lang="he-IL" sz="4000" b="1" i="0" u="none" strike="noStrike" baseline="0" dirty="0">
                <a:solidFill>
                  <a:srgbClr val="E5A923"/>
                </a:solidFill>
                <a:latin typeface="MF_FrankRuhl-Bold"/>
                <a:cs typeface="+mn-cs"/>
              </a:rPr>
            </a:br>
            <a:r>
              <a:rPr lang="he-IL" sz="4000" b="1" i="0" u="none" strike="noStrike" baseline="0" dirty="0">
                <a:solidFill>
                  <a:srgbClr val="E5A923"/>
                </a:solidFill>
                <a:latin typeface="MF_FrankRuhl-Bold"/>
                <a:cs typeface="+mn-cs"/>
              </a:rPr>
              <a:t> מִפְּנֵי קְרִינַת הַשֶּׁמֶשׁ?</a:t>
            </a:r>
            <a:endParaRPr lang="en-US" sz="4000" b="1" dirty="0">
              <a:solidFill>
                <a:srgbClr val="E5A923"/>
              </a:solidFill>
              <a:cs typeface="+mn-cs"/>
            </a:endParaRPr>
          </a:p>
        </p:txBody>
      </p:sp>
      <p:pic>
        <p:nvPicPr>
          <p:cNvPr id="3" name="תמונה 2">
            <a:extLst>
              <a:ext uri="{FF2B5EF4-FFF2-40B4-BE49-F238E27FC236}">
                <a16:creationId xmlns:a16="http://schemas.microsoft.com/office/drawing/2014/main" id="{6EF36886-CF4A-E165-2E53-03ACCA0B73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488790"/>
          </a:xfrm>
          <a:prstGeom prst="rect">
            <a:avLst/>
          </a:prstGeom>
        </p:spPr>
      </p:pic>
      <p:pic>
        <p:nvPicPr>
          <p:cNvPr id="4" name="תמונה 3">
            <a:extLst>
              <a:ext uri="{FF2B5EF4-FFF2-40B4-BE49-F238E27FC236}">
                <a16:creationId xmlns:a16="http://schemas.microsoft.com/office/drawing/2014/main" id="{A251DB57-DD2B-0848-AE28-108F15E9B7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572801"/>
          </a:xfrm>
          <a:prstGeom prst="rect">
            <a:avLst/>
          </a:prstGeom>
        </p:spPr>
      </p:pic>
      <p:pic>
        <p:nvPicPr>
          <p:cNvPr id="11" name="תמונה 10">
            <a:extLst>
              <a:ext uri="{FF2B5EF4-FFF2-40B4-BE49-F238E27FC236}">
                <a16:creationId xmlns:a16="http://schemas.microsoft.com/office/drawing/2014/main" id="{FD288FD4-FED0-6A40-3DDC-BC2F110879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8009" y="2205874"/>
            <a:ext cx="8720488" cy="4496023"/>
          </a:xfrm>
          <a:prstGeom prst="rect">
            <a:avLst/>
          </a:prstGeom>
          <a:ln w="12700">
            <a:solidFill>
              <a:srgbClr val="E5A923"/>
            </a:solidFill>
          </a:ln>
        </p:spPr>
      </p:pic>
      <p:sp>
        <p:nvSpPr>
          <p:cNvPr id="12" name="תיבת טקסט 11">
            <a:extLst>
              <a:ext uri="{FF2B5EF4-FFF2-40B4-BE49-F238E27FC236}">
                <a16:creationId xmlns:a16="http://schemas.microsoft.com/office/drawing/2014/main" id="{856A841A-97D9-607D-E0EA-E2CEB33A40B9}"/>
              </a:ext>
            </a:extLst>
          </p:cNvPr>
          <p:cNvSpPr txBox="1"/>
          <p:nvPr/>
        </p:nvSpPr>
        <p:spPr>
          <a:xfrm>
            <a:off x="1001028" y="1643013"/>
            <a:ext cx="5486400" cy="523220"/>
          </a:xfrm>
          <a:prstGeom prst="rect">
            <a:avLst/>
          </a:prstGeom>
          <a:noFill/>
        </p:spPr>
        <p:txBody>
          <a:bodyPr wrap="square">
            <a:spAutoFit/>
          </a:bodyPr>
          <a:lstStyle/>
          <a:p>
            <a:r>
              <a:rPr lang="he-IL" sz="2800" b="1" dirty="0">
                <a:latin typeface="MF_FrankRuhl-Regular"/>
                <a:cs typeface="+mn-cs"/>
              </a:rPr>
              <a:t>(עמוד 107)</a:t>
            </a:r>
            <a:endParaRPr lang="he-IL" sz="2800" dirty="0"/>
          </a:p>
        </p:txBody>
      </p:sp>
    </p:spTree>
    <p:extLst>
      <p:ext uri="{BB962C8B-B14F-4D97-AF65-F5344CB8AC3E}">
        <p14:creationId xmlns:p14="http://schemas.microsoft.com/office/powerpoint/2010/main" val="200564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E57A308C-BA41-D364-8883-01A70D4099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719796"/>
          </a:xfrm>
          <a:prstGeom prst="rect">
            <a:avLst/>
          </a:prstGeom>
        </p:spPr>
      </p:pic>
      <p:pic>
        <p:nvPicPr>
          <p:cNvPr id="6" name="תמונה 5">
            <a:extLst>
              <a:ext uri="{FF2B5EF4-FFF2-40B4-BE49-F238E27FC236}">
                <a16:creationId xmlns:a16="http://schemas.microsoft.com/office/drawing/2014/main" id="{2EB432F9-FAEC-7C04-B27A-61371F8D09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19796"/>
          </a:xfrm>
          <a:prstGeom prst="rect">
            <a:avLst/>
          </a:prstGeom>
        </p:spPr>
      </p:pic>
      <p:sp>
        <p:nvSpPr>
          <p:cNvPr id="13" name="תיבת טקסט 12">
            <a:extLst>
              <a:ext uri="{FF2B5EF4-FFF2-40B4-BE49-F238E27FC236}">
                <a16:creationId xmlns:a16="http://schemas.microsoft.com/office/drawing/2014/main" id="{9226483C-EBE1-3DE7-F852-015ADA95EDCA}"/>
              </a:ext>
            </a:extLst>
          </p:cNvPr>
          <p:cNvSpPr txBox="1"/>
          <p:nvPr/>
        </p:nvSpPr>
        <p:spPr>
          <a:xfrm>
            <a:off x="0" y="698862"/>
            <a:ext cx="8782261" cy="707886"/>
          </a:xfrm>
          <a:prstGeom prst="rect">
            <a:avLst/>
          </a:prstGeom>
          <a:noFill/>
        </p:spPr>
        <p:txBody>
          <a:bodyPr wrap="square" rtlCol="1">
            <a:spAutoFit/>
          </a:bodyPr>
          <a:lstStyle/>
          <a:p>
            <a:pPr algn="ctr"/>
            <a:r>
              <a:rPr lang="he-IL" sz="4000" b="1" i="0" u="none" strike="noStrike" baseline="0" dirty="0">
                <a:solidFill>
                  <a:srgbClr val="E5A923"/>
                </a:solidFill>
                <a:latin typeface="MF_FrankRuhl-Bold"/>
              </a:rPr>
              <a:t>פִּתְרוֹנוֹת טֶכְנוֹלוֹגִיִּים</a:t>
            </a:r>
            <a:endParaRPr lang="he-IL" sz="9600" b="1" dirty="0">
              <a:solidFill>
                <a:srgbClr val="E5A923"/>
              </a:solidFill>
            </a:endParaRPr>
          </a:p>
        </p:txBody>
      </p:sp>
      <p:pic>
        <p:nvPicPr>
          <p:cNvPr id="4" name="תמונה 3">
            <a:extLst>
              <a:ext uri="{FF2B5EF4-FFF2-40B4-BE49-F238E27FC236}">
                <a16:creationId xmlns:a16="http://schemas.microsoft.com/office/drawing/2014/main" id="{397DB55C-2DD8-8C55-1608-B8A932D58208}"/>
              </a:ext>
            </a:extLst>
          </p:cNvPr>
          <p:cNvPicPr>
            <a:picLocks noChangeAspect="1"/>
          </p:cNvPicPr>
          <p:nvPr/>
        </p:nvPicPr>
        <p:blipFill>
          <a:blip r:embed="rId5"/>
          <a:stretch>
            <a:fillRect/>
          </a:stretch>
        </p:blipFill>
        <p:spPr>
          <a:xfrm>
            <a:off x="477241" y="2175285"/>
            <a:ext cx="8420523" cy="1713322"/>
          </a:xfrm>
          <a:prstGeom prst="rect">
            <a:avLst/>
          </a:prstGeom>
          <a:ln w="12700">
            <a:solidFill>
              <a:schemeClr val="accent2">
                <a:lumMod val="75000"/>
              </a:schemeClr>
            </a:solidFill>
          </a:ln>
        </p:spPr>
      </p:pic>
      <p:pic>
        <p:nvPicPr>
          <p:cNvPr id="1026" name="Picture 2">
            <a:extLst>
              <a:ext uri="{FF2B5EF4-FFF2-40B4-BE49-F238E27FC236}">
                <a16:creationId xmlns:a16="http://schemas.microsoft.com/office/drawing/2014/main" id="{657325F9-C047-4E3A-A3A2-F64FB900CFEB}"/>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8079" y="3943391"/>
            <a:ext cx="22669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28770F2-8204-775E-A060-B73745D371AE}"/>
              </a:ext>
            </a:extLst>
          </p:cNvP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19099" y="3759242"/>
            <a:ext cx="2469756" cy="19100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A85E265-257A-2A90-7D18-3E7DF8479AE6}"/>
              </a:ext>
            </a:extLst>
          </p:cNvPr>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85297" y="4302493"/>
            <a:ext cx="2615471" cy="23994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A42624F-B63B-2043-18E6-1273A8D6EC55}"/>
              </a:ext>
            </a:extLst>
          </p:cNvPr>
          <p:cNvPicPr>
            <a:picLocks noChangeAspect="1" noChangeArrowheads="1"/>
          </p:cNvPicPr>
          <p:nvPr/>
        </p:nvPicPr>
        <p:blipFill>
          <a:blip r:embed="rId9" cstate="email">
            <a:clrChange>
              <a:clrFrom>
                <a:srgbClr val="005552"/>
              </a:clrFrom>
              <a:clrTo>
                <a:srgbClr val="005552">
                  <a:alpha val="0"/>
                </a:srgbClr>
              </a:clrTo>
            </a:clrChange>
            <a:extLst>
              <a:ext uri="{28A0092B-C50C-407E-A947-70E740481C1C}">
                <a14:useLocalDpi xmlns:a14="http://schemas.microsoft.com/office/drawing/2010/main"/>
              </a:ext>
            </a:extLst>
          </a:blip>
          <a:srcRect/>
          <a:stretch>
            <a:fillRect/>
          </a:stretch>
        </p:blipFill>
        <p:spPr bwMode="auto">
          <a:xfrm>
            <a:off x="1644013" y="5144678"/>
            <a:ext cx="2686102" cy="1713322"/>
          </a:xfrm>
          <a:prstGeom prst="rect">
            <a:avLst/>
          </a:prstGeom>
          <a:noFill/>
          <a:extLst>
            <a:ext uri="{909E8E84-426E-40DD-AFC4-6F175D3DCCD1}">
              <a14:hiddenFill xmlns:a14="http://schemas.microsoft.com/office/drawing/2010/main">
                <a:solidFill>
                  <a:srgbClr val="FFFFFF"/>
                </a:solidFill>
              </a14:hiddenFill>
            </a:ext>
          </a:extLst>
        </p:spPr>
      </p:pic>
      <p:sp>
        <p:nvSpPr>
          <p:cNvPr id="14" name="תיבת טקסט 13">
            <a:extLst>
              <a:ext uri="{FF2B5EF4-FFF2-40B4-BE49-F238E27FC236}">
                <a16:creationId xmlns:a16="http://schemas.microsoft.com/office/drawing/2014/main" id="{52770C17-DD8B-5335-C346-3AB88D50884E}"/>
              </a:ext>
            </a:extLst>
          </p:cNvPr>
          <p:cNvSpPr txBox="1"/>
          <p:nvPr/>
        </p:nvSpPr>
        <p:spPr>
          <a:xfrm>
            <a:off x="991402" y="1529406"/>
            <a:ext cx="5486400" cy="523220"/>
          </a:xfrm>
          <a:prstGeom prst="rect">
            <a:avLst/>
          </a:prstGeom>
          <a:noFill/>
        </p:spPr>
        <p:txBody>
          <a:bodyPr wrap="square">
            <a:spAutoFit/>
          </a:bodyPr>
          <a:lstStyle/>
          <a:p>
            <a:r>
              <a:rPr lang="he-IL" sz="2800" b="1" dirty="0">
                <a:latin typeface="MF_FrankRuhl-Regular"/>
                <a:cs typeface="+mn-cs"/>
              </a:rPr>
              <a:t>(עמוד 107)</a:t>
            </a:r>
            <a:endParaRPr lang="he-IL" sz="2800" dirty="0"/>
          </a:p>
        </p:txBody>
      </p:sp>
    </p:spTree>
    <p:extLst>
      <p:ext uri="{BB962C8B-B14F-4D97-AF65-F5344CB8AC3E}">
        <p14:creationId xmlns:p14="http://schemas.microsoft.com/office/powerpoint/2010/main" val="3073764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2D0D27C-91B8-A787-2ECB-6FD2C9DBC1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546541"/>
          </a:xfrm>
          <a:prstGeom prst="rect">
            <a:avLst/>
          </a:prstGeom>
        </p:spPr>
      </p:pic>
      <p:pic>
        <p:nvPicPr>
          <p:cNvPr id="5" name="תמונה 4">
            <a:extLst>
              <a:ext uri="{FF2B5EF4-FFF2-40B4-BE49-F238E27FC236}">
                <a16:creationId xmlns:a16="http://schemas.microsoft.com/office/drawing/2014/main" id="{64EEACDA-4063-4ED2-A469-4978620EEB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803807"/>
          </a:xfrm>
          <a:prstGeom prst="rect">
            <a:avLst/>
          </a:prstGeom>
        </p:spPr>
      </p:pic>
      <p:pic>
        <p:nvPicPr>
          <p:cNvPr id="3" name="תמונה 2">
            <a:extLst>
              <a:ext uri="{FF2B5EF4-FFF2-40B4-BE49-F238E27FC236}">
                <a16:creationId xmlns:a16="http://schemas.microsoft.com/office/drawing/2014/main" id="{C46B5D48-BEE2-FEE8-CAC1-B0661B2E0D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018" y="1124300"/>
            <a:ext cx="7863841" cy="5372754"/>
          </a:xfrm>
          <a:prstGeom prst="rect">
            <a:avLst/>
          </a:prstGeom>
        </p:spPr>
      </p:pic>
    </p:spTree>
    <p:extLst>
      <p:ext uri="{BB962C8B-B14F-4D97-AF65-F5344CB8AC3E}">
        <p14:creationId xmlns:p14="http://schemas.microsoft.com/office/powerpoint/2010/main" val="171547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334820" y="1816571"/>
            <a:ext cx="7886700" cy="4351338"/>
          </a:xfrm>
        </p:spPr>
        <p:txBody>
          <a:bodyPr/>
          <a:lstStyle/>
          <a:p>
            <a:pPr marL="0" indent="0" algn="r">
              <a:buNone/>
            </a:pPr>
            <a:endParaRPr lang="en-US" dirty="0"/>
          </a:p>
          <a:p>
            <a:pPr marL="0" indent="0" algn="r">
              <a:buNone/>
            </a:pPr>
            <a:endParaRPr lang="en-US"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en-US" dirty="0"/>
          </a:p>
        </p:txBody>
      </p:sp>
      <p:pic>
        <p:nvPicPr>
          <p:cNvPr id="4" name="תמונה 3">
            <a:extLst>
              <a:ext uri="{FF2B5EF4-FFF2-40B4-BE49-F238E27FC236}">
                <a16:creationId xmlns:a16="http://schemas.microsoft.com/office/drawing/2014/main" id="{1DFAF315-9FAA-DB40-E69F-4F19BFF21B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533988"/>
          </a:xfrm>
          <a:prstGeom prst="rect">
            <a:avLst/>
          </a:prstGeom>
        </p:spPr>
      </p:pic>
      <p:pic>
        <p:nvPicPr>
          <p:cNvPr id="8" name="תמונה 7">
            <a:extLst>
              <a:ext uri="{FF2B5EF4-FFF2-40B4-BE49-F238E27FC236}">
                <a16:creationId xmlns:a16="http://schemas.microsoft.com/office/drawing/2014/main" id="{AAD26D9E-FC5B-F691-B891-B0704FCA1C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17999"/>
          </a:xfrm>
          <a:prstGeom prst="rect">
            <a:avLst/>
          </a:prstGeom>
        </p:spPr>
      </p:pic>
      <p:pic>
        <p:nvPicPr>
          <p:cNvPr id="7" name="תמונה 6">
            <a:extLst>
              <a:ext uri="{FF2B5EF4-FFF2-40B4-BE49-F238E27FC236}">
                <a16:creationId xmlns:a16="http://schemas.microsoft.com/office/drawing/2014/main" id="{92D12759-87D0-8B08-FC68-E0371DF496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2665" y="816881"/>
            <a:ext cx="7218348" cy="1167771"/>
          </a:xfrm>
          <a:prstGeom prst="rect">
            <a:avLst/>
          </a:prstGeom>
        </p:spPr>
      </p:pic>
      <p:pic>
        <p:nvPicPr>
          <p:cNvPr id="10" name="תמונה 9">
            <a:extLst>
              <a:ext uri="{FF2B5EF4-FFF2-40B4-BE49-F238E27FC236}">
                <a16:creationId xmlns:a16="http://schemas.microsoft.com/office/drawing/2014/main" id="{F7496461-E855-4CC8-BC31-93AE203D6F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2665" y="2152734"/>
            <a:ext cx="7218348" cy="4549163"/>
          </a:xfrm>
          <a:prstGeom prst="rect">
            <a:avLst/>
          </a:prstGeom>
        </p:spPr>
      </p:pic>
    </p:spTree>
    <p:extLst>
      <p:ext uri="{BB962C8B-B14F-4D97-AF65-F5344CB8AC3E}">
        <p14:creationId xmlns:p14="http://schemas.microsoft.com/office/powerpoint/2010/main" val="3140984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0AAA7BFE-E33F-868C-92C1-3BC42E87FF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461561"/>
          </a:xfrm>
          <a:prstGeom prst="rect">
            <a:avLst/>
          </a:prstGeom>
        </p:spPr>
      </p:pic>
      <p:pic>
        <p:nvPicPr>
          <p:cNvPr id="6" name="תמונה 5">
            <a:extLst>
              <a:ext uri="{FF2B5EF4-FFF2-40B4-BE49-F238E27FC236}">
                <a16:creationId xmlns:a16="http://schemas.microsoft.com/office/drawing/2014/main" id="{23195343-C51B-244C-FF8A-354C44A032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1025"/>
            <a:ext cx="1688260" cy="955815"/>
          </a:xfrm>
          <a:prstGeom prst="rect">
            <a:avLst/>
          </a:prstGeom>
        </p:spPr>
      </p:pic>
      <p:pic>
        <p:nvPicPr>
          <p:cNvPr id="3" name="תמונה 2">
            <a:extLst>
              <a:ext uri="{FF2B5EF4-FFF2-40B4-BE49-F238E27FC236}">
                <a16:creationId xmlns:a16="http://schemas.microsoft.com/office/drawing/2014/main" id="{719B5747-DE85-7185-22E5-7101052EC3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944935"/>
            <a:ext cx="9144000" cy="4968130"/>
          </a:xfrm>
          <a:prstGeom prst="rect">
            <a:avLst/>
          </a:prstGeom>
        </p:spPr>
      </p:pic>
    </p:spTree>
    <p:extLst>
      <p:ext uri="{BB962C8B-B14F-4D97-AF65-F5344CB8AC3E}">
        <p14:creationId xmlns:p14="http://schemas.microsoft.com/office/powerpoint/2010/main" val="1193008252"/>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6639</TotalTime>
  <Words>1065</Words>
  <Application>Microsoft Office PowerPoint</Application>
  <PresentationFormat>‫הצגה על המסך (4:3)</PresentationFormat>
  <Paragraphs>91</Paragraphs>
  <Slides>15</Slides>
  <Notes>15</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15</vt:i4>
      </vt:variant>
    </vt:vector>
  </HeadingPairs>
  <TitlesOfParts>
    <vt:vector size="25" baseType="lpstr">
      <vt:lpstr>Arial</vt:lpstr>
      <vt:lpstr>Calibri</vt:lpstr>
      <vt:lpstr>Calibri Light</vt:lpstr>
      <vt:lpstr>EnzoagadaMF-Bold</vt:lpstr>
      <vt:lpstr>FontbitDavid</vt:lpstr>
      <vt:lpstr>MF_FrankRuhl-Bold</vt:lpstr>
      <vt:lpstr>MF_FrankRuhl-Regular</vt:lpstr>
      <vt:lpstr>NarkisimMFO</vt:lpstr>
      <vt:lpstr>Wingdings</vt:lpstr>
      <vt:lpstr>ערכת נושא Office</vt:lpstr>
      <vt:lpstr>מצגת מלווה לשיעורים</vt:lpstr>
      <vt:lpstr>כֵּיצַד אָנוּ מִתְנַהֲגִים בַּקַּיִץ? (עמוד 106)</vt:lpstr>
      <vt:lpstr>מצגת של PowerPoint‏</vt:lpstr>
      <vt:lpstr>מצגת של PowerPoint‏</vt:lpstr>
      <vt:lpstr>כֵּיצַד אָנוּ מִתְגּוֹנְנִים  מִפְּנֵי קְרִינַת הַשֶּׁמֶשׁ?</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226</cp:revision>
  <dcterms:created xsi:type="dcterms:W3CDTF">2019-05-25T18:59:51Z</dcterms:created>
  <dcterms:modified xsi:type="dcterms:W3CDTF">2024-04-10T06:12:09Z</dcterms:modified>
</cp:coreProperties>
</file>