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8"/>
  </p:notesMasterIdLst>
  <p:sldIdLst>
    <p:sldId id="289" r:id="rId2"/>
    <p:sldId id="312" r:id="rId3"/>
    <p:sldId id="316" r:id="rId4"/>
    <p:sldId id="324" r:id="rId5"/>
    <p:sldId id="320" r:id="rId6"/>
    <p:sldId id="333" r:id="rId7"/>
    <p:sldId id="317" r:id="rId8"/>
    <p:sldId id="325" r:id="rId9"/>
    <p:sldId id="326" r:id="rId10"/>
    <p:sldId id="328" r:id="rId11"/>
    <p:sldId id="329" r:id="rId12"/>
    <p:sldId id="327" r:id="rId13"/>
    <p:sldId id="334" r:id="rId14"/>
    <p:sldId id="358" r:id="rId15"/>
    <p:sldId id="330" r:id="rId16"/>
    <p:sldId id="335" r:id="rId17"/>
    <p:sldId id="336" r:id="rId18"/>
    <p:sldId id="366" r:id="rId19"/>
    <p:sldId id="337" r:id="rId20"/>
    <p:sldId id="364" r:id="rId21"/>
    <p:sldId id="338" r:id="rId22"/>
    <p:sldId id="339" r:id="rId23"/>
    <p:sldId id="340" r:id="rId24"/>
    <p:sldId id="353" r:id="rId25"/>
    <p:sldId id="341" r:id="rId26"/>
    <p:sldId id="342" r:id="rId27"/>
    <p:sldId id="357" r:id="rId28"/>
    <p:sldId id="343" r:id="rId29"/>
    <p:sldId id="344" r:id="rId30"/>
    <p:sldId id="356" r:id="rId31"/>
    <p:sldId id="345" r:id="rId32"/>
    <p:sldId id="359" r:id="rId33"/>
    <p:sldId id="346" r:id="rId34"/>
    <p:sldId id="354" r:id="rId35"/>
    <p:sldId id="350" r:id="rId36"/>
    <p:sldId id="351" r:id="rId37"/>
    <p:sldId id="349" r:id="rId38"/>
    <p:sldId id="355" r:id="rId39"/>
    <p:sldId id="352" r:id="rId40"/>
    <p:sldId id="360" r:id="rId41"/>
    <p:sldId id="347" r:id="rId42"/>
    <p:sldId id="348" r:id="rId43"/>
    <p:sldId id="361" r:id="rId44"/>
    <p:sldId id="363" r:id="rId45"/>
    <p:sldId id="362" r:id="rId46"/>
    <p:sldId id="36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guide id="3" pos="29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013"/>
    <a:srgbClr val="B31114"/>
    <a:srgbClr val="F6CCB4"/>
    <a:srgbClr val="F5C8AD"/>
    <a:srgbClr val="6EB14D"/>
    <a:srgbClr val="0066A6"/>
    <a:srgbClr val="F6FAFE"/>
    <a:srgbClr val="0067A3"/>
    <a:srgbClr val="6FB14D"/>
    <a:srgbClr val="5A5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9006" autoAdjust="0"/>
  </p:normalViewPr>
  <p:slideViewPr>
    <p:cSldViewPr snapToGrid="0" showGuides="1">
      <p:cViewPr varScale="1">
        <p:scale>
          <a:sx n="98" d="100"/>
          <a:sy n="98" d="100"/>
        </p:scale>
        <p:origin x="1956" y="90"/>
      </p:cViewPr>
      <p:guideLst>
        <p:guide orient="horz" pos="2208"/>
        <p:guide pos="2880"/>
        <p:guide pos="293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4" d="100"/>
          <a:sy n="54" d="100"/>
        </p:scale>
        <p:origin x="-28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ג'/ניסן/תשפ"ד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בהבניית הידע והתפיסות הדרושים לפיתוח גישה חיובית ואחריות אישית לבריאות השיניים והחניכיים. </a:t>
            </a:r>
          </a:p>
          <a:p>
            <a:pPr algn="r"/>
            <a:r>
              <a:rPr lang="he-IL" dirty="0"/>
              <a:t>החוברת מתמקדת בהיבטים מדעיים (מבנה השן וסוגי שיניים), היבטים טכנולוגיים (אמצעים לשמירה על בריאות השיניים) והתנהגותיים (צחצוח שיניים, הימנעות מאכילת מזונות עתירי סוכר, ביקורים סדירים במרפאת שיניים).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המשימה נועדה להבנות ידע על </a:t>
            </a:r>
            <a:r>
              <a:rPr lang="he-IL" sz="1200" b="1" i="0" u="none" strike="noStrike" baseline="0" dirty="0">
                <a:latin typeface="FontbitDavid"/>
              </a:rPr>
              <a:t>תפקיד השיניים בדיבור </a:t>
            </a:r>
            <a:r>
              <a:rPr lang="he-IL" sz="1200" b="0" i="0" u="none" strike="noStrike" baseline="0" dirty="0">
                <a:latin typeface="FontbitDavid"/>
              </a:rPr>
              <a:t>ומעלה למודעות את העובדה שאי אפשר (או קשה) להגות עיצורים מסוימים (למשל, ז, ס, צ, ש) מבלי להשתמש בשיניים. במשימה זו התלמידים מתבקשים לקרוא בקול רם משפטים מבלי להשתמש בשיניים, ולאחר מכן לציין האם הצליחו או לא הצליחו. על התלמידים לדווח אילו אותיות אפשר לומר ללא עזרת השיניים ואילו אותיות אפשר לומר בעזרת השיניים, ולהסיק מכך איזה תפקיד חשוב נוסף יש לשיניים.</a:t>
            </a:r>
          </a:p>
          <a:p>
            <a:pPr algn="r"/>
            <a:r>
              <a:rPr lang="he-IL" dirty="0"/>
              <a:t>אָנוּ הוֹגִים אֶת אוֹתִיּוֹת הָאָלֶף-בֵּית בְּאֶמְצָעוּת הַשְּׂפָתַיִם, הַשִּׁנַּיִם, הַלָּשׁוֹן, הַחֵךְ וְהַגָּרוֹן. הַשִּׁנַּיִם עוֹזְרוֹת לְהַגִּיד אֶת הָאוֹתִיּוֹת: ז צ ס ש.</a:t>
            </a:r>
          </a:p>
          <a:p>
            <a:pPr algn="r"/>
            <a:r>
              <a:rPr lang="he-IL" dirty="0"/>
              <a:t>לאָוֹתִיּוֹת הָאֵלּהֶ קוֹרְאִים אוֹתִיּוֹת שִׁנִּיּוֹת.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ההתוודעות </a:t>
            </a:r>
            <a:r>
              <a:rPr lang="he-IL" b="1" dirty="0"/>
              <a:t>להשפעת השיניים למראה הפנים </a:t>
            </a:r>
            <a:r>
              <a:rPr lang="he-IL" dirty="0"/>
              <a:t>נעשית באמצעות תמונות וקטע פתיחה נלווה.</a:t>
            </a:r>
          </a:p>
          <a:p>
            <a:pPr algn="r"/>
            <a:r>
              <a:rPr lang="he-IL" dirty="0"/>
              <a:t>שיניים חסרות, שיניים גדולות, מבריקות או פה כמו של תינוק ללא שיניים - כל אלה משפיעים על המראה.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משימה זו עוסקת בהשפעת השיניים על מראה הפנים.</a:t>
            </a:r>
          </a:p>
          <a:p>
            <a:pPr algn="r"/>
            <a:r>
              <a:rPr lang="he-IL" dirty="0"/>
              <a:t>ההתוודעות להשפעת השיניים על מראה הפנים נעשית באמצעות התנסות ותצפית שבה התלמידים מתבוננים בפניהם</a:t>
            </a:r>
          </a:p>
          <a:p>
            <a:pPr algn="r"/>
            <a:r>
              <a:rPr lang="he-IL" dirty="0"/>
              <a:t>ומתארים מה קרה למראה הפנים ללא 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המשימה נועדה לסכם את שלושת תפקודי השן שטופלו במשימות.</a:t>
            </a:r>
          </a:p>
          <a:p>
            <a:pPr algn="r"/>
            <a:r>
              <a:rPr lang="he-IL" dirty="0"/>
              <a:t>לפני ביצוע המשימה </a:t>
            </a:r>
            <a:r>
              <a:rPr lang="he-IL" b="1" dirty="0"/>
              <a:t>בלי שיניים אי אפשר </a:t>
            </a:r>
            <a:r>
              <a:rPr lang="he-IL" dirty="0"/>
              <a:t>מוצע להנחות את התלמידים לקרוא את הכותרת הראשית (מדוע</a:t>
            </a:r>
          </a:p>
          <a:p>
            <a:pPr algn="r"/>
            <a:r>
              <a:rPr lang="he-IL" dirty="0"/>
              <a:t>חשובות לנו השיניים?) ואת הכותרות של שלוש הפסקאות ולבקש לשער על מה מסופר בקטע המידע.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378185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18, משימה: </a:t>
            </a:r>
            <a:r>
              <a:rPr lang="he-IL" b="1" dirty="0"/>
              <a:t>בלי שיניים אי אפשר</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388083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אפשר לחבר שאלות על היגדי הסיכום והילדים יקראו את ההיגד המתאים- תשובה לשאלה..</a:t>
            </a:r>
          </a:p>
          <a:p>
            <a:pPr algn="r"/>
            <a:r>
              <a:rPr lang="he-IL" dirty="0"/>
              <a:t>לדוגמה: כיצד השיניים עוזרות לנו? השיניים עוזרות להכין את המזון לבליעה.</a:t>
            </a:r>
          </a:p>
          <a:p>
            <a:pPr algn="r"/>
            <a:endParaRPr lang="he-IL" dirty="0"/>
          </a:p>
          <a:p>
            <a:pPr algn="r"/>
            <a:r>
              <a:rPr lang="he-IL" dirty="0"/>
              <a:t>סיכום: השלימו את המילים החסרות במשפטים הבאים: </a:t>
            </a:r>
          </a:p>
          <a:p>
            <a:pPr algn="r"/>
            <a:r>
              <a:rPr lang="he-IL" sz="1200" b="0" i="0" u="none" strike="noStrike" baseline="0" dirty="0">
                <a:solidFill>
                  <a:srgbClr val="000000"/>
                </a:solidFill>
                <a:latin typeface="MF_FrankRuhl-Regular"/>
              </a:rPr>
              <a:t>מָה למַָדְנוּ?</a:t>
            </a:r>
          </a:p>
          <a:p>
            <a:pPr algn="r"/>
            <a:r>
              <a:rPr lang="he-IL" sz="12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עוֹזְרוֹת לְהָכִין אֶת הַמָּזוֹן לִ______.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עוֹזְרוֹת _________ זֶה עִם זֶה בְּעֶזְרַת מִלִּים.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מַשְׁפִּיעוֹת עַל מַרְאֵה הַ_______.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בתת-פרק זה התלמידים מתוודעים לשני מושגים הקשורים בהתפתחות השיניים: </a:t>
            </a:r>
            <a:r>
              <a:rPr lang="he-IL" b="1" dirty="0"/>
              <a:t>שיני חלב -שיניים ראשוניות</a:t>
            </a:r>
            <a:r>
              <a:rPr lang="he-IL" dirty="0"/>
              <a:t> הצומחות בפי התינוקות</a:t>
            </a:r>
          </a:p>
          <a:p>
            <a:pPr algn="r"/>
            <a:r>
              <a:rPr lang="he-IL" dirty="0"/>
              <a:t>ומשמשות את הילדים עד גיל שש בערך. </a:t>
            </a:r>
            <a:r>
              <a:rPr lang="he-IL" b="1" dirty="0"/>
              <a:t>שיניים קבועות </a:t>
            </a:r>
            <a:r>
              <a:rPr lang="he-IL" dirty="0"/>
              <a:t>- שיניים הצומחות בפי הילדים בהתבגרם; הן חזקות מהשיניים הראשוניות ומשמשות אותם רוב ימי חייהם. תהליך החלפת השיניים הוא חלק מתהליך הגדילה והוא מתבצע באופן הדרגתי ובקצב שונה אצל ילדים שונים.</a:t>
            </a:r>
          </a:p>
          <a:p>
            <a:pPr algn="r"/>
            <a:endParaRPr lang="he-IL" dirty="0"/>
          </a:p>
          <a:p>
            <a:pPr algn="r"/>
            <a:r>
              <a:rPr lang="he-IL" dirty="0"/>
              <a:t>מומלץ לקרוא עם הילדים את הקטע ולשוחח על תוכנו: מה קרה לילדים בכיתה? ממה חושש שי? אילו יכולתם לשוחח אתו, מה הייתם אומרים לו?. רצוי לעודד את התלמידים לספר לחבריהם בקבוצה על תהליך הנשירה והבקיעה של השיניים שלהם ועל החוויות והרגשות שהתלוו לתהליך.</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243986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התלמידים מתוודעים לתופעה שבה שיני חלב נושרות ומתחלפות בשיניים קבועות באמצעות ידע המבוסס על ניסיון החיים שלהם ועל תפיסתם את המציאות. רצוי לעודד את התלמידים לספר על תהליך הנשירה של השיניים הראשוניות ועל הבקיעה של השיניים הקבועות שלהם ועל החוויות והרגשות שהתלוו לתהליך. </a:t>
            </a:r>
          </a:p>
          <a:p>
            <a:pPr algn="r"/>
            <a:r>
              <a:rPr lang="he-IL" dirty="0"/>
              <a:t>מוצע להרחיב את הסיפורים לממד קבוצתי: לבקש מהתלמידים לערוך סקר שמטרתו לאסוף מידע על שאלות, כגון באיזה גיל בקעה השן הראשונה אצל רוב הילדים? באיזה גיל נשרה השן הראשונה אצל רוב הילדים? ואחרות. ניתוח תוצאות הסקר עתיד לשכלל את התובנות של התלמידים על עקרון ביולוגי חשוב "האחידות והשוני בעולם החי" (אנחנו דומים</a:t>
            </a:r>
          </a:p>
          <a:p>
            <a:pPr algn="r"/>
            <a:r>
              <a:rPr lang="he-IL" dirty="0"/>
              <a:t>אבל גם שונים).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4021023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קטע המידע עוסק בשיני חלב המתחלפות לשיניים קבועות ובהשוואה בין השיניים הקבועות לבין השיניים הראשוניות. לפני קריאת הקטע חשוב לברר מהו הידע שלהם בנוגע לתופעת נשירת השיניים (מה היתרון בנשירת השיניים? באיזה גיל הן נושרות בדרך כלל?). בהמשך הם קוראים את קטע המידע ועונים על השאלות ששאלו.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263057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מהו היתרון שבהחלפת השיניים של הפילים חמש פעמים במהלך חייהם?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75938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מטרת קטע הפתיחה להעביר לתלמידים מסר שהתנהגותם משפיעה על בריאות השיניים והחניכיים. נוכל ליהנות משיניים וחניכיים בריאות אם נשמור עליהן. האחריות לבריאות השיניים והחניכיים היא שלהם. הקטע אינו מפרט מהן הפעולות שעליהם לעשות כדי שיוכלו לשמור על שיניים בריאות לכן כאן המקום ליצור שיח עם התלמידים ולברר מהם הרגלי הטיפול שלהם בשיניים ואת תפיסותיהם בנוגע לאחריותם לשמירה על שיניים ועל חניכיים בריאות ו</a:t>
            </a:r>
            <a:r>
              <a:rPr lang="he-IL" dirty="0"/>
              <a:t>על הקשר שבין חשיבות השמירה על בריאות השיניים והשפעתה על בריאות הגוף כולו.</a:t>
            </a:r>
          </a:p>
          <a:p>
            <a:pPr algn="r"/>
            <a:endParaRPr lang="he-IL" dirty="0"/>
          </a:p>
          <a:p>
            <a:pPr algn="r"/>
            <a:r>
              <a:rPr lang="he-IL" dirty="0"/>
              <a:t>קוראים את השיר בעמודים 7-6 ומקיימים שיח באמצעות השאלות.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מסכמים</a:t>
            </a:r>
          </a:p>
          <a:p>
            <a:pPr algn="r"/>
            <a:r>
              <a:rPr lang="he-IL" dirty="0"/>
              <a:t>השלימו את המילים החסרות בהיגדי הסיכום.</a:t>
            </a:r>
          </a:p>
          <a:p>
            <a:pPr algn="r"/>
            <a:r>
              <a:rPr lang="he-IL" sz="1800" b="0" i="0" u="none" strike="noStrike" baseline="0" dirty="0">
                <a:solidFill>
                  <a:srgbClr val="000000"/>
                </a:solidFill>
                <a:latin typeface="MF_FrankRuhl-Regular"/>
              </a:rPr>
              <a:t>מָה למַָדְנוּ?</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כְּשֶׁהַלֶּסֶת _______, הַשִּׁנַּיִם הָרִאשׁוֹנִיּוֹת נוֹשְׁרוֹת.</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הַקְּבוּעוֹת _______ אֶת הַשִּׁנַיִם הָרִאשׁוֹנִיּוֹת.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90465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פרק זה מתייחס לסוגים שונים של שיניים שיש לאדם ולתפקודיהן: חותכות, ניבים וטוחנות. הפעילויות המרכזיות בתת פרק זה משלבות מיומנויות של תצפית, זיהוי פרטים בפה בעזרת איורים, השוואה בין דגם למציאות ותרגום מידע מילולי למידע בטבלה משווה שקופית 28.</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1253008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חוקרים את מראה השניים ומקומן בפה באמצעות תצפית. </a:t>
            </a:r>
          </a:p>
          <a:p>
            <a:pPr algn="r"/>
            <a:r>
              <a:rPr lang="he-IL" dirty="0"/>
              <a:t>כדי ליצור הכללה, חשוב לאפשר לתלמידים לדווח על הממצאים האישיים שלהם במליאת הכיתה ואחר כך להשוות בין הממצאים של שאר תלמידי הכיתה. כך אפשר יהיה להראות שהמסקנה שאליה הגיעו בממד האישי תקפה גם לממד הקבוצתי.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251445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הפרק (שקופיות 27-27) עוסק בחקירת סוגי השיניים (חותכות, טוחנות וניבים) תוך התייחסות לעקרון המדעי מבנה ותפקוד.</a:t>
            </a:r>
          </a:p>
          <a:p>
            <a:pPr algn="r"/>
            <a:r>
              <a:rPr lang="he-IL" dirty="0"/>
              <a:t>התלמידים מתבקשים לזהות את השיניים החותכות בתמונה ובפה שלהם, לתאר את מספרן ואת מיקומן בפה. לאחר מכן הם מתבקשים לשער מתוך ניסיון חייהם את תפקודן. להמחשה משולבת במשימה השוואה בין פעולת הסכין לבין פעולת השיניים החותכות. בדומה לסכין שחותכת את פרוסת הלחם לחתיכות קטנות, כך השיניים החותכות נוגסות בלחם וחותכות אותו לחתיכות קטנות. הסכין וגם השיניים החותכות הן דקות וחדות בקצותיהן. המבנה של הסכין ושל השיניים מותאם לפעולת חיתוך.</a:t>
            </a:r>
          </a:p>
          <a:p>
            <a:pPr algn="r"/>
            <a:endParaRPr lang="he-IL" dirty="0"/>
          </a:p>
          <a:p>
            <a:pPr algn="r"/>
            <a:r>
              <a:rPr lang="he-IL" dirty="0"/>
              <a:t>מיומנויות חשיבה: -תצפית: זהו כלי להתבוננות וחקר שמטרתו לאסוף נתונים בעזרת החושים )לעיתים בעזרת כלים. למשל, התלמידים מתבוננים בעזרת מראה לתוך הפה וחוקרים את מראה השיניים ומקומן בפה, סיכום התצפית מסיקים לגבי צורת השן /מבנה השן ופעולתה.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167313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27, משימה: </a:t>
            </a:r>
            <a:r>
              <a:rPr lang="he-IL" b="1" dirty="0"/>
              <a:t>שיניים חותכות.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130518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לבעלי חיים</a:t>
            </a:r>
          </a:p>
          <a:p>
            <a:pPr algn="r"/>
            <a:r>
              <a:rPr lang="he-IL" dirty="0"/>
              <a:t>דוגמת ארנבת, סנאי ועכבר (מכרסמים) יש שיניים חותכות גדולות (ארוכות יחסית), משמשות מעין מפסלת לחיתוך מזון צמחי.</a:t>
            </a:r>
          </a:p>
          <a:p>
            <a:pPr algn="r"/>
            <a:endParaRPr lang="he-IL" dirty="0"/>
          </a:p>
          <a:p>
            <a:pPr algn="r"/>
            <a:r>
              <a:rPr lang="he-IL" sz="1800" b="0" i="0" u="none" strike="noStrike" baseline="0" dirty="0">
                <a:latin typeface="FontbitDavid"/>
              </a:rPr>
              <a:t>מומלץ להציג את החידה בכיתה ולאפשר לתלמידים שונים להגיב במליאה.</a:t>
            </a:r>
          </a:p>
          <a:p>
            <a:pPr algn="r"/>
            <a:endParaRPr lang="he-IL" sz="1800" b="0" i="0" u="none" strike="noStrike" baseline="0" dirty="0">
              <a:latin typeface="FontbitDavid"/>
            </a:endParaRPr>
          </a:p>
          <a:p>
            <a:pPr algn="r"/>
            <a:r>
              <a:rPr lang="he-IL" sz="1800" b="0" i="0" u="none" strike="noStrike" baseline="0" dirty="0">
                <a:latin typeface="FontbitDavid"/>
              </a:rPr>
              <a:t>פתרון: מכרסם שאוכל צמחים (שרשים, גזעים וענפים).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35305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התלמידים מתבקשים לזהות את השיניים הטוחנות בתמונה ובפה שלהם, לתאר את מספרן ואת מיקומן בפה. לאחר מכן הם מתבקשים</a:t>
            </a:r>
          </a:p>
          <a:p>
            <a:pPr algn="r"/>
            <a:r>
              <a:rPr lang="he-IL" dirty="0"/>
              <a:t>לשער מתוך ההיכרות שלהם את גופם מהו התפקוד של השיניים הטוחנות. להמחשת התפקוד שיש לשיניים הטוחנות, משולבת במשימה התנסות שנועדה להשוות בין הפעולה של שחיקת גוש אדמה בין שתי אבנים שטוחות לבין פעולת השיניים הטוחנות. בדומה</a:t>
            </a:r>
          </a:p>
          <a:p>
            <a:pPr algn="r"/>
            <a:r>
              <a:rPr lang="he-IL" dirty="0"/>
              <a:t>לשתי האבנים הטוחנות את גוש האדמה לגרגירים קטנים, כך השיניים הטוחנות מפוררות את המזון לחתיכות קטנות. לאבנים וגם לשיניים הטוחנות יש משטח רחב. כאשר שני המשטחים נעים זה על גבי זה והמזון ביניהם, המזון נטחן ומתפורר.</a:t>
            </a:r>
          </a:p>
          <a:p>
            <a:pPr algn="r"/>
            <a:endParaRPr lang="he-IL" dirty="0"/>
          </a:p>
          <a:p>
            <a:pPr algn="r"/>
            <a:r>
              <a:rPr lang="he-IL" dirty="0"/>
              <a:t>יש לשים לב שבדגם מספר הטוחנות הוא עשר, אך בתצפית על השיניים שבפיהם הם יספרו 8 שיניים טוחנות בסך הכול. כי אם עדיין לא</a:t>
            </a:r>
          </a:p>
          <a:p>
            <a:pPr algn="r"/>
            <a:r>
              <a:rPr lang="he-IL" dirty="0"/>
              <a:t>צמחו שיני בינה יש רק 8 שיניים בכל לסת.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74581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30, משימה: </a:t>
            </a:r>
            <a:r>
              <a:rPr lang="he-IL" b="1" dirty="0"/>
              <a:t>שיניים טוחנות</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3900007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אצל בעלי חיים</a:t>
            </a:r>
          </a:p>
          <a:p>
            <a:pPr algn="r"/>
            <a:r>
              <a:rPr lang="he-IL" dirty="0"/>
              <a:t>צמחוניים השיניים הטוחנות רבות יותר, שטוחות ורחבות ונועדו לטפל בכמויות גדולות של עשב. מבנה השיניים המותאם לפעולה זו קריטי</a:t>
            </a:r>
          </a:p>
          <a:p>
            <a:pPr algn="r"/>
            <a:r>
              <a:rPr lang="he-IL" dirty="0"/>
              <a:t>ליכולתם לספק מזון לעצמם.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219262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מתבקשים לזהות את הניבים בתמונה ובפה שלהם, לתאר את מספרם ואת מיקומם בפה. לאחר מכן הם מתבקשים לשער מתוך ההיכרות שלהם את גופם ובעלי חיים אחרים מהי פעולת הניבים.</a:t>
            </a:r>
          </a:p>
          <a:p>
            <a:pPr algn="r"/>
            <a:r>
              <a:rPr lang="he-IL" dirty="0"/>
              <a:t>להמחשת התפקיד שיש לניבים, משולבת במשימה התנסות שנועדה להשוות בין הפעולה של קריעת מזון בעזרת קיסם לבין פעולת הניבים. בדומה לקיסם שקרע את הלחם לחתיכות, הניבים מסייעים בחיתוך המזון.</a:t>
            </a:r>
          </a:p>
          <a:p>
            <a:pPr algn="r"/>
            <a:r>
              <a:rPr lang="he-IL" dirty="0"/>
              <a:t>לקיסם ולניב יש קצה מחודד שמאפשר את ביצוע פעולה זו.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29</a:t>
            </a:fld>
            <a:endParaRPr lang="x-none"/>
          </a:p>
        </p:txBody>
      </p:sp>
    </p:spTree>
    <p:extLst>
      <p:ext uri="{BB962C8B-B14F-4D97-AF65-F5344CB8AC3E}">
        <p14:creationId xmlns:p14="http://schemas.microsoft.com/office/powerpoint/2010/main" val="120891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הפרק הראשון בלי שיניים אי אפשר עוסק בהיכרות עם סוגי השיניים, מבנה השיניים ותפקודן.</a:t>
            </a:r>
          </a:p>
          <a:p>
            <a:pPr algn="r"/>
            <a:r>
              <a:rPr lang="he-IL" sz="1800" b="0" i="0" u="none" strike="noStrike" baseline="0" dirty="0">
                <a:latin typeface="FontbitDavid"/>
              </a:rPr>
              <a:t>הפרק הראשון עוסק בהבניית מושגים מדעיים הדרושים לפיתוח התפיסה הרציונאלית - מדוע חשוב לשמור על בריאות</a:t>
            </a:r>
          </a:p>
          <a:p>
            <a:pPr algn="r"/>
            <a:r>
              <a:rPr lang="he-IL" sz="1800" b="0" i="0" u="none" strike="noStrike" baseline="0" dirty="0">
                <a:latin typeface="FontbitDavid"/>
              </a:rPr>
              <a:t>השיניים והחניכיים? המושגים מתייחסים לחשיבות השיניים, לסוגי שיניים ותפקודיהם ולחלקי השן ותפקודיהם.</a:t>
            </a:r>
          </a:p>
          <a:p>
            <a:pPr algn="r"/>
            <a:endParaRPr lang="he-IL" sz="1800" b="0" i="0" u="none" strike="noStrike" baseline="0" dirty="0">
              <a:latin typeface="FontbitDavid"/>
            </a:endParaRPr>
          </a:p>
          <a:p>
            <a:pPr algn="r"/>
            <a:r>
              <a:rPr lang="he-IL" dirty="0"/>
              <a:t>ההזמנה לחידון נועדה לגרום לתלמידים להתחיל לחקור יחד עם הדמויות, שי ושני, את מבנה השיניים ואת חשיבותן.</a:t>
            </a:r>
          </a:p>
          <a:p>
            <a:pPr algn="r"/>
            <a:r>
              <a:rPr lang="he-IL" dirty="0"/>
              <a:t>חשוב להדגיש שדו השיח בין שי ושני מלווה את התפתחות הלמידה בכל היחידה, במטרה להביא את התלמידים למודעות על התפיסות חלופיות שלהם בהקשר לנושאים הנלמדים ולעמדות שלהם ביחס לאימוץ התנהגות מקדמת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33, משימה: </a:t>
            </a:r>
            <a:r>
              <a:rPr lang="he-IL" b="1" dirty="0"/>
              <a:t>ניבים.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30</a:t>
            </a:fld>
            <a:endParaRPr lang="x-none"/>
          </a:p>
        </p:txBody>
      </p:sp>
    </p:spTree>
    <p:extLst>
      <p:ext uri="{BB962C8B-B14F-4D97-AF65-F5344CB8AC3E}">
        <p14:creationId xmlns:p14="http://schemas.microsoft.com/office/powerpoint/2010/main" val="123079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אצל בעלי</a:t>
            </a:r>
          </a:p>
          <a:p>
            <a:pPr algn="r"/>
            <a:r>
              <a:rPr lang="he-IL" dirty="0"/>
              <a:t>חיים טורפים סוגי השיניים בפה נועד לטיפול בטרף חי והכנתו לבליעה. מבנה השיניים המותאם לפעולה זו קריטי ליכולתם לספק</a:t>
            </a:r>
          </a:p>
          <a:p>
            <a:pPr algn="r"/>
            <a:r>
              <a:rPr lang="he-IL" dirty="0"/>
              <a:t>מזון לעצמם.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31</a:t>
            </a:fld>
            <a:endParaRPr lang="x-none"/>
          </a:p>
        </p:txBody>
      </p:sp>
    </p:spTree>
    <p:extLst>
      <p:ext uri="{BB962C8B-B14F-4D97-AF65-F5344CB8AC3E}">
        <p14:creationId xmlns:p14="http://schemas.microsoft.com/office/powerpoint/2010/main" val="270731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35, משימה: </a:t>
            </a:r>
            <a:r>
              <a:rPr lang="he-IL" b="1" dirty="0"/>
              <a:t>שיניים של בעלי חיים.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32</a:t>
            </a:fld>
            <a:endParaRPr lang="x-none"/>
          </a:p>
        </p:txBody>
      </p:sp>
    </p:spTree>
    <p:extLst>
      <p:ext uri="{BB962C8B-B14F-4D97-AF65-F5344CB8AC3E}">
        <p14:creationId xmlns:p14="http://schemas.microsoft.com/office/powerpoint/2010/main" val="4092161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יישום הבנה. סוגי שיניים בפה והקשר שבין מבנה השן (צורה) לתפקוד.</a:t>
            </a:r>
          </a:p>
          <a:p>
            <a:pPr algn="r"/>
            <a:r>
              <a:rPr lang="he-IL" dirty="0"/>
              <a:t>מיומנות ארגון מידע בטבלה בעקבות ההתנסויות והתצפיות על סוגי השיניים והסקת מסקנות.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33</a:t>
            </a:fld>
            <a:endParaRPr lang="x-none"/>
          </a:p>
        </p:txBody>
      </p:sp>
    </p:spTree>
    <p:extLst>
      <p:ext uri="{BB962C8B-B14F-4D97-AF65-F5344CB8AC3E}">
        <p14:creationId xmlns:p14="http://schemas.microsoft.com/office/powerpoint/2010/main" val="3647980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36,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סוגי שיניים.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34</a:t>
            </a:fld>
            <a:endParaRPr lang="x-none"/>
          </a:p>
        </p:txBody>
      </p:sp>
    </p:spTree>
    <p:extLst>
      <p:ext uri="{BB962C8B-B14F-4D97-AF65-F5344CB8AC3E}">
        <p14:creationId xmlns:p14="http://schemas.microsoft.com/office/powerpoint/2010/main" val="4171043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להקריא בקול את משפטי הסיכום ולבקש מהתלמידים להשלים בקול רם את מושגי המפתח. </a:t>
            </a:r>
          </a:p>
          <a:p>
            <a:pPr algn="r"/>
            <a:r>
              <a:rPr lang="he-IL" dirty="0"/>
              <a:t>אפשר להזמין תלמידים למשחק פנטומימה לזיהוי סוגי השיניים.</a:t>
            </a:r>
          </a:p>
          <a:p>
            <a:pPr algn="r"/>
            <a:r>
              <a:rPr lang="he-IL" dirty="0"/>
              <a:t>אפשר להשלים מילים חסרות בהיגדי הסיכום.</a:t>
            </a:r>
          </a:p>
          <a:p>
            <a:pPr algn="r"/>
            <a:r>
              <a:rPr lang="he-IL" dirty="0"/>
              <a:t>•לִבְנֵי אָדָם יֵשׁ שִׁנַּיִם מִסּוּגִים שׁוֹנִים: חוֹתְכוֹת, נִיבִים וְטוֹחֲנוֹת.</a:t>
            </a:r>
          </a:p>
          <a:p>
            <a:pPr algn="r"/>
            <a:r>
              <a:rPr lang="he-IL" dirty="0"/>
              <a:t>•צוּרַת הַשִּׁנַּיִם וְהַגֹּדֶל שֶׁלָּהֶן _______ לַפְּעֻלָּה שֶׁלָּהֶן.</a:t>
            </a:r>
          </a:p>
          <a:p>
            <a:pPr algn="r"/>
            <a:r>
              <a:rPr lang="he-IL" dirty="0"/>
              <a:t>•הַשִּׁנַּיִם הַחוֹתְכוֹת הֵן שִׁנַּיִם ____, וּבְעֶזְרָתָן אֶפְשָׁר לַחְתֹּךְ חֲתִיכוֹת</a:t>
            </a:r>
          </a:p>
          <a:p>
            <a:pPr algn="r"/>
            <a:r>
              <a:rPr lang="he-IL" dirty="0"/>
              <a:t>קְטַנּוֹת שִׁל מָזוֹן.</a:t>
            </a:r>
          </a:p>
          <a:p>
            <a:pPr algn="r"/>
            <a:r>
              <a:rPr lang="he-IL" dirty="0"/>
              <a:t>•הַשִּׁנַּיִם הַטּוֹחֲנוֹת שְׁטוּחוֹת וְעָבוֹת, וּבְעֶזְרָתָן אֶפְשָׁר _______וּלְפוֹרֵר</a:t>
            </a:r>
          </a:p>
          <a:p>
            <a:pPr algn="r"/>
            <a:r>
              <a:rPr lang="he-IL" dirty="0"/>
              <a:t>אֶת חֲתִיכוֹת הַמָּזוֹן.</a:t>
            </a:r>
          </a:p>
          <a:p>
            <a:pPr algn="r"/>
            <a:r>
              <a:rPr lang="he-IL" dirty="0"/>
              <a:t>•הַנִּיבִים מְחֻדָּדִים וּבְעֶזְרָתָם אֶפְשָׁר ל______ מָזוֹן קָשֶׁה.</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35</a:t>
            </a:fld>
            <a:endParaRPr lang="x-none"/>
          </a:p>
        </p:txBody>
      </p:sp>
    </p:spTree>
    <p:extLst>
      <p:ext uri="{BB962C8B-B14F-4D97-AF65-F5344CB8AC3E}">
        <p14:creationId xmlns:p14="http://schemas.microsoft.com/office/powerpoint/2010/main" val="2356225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בתת פרק זה התלמידים מתוודעים לחלקי השן. הפעילויות המרכזיות בתת פרק זה משלבות מיומנויות של תצפית, זיהוי פרטים על מבנה</a:t>
            </a:r>
          </a:p>
          <a:p>
            <a:pPr algn="r"/>
            <a:r>
              <a:rPr lang="he-IL" dirty="0"/>
              <a:t>השן בעזרת איורים, השוואה בין דגם למציאות וקריאה של קטע מידע.</a:t>
            </a:r>
          </a:p>
          <a:p>
            <a:pPr algn="r"/>
            <a:endParaRPr lang="he-IL" dirty="0"/>
          </a:p>
          <a:p>
            <a:pPr algn="r"/>
            <a:r>
              <a:rPr lang="he-IL" dirty="0"/>
              <a:t>במשימה זו התלמידים נדרשים לזהות את שלושת חלקי השן:</a:t>
            </a:r>
          </a:p>
          <a:p>
            <a:pPr algn="r"/>
            <a:r>
              <a:rPr lang="he-IL" dirty="0"/>
              <a:t>כותרת השן, אשר אפשר לראותה מבחוץ, ושורש השן, אשר אי אפשר לראותו כשמסתכלים לתוך הפה. </a:t>
            </a:r>
          </a:p>
          <a:p>
            <a:pPr algn="r"/>
            <a:r>
              <a:rPr lang="he-IL" dirty="0"/>
              <a:t>מומלץ לבצע את המשימה בקבוצות, כדי שיוכלו לסייע זה לזה, להשוות ממצאים, לדון בהם ולהסיק מסקנות.</a:t>
            </a:r>
          </a:p>
          <a:p>
            <a:pPr algn="r"/>
            <a:r>
              <a:rPr lang="he-IL" dirty="0"/>
              <a:t>חשוב לעודד את התלמידים להשתמש במונחים שלמדו ולא להסתפק באמירות כלליות, כלומר: "לסתות" ו"חניכיים"</a:t>
            </a:r>
          </a:p>
          <a:p>
            <a:pPr algn="r"/>
            <a:r>
              <a:rPr lang="he-IL" dirty="0"/>
              <a:t>ולא "למעלה", "למטה" וכיוצא באלה.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36</a:t>
            </a:fld>
            <a:endParaRPr lang="x-none"/>
          </a:p>
        </p:txBody>
      </p:sp>
    </p:spTree>
    <p:extLst>
      <p:ext uri="{BB962C8B-B14F-4D97-AF65-F5344CB8AC3E}">
        <p14:creationId xmlns:p14="http://schemas.microsoft.com/office/powerpoint/2010/main" val="203298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המשגה של נושא חלקי השן ותפקודם ויישום הבנה (תשובות לשאלות על קטע המידע).</a:t>
            </a:r>
          </a:p>
          <a:p>
            <a:pPr algn="r"/>
            <a:r>
              <a:rPr lang="he-IL" dirty="0"/>
              <a:t>מיומנות חשיבה- -</a:t>
            </a:r>
            <a:r>
              <a:rPr lang="he-IL" b="1" dirty="0"/>
              <a:t>השלם וחלקיו</a:t>
            </a:r>
            <a:r>
              <a:rPr lang="he-IL" dirty="0"/>
              <a:t>: החשיבות שיש לכל חלק בשן לתפקודה – פגיעה באחד המרכיבים יפגע בבריאות השן כולה.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37</a:t>
            </a:fld>
            <a:endParaRPr lang="x-none"/>
          </a:p>
        </p:txBody>
      </p:sp>
    </p:spTree>
    <p:extLst>
      <p:ext uri="{BB962C8B-B14F-4D97-AF65-F5344CB8AC3E}">
        <p14:creationId xmlns:p14="http://schemas.microsoft.com/office/powerpoint/2010/main" val="2662482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39,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חלקי השן</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38</a:t>
            </a:fld>
            <a:endParaRPr lang="x-none"/>
          </a:p>
        </p:txBody>
      </p:sp>
    </p:spTree>
    <p:extLst>
      <p:ext uri="{BB962C8B-B14F-4D97-AF65-F5344CB8AC3E}">
        <p14:creationId xmlns:p14="http://schemas.microsoft.com/office/powerpoint/2010/main" val="129149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זו מכינים דגם של שן. מומלץ לשוחח עם התלמידים על משמעות המושג דגם (בשפת הילדים "כאילו").</a:t>
            </a:r>
          </a:p>
          <a:p>
            <a:pPr algn="r"/>
            <a:r>
              <a:rPr lang="he-IL" dirty="0"/>
              <a:t>דגם יכול להיות חיקוי של תופעה, חפץ, איבר או מקום. למשל דגם של בית, דגם של מכונית, או דגם של שן.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39</a:t>
            </a:fld>
            <a:endParaRPr lang="x-none"/>
          </a:p>
        </p:txBody>
      </p:sp>
    </p:spTree>
    <p:extLst>
      <p:ext uri="{BB962C8B-B14F-4D97-AF65-F5344CB8AC3E}">
        <p14:creationId xmlns:p14="http://schemas.microsoft.com/office/powerpoint/2010/main" val="26243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מומלץ להשתמש בסיטואציה המוצגת (הזמנה לחידון) לברור ידע קודם בנושא ו</a:t>
            </a:r>
            <a:r>
              <a:rPr lang="he-IL" sz="1800" b="1" i="0" u="none" strike="noStrike" baseline="0" dirty="0">
                <a:latin typeface="FontbitDavid-Bold"/>
              </a:rPr>
              <a:t>להבניית מיומנויות של שאילת שאלות.</a:t>
            </a:r>
          </a:p>
          <a:p>
            <a:pPr algn="r"/>
            <a:r>
              <a:rPr lang="he-IL" sz="1800" b="0" i="0" u="none" strike="noStrike" baseline="0" dirty="0">
                <a:latin typeface="FontbitDavid-Bold"/>
              </a:rPr>
              <a:t>(שימוש במילת שאלה. בהיגד ובסימן שאלה).</a:t>
            </a:r>
            <a:endParaRPr lang="he-IL" sz="1800" b="0" i="0" u="none" strike="noStrike" baseline="0" dirty="0">
              <a:latin typeface="FontbitDavid"/>
            </a:endParaRPr>
          </a:p>
          <a:p>
            <a:pPr algn="r"/>
            <a:r>
              <a:rPr lang="he-IL" sz="1800" b="0" i="0" u="none" strike="noStrike" baseline="0" dirty="0">
                <a:latin typeface="FontbitDavid"/>
              </a:rPr>
              <a:t>כאמור, מטרת השיח הוא לחשוף ידע קודם אודות חשיבות השיניים. </a:t>
            </a:r>
          </a:p>
          <a:p>
            <a:pPr algn="r"/>
            <a:r>
              <a:rPr lang="he-IL" sz="1800" b="0" i="0" u="none" strike="noStrike" baseline="0" dirty="0">
                <a:latin typeface="FontbitDavid"/>
              </a:rPr>
              <a:t>בשלב הזה אין לצפות לקבל תשובה מלאה המתייחסת לאכילה, דיבור ומראה – כל אלה מטופלים בהמשך באמצעות שלוש משימות עוקבות.</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בהכנת דגם של שיניים יש פוטנציאל רב להבניית מיומנויות של תכנון, ביצוע והערכת הדגם. שלב התכנון כולל הליכים, כגון בחירת סוג השן, איסוף מידע על חלקיה, הכנת תרשים מוקטן, בחירת חומרים מתאימים )למשל, לזגוגית השן חומר קשה(. בשלב הביצוע חשוב לתכנן את ההליכים (מה יהיה השלב הראשון ומה יהיה השלב האחרון) ולתרגל את המיומנויות המוטוריות הנדרשות (גזירה, חיתוך, הדבקה). </a:t>
            </a:r>
          </a:p>
          <a:p>
            <a:pPr algn="r"/>
            <a:r>
              <a:rPr lang="he-IL" dirty="0"/>
              <a:t>בשלב ההערכה חשוב לשלב מיומנויות מֵטָה-קוגניטיביות שיביאו את התלמידים למודעות על אודות תהליכי החשיבה והעשייה שחוו (למשל,</a:t>
            </a:r>
          </a:p>
          <a:p>
            <a:pPr algn="r"/>
            <a:r>
              <a:rPr lang="he-IL" dirty="0"/>
              <a:t>אילו קשיים חוויתם בבנייה? האם הדגם אכן משקף את מבנה השן במציאות? מה הייתם משפרים בדגם? </a:t>
            </a:r>
            <a:r>
              <a:rPr lang="he-IL"/>
              <a:t>ועוד).</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40</a:t>
            </a:fld>
            <a:endParaRPr lang="x-none"/>
          </a:p>
        </p:txBody>
      </p:sp>
    </p:spTree>
    <p:extLst>
      <p:ext uri="{BB962C8B-B14F-4D97-AF65-F5344CB8AC3E}">
        <p14:creationId xmlns:p14="http://schemas.microsoft.com/office/powerpoint/2010/main" val="425573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במבט מקוון, בספר הדיגיטלי, בעמוד 44, </a:t>
            </a:r>
            <a:r>
              <a:rPr lang="he-IL" b="1" dirty="0"/>
              <a:t>משימת סיכום: בלי שיניים אי אפשר.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41</a:t>
            </a:fld>
            <a:endParaRPr lang="x-none"/>
          </a:p>
        </p:txBody>
      </p:sp>
    </p:spTree>
    <p:extLst>
      <p:ext uri="{BB962C8B-B14F-4D97-AF65-F5344CB8AC3E}">
        <p14:creationId xmlns:p14="http://schemas.microsoft.com/office/powerpoint/2010/main" val="1035182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מילים חסרות בהיגדי הסיכום.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הַשִּׁנַּיִם אֲנַחְנוּ יְכוֹלִים 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הַשִּׁנַּיִם אֲנַחְנוּ יְכוֹלִים ______ בָּרוּר;</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מַשְׁפִּיעוֹת עַל _______ הַפָּנִים;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שׁוֹנוֹת זוֹ מִזּוֹ ב______;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יֵשׁ שְׁלוֹשָׁה סוּגִים שֶׁל שִׁנַּיִם: _______, טוֹחֲנוֹת וְנִיבִים;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צוּרַת הַשֵּׁן ______ לַפְּעֻלָּה שֶׁהִיא עוֹשָׂה;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לְכָל הַשִּׁנַּיִם אוֹתָם חֲלָקִים: ______ וְשֹׁרֶשׁ הַשֵּׁן;</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זְגוּגִית הַשֵּׁן הִיא חֹמֶר ______שֶׁמֵּגֵן עַל כּוֹתֶרֶת הַשֵּׁן;</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בְּמוֹך הַשֵּׁן יֵשׁ ____  _____ וַעֲצַבִּים.</a:t>
            </a:r>
          </a:p>
          <a:p>
            <a:pPr algn="r"/>
            <a:endParaRPr lang="he-IL" dirty="0"/>
          </a:p>
          <a:p>
            <a:pPr algn="r"/>
            <a:r>
              <a:rPr lang="he-IL" dirty="0"/>
              <a:t>מוצע להשתמש בהיגדי הסיכום לפעולות של הערכה: להכין פריטים של נכון/לא נכון, ציור תופעה וכדומה.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42</a:t>
            </a:fld>
            <a:endParaRPr lang="x-none"/>
          </a:p>
        </p:txBody>
      </p:sp>
    </p:spTree>
    <p:extLst>
      <p:ext uri="{BB962C8B-B14F-4D97-AF65-F5344CB8AC3E}">
        <p14:creationId xmlns:p14="http://schemas.microsoft.com/office/powerpoint/2010/main" val="4162872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לקרוא את משפט עם הפעולה/המיומנות ולבקש מהתלמידים להביא דוגמה לפעילות שערכנו.</a:t>
            </a:r>
          </a:p>
          <a:p>
            <a:pPr algn="r"/>
            <a:r>
              <a:rPr lang="he-IL" dirty="0"/>
              <a:t>דוגמה: ארגנו מידע בטבלה ובתרשים. ארגנו מידע בטבלה על סוגי השיניים (שקופית 33).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43</a:t>
            </a:fld>
            <a:endParaRPr lang="x-none"/>
          </a:p>
        </p:txBody>
      </p:sp>
    </p:spTree>
    <p:extLst>
      <p:ext uri="{BB962C8B-B14F-4D97-AF65-F5344CB8AC3E}">
        <p14:creationId xmlns:p14="http://schemas.microsoft.com/office/powerpoint/2010/main" val="645442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מחברים משפטים עם המילים שלמדנו.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44</a:t>
            </a:fld>
            <a:endParaRPr lang="x-none"/>
          </a:p>
        </p:txBody>
      </p:sp>
    </p:spTree>
    <p:extLst>
      <p:ext uri="{BB962C8B-B14F-4D97-AF65-F5344CB8AC3E}">
        <p14:creationId xmlns:p14="http://schemas.microsoft.com/office/powerpoint/2010/main" val="4084276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t>מחברים משפטים עם המילים שלמדנו.</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45</a:t>
            </a:fld>
            <a:endParaRPr lang="x-none"/>
          </a:p>
        </p:txBody>
      </p:sp>
    </p:spTree>
    <p:extLst>
      <p:ext uri="{BB962C8B-B14F-4D97-AF65-F5344CB8AC3E}">
        <p14:creationId xmlns:p14="http://schemas.microsoft.com/office/powerpoint/2010/main" val="2203211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46</a:t>
            </a:fld>
            <a:endParaRPr lang="x-none"/>
          </a:p>
        </p:txBody>
      </p:sp>
    </p:spTree>
    <p:extLst>
      <p:ext uri="{BB962C8B-B14F-4D97-AF65-F5344CB8AC3E}">
        <p14:creationId xmlns:p14="http://schemas.microsoft.com/office/powerpoint/2010/main" val="102547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קטע המידע ומבינים שלכל איבר בגוף כמו גם לשיניים יש תפקוד חשוב בגוף.</a:t>
            </a:r>
          </a:p>
          <a:p>
            <a:pPr algn="r"/>
            <a:r>
              <a:rPr lang="he-IL" dirty="0"/>
              <a:t>המראה המיוחד של השיניים (עשויות מחומר קשה בנגוד לרקמות הרכות שבגופנו) עלול להטעות שהן תוספת חיצונית לגוף. אך לא! השיניים הן חלק מהגוף, כמו כל החלקים האחרים, והן מתפתחות בו כבר בשלב העוברי.</a:t>
            </a:r>
          </a:p>
          <a:p>
            <a:pPr algn="r"/>
            <a:r>
              <a:rPr lang="he-IL" dirty="0"/>
              <a:t>השיניים קיימות אצל התינוקות מיום לידתם, אף כי הן עדיין חבויות בתוך הלסת. כמו שאר האיברים, גם השיניים בנויות מרקמות שונות, והן גדלות ומתפתחות עם הגוף כולו. לכן יש להתייחס אליהן כאל מרכיבים שיש לשמור עליהם )ניקיון והימנעות ממאכלים מתוקים( כדי למנוע פגיעה בהן.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להבנות ידע על תפקיד השיניים באכילת מזון. בפתיחת הפעילות התלמידים מתבקשים לשער (חושבים שיקרה בניגוד לניחוש) אילו סוגי מזון יצליחו לאכול ללא שיניים. את ההשערות יוכלו לבדוק באמצעות ניסוי באכילת סוגי המזון השונים בעזרת השיניים וללא עזרת השיניים. את התוצאות התלמידים מתבקשים לארגן בטבלה ולהסיק מסקנות בעקבות ההתנסות (שקופית 8).</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עשינו (התנסות פעילה</a:t>
            </a:r>
            <a:r>
              <a:rPr lang="en-US" dirty="0"/>
              <a:t> (hands on- </a:t>
            </a:r>
            <a:r>
              <a:rPr lang="he-IL" dirty="0"/>
              <a:t>כדי לבדוק אם אפשר /או מה אפשר לאכול ללא השיניים.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לאחר ההתנסות חשוב לערוך דיון על תפקודי השיניים בהקשר לאכילה: חיתוך, ריסוק טחינה של המזון כהכנה לבליעה, ועל הרגשתם</a:t>
            </a:r>
          </a:p>
          <a:p>
            <a:pPr algn="r"/>
            <a:r>
              <a:rPr lang="he-IL" sz="1800" b="0" i="0" u="none" strike="noStrike" baseline="0" dirty="0">
                <a:latin typeface="FontbitDavid"/>
              </a:rPr>
              <a:t>בעת האכילה. הדיון יוביל את התלמידים להבנה כי פעולת השיניים משפיעה לא רק על קליטת המזון בגוף, אלא גם על תחושת ההנאה מן המזון בעת האכילה.</a:t>
            </a:r>
            <a:r>
              <a:rPr lang="he-IL" dirty="0"/>
              <a:t> </a:t>
            </a:r>
          </a:p>
          <a:p>
            <a:pPr algn="r"/>
            <a:r>
              <a:rPr lang="he-IL" dirty="0"/>
              <a:t>מבחינים בין תוצאות למסקנות.</a:t>
            </a:r>
          </a:p>
          <a:p>
            <a:pPr algn="r"/>
            <a:r>
              <a:rPr lang="he-IL" dirty="0"/>
              <a:t>תוצאות: מה קיבלנו? </a:t>
            </a:r>
          </a:p>
          <a:p>
            <a:pPr algn="r"/>
            <a:r>
              <a:rPr lang="he-IL" dirty="0"/>
              <a:t>מסקנות: למדנו?/הבנו?</a:t>
            </a:r>
          </a:p>
          <a:p>
            <a:pPr algn="r"/>
            <a:r>
              <a:rPr lang="he-IL" sz="1800" b="0" i="0" u="none" strike="noStrike" baseline="0" dirty="0">
                <a:latin typeface="FontbitDavid"/>
              </a:rPr>
              <a:t>יש להנחות את הילדים לענות תשובות מכלילות בשלב המסקנות.</a:t>
            </a:r>
          </a:p>
          <a:p>
            <a:pPr algn="r"/>
            <a:r>
              <a:rPr lang="he-IL" sz="1800" b="0" i="0" u="none" strike="noStrike" baseline="0" dirty="0">
                <a:latin typeface="FontbitDavid"/>
              </a:rPr>
              <a:t>מעדן חלב וגבינה הם מזונות רכים. מזונות רכים קל לאכול ללא עזרת השיניים.</a:t>
            </a:r>
          </a:p>
          <a:p>
            <a:pPr algn="r"/>
            <a:r>
              <a:rPr lang="he-IL" dirty="0"/>
              <a:t>מזונות קשים כגון אגס, מלפפון, עוגייה אנו מתקשים לאכול ללא עזרת 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שאלות השיח מסכמות את חשיבות השיניים בתהליך עיבוד המזון והכנתו לבליעה ופותחות דיון על תת הפרק הבא- תפקידים נוספים של השיניים.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ג'/ניסן/תשפ"ד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ג'/ניסן/תשפ"ד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tm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emf"/><Relationship Id="rId4"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0.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9.png"/><Relationship Id="rId7"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tmp"/><Relationship Id="rId5" Type="http://schemas.openxmlformats.org/officeDocument/2006/relationships/image" Target="../media/image56.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2.tm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1.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tmp"/><Relationship Id="rId5" Type="http://schemas.openxmlformats.org/officeDocument/2006/relationships/image" Target="../media/image3.pn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5.tm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tmp"/><Relationship Id="rId5" Type="http://schemas.openxmlformats.org/officeDocument/2006/relationships/image" Target="../media/image66.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0.tm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emf"/><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8" Type="http://schemas.openxmlformats.org/officeDocument/2006/relationships/image" Target="../media/image74.tmp"/><Relationship Id="rId3" Type="http://schemas.openxmlformats.org/officeDocument/2006/relationships/image" Target="../media/image29.png"/><Relationship Id="rId7" Type="http://schemas.openxmlformats.org/officeDocument/2006/relationships/image" Target="../media/image73.tm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2.emf"/><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tmp"/><Relationship Id="rId5" Type="http://schemas.openxmlformats.org/officeDocument/2006/relationships/image" Target="../media/image76.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tmp"/><Relationship Id="rId5" Type="http://schemas.openxmlformats.org/officeDocument/2006/relationships/image" Target="../media/image3.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tmp"/><Relationship Id="rId5" Type="http://schemas.openxmlformats.org/officeDocument/2006/relationships/image" Target="../media/image80.tm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85.tmp"/><Relationship Id="rId3" Type="http://schemas.openxmlformats.org/officeDocument/2006/relationships/image" Target="../media/image29.png"/><Relationship Id="rId7" Type="http://schemas.openxmlformats.org/officeDocument/2006/relationships/image" Target="../media/image84.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3.emf"/><Relationship Id="rId4" Type="http://schemas.openxmlformats.org/officeDocument/2006/relationships/image" Target="../media/image82.emf"/><Relationship Id="rId9" Type="http://schemas.openxmlformats.org/officeDocument/2006/relationships/image" Target="../media/image86.tm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tmp"/><Relationship Id="rId5" Type="http://schemas.openxmlformats.org/officeDocument/2006/relationships/image" Target="../media/image3.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tmp"/><Relationship Id="rId5" Type="http://schemas.openxmlformats.org/officeDocument/2006/relationships/image" Target="../media/image81.tm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93.tmp"/><Relationship Id="rId3" Type="http://schemas.openxmlformats.org/officeDocument/2006/relationships/image" Target="../media/image29.png"/><Relationship Id="rId7" Type="http://schemas.openxmlformats.org/officeDocument/2006/relationships/image" Target="../media/image92.tm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1.emf"/><Relationship Id="rId4" Type="http://schemas.openxmlformats.org/officeDocument/2006/relationships/image" Target="../media/image90.emf"/><Relationship Id="rId9" Type="http://schemas.openxmlformats.org/officeDocument/2006/relationships/image" Target="../media/image94.tm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6.tmp"/><Relationship Id="rId5" Type="http://schemas.openxmlformats.org/officeDocument/2006/relationships/image" Target="../media/image81.tm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93.tmp"/><Relationship Id="rId3" Type="http://schemas.openxmlformats.org/officeDocument/2006/relationships/image" Target="../media/image29.png"/><Relationship Id="rId7" Type="http://schemas.openxmlformats.org/officeDocument/2006/relationships/image" Target="../media/image99.tm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8.emf"/><Relationship Id="rId4" Type="http://schemas.openxmlformats.org/officeDocument/2006/relationships/image" Target="../media/image97.emf"/><Relationship Id="rId9" Type="http://schemas.openxmlformats.org/officeDocument/2006/relationships/image" Target="../media/image92.tm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tmp"/><Relationship Id="rId5" Type="http://schemas.openxmlformats.org/officeDocument/2006/relationships/image" Target="../media/image100.tm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03.tm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2.tmp"/><Relationship Id="rId5" Type="http://schemas.openxmlformats.org/officeDocument/2006/relationships/image" Target="../media/image101.tm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4.tmp"/><Relationship Id="rId5" Type="http://schemas.openxmlformats.org/officeDocument/2006/relationships/image" Target="../media/image81.tm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6.tmp"/><Relationship Id="rId5" Type="http://schemas.openxmlformats.org/officeDocument/2006/relationships/image" Target="../media/image3.png"/><Relationship Id="rId4" Type="http://schemas.openxmlformats.org/officeDocument/2006/relationships/image" Target="../media/image105.emf"/></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09.tm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8.emf"/><Relationship Id="rId4" Type="http://schemas.openxmlformats.org/officeDocument/2006/relationships/image" Target="../media/image107.emf"/></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0.tmp"/><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tmp"/><Relationship Id="rId5" Type="http://schemas.openxmlformats.org/officeDocument/2006/relationships/image" Target="../media/image81.tm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14.tm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3.tmp"/><Relationship Id="rId5" Type="http://schemas.openxmlformats.org/officeDocument/2006/relationships/image" Target="../media/image3.png"/><Relationship Id="rId4" Type="http://schemas.openxmlformats.org/officeDocument/2006/relationships/image" Target="../media/image112.emf"/></Relationships>
</file>

<file path=ppt/slides/_rels/slide4.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3.png"/><Relationship Id="rId7" Type="http://schemas.openxmlformats.org/officeDocument/2006/relationships/image" Target="../media/image16.tm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tmp"/><Relationship Id="rId5"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8.tmp"/></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5.emf"/></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6.tm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7.tmp"/><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8.tm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122.tmp"/><Relationship Id="rId3" Type="http://schemas.openxmlformats.org/officeDocument/2006/relationships/image" Target="../media/image29.png"/><Relationship Id="rId7" Type="http://schemas.openxmlformats.org/officeDocument/2006/relationships/image" Target="../media/image121.tm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0.tmp"/><Relationship Id="rId5" Type="http://schemas.openxmlformats.org/officeDocument/2006/relationships/image" Target="../media/image119.tmp"/><Relationship Id="rId4" Type="http://schemas.openxmlformats.org/officeDocument/2006/relationships/image" Target="../media/image3.png"/><Relationship Id="rId9" Type="http://schemas.openxmlformats.org/officeDocument/2006/relationships/image" Target="../media/image123.tmp"/></Relationships>
</file>

<file path=ppt/slides/_rels/slide45.xml.rels><?xml version="1.0" encoding="UTF-8" standalone="yes"?>
<Relationships xmlns="http://schemas.openxmlformats.org/package/2006/relationships"><Relationship Id="rId8" Type="http://schemas.openxmlformats.org/officeDocument/2006/relationships/image" Target="../media/image127.tmp"/><Relationship Id="rId3" Type="http://schemas.openxmlformats.org/officeDocument/2006/relationships/image" Target="../media/image29.png"/><Relationship Id="rId7" Type="http://schemas.openxmlformats.org/officeDocument/2006/relationships/image" Target="../media/image126.tm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5.tmp"/><Relationship Id="rId5" Type="http://schemas.openxmlformats.org/officeDocument/2006/relationships/image" Target="../media/image124.tmp"/><Relationship Id="rId10" Type="http://schemas.openxmlformats.org/officeDocument/2006/relationships/image" Target="../media/image129.tmp"/><Relationship Id="rId4" Type="http://schemas.openxmlformats.org/officeDocument/2006/relationships/image" Target="../media/image3.png"/><Relationship Id="rId9" Type="http://schemas.openxmlformats.org/officeDocument/2006/relationships/image" Target="../media/image128.tm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8.tmp"/><Relationship Id="rId5" Type="http://schemas.openxmlformats.org/officeDocument/2006/relationships/image" Target="../media/image23.emf"/><Relationship Id="rId10" Type="http://schemas.openxmlformats.org/officeDocument/2006/relationships/image" Target="../media/image3.png"/><Relationship Id="rId4" Type="http://schemas.openxmlformats.org/officeDocument/2006/relationships/image" Target="../media/image22.emf"/><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4.tmp"/></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tmp"/><Relationship Id="rId5" Type="http://schemas.openxmlformats.org/officeDocument/2006/relationships/image" Target="../media/image37.tm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tm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a:bodyPr>
          <a:lstStyle/>
          <a:p>
            <a:r>
              <a:rPr lang="he-IL" sz="5400" b="1" dirty="0">
                <a:solidFill>
                  <a:srgbClr val="0070C0"/>
                </a:solidFill>
                <a:cs typeface="+mn-cs"/>
              </a:rPr>
              <a:t> </a:t>
            </a:r>
            <a:r>
              <a:rPr lang="ar-SA" sz="5400" b="1" dirty="0">
                <a:solidFill>
                  <a:srgbClr val="0070C0"/>
                </a:solidFill>
                <a:cs typeface="+mn-cs"/>
              </a:rPr>
              <a:t>عَارِضَة مُرافِقَة للتَّدْريس</a:t>
            </a:r>
            <a:br>
              <a:rPr lang="he-IL" b="1" dirty="0">
                <a:latin typeface="MF_FrankRuhl-Regular"/>
                <a:cs typeface="+mn-cs"/>
              </a:rPr>
            </a:br>
            <a:r>
              <a:rPr lang="ar-SA" sz="4400" b="1" dirty="0">
                <a:solidFill>
                  <a:srgbClr val="0070C0"/>
                </a:solidFill>
                <a:cs typeface="+mn-cs"/>
              </a:rPr>
              <a:t>العلوم والتكنولوجيا للصف الثاني</a:t>
            </a:r>
            <a:br>
              <a:rPr lang="he-IL" sz="5300" b="1" dirty="0">
                <a:cs typeface="+mn-cs"/>
              </a:rPr>
            </a:br>
            <a:r>
              <a:rPr lang="ar-SA" sz="5300" b="1" dirty="0">
                <a:solidFill>
                  <a:schemeClr val="accent2"/>
                </a:solidFill>
                <a:cs typeface="+mn-cs"/>
              </a:rPr>
              <a:t>أسنانُنا</a:t>
            </a:r>
            <a:endParaRPr lang="x-none" sz="5300" b="1" dirty="0">
              <a:solidFill>
                <a:schemeClr val="accent2">
                  <a:lumMod val="75000"/>
                </a:schemeClr>
              </a:solidFill>
              <a:cs typeface="+mn-cs"/>
            </a:endParaRPr>
          </a:p>
        </p:txBody>
      </p:sp>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200329"/>
          </a:xfrm>
          <a:prstGeom prst="rect">
            <a:avLst/>
          </a:prstGeom>
          <a:noFill/>
        </p:spPr>
        <p:txBody>
          <a:bodyPr wrap="square" rtlCol="0">
            <a:spAutoFit/>
          </a:bodyPr>
          <a:lstStyle/>
          <a:p>
            <a:pPr algn="ctr"/>
            <a:r>
              <a:rPr lang="ar-SA" sz="3600" b="1" dirty="0"/>
              <a:t>الفصل الأوَّل</a:t>
            </a:r>
            <a:r>
              <a:rPr lang="he-IL" sz="3600" b="1" dirty="0"/>
              <a:t>: </a:t>
            </a:r>
            <a:r>
              <a:rPr lang="ar-SA" sz="3600" b="1" dirty="0"/>
              <a:t>بدون أسنان - غير ممكن</a:t>
            </a:r>
            <a:endParaRPr lang="he-IL" sz="3600" b="1" dirty="0"/>
          </a:p>
          <a:p>
            <a:pPr algn="ctr"/>
            <a:r>
              <a:rPr lang="he-IL" sz="3600" b="1" dirty="0"/>
              <a:t>(</a:t>
            </a:r>
            <a:r>
              <a:rPr lang="ar-SA" sz="3600" b="1" dirty="0">
                <a:latin typeface="MF_FrankRuhl-Bold"/>
                <a:cs typeface="+mn-cs"/>
              </a:rPr>
              <a:t>الصَّفحات </a:t>
            </a:r>
            <a:r>
              <a:rPr lang="he-IL" sz="3600" b="1" dirty="0"/>
              <a:t>45-8)</a:t>
            </a:r>
            <a:endParaRPr lang="en-US" sz="3600" b="1"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31570" y="154895"/>
            <a:ext cx="7071359" cy="595814"/>
          </a:xfrm>
        </p:spPr>
        <p:txBody>
          <a:bodyPr>
            <a:normAutofit fontScale="90000"/>
          </a:bodyPr>
          <a:lstStyle/>
          <a:p>
            <a:pPr algn="r"/>
            <a:br>
              <a:rPr lang="he-IL" sz="4000" b="1" dirty="0">
                <a:latin typeface="MF_FrankRuhl-Regular"/>
                <a:cs typeface="+mn-cs"/>
              </a:rPr>
            </a:br>
            <a:r>
              <a:rPr lang="ar-SA" sz="4000" b="1" dirty="0">
                <a:latin typeface="MF_FrankRuhl-Regular"/>
                <a:cs typeface="+mn-cs"/>
              </a:rPr>
              <a:t>مَهَمَّة</a:t>
            </a:r>
            <a:r>
              <a:rPr lang="he-IL" sz="4000" b="1" dirty="0">
                <a:latin typeface="MF_FrankRuhl-Regular"/>
                <a:cs typeface="+mn-cs"/>
              </a:rPr>
              <a:t>: </a:t>
            </a:r>
            <a:r>
              <a:rPr lang="ar-SA" sz="4000" b="1" dirty="0">
                <a:solidFill>
                  <a:schemeClr val="accent2">
                    <a:lumMod val="75000"/>
                  </a:schemeClr>
                </a:solidFill>
                <a:latin typeface="MF_FrankRuhl-Regular"/>
                <a:cs typeface="+mn-cs"/>
              </a:rPr>
              <a:t>هَل يُمْكِن التَّكَلُّم بِدونِ أَسْنان؟</a:t>
            </a:r>
            <a:endParaRPr lang="en-US" sz="2400" b="1" dirty="0">
              <a:solidFill>
                <a:schemeClr val="accent2">
                  <a:lumMod val="75000"/>
                </a:schemeClr>
              </a:solidFill>
              <a:cs typeface="+mn-cs"/>
            </a:endParaRPr>
          </a:p>
        </p:txBody>
      </p:sp>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147"/>
            <a:ext cx="931817" cy="634039"/>
          </a:xfrm>
          <a:prstGeom prst="rect">
            <a:avLst/>
          </a:prstGeom>
        </p:spPr>
      </p:pic>
      <p:sp>
        <p:nvSpPr>
          <p:cNvPr id="3" name="מציין מיקום תוכן 2"/>
          <p:cNvSpPr>
            <a:spLocks noGrp="1"/>
          </p:cNvSpPr>
          <p:nvPr>
            <p:ph idx="1"/>
          </p:nvPr>
        </p:nvSpPr>
        <p:spPr>
          <a:xfrm>
            <a:off x="628650" y="1771650"/>
            <a:ext cx="8134350" cy="2983230"/>
          </a:xfrm>
        </p:spPr>
        <p:txBody>
          <a:bodyPr/>
          <a:lstStyle/>
          <a:p>
            <a:pPr marL="0" indent="0" algn="r">
              <a:buNone/>
            </a:pPr>
            <a:r>
              <a:rPr lang="he-IL" b="1" dirty="0"/>
              <a:t> </a:t>
            </a:r>
            <a:endParaRPr lang="en-US" sz="2400" b="1" dirty="0">
              <a:solidFill>
                <a:srgbClr val="C00000"/>
              </a:solidFill>
            </a:endParaRPr>
          </a:p>
        </p:txBody>
      </p:sp>
      <p:sp>
        <p:nvSpPr>
          <p:cNvPr id="9" name="תיבת טקסט 8">
            <a:extLst>
              <a:ext uri="{FF2B5EF4-FFF2-40B4-BE49-F238E27FC236}">
                <a16:creationId xmlns:a16="http://schemas.microsoft.com/office/drawing/2014/main" id="{7EBE137C-5F1D-17C1-E18A-4E640E208B31}"/>
              </a:ext>
            </a:extLst>
          </p:cNvPr>
          <p:cNvSpPr txBox="1"/>
          <p:nvPr/>
        </p:nvSpPr>
        <p:spPr>
          <a:xfrm>
            <a:off x="1778726" y="4754198"/>
            <a:ext cx="6984274" cy="523220"/>
          </a:xfrm>
          <a:prstGeom prst="rect">
            <a:avLst/>
          </a:prstGeom>
          <a:noFill/>
        </p:spPr>
        <p:txBody>
          <a:bodyPr wrap="square" rtlCol="1">
            <a:spAutoFit/>
          </a:bodyPr>
          <a:lstStyle/>
          <a:p>
            <a:r>
              <a:rPr kumimoji="0" lang="ar-SA"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 هِيَ الحُرُوف التِّي تُسَاعِدُنا الأَسْنانُ عَلى لَفْظِهَا؟</a:t>
            </a:r>
            <a:endParaRPr lang="he-IL" dirty="0"/>
          </a:p>
        </p:txBody>
      </p:sp>
      <p:sp>
        <p:nvSpPr>
          <p:cNvPr id="12" name="בועת דיבור: אליפסה 11">
            <a:extLst>
              <a:ext uri="{FF2B5EF4-FFF2-40B4-BE49-F238E27FC236}">
                <a16:creationId xmlns:a16="http://schemas.microsoft.com/office/drawing/2014/main" id="{822C30CD-B69B-97F9-0F72-D40C3282ECBC}"/>
              </a:ext>
            </a:extLst>
          </p:cNvPr>
          <p:cNvSpPr/>
          <p:nvPr/>
        </p:nvSpPr>
        <p:spPr>
          <a:xfrm>
            <a:off x="2342263" y="1560854"/>
            <a:ext cx="6451419" cy="2983230"/>
          </a:xfrm>
          <a:prstGeom prst="wedgeEllipseCallout">
            <a:avLst>
              <a:gd name="adj1" fmla="val -59425"/>
              <a:gd name="adj2" fmla="val 15004"/>
            </a:avLst>
          </a:pr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rtl="1"/>
            <a:r>
              <a:rPr lang="ar-SA" sz="2800" dirty="0">
                <a:solidFill>
                  <a:schemeClr val="tx1"/>
                </a:solidFill>
              </a:rPr>
              <a:t>قولُوا بِصَوْتٍ عالٍ هذِهِ الجُمْلة:</a:t>
            </a:r>
          </a:p>
          <a:p>
            <a:pPr algn="r" rtl="1"/>
            <a:endParaRPr lang="en-US" sz="2800" dirty="0">
              <a:solidFill>
                <a:schemeClr val="tx1"/>
              </a:solidFill>
            </a:endParaRPr>
          </a:p>
        </p:txBody>
      </p:sp>
      <p:sp>
        <p:nvSpPr>
          <p:cNvPr id="13" name="מציין מיקום תוכן 2">
            <a:extLst>
              <a:ext uri="{FF2B5EF4-FFF2-40B4-BE49-F238E27FC236}">
                <a16:creationId xmlns:a16="http://schemas.microsoft.com/office/drawing/2014/main" id="{62B56340-33E6-7657-FF93-78503E8DA1DC}"/>
              </a:ext>
            </a:extLst>
          </p:cNvPr>
          <p:cNvSpPr txBox="1">
            <a:spLocks/>
          </p:cNvSpPr>
          <p:nvPr/>
        </p:nvSpPr>
        <p:spPr>
          <a:xfrm>
            <a:off x="5826034" y="5911502"/>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SA" sz="7400" b="1" dirty="0">
                <a:latin typeface="MF_FrankRuhl-Bold"/>
              </a:rPr>
              <a:t>تَتِمَّة المَهَمَّة صَفْحَة</a:t>
            </a:r>
            <a:r>
              <a:rPr lang="he-IL" sz="7400" b="1" dirty="0">
                <a:latin typeface="MF_FrankRuhl-Bold"/>
              </a:rPr>
              <a:t> 14</a:t>
            </a:r>
            <a:endParaRPr lang="he-IL" sz="7400" dirty="0">
              <a:latin typeface="MF_FrankRuhl-Regular"/>
            </a:endParaRP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9235" y="9114"/>
            <a:ext cx="858852" cy="483334"/>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8152" y="3052469"/>
            <a:ext cx="5839640" cy="590632"/>
          </a:xfrm>
          <a:prstGeom prst="rect">
            <a:avLst/>
          </a:prstGeom>
        </p:spPr>
      </p:pic>
    </p:spTree>
    <p:extLst>
      <p:ext uri="{BB962C8B-B14F-4D97-AF65-F5344CB8AC3E}">
        <p14:creationId xmlns:p14="http://schemas.microsoft.com/office/powerpoint/2010/main" val="24328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66" y="-19361"/>
            <a:ext cx="870973" cy="440005"/>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14" name="תמונה 13">
            <a:extLst>
              <a:ext uri="{FF2B5EF4-FFF2-40B4-BE49-F238E27FC236}">
                <a16:creationId xmlns:a16="http://schemas.microsoft.com/office/drawing/2014/main" id="{5D5175F6-2813-3153-288C-709D44AA818E}"/>
              </a:ext>
            </a:extLst>
          </p:cNvPr>
          <p:cNvPicPr>
            <a:picLocks noChangeAspect="1"/>
          </p:cNvPicPr>
          <p:nvPr/>
        </p:nvPicPr>
        <p:blipFill>
          <a:blip r:embed="rId4"/>
          <a:stretch>
            <a:fillRect/>
          </a:stretch>
        </p:blipFill>
        <p:spPr>
          <a:xfrm>
            <a:off x="4308439" y="4771715"/>
            <a:ext cx="1996206" cy="2008841"/>
          </a:xfrm>
          <a:prstGeom prst="rect">
            <a:avLst/>
          </a:prstGeom>
        </p:spPr>
      </p:pic>
      <p:pic>
        <p:nvPicPr>
          <p:cNvPr id="16" name="תמונה 15">
            <a:extLst>
              <a:ext uri="{FF2B5EF4-FFF2-40B4-BE49-F238E27FC236}">
                <a16:creationId xmlns:a16="http://schemas.microsoft.com/office/drawing/2014/main" id="{4BD6E106-F28A-8F07-7EE7-B7F96444C486}"/>
              </a:ext>
            </a:extLst>
          </p:cNvPr>
          <p:cNvPicPr>
            <a:picLocks noChangeAspect="1"/>
          </p:cNvPicPr>
          <p:nvPr/>
        </p:nvPicPr>
        <p:blipFill>
          <a:blip r:embed="rId5"/>
          <a:stretch>
            <a:fillRect/>
          </a:stretch>
        </p:blipFill>
        <p:spPr>
          <a:xfrm>
            <a:off x="2403295" y="4782829"/>
            <a:ext cx="1905144" cy="1986614"/>
          </a:xfrm>
          <a:prstGeom prst="rect">
            <a:avLst/>
          </a:prstGeom>
          <a:ln w="12700">
            <a:solidFill>
              <a:srgbClr val="92D050"/>
            </a:solidFill>
          </a:ln>
        </p:spPr>
      </p:pic>
      <p:sp>
        <p:nvSpPr>
          <p:cNvPr id="17" name="תיבת טקסט 16">
            <a:extLst>
              <a:ext uri="{FF2B5EF4-FFF2-40B4-BE49-F238E27FC236}">
                <a16:creationId xmlns:a16="http://schemas.microsoft.com/office/drawing/2014/main" id="{BF444234-12B4-6572-F54C-1F209AF5BDEF}"/>
              </a:ext>
            </a:extLst>
          </p:cNvPr>
          <p:cNvSpPr txBox="1"/>
          <p:nvPr/>
        </p:nvSpPr>
        <p:spPr>
          <a:xfrm>
            <a:off x="1023730" y="818606"/>
            <a:ext cx="1172818" cy="369332"/>
          </a:xfrm>
          <a:prstGeom prst="rect">
            <a:avLst/>
          </a:prstGeom>
          <a:noFill/>
        </p:spPr>
        <p:txBody>
          <a:bodyPr wrap="square" rtlCol="1">
            <a:spAutoFit/>
          </a:bodyPr>
          <a:lstStyle/>
          <a:p>
            <a:r>
              <a:rPr lang="ar-SA" b="1" dirty="0">
                <a:latin typeface="MF_FrankRuhl-Bold"/>
              </a:rPr>
              <a:t>صفحة</a:t>
            </a:r>
            <a:r>
              <a:rPr lang="he-IL" sz="1800" b="1" dirty="0">
                <a:latin typeface="MF_FrankRuhl-Bold"/>
              </a:rPr>
              <a:t> 15</a:t>
            </a:r>
            <a:endParaRPr lang="he-IL"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96547" y="493831"/>
            <a:ext cx="4403035" cy="4277884"/>
          </a:xfrm>
          <a:prstGeom prst="rect">
            <a:avLst/>
          </a:prstGeom>
        </p:spPr>
      </p:pic>
    </p:spTree>
    <p:extLst>
      <p:ext uri="{BB962C8B-B14F-4D97-AF65-F5344CB8AC3E}">
        <p14:creationId xmlns:p14="http://schemas.microsoft.com/office/powerpoint/2010/main" val="969540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58536" y="113672"/>
            <a:ext cx="6402977" cy="634040"/>
          </a:xfrm>
        </p:spPr>
        <p:txBody>
          <a:bodyPr>
            <a:normAutofit/>
          </a:bodyPr>
          <a:lstStyle/>
          <a:p>
            <a:pPr algn="ctr"/>
            <a:r>
              <a:rPr lang="ar-SA" sz="3600" b="1" dirty="0">
                <a:latin typeface="MF_FrankRuhl-Regular"/>
                <a:cs typeface="+mn-cs"/>
              </a:rPr>
              <a:t>مَهَمَّة</a:t>
            </a:r>
            <a:r>
              <a:rPr lang="he-IL" sz="3600" b="1" dirty="0">
                <a:latin typeface="MF_FrankRuhl-Regular"/>
                <a:cs typeface="+mn-cs"/>
              </a:rPr>
              <a:t>: </a:t>
            </a:r>
            <a:r>
              <a:rPr lang="ar-SA" sz="3600" b="1" dirty="0">
                <a:latin typeface="MF_FrankRuhl-Regular"/>
                <a:cs typeface="+mn-cs"/>
              </a:rPr>
              <a:t>ماذا حَدَثَ لِمَظْهَر الوَجْه</a:t>
            </a:r>
            <a:r>
              <a:rPr lang="he-IL" sz="3600" b="1" dirty="0">
                <a:latin typeface="MF_FrankRuhl-Regular"/>
                <a:cs typeface="+mn-cs"/>
              </a:rPr>
              <a:t>?</a:t>
            </a:r>
            <a:endParaRPr lang="en-US" sz="3600" b="1" dirty="0">
              <a:solidFill>
                <a:schemeClr val="accent2">
                  <a:lumMod val="75000"/>
                </a:schemeClr>
              </a:solidFill>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23" name="תמונה 22">
            <a:extLst>
              <a:ext uri="{FF2B5EF4-FFF2-40B4-BE49-F238E27FC236}">
                <a16:creationId xmlns:a16="http://schemas.microsoft.com/office/drawing/2014/main" id="{A2B34206-4EE3-66DA-D781-C2DF794B5FA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50010" y="684825"/>
            <a:ext cx="3286125" cy="2500516"/>
          </a:xfrm>
          <a:prstGeom prst="rect">
            <a:avLst/>
          </a:prstGeom>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5681118" y="6399170"/>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he-IL" b="1" dirty="0"/>
              <a:t> </a:t>
            </a:r>
            <a:r>
              <a:rPr lang="ar-SA" sz="7400" b="1" dirty="0">
                <a:latin typeface="MF_FrankRuhl-Bold"/>
              </a:rPr>
              <a:t>تَتِمَّة المَهَمَّة صَفْحَة </a:t>
            </a:r>
            <a:r>
              <a:rPr lang="he-IL" sz="7400" b="1" dirty="0">
                <a:latin typeface="MF_FrankRuhl-Bold"/>
              </a:rPr>
              <a:t>16</a:t>
            </a:r>
            <a:endParaRPr lang="he-IL" sz="7400" dirty="0">
              <a:latin typeface="MF_FrankRuhl-Regular"/>
            </a:endParaRPr>
          </a:p>
        </p:txBody>
      </p:sp>
      <p:pic>
        <p:nvPicPr>
          <p:cNvPr id="35" name="תמונה 34">
            <a:extLst>
              <a:ext uri="{FF2B5EF4-FFF2-40B4-BE49-F238E27FC236}">
                <a16:creationId xmlns:a16="http://schemas.microsoft.com/office/drawing/2014/main" id="{1C981B66-167F-156F-B62F-0AF2A1644A05}"/>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4686359" y="943533"/>
            <a:ext cx="1714500" cy="1771650"/>
          </a:xfrm>
          <a:prstGeom prst="rect">
            <a:avLst/>
          </a:prstGeom>
        </p:spPr>
      </p:pic>
      <p:sp>
        <p:nvSpPr>
          <p:cNvPr id="3" name="תיבת טקסט 2">
            <a:extLst>
              <a:ext uri="{FF2B5EF4-FFF2-40B4-BE49-F238E27FC236}">
                <a16:creationId xmlns:a16="http://schemas.microsoft.com/office/drawing/2014/main" id="{9949FED9-C887-5562-18CE-50A48F72DB8C}"/>
              </a:ext>
            </a:extLst>
          </p:cNvPr>
          <p:cNvSpPr txBox="1"/>
          <p:nvPr/>
        </p:nvSpPr>
        <p:spPr>
          <a:xfrm>
            <a:off x="468394" y="3255488"/>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b="0" i="0" u="sng" dirty="0">
                <a:solidFill>
                  <a:srgbClr val="191B26"/>
                </a:solidFill>
                <a:effectLst/>
                <a:latin typeface="Open Sans" panose="020B0606030504020204" pitchFamily="34" charset="0"/>
              </a:rPr>
              <a:t>من </a:t>
            </a:r>
            <a:r>
              <a:rPr lang="en-US" b="0" i="0" u="sng" dirty="0">
                <a:solidFill>
                  <a:srgbClr val="191B26"/>
                </a:solidFill>
                <a:effectLst/>
                <a:latin typeface="Open Sans" panose="020B0606030504020204" pitchFamily="34" charset="0"/>
              </a:rPr>
              <a:t> </a:t>
            </a:r>
            <a:r>
              <a:rPr lang="ar-SA" b="0" i="0" u="sng" dirty="0">
                <a:solidFill>
                  <a:srgbClr val="191B26"/>
                </a:solidFill>
                <a:effectLst/>
                <a:latin typeface="Open Sans" panose="020B0606030504020204" pitchFamily="34" charset="0"/>
              </a:rPr>
              <a:t>الصورة</a:t>
            </a:r>
            <a:endParaRPr lang="he-IL"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86609" y="3520338"/>
            <a:ext cx="6357321" cy="2547645"/>
          </a:xfrm>
          <a:prstGeom prst="rect">
            <a:avLst/>
          </a:prstGeom>
        </p:spPr>
      </p:pic>
    </p:spTree>
    <p:extLst>
      <p:ext uri="{BB962C8B-B14F-4D97-AF65-F5344CB8AC3E}">
        <p14:creationId xmlns:p14="http://schemas.microsoft.com/office/powerpoint/2010/main" val="157699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9145" y="421504"/>
            <a:ext cx="6402977" cy="634040"/>
          </a:xfrm>
        </p:spPr>
        <p:txBody>
          <a:bodyPr>
            <a:normAutofit fontScale="90000"/>
          </a:bodyPr>
          <a:lstStyle/>
          <a:p>
            <a:pPr algn="r"/>
            <a:r>
              <a:rPr lang="ar-SA" sz="3600" b="1" dirty="0">
                <a:latin typeface="MF_FrankRuhl-Regular"/>
                <a:cs typeface="+mn-cs"/>
              </a:rPr>
              <a:t>مَهَمَّة</a:t>
            </a:r>
            <a:r>
              <a:rPr lang="he-IL" sz="3600" b="1" dirty="0">
                <a:latin typeface="MF_FrankRuhl-Regular"/>
                <a:cs typeface="+mn-cs"/>
              </a:rPr>
              <a:t>: </a:t>
            </a:r>
            <a:r>
              <a:rPr lang="ar-SA" b="1" dirty="0">
                <a:solidFill>
                  <a:srgbClr val="ED7D31">
                    <a:lumMod val="75000"/>
                  </a:srgbClr>
                </a:solidFill>
                <a:latin typeface="MF_FrankRuhl-Regular"/>
                <a:cs typeface="Arial" panose="020B0604020202020204" pitchFamily="34" charset="0"/>
              </a:rPr>
              <a:t>بِ</a:t>
            </a:r>
            <a:r>
              <a:rPr kumimoji="0" lang="ar-SA" sz="4400" b="1" i="0" u="none" strike="noStrike" kern="1200" cap="none" spc="0" normalizeH="0" baseline="0" noProof="0" dirty="0">
                <a:ln>
                  <a:noFill/>
                </a:ln>
                <a:solidFill>
                  <a:srgbClr val="ED7D31">
                    <a:lumMod val="75000"/>
                  </a:srgbClr>
                </a:solidFill>
                <a:effectLst/>
                <a:uLnTx/>
                <a:uFillTx/>
                <a:latin typeface="MF_FrankRuhl-Regular"/>
                <a:ea typeface="+mj-ea"/>
                <a:cs typeface="Arial" panose="020B0604020202020204" pitchFamily="34" charset="0"/>
              </a:rPr>
              <a:t>دُون</a:t>
            </a:r>
            <a:r>
              <a:rPr kumimoji="0" lang="ar-SA" sz="4400" b="1" i="0" u="none" strike="noStrike" kern="1200" cap="none" spc="0" normalizeH="0" noProof="0" dirty="0">
                <a:ln>
                  <a:noFill/>
                </a:ln>
                <a:solidFill>
                  <a:srgbClr val="ED7D31">
                    <a:lumMod val="75000"/>
                  </a:srgbClr>
                </a:solidFill>
                <a:effectLst/>
                <a:uLnTx/>
                <a:uFillTx/>
                <a:latin typeface="MF_FrankRuhl-Regular"/>
                <a:ea typeface="+mj-ea"/>
                <a:cs typeface="Arial" panose="020B0604020202020204" pitchFamily="34" charset="0"/>
              </a:rPr>
              <a:t> أَسْنان غَيْر مُمْكِن</a:t>
            </a:r>
            <a:endParaRPr lang="en-US" sz="3600" b="1" dirty="0">
              <a:solidFill>
                <a:schemeClr val="accent2">
                  <a:lumMod val="75000"/>
                </a:schemeClr>
              </a:solidFill>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517615" y="1354374"/>
            <a:ext cx="8108769" cy="405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b="1" dirty="0"/>
              <a:t> </a:t>
            </a:r>
            <a:r>
              <a:rPr lang="he-IL" b="1" dirty="0">
                <a:latin typeface="MF_FrankRuhl-Bold"/>
              </a:rPr>
              <a:t> </a:t>
            </a:r>
            <a:r>
              <a:rPr lang="ar-SA" b="1" dirty="0">
                <a:latin typeface="MF_FrankRuhl-Bold"/>
              </a:rPr>
              <a:t>قِطْعَة مَعْلومَات وَأَسْئِلَة</a:t>
            </a:r>
            <a:r>
              <a:rPr lang="he-IL" b="1" dirty="0">
                <a:latin typeface="MF_FrankRuhl-Bold"/>
              </a:rPr>
              <a:t>: </a:t>
            </a:r>
            <a:r>
              <a:rPr lang="ar-SA" b="1" dirty="0">
                <a:solidFill>
                  <a:schemeClr val="accent2">
                    <a:lumMod val="75000"/>
                  </a:schemeClr>
                </a:solidFill>
                <a:latin typeface="MF_FrankRuhl-Bold"/>
              </a:rPr>
              <a:t>لِماذَا مُهِمَّةٌ لَنَا الأَسْنَان؟</a:t>
            </a:r>
            <a:endParaRPr lang="he-IL" dirty="0">
              <a:solidFill>
                <a:schemeClr val="accent2">
                  <a:lumMod val="75000"/>
                </a:schemeClr>
              </a:solidFill>
              <a:latin typeface="MF_FrankRuhl-Regular"/>
            </a:endParaRPr>
          </a:p>
        </p:txBody>
      </p:sp>
      <p:pic>
        <p:nvPicPr>
          <p:cNvPr id="6" name="תמונה 5">
            <a:extLst>
              <a:ext uri="{FF2B5EF4-FFF2-40B4-BE49-F238E27FC236}">
                <a16:creationId xmlns:a16="http://schemas.microsoft.com/office/drawing/2014/main" id="{9DC1F00C-3C67-1E97-17FC-75E99078DEC6}"/>
              </a:ext>
            </a:extLst>
          </p:cNvPr>
          <p:cNvPicPr>
            <a:picLocks noChangeAspect="1"/>
          </p:cNvPicPr>
          <p:nvPr/>
        </p:nvPicPr>
        <p:blipFill>
          <a:blip r:embed="rId4"/>
          <a:stretch>
            <a:fillRect/>
          </a:stretch>
        </p:blipFill>
        <p:spPr>
          <a:xfrm>
            <a:off x="177367" y="3707909"/>
            <a:ext cx="2323555" cy="2395719"/>
          </a:xfrm>
          <a:prstGeom prst="rect">
            <a:avLst/>
          </a:prstGeom>
          <a:ln w="12700">
            <a:solidFill>
              <a:srgbClr val="92D050"/>
            </a:solidFill>
          </a:ln>
        </p:spPr>
      </p:pic>
      <p:pic>
        <p:nvPicPr>
          <p:cNvPr id="8" name="תמונה 7">
            <a:extLst>
              <a:ext uri="{FF2B5EF4-FFF2-40B4-BE49-F238E27FC236}">
                <a16:creationId xmlns:a16="http://schemas.microsoft.com/office/drawing/2014/main" id="{0C9D8C3B-CFB4-1AF4-C874-9183ED0BB356}"/>
              </a:ext>
            </a:extLst>
          </p:cNvPr>
          <p:cNvPicPr>
            <a:picLocks noChangeAspect="1"/>
          </p:cNvPicPr>
          <p:nvPr/>
        </p:nvPicPr>
        <p:blipFill>
          <a:blip r:embed="rId5"/>
          <a:stretch>
            <a:fillRect/>
          </a:stretch>
        </p:blipFill>
        <p:spPr>
          <a:xfrm>
            <a:off x="3084815" y="1977700"/>
            <a:ext cx="2168696" cy="2500996"/>
          </a:xfrm>
          <a:prstGeom prst="rect">
            <a:avLst/>
          </a:prstGeom>
          <a:ln w="12700">
            <a:solidFill>
              <a:schemeClr val="tx1"/>
            </a:solidFill>
          </a:ln>
        </p:spPr>
      </p:pic>
      <p:sp>
        <p:nvSpPr>
          <p:cNvPr id="12" name="תיבת טקסט 11">
            <a:extLst>
              <a:ext uri="{FF2B5EF4-FFF2-40B4-BE49-F238E27FC236}">
                <a16:creationId xmlns:a16="http://schemas.microsoft.com/office/drawing/2014/main" id="{DC3AAFF7-D410-A945-DB93-3458107155D4}"/>
              </a:ext>
            </a:extLst>
          </p:cNvPr>
          <p:cNvSpPr txBox="1"/>
          <p:nvPr/>
        </p:nvSpPr>
        <p:spPr>
          <a:xfrm>
            <a:off x="0" y="2520312"/>
            <a:ext cx="3010949" cy="400110"/>
          </a:xfrm>
          <a:prstGeom prst="rect">
            <a:avLst/>
          </a:prstGeom>
          <a:noFill/>
        </p:spPr>
        <p:txBody>
          <a:bodyPr wrap="square">
            <a:spAutoFit/>
          </a:bodyPr>
          <a:lstStyle/>
          <a:p>
            <a:r>
              <a:rPr lang="ar-SA" sz="2000" b="1" dirty="0">
                <a:latin typeface="MF_FrankRuhl-Bold"/>
                <a:cs typeface="+mn-cs"/>
              </a:rPr>
              <a:t>تَتِمَّة المَهَمَّة في الصَّفْحَات </a:t>
            </a:r>
            <a:r>
              <a:rPr lang="he-IL" sz="2000" b="1" dirty="0">
                <a:latin typeface="MF_FrankRuhl-Bold"/>
                <a:cs typeface="+mn-cs"/>
              </a:rPr>
              <a:t>18-17</a:t>
            </a:r>
            <a:endParaRPr lang="he-IL" sz="2000" dirty="0"/>
          </a:p>
        </p:txBody>
      </p:sp>
      <p:pic>
        <p:nvPicPr>
          <p:cNvPr id="14" name="תמונה 13">
            <a:extLst>
              <a:ext uri="{FF2B5EF4-FFF2-40B4-BE49-F238E27FC236}">
                <a16:creationId xmlns:a16="http://schemas.microsoft.com/office/drawing/2014/main" id="{D16FFC1B-EADB-115F-7D58-9F6D1AF8A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8634" y="4604974"/>
            <a:ext cx="1773382" cy="2092591"/>
          </a:xfrm>
          <a:prstGeom prst="rect">
            <a:avLst/>
          </a:prstGeom>
          <a:ln w="12700">
            <a:solidFill>
              <a:srgbClr val="92D050"/>
            </a:solidFill>
          </a:ln>
        </p:spPr>
      </p:pic>
      <p:pic>
        <p:nvPicPr>
          <p:cNvPr id="16" name="תמונה 15">
            <a:extLst>
              <a:ext uri="{FF2B5EF4-FFF2-40B4-BE49-F238E27FC236}">
                <a16:creationId xmlns:a16="http://schemas.microsoft.com/office/drawing/2014/main" id="{6A837DA3-50E3-9F72-DE09-36A78D261E43}"/>
              </a:ext>
            </a:extLst>
          </p:cNvPr>
          <p:cNvPicPr>
            <a:picLocks noChangeAspect="1"/>
          </p:cNvPicPr>
          <p:nvPr/>
        </p:nvPicPr>
        <p:blipFill>
          <a:blip r:embed="rId7"/>
          <a:stretch>
            <a:fillRect/>
          </a:stretch>
        </p:blipFill>
        <p:spPr>
          <a:xfrm>
            <a:off x="6002070" y="1977700"/>
            <a:ext cx="2290618" cy="2500996"/>
          </a:xfrm>
          <a:prstGeom prst="rect">
            <a:avLst/>
          </a:prstGeom>
          <a:ln w="12700">
            <a:solidFill>
              <a:srgbClr val="92D050"/>
            </a:solidFill>
          </a:ln>
        </p:spPr>
      </p:pic>
      <p:pic>
        <p:nvPicPr>
          <p:cNvPr id="7" name="תמונה 6">
            <a:extLst>
              <a:ext uri="{FF2B5EF4-FFF2-40B4-BE49-F238E27FC236}">
                <a16:creationId xmlns:a16="http://schemas.microsoft.com/office/drawing/2014/main" id="{443A1A79-AFBA-53C3-803C-77ABB6A07C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511" y="4577092"/>
            <a:ext cx="2958010" cy="1911151"/>
          </a:xfrm>
          <a:prstGeom prst="rect">
            <a:avLst/>
          </a:prstGeom>
        </p:spPr>
      </p:pic>
      <p:sp>
        <p:nvSpPr>
          <p:cNvPr id="3" name="תיבת טקסט 2">
            <a:extLst>
              <a:ext uri="{FF2B5EF4-FFF2-40B4-BE49-F238E27FC236}">
                <a16:creationId xmlns:a16="http://schemas.microsoft.com/office/drawing/2014/main" id="{1AFFD92E-A008-7FA9-F280-D8F9B136683E}"/>
              </a:ext>
            </a:extLst>
          </p:cNvPr>
          <p:cNvSpPr txBox="1"/>
          <p:nvPr/>
        </p:nvSpPr>
        <p:spPr>
          <a:xfrm>
            <a:off x="6456506" y="6488668"/>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u="sng" dirty="0">
                <a:solidFill>
                  <a:srgbClr val="191B26"/>
                </a:solidFill>
                <a:latin typeface="Open Sans" panose="020B0606030504020204" pitchFamily="34" charset="0"/>
              </a:rPr>
              <a:t>الصورة من </a:t>
            </a:r>
            <a:endParaRPr lang="he-IL"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spTree>
    <p:extLst>
      <p:ext uri="{BB962C8B-B14F-4D97-AF65-F5344CB8AC3E}">
        <p14:creationId xmlns:p14="http://schemas.microsoft.com/office/powerpoint/2010/main" val="26916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33656" y="3419473"/>
            <a:ext cx="1876687" cy="19053"/>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71391" y="956917"/>
            <a:ext cx="4601217" cy="4944165"/>
          </a:xfrm>
          <a:prstGeom prst="rect">
            <a:avLst/>
          </a:prstGeom>
        </p:spPr>
      </p:pic>
    </p:spTree>
    <p:extLst>
      <p:ext uri="{BB962C8B-B14F-4D97-AF65-F5344CB8AC3E}">
        <p14:creationId xmlns:p14="http://schemas.microsoft.com/office/powerpoint/2010/main" val="60249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14" name="תמונה 13">
            <a:extLst>
              <a:ext uri="{FF2B5EF4-FFF2-40B4-BE49-F238E27FC236}">
                <a16:creationId xmlns:a16="http://schemas.microsoft.com/office/drawing/2014/main" id="{8E291CF0-A5A5-CD08-9E9B-959F46AEF682}"/>
              </a:ext>
            </a:extLst>
          </p:cNvPr>
          <p:cNvPicPr>
            <a:picLocks noChangeAspect="1"/>
          </p:cNvPicPr>
          <p:nvPr/>
        </p:nvPicPr>
        <p:blipFill>
          <a:blip r:embed="rId4"/>
          <a:stretch>
            <a:fillRect/>
          </a:stretch>
        </p:blipFill>
        <p:spPr>
          <a:xfrm>
            <a:off x="802566" y="4362176"/>
            <a:ext cx="2175510" cy="2168447"/>
          </a:xfrm>
          <a:prstGeom prst="rect">
            <a:avLst/>
          </a:prstGeom>
          <a:ln w="12700">
            <a:solidFill>
              <a:srgbClr val="92D050"/>
            </a:solidFill>
          </a:ln>
        </p:spPr>
      </p:pic>
      <p:pic>
        <p:nvPicPr>
          <p:cNvPr id="18" name="תמונה 17">
            <a:extLst>
              <a:ext uri="{FF2B5EF4-FFF2-40B4-BE49-F238E27FC236}">
                <a16:creationId xmlns:a16="http://schemas.microsoft.com/office/drawing/2014/main" id="{2A910CC0-1740-D869-9DF0-B2BA47458680}"/>
              </a:ext>
            </a:extLst>
          </p:cNvPr>
          <p:cNvPicPr>
            <a:picLocks noChangeAspect="1"/>
          </p:cNvPicPr>
          <p:nvPr/>
        </p:nvPicPr>
        <p:blipFill>
          <a:blip r:embed="rId5"/>
          <a:stretch>
            <a:fillRect/>
          </a:stretch>
        </p:blipFill>
        <p:spPr>
          <a:xfrm>
            <a:off x="6410713" y="4362178"/>
            <a:ext cx="2200431" cy="2168447"/>
          </a:xfrm>
          <a:prstGeom prst="rect">
            <a:avLst/>
          </a:prstGeom>
          <a:ln w="12700">
            <a:solidFill>
              <a:srgbClr val="92D050"/>
            </a:solidFill>
          </a:ln>
        </p:spPr>
      </p:pic>
      <p:pic>
        <p:nvPicPr>
          <p:cNvPr id="20" name="תמונה 19">
            <a:extLst>
              <a:ext uri="{FF2B5EF4-FFF2-40B4-BE49-F238E27FC236}">
                <a16:creationId xmlns:a16="http://schemas.microsoft.com/office/drawing/2014/main" id="{01F6592A-7C8F-A7C7-6DAD-AA2AA3778C18}"/>
              </a:ext>
            </a:extLst>
          </p:cNvPr>
          <p:cNvPicPr>
            <a:picLocks noChangeAspect="1"/>
          </p:cNvPicPr>
          <p:nvPr/>
        </p:nvPicPr>
        <p:blipFill>
          <a:blip r:embed="rId6"/>
          <a:stretch>
            <a:fillRect/>
          </a:stretch>
        </p:blipFill>
        <p:spPr>
          <a:xfrm>
            <a:off x="3653224" y="4362177"/>
            <a:ext cx="2085199" cy="2168447"/>
          </a:xfrm>
          <a:prstGeom prst="rect">
            <a:avLst/>
          </a:prstGeom>
          <a:ln w="12700">
            <a:solidFill>
              <a:srgbClr val="92D050"/>
            </a:solidFill>
          </a:ln>
        </p:spPr>
      </p:pic>
      <p:sp>
        <p:nvSpPr>
          <p:cNvPr id="24" name="תיבת טקסט 23">
            <a:extLst>
              <a:ext uri="{FF2B5EF4-FFF2-40B4-BE49-F238E27FC236}">
                <a16:creationId xmlns:a16="http://schemas.microsoft.com/office/drawing/2014/main" id="{2BD3D07A-33AD-A495-782C-215EFC186095}"/>
              </a:ext>
            </a:extLst>
          </p:cNvPr>
          <p:cNvSpPr txBox="1"/>
          <p:nvPr/>
        </p:nvSpPr>
        <p:spPr>
          <a:xfrm>
            <a:off x="1199076" y="3595826"/>
            <a:ext cx="1779000" cy="461665"/>
          </a:xfrm>
          <a:prstGeom prst="rect">
            <a:avLst/>
          </a:prstGeom>
          <a:noFill/>
        </p:spPr>
        <p:txBody>
          <a:bodyPr wrap="square">
            <a:spAutoFit/>
          </a:bodyPr>
          <a:lstStyle/>
          <a:p>
            <a:r>
              <a:rPr lang="ar-SA" sz="2400" b="1" dirty="0">
                <a:latin typeface="MF_FrankRuhl-Bold"/>
              </a:rPr>
              <a:t>صفحة</a:t>
            </a:r>
            <a:r>
              <a:rPr lang="he-IL" sz="2400" b="1" dirty="0">
                <a:latin typeface="MF_FrankRuhl-Regular"/>
                <a:cs typeface="+mn-cs"/>
              </a:rPr>
              <a:t> 18</a:t>
            </a:r>
            <a:endParaRPr lang="he-IL" sz="2400"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41783" y="616334"/>
            <a:ext cx="6430617" cy="2812666"/>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46EA4357-FD82-2EBE-B406-52D858364CA4}"/>
              </a:ext>
            </a:extLst>
          </p:cNvPr>
          <p:cNvSpPr txBox="1"/>
          <p:nvPr/>
        </p:nvSpPr>
        <p:spPr>
          <a:xfrm>
            <a:off x="2085703" y="248798"/>
            <a:ext cx="5577840" cy="646331"/>
          </a:xfrm>
          <a:prstGeom prst="rect">
            <a:avLst/>
          </a:prstGeom>
          <a:noFill/>
        </p:spPr>
        <p:txBody>
          <a:bodyPr wrap="square">
            <a:spAutoFit/>
          </a:bodyPr>
          <a:lstStyle/>
          <a:p>
            <a:pPr algn="ctr"/>
            <a:r>
              <a:rPr lang="ar-SA" sz="3600" b="1" dirty="0">
                <a:solidFill>
                  <a:schemeClr val="accent2">
                    <a:lumMod val="75000"/>
                  </a:schemeClr>
                </a:solidFill>
                <a:latin typeface="MF_FrankRuhl-Regular"/>
              </a:rPr>
              <a:t>أسْنانٌ تَسْقُط ، أَسْنانٌ تَظْهَر</a:t>
            </a:r>
            <a:endParaRPr lang="he-IL" sz="3600" b="1" dirty="0">
              <a:solidFill>
                <a:schemeClr val="accent2">
                  <a:lumMod val="75000"/>
                </a:schemeClr>
              </a:solidFill>
            </a:endParaRPr>
          </a:p>
        </p:txBody>
      </p:sp>
      <p:pic>
        <p:nvPicPr>
          <p:cNvPr id="11" name="תמונה 10">
            <a:extLst>
              <a:ext uri="{FF2B5EF4-FFF2-40B4-BE49-F238E27FC236}">
                <a16:creationId xmlns:a16="http://schemas.microsoft.com/office/drawing/2014/main" id="{39445844-EBDB-EF1C-C9F6-AA9A6B4A26B6}"/>
              </a:ext>
            </a:extLst>
          </p:cNvPr>
          <p:cNvPicPr>
            <a:picLocks noChangeAspect="1"/>
          </p:cNvPicPr>
          <p:nvPr/>
        </p:nvPicPr>
        <p:blipFill>
          <a:blip r:embed="rId4"/>
          <a:stretch>
            <a:fillRect/>
          </a:stretch>
        </p:blipFill>
        <p:spPr>
          <a:xfrm>
            <a:off x="7548526" y="5394786"/>
            <a:ext cx="1382228" cy="1363287"/>
          </a:xfrm>
          <a:prstGeom prst="rect">
            <a:avLst/>
          </a:prstGeom>
        </p:spPr>
      </p:pic>
      <p:sp>
        <p:nvSpPr>
          <p:cNvPr id="12" name="תיבת טקסט 11">
            <a:extLst>
              <a:ext uri="{FF2B5EF4-FFF2-40B4-BE49-F238E27FC236}">
                <a16:creationId xmlns:a16="http://schemas.microsoft.com/office/drawing/2014/main" id="{D0FFF6CD-B855-A35F-C9F6-8D6773190761}"/>
              </a:ext>
            </a:extLst>
          </p:cNvPr>
          <p:cNvSpPr txBox="1"/>
          <p:nvPr/>
        </p:nvSpPr>
        <p:spPr>
          <a:xfrm>
            <a:off x="3790122" y="6287326"/>
            <a:ext cx="3549027" cy="523220"/>
          </a:xfrm>
          <a:prstGeom prst="rect">
            <a:avLst/>
          </a:prstGeom>
          <a:noFill/>
        </p:spPr>
        <p:txBody>
          <a:bodyPr wrap="square">
            <a:spAutoFit/>
          </a:bodyPr>
          <a:lstStyle/>
          <a:p>
            <a:pPr marL="0" indent="0" algn="r" rtl="1">
              <a:buNone/>
            </a:pPr>
            <a:r>
              <a:rPr lang="ar-SA" sz="2800" b="1" dirty="0"/>
              <a:t>أسْئِلَة المُحادَثَة صفحة </a:t>
            </a:r>
            <a:r>
              <a:rPr lang="he-IL" sz="2800" b="1" dirty="0"/>
              <a:t>19</a:t>
            </a:r>
          </a:p>
        </p:txBody>
      </p:sp>
      <p:pic>
        <p:nvPicPr>
          <p:cNvPr id="14" name="תמונה 13">
            <a:extLst>
              <a:ext uri="{FF2B5EF4-FFF2-40B4-BE49-F238E27FC236}">
                <a16:creationId xmlns:a16="http://schemas.microsoft.com/office/drawing/2014/main" id="{139278B2-6AF6-8D71-5CBC-2620F0BAB9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4623" y="1341977"/>
            <a:ext cx="3911891" cy="2606908"/>
          </a:xfrm>
          <a:prstGeom prst="rect">
            <a:avLst/>
          </a:prstGeom>
          <a:ln w="12700">
            <a:solidFill>
              <a:srgbClr val="C00000"/>
            </a:solidFill>
          </a:ln>
        </p:spPr>
      </p:pic>
      <p:sp>
        <p:nvSpPr>
          <p:cNvPr id="2" name="תיבת טקסט 1">
            <a:extLst>
              <a:ext uri="{FF2B5EF4-FFF2-40B4-BE49-F238E27FC236}">
                <a16:creationId xmlns:a16="http://schemas.microsoft.com/office/drawing/2014/main" id="{D177E830-0EA5-DE46-F55C-35521CF08527}"/>
              </a:ext>
            </a:extLst>
          </p:cNvPr>
          <p:cNvSpPr txBox="1"/>
          <p:nvPr/>
        </p:nvSpPr>
        <p:spPr>
          <a:xfrm>
            <a:off x="5959639" y="4026401"/>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u="sng" dirty="0">
                <a:solidFill>
                  <a:srgbClr val="191B26"/>
                </a:solidFill>
                <a:latin typeface="Open Sans" panose="020B0606030504020204" pitchFamily="34" charset="0"/>
              </a:rPr>
              <a:t>الصورة من </a:t>
            </a:r>
            <a:endParaRPr lang="he-IL"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8650" y="895129"/>
            <a:ext cx="3783499" cy="5454444"/>
          </a:xfrm>
          <a:prstGeom prst="rect">
            <a:avLst/>
          </a:prstGeom>
        </p:spPr>
      </p:pic>
    </p:spTree>
    <p:extLst>
      <p:ext uri="{BB962C8B-B14F-4D97-AF65-F5344CB8AC3E}">
        <p14:creationId xmlns:p14="http://schemas.microsoft.com/office/powerpoint/2010/main" val="246731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349830" y="120609"/>
            <a:ext cx="6662058" cy="584775"/>
          </a:xfrm>
          <a:prstGeom prst="rect">
            <a:avLst/>
          </a:prstGeom>
          <a:noFill/>
        </p:spPr>
        <p:txBody>
          <a:bodyPr wrap="square">
            <a:spAutoFit/>
          </a:bodyPr>
          <a:lstStyle/>
          <a:p>
            <a:pPr algn="ctr"/>
            <a:r>
              <a:rPr lang="ar-SA" sz="3200" b="1" dirty="0">
                <a:latin typeface="MF_FrankRuhl-Regular"/>
                <a:cs typeface="+mn-cs"/>
              </a:rPr>
              <a:t>مَهَمَّة</a:t>
            </a:r>
            <a:r>
              <a:rPr lang="he-IL" sz="3200" b="1" dirty="0">
                <a:latin typeface="MF_FrankRuhl-Regular"/>
                <a:cs typeface="+mn-cs"/>
              </a:rPr>
              <a:t>:</a:t>
            </a:r>
            <a:r>
              <a:rPr lang="he-IL" sz="3200" b="1" i="0" u="none" strike="noStrike" baseline="0" dirty="0">
                <a:latin typeface="MF_FrankRuhl-Regular"/>
              </a:rPr>
              <a:t> </a:t>
            </a:r>
            <a:r>
              <a:rPr lang="ar-SA" sz="3200" b="1" i="0" u="none" strike="noStrike" baseline="0" dirty="0">
                <a:solidFill>
                  <a:schemeClr val="accent2">
                    <a:lumMod val="75000"/>
                  </a:schemeClr>
                </a:solidFill>
                <a:latin typeface="MF_FrankRuhl-Regular"/>
              </a:rPr>
              <a:t>لِمَن</a:t>
            </a:r>
            <a:r>
              <a:rPr lang="ar-SA" sz="3200" b="1" i="0" u="none" strike="noStrike" dirty="0">
                <a:solidFill>
                  <a:schemeClr val="accent2">
                    <a:lumMod val="75000"/>
                  </a:schemeClr>
                </a:solidFill>
                <a:latin typeface="MF_FrankRuhl-Regular"/>
              </a:rPr>
              <a:t> سَقَطَت أَسْنان؟</a:t>
            </a:r>
            <a:endParaRPr lang="he-IL" sz="3200" b="1" dirty="0"/>
          </a:p>
        </p:txBody>
      </p:sp>
      <p:pic>
        <p:nvPicPr>
          <p:cNvPr id="15" name="תמונה 14">
            <a:extLst>
              <a:ext uri="{FF2B5EF4-FFF2-40B4-BE49-F238E27FC236}">
                <a16:creationId xmlns:a16="http://schemas.microsoft.com/office/drawing/2014/main" id="{547C235A-A3EB-9AEB-1FC4-48FEA24ED5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5390" y="4674139"/>
            <a:ext cx="3284773" cy="2183861"/>
          </a:xfrm>
          <a:prstGeom prst="rect">
            <a:avLst/>
          </a:prstGeom>
          <a:ln w="12700">
            <a:solidFill>
              <a:srgbClr val="F5C8AD"/>
            </a:solidFill>
          </a:ln>
        </p:spPr>
      </p:pic>
      <p:sp>
        <p:nvSpPr>
          <p:cNvPr id="6" name="תיבת טקסט 5">
            <a:extLst>
              <a:ext uri="{FF2B5EF4-FFF2-40B4-BE49-F238E27FC236}">
                <a16:creationId xmlns:a16="http://schemas.microsoft.com/office/drawing/2014/main" id="{B74DB577-E108-33AC-41FC-EF6C6F7093AF}"/>
              </a:ext>
            </a:extLst>
          </p:cNvPr>
          <p:cNvSpPr txBox="1"/>
          <p:nvPr/>
        </p:nvSpPr>
        <p:spPr>
          <a:xfrm>
            <a:off x="5037101" y="4746941"/>
            <a:ext cx="3600102" cy="369332"/>
          </a:xfrm>
          <a:prstGeom prst="rect">
            <a:avLst/>
          </a:prstGeom>
          <a:noFill/>
        </p:spPr>
        <p:txBody>
          <a:bodyPr wrap="square">
            <a:spAutoFit/>
          </a:bodyPr>
          <a:lstStyle/>
          <a:p>
            <a:pPr algn="r" rtl="1"/>
            <a:r>
              <a:rPr lang="ar-SA" b="1" dirty="0">
                <a:latin typeface="MF_FrankRuhl-Bold"/>
              </a:rPr>
              <a:t>تَتِمَّة المَهَمَّة في الصَفْحَات </a:t>
            </a:r>
            <a:r>
              <a:rPr lang="he-IL" b="1" dirty="0">
                <a:latin typeface="MF_FrankRuhl-Regular"/>
              </a:rPr>
              <a:t>22-20</a:t>
            </a:r>
            <a:endParaRPr lang="he-IL" dirty="0"/>
          </a:p>
        </p:txBody>
      </p:sp>
      <p:sp>
        <p:nvSpPr>
          <p:cNvPr id="2" name="תיבת טקסט 1">
            <a:extLst>
              <a:ext uri="{FF2B5EF4-FFF2-40B4-BE49-F238E27FC236}">
                <a16:creationId xmlns:a16="http://schemas.microsoft.com/office/drawing/2014/main" id="{F0CC9FC2-DE59-3EF7-A0F6-FACECA0CB082}"/>
              </a:ext>
            </a:extLst>
          </p:cNvPr>
          <p:cNvSpPr txBox="1"/>
          <p:nvPr/>
        </p:nvSpPr>
        <p:spPr>
          <a:xfrm>
            <a:off x="6108870" y="6466346"/>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b="0" i="0" u="sng" dirty="0">
                <a:solidFill>
                  <a:srgbClr val="191B26"/>
                </a:solidFill>
                <a:effectLst/>
                <a:latin typeface="Open Sans" panose="020B0606030504020204" pitchFamily="34" charset="0"/>
              </a:rPr>
              <a:t>الصورة من </a:t>
            </a:r>
            <a:endParaRPr lang="he-IL"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85390" y="1002961"/>
            <a:ext cx="4672981" cy="3625589"/>
          </a:xfrm>
          <a:prstGeom prst="rect">
            <a:avLst/>
          </a:prstGeom>
        </p:spPr>
      </p:pic>
      <p:sp>
        <p:nvSpPr>
          <p:cNvPr id="7" name="כותרת 6"/>
          <p:cNvSpPr>
            <a:spLocks noGrp="1"/>
          </p:cNvSpPr>
          <p:nvPr>
            <p:ph type="title"/>
          </p:nvPr>
        </p:nvSpPr>
        <p:spPr/>
        <p:txBody>
          <a:bodyPr/>
          <a:lstStyle/>
          <a:p>
            <a:endParaRPr lang="he-IL"/>
          </a:p>
        </p:txBody>
      </p:sp>
      <p:sp>
        <p:nvSpPr>
          <p:cNvPr id="8" name="מציין מיקום תוכן 7"/>
          <p:cNvSpPr>
            <a:spLocks noGrp="1"/>
          </p:cNvSpPr>
          <p:nvPr>
            <p:ph idx="1"/>
          </p:nvPr>
        </p:nvSpPr>
        <p:spPr/>
        <p:txBody>
          <a:bodyPr/>
          <a:lstStyle/>
          <a:p>
            <a:endParaRPr lang="he-IL"/>
          </a:p>
        </p:txBody>
      </p:sp>
    </p:spTree>
    <p:extLst>
      <p:ext uri="{BB962C8B-B14F-4D97-AF65-F5344CB8AC3E}">
        <p14:creationId xmlns:p14="http://schemas.microsoft.com/office/powerpoint/2010/main" val="340221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349830" y="120609"/>
            <a:ext cx="6662058" cy="584775"/>
          </a:xfrm>
          <a:prstGeom prst="rect">
            <a:avLst/>
          </a:prstGeom>
          <a:noFill/>
        </p:spPr>
        <p:txBody>
          <a:bodyPr wrap="square">
            <a:spAutoFit/>
          </a:bodyPr>
          <a:lstStyle/>
          <a:p>
            <a:pPr algn="r"/>
            <a:r>
              <a:rPr lang="ar-SA" sz="3200" b="1" dirty="0">
                <a:latin typeface="MF_FrankRuhl-Regular"/>
              </a:rPr>
              <a:t>مَهَمَّة</a:t>
            </a:r>
            <a:r>
              <a:rPr lang="he-IL" sz="3200" b="1" dirty="0">
                <a:latin typeface="MF_FrankRuhl-Regular"/>
              </a:rPr>
              <a:t>:</a:t>
            </a:r>
            <a:r>
              <a:rPr lang="ar-SA" sz="3200" b="1" dirty="0">
                <a:latin typeface="MF_FrankRuhl-Regular"/>
              </a:rPr>
              <a:t> لِمَن سَقَطَت أَسْنَان؟ </a:t>
            </a:r>
            <a:r>
              <a:rPr lang="he-IL" sz="2400" b="1" i="0" u="none" strike="noStrike" baseline="0" dirty="0">
                <a:latin typeface="MF_FrankRuhl-Regular"/>
              </a:rPr>
              <a:t>(</a:t>
            </a:r>
            <a:r>
              <a:rPr lang="ar-SA" sz="2400" b="1" i="0" u="none" strike="noStrike" baseline="0" dirty="0">
                <a:latin typeface="MF_FrankRuhl-Regular"/>
              </a:rPr>
              <a:t>تَتِمَّة</a:t>
            </a:r>
            <a:r>
              <a:rPr lang="he-IL" sz="2400" b="1" i="0" u="none" strike="noStrike" baseline="0" dirty="0">
                <a:latin typeface="MF_FrankRuhl-Regular"/>
              </a:rPr>
              <a:t>) </a:t>
            </a:r>
            <a:endParaRPr lang="he-IL" sz="3200" b="1" dirty="0"/>
          </a:p>
        </p:txBody>
      </p:sp>
      <p:sp>
        <p:nvSpPr>
          <p:cNvPr id="6" name="תיבת טקסט 5">
            <a:extLst>
              <a:ext uri="{FF2B5EF4-FFF2-40B4-BE49-F238E27FC236}">
                <a16:creationId xmlns:a16="http://schemas.microsoft.com/office/drawing/2014/main" id="{B74DB577-E108-33AC-41FC-EF6C6F7093AF}"/>
              </a:ext>
            </a:extLst>
          </p:cNvPr>
          <p:cNvSpPr txBox="1"/>
          <p:nvPr/>
        </p:nvSpPr>
        <p:spPr>
          <a:xfrm>
            <a:off x="3922000" y="5783719"/>
            <a:ext cx="3120273" cy="369332"/>
          </a:xfrm>
          <a:prstGeom prst="rect">
            <a:avLst/>
          </a:prstGeom>
          <a:noFill/>
        </p:spPr>
        <p:txBody>
          <a:bodyPr wrap="square">
            <a:spAutoFit/>
          </a:bodyPr>
          <a:lstStyle/>
          <a:p>
            <a:pPr algn="r" rtl="1"/>
            <a:r>
              <a:rPr lang="ar-SA" b="1" dirty="0">
                <a:latin typeface="MF_FrankRuhl-Bold"/>
              </a:rPr>
              <a:t>تَتِمَّة المَهَمَّة في الصَفْحَات </a:t>
            </a:r>
            <a:r>
              <a:rPr lang="he-IL" b="1" dirty="0">
                <a:latin typeface="MF_FrankRuhl-Regular"/>
              </a:rPr>
              <a:t>22-20</a:t>
            </a:r>
            <a:endParaRPr lang="he-IL" dirty="0"/>
          </a:p>
        </p:txBody>
      </p:sp>
      <p:sp>
        <p:nvSpPr>
          <p:cNvPr id="10" name="תיבת טקסט 9">
            <a:extLst>
              <a:ext uri="{FF2B5EF4-FFF2-40B4-BE49-F238E27FC236}">
                <a16:creationId xmlns:a16="http://schemas.microsoft.com/office/drawing/2014/main" id="{C03C0148-B56F-7A01-EBFD-8FBA6F61ECAB}"/>
              </a:ext>
            </a:extLst>
          </p:cNvPr>
          <p:cNvSpPr txBox="1"/>
          <p:nvPr/>
        </p:nvSpPr>
        <p:spPr>
          <a:xfrm>
            <a:off x="1875934" y="1082986"/>
            <a:ext cx="5995448" cy="830997"/>
          </a:xfrm>
          <a:prstGeom prst="rect">
            <a:avLst/>
          </a:prstGeom>
          <a:noFill/>
        </p:spPr>
        <p:txBody>
          <a:bodyPr wrap="square">
            <a:spAutoFit/>
          </a:bodyPr>
          <a:lstStyle/>
          <a:p>
            <a:pPr algn="r"/>
            <a:r>
              <a:rPr lang="he-IL" sz="1800" b="0" i="0" u="none" strike="noStrike" baseline="0" dirty="0">
                <a:latin typeface="MF_FrankRuhl-Regular"/>
              </a:rPr>
              <a:t>4</a:t>
            </a:r>
            <a:r>
              <a:rPr lang="he-IL" sz="2400" b="0" i="0" u="none" strike="noStrike" baseline="0" dirty="0">
                <a:latin typeface="MF_FrankRuhl-Regular"/>
              </a:rPr>
              <a:t>. </a:t>
            </a:r>
            <a:r>
              <a:rPr lang="ar-SA" sz="2400" b="0" i="0" u="none" strike="noStrike" baseline="0" dirty="0">
                <a:latin typeface="MF_FrankRuhl-Regular"/>
              </a:rPr>
              <a:t>اقرَأوا قِطْعَة المَعْلومات </a:t>
            </a:r>
            <a:r>
              <a:rPr lang="ar-SA" sz="2400" dirty="0">
                <a:latin typeface="MF_FrankRuhl-Regular"/>
              </a:rPr>
              <a:t>وَأَجيبُوا عَن الأسْئِلَة في الصَّفْحَة التَّالِيَة.</a:t>
            </a:r>
            <a:endParaRPr lang="he-IL"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344" y="1861918"/>
            <a:ext cx="7012476" cy="3763630"/>
          </a:xfrm>
          <a:prstGeom prst="rect">
            <a:avLst/>
          </a:prstGeom>
        </p:spPr>
      </p:pic>
    </p:spTree>
    <p:extLst>
      <p:ext uri="{BB962C8B-B14F-4D97-AF65-F5344CB8AC3E}">
        <p14:creationId xmlns:p14="http://schemas.microsoft.com/office/powerpoint/2010/main" val="225537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5" name="תיבת טקסט 24">
            <a:extLst>
              <a:ext uri="{FF2B5EF4-FFF2-40B4-BE49-F238E27FC236}">
                <a16:creationId xmlns:a16="http://schemas.microsoft.com/office/drawing/2014/main" id="{72FB0B96-2FBF-6548-CCA2-DE29A4F7E8D6}"/>
              </a:ext>
            </a:extLst>
          </p:cNvPr>
          <p:cNvSpPr txBox="1"/>
          <p:nvPr/>
        </p:nvSpPr>
        <p:spPr>
          <a:xfrm>
            <a:off x="1445623" y="365126"/>
            <a:ext cx="1285739" cy="400110"/>
          </a:xfrm>
          <a:prstGeom prst="rect">
            <a:avLst/>
          </a:prstGeom>
          <a:noFill/>
        </p:spPr>
        <p:txBody>
          <a:bodyPr wrap="square">
            <a:spAutoFit/>
          </a:bodyPr>
          <a:lstStyle/>
          <a:p>
            <a:r>
              <a:rPr lang="ar-SA" sz="2000" b="1" dirty="0">
                <a:latin typeface="MF_FrankRuhl-Bold"/>
              </a:rPr>
              <a:t>صفحة</a:t>
            </a:r>
            <a:r>
              <a:rPr lang="he-IL" sz="2000" b="1" dirty="0">
                <a:latin typeface="MF_FrankRuhl-Bold"/>
              </a:rPr>
              <a:t> 23</a:t>
            </a:r>
            <a:endParaRPr lang="he-IL" sz="20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0504" y="125811"/>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98239" y="911929"/>
            <a:ext cx="5706272" cy="4982271"/>
          </a:xfrm>
          <a:prstGeom prst="rect">
            <a:avLst/>
          </a:prstGeom>
        </p:spPr>
      </p:pic>
      <p:sp>
        <p:nvSpPr>
          <p:cNvPr id="3" name="TextBox 2"/>
          <p:cNvSpPr txBox="1"/>
          <p:nvPr/>
        </p:nvSpPr>
        <p:spPr>
          <a:xfrm>
            <a:off x="5220700" y="5550803"/>
            <a:ext cx="2037522" cy="369332"/>
          </a:xfrm>
          <a:prstGeom prst="rect">
            <a:avLst/>
          </a:prstGeom>
          <a:solidFill>
            <a:schemeClr val="bg1"/>
          </a:solidFill>
        </p:spPr>
        <p:txBody>
          <a:bodyPr wrap="square" rtlCol="1">
            <a:spAutoFit/>
          </a:bodyPr>
          <a:lstStyle/>
          <a:p>
            <a:pPr algn="ctr"/>
            <a:r>
              <a:rPr lang="ar-SA" dirty="0"/>
              <a:t>فيل في السافانا</a:t>
            </a:r>
            <a:endParaRPr lang="he-IL" dirty="0"/>
          </a:p>
        </p:txBody>
      </p:sp>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06437" y="218433"/>
            <a:ext cx="3304301" cy="693496"/>
          </a:xfrm>
          <a:prstGeom prst="rect">
            <a:avLst/>
          </a:prstGeom>
        </p:spPr>
      </p:pic>
    </p:spTree>
    <p:extLst>
      <p:ext uri="{BB962C8B-B14F-4D97-AF65-F5344CB8AC3E}">
        <p14:creationId xmlns:p14="http://schemas.microsoft.com/office/powerpoint/2010/main" val="290342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50" y="0"/>
            <a:ext cx="1113518" cy="631127"/>
          </a:xfrm>
          <a:prstGeom prst="rect">
            <a:avLst/>
          </a:prstGeom>
        </p:spPr>
      </p:pic>
      <p:pic>
        <p:nvPicPr>
          <p:cNvPr id="5" name="תמונה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1578" y="5476301"/>
            <a:ext cx="1111600" cy="1006189"/>
          </a:xfrm>
          <a:prstGeom prst="rect">
            <a:avLst/>
          </a:prstGeom>
          <a:ln w="38100">
            <a:solidFill>
              <a:schemeClr val="accent6">
                <a:lumMod val="50000"/>
              </a:schemeClr>
            </a:solidFill>
          </a:ln>
        </p:spPr>
      </p:pic>
      <p:sp>
        <p:nvSpPr>
          <p:cNvPr id="8" name="כותרת 7"/>
          <p:cNvSpPr>
            <a:spLocks noGrp="1"/>
          </p:cNvSpPr>
          <p:nvPr>
            <p:ph type="title"/>
          </p:nvPr>
        </p:nvSpPr>
        <p:spPr>
          <a:xfrm>
            <a:off x="445770" y="119154"/>
            <a:ext cx="7886700" cy="1325563"/>
          </a:xfrm>
        </p:spPr>
        <p:txBody>
          <a:bodyPr>
            <a:normAutofit/>
          </a:bodyPr>
          <a:lstStyle/>
          <a:p>
            <a:pPr lvl="0" algn="r" rtl="1">
              <a:spcBef>
                <a:spcPts val="1000"/>
              </a:spcBef>
            </a:pPr>
            <a:r>
              <a:rPr lang="ar-SA" sz="3600" b="1" dirty="0">
                <a:solidFill>
                  <a:prstClr val="black"/>
                </a:solidFill>
                <a:latin typeface="Calibri" panose="020F0502020204030204"/>
                <a:ea typeface="+mn-ea"/>
                <a:cs typeface="Arial" panose="020B0604020202020204" pitchFamily="34" charset="0"/>
              </a:rPr>
              <a:t>افتتاحيَّة: أسْنانٌ سَليمَة في جِسْمٍ سَليم</a:t>
            </a:r>
            <a:r>
              <a:rPr lang="he-IL" sz="3600" b="1" i="0" u="none" strike="noStrike" baseline="0" dirty="0">
                <a:latin typeface="MF_FrankRuhl-Regular"/>
                <a:cs typeface="+mn-cs"/>
              </a:rPr>
              <a:t> </a:t>
            </a:r>
            <a:r>
              <a:rPr lang="he-IL" sz="2400" b="1" dirty="0">
                <a:solidFill>
                  <a:prstClr val="black"/>
                </a:solidFill>
                <a:latin typeface="Calibri" panose="020F0502020204030204"/>
                <a:ea typeface="+mn-ea"/>
                <a:cs typeface="Arial" panose="020B0604020202020204" pitchFamily="34" charset="0"/>
              </a:rPr>
              <a:t>(</a:t>
            </a:r>
            <a:r>
              <a:rPr lang="ar-SA" sz="2400" b="1" dirty="0">
                <a:latin typeface="MF_FrankRuhl-Bold"/>
              </a:rPr>
              <a:t>صَفْحَة </a:t>
            </a:r>
            <a:r>
              <a:rPr lang="he-IL" sz="2400" b="1" dirty="0">
                <a:solidFill>
                  <a:prstClr val="black"/>
                </a:solidFill>
                <a:latin typeface="Calibri" panose="020F0502020204030204"/>
                <a:ea typeface="+mn-ea"/>
                <a:cs typeface="Arial" panose="020B0604020202020204" pitchFamily="34" charset="0"/>
              </a:rPr>
              <a:t> 6)</a:t>
            </a:r>
          </a:p>
        </p:txBody>
      </p:sp>
      <p:pic>
        <p:nvPicPr>
          <p:cNvPr id="6" name="תמונה 5">
            <a:extLst>
              <a:ext uri="{FF2B5EF4-FFF2-40B4-BE49-F238E27FC236}">
                <a16:creationId xmlns:a16="http://schemas.microsoft.com/office/drawing/2014/main" id="{836B312F-43A5-86CE-4253-BDF1B0A346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575" y="3283527"/>
            <a:ext cx="3445510" cy="3039816"/>
          </a:xfrm>
          <a:prstGeom prst="rect">
            <a:avLst/>
          </a:prstGeom>
          <a:ln w="12700">
            <a:solidFill>
              <a:schemeClr val="accent6">
                <a:lumMod val="75000"/>
              </a:schemeClr>
            </a:solidFill>
          </a:ln>
        </p:spPr>
      </p:pic>
      <p:sp>
        <p:nvSpPr>
          <p:cNvPr id="17" name="תיבת טקסט 16">
            <a:extLst>
              <a:ext uri="{FF2B5EF4-FFF2-40B4-BE49-F238E27FC236}">
                <a16:creationId xmlns:a16="http://schemas.microsoft.com/office/drawing/2014/main" id="{DCB1630E-3EDB-E2DC-EAA9-02CA98051975}"/>
              </a:ext>
            </a:extLst>
          </p:cNvPr>
          <p:cNvSpPr txBox="1"/>
          <p:nvPr/>
        </p:nvSpPr>
        <p:spPr>
          <a:xfrm>
            <a:off x="2922475" y="6086809"/>
            <a:ext cx="4572000" cy="369332"/>
          </a:xfrm>
          <a:prstGeom prst="rect">
            <a:avLst/>
          </a:prstGeom>
          <a:noFill/>
        </p:spPr>
        <p:txBody>
          <a:bodyPr wrap="square">
            <a:spAutoFit/>
          </a:bodyPr>
          <a:lstStyle/>
          <a:p>
            <a:pPr marL="0" indent="0" algn="r" rtl="1">
              <a:buNone/>
            </a:pPr>
            <a:r>
              <a:rPr lang="ar-SA" b="1" dirty="0"/>
              <a:t>أسْئِلَة المُحَادَثَة صفحَة 6</a:t>
            </a:r>
            <a:endParaRPr lang="he-IL" sz="2400" b="1" dirty="0"/>
          </a:p>
        </p:txBody>
      </p:sp>
      <p:sp>
        <p:nvSpPr>
          <p:cNvPr id="19" name="תיבת טקסט 18">
            <a:extLst>
              <a:ext uri="{FF2B5EF4-FFF2-40B4-BE49-F238E27FC236}">
                <a16:creationId xmlns:a16="http://schemas.microsoft.com/office/drawing/2014/main" id="{B57CB25F-B27F-C6D6-F9CB-72500910CB2A}"/>
              </a:ext>
            </a:extLst>
          </p:cNvPr>
          <p:cNvSpPr txBox="1"/>
          <p:nvPr/>
        </p:nvSpPr>
        <p:spPr>
          <a:xfrm>
            <a:off x="4231178" y="4564373"/>
            <a:ext cx="4572000" cy="461665"/>
          </a:xfrm>
          <a:prstGeom prst="rect">
            <a:avLst/>
          </a:prstGeom>
          <a:noFill/>
        </p:spPr>
        <p:txBody>
          <a:bodyPr wrap="square">
            <a:spAutoFit/>
          </a:bodyPr>
          <a:lstStyle/>
          <a:p>
            <a:pPr marL="0" indent="0" algn="r" rtl="1">
              <a:buNone/>
            </a:pPr>
            <a:r>
              <a:rPr lang="ar-SA" b="1" dirty="0"/>
              <a:t>تتمة القصيدة صفحة </a:t>
            </a:r>
            <a:r>
              <a:rPr lang="he-IL" sz="1800" b="1" dirty="0">
                <a:latin typeface="MF_FrankRuhl-Regular"/>
              </a:rPr>
              <a:t>7</a:t>
            </a:r>
            <a:r>
              <a:rPr lang="he-IL" sz="2400" dirty="0">
                <a:latin typeface="MF_FrankRuhl-Regular"/>
              </a:rPr>
              <a:t> </a:t>
            </a: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7378" y="9113"/>
            <a:ext cx="900710" cy="50689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08070" y="1133286"/>
            <a:ext cx="3833565" cy="3253184"/>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 name="תיבת טקסט 1">
            <a:extLst>
              <a:ext uri="{FF2B5EF4-FFF2-40B4-BE49-F238E27FC236}">
                <a16:creationId xmlns:a16="http://schemas.microsoft.com/office/drawing/2014/main" id="{5B3ED903-602C-AE74-5F45-36F6D9676154}"/>
              </a:ext>
            </a:extLst>
          </p:cNvPr>
          <p:cNvSpPr txBox="1"/>
          <p:nvPr/>
        </p:nvSpPr>
        <p:spPr>
          <a:xfrm>
            <a:off x="126347" y="1177474"/>
            <a:ext cx="1285739" cy="400110"/>
          </a:xfrm>
          <a:prstGeom prst="rect">
            <a:avLst/>
          </a:prstGeom>
          <a:noFill/>
        </p:spPr>
        <p:txBody>
          <a:bodyPr wrap="square">
            <a:spAutoFit/>
          </a:bodyPr>
          <a:lstStyle/>
          <a:p>
            <a:r>
              <a:rPr lang="he-IL" sz="2000" b="1" dirty="0">
                <a:latin typeface="MF_FrankRuhl-Bold"/>
              </a:rPr>
              <a:t> </a:t>
            </a:r>
            <a:r>
              <a:rPr lang="ar-SA" sz="2000" b="1" dirty="0">
                <a:latin typeface="MF_FrankRuhl-Bold"/>
              </a:rPr>
              <a:t>صفحة </a:t>
            </a:r>
            <a:r>
              <a:rPr lang="he-IL" sz="2000" b="1" dirty="0">
                <a:latin typeface="MF_FrankRuhl-Bold"/>
              </a:rPr>
              <a:t>23</a:t>
            </a:r>
            <a:endParaRPr lang="he-IL" sz="2000" dirty="0"/>
          </a:p>
        </p:txBody>
      </p:sp>
      <p:pic>
        <p:nvPicPr>
          <p:cNvPr id="7" name="תמונה 6">
            <a:extLst>
              <a:ext uri="{FF2B5EF4-FFF2-40B4-BE49-F238E27FC236}">
                <a16:creationId xmlns:a16="http://schemas.microsoft.com/office/drawing/2014/main" id="{4051292C-AE5B-622B-A08D-007FFD060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217" y="3113479"/>
            <a:ext cx="3069763" cy="2939445"/>
          </a:xfrm>
          <a:prstGeom prst="rect">
            <a:avLst/>
          </a:prstGeom>
          <a:ln w="12700">
            <a:solidFill>
              <a:srgbClr val="C00000"/>
            </a:solidFill>
          </a:ln>
        </p:spPr>
      </p:pic>
      <p:sp>
        <p:nvSpPr>
          <p:cNvPr id="8" name="תיבת טקסט 7">
            <a:extLst>
              <a:ext uri="{FF2B5EF4-FFF2-40B4-BE49-F238E27FC236}">
                <a16:creationId xmlns:a16="http://schemas.microsoft.com/office/drawing/2014/main" id="{61BBAB0C-F6D5-5562-C0BB-4A4A76F1A9DF}"/>
              </a:ext>
            </a:extLst>
          </p:cNvPr>
          <p:cNvSpPr txBox="1"/>
          <p:nvPr/>
        </p:nvSpPr>
        <p:spPr>
          <a:xfrm>
            <a:off x="833169" y="6308208"/>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b="0" i="0" u="sng" dirty="0">
                <a:solidFill>
                  <a:srgbClr val="191B26"/>
                </a:solidFill>
                <a:effectLst/>
                <a:latin typeface="Open Sans" panose="020B0606030504020204" pitchFamily="34" charset="0"/>
              </a:rPr>
              <a:t>الصورة من </a:t>
            </a:r>
            <a:endParaRPr lang="he-IL" dirty="0"/>
          </a:p>
        </p:txBody>
      </p:sp>
      <p:pic>
        <p:nvPicPr>
          <p:cNvPr id="17" name="תמונה 16">
            <a:extLst>
              <a:ext uri="{FF2B5EF4-FFF2-40B4-BE49-F238E27FC236}">
                <a16:creationId xmlns:a16="http://schemas.microsoft.com/office/drawing/2014/main" id="{7D5726C7-237F-C9F9-C930-DAED5D8E1A29}"/>
              </a:ext>
            </a:extLst>
          </p:cNvPr>
          <p:cNvPicPr>
            <a:picLocks noChangeAspect="1"/>
          </p:cNvPicPr>
          <p:nvPr/>
        </p:nvPicPr>
        <p:blipFill>
          <a:blip r:embed="rId5"/>
          <a:stretch>
            <a:fillRect/>
          </a:stretch>
        </p:blipFill>
        <p:spPr>
          <a:xfrm>
            <a:off x="5175315" y="3047573"/>
            <a:ext cx="2954835" cy="2939445"/>
          </a:xfrm>
          <a:prstGeom prst="rect">
            <a:avLst/>
          </a:prstGeom>
          <a:ln w="12700">
            <a:solidFill>
              <a:srgbClr val="F5C8AD"/>
            </a:solidFill>
          </a:ln>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83435" y="614678"/>
            <a:ext cx="6579026" cy="2327775"/>
          </a:xfrm>
          <a:prstGeom prst="rect">
            <a:avLst/>
          </a:prstGeom>
        </p:spPr>
      </p:pic>
    </p:spTree>
    <p:extLst>
      <p:ext uri="{BB962C8B-B14F-4D97-AF65-F5344CB8AC3E}">
        <p14:creationId xmlns:p14="http://schemas.microsoft.com/office/powerpoint/2010/main" val="195537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B87EEAF7-89CB-107A-C205-BE82B9F83DE5}"/>
              </a:ext>
            </a:extLst>
          </p:cNvPr>
          <p:cNvSpPr txBox="1"/>
          <p:nvPr/>
        </p:nvSpPr>
        <p:spPr>
          <a:xfrm>
            <a:off x="2697595" y="163368"/>
            <a:ext cx="3955917" cy="707886"/>
          </a:xfrm>
          <a:prstGeom prst="rect">
            <a:avLst/>
          </a:prstGeom>
          <a:noFill/>
        </p:spPr>
        <p:txBody>
          <a:bodyPr wrap="square">
            <a:spAutoFit/>
          </a:bodyPr>
          <a:lstStyle/>
          <a:p>
            <a:r>
              <a:rPr lang="ar-SA" sz="4000" b="1" dirty="0">
                <a:solidFill>
                  <a:schemeClr val="accent2">
                    <a:lumMod val="75000"/>
                  </a:schemeClr>
                </a:solidFill>
              </a:rPr>
              <a:t>نَتَعَرَّف عَلَى الأَسْنَان</a:t>
            </a:r>
            <a:endParaRPr lang="he-IL" sz="4000" b="1" dirty="0">
              <a:solidFill>
                <a:schemeClr val="accent2">
                  <a:lumMod val="75000"/>
                </a:schemeClr>
              </a:solidFill>
            </a:endParaRPr>
          </a:p>
        </p:txBody>
      </p:sp>
      <p:pic>
        <p:nvPicPr>
          <p:cNvPr id="9" name="תמונה 8">
            <a:extLst>
              <a:ext uri="{FF2B5EF4-FFF2-40B4-BE49-F238E27FC236}">
                <a16:creationId xmlns:a16="http://schemas.microsoft.com/office/drawing/2014/main" id="{70C9F119-E8D7-8F09-87B1-4356FB05244A}"/>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28650" y="4421937"/>
            <a:ext cx="2068945" cy="2392218"/>
          </a:xfrm>
          <a:prstGeom prst="rect">
            <a:avLst/>
          </a:prstGeom>
        </p:spPr>
      </p:pic>
      <p:pic>
        <p:nvPicPr>
          <p:cNvPr id="13" name="תמונה 12">
            <a:extLst>
              <a:ext uri="{FF2B5EF4-FFF2-40B4-BE49-F238E27FC236}">
                <a16:creationId xmlns:a16="http://schemas.microsoft.com/office/drawing/2014/main" id="{3A18775A-3EC1-4063-FFBA-736E43E474EE}"/>
              </a:ext>
            </a:extLst>
          </p:cNvPr>
          <p:cNvPicPr>
            <a:picLocks noChangeAspect="1"/>
          </p:cNvPicPr>
          <p:nvPr/>
        </p:nvPicPr>
        <p:blipFill>
          <a:blip r:embed="rId5">
            <a:clrChange>
              <a:clrFrom>
                <a:srgbClr val="8C7240"/>
              </a:clrFrom>
              <a:clrTo>
                <a:srgbClr val="8C7240">
                  <a:alpha val="0"/>
                </a:srgbClr>
              </a:clrTo>
            </a:clrChange>
          </a:blip>
          <a:stretch>
            <a:fillRect/>
          </a:stretch>
        </p:blipFill>
        <p:spPr>
          <a:xfrm>
            <a:off x="6403026" y="1477016"/>
            <a:ext cx="2401455" cy="2336800"/>
          </a:xfrm>
          <a:prstGeom prst="rect">
            <a:avLst/>
          </a:prstGeom>
          <a:ln>
            <a:solidFill>
              <a:srgbClr val="C00000"/>
            </a:solidFill>
          </a:ln>
        </p:spPr>
      </p:pic>
      <p:sp>
        <p:nvSpPr>
          <p:cNvPr id="18" name="תיבת טקסט 17">
            <a:extLst>
              <a:ext uri="{FF2B5EF4-FFF2-40B4-BE49-F238E27FC236}">
                <a16:creationId xmlns:a16="http://schemas.microsoft.com/office/drawing/2014/main" id="{73EB80AD-98B1-2EAA-C04C-9145D1805DDF}"/>
              </a:ext>
            </a:extLst>
          </p:cNvPr>
          <p:cNvSpPr txBox="1"/>
          <p:nvPr/>
        </p:nvSpPr>
        <p:spPr>
          <a:xfrm>
            <a:off x="1457492" y="589318"/>
            <a:ext cx="4572000" cy="369332"/>
          </a:xfrm>
          <a:prstGeom prst="rect">
            <a:avLst/>
          </a:prstGeom>
          <a:noFill/>
        </p:spPr>
        <p:txBody>
          <a:bodyPr wrap="square">
            <a:spAutoFit/>
          </a:bodyPr>
          <a:lstStyle/>
          <a:p>
            <a:r>
              <a:rPr lang="ar-SA" sz="1800" b="1" dirty="0">
                <a:latin typeface="MF_FrankRuhl-Bold"/>
              </a:rPr>
              <a:t>صَفْحَة </a:t>
            </a:r>
            <a:r>
              <a:rPr lang="he-IL" sz="1800" b="1" dirty="0">
                <a:latin typeface="MF_FrankRuhl-Bold"/>
              </a:rPr>
              <a:t> 24</a:t>
            </a:r>
            <a:endParaRPr lang="he-IL" sz="1800"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57492" y="1361785"/>
            <a:ext cx="4665012" cy="2973283"/>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475003" y="4335068"/>
            <a:ext cx="2934110" cy="1848108"/>
          </a:xfrm>
          <a:prstGeom prst="rect">
            <a:avLst/>
          </a:prstGeom>
        </p:spPr>
      </p:pic>
    </p:spTree>
    <p:extLst>
      <p:ext uri="{BB962C8B-B14F-4D97-AF65-F5344CB8AC3E}">
        <p14:creationId xmlns:p14="http://schemas.microsoft.com/office/powerpoint/2010/main" val="3243419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66" y="-19361"/>
            <a:ext cx="1109568" cy="480915"/>
          </a:xfrm>
          <a:prstGeom prst="rect">
            <a:avLst/>
          </a:prstGeom>
        </p:spPr>
      </p:pic>
      <p:sp>
        <p:nvSpPr>
          <p:cNvPr id="3" name="תיבת טקסט 2">
            <a:extLst>
              <a:ext uri="{FF2B5EF4-FFF2-40B4-BE49-F238E27FC236}">
                <a16:creationId xmlns:a16="http://schemas.microsoft.com/office/drawing/2014/main" id="{30E77EC0-2759-1153-243E-F29E1AF28877}"/>
              </a:ext>
            </a:extLst>
          </p:cNvPr>
          <p:cNvSpPr txBox="1"/>
          <p:nvPr/>
        </p:nvSpPr>
        <p:spPr>
          <a:xfrm>
            <a:off x="1837508" y="63840"/>
            <a:ext cx="6254425" cy="1077218"/>
          </a:xfrm>
          <a:prstGeom prst="rect">
            <a:avLst/>
          </a:prstGeom>
          <a:noFill/>
        </p:spPr>
        <p:txBody>
          <a:bodyPr wrap="square">
            <a:spAutoFit/>
          </a:bodyPr>
          <a:lstStyle/>
          <a:p>
            <a:r>
              <a:rPr lang="ar-SA" sz="3200" b="1" dirty="0">
                <a:latin typeface="MF_FrankRuhl-Regular"/>
              </a:rPr>
              <a:t>مَهَمَّة </a:t>
            </a:r>
            <a:r>
              <a:rPr lang="he-IL" sz="3200" b="1" dirty="0">
                <a:latin typeface="MF_FrankRuhl-Regular"/>
              </a:rPr>
              <a:t>:</a:t>
            </a:r>
            <a:r>
              <a:rPr lang="he-IL" sz="3200" b="1" i="0" u="none" strike="noStrike" baseline="0" dirty="0">
                <a:latin typeface="MF_FrankRuhl-Regular"/>
              </a:rPr>
              <a:t> </a:t>
            </a:r>
            <a:r>
              <a:rPr lang="ar-SA" sz="3200" b="1" i="0" u="none" strike="noStrike" baseline="0" dirty="0">
                <a:latin typeface="MF_FrankRuhl-Regular"/>
              </a:rPr>
              <a:t>مَنْظَرُ الأسْنَان وَمَوقِعُها فِي الفَم</a:t>
            </a:r>
          </a:p>
          <a:p>
            <a:r>
              <a:rPr kumimoji="0" lang="ar-SA" sz="3200" b="1" kern="1200" cap="none" spc="0" normalizeH="0" noProof="0" dirty="0">
                <a:ln>
                  <a:noFill/>
                </a:ln>
                <a:solidFill>
                  <a:srgbClr val="000000"/>
                </a:solidFill>
                <a:effectLst/>
                <a:uLnTx/>
                <a:uFillTx/>
                <a:latin typeface="MF_FrankRuhl-Regular"/>
                <a:ea typeface="+mn-ea"/>
              </a:rPr>
              <a:t>تَتِمَّة المَهَمَّة في الص</a:t>
            </a:r>
            <a:r>
              <a:rPr lang="ar-SA" sz="3200" b="1" dirty="0">
                <a:solidFill>
                  <a:srgbClr val="000000"/>
                </a:solidFill>
                <a:latin typeface="MF_FrankRuhl-Regular"/>
              </a:rPr>
              <a:t>َّفحَات </a:t>
            </a:r>
            <a:r>
              <a:rPr lang="he-IL" sz="2000" b="1" dirty="0">
                <a:latin typeface="MF_FrankRuhl-Regular"/>
              </a:rPr>
              <a:t> </a:t>
            </a:r>
            <a:r>
              <a:rPr lang="he-IL" sz="2000" b="1" dirty="0">
                <a:solidFill>
                  <a:srgbClr val="000000"/>
                </a:solidFill>
                <a:latin typeface="MF_FrankRuhl-Regular"/>
              </a:rPr>
              <a:t>26-24</a:t>
            </a:r>
            <a:endParaRPr lang="he-IL" sz="2000" b="1" dirty="0"/>
          </a:p>
        </p:txBody>
      </p:sp>
      <p:sp>
        <p:nvSpPr>
          <p:cNvPr id="16" name="תיבת טקסט 15">
            <a:extLst>
              <a:ext uri="{FF2B5EF4-FFF2-40B4-BE49-F238E27FC236}">
                <a16:creationId xmlns:a16="http://schemas.microsoft.com/office/drawing/2014/main" id="{81D55E0F-812B-216B-2863-C8114D312C61}"/>
              </a:ext>
            </a:extLst>
          </p:cNvPr>
          <p:cNvSpPr txBox="1"/>
          <p:nvPr/>
        </p:nvSpPr>
        <p:spPr>
          <a:xfrm>
            <a:off x="2285999" y="1560031"/>
            <a:ext cx="4572000" cy="461665"/>
          </a:xfrm>
          <a:prstGeom prst="rect">
            <a:avLst/>
          </a:prstGeom>
          <a:noFill/>
        </p:spPr>
        <p:txBody>
          <a:bodyPr wrap="square">
            <a:spAutoFit/>
          </a:bodyPr>
          <a:lstStyle/>
          <a:p>
            <a:r>
              <a:rPr lang="ar-SA" sz="2400" b="1" dirty="0"/>
              <a:t>صفحة 19</a:t>
            </a:r>
            <a:endParaRPr lang="he-IL"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17843" y="1622229"/>
            <a:ext cx="2733261" cy="860213"/>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3514" y="2643809"/>
            <a:ext cx="6516260" cy="3490133"/>
          </a:xfrm>
          <a:prstGeom prst="rect">
            <a:avLst/>
          </a:prstGeom>
        </p:spPr>
      </p:pic>
    </p:spTree>
    <p:extLst>
      <p:ext uri="{BB962C8B-B14F-4D97-AF65-F5344CB8AC3E}">
        <p14:creationId xmlns:p14="http://schemas.microsoft.com/office/powerpoint/2010/main" val="389514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210FF6D1-48D0-153F-1F33-D379E02C37FF}"/>
              </a:ext>
            </a:extLst>
          </p:cNvPr>
          <p:cNvSpPr txBox="1"/>
          <p:nvPr/>
        </p:nvSpPr>
        <p:spPr>
          <a:xfrm>
            <a:off x="2817805" y="114665"/>
            <a:ext cx="3617829" cy="646331"/>
          </a:xfrm>
          <a:prstGeom prst="rect">
            <a:avLst/>
          </a:prstGeom>
          <a:noFill/>
        </p:spPr>
        <p:txBody>
          <a:bodyPr wrap="square">
            <a:spAutoFit/>
          </a:bodyPr>
          <a:lstStyle/>
          <a:p>
            <a:pPr algn="ctr"/>
            <a:r>
              <a:rPr lang="ar-SA" sz="3600" b="1" dirty="0">
                <a:solidFill>
                  <a:schemeClr val="accent2">
                    <a:lumMod val="75000"/>
                  </a:schemeClr>
                </a:solidFill>
                <a:latin typeface="MF_FrankRuhl-Regular"/>
              </a:rPr>
              <a:t>الأسنان القَواطِع</a:t>
            </a:r>
            <a:endParaRPr lang="he-IL" sz="3600" b="1" dirty="0">
              <a:solidFill>
                <a:schemeClr val="accent2">
                  <a:lumMod val="75000"/>
                </a:schemeClr>
              </a:solidFill>
            </a:endParaRPr>
          </a:p>
        </p:txBody>
      </p:sp>
      <p:sp>
        <p:nvSpPr>
          <p:cNvPr id="7" name="תיבת טקסט 6">
            <a:extLst>
              <a:ext uri="{FF2B5EF4-FFF2-40B4-BE49-F238E27FC236}">
                <a16:creationId xmlns:a16="http://schemas.microsoft.com/office/drawing/2014/main" id="{406E63B4-642D-22B6-E054-CEFB36AC1FEC}"/>
              </a:ext>
            </a:extLst>
          </p:cNvPr>
          <p:cNvSpPr txBox="1"/>
          <p:nvPr/>
        </p:nvSpPr>
        <p:spPr>
          <a:xfrm>
            <a:off x="1429254" y="746258"/>
            <a:ext cx="7349102" cy="584775"/>
          </a:xfrm>
          <a:prstGeom prst="rect">
            <a:avLst/>
          </a:prstGeom>
          <a:noFill/>
        </p:spPr>
        <p:txBody>
          <a:bodyPr wrap="square">
            <a:spAutoFit/>
          </a:bodyPr>
          <a:lstStyle/>
          <a:p>
            <a:pPr algn="ctr"/>
            <a:r>
              <a:rPr lang="ar-SA" sz="3200" b="1" dirty="0">
                <a:latin typeface="MF_FrankRuhl-Regular"/>
              </a:rPr>
              <a:t>مَهَمَّة</a:t>
            </a:r>
            <a:r>
              <a:rPr lang="he-IL" sz="3200" b="1" dirty="0">
                <a:solidFill>
                  <a:srgbClr val="C00000"/>
                </a:solidFill>
                <a:latin typeface="MF_FrankRuhl-Regular"/>
              </a:rPr>
              <a:t>:</a:t>
            </a:r>
            <a:r>
              <a:rPr lang="he-IL" sz="3200" b="1" i="0" u="none" strike="noStrike" baseline="0" dirty="0">
                <a:solidFill>
                  <a:srgbClr val="C00000"/>
                </a:solidFill>
                <a:latin typeface="MF_FrankRuhl-Regular"/>
              </a:rPr>
              <a:t> </a:t>
            </a:r>
            <a:r>
              <a:rPr lang="ar-SA" sz="3200" b="1" i="0" u="none" strike="noStrike" baseline="0" dirty="0">
                <a:solidFill>
                  <a:srgbClr val="C00000"/>
                </a:solidFill>
                <a:latin typeface="MF_FrankRuhl-Regular"/>
              </a:rPr>
              <a:t>مَاذا يُمَيِّز الأسنان القَواطِع؟</a:t>
            </a:r>
            <a:endParaRPr lang="he-IL" sz="3200" b="1" dirty="0">
              <a:solidFill>
                <a:srgbClr val="C00000"/>
              </a:solidFill>
            </a:endParaRPr>
          </a:p>
        </p:txBody>
      </p:sp>
      <p:sp>
        <p:nvSpPr>
          <p:cNvPr id="13" name="תיבת טקסט 12">
            <a:extLst>
              <a:ext uri="{FF2B5EF4-FFF2-40B4-BE49-F238E27FC236}">
                <a16:creationId xmlns:a16="http://schemas.microsoft.com/office/drawing/2014/main" id="{DFD24A5D-9635-9DAA-52EA-BC13116591F3}"/>
              </a:ext>
            </a:extLst>
          </p:cNvPr>
          <p:cNvSpPr txBox="1"/>
          <p:nvPr/>
        </p:nvSpPr>
        <p:spPr>
          <a:xfrm>
            <a:off x="4140727" y="2069303"/>
            <a:ext cx="4293720" cy="400110"/>
          </a:xfrm>
          <a:prstGeom prst="rect">
            <a:avLst/>
          </a:prstGeom>
          <a:noFill/>
        </p:spPr>
        <p:txBody>
          <a:bodyPr wrap="square">
            <a:spAutoFit/>
          </a:bodyPr>
          <a:lstStyle/>
          <a:p>
            <a:r>
              <a:rPr lang="ar-SA" sz="2000" b="1" dirty="0">
                <a:solidFill>
                  <a:srgbClr val="000000"/>
                </a:solidFill>
                <a:latin typeface="MF_FrankRuhl-Regular"/>
              </a:rPr>
              <a:t>تَتِمَّة المَهَمَّة </a:t>
            </a:r>
            <a:r>
              <a:rPr lang="he-IL" sz="2000" b="1" i="0" u="none" strike="noStrike" baseline="0" dirty="0">
                <a:solidFill>
                  <a:srgbClr val="000000"/>
                </a:solidFill>
                <a:latin typeface="MF_FrankRuhl-Regular"/>
              </a:rPr>
              <a:t>28-27</a:t>
            </a:r>
            <a:endParaRPr lang="he-IL" sz="2000" dirty="0"/>
          </a:p>
        </p:txBody>
      </p:sp>
      <p:sp>
        <p:nvSpPr>
          <p:cNvPr id="15" name="תיבת טקסט 14">
            <a:extLst>
              <a:ext uri="{FF2B5EF4-FFF2-40B4-BE49-F238E27FC236}">
                <a16:creationId xmlns:a16="http://schemas.microsoft.com/office/drawing/2014/main" id="{E6E3DBAE-AB05-289C-67B5-732FFAFC5870}"/>
              </a:ext>
            </a:extLst>
          </p:cNvPr>
          <p:cNvSpPr txBox="1"/>
          <p:nvPr/>
        </p:nvSpPr>
        <p:spPr>
          <a:xfrm>
            <a:off x="4475480" y="1546083"/>
            <a:ext cx="3422353" cy="523220"/>
          </a:xfrm>
          <a:prstGeom prst="rect">
            <a:avLst/>
          </a:prstGeom>
          <a:noFill/>
        </p:spPr>
        <p:txBody>
          <a:bodyPr wrap="square">
            <a:spAutoFit/>
          </a:bodyPr>
          <a:lstStyle/>
          <a:p>
            <a:r>
              <a:rPr lang="ar-SA" sz="2800" dirty="0"/>
              <a:t>نُجْري مُشَاهَدَة وَنُجَرِّب</a:t>
            </a:r>
            <a:endParaRPr lang="he-IL" sz="2800" dirty="0"/>
          </a:p>
        </p:txBody>
      </p:sp>
      <p:sp>
        <p:nvSpPr>
          <p:cNvPr id="19" name="תיבת טקסט 18">
            <a:extLst>
              <a:ext uri="{FF2B5EF4-FFF2-40B4-BE49-F238E27FC236}">
                <a16:creationId xmlns:a16="http://schemas.microsoft.com/office/drawing/2014/main" id="{B0C290F5-F36A-430C-0B8D-62B8860541EF}"/>
              </a:ext>
            </a:extLst>
          </p:cNvPr>
          <p:cNvSpPr txBox="1"/>
          <p:nvPr/>
        </p:nvSpPr>
        <p:spPr>
          <a:xfrm>
            <a:off x="5351417" y="3638952"/>
            <a:ext cx="2850424" cy="523220"/>
          </a:xfrm>
          <a:prstGeom prst="rect">
            <a:avLst/>
          </a:prstGeom>
          <a:noFill/>
        </p:spPr>
        <p:txBody>
          <a:bodyPr wrap="square">
            <a:spAutoFit/>
          </a:bodyPr>
          <a:lstStyle/>
          <a:p>
            <a:r>
              <a:rPr lang="ar-SA" sz="2800" b="1" dirty="0"/>
              <a:t>نُكْمِل وَنُلَخِّص</a:t>
            </a:r>
            <a:endParaRPr lang="he-IL" sz="2800" b="1" dirty="0"/>
          </a:p>
        </p:txBody>
      </p:sp>
      <p:pic>
        <p:nvPicPr>
          <p:cNvPr id="11" name="תמונה 10">
            <a:extLst>
              <a:ext uri="{FF2B5EF4-FFF2-40B4-BE49-F238E27FC236}">
                <a16:creationId xmlns:a16="http://schemas.microsoft.com/office/drawing/2014/main" id="{1ACC6BCC-9131-0628-0944-9942F6B0114F}"/>
              </a:ext>
            </a:extLst>
          </p:cNvPr>
          <p:cNvPicPr>
            <a:picLocks noChangeAspect="1"/>
          </p:cNvPicPr>
          <p:nvPr/>
        </p:nvPicPr>
        <p:blipFill>
          <a:blip r:embed="rId4"/>
          <a:stretch>
            <a:fillRect/>
          </a:stretch>
        </p:blipFill>
        <p:spPr>
          <a:xfrm>
            <a:off x="452844" y="1605541"/>
            <a:ext cx="3508571" cy="2654747"/>
          </a:xfrm>
          <a:prstGeom prst="rect">
            <a:avLst/>
          </a:prstGeom>
          <a:ln w="12700">
            <a:solidFill>
              <a:schemeClr val="accent2">
                <a:lumMod val="75000"/>
              </a:schemeClr>
            </a:solidFill>
          </a:ln>
        </p:spPr>
      </p:pic>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17805" y="4231747"/>
            <a:ext cx="6123033" cy="2316204"/>
          </a:xfrm>
          <a:prstGeom prst="rect">
            <a:avLst/>
          </a:prstGeom>
        </p:spPr>
      </p:pic>
    </p:spTree>
    <p:extLst>
      <p:ext uri="{BB962C8B-B14F-4D97-AF65-F5344CB8AC3E}">
        <p14:creationId xmlns:p14="http://schemas.microsoft.com/office/powerpoint/2010/main" val="297369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99944" y="794969"/>
            <a:ext cx="4744112" cy="5268061"/>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3200" y="38414"/>
            <a:ext cx="1190123" cy="729855"/>
          </a:xfrm>
          <a:prstGeom prst="rect">
            <a:avLst/>
          </a:prstGeom>
        </p:spPr>
      </p:pic>
    </p:spTree>
    <p:extLst>
      <p:ext uri="{BB962C8B-B14F-4D97-AF65-F5344CB8AC3E}">
        <p14:creationId xmlns:p14="http://schemas.microsoft.com/office/powerpoint/2010/main" val="155931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ACA8112A-A5FD-E1E7-14A8-ADB7E813DE67}"/>
              </a:ext>
            </a:extLst>
          </p:cNvPr>
          <p:cNvPicPr>
            <a:picLocks noChangeAspect="1"/>
          </p:cNvPicPr>
          <p:nvPr/>
        </p:nvPicPr>
        <p:blipFill>
          <a:blip r:embed="rId4"/>
          <a:stretch>
            <a:fillRect/>
          </a:stretch>
        </p:blipFill>
        <p:spPr>
          <a:xfrm>
            <a:off x="500877" y="630326"/>
            <a:ext cx="3838921" cy="3513004"/>
          </a:xfrm>
          <a:prstGeom prst="rect">
            <a:avLst/>
          </a:prstGeom>
          <a:ln w="12700">
            <a:solidFill>
              <a:srgbClr val="FFC000"/>
            </a:solidFill>
          </a:ln>
        </p:spPr>
      </p:pic>
      <p:pic>
        <p:nvPicPr>
          <p:cNvPr id="7" name="תמונה 6">
            <a:extLst>
              <a:ext uri="{FF2B5EF4-FFF2-40B4-BE49-F238E27FC236}">
                <a16:creationId xmlns:a16="http://schemas.microsoft.com/office/drawing/2014/main" id="{07CF5361-5BC0-E005-5D5D-4009B6E48EA5}"/>
              </a:ext>
            </a:extLst>
          </p:cNvPr>
          <p:cNvPicPr>
            <a:picLocks noChangeAspect="1"/>
          </p:cNvPicPr>
          <p:nvPr/>
        </p:nvPicPr>
        <p:blipFill>
          <a:blip r:embed="rId5"/>
          <a:stretch>
            <a:fillRect/>
          </a:stretch>
        </p:blipFill>
        <p:spPr>
          <a:xfrm>
            <a:off x="4804204" y="1400236"/>
            <a:ext cx="3288145" cy="2087418"/>
          </a:xfrm>
          <a:prstGeom prst="rect">
            <a:avLst/>
          </a:prstGeom>
          <a:ln w="12700">
            <a:solidFill>
              <a:srgbClr val="FFC000"/>
            </a:solidFill>
          </a:ln>
        </p:spPr>
      </p:pic>
      <p:sp>
        <p:nvSpPr>
          <p:cNvPr id="15" name="תיבת טקסט 14">
            <a:extLst>
              <a:ext uri="{FF2B5EF4-FFF2-40B4-BE49-F238E27FC236}">
                <a16:creationId xmlns:a16="http://schemas.microsoft.com/office/drawing/2014/main" id="{5B6A766C-0DC9-143E-B432-D01CFD5C9954}"/>
              </a:ext>
            </a:extLst>
          </p:cNvPr>
          <p:cNvSpPr txBox="1"/>
          <p:nvPr/>
        </p:nvSpPr>
        <p:spPr>
          <a:xfrm>
            <a:off x="5866272" y="878588"/>
            <a:ext cx="1320190" cy="369332"/>
          </a:xfrm>
          <a:prstGeom prst="rect">
            <a:avLst/>
          </a:prstGeom>
          <a:noFill/>
        </p:spPr>
        <p:txBody>
          <a:bodyPr wrap="square">
            <a:spAutoFit/>
          </a:bodyPr>
          <a:lstStyle/>
          <a:p>
            <a:r>
              <a:rPr lang="ar-SA" sz="1800" b="1" dirty="0">
                <a:latin typeface="MF_FrankRuhl-Bold"/>
              </a:rPr>
              <a:t>صفحة</a:t>
            </a:r>
            <a:r>
              <a:rPr lang="he-IL" sz="1800" b="1" dirty="0">
                <a:latin typeface="MF_FrankRuhl-Bold"/>
              </a:rPr>
              <a:t> 29</a:t>
            </a:r>
            <a:endParaRPr lang="he-IL" sz="1800" dirty="0"/>
          </a:p>
        </p:txBody>
      </p:sp>
      <p:sp>
        <p:nvSpPr>
          <p:cNvPr id="17" name="תיבת טקסט 16">
            <a:extLst>
              <a:ext uri="{FF2B5EF4-FFF2-40B4-BE49-F238E27FC236}">
                <a16:creationId xmlns:a16="http://schemas.microsoft.com/office/drawing/2014/main" id="{F30B8F28-57CC-E5B6-8FB2-C12723A29EAD}"/>
              </a:ext>
            </a:extLst>
          </p:cNvPr>
          <p:cNvSpPr txBox="1"/>
          <p:nvPr/>
        </p:nvSpPr>
        <p:spPr>
          <a:xfrm>
            <a:off x="1550504" y="4097886"/>
            <a:ext cx="1250833" cy="400110"/>
          </a:xfrm>
          <a:prstGeom prst="rect">
            <a:avLst/>
          </a:prstGeom>
          <a:noFill/>
        </p:spPr>
        <p:txBody>
          <a:bodyPr wrap="square">
            <a:spAutoFit/>
          </a:bodyPr>
          <a:lstStyle/>
          <a:p>
            <a:pPr algn="ctr"/>
            <a:r>
              <a:rPr lang="ar-SA" sz="2000" b="1" dirty="0"/>
              <a:t>سِنْجَاب</a:t>
            </a:r>
            <a:endParaRPr lang="he-IL" sz="2000" b="1" dirty="0"/>
          </a:p>
        </p:txBody>
      </p:sp>
      <p:sp>
        <p:nvSpPr>
          <p:cNvPr id="19" name="תיבת טקסט 18">
            <a:extLst>
              <a:ext uri="{FF2B5EF4-FFF2-40B4-BE49-F238E27FC236}">
                <a16:creationId xmlns:a16="http://schemas.microsoft.com/office/drawing/2014/main" id="{ADBA8897-13C7-D3E0-F746-65CD04FDEA43}"/>
              </a:ext>
            </a:extLst>
          </p:cNvPr>
          <p:cNvSpPr txBox="1"/>
          <p:nvPr/>
        </p:nvSpPr>
        <p:spPr>
          <a:xfrm>
            <a:off x="5246492" y="3496150"/>
            <a:ext cx="2211977" cy="400110"/>
          </a:xfrm>
          <a:prstGeom prst="rect">
            <a:avLst/>
          </a:prstGeom>
          <a:noFill/>
        </p:spPr>
        <p:txBody>
          <a:bodyPr wrap="square">
            <a:spAutoFit/>
          </a:bodyPr>
          <a:lstStyle/>
          <a:p>
            <a:pPr algn="ctr"/>
            <a:r>
              <a:rPr lang="ar-SA" sz="2000" b="1" dirty="0"/>
              <a:t>جُمْجُمَة قَارِض</a:t>
            </a:r>
            <a:endParaRPr lang="he-IL" sz="2000" b="1" dirty="0"/>
          </a:p>
        </p:txBody>
      </p:sp>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24518" y="489060"/>
            <a:ext cx="2333951" cy="400106"/>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01731" y="4143331"/>
            <a:ext cx="1378455" cy="602350"/>
          </a:xfrm>
          <a:prstGeom prst="rect">
            <a:avLst/>
          </a:prstGeom>
        </p:spPr>
      </p:pic>
      <p:pic>
        <p:nvPicPr>
          <p:cNvPr id="6" name="תמונה 5"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95940" y="4864950"/>
            <a:ext cx="6120914" cy="1874457"/>
          </a:xfrm>
          <a:prstGeom prst="rect">
            <a:avLst/>
          </a:prstGeom>
        </p:spPr>
      </p:pic>
    </p:spTree>
    <p:extLst>
      <p:ext uri="{BB962C8B-B14F-4D97-AF65-F5344CB8AC3E}">
        <p14:creationId xmlns:p14="http://schemas.microsoft.com/office/powerpoint/2010/main" val="3099872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19DECD7E-3DC2-C780-84E4-4A17928BA45B}"/>
              </a:ext>
            </a:extLst>
          </p:cNvPr>
          <p:cNvSpPr txBox="1"/>
          <p:nvPr/>
        </p:nvSpPr>
        <p:spPr>
          <a:xfrm>
            <a:off x="2838451" y="173538"/>
            <a:ext cx="3605892" cy="646331"/>
          </a:xfrm>
          <a:prstGeom prst="rect">
            <a:avLst/>
          </a:prstGeom>
          <a:noFill/>
        </p:spPr>
        <p:txBody>
          <a:bodyPr wrap="square">
            <a:spAutoFit/>
          </a:bodyPr>
          <a:lstStyle/>
          <a:p>
            <a:pPr algn="ctr"/>
            <a:r>
              <a:rPr lang="ar-SA" sz="3600" b="1" i="0" u="none" strike="noStrike" baseline="0" dirty="0">
                <a:solidFill>
                  <a:schemeClr val="accent2">
                    <a:lumMod val="75000"/>
                  </a:schemeClr>
                </a:solidFill>
                <a:latin typeface="MF_FrankRuhl-Regular"/>
              </a:rPr>
              <a:t>الطَّواحِين- الأَضْرَاس</a:t>
            </a:r>
            <a:endParaRPr lang="he-IL" sz="3600" b="1" dirty="0">
              <a:solidFill>
                <a:schemeClr val="accent2">
                  <a:lumMod val="75000"/>
                </a:schemeClr>
              </a:solidFill>
            </a:endParaRPr>
          </a:p>
        </p:txBody>
      </p:sp>
      <p:pic>
        <p:nvPicPr>
          <p:cNvPr id="7" name="תמונה 6">
            <a:extLst>
              <a:ext uri="{FF2B5EF4-FFF2-40B4-BE49-F238E27FC236}">
                <a16:creationId xmlns:a16="http://schemas.microsoft.com/office/drawing/2014/main" id="{E9332676-710D-DEE6-2F64-BEA4206D0C77}"/>
              </a:ext>
            </a:extLst>
          </p:cNvPr>
          <p:cNvPicPr>
            <a:picLocks noChangeAspect="1"/>
          </p:cNvPicPr>
          <p:nvPr/>
        </p:nvPicPr>
        <p:blipFill>
          <a:blip r:embed="rId4"/>
          <a:stretch>
            <a:fillRect/>
          </a:stretch>
        </p:blipFill>
        <p:spPr>
          <a:xfrm>
            <a:off x="1411357" y="1886702"/>
            <a:ext cx="2945806" cy="2451394"/>
          </a:xfrm>
          <a:prstGeom prst="rect">
            <a:avLst/>
          </a:prstGeom>
          <a:ln w="12700">
            <a:solidFill>
              <a:schemeClr val="accent2">
                <a:lumMod val="75000"/>
              </a:schemeClr>
            </a:solidFill>
          </a:ln>
        </p:spPr>
      </p:pic>
      <p:sp>
        <p:nvSpPr>
          <p:cNvPr id="9" name="תיבת טקסט 8">
            <a:extLst>
              <a:ext uri="{FF2B5EF4-FFF2-40B4-BE49-F238E27FC236}">
                <a16:creationId xmlns:a16="http://schemas.microsoft.com/office/drawing/2014/main" id="{71D3BDEE-2569-EB5D-F8B0-87011D136BB9}"/>
              </a:ext>
            </a:extLst>
          </p:cNvPr>
          <p:cNvSpPr txBox="1"/>
          <p:nvPr/>
        </p:nvSpPr>
        <p:spPr>
          <a:xfrm>
            <a:off x="981891" y="902043"/>
            <a:ext cx="7180217" cy="584775"/>
          </a:xfrm>
          <a:prstGeom prst="rect">
            <a:avLst/>
          </a:prstGeom>
          <a:noFill/>
        </p:spPr>
        <p:txBody>
          <a:bodyPr wrap="square">
            <a:spAutoFit/>
          </a:bodyPr>
          <a:lstStyle/>
          <a:p>
            <a:pPr algn="ctr"/>
            <a:r>
              <a:rPr lang="ar-SA" sz="3200" b="1" dirty="0">
                <a:latin typeface="MF_FrankRuhl-Regular"/>
              </a:rPr>
              <a:t>مَاذَا يُمَيِّز الطَّوَاحِين؟</a:t>
            </a:r>
            <a:endParaRPr lang="he-IL" sz="3200" b="1" dirty="0">
              <a:solidFill>
                <a:schemeClr val="accent2">
                  <a:lumMod val="75000"/>
                </a:schemeClr>
              </a:solidFill>
            </a:endParaRPr>
          </a:p>
        </p:txBody>
      </p:sp>
      <p:sp>
        <p:nvSpPr>
          <p:cNvPr id="10" name="תיבת טקסט 9">
            <a:extLst>
              <a:ext uri="{FF2B5EF4-FFF2-40B4-BE49-F238E27FC236}">
                <a16:creationId xmlns:a16="http://schemas.microsoft.com/office/drawing/2014/main" id="{06AEA8E2-3D7F-BE05-8BD5-EEF285F9DE82}"/>
              </a:ext>
            </a:extLst>
          </p:cNvPr>
          <p:cNvSpPr txBox="1"/>
          <p:nvPr/>
        </p:nvSpPr>
        <p:spPr>
          <a:xfrm>
            <a:off x="4538213" y="1676711"/>
            <a:ext cx="3422353" cy="523220"/>
          </a:xfrm>
          <a:prstGeom prst="rect">
            <a:avLst/>
          </a:prstGeom>
          <a:noFill/>
        </p:spPr>
        <p:txBody>
          <a:bodyPr wrap="square">
            <a:spAutoFit/>
          </a:bodyPr>
          <a:lstStyle/>
          <a:p>
            <a:pPr algn="ctr"/>
            <a:r>
              <a:rPr lang="ar-SA" sz="2800" dirty="0"/>
              <a:t>نُجْري مُشَاهَدَة وَنُجَرِّب</a:t>
            </a:r>
            <a:endParaRPr lang="he-IL" sz="2800" dirty="0"/>
          </a:p>
        </p:txBody>
      </p:sp>
      <p:sp>
        <p:nvSpPr>
          <p:cNvPr id="12" name="תיבת טקסט 11">
            <a:extLst>
              <a:ext uri="{FF2B5EF4-FFF2-40B4-BE49-F238E27FC236}">
                <a16:creationId xmlns:a16="http://schemas.microsoft.com/office/drawing/2014/main" id="{8D6AFEE3-AF2A-EE67-9E5A-0D0C54D4D5F8}"/>
              </a:ext>
            </a:extLst>
          </p:cNvPr>
          <p:cNvSpPr txBox="1"/>
          <p:nvPr/>
        </p:nvSpPr>
        <p:spPr>
          <a:xfrm>
            <a:off x="4589962" y="2150448"/>
            <a:ext cx="3370604" cy="369332"/>
          </a:xfrm>
          <a:prstGeom prst="rect">
            <a:avLst/>
          </a:prstGeom>
          <a:noFill/>
        </p:spPr>
        <p:txBody>
          <a:bodyPr wrap="square">
            <a:spAutoFit/>
          </a:bodyPr>
          <a:lstStyle/>
          <a:p>
            <a:r>
              <a:rPr lang="ar-SA" sz="1800" b="1" dirty="0">
                <a:latin typeface="MF_FrankRuhl-Bold"/>
              </a:rPr>
              <a:t>تَتِمَّة المَهَمَّة في الصَّفحات</a:t>
            </a:r>
            <a:r>
              <a:rPr lang="he-IL" sz="1800" b="1" dirty="0">
                <a:latin typeface="MF_FrankRuhl-Regular"/>
              </a:rPr>
              <a:t> </a:t>
            </a:r>
            <a:r>
              <a:rPr lang="he-IL" sz="1800" b="1" i="0" u="none" strike="noStrike" baseline="0" dirty="0">
                <a:latin typeface="MF_FrankRuhl-Regular"/>
              </a:rPr>
              <a:t> </a:t>
            </a:r>
            <a:r>
              <a:rPr lang="he-IL" sz="1800" b="1" i="0" u="none" strike="noStrike" baseline="0" dirty="0">
                <a:solidFill>
                  <a:srgbClr val="000000"/>
                </a:solidFill>
                <a:latin typeface="MF_FrankRuhl-Regular"/>
              </a:rPr>
              <a:t>32-30</a:t>
            </a:r>
            <a:endParaRPr lang="he-IL" sz="1800" dirty="0"/>
          </a:p>
        </p:txBody>
      </p:sp>
      <p:sp>
        <p:nvSpPr>
          <p:cNvPr id="13" name="תיבת טקסט 12">
            <a:extLst>
              <a:ext uri="{FF2B5EF4-FFF2-40B4-BE49-F238E27FC236}">
                <a16:creationId xmlns:a16="http://schemas.microsoft.com/office/drawing/2014/main" id="{338354B1-0114-C505-3CD8-7092B5DD9CE1}"/>
              </a:ext>
            </a:extLst>
          </p:cNvPr>
          <p:cNvSpPr txBox="1"/>
          <p:nvPr/>
        </p:nvSpPr>
        <p:spPr>
          <a:xfrm>
            <a:off x="5311684" y="3625107"/>
            <a:ext cx="2850424" cy="523220"/>
          </a:xfrm>
          <a:prstGeom prst="rect">
            <a:avLst/>
          </a:prstGeom>
          <a:noFill/>
        </p:spPr>
        <p:txBody>
          <a:bodyPr wrap="square">
            <a:spAutoFit/>
          </a:bodyPr>
          <a:lstStyle/>
          <a:p>
            <a:pPr algn="ctr"/>
            <a:r>
              <a:rPr lang="ar-SA" sz="2800" b="1" dirty="0"/>
              <a:t>نُكْمِل وَنُلَخِّص</a:t>
            </a:r>
            <a:endParaRPr lang="he-IL" sz="2800" b="1"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58679" y="4338096"/>
            <a:ext cx="5433169" cy="2171210"/>
          </a:xfrm>
          <a:prstGeom prst="rect">
            <a:avLst/>
          </a:prstGeom>
        </p:spPr>
      </p:pic>
      <p:sp>
        <p:nvSpPr>
          <p:cNvPr id="4" name="TextBox 3"/>
          <p:cNvSpPr txBox="1"/>
          <p:nvPr/>
        </p:nvSpPr>
        <p:spPr>
          <a:xfrm>
            <a:off x="4538214" y="4475199"/>
            <a:ext cx="699708" cy="369332"/>
          </a:xfrm>
          <a:prstGeom prst="rect">
            <a:avLst/>
          </a:prstGeom>
          <a:solidFill>
            <a:schemeClr val="bg1"/>
          </a:solidFill>
        </p:spPr>
        <p:txBody>
          <a:bodyPr wrap="square" rtlCol="1">
            <a:spAutoFit/>
          </a:bodyPr>
          <a:lstStyle/>
          <a:p>
            <a:r>
              <a:rPr lang="ar-SA" dirty="0"/>
              <a:t>____</a:t>
            </a:r>
            <a:endParaRPr lang="he-IL" dirty="0"/>
          </a:p>
        </p:txBody>
      </p:sp>
      <p:sp>
        <p:nvSpPr>
          <p:cNvPr id="14" name="TextBox 13"/>
          <p:cNvSpPr txBox="1"/>
          <p:nvPr/>
        </p:nvSpPr>
        <p:spPr>
          <a:xfrm>
            <a:off x="5627431" y="4941331"/>
            <a:ext cx="816912" cy="369332"/>
          </a:xfrm>
          <a:prstGeom prst="rect">
            <a:avLst/>
          </a:prstGeom>
          <a:solidFill>
            <a:schemeClr val="bg1"/>
          </a:solidFill>
        </p:spPr>
        <p:txBody>
          <a:bodyPr wrap="square" rtlCol="1">
            <a:spAutoFit/>
          </a:bodyPr>
          <a:lstStyle/>
          <a:p>
            <a:pPr algn="r"/>
            <a:r>
              <a:rPr lang="ar-SA" dirty="0"/>
              <a:t>___</a:t>
            </a:r>
            <a:endParaRPr lang="he-IL" dirty="0"/>
          </a:p>
        </p:txBody>
      </p:sp>
      <p:sp>
        <p:nvSpPr>
          <p:cNvPr id="16" name="TextBox 15"/>
          <p:cNvSpPr txBox="1"/>
          <p:nvPr/>
        </p:nvSpPr>
        <p:spPr>
          <a:xfrm>
            <a:off x="6877876" y="5931069"/>
            <a:ext cx="626167" cy="369332"/>
          </a:xfrm>
          <a:prstGeom prst="rect">
            <a:avLst/>
          </a:prstGeom>
          <a:solidFill>
            <a:schemeClr val="bg1"/>
          </a:solidFill>
        </p:spPr>
        <p:txBody>
          <a:bodyPr wrap="square" rtlCol="1">
            <a:spAutoFit/>
          </a:bodyPr>
          <a:lstStyle/>
          <a:p>
            <a:pPr algn="r"/>
            <a:r>
              <a:rPr lang="ar-SA" dirty="0"/>
              <a:t>__</a:t>
            </a:r>
            <a:endParaRPr lang="he-IL" dirty="0"/>
          </a:p>
        </p:txBody>
      </p:sp>
      <p:sp>
        <p:nvSpPr>
          <p:cNvPr id="17" name="TextBox 16"/>
          <p:cNvSpPr txBox="1"/>
          <p:nvPr/>
        </p:nvSpPr>
        <p:spPr>
          <a:xfrm>
            <a:off x="6146831" y="5450454"/>
            <a:ext cx="820499" cy="369332"/>
          </a:xfrm>
          <a:prstGeom prst="rect">
            <a:avLst/>
          </a:prstGeom>
          <a:solidFill>
            <a:schemeClr val="bg1"/>
          </a:solidFill>
        </p:spPr>
        <p:txBody>
          <a:bodyPr wrap="square" rtlCol="1">
            <a:spAutoFit/>
          </a:bodyPr>
          <a:lstStyle/>
          <a:p>
            <a:r>
              <a:rPr lang="ar-SA" dirty="0"/>
              <a:t>____</a:t>
            </a:r>
            <a:endParaRPr lang="he-IL" dirty="0"/>
          </a:p>
        </p:txBody>
      </p:sp>
    </p:spTree>
    <p:extLst>
      <p:ext uri="{BB962C8B-B14F-4D97-AF65-F5344CB8AC3E}">
        <p14:creationId xmlns:p14="http://schemas.microsoft.com/office/powerpoint/2010/main" val="593232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3200" y="38414"/>
            <a:ext cx="1190123" cy="7298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06903" y="1266522"/>
            <a:ext cx="5399101" cy="4607503"/>
          </a:xfrm>
          <a:prstGeom prst="rect">
            <a:avLst/>
          </a:prstGeom>
        </p:spPr>
      </p:pic>
    </p:spTree>
    <p:extLst>
      <p:ext uri="{BB962C8B-B14F-4D97-AF65-F5344CB8AC3E}">
        <p14:creationId xmlns:p14="http://schemas.microsoft.com/office/powerpoint/2010/main" val="75855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254F50D-89E1-4F57-1A58-230F1C0A0F6C}"/>
              </a:ext>
            </a:extLst>
          </p:cNvPr>
          <p:cNvPicPr>
            <a:picLocks noChangeAspect="1"/>
          </p:cNvPicPr>
          <p:nvPr/>
        </p:nvPicPr>
        <p:blipFill>
          <a:blip r:embed="rId4"/>
          <a:stretch>
            <a:fillRect/>
          </a:stretch>
        </p:blipFill>
        <p:spPr>
          <a:xfrm>
            <a:off x="688793" y="1277752"/>
            <a:ext cx="4518116" cy="2726904"/>
          </a:xfrm>
          <a:prstGeom prst="rect">
            <a:avLst/>
          </a:prstGeom>
          <a:ln w="12700">
            <a:solidFill>
              <a:schemeClr val="accent2">
                <a:lumMod val="75000"/>
              </a:schemeClr>
            </a:solidFill>
          </a:ln>
        </p:spPr>
      </p:pic>
      <p:sp>
        <p:nvSpPr>
          <p:cNvPr id="10" name="תיבת טקסט 9">
            <a:extLst>
              <a:ext uri="{FF2B5EF4-FFF2-40B4-BE49-F238E27FC236}">
                <a16:creationId xmlns:a16="http://schemas.microsoft.com/office/drawing/2014/main" id="{B1BEAC6E-A5D3-BFDF-EF80-3F41B6C48B5A}"/>
              </a:ext>
            </a:extLst>
          </p:cNvPr>
          <p:cNvSpPr txBox="1"/>
          <p:nvPr/>
        </p:nvSpPr>
        <p:spPr>
          <a:xfrm>
            <a:off x="3325833" y="533322"/>
            <a:ext cx="1028453" cy="369332"/>
          </a:xfrm>
          <a:prstGeom prst="rect">
            <a:avLst/>
          </a:prstGeom>
          <a:noFill/>
        </p:spPr>
        <p:txBody>
          <a:bodyPr wrap="square">
            <a:spAutoFit/>
          </a:bodyPr>
          <a:lstStyle/>
          <a:p>
            <a:r>
              <a:rPr lang="ar-SA" b="1">
                <a:latin typeface="MF_FrankRuhl-Bold"/>
              </a:rPr>
              <a:t>صَفْحَة</a:t>
            </a:r>
            <a:r>
              <a:rPr lang="he-IL" sz="1800" b="1">
                <a:latin typeface="MF_FrankRuhl-Bold"/>
              </a:rPr>
              <a:t> </a:t>
            </a:r>
            <a:r>
              <a:rPr lang="he-IL" sz="1800" b="1" dirty="0">
                <a:latin typeface="MF_FrankRuhl-Bold"/>
              </a:rPr>
              <a:t>32</a:t>
            </a:r>
            <a:endParaRPr lang="he-IL" dirty="0"/>
          </a:p>
        </p:txBody>
      </p:sp>
      <p:pic>
        <p:nvPicPr>
          <p:cNvPr id="12" name="תמונה 11">
            <a:extLst>
              <a:ext uri="{FF2B5EF4-FFF2-40B4-BE49-F238E27FC236}">
                <a16:creationId xmlns:a16="http://schemas.microsoft.com/office/drawing/2014/main" id="{A69A9CED-3AD0-BE6F-85BA-1AF2E7C2ABE1}"/>
              </a:ext>
            </a:extLst>
          </p:cNvPr>
          <p:cNvPicPr>
            <a:picLocks noChangeAspect="1"/>
          </p:cNvPicPr>
          <p:nvPr/>
        </p:nvPicPr>
        <p:blipFill>
          <a:blip r:embed="rId5"/>
          <a:stretch>
            <a:fillRect/>
          </a:stretch>
        </p:blipFill>
        <p:spPr>
          <a:xfrm>
            <a:off x="5917262" y="1277752"/>
            <a:ext cx="2807855" cy="2161309"/>
          </a:xfrm>
          <a:prstGeom prst="rect">
            <a:avLst/>
          </a:prstGeom>
          <a:ln w="12700">
            <a:solidFill>
              <a:schemeClr val="accent2">
                <a:lumMod val="75000"/>
              </a:schemeClr>
            </a:solidFill>
          </a:ln>
        </p:spPr>
      </p:pic>
      <p:sp>
        <p:nvSpPr>
          <p:cNvPr id="14" name="תיבת טקסט 13">
            <a:extLst>
              <a:ext uri="{FF2B5EF4-FFF2-40B4-BE49-F238E27FC236}">
                <a16:creationId xmlns:a16="http://schemas.microsoft.com/office/drawing/2014/main" id="{EFEED4DE-58D8-4B7F-D7E2-A31B10C37848}"/>
              </a:ext>
            </a:extLst>
          </p:cNvPr>
          <p:cNvSpPr txBox="1"/>
          <p:nvPr/>
        </p:nvSpPr>
        <p:spPr>
          <a:xfrm>
            <a:off x="2756263" y="3913947"/>
            <a:ext cx="753292" cy="400110"/>
          </a:xfrm>
          <a:prstGeom prst="rect">
            <a:avLst/>
          </a:prstGeom>
          <a:noFill/>
        </p:spPr>
        <p:txBody>
          <a:bodyPr wrap="square">
            <a:spAutoFit/>
          </a:bodyPr>
          <a:lstStyle/>
          <a:p>
            <a:r>
              <a:rPr lang="ar-SA" sz="2000" b="1" dirty="0"/>
              <a:t>بَقَرات</a:t>
            </a:r>
            <a:endParaRPr lang="he-IL" sz="2000" b="1" dirty="0"/>
          </a:p>
        </p:txBody>
      </p:sp>
      <p:sp>
        <p:nvSpPr>
          <p:cNvPr id="16" name="תיבת טקסט 15">
            <a:extLst>
              <a:ext uri="{FF2B5EF4-FFF2-40B4-BE49-F238E27FC236}">
                <a16:creationId xmlns:a16="http://schemas.microsoft.com/office/drawing/2014/main" id="{49989625-4B0B-5FF4-4E93-3A7DAA7C3BDD}"/>
              </a:ext>
            </a:extLst>
          </p:cNvPr>
          <p:cNvSpPr txBox="1"/>
          <p:nvPr/>
        </p:nvSpPr>
        <p:spPr>
          <a:xfrm>
            <a:off x="6379725" y="3502660"/>
            <a:ext cx="1882927" cy="400110"/>
          </a:xfrm>
          <a:prstGeom prst="rect">
            <a:avLst/>
          </a:prstGeom>
          <a:noFill/>
        </p:spPr>
        <p:txBody>
          <a:bodyPr wrap="square">
            <a:spAutoFit/>
          </a:bodyPr>
          <a:lstStyle/>
          <a:p>
            <a:pPr algn="ctr"/>
            <a:r>
              <a:rPr lang="ar-SA" sz="2000" b="1" dirty="0"/>
              <a:t>جُمْجُمَة ثَوْر</a:t>
            </a:r>
            <a:endParaRPr lang="he-IL" sz="2000" b="1"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15" name="תמונה 14"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05663" y="297658"/>
            <a:ext cx="2534439" cy="605574"/>
          </a:xfrm>
          <a:prstGeom prst="rect">
            <a:avLst/>
          </a:prstGeom>
        </p:spPr>
      </p:pic>
      <p:pic>
        <p:nvPicPr>
          <p:cNvPr id="17" name="תמונה 16"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28637" y="4004656"/>
            <a:ext cx="1209427" cy="534939"/>
          </a:xfrm>
          <a:prstGeom prst="rect">
            <a:avLst/>
          </a:prstGeom>
        </p:spPr>
      </p:pic>
      <p:pic>
        <p:nvPicPr>
          <p:cNvPr id="2" name="תמונה 1"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00028" y="4476132"/>
            <a:ext cx="6239746" cy="1991003"/>
          </a:xfrm>
          <a:prstGeom prst="rect">
            <a:avLst/>
          </a:prstGeom>
        </p:spPr>
      </p:pic>
    </p:spTree>
    <p:extLst>
      <p:ext uri="{BB962C8B-B14F-4D97-AF65-F5344CB8AC3E}">
        <p14:creationId xmlns:p14="http://schemas.microsoft.com/office/powerpoint/2010/main" val="112344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9B2061BE-3683-88A5-193E-2162C2E494C1}"/>
              </a:ext>
            </a:extLst>
          </p:cNvPr>
          <p:cNvSpPr txBox="1"/>
          <p:nvPr/>
        </p:nvSpPr>
        <p:spPr>
          <a:xfrm>
            <a:off x="3900596" y="297658"/>
            <a:ext cx="1707723" cy="646331"/>
          </a:xfrm>
          <a:prstGeom prst="rect">
            <a:avLst/>
          </a:prstGeom>
          <a:noFill/>
        </p:spPr>
        <p:txBody>
          <a:bodyPr wrap="square">
            <a:spAutoFit/>
          </a:bodyPr>
          <a:lstStyle/>
          <a:p>
            <a:pPr algn="ctr"/>
            <a:r>
              <a:rPr lang="ar-SA" sz="3600" b="1" dirty="0">
                <a:solidFill>
                  <a:schemeClr val="accent2">
                    <a:lumMod val="75000"/>
                  </a:schemeClr>
                </a:solidFill>
                <a:latin typeface="MF_FrankRuhl-Regular"/>
              </a:rPr>
              <a:t>الأَنْيَاب</a:t>
            </a:r>
            <a:endParaRPr lang="he-IL" sz="3600" b="1" dirty="0">
              <a:solidFill>
                <a:schemeClr val="accent2">
                  <a:lumMod val="75000"/>
                </a:schemeClr>
              </a:solidFill>
            </a:endParaRPr>
          </a:p>
        </p:txBody>
      </p:sp>
      <p:sp>
        <p:nvSpPr>
          <p:cNvPr id="7" name="תיבת טקסט 6">
            <a:extLst>
              <a:ext uri="{FF2B5EF4-FFF2-40B4-BE49-F238E27FC236}">
                <a16:creationId xmlns:a16="http://schemas.microsoft.com/office/drawing/2014/main" id="{780C81B4-9EC5-B08F-4F52-8C98ECBF076C}"/>
              </a:ext>
            </a:extLst>
          </p:cNvPr>
          <p:cNvSpPr txBox="1"/>
          <p:nvPr/>
        </p:nvSpPr>
        <p:spPr>
          <a:xfrm>
            <a:off x="1942009" y="1090916"/>
            <a:ext cx="6565422" cy="584775"/>
          </a:xfrm>
          <a:prstGeom prst="rect">
            <a:avLst/>
          </a:prstGeom>
          <a:noFill/>
        </p:spPr>
        <p:txBody>
          <a:bodyPr wrap="square">
            <a:spAutoFit/>
          </a:bodyPr>
          <a:lstStyle/>
          <a:p>
            <a:pPr algn="ctr"/>
            <a:r>
              <a:rPr lang="ar-SA" sz="3200" b="1" dirty="0">
                <a:latin typeface="MF_FrankRuhl-Regular"/>
              </a:rPr>
              <a:t>مَهَمَّة</a:t>
            </a:r>
            <a:r>
              <a:rPr lang="he-IL" sz="3200" b="1" dirty="0">
                <a:latin typeface="MF_FrankRuhl-Regular"/>
              </a:rPr>
              <a:t>:</a:t>
            </a:r>
            <a:r>
              <a:rPr lang="he-IL" sz="3200" b="1" i="0" u="none" strike="noStrike" baseline="0" dirty="0">
                <a:solidFill>
                  <a:srgbClr val="437BBE"/>
                </a:solidFill>
                <a:latin typeface="MF_FrankRuhl-Regular"/>
              </a:rPr>
              <a:t> </a:t>
            </a:r>
            <a:r>
              <a:rPr lang="ar-SA" sz="3200" b="1" dirty="0">
                <a:solidFill>
                  <a:schemeClr val="accent2"/>
                </a:solidFill>
                <a:latin typeface="MF_FrankRuhl-Regular"/>
              </a:rPr>
              <a:t>ما الَّذي يُمَيِّز الأنْياب؟</a:t>
            </a:r>
            <a:endParaRPr lang="he-IL" sz="3200" b="1" dirty="0">
              <a:solidFill>
                <a:schemeClr val="accent2"/>
              </a:solidFill>
            </a:endParaRPr>
          </a:p>
        </p:txBody>
      </p:sp>
      <p:pic>
        <p:nvPicPr>
          <p:cNvPr id="9" name="תמונה 8">
            <a:extLst>
              <a:ext uri="{FF2B5EF4-FFF2-40B4-BE49-F238E27FC236}">
                <a16:creationId xmlns:a16="http://schemas.microsoft.com/office/drawing/2014/main" id="{836C7988-0187-4FAA-C498-F19BE7226292}"/>
              </a:ext>
            </a:extLst>
          </p:cNvPr>
          <p:cNvPicPr>
            <a:picLocks noChangeAspect="1"/>
          </p:cNvPicPr>
          <p:nvPr/>
        </p:nvPicPr>
        <p:blipFill>
          <a:blip r:embed="rId4"/>
          <a:stretch>
            <a:fillRect/>
          </a:stretch>
        </p:blipFill>
        <p:spPr>
          <a:xfrm>
            <a:off x="297724" y="2077631"/>
            <a:ext cx="3057525" cy="2621550"/>
          </a:xfrm>
          <a:prstGeom prst="rect">
            <a:avLst/>
          </a:prstGeom>
        </p:spPr>
      </p:pic>
      <p:sp>
        <p:nvSpPr>
          <p:cNvPr id="12" name="תיבת טקסט 11">
            <a:extLst>
              <a:ext uri="{FF2B5EF4-FFF2-40B4-BE49-F238E27FC236}">
                <a16:creationId xmlns:a16="http://schemas.microsoft.com/office/drawing/2014/main" id="{52916521-E496-0692-CF12-43FB3617A018}"/>
              </a:ext>
            </a:extLst>
          </p:cNvPr>
          <p:cNvSpPr txBox="1"/>
          <p:nvPr/>
        </p:nvSpPr>
        <p:spPr>
          <a:xfrm>
            <a:off x="5098870" y="3561394"/>
            <a:ext cx="2850424" cy="523220"/>
          </a:xfrm>
          <a:prstGeom prst="rect">
            <a:avLst/>
          </a:prstGeom>
          <a:noFill/>
        </p:spPr>
        <p:txBody>
          <a:bodyPr wrap="square">
            <a:spAutoFit/>
          </a:bodyPr>
          <a:lstStyle/>
          <a:p>
            <a:pPr algn="ctr"/>
            <a:r>
              <a:rPr lang="ar-SA" sz="2800" b="1" dirty="0"/>
              <a:t>نُكْمِل وَنُلَخِّص</a:t>
            </a:r>
            <a:endParaRPr lang="he-IL" sz="2800" b="1" dirty="0"/>
          </a:p>
        </p:txBody>
      </p:sp>
      <p:sp>
        <p:nvSpPr>
          <p:cNvPr id="14" name="תיבת טקסט 13">
            <a:extLst>
              <a:ext uri="{FF2B5EF4-FFF2-40B4-BE49-F238E27FC236}">
                <a16:creationId xmlns:a16="http://schemas.microsoft.com/office/drawing/2014/main" id="{15FF4BDB-7DCE-5A10-443C-9976976D5138}"/>
              </a:ext>
            </a:extLst>
          </p:cNvPr>
          <p:cNvSpPr txBox="1"/>
          <p:nvPr/>
        </p:nvSpPr>
        <p:spPr>
          <a:xfrm>
            <a:off x="4328276" y="2408581"/>
            <a:ext cx="3504803" cy="400110"/>
          </a:xfrm>
          <a:prstGeom prst="rect">
            <a:avLst/>
          </a:prstGeom>
          <a:noFill/>
        </p:spPr>
        <p:txBody>
          <a:bodyPr wrap="square">
            <a:spAutoFit/>
          </a:bodyPr>
          <a:lstStyle/>
          <a:p>
            <a:r>
              <a:rPr kumimoji="0" lang="he-IL"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 </a:t>
            </a:r>
            <a:r>
              <a:rPr kumimoji="0" lang="ar-SA"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تَتِمَّة المَهَمَّة في الصَّفْحات </a:t>
            </a:r>
            <a:r>
              <a:rPr lang="he-IL" sz="1800" b="1" i="0" u="none" strike="noStrike" baseline="0" dirty="0">
                <a:solidFill>
                  <a:srgbClr val="000000"/>
                </a:solidFill>
                <a:latin typeface="MF_FrankRuhl-Regular"/>
              </a:rPr>
              <a:t>34-33</a:t>
            </a:r>
            <a:endParaRPr lang="he-IL" sz="1800" dirty="0"/>
          </a:p>
        </p:txBody>
      </p:sp>
      <p:sp>
        <p:nvSpPr>
          <p:cNvPr id="15" name="תיבת טקסט 14">
            <a:extLst>
              <a:ext uri="{FF2B5EF4-FFF2-40B4-BE49-F238E27FC236}">
                <a16:creationId xmlns:a16="http://schemas.microsoft.com/office/drawing/2014/main" id="{E82E2C25-FA23-AA56-AB70-5D179C05546A}"/>
              </a:ext>
            </a:extLst>
          </p:cNvPr>
          <p:cNvSpPr txBox="1"/>
          <p:nvPr/>
        </p:nvSpPr>
        <p:spPr>
          <a:xfrm>
            <a:off x="4369502" y="1874672"/>
            <a:ext cx="3422353" cy="523220"/>
          </a:xfrm>
          <a:prstGeom prst="rect">
            <a:avLst/>
          </a:prstGeom>
          <a:noFill/>
        </p:spPr>
        <p:txBody>
          <a:bodyPr wrap="square">
            <a:spAutoFit/>
          </a:bodyPr>
          <a:lstStyle/>
          <a:p>
            <a:pPr algn="ctr"/>
            <a:r>
              <a:rPr lang="ar-SA" sz="2800" dirty="0"/>
              <a:t>نُجْري مُشاهَدَة ونُجَرِّب</a:t>
            </a:r>
            <a:endParaRPr lang="he-IL" sz="2800"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sp>
        <p:nvSpPr>
          <p:cNvPr id="2" name="TextBox 1"/>
          <p:cNvSpPr txBox="1"/>
          <p:nvPr/>
        </p:nvSpPr>
        <p:spPr>
          <a:xfrm>
            <a:off x="3355249" y="4699181"/>
            <a:ext cx="5430942" cy="1938992"/>
          </a:xfrm>
          <a:prstGeom prst="rect">
            <a:avLst/>
          </a:prstGeom>
          <a:noFill/>
        </p:spPr>
        <p:txBody>
          <a:bodyPr wrap="square" rtlCol="1">
            <a:spAutoFit/>
          </a:bodyPr>
          <a:lstStyle/>
          <a:p>
            <a:pPr algn="r"/>
            <a:r>
              <a:rPr lang="ar-SA" sz="2400" b="1" dirty="0"/>
              <a:t>الأنْياب مَوْجودَة على ________الأسْنان القواطِع.</a:t>
            </a:r>
          </a:p>
          <a:p>
            <a:pPr algn="r"/>
            <a:r>
              <a:rPr lang="ar-SA" sz="2400" b="1" dirty="0"/>
              <a:t>مَوْجودَة في اللِثَّة العُلْيا واللِثَّة ___________.</a:t>
            </a:r>
          </a:p>
          <a:p>
            <a:pPr algn="r"/>
            <a:r>
              <a:rPr lang="ar-SA" sz="2400" b="1" dirty="0"/>
              <a:t>الأَنْيَاب__________.</a:t>
            </a:r>
          </a:p>
          <a:p>
            <a:pPr algn="r"/>
            <a:r>
              <a:rPr lang="ar-SA" sz="2400" b="1" dirty="0"/>
              <a:t>بِمُسَاعَدَتِها يُمْكِن __________وَتَمْزيق قِطَع الغِذاء الصَّلْبَة</a:t>
            </a:r>
            <a:r>
              <a:rPr lang="ar-SA" dirty="0"/>
              <a:t>.</a:t>
            </a:r>
            <a:endParaRPr lang="he-IL" dirty="0"/>
          </a:p>
        </p:txBody>
      </p:sp>
    </p:spTree>
    <p:extLst>
      <p:ext uri="{BB962C8B-B14F-4D97-AF65-F5344CB8AC3E}">
        <p14:creationId xmlns:p14="http://schemas.microsoft.com/office/powerpoint/2010/main" val="422282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250088"/>
            <a:ext cx="7886700" cy="1325563"/>
          </a:xfrm>
        </p:spPr>
        <p:txBody>
          <a:bodyPr>
            <a:normAutofit/>
          </a:bodyPr>
          <a:lstStyle/>
          <a:p>
            <a:pPr algn="r"/>
            <a:r>
              <a:rPr lang="he-IL" b="1" dirty="0">
                <a:cs typeface="+mn-cs"/>
              </a:rPr>
              <a:t>  </a:t>
            </a:r>
            <a:br>
              <a:rPr lang="ar-SA" b="1" dirty="0">
                <a:cs typeface="+mn-cs"/>
              </a:rPr>
            </a:br>
            <a:r>
              <a:rPr lang="ar-SA" b="1" dirty="0">
                <a:cs typeface="+mn-cs"/>
              </a:rPr>
              <a:t>الفصل الأوَّل</a:t>
            </a:r>
            <a:r>
              <a:rPr lang="he-IL" b="1" dirty="0">
                <a:cs typeface="+mn-cs"/>
              </a:rPr>
              <a:t>: </a:t>
            </a:r>
            <a:r>
              <a:rPr lang="ar-SA" b="1" i="0" u="none" strike="noStrike" baseline="0" dirty="0">
                <a:solidFill>
                  <a:schemeClr val="accent2">
                    <a:lumMod val="75000"/>
                  </a:schemeClr>
                </a:solidFill>
                <a:latin typeface="MF_FrankRuhl-Regular"/>
                <a:cs typeface="+mn-cs"/>
              </a:rPr>
              <a:t>بدون أسْنان غَيْر مُمْكِن</a:t>
            </a:r>
            <a:endParaRPr lang="en-US" sz="2800" b="1" dirty="0">
              <a:cs typeface="+mn-cs"/>
            </a:endParaRPr>
          </a:p>
        </p:txBody>
      </p:sp>
      <p:pic>
        <p:nvPicPr>
          <p:cNvPr id="8" name="תמונה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7"/>
            <a:ext cx="1109568" cy="450865"/>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6" name="TextBox 5"/>
          <p:cNvSpPr txBox="1"/>
          <p:nvPr/>
        </p:nvSpPr>
        <p:spPr>
          <a:xfrm>
            <a:off x="37287" y="826319"/>
            <a:ext cx="1619075" cy="400110"/>
          </a:xfrm>
          <a:prstGeom prst="rect">
            <a:avLst/>
          </a:prstGeom>
          <a:noFill/>
        </p:spPr>
        <p:txBody>
          <a:bodyPr wrap="square" rtlCol="0">
            <a:spAutoFit/>
          </a:bodyPr>
          <a:lstStyle/>
          <a:p>
            <a:pPr algn="r"/>
            <a:r>
              <a:rPr lang="he-IL" sz="2000" b="1" dirty="0"/>
              <a:t> </a:t>
            </a:r>
            <a:r>
              <a:rPr lang="ar-SA" sz="2000" b="1" dirty="0"/>
              <a:t>صفحة </a:t>
            </a:r>
            <a:r>
              <a:rPr lang="he-IL" sz="2000" b="1" dirty="0"/>
              <a:t>8</a:t>
            </a:r>
            <a:endParaRPr lang="en-US" sz="2000" b="1"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00364" y="1526047"/>
            <a:ext cx="2943636" cy="4163006"/>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19393" y="3333736"/>
            <a:ext cx="1705213" cy="190527"/>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0904" y="1513427"/>
            <a:ext cx="4691270" cy="5284546"/>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3200" y="38414"/>
            <a:ext cx="1190123" cy="729855"/>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61944" y="774662"/>
            <a:ext cx="4504778" cy="4792999"/>
          </a:xfrm>
          <a:prstGeom prst="rect">
            <a:avLst/>
          </a:prstGeom>
        </p:spPr>
      </p:pic>
    </p:spTree>
    <p:extLst>
      <p:ext uri="{BB962C8B-B14F-4D97-AF65-F5344CB8AC3E}">
        <p14:creationId xmlns:p14="http://schemas.microsoft.com/office/powerpoint/2010/main" val="3510191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6EB248E4-C44A-6939-B295-997E328464B3}"/>
              </a:ext>
            </a:extLst>
          </p:cNvPr>
          <p:cNvPicPr>
            <a:picLocks noChangeAspect="1"/>
          </p:cNvPicPr>
          <p:nvPr/>
        </p:nvPicPr>
        <p:blipFill>
          <a:blip r:embed="rId4"/>
          <a:stretch>
            <a:fillRect/>
          </a:stretch>
        </p:blipFill>
        <p:spPr>
          <a:xfrm>
            <a:off x="739296" y="1158716"/>
            <a:ext cx="3301480" cy="3291364"/>
          </a:xfrm>
          <a:prstGeom prst="rect">
            <a:avLst/>
          </a:prstGeom>
          <a:ln w="12700">
            <a:solidFill>
              <a:schemeClr val="accent2">
                <a:lumMod val="75000"/>
              </a:schemeClr>
            </a:solidFill>
          </a:ln>
        </p:spPr>
      </p:pic>
      <p:sp>
        <p:nvSpPr>
          <p:cNvPr id="8" name="תיבת טקסט 7">
            <a:extLst>
              <a:ext uri="{FF2B5EF4-FFF2-40B4-BE49-F238E27FC236}">
                <a16:creationId xmlns:a16="http://schemas.microsoft.com/office/drawing/2014/main" id="{42B2ED9D-8820-2F09-7A14-381F4A947CCD}"/>
              </a:ext>
            </a:extLst>
          </p:cNvPr>
          <p:cNvSpPr txBox="1"/>
          <p:nvPr/>
        </p:nvSpPr>
        <p:spPr>
          <a:xfrm>
            <a:off x="3325833" y="408688"/>
            <a:ext cx="1246167" cy="369332"/>
          </a:xfrm>
          <a:prstGeom prst="rect">
            <a:avLst/>
          </a:prstGeom>
          <a:noFill/>
        </p:spPr>
        <p:txBody>
          <a:bodyPr wrap="square">
            <a:spAutoFit/>
          </a:bodyPr>
          <a:lstStyle/>
          <a:p>
            <a:r>
              <a:rPr lang="ar-SA" b="1" dirty="0">
                <a:latin typeface="MF_FrankRuhl-Bold"/>
              </a:rPr>
              <a:t>صَفْحَة</a:t>
            </a:r>
            <a:r>
              <a:rPr lang="he-IL" sz="1800" b="1" dirty="0">
                <a:latin typeface="MF_FrankRuhl-Bold"/>
              </a:rPr>
              <a:t> 35</a:t>
            </a:r>
            <a:endParaRPr lang="he-IL" dirty="0"/>
          </a:p>
        </p:txBody>
      </p:sp>
      <p:pic>
        <p:nvPicPr>
          <p:cNvPr id="12" name="תמונה 11">
            <a:extLst>
              <a:ext uri="{FF2B5EF4-FFF2-40B4-BE49-F238E27FC236}">
                <a16:creationId xmlns:a16="http://schemas.microsoft.com/office/drawing/2014/main" id="{E0D25AB7-D361-D2DC-0954-494397ACB567}"/>
              </a:ext>
            </a:extLst>
          </p:cNvPr>
          <p:cNvPicPr>
            <a:picLocks noChangeAspect="1"/>
          </p:cNvPicPr>
          <p:nvPr/>
        </p:nvPicPr>
        <p:blipFill>
          <a:blip r:embed="rId5"/>
          <a:stretch>
            <a:fillRect/>
          </a:stretch>
        </p:blipFill>
        <p:spPr>
          <a:xfrm>
            <a:off x="4471846" y="1285493"/>
            <a:ext cx="3657600" cy="2419927"/>
          </a:xfrm>
          <a:prstGeom prst="rect">
            <a:avLst/>
          </a:prstGeom>
          <a:ln w="12700">
            <a:solidFill>
              <a:schemeClr val="accent2">
                <a:lumMod val="75000"/>
              </a:schemeClr>
            </a:solidFill>
          </a:ln>
        </p:spPr>
      </p:pic>
      <p:sp>
        <p:nvSpPr>
          <p:cNvPr id="14" name="תיבת טקסט 13">
            <a:extLst>
              <a:ext uri="{FF2B5EF4-FFF2-40B4-BE49-F238E27FC236}">
                <a16:creationId xmlns:a16="http://schemas.microsoft.com/office/drawing/2014/main" id="{6EE0006B-DEC1-72E8-07EE-FACF4AC1F541}"/>
              </a:ext>
            </a:extLst>
          </p:cNvPr>
          <p:cNvSpPr txBox="1"/>
          <p:nvPr/>
        </p:nvSpPr>
        <p:spPr>
          <a:xfrm>
            <a:off x="5603124" y="3739708"/>
            <a:ext cx="1877538" cy="400110"/>
          </a:xfrm>
          <a:prstGeom prst="rect">
            <a:avLst/>
          </a:prstGeom>
          <a:noFill/>
        </p:spPr>
        <p:txBody>
          <a:bodyPr wrap="square">
            <a:spAutoFit/>
          </a:bodyPr>
          <a:lstStyle/>
          <a:p>
            <a:r>
              <a:rPr lang="ar-SA" sz="2000" dirty="0"/>
              <a:t>جُمْجُمَة أَسَد</a:t>
            </a:r>
            <a:endParaRPr lang="he-IL" sz="2000" dirty="0"/>
          </a:p>
        </p:txBody>
      </p:sp>
      <p:sp>
        <p:nvSpPr>
          <p:cNvPr id="16" name="תיבת טקסט 15">
            <a:extLst>
              <a:ext uri="{FF2B5EF4-FFF2-40B4-BE49-F238E27FC236}">
                <a16:creationId xmlns:a16="http://schemas.microsoft.com/office/drawing/2014/main" id="{AF717294-B840-E343-7872-972A185E18F4}"/>
              </a:ext>
            </a:extLst>
          </p:cNvPr>
          <p:cNvSpPr txBox="1"/>
          <p:nvPr/>
        </p:nvSpPr>
        <p:spPr>
          <a:xfrm>
            <a:off x="1988275" y="4459521"/>
            <a:ext cx="701040" cy="369332"/>
          </a:xfrm>
          <a:prstGeom prst="rect">
            <a:avLst/>
          </a:prstGeom>
          <a:noFill/>
        </p:spPr>
        <p:txBody>
          <a:bodyPr wrap="square">
            <a:spAutoFit/>
          </a:bodyPr>
          <a:lstStyle/>
          <a:p>
            <a:r>
              <a:rPr lang="ar-SA" b="1" dirty="0">
                <a:latin typeface="MF_FrankRuhl-Bold"/>
              </a:rPr>
              <a:t>أَسَد</a:t>
            </a:r>
            <a:endParaRPr lang="he-IL"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5335" y="4979505"/>
            <a:ext cx="6164440" cy="1714612"/>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00646" y="4313137"/>
            <a:ext cx="1209427" cy="534939"/>
          </a:xfrm>
          <a:prstGeom prst="rect">
            <a:avLst/>
          </a:prstGeom>
        </p:spPr>
      </p:pic>
      <p:pic>
        <p:nvPicPr>
          <p:cNvPr id="9" name="תמונה 8"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05663" y="297658"/>
            <a:ext cx="2534439" cy="605574"/>
          </a:xfrm>
          <a:prstGeom prst="rect">
            <a:avLst/>
          </a:prstGeom>
        </p:spPr>
      </p:pic>
    </p:spTree>
    <p:extLst>
      <p:ext uri="{BB962C8B-B14F-4D97-AF65-F5344CB8AC3E}">
        <p14:creationId xmlns:p14="http://schemas.microsoft.com/office/powerpoint/2010/main" val="284521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809" y="1123617"/>
            <a:ext cx="8030696" cy="4763165"/>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56313" y="100663"/>
            <a:ext cx="1190123" cy="729855"/>
          </a:xfrm>
          <a:prstGeom prst="rect">
            <a:avLst/>
          </a:prstGeom>
        </p:spPr>
      </p:pic>
    </p:spTree>
    <p:extLst>
      <p:ext uri="{BB962C8B-B14F-4D97-AF65-F5344CB8AC3E}">
        <p14:creationId xmlns:p14="http://schemas.microsoft.com/office/powerpoint/2010/main" val="1487668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87172203-4A4C-F0FF-469D-B3751BBB0A4A}"/>
              </a:ext>
            </a:extLst>
          </p:cNvPr>
          <p:cNvSpPr txBox="1"/>
          <p:nvPr/>
        </p:nvSpPr>
        <p:spPr>
          <a:xfrm>
            <a:off x="3792136" y="792545"/>
            <a:ext cx="4751793" cy="584775"/>
          </a:xfrm>
          <a:prstGeom prst="rect">
            <a:avLst/>
          </a:prstGeom>
          <a:noFill/>
        </p:spPr>
        <p:txBody>
          <a:bodyPr wrap="square">
            <a:spAutoFit/>
          </a:bodyPr>
          <a:lstStyle/>
          <a:p>
            <a:pPr algn="r"/>
            <a:r>
              <a:rPr lang="ar-SA" sz="3200" b="1" dirty="0">
                <a:latin typeface="MF_FrankRuhl-Regular"/>
              </a:rPr>
              <a:t>مَهَمَّة</a:t>
            </a:r>
            <a:r>
              <a:rPr lang="he-IL" sz="3200" b="1" i="0" u="none" strike="noStrike" baseline="0" dirty="0">
                <a:latin typeface="MF_FrankRuhl-Regular"/>
              </a:rPr>
              <a:t>: </a:t>
            </a:r>
            <a:r>
              <a:rPr lang="ar-SA" sz="3200" b="1" i="0" u="none" strike="noStrike" baseline="0" dirty="0">
                <a:latin typeface="MF_FrankRuhl-Regular"/>
              </a:rPr>
              <a:t>القَواطِع، الطَّواحِين والأنْيَاب</a:t>
            </a:r>
            <a:endParaRPr lang="he-IL" sz="3200" b="1" dirty="0">
              <a:solidFill>
                <a:schemeClr val="accent2">
                  <a:lumMod val="75000"/>
                </a:schemeClr>
              </a:solidFill>
            </a:endParaRPr>
          </a:p>
        </p:txBody>
      </p:sp>
      <p:sp>
        <p:nvSpPr>
          <p:cNvPr id="11" name="תיבת טקסט 10">
            <a:extLst>
              <a:ext uri="{FF2B5EF4-FFF2-40B4-BE49-F238E27FC236}">
                <a16:creationId xmlns:a16="http://schemas.microsoft.com/office/drawing/2014/main" id="{3352D3CE-DE55-4829-3DFF-E9C28487253B}"/>
              </a:ext>
            </a:extLst>
          </p:cNvPr>
          <p:cNvSpPr txBox="1"/>
          <p:nvPr/>
        </p:nvSpPr>
        <p:spPr>
          <a:xfrm>
            <a:off x="3338402" y="1682019"/>
            <a:ext cx="2467193" cy="400110"/>
          </a:xfrm>
          <a:prstGeom prst="rect">
            <a:avLst/>
          </a:prstGeom>
          <a:noFill/>
        </p:spPr>
        <p:txBody>
          <a:bodyPr wrap="square">
            <a:spAutoFit/>
          </a:bodyPr>
          <a:lstStyle/>
          <a:p>
            <a:r>
              <a:rPr kumimoji="0" lang="he-IL"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 </a:t>
            </a:r>
            <a:r>
              <a:rPr kumimoji="0" lang="ar-SA"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تَتِمَّة</a:t>
            </a:r>
            <a:r>
              <a:rPr kumimoji="0" lang="ar-SA" sz="2000" b="1" i="0" u="none" strike="noStrike" kern="1200" cap="none" spc="0" normalizeH="0" noProof="0" dirty="0">
                <a:ln>
                  <a:noFill/>
                </a:ln>
                <a:solidFill>
                  <a:prstClr val="black"/>
                </a:solidFill>
                <a:effectLst/>
                <a:uLnTx/>
                <a:uFillTx/>
                <a:latin typeface="MF_FrankRuhl-Bold"/>
                <a:ea typeface="+mn-ea"/>
                <a:cs typeface="Arial" panose="020B0604020202020204" pitchFamily="34" charset="0"/>
              </a:rPr>
              <a:t> المَهَمَّة صَفْحَة </a:t>
            </a:r>
            <a:r>
              <a:rPr lang="he-IL" sz="1800" b="1" dirty="0">
                <a:latin typeface="MF_FrankRuhl-Bold"/>
              </a:rPr>
              <a:t>36</a:t>
            </a:r>
            <a:endParaRPr lang="he-IL" sz="18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3312" y="3297694"/>
            <a:ext cx="6202039" cy="3123265"/>
          </a:xfrm>
          <a:prstGeom prst="rect">
            <a:avLst/>
          </a:prstGeom>
        </p:spPr>
      </p:pic>
      <p:pic>
        <p:nvPicPr>
          <p:cNvPr id="4" name="תמונה 3" descr="גזירת מסך"/>
          <p:cNvPicPr>
            <a:picLocks noChangeAspect="1"/>
          </p:cNvPicPr>
          <p:nvPr/>
        </p:nvPicPr>
        <p:blipFill>
          <a:blip r:embed="rId6"/>
          <a:stretch>
            <a:fillRect/>
          </a:stretch>
        </p:blipFill>
        <p:spPr>
          <a:xfrm>
            <a:off x="4529131" y="3424237"/>
            <a:ext cx="85737" cy="9526"/>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7" y="689113"/>
            <a:ext cx="2762636" cy="3553321"/>
          </a:xfrm>
          <a:prstGeom prst="rect">
            <a:avLst/>
          </a:prstGeom>
        </p:spPr>
      </p:pic>
      <p:sp>
        <p:nvSpPr>
          <p:cNvPr id="10" name="TextBox 9"/>
          <p:cNvSpPr txBox="1"/>
          <p:nvPr/>
        </p:nvSpPr>
        <p:spPr>
          <a:xfrm>
            <a:off x="2763313" y="3297694"/>
            <a:ext cx="4661217" cy="369845"/>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207780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3200" y="38414"/>
            <a:ext cx="1190123" cy="729855"/>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866" y="1012213"/>
            <a:ext cx="8791838" cy="3309530"/>
          </a:xfrm>
          <a:prstGeom prst="rect">
            <a:avLst/>
          </a:prstGeom>
        </p:spPr>
      </p:pic>
    </p:spTree>
    <p:extLst>
      <p:ext uri="{BB962C8B-B14F-4D97-AF65-F5344CB8AC3E}">
        <p14:creationId xmlns:p14="http://schemas.microsoft.com/office/powerpoint/2010/main" val="2768841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0F155998-EF92-DF44-EFEB-AAE5868BE502}"/>
              </a:ext>
            </a:extLst>
          </p:cNvPr>
          <p:cNvPicPr>
            <a:picLocks noChangeAspect="1"/>
          </p:cNvPicPr>
          <p:nvPr/>
        </p:nvPicPr>
        <p:blipFill>
          <a:blip r:embed="rId4"/>
          <a:stretch>
            <a:fillRect/>
          </a:stretch>
        </p:blipFill>
        <p:spPr>
          <a:xfrm>
            <a:off x="1179" y="3211259"/>
            <a:ext cx="2364509" cy="2401455"/>
          </a:xfrm>
          <a:prstGeom prst="rect">
            <a:avLst/>
          </a:prstGeom>
        </p:spPr>
      </p:pic>
      <p:sp>
        <p:nvSpPr>
          <p:cNvPr id="8" name="תיבת טקסט 7">
            <a:extLst>
              <a:ext uri="{FF2B5EF4-FFF2-40B4-BE49-F238E27FC236}">
                <a16:creationId xmlns:a16="http://schemas.microsoft.com/office/drawing/2014/main" id="{6333BAE8-8CC7-019C-2B0B-0B7B7336B887}"/>
              </a:ext>
            </a:extLst>
          </p:cNvPr>
          <p:cNvSpPr txBox="1"/>
          <p:nvPr/>
        </p:nvSpPr>
        <p:spPr>
          <a:xfrm>
            <a:off x="7393213" y="5612714"/>
            <a:ext cx="1001487" cy="369332"/>
          </a:xfrm>
          <a:prstGeom prst="rect">
            <a:avLst/>
          </a:prstGeom>
          <a:noFill/>
        </p:spPr>
        <p:txBody>
          <a:bodyPr wrap="square">
            <a:spAutoFit/>
          </a:bodyPr>
          <a:lstStyle/>
          <a:p>
            <a:r>
              <a:rPr lang="ar-SA" sz="1800" b="1" dirty="0">
                <a:latin typeface="MF_FrankRuhl-Bold"/>
              </a:rPr>
              <a:t>صَفْحَة </a:t>
            </a:r>
            <a:r>
              <a:rPr lang="he-IL" b="1" dirty="0">
                <a:latin typeface="MF_FrankRuhl-Bold"/>
              </a:rPr>
              <a:t>37</a:t>
            </a:r>
            <a:endParaRPr lang="he-IL" sz="1800"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11582" y="689113"/>
            <a:ext cx="6132349" cy="3882887"/>
          </a:xfrm>
          <a:prstGeom prst="rect">
            <a:avLst/>
          </a:prstGeom>
        </p:spPr>
      </p:pic>
    </p:spTree>
    <p:extLst>
      <p:ext uri="{BB962C8B-B14F-4D97-AF65-F5344CB8AC3E}">
        <p14:creationId xmlns:p14="http://schemas.microsoft.com/office/powerpoint/2010/main" val="177417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BC9EBE74-E559-360B-ED0F-79257D552EA9}"/>
              </a:ext>
            </a:extLst>
          </p:cNvPr>
          <p:cNvSpPr txBox="1"/>
          <p:nvPr/>
        </p:nvSpPr>
        <p:spPr>
          <a:xfrm>
            <a:off x="1105592" y="2832298"/>
            <a:ext cx="2626821" cy="369332"/>
          </a:xfrm>
          <a:prstGeom prst="rect">
            <a:avLst/>
          </a:prstGeom>
          <a:noFill/>
        </p:spPr>
        <p:txBody>
          <a:bodyPr wrap="square">
            <a:spAutoFit/>
          </a:bodyPr>
          <a:lstStyle/>
          <a:p>
            <a:pPr algn="r"/>
            <a:r>
              <a:rPr lang="ar-SA" b="1" dirty="0">
                <a:latin typeface="MF_FrankRuhl-Bold"/>
              </a:rPr>
              <a:t>تَتِمَّة المَهَمَّة صَفْحَة </a:t>
            </a:r>
            <a:r>
              <a:rPr lang="he-IL" sz="1800" b="1" dirty="0">
                <a:latin typeface="MF_FrankRuhl-Bold"/>
              </a:rPr>
              <a:t> 38</a:t>
            </a:r>
            <a:endParaRPr lang="he-IL" dirty="0"/>
          </a:p>
        </p:txBody>
      </p:sp>
      <p:sp>
        <p:nvSpPr>
          <p:cNvPr id="7" name="תיבת טקסט 6">
            <a:extLst>
              <a:ext uri="{FF2B5EF4-FFF2-40B4-BE49-F238E27FC236}">
                <a16:creationId xmlns:a16="http://schemas.microsoft.com/office/drawing/2014/main" id="{681E85D7-1FF7-564C-EC90-50357790A999}"/>
              </a:ext>
            </a:extLst>
          </p:cNvPr>
          <p:cNvSpPr txBox="1"/>
          <p:nvPr/>
        </p:nvSpPr>
        <p:spPr>
          <a:xfrm>
            <a:off x="2207029" y="-96747"/>
            <a:ext cx="4572000" cy="646331"/>
          </a:xfrm>
          <a:prstGeom prst="rect">
            <a:avLst/>
          </a:prstGeom>
          <a:noFill/>
        </p:spPr>
        <p:txBody>
          <a:bodyPr wrap="square">
            <a:spAutoFit/>
          </a:bodyPr>
          <a:lstStyle/>
          <a:p>
            <a:pPr algn="ctr"/>
            <a:r>
              <a:rPr lang="ar-SA" sz="3600" b="1" dirty="0">
                <a:solidFill>
                  <a:schemeClr val="accent2"/>
                </a:solidFill>
                <a:latin typeface="MF_FrankRuhl-Regular"/>
              </a:rPr>
              <a:t>أَجْزَاء السِّن</a:t>
            </a:r>
            <a:endParaRPr lang="he-IL" sz="3600" b="1" dirty="0">
              <a:solidFill>
                <a:schemeClr val="accent2">
                  <a:lumMod val="75000"/>
                </a:schemeClr>
              </a:solidFill>
            </a:endParaRPr>
          </a:p>
        </p:txBody>
      </p:sp>
      <p:pic>
        <p:nvPicPr>
          <p:cNvPr id="14" name="תמונה 13">
            <a:extLst>
              <a:ext uri="{FF2B5EF4-FFF2-40B4-BE49-F238E27FC236}">
                <a16:creationId xmlns:a16="http://schemas.microsoft.com/office/drawing/2014/main" id="{7C638A8B-82DA-32FD-8C55-8364F093D1AB}"/>
              </a:ext>
            </a:extLst>
          </p:cNvPr>
          <p:cNvPicPr>
            <a:picLocks noChangeAspect="1"/>
          </p:cNvPicPr>
          <p:nvPr/>
        </p:nvPicPr>
        <p:blipFill>
          <a:blip r:embed="rId4"/>
          <a:stretch>
            <a:fillRect/>
          </a:stretch>
        </p:blipFill>
        <p:spPr>
          <a:xfrm>
            <a:off x="5276066" y="4374798"/>
            <a:ext cx="3435927" cy="2304346"/>
          </a:xfrm>
          <a:prstGeom prst="rect">
            <a:avLst/>
          </a:prstGeom>
          <a:ln w="12700">
            <a:solidFill>
              <a:srgbClr val="B31013"/>
            </a:solidFill>
          </a:ln>
        </p:spPr>
      </p:pic>
      <p:sp>
        <p:nvSpPr>
          <p:cNvPr id="16" name="תיבת טקסט 15">
            <a:extLst>
              <a:ext uri="{FF2B5EF4-FFF2-40B4-BE49-F238E27FC236}">
                <a16:creationId xmlns:a16="http://schemas.microsoft.com/office/drawing/2014/main" id="{213084A9-48DE-ABDA-4446-F5A5820251A5}"/>
              </a:ext>
            </a:extLst>
          </p:cNvPr>
          <p:cNvSpPr txBox="1"/>
          <p:nvPr/>
        </p:nvSpPr>
        <p:spPr>
          <a:xfrm>
            <a:off x="3732413" y="2724577"/>
            <a:ext cx="5976851" cy="584775"/>
          </a:xfrm>
          <a:prstGeom prst="rect">
            <a:avLst/>
          </a:prstGeom>
          <a:noFill/>
        </p:spPr>
        <p:txBody>
          <a:bodyPr wrap="square">
            <a:spAutoFit/>
          </a:bodyPr>
          <a:lstStyle/>
          <a:p>
            <a:r>
              <a:rPr lang="ar-SA" sz="3200" b="1" dirty="0">
                <a:latin typeface="MF_FrankRuhl-Regular"/>
              </a:rPr>
              <a:t>مَهَمَّة</a:t>
            </a:r>
            <a:r>
              <a:rPr lang="he-IL" sz="3200" b="1" i="0" u="none" strike="noStrike" baseline="0" dirty="0">
                <a:latin typeface="MF_FrankRuhl-Regular"/>
              </a:rPr>
              <a:t>:</a:t>
            </a:r>
            <a:r>
              <a:rPr lang="he-IL" sz="3200" b="0" i="0" u="none" strike="noStrike" baseline="0" dirty="0">
                <a:solidFill>
                  <a:srgbClr val="437BBE"/>
                </a:solidFill>
                <a:latin typeface="MF_FrankRuhl-Regular"/>
              </a:rPr>
              <a:t> </a:t>
            </a:r>
            <a:r>
              <a:rPr lang="ar-SA" sz="3200" b="0" i="0" u="none" strike="noStrike" baseline="0" dirty="0">
                <a:solidFill>
                  <a:schemeClr val="accent2"/>
                </a:solidFill>
                <a:latin typeface="MF_FrankRuhl-Regular"/>
              </a:rPr>
              <a:t>ما هِيِ أَجْزَاء السِّنّ؟</a:t>
            </a:r>
            <a:endParaRPr lang="he-IL" sz="3200" b="1" dirty="0">
              <a:solidFill>
                <a:schemeClr val="accent2"/>
              </a:solidFill>
            </a:endParaRPr>
          </a:p>
        </p:txBody>
      </p:sp>
      <p:sp>
        <p:nvSpPr>
          <p:cNvPr id="20" name="תיבת טקסט 19">
            <a:extLst>
              <a:ext uri="{FF2B5EF4-FFF2-40B4-BE49-F238E27FC236}">
                <a16:creationId xmlns:a16="http://schemas.microsoft.com/office/drawing/2014/main" id="{31B87FEC-11B4-D2C8-2B15-119CDF1826A0}"/>
              </a:ext>
            </a:extLst>
          </p:cNvPr>
          <p:cNvSpPr txBox="1"/>
          <p:nvPr/>
        </p:nvSpPr>
        <p:spPr>
          <a:xfrm>
            <a:off x="803564" y="3798812"/>
            <a:ext cx="8465382" cy="400110"/>
          </a:xfrm>
          <a:prstGeom prst="rect">
            <a:avLst/>
          </a:prstGeom>
          <a:noFill/>
        </p:spPr>
        <p:txBody>
          <a:bodyPr wrap="square">
            <a:spAutoFit/>
          </a:bodyPr>
          <a:lstStyle/>
          <a:p>
            <a:pPr algn="ctr"/>
            <a:r>
              <a:rPr lang="ar-SA" sz="2000" b="0" i="0" u="none" strike="noStrike" baseline="0" dirty="0">
                <a:latin typeface="MF_FrankRuhl-Regular"/>
              </a:rPr>
              <a:t>أيّ أَجْزاء للسِّن يُمْكِن</a:t>
            </a:r>
            <a:r>
              <a:rPr lang="ar-SA" sz="2000" b="0" i="0" u="none" strike="noStrike" dirty="0">
                <a:latin typeface="MF_FrankRuhl-Regular"/>
              </a:rPr>
              <a:t> رُؤْيَتُها بِوَاسِطَة أَشِعَّة </a:t>
            </a:r>
            <a:r>
              <a:rPr lang="ar-SA" sz="2000" b="0" i="0" u="none" strike="noStrike" dirty="0" err="1">
                <a:latin typeface="MF_FrankRuhl-Regular"/>
              </a:rPr>
              <a:t>رِنْتْجِن</a:t>
            </a:r>
            <a:r>
              <a:rPr lang="ar-SA" sz="2000" b="0" i="0" u="none" strike="noStrike" dirty="0">
                <a:latin typeface="MF_FrankRuhl-Regular"/>
              </a:rPr>
              <a:t> </a:t>
            </a:r>
            <a:r>
              <a:rPr lang="he-IL" sz="2000" b="0" i="0" u="none" strike="noStrike" dirty="0">
                <a:latin typeface="MF_FrankRuhl-Regular"/>
              </a:rPr>
              <a:t> </a:t>
            </a:r>
            <a:r>
              <a:rPr lang="ar-SA" sz="2000" dirty="0">
                <a:latin typeface="MF_FrankRuhl-Regular"/>
              </a:rPr>
              <a:t>ولا نَراَهَا بِوَاسِطَة مَشَاهَدَة دَاخِل الفَم؟</a:t>
            </a:r>
            <a:endParaRPr lang="he-IL" sz="2000" b="0" i="0" u="none" strike="noStrike" baseline="0" dirty="0">
              <a:latin typeface="MF_FrankRuhl-Regular"/>
            </a:endParaRPr>
          </a:p>
        </p:txBody>
      </p:sp>
      <p:pic>
        <p:nvPicPr>
          <p:cNvPr id="22" name="תמונה 21">
            <a:extLst>
              <a:ext uri="{FF2B5EF4-FFF2-40B4-BE49-F238E27FC236}">
                <a16:creationId xmlns:a16="http://schemas.microsoft.com/office/drawing/2014/main" id="{48E816FD-D7CD-C5F9-4307-A1952BC9DC16}"/>
              </a:ext>
            </a:extLst>
          </p:cNvPr>
          <p:cNvPicPr>
            <a:picLocks noChangeAspect="1"/>
          </p:cNvPicPr>
          <p:nvPr/>
        </p:nvPicPr>
        <p:blipFill>
          <a:blip r:embed="rId5"/>
          <a:stretch>
            <a:fillRect/>
          </a:stretch>
        </p:blipFill>
        <p:spPr>
          <a:xfrm>
            <a:off x="803564" y="4374798"/>
            <a:ext cx="3768436" cy="2304347"/>
          </a:xfrm>
          <a:prstGeom prst="rect">
            <a:avLst/>
          </a:prstGeom>
          <a:ln w="12700">
            <a:solidFill>
              <a:srgbClr val="B31013"/>
            </a:solidFill>
          </a:ln>
        </p:spPr>
      </p:pic>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34985" y="805121"/>
            <a:ext cx="4610744" cy="1733792"/>
          </a:xfrm>
          <a:prstGeom prst="rect">
            <a:avLst/>
          </a:prstGeom>
        </p:spPr>
      </p:pic>
    </p:spTree>
    <p:extLst>
      <p:ext uri="{BB962C8B-B14F-4D97-AF65-F5344CB8AC3E}">
        <p14:creationId xmlns:p14="http://schemas.microsoft.com/office/powerpoint/2010/main" val="281946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13" name="תיבת טקסט 12">
            <a:extLst>
              <a:ext uri="{FF2B5EF4-FFF2-40B4-BE49-F238E27FC236}">
                <a16:creationId xmlns:a16="http://schemas.microsoft.com/office/drawing/2014/main" id="{A47394F8-90E2-6C1A-A0C7-4F3AA33BDC96}"/>
              </a:ext>
            </a:extLst>
          </p:cNvPr>
          <p:cNvSpPr txBox="1"/>
          <p:nvPr/>
        </p:nvSpPr>
        <p:spPr>
          <a:xfrm>
            <a:off x="4810538" y="2586077"/>
            <a:ext cx="4081029" cy="1685846"/>
          </a:xfrm>
          <a:prstGeom prst="rect">
            <a:avLst/>
          </a:prstGeom>
          <a:noFill/>
          <a:ln>
            <a:solidFill>
              <a:srgbClr val="00B0F0"/>
            </a:solidFill>
          </a:ln>
        </p:spPr>
        <p:txBody>
          <a:bodyPr wrap="square">
            <a:spAutoFit/>
          </a:bodyPr>
          <a:lstStyle/>
          <a:p>
            <a:pPr algn="r">
              <a:lnSpc>
                <a:spcPct val="150000"/>
              </a:lnSpc>
            </a:pPr>
            <a:r>
              <a:rPr lang="ar-SA" sz="2400" i="0" u="none" strike="noStrike" baseline="0" dirty="0">
                <a:latin typeface="MF_FrankRuhl-Bold"/>
              </a:rPr>
              <a:t>اقرَأوا</a:t>
            </a:r>
            <a:r>
              <a:rPr lang="ar-SA" sz="2400" i="0" u="none" strike="noStrike" dirty="0">
                <a:latin typeface="MF_FrankRuhl-Bold"/>
              </a:rPr>
              <a:t> قِطْعَة المَعْلُومات</a:t>
            </a:r>
            <a:r>
              <a:rPr lang="ar-SA" sz="2400" b="1" i="0" u="none" strike="noStrike" dirty="0">
                <a:solidFill>
                  <a:srgbClr val="8C67AA"/>
                </a:solidFill>
                <a:latin typeface="MF_FrankRuhl-Bold"/>
              </a:rPr>
              <a:t> </a:t>
            </a:r>
            <a:r>
              <a:rPr lang="ar-SA" sz="2400" b="1" dirty="0">
                <a:solidFill>
                  <a:schemeClr val="accent2"/>
                </a:solidFill>
                <a:latin typeface="MF_FrankRuhl-Bold"/>
              </a:rPr>
              <a:t>مَبْنى السِّن </a:t>
            </a:r>
            <a:r>
              <a:rPr lang="ar-SA" sz="2400" dirty="0">
                <a:latin typeface="MF_FrankRuhl-Bold"/>
              </a:rPr>
              <a:t>صَفْحَة 39 وأجيبوا عَن الأسْئِلَة في الصَّفْحَات 39-41</a:t>
            </a:r>
            <a:endParaRPr lang="he-IL" sz="2400"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957" y="758415"/>
            <a:ext cx="3468755" cy="4618165"/>
          </a:xfrm>
          <a:prstGeom prst="rect">
            <a:avLst/>
          </a:prstGeom>
        </p:spPr>
      </p:pic>
    </p:spTree>
    <p:extLst>
      <p:ext uri="{BB962C8B-B14F-4D97-AF65-F5344CB8AC3E}">
        <p14:creationId xmlns:p14="http://schemas.microsoft.com/office/powerpoint/2010/main" val="3277670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3200" y="38414"/>
            <a:ext cx="1190123" cy="729855"/>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388540"/>
            <a:ext cx="9144000" cy="4080919"/>
          </a:xfrm>
          <a:prstGeom prst="rect">
            <a:avLst/>
          </a:prstGeom>
        </p:spPr>
      </p:pic>
    </p:spTree>
    <p:extLst>
      <p:ext uri="{BB962C8B-B14F-4D97-AF65-F5344CB8AC3E}">
        <p14:creationId xmlns:p14="http://schemas.microsoft.com/office/powerpoint/2010/main" val="284528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AD0A5CA5-F292-918E-75CB-7098D29C20DC}"/>
              </a:ext>
            </a:extLst>
          </p:cNvPr>
          <p:cNvSpPr txBox="1"/>
          <p:nvPr/>
        </p:nvSpPr>
        <p:spPr>
          <a:xfrm>
            <a:off x="2302626" y="365126"/>
            <a:ext cx="6409112" cy="584775"/>
          </a:xfrm>
          <a:prstGeom prst="rect">
            <a:avLst/>
          </a:prstGeom>
          <a:noFill/>
        </p:spPr>
        <p:txBody>
          <a:bodyPr wrap="square">
            <a:spAutoFit/>
          </a:bodyPr>
          <a:lstStyle/>
          <a:p>
            <a:pPr algn="ctr"/>
            <a:r>
              <a:rPr lang="ar-SA" sz="3200" b="1" dirty="0">
                <a:latin typeface="MF_FrankRuhl-Regular"/>
              </a:rPr>
              <a:t>مَهَمَّة </a:t>
            </a:r>
            <a:r>
              <a:rPr lang="he-IL" sz="3200" b="1" i="0" u="none" strike="noStrike" baseline="0" dirty="0">
                <a:latin typeface="MF_FrankRuhl-Regular"/>
              </a:rPr>
              <a:t>: </a:t>
            </a:r>
            <a:r>
              <a:rPr lang="ar-SA" sz="3200" b="1" dirty="0">
                <a:latin typeface="MF_FrankRuhl-Regular"/>
              </a:rPr>
              <a:t>نَبْني</a:t>
            </a:r>
            <a:r>
              <a:rPr lang="ar-SA" sz="3200" b="1" i="0" u="none" strike="noStrike" dirty="0">
                <a:latin typeface="MF_FrankRuhl-Regular"/>
              </a:rPr>
              <a:t> نَموذَجًا للأسنان</a:t>
            </a:r>
            <a:endParaRPr lang="he-IL" sz="3200" b="1" dirty="0">
              <a:solidFill>
                <a:schemeClr val="accent2">
                  <a:lumMod val="75000"/>
                </a:schemeClr>
              </a:solidFill>
            </a:endParaRPr>
          </a:p>
        </p:txBody>
      </p:sp>
      <p:pic>
        <p:nvPicPr>
          <p:cNvPr id="7" name="תמונה 6">
            <a:extLst>
              <a:ext uri="{FF2B5EF4-FFF2-40B4-BE49-F238E27FC236}">
                <a16:creationId xmlns:a16="http://schemas.microsoft.com/office/drawing/2014/main" id="{8E810E9E-D304-554C-B77A-1AE2661283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369" y="3429000"/>
            <a:ext cx="2913149" cy="2260637"/>
          </a:xfrm>
          <a:prstGeom prst="rect">
            <a:avLst/>
          </a:prstGeom>
          <a:ln>
            <a:solidFill>
              <a:srgbClr val="00B0F0"/>
            </a:solidFill>
          </a:ln>
        </p:spPr>
      </p:pic>
      <p:sp>
        <p:nvSpPr>
          <p:cNvPr id="17" name="תיבת טקסט 16">
            <a:extLst>
              <a:ext uri="{FF2B5EF4-FFF2-40B4-BE49-F238E27FC236}">
                <a16:creationId xmlns:a16="http://schemas.microsoft.com/office/drawing/2014/main" id="{6DD08826-9123-9BEE-6672-7862069B018B}"/>
              </a:ext>
            </a:extLst>
          </p:cNvPr>
          <p:cNvSpPr txBox="1"/>
          <p:nvPr/>
        </p:nvSpPr>
        <p:spPr>
          <a:xfrm>
            <a:off x="3915295" y="6046866"/>
            <a:ext cx="2618509" cy="369332"/>
          </a:xfrm>
          <a:prstGeom prst="rect">
            <a:avLst/>
          </a:prstGeom>
          <a:noFill/>
        </p:spPr>
        <p:txBody>
          <a:bodyPr wrap="square">
            <a:spAutoFit/>
          </a:bodyPr>
          <a:lstStyle/>
          <a:p>
            <a:pPr algn="r"/>
            <a:r>
              <a:rPr lang="ar-SA" b="1" dirty="0">
                <a:latin typeface="MF_FrankRuhl-Bold"/>
              </a:rPr>
              <a:t>تَتِمَّة المَهَمَّة صَفْحَة </a:t>
            </a:r>
            <a:r>
              <a:rPr lang="he-IL" sz="1800" b="1" dirty="0">
                <a:latin typeface="MF_FrankRuhl-Bold"/>
              </a:rPr>
              <a:t>42</a:t>
            </a:r>
            <a:endParaRPr lang="he-IL" dirty="0"/>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21132" y="3429000"/>
            <a:ext cx="3727412" cy="2484941"/>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7098" y="1279162"/>
            <a:ext cx="7774640" cy="1384525"/>
          </a:xfrm>
          <a:prstGeom prst="rect">
            <a:avLst/>
          </a:prstGeom>
        </p:spPr>
      </p:pic>
    </p:spTree>
    <p:extLst>
      <p:ext uri="{BB962C8B-B14F-4D97-AF65-F5344CB8AC3E}">
        <p14:creationId xmlns:p14="http://schemas.microsoft.com/office/powerpoint/2010/main" val="352490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6"/>
            <a:ext cx="1109568" cy="530398"/>
          </a:xfrm>
          <a:prstGeom prst="rect">
            <a:avLst/>
          </a:prstGeom>
        </p:spPr>
      </p:pic>
      <p:pic>
        <p:nvPicPr>
          <p:cNvPr id="23" name="תמונה 22">
            <a:extLst>
              <a:ext uri="{FF2B5EF4-FFF2-40B4-BE49-F238E27FC236}">
                <a16:creationId xmlns:a16="http://schemas.microsoft.com/office/drawing/2014/main" id="{0ACA583E-4304-C43D-5748-F25283A0E962}"/>
              </a:ext>
            </a:extLst>
          </p:cNvPr>
          <p:cNvPicPr>
            <a:picLocks noChangeAspect="1"/>
          </p:cNvPicPr>
          <p:nvPr/>
        </p:nvPicPr>
        <p:blipFill>
          <a:blip r:embed="rId4"/>
          <a:stretch>
            <a:fillRect/>
          </a:stretch>
        </p:blipFill>
        <p:spPr>
          <a:xfrm>
            <a:off x="7667220" y="4109753"/>
            <a:ext cx="1182727" cy="1079086"/>
          </a:xfrm>
          <a:prstGeom prst="rect">
            <a:avLst/>
          </a:prstGeom>
        </p:spPr>
      </p:pic>
      <p:sp>
        <p:nvSpPr>
          <p:cNvPr id="24" name="TextBox 12">
            <a:extLst>
              <a:ext uri="{FF2B5EF4-FFF2-40B4-BE49-F238E27FC236}">
                <a16:creationId xmlns:a16="http://schemas.microsoft.com/office/drawing/2014/main" id="{E05AAD34-12AB-5369-BCF7-E18CD3A1D4B8}"/>
              </a:ext>
            </a:extLst>
          </p:cNvPr>
          <p:cNvSpPr txBox="1"/>
          <p:nvPr/>
        </p:nvSpPr>
        <p:spPr>
          <a:xfrm>
            <a:off x="6042991" y="6113563"/>
            <a:ext cx="2682610" cy="400110"/>
          </a:xfrm>
          <a:prstGeom prst="rect">
            <a:avLst/>
          </a:prstGeom>
          <a:noFill/>
        </p:spPr>
        <p:txBody>
          <a:bodyPr wrap="square" rtlCol="0">
            <a:spAutoFit/>
          </a:bodyPr>
          <a:lstStyle/>
          <a:p>
            <a:pPr algn="r"/>
            <a:r>
              <a:rPr lang="ar-SA" sz="2000" b="1" dirty="0"/>
              <a:t>تَتمَّة أسئِلَة المُحادَثَة صَفْحَة </a:t>
            </a:r>
            <a:r>
              <a:rPr lang="he-IL" sz="2000" b="1" dirty="0"/>
              <a:t>8</a:t>
            </a:r>
            <a:endParaRPr lang="en-US" sz="2000" b="1"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00083" y="529088"/>
            <a:ext cx="3743848" cy="3000794"/>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5865" y="837828"/>
            <a:ext cx="4029638" cy="2667372"/>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48184" y="2871709"/>
            <a:ext cx="47632" cy="1114581"/>
          </a:xfrm>
          <a:prstGeom prst="rect">
            <a:avLst/>
          </a:prstGeom>
        </p:spPr>
      </p:pic>
      <p:pic>
        <p:nvPicPr>
          <p:cNvPr id="6" name="תמונה 5"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98260" y="4224448"/>
            <a:ext cx="6439799" cy="1590897"/>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62C7EE9D-561D-D807-06C8-DB1558FF36F6}"/>
              </a:ext>
            </a:extLst>
          </p:cNvPr>
          <p:cNvSpPr txBox="1"/>
          <p:nvPr/>
        </p:nvSpPr>
        <p:spPr>
          <a:xfrm>
            <a:off x="1897672" y="416961"/>
            <a:ext cx="5783344" cy="584775"/>
          </a:xfrm>
          <a:prstGeom prst="rect">
            <a:avLst/>
          </a:prstGeom>
          <a:noFill/>
        </p:spPr>
        <p:txBody>
          <a:bodyPr wrap="square">
            <a:spAutoFit/>
          </a:bodyPr>
          <a:lstStyle/>
          <a:p>
            <a:r>
              <a:rPr lang="ar-SA" sz="3200" b="1" dirty="0">
                <a:latin typeface="MF_FrankRuhl-Regular"/>
              </a:rPr>
              <a:t>مَهَمَّة تَلْخيص</a:t>
            </a:r>
            <a:r>
              <a:rPr lang="he-IL" sz="3200" b="1" i="0" u="none" strike="noStrike" baseline="0" dirty="0">
                <a:latin typeface="MF_FrankRuhl-Regular"/>
              </a:rPr>
              <a:t>: </a:t>
            </a:r>
            <a:r>
              <a:rPr lang="ar-SA" sz="3200" b="1" i="0" u="none" strike="noStrike" baseline="0" dirty="0">
                <a:solidFill>
                  <a:schemeClr val="accent2">
                    <a:lumMod val="75000"/>
                  </a:schemeClr>
                </a:solidFill>
                <a:latin typeface="MF_FrankRuhl-Regular"/>
              </a:rPr>
              <a:t>بِدون أَسْنان لا يُمْكِن</a:t>
            </a:r>
            <a:endParaRPr lang="he-IL" sz="3200" b="1" dirty="0">
              <a:solidFill>
                <a:schemeClr val="accent2">
                  <a:lumMod val="75000"/>
                </a:schemeClr>
              </a:solidFill>
            </a:endParaRPr>
          </a:p>
        </p:txBody>
      </p:sp>
      <p:pic>
        <p:nvPicPr>
          <p:cNvPr id="7" name="תמונה 6">
            <a:extLst>
              <a:ext uri="{FF2B5EF4-FFF2-40B4-BE49-F238E27FC236}">
                <a16:creationId xmlns:a16="http://schemas.microsoft.com/office/drawing/2014/main" id="{378D1F0D-8EBD-F557-DF92-590082920A63}"/>
              </a:ext>
            </a:extLst>
          </p:cNvPr>
          <p:cNvPicPr>
            <a:picLocks noChangeAspect="1"/>
          </p:cNvPicPr>
          <p:nvPr/>
        </p:nvPicPr>
        <p:blipFill>
          <a:blip r:embed="rId4"/>
          <a:stretch>
            <a:fillRect/>
          </a:stretch>
        </p:blipFill>
        <p:spPr>
          <a:xfrm>
            <a:off x="2179562" y="2256655"/>
            <a:ext cx="5596637" cy="4102081"/>
          </a:xfrm>
          <a:prstGeom prst="rect">
            <a:avLst/>
          </a:prstGeom>
          <a:ln w="12700">
            <a:solidFill>
              <a:srgbClr val="B31013"/>
            </a:solidFill>
          </a:ln>
        </p:spPr>
      </p:pic>
      <p:sp>
        <p:nvSpPr>
          <p:cNvPr id="8" name="תיבת טקסט 7">
            <a:extLst>
              <a:ext uri="{FF2B5EF4-FFF2-40B4-BE49-F238E27FC236}">
                <a16:creationId xmlns:a16="http://schemas.microsoft.com/office/drawing/2014/main" id="{D49085A6-B446-28DF-A405-F56891FBBE17}"/>
              </a:ext>
            </a:extLst>
          </p:cNvPr>
          <p:cNvSpPr txBox="1"/>
          <p:nvPr/>
        </p:nvSpPr>
        <p:spPr>
          <a:xfrm>
            <a:off x="3792746" y="1124018"/>
            <a:ext cx="2618509" cy="369332"/>
          </a:xfrm>
          <a:prstGeom prst="rect">
            <a:avLst/>
          </a:prstGeom>
          <a:noFill/>
        </p:spPr>
        <p:txBody>
          <a:bodyPr wrap="square">
            <a:spAutoFit/>
          </a:bodyPr>
          <a:lstStyle/>
          <a:p>
            <a:pPr algn="r"/>
            <a:r>
              <a:rPr lang="ar-SA" b="1" dirty="0">
                <a:solidFill>
                  <a:schemeClr val="accent1">
                    <a:lumMod val="75000"/>
                  </a:schemeClr>
                </a:solidFill>
              </a:rPr>
              <a:t>تّتِمَّة المَهَمَّة صَفْحَة </a:t>
            </a:r>
            <a:r>
              <a:rPr lang="he-IL" sz="1800" b="1" dirty="0">
                <a:latin typeface="MF_FrankRuhl-Bold"/>
              </a:rPr>
              <a:t>44</a:t>
            </a:r>
            <a:endParaRPr lang="he-IL"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spTree>
    <p:extLst>
      <p:ext uri="{BB962C8B-B14F-4D97-AF65-F5344CB8AC3E}">
        <p14:creationId xmlns:p14="http://schemas.microsoft.com/office/powerpoint/2010/main" val="374798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650" y="993913"/>
            <a:ext cx="7478096" cy="4281441"/>
          </a:xfrm>
          <a:prstGeom prst="rect">
            <a:avLst/>
          </a:prstGeom>
        </p:spPr>
      </p:pic>
    </p:spTree>
    <p:extLst>
      <p:ext uri="{BB962C8B-B14F-4D97-AF65-F5344CB8AC3E}">
        <p14:creationId xmlns:p14="http://schemas.microsoft.com/office/powerpoint/2010/main" val="182005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AA24F426-DBD7-7DA6-4C63-B054EFDE18CA}"/>
              </a:ext>
            </a:extLst>
          </p:cNvPr>
          <p:cNvSpPr txBox="1"/>
          <p:nvPr/>
        </p:nvSpPr>
        <p:spPr>
          <a:xfrm>
            <a:off x="2531165" y="6319724"/>
            <a:ext cx="1385803" cy="369332"/>
          </a:xfrm>
          <a:prstGeom prst="rect">
            <a:avLst/>
          </a:prstGeom>
          <a:noFill/>
        </p:spPr>
        <p:txBody>
          <a:bodyPr wrap="square">
            <a:spAutoFit/>
          </a:bodyPr>
          <a:lstStyle/>
          <a:p>
            <a:r>
              <a:rPr lang="ar-SA" b="1" dirty="0">
                <a:latin typeface="MF_FrankRuhl-Bold"/>
              </a:rPr>
              <a:t>صَفْحَة </a:t>
            </a:r>
            <a:r>
              <a:rPr lang="he-IL" sz="1800" b="1" dirty="0">
                <a:latin typeface="MF_FrankRuhl-Bold"/>
              </a:rPr>
              <a:t> 45</a:t>
            </a:r>
            <a:endParaRPr lang="he-IL" sz="18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6496" y="802436"/>
            <a:ext cx="6055600" cy="4893830"/>
          </a:xfrm>
          <a:prstGeom prst="rect">
            <a:avLst/>
          </a:prstGeom>
        </p:spPr>
      </p:pic>
    </p:spTree>
    <p:extLst>
      <p:ext uri="{BB962C8B-B14F-4D97-AF65-F5344CB8AC3E}">
        <p14:creationId xmlns:p14="http://schemas.microsoft.com/office/powerpoint/2010/main" val="2821000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DFBCE07A-F833-A190-DEF2-38134AB15D50}"/>
              </a:ext>
            </a:extLst>
          </p:cNvPr>
          <p:cNvSpPr txBox="1"/>
          <p:nvPr/>
        </p:nvSpPr>
        <p:spPr>
          <a:xfrm>
            <a:off x="2462994" y="5952079"/>
            <a:ext cx="1446397" cy="369332"/>
          </a:xfrm>
          <a:prstGeom prst="rect">
            <a:avLst/>
          </a:prstGeom>
          <a:noFill/>
        </p:spPr>
        <p:txBody>
          <a:bodyPr wrap="square">
            <a:spAutoFit/>
          </a:bodyPr>
          <a:lstStyle/>
          <a:p>
            <a:r>
              <a:rPr lang="he-IL" sz="1800" b="1" dirty="0">
                <a:latin typeface="MF_FrankRuhl-Bold"/>
              </a:rPr>
              <a:t> </a:t>
            </a:r>
            <a:r>
              <a:rPr lang="ar-SA" sz="1800" b="1" dirty="0">
                <a:latin typeface="MF_FrankRuhl-Bold"/>
              </a:rPr>
              <a:t>صَفْحَة </a:t>
            </a:r>
            <a:r>
              <a:rPr lang="he-IL" sz="1800" b="1" dirty="0">
                <a:latin typeface="MF_FrankRuhl-Bold"/>
              </a:rPr>
              <a:t>45</a:t>
            </a:r>
            <a:endParaRPr lang="he-IL" sz="18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06052" y="1329863"/>
            <a:ext cx="6333722" cy="3947815"/>
          </a:xfrm>
          <a:prstGeom prst="rect">
            <a:avLst/>
          </a:prstGeom>
        </p:spPr>
      </p:pic>
    </p:spTree>
    <p:extLst>
      <p:ext uri="{BB962C8B-B14F-4D97-AF65-F5344CB8AC3E}">
        <p14:creationId xmlns:p14="http://schemas.microsoft.com/office/powerpoint/2010/main" val="3570105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15" name="תיבת טקסט 14">
            <a:extLst>
              <a:ext uri="{FF2B5EF4-FFF2-40B4-BE49-F238E27FC236}">
                <a16:creationId xmlns:a16="http://schemas.microsoft.com/office/drawing/2014/main" id="{47AEB5AE-39D4-1CB8-75F0-073EABCCDEA3}"/>
              </a:ext>
            </a:extLst>
          </p:cNvPr>
          <p:cNvSpPr txBox="1"/>
          <p:nvPr/>
        </p:nvSpPr>
        <p:spPr>
          <a:xfrm>
            <a:off x="1420302" y="165765"/>
            <a:ext cx="5841045" cy="769441"/>
          </a:xfrm>
          <a:prstGeom prst="rect">
            <a:avLst/>
          </a:prstGeom>
          <a:noFill/>
        </p:spPr>
        <p:txBody>
          <a:bodyPr wrap="square">
            <a:spAutoFit/>
          </a:bodyPr>
          <a:lstStyle/>
          <a:p>
            <a:pPr algn="ctr"/>
            <a:r>
              <a:rPr lang="ar-SA" sz="4400" b="1" dirty="0">
                <a:solidFill>
                  <a:schemeClr val="accent1">
                    <a:lumMod val="75000"/>
                  </a:schemeClr>
                </a:solidFill>
              </a:rPr>
              <a:t>مُصْطَلَحَات تَعَلَّمْناهَا </a:t>
            </a:r>
            <a:endParaRPr lang="he-IL" sz="4400" b="1" dirty="0">
              <a:solidFill>
                <a:schemeClr val="accent1">
                  <a:lumMod val="75000"/>
                </a:schemeClr>
              </a:solidFill>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02919" y="5685753"/>
            <a:ext cx="4858428" cy="714475"/>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84373" y="2303145"/>
            <a:ext cx="2534004" cy="562053"/>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74287" y="1256932"/>
            <a:ext cx="5315692" cy="857370"/>
          </a:xfrm>
          <a:prstGeom prst="rect">
            <a:avLst/>
          </a:prstGeom>
        </p:spPr>
      </p:pic>
      <p:pic>
        <p:nvPicPr>
          <p:cNvPr id="9" name="תמונה 8"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43077" y="3019368"/>
            <a:ext cx="2657846" cy="819264"/>
          </a:xfrm>
          <a:prstGeom prst="rect">
            <a:avLst/>
          </a:prstGeom>
        </p:spPr>
      </p:pic>
      <p:pic>
        <p:nvPicPr>
          <p:cNvPr id="13" name="תמונה 12"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87533" y="4302564"/>
            <a:ext cx="1667108" cy="638264"/>
          </a:xfrm>
          <a:prstGeom prst="rect">
            <a:avLst/>
          </a:prstGeom>
        </p:spPr>
      </p:pic>
    </p:spTree>
    <p:extLst>
      <p:ext uri="{BB962C8B-B14F-4D97-AF65-F5344CB8AC3E}">
        <p14:creationId xmlns:p14="http://schemas.microsoft.com/office/powerpoint/2010/main" val="1054724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 name="תיבת טקסט 1">
            <a:extLst>
              <a:ext uri="{FF2B5EF4-FFF2-40B4-BE49-F238E27FC236}">
                <a16:creationId xmlns:a16="http://schemas.microsoft.com/office/drawing/2014/main" id="{FF882E69-9AE9-0DE1-0FBF-69B56863C7CE}"/>
              </a:ext>
            </a:extLst>
          </p:cNvPr>
          <p:cNvSpPr txBox="1"/>
          <p:nvPr/>
        </p:nvSpPr>
        <p:spPr>
          <a:xfrm>
            <a:off x="1183434" y="165765"/>
            <a:ext cx="6077913" cy="769441"/>
          </a:xfrm>
          <a:prstGeom prst="rect">
            <a:avLst/>
          </a:prstGeom>
          <a:noFill/>
        </p:spPr>
        <p:txBody>
          <a:bodyPr wrap="square">
            <a:spAutoFit/>
          </a:bodyPr>
          <a:lstStyle/>
          <a:p>
            <a:pPr algn="ctr"/>
            <a:r>
              <a:rPr lang="ar-SA" sz="4400" b="1" dirty="0">
                <a:solidFill>
                  <a:schemeClr val="accent1">
                    <a:lumMod val="75000"/>
                  </a:schemeClr>
                </a:solidFill>
              </a:rPr>
              <a:t>مُصْطَلَحَات تَعَلَّمْناهَا </a:t>
            </a:r>
            <a:endParaRPr lang="he-IL" sz="4400" b="1" dirty="0">
              <a:solidFill>
                <a:schemeClr val="accent1">
                  <a:lumMod val="75000"/>
                </a:schemeClr>
              </a:solidFill>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2723" y="1229217"/>
            <a:ext cx="5048955" cy="628738"/>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48615" y="2792620"/>
            <a:ext cx="4971276" cy="644424"/>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04040" y="3616896"/>
            <a:ext cx="5915851" cy="609685"/>
          </a:xfrm>
          <a:prstGeom prst="rect">
            <a:avLst/>
          </a:prstGeom>
        </p:spPr>
      </p:pic>
      <p:pic>
        <p:nvPicPr>
          <p:cNvPr id="17" name="תמונה 16" descr="גזירת מסך"/>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99161" y="2046798"/>
            <a:ext cx="4258270" cy="657317"/>
          </a:xfrm>
          <a:prstGeom prst="rect">
            <a:avLst/>
          </a:prstGeom>
        </p:spPr>
      </p:pic>
      <p:pic>
        <p:nvPicPr>
          <p:cNvPr id="19" name="תמונה 18"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08672" y="4469209"/>
            <a:ext cx="6906589" cy="609685"/>
          </a:xfrm>
          <a:prstGeom prst="rect">
            <a:avLst/>
          </a:prstGeom>
        </p:spPr>
      </p:pic>
      <p:pic>
        <p:nvPicPr>
          <p:cNvPr id="20" name="תמונה 19" descr="גזירת מסך"/>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29180" y="5723033"/>
            <a:ext cx="4286849" cy="600159"/>
          </a:xfrm>
          <a:prstGeom prst="rect">
            <a:avLst/>
          </a:prstGeom>
        </p:spPr>
      </p:pic>
    </p:spTree>
    <p:extLst>
      <p:ext uri="{BB962C8B-B14F-4D97-AF65-F5344CB8AC3E}">
        <p14:creationId xmlns:p14="http://schemas.microsoft.com/office/powerpoint/2010/main" val="809111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56826" y="1194161"/>
            <a:ext cx="8610636" cy="2449586"/>
          </a:xfrm>
          <a:effectLst>
            <a:outerShdw blurRad="50800" dist="38100" dir="2700000" algn="tl" rotWithShape="0">
              <a:prstClr val="black">
                <a:alpha val="40000"/>
              </a:prstClr>
            </a:outerShdw>
          </a:effectLst>
        </p:spPr>
        <p:txBody>
          <a:bodyPr>
            <a:normAutofit/>
          </a:bodyPr>
          <a:lstStyle/>
          <a:p>
            <a:r>
              <a:rPr lang="ar-SA" sz="5400" b="1" dirty="0">
                <a:solidFill>
                  <a:srgbClr val="0070C0"/>
                </a:solidFill>
                <a:cs typeface="+mn-cs"/>
              </a:rPr>
              <a:t>عارضة مُرافِقَة</a:t>
            </a:r>
            <a:br>
              <a:rPr lang="he-IL" b="1" dirty="0">
                <a:latin typeface="MF_FrankRuhl-Regular"/>
                <a:cs typeface="+mn-cs"/>
              </a:rPr>
            </a:br>
            <a:r>
              <a:rPr lang="he-IL" sz="4400" b="1" dirty="0">
                <a:solidFill>
                  <a:srgbClr val="0070C0"/>
                </a:solidFill>
                <a:cs typeface="+mn-cs"/>
              </a:rPr>
              <a:t> </a:t>
            </a:r>
            <a:r>
              <a:rPr lang="ar-SA" sz="5300" b="1" dirty="0">
                <a:cs typeface="+mn-cs"/>
              </a:rPr>
              <a:t>العلوم</a:t>
            </a:r>
            <a:r>
              <a:rPr lang="ar-SA" sz="4800" b="1" dirty="0"/>
              <a:t> والتكنولوجيا للصَّف الثَّاني</a:t>
            </a:r>
            <a:br>
              <a:rPr lang="he-IL" sz="4800" b="1" dirty="0">
                <a:solidFill>
                  <a:srgbClr val="0070C0"/>
                </a:solidFill>
              </a:rPr>
            </a:br>
            <a:r>
              <a:rPr lang="ar-SA" sz="5300" b="1" dirty="0">
                <a:solidFill>
                  <a:schemeClr val="accent2">
                    <a:lumMod val="75000"/>
                  </a:schemeClr>
                </a:solidFill>
                <a:cs typeface="+mn-cs"/>
              </a:rPr>
              <a:t>أسْنانُنا</a:t>
            </a:r>
            <a:endParaRPr lang="x-none" sz="5300" b="1" dirty="0">
              <a:solidFill>
                <a:schemeClr val="accent2">
                  <a:lumMod val="75000"/>
                </a:schemeClr>
              </a:solidFill>
              <a:cs typeface="+mn-cs"/>
            </a:endParaRPr>
          </a:p>
        </p:txBody>
      </p:sp>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170" y="75168"/>
            <a:ext cx="1015067" cy="574684"/>
          </a:xfrm>
          <a:prstGeom prst="rect">
            <a:avLst/>
          </a:prstGeom>
        </p:spPr>
      </p:pic>
      <p:sp>
        <p:nvSpPr>
          <p:cNvPr id="8" name="TextBox 7"/>
          <p:cNvSpPr txBox="1"/>
          <p:nvPr/>
        </p:nvSpPr>
        <p:spPr>
          <a:xfrm>
            <a:off x="1036795" y="3874426"/>
            <a:ext cx="7726261" cy="1754326"/>
          </a:xfrm>
          <a:prstGeom prst="rect">
            <a:avLst/>
          </a:prstGeom>
          <a:noFill/>
        </p:spPr>
        <p:txBody>
          <a:bodyPr wrap="square" rtlCol="0">
            <a:spAutoFit/>
          </a:bodyPr>
          <a:lstStyle/>
          <a:p>
            <a:pPr algn="ctr"/>
            <a:r>
              <a:rPr lang="ar-SA" sz="3600" b="1" dirty="0"/>
              <a:t>ننتقل للفصل الثاني</a:t>
            </a:r>
            <a:r>
              <a:rPr lang="he-IL" sz="3600" b="1" i="0" u="none" strike="noStrike" baseline="0" dirty="0">
                <a:latin typeface="MF_FrankRuhl-Regular"/>
              </a:rPr>
              <a:t>: </a:t>
            </a:r>
            <a:endParaRPr lang="ar-SA" sz="3600" b="1" i="0" u="none" strike="noStrike" baseline="0" dirty="0">
              <a:latin typeface="MF_FrankRuhl-Regular"/>
            </a:endParaRPr>
          </a:p>
          <a:p>
            <a:pPr algn="ctr"/>
            <a:r>
              <a:rPr lang="ar-SA" sz="3600" b="1" i="0" u="none" strike="noStrike" baseline="0" dirty="0">
                <a:latin typeface="MF_FrankRuhl-Regular"/>
              </a:rPr>
              <a:t>نُحافِظ على سَلامَة الأسنان واللِثَّة </a:t>
            </a:r>
            <a:endParaRPr lang="he-IL" sz="3600" b="1" i="0" u="none" strike="noStrike" baseline="0" dirty="0">
              <a:latin typeface="MF_FrankRuhl-Regular"/>
            </a:endParaRPr>
          </a:p>
          <a:p>
            <a:pPr algn="ctr"/>
            <a:r>
              <a:rPr lang="he-IL" sz="3600" b="1" dirty="0"/>
              <a:t>(</a:t>
            </a:r>
            <a:r>
              <a:rPr lang="ar-SA" sz="3600" b="1" dirty="0"/>
              <a:t>الصَّفحات</a:t>
            </a:r>
            <a:r>
              <a:rPr lang="he-IL" sz="3600" b="1" dirty="0"/>
              <a:t> 64-45)</a:t>
            </a:r>
            <a:endParaRPr lang="en-US" sz="3600" b="1"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spTree>
    <p:extLst>
      <p:ext uri="{BB962C8B-B14F-4D97-AF65-F5344CB8AC3E}">
        <p14:creationId xmlns:p14="http://schemas.microsoft.com/office/powerpoint/2010/main" val="204428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866" y="-32457"/>
            <a:ext cx="7961489" cy="1325563"/>
          </a:xfrm>
        </p:spPr>
        <p:txBody>
          <a:bodyPr>
            <a:normAutofit/>
          </a:bodyPr>
          <a:lstStyle/>
          <a:p>
            <a:pPr algn="r" rtl="1"/>
            <a:r>
              <a:rPr lang="ar-SA" sz="4000" b="1" dirty="0">
                <a:solidFill>
                  <a:schemeClr val="accent2">
                    <a:lumMod val="75000"/>
                  </a:schemeClr>
                </a:solidFill>
                <a:latin typeface="MF_FrankRuhl-Regular"/>
                <a:cs typeface="+mn-cs"/>
              </a:rPr>
              <a:t>لِماذا الأسْنان مُهِمَّةٌ لَنَا؟ </a:t>
            </a:r>
            <a:r>
              <a:rPr lang="ar-SA" sz="2000" b="1" dirty="0">
                <a:latin typeface="MF_FrankRuhl-Regular"/>
                <a:cs typeface="+mn-cs"/>
              </a:rPr>
              <a:t>(</a:t>
            </a:r>
            <a:r>
              <a:rPr lang="ar-SA" sz="2000" b="1" dirty="0">
                <a:latin typeface="MF_FrankRuhl-Bold"/>
              </a:rPr>
              <a:t>صفحة </a:t>
            </a:r>
            <a:r>
              <a:rPr lang="he-IL" sz="2000" b="1" dirty="0">
                <a:latin typeface="MF_FrankRuhl-Regular"/>
                <a:cs typeface="+mn-cs"/>
              </a:rPr>
              <a:t>10) </a:t>
            </a:r>
            <a:endParaRPr lang="en-US" sz="20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457"/>
            <a:ext cx="1109568" cy="448093"/>
          </a:xfrm>
          <a:prstGeom prst="rect">
            <a:avLst/>
          </a:prstGeom>
        </p:spPr>
      </p:pic>
      <p:pic>
        <p:nvPicPr>
          <p:cNvPr id="9" name="תמונה 8">
            <a:extLst>
              <a:ext uri="{FF2B5EF4-FFF2-40B4-BE49-F238E27FC236}">
                <a16:creationId xmlns:a16="http://schemas.microsoft.com/office/drawing/2014/main" id="{01C7A4F5-1D28-B995-B86A-CE08A3295E02}"/>
              </a:ext>
            </a:extLst>
          </p:cNvPr>
          <p:cNvPicPr>
            <a:picLocks noChangeAspect="1"/>
          </p:cNvPicPr>
          <p:nvPr/>
        </p:nvPicPr>
        <p:blipFill>
          <a:blip r:embed="rId4"/>
          <a:stretch>
            <a:fillRect/>
          </a:stretch>
        </p:blipFill>
        <p:spPr>
          <a:xfrm>
            <a:off x="7390540" y="5630396"/>
            <a:ext cx="1182727" cy="1079086"/>
          </a:xfrm>
          <a:prstGeom prst="rect">
            <a:avLst/>
          </a:prstGeom>
        </p:spPr>
      </p:pic>
      <p:sp>
        <p:nvSpPr>
          <p:cNvPr id="10" name="תיבת טקסט 9">
            <a:extLst>
              <a:ext uri="{FF2B5EF4-FFF2-40B4-BE49-F238E27FC236}">
                <a16:creationId xmlns:a16="http://schemas.microsoft.com/office/drawing/2014/main" id="{0D3E7CC3-59AB-2544-3BE3-DED1B3844741}"/>
              </a:ext>
            </a:extLst>
          </p:cNvPr>
          <p:cNvSpPr txBox="1"/>
          <p:nvPr/>
        </p:nvSpPr>
        <p:spPr>
          <a:xfrm>
            <a:off x="4256115" y="6089916"/>
            <a:ext cx="2951019" cy="461665"/>
          </a:xfrm>
          <a:prstGeom prst="rect">
            <a:avLst/>
          </a:prstGeom>
          <a:noFill/>
        </p:spPr>
        <p:txBody>
          <a:bodyPr wrap="square">
            <a:spAutoFit/>
          </a:bodyPr>
          <a:lstStyle/>
          <a:p>
            <a:pPr marL="0" indent="0" algn="r" rtl="1">
              <a:buNone/>
            </a:pPr>
            <a:r>
              <a:rPr lang="ar-SA" b="1" dirty="0"/>
              <a:t>أَسْئِلَة المُحَادَثَة صَفْحَة </a:t>
            </a:r>
            <a:r>
              <a:rPr lang="he-IL" sz="2400" b="1" dirty="0"/>
              <a:t>10</a:t>
            </a:r>
          </a:p>
        </p:txBody>
      </p:sp>
      <p:pic>
        <p:nvPicPr>
          <p:cNvPr id="16" name="תמונה 15">
            <a:extLst>
              <a:ext uri="{FF2B5EF4-FFF2-40B4-BE49-F238E27FC236}">
                <a16:creationId xmlns:a16="http://schemas.microsoft.com/office/drawing/2014/main" id="{F188BE47-4659-01BE-5700-AF8C7B617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259" y="2118280"/>
            <a:ext cx="3699164" cy="3865418"/>
          </a:xfrm>
          <a:prstGeom prst="rect">
            <a:avLst/>
          </a:prstGeom>
        </p:spPr>
      </p:pic>
      <p:sp>
        <p:nvSpPr>
          <p:cNvPr id="6" name="תיבת טקסט 5">
            <a:extLst>
              <a:ext uri="{FF2B5EF4-FFF2-40B4-BE49-F238E27FC236}">
                <a16:creationId xmlns:a16="http://schemas.microsoft.com/office/drawing/2014/main" id="{1EEE6C01-587E-C254-41A0-A9546D1A023F}"/>
              </a:ext>
            </a:extLst>
          </p:cNvPr>
          <p:cNvSpPr txBox="1"/>
          <p:nvPr/>
        </p:nvSpPr>
        <p:spPr>
          <a:xfrm>
            <a:off x="382827" y="6136082"/>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b="0" i="0" u="sng" dirty="0">
                <a:solidFill>
                  <a:srgbClr val="191B26"/>
                </a:solidFill>
                <a:effectLst/>
                <a:latin typeface="Open Sans" panose="020B0606030504020204" pitchFamily="34" charset="0"/>
              </a:rPr>
              <a:t>الصورة من </a:t>
            </a:r>
            <a:endParaRPr lang="he-IL"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8158" y="9113"/>
            <a:ext cx="1019929" cy="573983"/>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8001" y="1384851"/>
            <a:ext cx="5854241" cy="4169481"/>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66" y="-19361"/>
            <a:ext cx="1109568" cy="531629"/>
          </a:xfrm>
          <a:prstGeom prst="rect">
            <a:avLst/>
          </a:prstGeom>
        </p:spPr>
      </p:pic>
      <p:sp>
        <p:nvSpPr>
          <p:cNvPr id="13" name="תיבת טקסט 12">
            <a:extLst>
              <a:ext uri="{FF2B5EF4-FFF2-40B4-BE49-F238E27FC236}">
                <a16:creationId xmlns:a16="http://schemas.microsoft.com/office/drawing/2014/main" id="{37062B84-1487-87C7-3699-B425B564A124}"/>
              </a:ext>
            </a:extLst>
          </p:cNvPr>
          <p:cNvSpPr txBox="1"/>
          <p:nvPr/>
        </p:nvSpPr>
        <p:spPr>
          <a:xfrm>
            <a:off x="1039091" y="246453"/>
            <a:ext cx="7664334" cy="646331"/>
          </a:xfrm>
          <a:prstGeom prst="rect">
            <a:avLst/>
          </a:prstGeom>
          <a:noFill/>
        </p:spPr>
        <p:txBody>
          <a:bodyPr wrap="square">
            <a:spAutoFit/>
          </a:bodyPr>
          <a:lstStyle/>
          <a:p>
            <a:pPr algn="ctr"/>
            <a:r>
              <a:rPr lang="ar-SA" sz="3600" b="1" i="0" u="none" strike="noStrike" baseline="0" dirty="0">
                <a:latin typeface="MF_FrankRuhl-Regular"/>
              </a:rPr>
              <a:t>مَهَمَّة: </a:t>
            </a:r>
            <a:r>
              <a:rPr lang="ar-SA" sz="3600" b="1" i="0" u="none" strike="noStrike" baseline="0" dirty="0">
                <a:solidFill>
                  <a:schemeClr val="accent2">
                    <a:lumMod val="75000"/>
                  </a:schemeClr>
                </a:solidFill>
                <a:latin typeface="MF_FrankRuhl-Regular"/>
              </a:rPr>
              <a:t>هل يُمْكِن أن نأْكُل بِدونِ أَسْنان؟ </a:t>
            </a:r>
            <a:endParaRPr lang="he-IL" sz="3600" b="1" dirty="0">
              <a:solidFill>
                <a:schemeClr val="accent2">
                  <a:lumMod val="75000"/>
                </a:schemeClr>
              </a:solidFill>
            </a:endParaRPr>
          </a:p>
        </p:txBody>
      </p:sp>
      <p:pic>
        <p:nvPicPr>
          <p:cNvPr id="17" name="תמונה 16">
            <a:extLst>
              <a:ext uri="{FF2B5EF4-FFF2-40B4-BE49-F238E27FC236}">
                <a16:creationId xmlns:a16="http://schemas.microsoft.com/office/drawing/2014/main" id="{4F0116CF-05E2-A538-88B5-454C789F9CCB}"/>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885860" y="3174633"/>
            <a:ext cx="1588655" cy="1468582"/>
          </a:xfrm>
          <a:prstGeom prst="rect">
            <a:avLst/>
          </a:prstGeom>
        </p:spPr>
      </p:pic>
      <p:pic>
        <p:nvPicPr>
          <p:cNvPr id="21" name="תמונה 20">
            <a:extLst>
              <a:ext uri="{FF2B5EF4-FFF2-40B4-BE49-F238E27FC236}">
                <a16:creationId xmlns:a16="http://schemas.microsoft.com/office/drawing/2014/main" id="{A2ABE1B1-A2FE-450C-A19C-C442CC8DA5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82251" y="3297666"/>
            <a:ext cx="1432232" cy="1382352"/>
          </a:xfrm>
          <a:prstGeom prst="rect">
            <a:avLst/>
          </a:prstGeom>
        </p:spPr>
      </p:pic>
      <p:pic>
        <p:nvPicPr>
          <p:cNvPr id="25" name="תמונה 24">
            <a:extLst>
              <a:ext uri="{FF2B5EF4-FFF2-40B4-BE49-F238E27FC236}">
                <a16:creationId xmlns:a16="http://schemas.microsoft.com/office/drawing/2014/main" id="{8CA4F540-3783-8BAF-6DE4-943AA91EF8DB}"/>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293362" y="5054086"/>
            <a:ext cx="1551709" cy="1681018"/>
          </a:xfrm>
          <a:prstGeom prst="rect">
            <a:avLst/>
          </a:prstGeom>
        </p:spPr>
      </p:pic>
      <p:pic>
        <p:nvPicPr>
          <p:cNvPr id="27" name="תמונה 26">
            <a:extLst>
              <a:ext uri="{FF2B5EF4-FFF2-40B4-BE49-F238E27FC236}">
                <a16:creationId xmlns:a16="http://schemas.microsoft.com/office/drawing/2014/main" id="{44C5157B-BB5A-740D-C12F-4ACA8625021F}"/>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1717383" y="5309547"/>
            <a:ext cx="1788010" cy="1170095"/>
          </a:xfrm>
          <a:prstGeom prst="rect">
            <a:avLst/>
          </a:prstGeom>
        </p:spPr>
      </p:pic>
      <p:pic>
        <p:nvPicPr>
          <p:cNvPr id="29" name="תמונה 28">
            <a:extLst>
              <a:ext uri="{FF2B5EF4-FFF2-40B4-BE49-F238E27FC236}">
                <a16:creationId xmlns:a16="http://schemas.microsoft.com/office/drawing/2014/main" id="{CE055E2C-4E69-9FC7-0DF3-C03A49A9D234}"/>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7014241" y="5157244"/>
            <a:ext cx="1247775" cy="1285875"/>
          </a:xfrm>
          <a:prstGeom prst="rect">
            <a:avLst/>
          </a:prstGeom>
        </p:spPr>
      </p:pic>
      <p:pic>
        <p:nvPicPr>
          <p:cNvPr id="31" name="תמונה 30">
            <a:extLst>
              <a:ext uri="{FF2B5EF4-FFF2-40B4-BE49-F238E27FC236}">
                <a16:creationId xmlns:a16="http://schemas.microsoft.com/office/drawing/2014/main" id="{455A33FF-1041-989C-E071-24800941BF6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806721" y="3208836"/>
            <a:ext cx="2038350" cy="1400175"/>
          </a:xfrm>
          <a:prstGeom prst="rect">
            <a:avLst/>
          </a:prstGeom>
        </p:spPr>
      </p:pic>
      <p:sp>
        <p:nvSpPr>
          <p:cNvPr id="32" name="תיבת טקסט 31">
            <a:extLst>
              <a:ext uri="{FF2B5EF4-FFF2-40B4-BE49-F238E27FC236}">
                <a16:creationId xmlns:a16="http://schemas.microsoft.com/office/drawing/2014/main" id="{9423D195-A160-7199-02BF-76397A1A92EB}"/>
              </a:ext>
            </a:extLst>
          </p:cNvPr>
          <p:cNvSpPr txBox="1"/>
          <p:nvPr/>
        </p:nvSpPr>
        <p:spPr>
          <a:xfrm>
            <a:off x="135589" y="932859"/>
            <a:ext cx="1346662" cy="369332"/>
          </a:xfrm>
          <a:prstGeom prst="rect">
            <a:avLst/>
          </a:prstGeom>
          <a:noFill/>
        </p:spPr>
        <p:txBody>
          <a:bodyPr wrap="square" rtlCol="1">
            <a:spAutoFit/>
          </a:bodyPr>
          <a:lstStyle/>
          <a:p>
            <a:r>
              <a:rPr lang="ar-SA" b="1" dirty="0">
                <a:latin typeface="MF_FrankRuhl-Bold"/>
              </a:rPr>
              <a:t>صَفْحَة</a:t>
            </a:r>
            <a:r>
              <a:rPr lang="he-IL" dirty="0"/>
              <a:t> </a:t>
            </a:r>
            <a:r>
              <a:rPr lang="he-IL" b="1" dirty="0"/>
              <a:t>11</a:t>
            </a:r>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4" name="תמונה 3" descr="גזירת מסך"/>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79645" y="1117525"/>
            <a:ext cx="6860129" cy="2048726"/>
          </a:xfrm>
          <a:prstGeom prst="rect">
            <a:avLst/>
          </a:prstGeom>
        </p:spPr>
      </p:pic>
    </p:spTree>
    <p:extLst>
      <p:ext uri="{BB962C8B-B14F-4D97-AF65-F5344CB8AC3E}">
        <p14:creationId xmlns:p14="http://schemas.microsoft.com/office/powerpoint/2010/main" val="351670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37256" y="5911502"/>
            <a:ext cx="7960566" cy="328613"/>
          </a:xfrm>
        </p:spPr>
        <p:txBody>
          <a:bodyPr>
            <a:normAutofit fontScale="25000" lnSpcReduction="20000"/>
          </a:bodyPr>
          <a:lstStyle/>
          <a:p>
            <a:pPr marL="0" indent="0" algn="r">
              <a:buNone/>
            </a:pPr>
            <a:r>
              <a:rPr lang="en-US" sz="7400" b="1" dirty="0">
                <a:latin typeface="MF_FrankRuhl-Bold"/>
              </a:rPr>
              <a:t>12</a:t>
            </a:r>
            <a:r>
              <a:rPr lang="ar-SA" sz="7400" b="1" dirty="0">
                <a:latin typeface="MF_FrankRuhl-Bold"/>
              </a:rPr>
              <a:t>تَتِمَّة المَهَمَّة صَفْحَة </a:t>
            </a:r>
            <a:endParaRPr lang="he-IL" sz="7400" dirty="0">
              <a:latin typeface="MF_FrankRuhl-Regular"/>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12" name="תמונה 11">
            <a:extLst>
              <a:ext uri="{FF2B5EF4-FFF2-40B4-BE49-F238E27FC236}">
                <a16:creationId xmlns:a16="http://schemas.microsoft.com/office/drawing/2014/main" id="{9C4C53CA-5E5F-2181-CBB3-B15989645FD0}"/>
              </a:ext>
            </a:extLst>
          </p:cNvPr>
          <p:cNvPicPr>
            <a:picLocks noChangeAspect="1"/>
          </p:cNvPicPr>
          <p:nvPr/>
        </p:nvPicPr>
        <p:blipFill>
          <a:blip r:embed="rId4"/>
          <a:stretch>
            <a:fillRect/>
          </a:stretch>
        </p:blipFill>
        <p:spPr>
          <a:xfrm>
            <a:off x="6974196" y="3401289"/>
            <a:ext cx="1847273" cy="1856509"/>
          </a:xfrm>
          <a:prstGeom prst="rect">
            <a:avLst/>
          </a:prstGeom>
          <a:ln w="12700">
            <a:solidFill>
              <a:srgbClr val="92D050"/>
            </a:solidFill>
          </a:ln>
        </p:spPr>
      </p:pic>
      <p:pic>
        <p:nvPicPr>
          <p:cNvPr id="14" name="תמונה 13">
            <a:extLst>
              <a:ext uri="{FF2B5EF4-FFF2-40B4-BE49-F238E27FC236}">
                <a16:creationId xmlns:a16="http://schemas.microsoft.com/office/drawing/2014/main" id="{4CC68F76-2EF6-91A0-E5BC-3EBE0FA66088}"/>
              </a:ext>
            </a:extLst>
          </p:cNvPr>
          <p:cNvPicPr>
            <a:picLocks noChangeAspect="1"/>
          </p:cNvPicPr>
          <p:nvPr/>
        </p:nvPicPr>
        <p:blipFill>
          <a:blip r:embed="rId5"/>
          <a:stretch>
            <a:fillRect/>
          </a:stretch>
        </p:blipFill>
        <p:spPr>
          <a:xfrm>
            <a:off x="4766553" y="3456707"/>
            <a:ext cx="1847273" cy="1801091"/>
          </a:xfrm>
          <a:prstGeom prst="rect">
            <a:avLst/>
          </a:prstGeom>
          <a:ln w="12700">
            <a:solidFill>
              <a:srgbClr val="92D050"/>
            </a:solidFill>
          </a:ln>
        </p:spPr>
      </p:pic>
      <p:pic>
        <p:nvPicPr>
          <p:cNvPr id="16" name="תמונה 15">
            <a:extLst>
              <a:ext uri="{FF2B5EF4-FFF2-40B4-BE49-F238E27FC236}">
                <a16:creationId xmlns:a16="http://schemas.microsoft.com/office/drawing/2014/main" id="{BBEF8A02-FC29-FAA6-950F-3F3B5807F4F0}"/>
              </a:ext>
            </a:extLst>
          </p:cNvPr>
          <p:cNvPicPr>
            <a:picLocks noChangeAspect="1"/>
          </p:cNvPicPr>
          <p:nvPr/>
        </p:nvPicPr>
        <p:blipFill>
          <a:blip r:embed="rId6"/>
          <a:stretch>
            <a:fillRect/>
          </a:stretch>
        </p:blipFill>
        <p:spPr>
          <a:xfrm>
            <a:off x="252433" y="3428999"/>
            <a:ext cx="1884218" cy="1856509"/>
          </a:xfrm>
          <a:prstGeom prst="rect">
            <a:avLst/>
          </a:prstGeom>
          <a:ln w="12700">
            <a:solidFill>
              <a:srgbClr val="92D050"/>
            </a:solidFill>
          </a:ln>
        </p:spPr>
      </p:pic>
      <p:pic>
        <p:nvPicPr>
          <p:cNvPr id="18" name="תמונה 17">
            <a:extLst>
              <a:ext uri="{FF2B5EF4-FFF2-40B4-BE49-F238E27FC236}">
                <a16:creationId xmlns:a16="http://schemas.microsoft.com/office/drawing/2014/main" id="{F1B95365-A3BE-3613-82E6-4CC400344088}"/>
              </a:ext>
            </a:extLst>
          </p:cNvPr>
          <p:cNvPicPr>
            <a:picLocks noChangeAspect="1"/>
          </p:cNvPicPr>
          <p:nvPr/>
        </p:nvPicPr>
        <p:blipFill>
          <a:blip r:embed="rId7"/>
          <a:stretch>
            <a:fillRect/>
          </a:stretch>
        </p:blipFill>
        <p:spPr>
          <a:xfrm>
            <a:off x="2669017" y="3429000"/>
            <a:ext cx="1847273" cy="1856509"/>
          </a:xfrm>
          <a:prstGeom prst="rect">
            <a:avLst/>
          </a:prstGeom>
          <a:ln w="12700">
            <a:solidFill>
              <a:srgbClr val="92D050"/>
            </a:solidFill>
          </a:ln>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36651" y="791460"/>
            <a:ext cx="6025249" cy="2239975"/>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66" y="-19361"/>
            <a:ext cx="1109568" cy="392815"/>
          </a:xfrm>
          <a:prstGeom prst="rect">
            <a:avLst/>
          </a:prstGeom>
        </p:spPr>
      </p:pic>
      <p:sp>
        <p:nvSpPr>
          <p:cNvPr id="14" name="מציין מיקום תוכן 2">
            <a:extLst>
              <a:ext uri="{FF2B5EF4-FFF2-40B4-BE49-F238E27FC236}">
                <a16:creationId xmlns:a16="http://schemas.microsoft.com/office/drawing/2014/main" id="{1D66759A-04B3-E7E3-18FA-9AC4D4DB8195}"/>
              </a:ext>
            </a:extLst>
          </p:cNvPr>
          <p:cNvSpPr>
            <a:spLocks noGrp="1"/>
          </p:cNvSpPr>
          <p:nvPr>
            <p:ph idx="1"/>
          </p:nvPr>
        </p:nvSpPr>
        <p:spPr>
          <a:xfrm>
            <a:off x="4572000" y="6409252"/>
            <a:ext cx="3555159" cy="259985"/>
          </a:xfrm>
        </p:spPr>
        <p:txBody>
          <a:bodyPr>
            <a:normAutofit fontScale="25000" lnSpcReduction="20000"/>
          </a:bodyPr>
          <a:lstStyle/>
          <a:p>
            <a:pPr marL="0" indent="0" algn="r" rtl="1">
              <a:buNone/>
            </a:pPr>
            <a:r>
              <a:rPr lang="he-IL" b="1" dirty="0"/>
              <a:t> </a:t>
            </a:r>
            <a:r>
              <a:rPr lang="ar-SA" sz="7400" b="1" dirty="0">
                <a:latin typeface="MF_FrankRuhl-Bold"/>
              </a:rPr>
              <a:t>تَتِمَّة الاسْتِنْتاجَات صَفْحَة </a:t>
            </a:r>
            <a:r>
              <a:rPr lang="he-IL" sz="7400" b="1" dirty="0">
                <a:latin typeface="MF_FrankRuhl-Bold"/>
              </a:rPr>
              <a:t>13</a:t>
            </a:r>
            <a:endParaRPr lang="he-IL" sz="7400" dirty="0">
              <a:latin typeface="MF_FrankRuhl-Regular"/>
            </a:endParaRPr>
          </a:p>
        </p:txBody>
      </p:sp>
      <p:sp>
        <p:nvSpPr>
          <p:cNvPr id="18" name="מציין מיקום תוכן 2">
            <a:extLst>
              <a:ext uri="{FF2B5EF4-FFF2-40B4-BE49-F238E27FC236}">
                <a16:creationId xmlns:a16="http://schemas.microsoft.com/office/drawing/2014/main" id="{B55ED17D-F1AB-1AE5-977C-476B1ADB681A}"/>
              </a:ext>
            </a:extLst>
          </p:cNvPr>
          <p:cNvSpPr txBox="1">
            <a:spLocks/>
          </p:cNvSpPr>
          <p:nvPr/>
        </p:nvSpPr>
        <p:spPr>
          <a:xfrm>
            <a:off x="2438399" y="5205877"/>
            <a:ext cx="3555159" cy="25998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SA" sz="7400" b="1" dirty="0">
                <a:latin typeface="MF_FrankRuhl-Bold"/>
              </a:rPr>
              <a:t>تَكْمِلَة القائِمَة صَفْحَة 12</a:t>
            </a:r>
            <a:endParaRPr lang="he-IL" sz="7400" dirty="0">
              <a:latin typeface="MF_FrankRuhl-Regular"/>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0430" y="9113"/>
            <a:ext cx="947657" cy="533311"/>
          </a:xfrm>
          <a:prstGeom prst="rect">
            <a:avLst/>
          </a:prstGeom>
        </p:spPr>
      </p:pic>
      <p:pic>
        <p:nvPicPr>
          <p:cNvPr id="2" name="תמונה 1" descr="גזירת מסך"/>
          <p:cNvPicPr>
            <a:picLocks noChangeAspect="1"/>
          </p:cNvPicPr>
          <p:nvPr/>
        </p:nvPicPr>
        <p:blipFill>
          <a:blip r:embed="rId5"/>
          <a:stretch>
            <a:fillRect/>
          </a:stretch>
        </p:blipFill>
        <p:spPr>
          <a:xfrm>
            <a:off x="4567237" y="3424237"/>
            <a:ext cx="9526" cy="9526"/>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50260" y="5480143"/>
            <a:ext cx="2676899" cy="628738"/>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38399" y="242392"/>
            <a:ext cx="5382748" cy="4866733"/>
          </a:xfrm>
          <a:prstGeom prst="rect">
            <a:avLst/>
          </a:prstGeom>
        </p:spPr>
      </p:pic>
      <p:sp>
        <p:nvSpPr>
          <p:cNvPr id="12" name="TextBox 11"/>
          <p:cNvSpPr txBox="1"/>
          <p:nvPr/>
        </p:nvSpPr>
        <p:spPr>
          <a:xfrm>
            <a:off x="2438399" y="177046"/>
            <a:ext cx="1777579" cy="369332"/>
          </a:xfrm>
          <a:prstGeom prst="rect">
            <a:avLst/>
          </a:prstGeom>
          <a:noFill/>
        </p:spPr>
        <p:txBody>
          <a:bodyPr wrap="square" rtlCol="1">
            <a:spAutoFit/>
          </a:bodyPr>
          <a:lstStyle/>
          <a:p>
            <a:endParaRPr lang="he-IL" dirty="0"/>
          </a:p>
        </p:txBody>
      </p:sp>
      <p:sp>
        <p:nvSpPr>
          <p:cNvPr id="15" name="TextBox 14"/>
          <p:cNvSpPr txBox="1"/>
          <p:nvPr/>
        </p:nvSpPr>
        <p:spPr>
          <a:xfrm>
            <a:off x="2438399" y="242392"/>
            <a:ext cx="1954697" cy="463286"/>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354566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13" name="תמונה 12">
            <a:extLst>
              <a:ext uri="{FF2B5EF4-FFF2-40B4-BE49-F238E27FC236}">
                <a16:creationId xmlns:a16="http://schemas.microsoft.com/office/drawing/2014/main" id="{07FB13C5-7415-760D-ED48-9CA0380889E9}"/>
              </a:ext>
            </a:extLst>
          </p:cNvPr>
          <p:cNvPicPr>
            <a:picLocks noChangeAspect="1"/>
          </p:cNvPicPr>
          <p:nvPr/>
        </p:nvPicPr>
        <p:blipFill>
          <a:blip r:embed="rId4"/>
          <a:stretch>
            <a:fillRect/>
          </a:stretch>
        </p:blipFill>
        <p:spPr>
          <a:xfrm>
            <a:off x="6905561" y="839585"/>
            <a:ext cx="1382228" cy="1363287"/>
          </a:xfrm>
          <a:prstGeom prst="rect">
            <a:avLst/>
          </a:prstGeom>
        </p:spPr>
      </p:pic>
      <p:sp>
        <p:nvSpPr>
          <p:cNvPr id="14" name="תיבת טקסט 13">
            <a:extLst>
              <a:ext uri="{FF2B5EF4-FFF2-40B4-BE49-F238E27FC236}">
                <a16:creationId xmlns:a16="http://schemas.microsoft.com/office/drawing/2014/main" id="{F71AFED5-8960-C8A9-8B5C-D9ED47C876D8}"/>
              </a:ext>
            </a:extLst>
          </p:cNvPr>
          <p:cNvSpPr txBox="1"/>
          <p:nvPr/>
        </p:nvSpPr>
        <p:spPr>
          <a:xfrm>
            <a:off x="3757354" y="1257467"/>
            <a:ext cx="2951019" cy="400110"/>
          </a:xfrm>
          <a:prstGeom prst="rect">
            <a:avLst/>
          </a:prstGeom>
          <a:noFill/>
        </p:spPr>
        <p:txBody>
          <a:bodyPr wrap="square">
            <a:spAutoFit/>
          </a:bodyPr>
          <a:lstStyle/>
          <a:p>
            <a:pPr marL="0" indent="0" algn="r" rtl="1">
              <a:buNone/>
            </a:pPr>
            <a:r>
              <a:rPr lang="ar-SA" sz="2000" b="1" dirty="0"/>
              <a:t>أسْئِلَة المُحادَثَة صَفْحَة 13</a:t>
            </a:r>
            <a:endParaRPr lang="he-IL" sz="2800" b="1"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9774" y="9113"/>
            <a:ext cx="1208314" cy="680000"/>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8650" y="2841054"/>
            <a:ext cx="7673008" cy="3800197"/>
          </a:xfrm>
          <a:prstGeom prst="rect">
            <a:avLst/>
          </a:prstGeom>
        </p:spPr>
      </p:pic>
    </p:spTree>
    <p:extLst>
      <p:ext uri="{BB962C8B-B14F-4D97-AF65-F5344CB8AC3E}">
        <p14:creationId xmlns:p14="http://schemas.microsoft.com/office/powerpoint/2010/main" val="4277700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20641</TotalTime>
  <Words>3042</Words>
  <Application>Microsoft Office PowerPoint</Application>
  <PresentationFormat>‫הצגה על המסך (4:3)</PresentationFormat>
  <Paragraphs>293</Paragraphs>
  <Slides>46</Slides>
  <Notes>46</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46</vt:i4>
      </vt:variant>
    </vt:vector>
  </HeadingPairs>
  <TitlesOfParts>
    <vt:vector size="55" baseType="lpstr">
      <vt:lpstr>Arial</vt:lpstr>
      <vt:lpstr>Calibri</vt:lpstr>
      <vt:lpstr>Calibri Light</vt:lpstr>
      <vt:lpstr>FontbitDavid</vt:lpstr>
      <vt:lpstr>FontbitDavid-Bold</vt:lpstr>
      <vt:lpstr>MF_FrankRuhl-Bold</vt:lpstr>
      <vt:lpstr>MF_FrankRuhl-Regular</vt:lpstr>
      <vt:lpstr>Open Sans</vt:lpstr>
      <vt:lpstr>ערכת נושא Office</vt:lpstr>
      <vt:lpstr> عَارِضَة مُرافِقَة للتَّدْريس العلوم والتكنولوجيا للصف الثاني أسنانُنا</vt:lpstr>
      <vt:lpstr>افتتاحيَّة: أسْنانٌ سَليمَة في جِسْمٍ سَليم (صَفْحَة  6)</vt:lpstr>
      <vt:lpstr>   الفصل الأوَّل: بدون أسْنان غَيْر مُمْكِن</vt:lpstr>
      <vt:lpstr>מצגת של PowerPoint‏</vt:lpstr>
      <vt:lpstr>لِماذا الأسْنان مُهِمَّةٌ لَنَا؟ (صفحة 10) </vt:lpstr>
      <vt:lpstr>מצגת של PowerPoint‏</vt:lpstr>
      <vt:lpstr>מצגת של PowerPoint‏</vt:lpstr>
      <vt:lpstr>מצגת של PowerPoint‏</vt:lpstr>
      <vt:lpstr>מצגת של PowerPoint‏</vt:lpstr>
      <vt:lpstr> مَهَمَّة: هَل يُمْكِن التَّكَلُّم بِدونِ أَسْنان؟</vt:lpstr>
      <vt:lpstr>מצגת של PowerPoint‏</vt:lpstr>
      <vt:lpstr>مَهَمَّة: ماذا حَدَثَ لِمَظْهَر الوَجْه?</vt:lpstr>
      <vt:lpstr>مَهَمَّة: بِدُون أَسْنان غَيْر مُمْكِن</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عارضة مُرافِقَة  العلوم والتكنولوجيا للصَّف الثَّاني أسْنانُنا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249</cp:revision>
  <dcterms:created xsi:type="dcterms:W3CDTF">2019-05-25T18:59:51Z</dcterms:created>
  <dcterms:modified xsi:type="dcterms:W3CDTF">2024-04-11T06:26:52Z</dcterms:modified>
</cp:coreProperties>
</file>