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329" r:id="rId2"/>
    <p:sldId id="330" r:id="rId3"/>
    <p:sldId id="360" r:id="rId4"/>
    <p:sldId id="384" r:id="rId5"/>
    <p:sldId id="385" r:id="rId6"/>
    <p:sldId id="383" r:id="rId7"/>
    <p:sldId id="333" r:id="rId8"/>
    <p:sldId id="379" r:id="rId9"/>
    <p:sldId id="386" r:id="rId10"/>
    <p:sldId id="373" r:id="rId11"/>
    <p:sldId id="372" r:id="rId12"/>
    <p:sldId id="38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62D"/>
    <a:srgbClr val="B31114"/>
    <a:srgbClr val="6EB14D"/>
    <a:srgbClr val="F6FAFE"/>
    <a:srgbClr val="0066A6"/>
    <a:srgbClr val="0067A3"/>
    <a:srgbClr val="6FB14D"/>
    <a:srgbClr val="B31013"/>
    <a:srgbClr val="5A5EAE"/>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78" autoAdjust="0"/>
    <p:restoredTop sz="86421" autoAdjust="0"/>
  </p:normalViewPr>
  <p:slideViewPr>
    <p:cSldViewPr snapToGrid="0" showGuides="1">
      <p:cViewPr varScale="1">
        <p:scale>
          <a:sx n="95" d="100"/>
          <a:sy n="95" d="100"/>
        </p:scale>
        <p:origin x="1662" y="66"/>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ב'/ניסן/תשפ"ד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dirty="0"/>
              <a:t>הפרק </a:t>
            </a:r>
            <a:r>
              <a:rPr lang="he-IL" sz="1400" b="1" dirty="0"/>
              <a:t>הקיץ הגיע </a:t>
            </a:r>
            <a:r>
              <a:rPr lang="he-IL" sz="1400" dirty="0"/>
              <a:t>עוסק (בדומה לפרקים הקודמים) בשלוש נקודות מבט על מאפייני העונה: תופעות מזג האוויר,</a:t>
            </a:r>
          </a:p>
          <a:p>
            <a:pPr algn="r"/>
            <a:r>
              <a:rPr lang="he-IL" sz="1400" dirty="0"/>
              <a:t>התנהגות בני האדם, תופעות ותהליכים בצמחים ובבעלי חיים.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היגדי הסיכום.</a:t>
            </a:r>
          </a:p>
          <a:p>
            <a:r>
              <a:rPr lang="he-IL" dirty="0"/>
              <a:t>משלימים מושגים חסרים בהיגדי הסיכום.</a:t>
            </a:r>
          </a:p>
          <a:p>
            <a:r>
              <a:rPr lang="he-IL" dirty="0"/>
              <a:t>בַּקַּיִץ הַשָּׁמַיִם _______ וְלִפְעָמִים מְעֻנָּנִים חֶלְקִית.</a:t>
            </a:r>
          </a:p>
          <a:p>
            <a:r>
              <a:rPr lang="he-IL" dirty="0"/>
              <a:t>בַּקַּיִץ יֵשׁ יָמִים חַמִּים וְלִפְעָמִים חַמִּים _________.</a:t>
            </a:r>
          </a:p>
          <a:p>
            <a:r>
              <a:rPr lang="he-IL" dirty="0"/>
              <a:t>בַּקַּיִץ לָרֹב אֵין ______.</a:t>
            </a:r>
          </a:p>
          <a:p>
            <a:r>
              <a:rPr lang="he-IL" dirty="0"/>
              <a:t>בַּקַּיִץ לֹא יוֹרֵד ______.</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10</a:t>
            </a:fld>
            <a:endParaRPr lang="x-none">
              <a:solidFill>
                <a:prstClr val="black"/>
              </a:solidFill>
            </a:endParaRPr>
          </a:p>
        </p:txBody>
      </p:sp>
    </p:spTree>
    <p:extLst>
      <p:ext uri="{BB962C8B-B14F-4D97-AF65-F5344CB8AC3E}">
        <p14:creationId xmlns:p14="http://schemas.microsoft.com/office/powerpoint/2010/main" val="97133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שינוי באורך היום והלילה הוא אחד ממאפייני הקיץ. בקיץ הימים מתארכים והלילות מתקצרים. היום הארוך ביותר</a:t>
            </a:r>
          </a:p>
          <a:p>
            <a:pPr algn="r"/>
            <a:r>
              <a:rPr lang="he-IL" dirty="0"/>
              <a:t>בקיץ חל ב 21- ביוני. מתאריך זה ואילך הלילות מתארכים והימים מתקצרים.</a:t>
            </a:r>
          </a:p>
          <a:p>
            <a:pPr algn="r"/>
            <a:r>
              <a:rPr lang="he-IL" dirty="0"/>
              <a:t>התלמידים יבצעו את המשימה בבית בעזרת מבוגרים. מומלץ לקשר זאת לחיי היומיום, באמצעות שאלות כמו:</a:t>
            </a:r>
          </a:p>
          <a:p>
            <a:pPr algn="r"/>
            <a:r>
              <a:rPr lang="he-IL" dirty="0"/>
              <a:t>מה אתם עושים בשעת השקיעה? מה אתם עושים בשעה הזו בחורף?</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24536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מומלץ להקריא בקול את ההיגדים לבקש מהתלמידים להשלים בקול רם מילים חסרות. ראו דוגמה.</a:t>
            </a:r>
          </a:p>
          <a:p>
            <a:pPr marL="171450" indent="-171450" algn="r">
              <a:buFont typeface="Arial" panose="020B0604020202020204" pitchFamily="34" charset="0"/>
              <a:buChar char="•"/>
            </a:pPr>
            <a:r>
              <a:rPr lang="he-IL" dirty="0" err="1"/>
              <a:t>בָּ______הַיָּמִים</a:t>
            </a:r>
            <a:r>
              <a:rPr lang="he-IL" dirty="0"/>
              <a:t> מִתְאָרְכִים וְהַלֵּילוֹת ________.</a:t>
            </a:r>
          </a:p>
          <a:p>
            <a:pPr marL="171450" indent="-171450" algn="r">
              <a:buFont typeface="Arial" panose="020B0604020202020204" pitchFamily="34" charset="0"/>
              <a:buChar char="•"/>
            </a:pPr>
            <a:r>
              <a:rPr lang="he-IL" dirty="0" err="1"/>
              <a:t>בָּ_____הַיּוֹם</a:t>
            </a:r>
            <a:r>
              <a:rPr lang="he-IL" dirty="0"/>
              <a:t> _______ יוֹתֵר מֵאֲשֶׁר בָּאָבִיב.</a:t>
            </a:r>
          </a:p>
          <a:p>
            <a:pPr marL="171450" indent="-171450" algn="r">
              <a:buFont typeface="Arial" panose="020B0604020202020204" pitchFamily="34" charset="0"/>
              <a:buChar char="•"/>
            </a:pPr>
            <a:r>
              <a:rPr lang="he-IL" dirty="0"/>
              <a:t>בָּא____ הַלַּיְלָה _______ יוֹתֵר מֵאֲשֶׁר בָּאָבִיב.</a:t>
            </a:r>
          </a:p>
          <a:p>
            <a:pPr algn="r"/>
            <a:endParaRPr lang="he-IL" dirty="0"/>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6232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איור </a:t>
            </a:r>
            <a:r>
              <a:rPr lang="he-IL" sz="1800" b="1" i="0" u="none" strike="noStrike" baseline="0" dirty="0">
                <a:latin typeface="NarkisimMFO"/>
              </a:rPr>
              <a:t>מעגל עונות השנה </a:t>
            </a:r>
            <a:r>
              <a:rPr lang="he-IL" sz="1800" b="0" i="0" u="none" strike="noStrike" baseline="0" dirty="0">
                <a:latin typeface="NarkisimMFO"/>
              </a:rPr>
              <a:t>נועד להבנות בהכרת הלומדים את התמונה השלמה של </a:t>
            </a:r>
            <a:r>
              <a:rPr lang="he-IL" sz="1800" b="1" i="0" u="none" strike="noStrike" baseline="0" dirty="0">
                <a:latin typeface="NarkisimMFOBold"/>
              </a:rPr>
              <a:t>מחזוריות עונות השנה.</a:t>
            </a:r>
          </a:p>
          <a:p>
            <a:pPr algn="r"/>
            <a:r>
              <a:rPr lang="he-IL" sz="1800" b="0" i="0" u="none" strike="noStrike" baseline="0" dirty="0">
                <a:latin typeface="NarkisimMFO"/>
              </a:rPr>
              <a:t>בתחילת הלימוד של כל עונה, מומלץ להפנות את התלמידים לאיור השלם שמופיע בפתיחת החוברת כדי להבין את מקומה של העונה ברצף השנה וכדי להשוות את השינויים שחלו במעבר העונות.</a:t>
            </a:r>
          </a:p>
          <a:p>
            <a:pPr algn="r"/>
            <a:endParaRPr lang="he-IL" sz="1800" b="0" i="0" u="none" strike="noStrike" baseline="0" dirty="0">
              <a:latin typeface="NarkisimMFO"/>
            </a:endParaRPr>
          </a:p>
          <a:p>
            <a:pPr algn="r"/>
            <a:r>
              <a:rPr lang="he-IL" sz="1800" b="0" i="0" u="none" strike="noStrike" baseline="0" dirty="0">
                <a:latin typeface="NarkisimMFO"/>
              </a:rPr>
              <a:t>האיור משמש כ</a:t>
            </a:r>
            <a:r>
              <a:rPr lang="he-IL" sz="1800" b="1" i="0" u="none" strike="noStrike" baseline="0" dirty="0">
                <a:latin typeface="NarkisimMFO"/>
              </a:rPr>
              <a:t>מארגן למידה מוקדם </a:t>
            </a:r>
            <a:r>
              <a:rPr lang="he-IL" sz="1800" b="0" i="0" u="none" strike="noStrike" baseline="0" dirty="0">
                <a:latin typeface="NarkisimMFO"/>
              </a:rPr>
              <a:t>שישרת את המורה והתלמידים להכרת מהות השינויים בעונות השנה</a:t>
            </a:r>
          </a:p>
          <a:p>
            <a:pPr algn="r"/>
            <a:r>
              <a:rPr lang="he-IL" sz="1800" b="0" i="0" u="none" strike="noStrike" baseline="0" dirty="0">
                <a:latin typeface="NarkisimMFO"/>
              </a:rPr>
              <a:t>המגיעות בזו אחר זו במחזוריות. חשוב לפתוח את הלימוד של </a:t>
            </a:r>
            <a:r>
              <a:rPr lang="he-IL" sz="1800" b="1" i="0" u="none" strike="noStrike" baseline="0" dirty="0">
                <a:latin typeface="NarkisimMFO"/>
              </a:rPr>
              <a:t>כל עונה </a:t>
            </a:r>
            <a:r>
              <a:rPr lang="he-IL" sz="1800" b="0" i="0" u="none" strike="noStrike" baseline="0" dirty="0">
                <a:latin typeface="NarkisimMFO"/>
              </a:rPr>
              <a:t>באיור הזה. בפתיחת כל פרקי העונות, איור מעגל עונות השנה מוצג במתכונת מוקטנת ורק העונה שבה עוסק הפרק מודגשת באיור (חלק מתוך השלם). </a:t>
            </a:r>
          </a:p>
          <a:p>
            <a:pPr algn="r"/>
            <a:endParaRPr lang="he-IL" sz="1800" b="0" i="0" u="none" strike="noStrike" baseline="0" dirty="0">
              <a:latin typeface="NarkisimMFO"/>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4032737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בפרק הקיץ העיסוק במזג האוויר קצר יותר בהשוואה לעונות השנה הקודמות. יחד עם זאת, רצף הפעילויות</a:t>
            </a:r>
          </a:p>
          <a:p>
            <a:pPr algn="r"/>
            <a:r>
              <a:rPr lang="he-IL" sz="1800" b="0" i="0" u="none" strike="noStrike" baseline="0" dirty="0">
                <a:latin typeface="NarkisimMFO"/>
              </a:rPr>
              <a:t>בחלק זה דומה לרצף שאותו חוו התלמידים בשאר הפרקים: קליטה בעזרת החושים את מאפייני מזג</a:t>
            </a:r>
          </a:p>
          <a:p>
            <a:pPr algn="r"/>
            <a:r>
              <a:rPr lang="he-IL" sz="1800" b="0" i="0" u="none" strike="noStrike" baseline="0" dirty="0">
                <a:latin typeface="NarkisimMFO"/>
              </a:rPr>
              <a:t>האוויר ובהמשך מדידות וכתיבת נתוני המדידה בטבלת מזג האוויר העונתית.</a:t>
            </a:r>
          </a:p>
          <a:p>
            <a:pPr algn="r"/>
            <a:r>
              <a:rPr lang="he-IL" dirty="0"/>
              <a:t>מומלץ לערוך השוואה בין מאפייני האביב שעליהם למדו בתת הפרק הקודם לבין מאפייני הקיץ כפי שבאים לידי ביטוי באיור בשקופית 4.</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49071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האיור מעגל עונות השנה נועד לסייע לתלמידים לבנות את ההבנה של מחזוריות עונות השנה, כאשר הקיץ הוא חלק ממנה. מפנים את תשומת לב הלומדים לגזרה של הקיץ שמופיעה באיור, ומסתכלים שוב על מעגל עונות השנה השלם</a:t>
            </a:r>
          </a:p>
          <a:p>
            <a:pPr algn="r"/>
            <a:r>
              <a:rPr lang="he-IL" sz="1800" b="0" i="0" u="none" strike="noStrike" baseline="0" dirty="0">
                <a:latin typeface="NarkisimMFO"/>
              </a:rPr>
              <a:t>(שקופית 2).</a:t>
            </a:r>
          </a:p>
          <a:p>
            <a:pPr algn="r"/>
            <a:r>
              <a:rPr lang="he-IL" sz="1800" b="0" i="0" u="none" strike="noStrike" baseline="0" dirty="0">
                <a:latin typeface="NarkisimMFO"/>
              </a:rPr>
              <a:t>בפתיחת הפעילות מתייחסים לשאלות הבאות: אילו סימני קיץ מופיעים באיור השלם של מעגל עונות השנה? האם</a:t>
            </a:r>
          </a:p>
          <a:p>
            <a:pPr algn="r"/>
            <a:r>
              <a:rPr lang="he-IL" sz="1800" b="0" i="0" u="none" strike="noStrike" baseline="0" dirty="0">
                <a:latin typeface="NarkisimMFO"/>
              </a:rPr>
              <a:t>התלמידים ראו או חוו סימנים אלה? מה היו רוצים לדעת על הקיץ? מומלץ גם לערוך השוואה בין מאפייני הקיץ לבין</a:t>
            </a:r>
          </a:p>
          <a:p>
            <a:pPr algn="r"/>
            <a:r>
              <a:rPr lang="he-IL" sz="1800" b="0" i="0" u="none" strike="noStrike" baseline="0" dirty="0">
                <a:latin typeface="NarkisimMFO"/>
              </a:rPr>
              <a:t>מאפייני האביב כפי שבאים לידי ביטוי באיור.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08223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הפרק נפתח בשיר "קיץ" (אחינו הקטן) שכתבה והלחינה נעמי שמר. השיר מתאר סימנים שונים של קיץ:</a:t>
            </a:r>
          </a:p>
          <a:p>
            <a:pPr algn="r"/>
            <a:r>
              <a:rPr lang="he-IL" dirty="0"/>
              <a:t>כרם שענביו מבשילים, חופש, צחוק, פעילות בחוץ, חוף הים, עפיפונים ועוד. השיר מבטא את השמחה שבה</a:t>
            </a:r>
          </a:p>
          <a:p>
            <a:pPr algn="r"/>
            <a:r>
              <a:rPr lang="he-IL" dirty="0"/>
              <a:t>מקבלים הילדים את בוא הקיץ. מומלץ ללמד את התלמידים את השיר ולשיר אותו, וכך ליצור את אווירת</a:t>
            </a:r>
          </a:p>
          <a:p>
            <a:pPr algn="r"/>
            <a:r>
              <a:rPr lang="he-IL" dirty="0"/>
              <a:t>ימי הקיץ (ואפשר כמובן לבחור בשיר אחר).</a:t>
            </a:r>
          </a:p>
          <a:p>
            <a:pPr algn="r"/>
            <a:endParaRPr lang="he-IL" dirty="0"/>
          </a:p>
          <a:p>
            <a:pPr algn="r"/>
            <a:r>
              <a:rPr lang="he-IL" dirty="0"/>
              <a:t>השיח המלווה את השיר נועד למקד את הדיון לנושא : סימני הקיץ.</a:t>
            </a:r>
          </a:p>
          <a:p>
            <a:pPr algn="r"/>
            <a:endParaRPr lang="he-IL" dirty="0"/>
          </a:p>
          <a:p>
            <a:pPr algn="r"/>
            <a:r>
              <a:rPr lang="he-IL" dirty="0"/>
              <a:t>חשוב לשקף את מאפייני הקיץ בסביבת הלמידה: להאזין למוזיקה (ארבע העונות), לשיר שירים הקשורים</a:t>
            </a:r>
          </a:p>
          <a:p>
            <a:pPr algn="r"/>
            <a:r>
              <a:rPr lang="he-IL" dirty="0"/>
              <a:t>בקיץ, לתלות בסביבת הלמידה ציורי ילדים שמתארים את מראה הקיץ, להביא יצירות אמנות או תמונות</a:t>
            </a:r>
          </a:p>
          <a:p>
            <a:pPr algn="r"/>
            <a:r>
              <a:rPr lang="he-IL" dirty="0"/>
              <a:t>הקשורות לקיץ, להניח בסביבה ספרי ילדים וספרי מידע שקשורים בקיץ, להכין עבודות יצירה הקשורות</a:t>
            </a:r>
          </a:p>
          <a:p>
            <a:pPr algn="r"/>
            <a:r>
              <a:rPr lang="he-IL" dirty="0"/>
              <a:t>בקיץ ובצבעיו (למשל מזרעים של צמחים) ועוד.</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85826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באתר </a:t>
            </a:r>
            <a:r>
              <a:rPr lang="he-IL" sz="1800" b="1" i="0" u="none" strike="noStrike" baseline="0" dirty="0">
                <a:latin typeface="NarkisimMFO"/>
              </a:rPr>
              <a:t>במבט מקוון</a:t>
            </a:r>
            <a:r>
              <a:rPr lang="he-IL" sz="1800" b="0" i="0" u="none" strike="noStrike" baseline="0" dirty="0">
                <a:latin typeface="NarkisimMFO"/>
              </a:rPr>
              <a:t>, בספר הדיגיטלי, בעמוד 102, השיר </a:t>
            </a:r>
            <a:r>
              <a:rPr lang="he-IL" sz="1800" b="1" i="0" u="none" strike="noStrike" baseline="0" dirty="0">
                <a:latin typeface="NarkisimMFO"/>
              </a:rPr>
              <a:t>אחינו הקטן</a:t>
            </a:r>
            <a:r>
              <a:rPr lang="he-IL" sz="1800" b="0" i="0" u="none" strike="noStrike" baseline="0" dirty="0">
                <a:latin typeface="NarkisimMFO"/>
              </a:rPr>
              <a:t>.</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266665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הפרק "מזג האוויר בקיץ" כולל את הנושאים: תופעות מזג אוויר (מראה השמיים, משקעים, טמפרטורה ועוצמת</a:t>
            </a:r>
          </a:p>
          <a:p>
            <a:pPr algn="r"/>
            <a:r>
              <a:rPr lang="he-IL" sz="1800" b="0" i="0" u="none" strike="noStrike" baseline="0" dirty="0">
                <a:latin typeface="FontbitDavid"/>
              </a:rPr>
              <a:t>הרוח).</a:t>
            </a:r>
          </a:p>
          <a:p>
            <a:pPr algn="r"/>
            <a:r>
              <a:rPr lang="he-IL" sz="1800" b="0" i="0" u="none" strike="noStrike" baseline="0" dirty="0">
                <a:latin typeface="FontbitDavid"/>
              </a:rPr>
              <a:t>בדומה לעונות הקודמות, יש לבצע תצפיות ומדידות במשך מספר ימים, על מנת להסיק שהקיץ בארצנו הוא עונה יציבה, חמה ובאזורים מסוימים חם מאוד. בקיץ אין גשם ולרוב אין רוח. יש אזורים שבהם לח ביותר. את נתוני המדידה יש להוסיף לטבלה שבסוף החוברת.</a:t>
            </a:r>
          </a:p>
          <a:p>
            <a:pPr algn="r"/>
            <a:r>
              <a:rPr lang="he-IL" sz="1800" b="0" i="0" u="none" strike="noStrike" baseline="0" dirty="0">
                <a:latin typeface="FontbitDavid"/>
              </a:rPr>
              <a:t>התלמידים יוצאים לסיור קצר בסביבה במטרה לאסוף מידע על מרכיבי מזג האוויר (מה מראה השמיים, האם נושבת רוח, האם יורד גשם, כמה חם וכמה קר). לשם איסוף המידע הם נעזרים בחושים (מתבוננים, מקשיבים, מריחים וחשים על העור). בהמשך התלמידים יתנסו במדידת מאפייני מזג אוויר באמצעות כלי מדידה (בעיקר מד טמפרטורה). התלמידים מתעדים את המידע בטבלה המסכמת שבסוף החוברת.</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36776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בחלק ב של המשימה מודדים בעזרת מכשירים (מד טמפרטורה) את הטמפרטורה ובעזרת (שבשבת) את עצמת הרוח.</a:t>
            </a:r>
          </a:p>
          <a:p>
            <a:r>
              <a:rPr lang="he-IL" dirty="0"/>
              <a:t>חשוב לחזור ולדון עם התלמידים על ההבדל בין קליטת מידע באמצעות חושים שאינם מדויקים ואינם דומים אצל כל האנשים, לבין מדידה בעזרת מכשירי מדידה (כלים טכנולוגיים) שהיא מדויקת יותר ואינה תלויה בתחושות סובייקטיביות של כל אדם.</a:t>
            </a:r>
          </a:p>
          <a:p>
            <a:endParaRPr lang="he-IL" dirty="0"/>
          </a:p>
          <a:p>
            <a:r>
              <a:rPr lang="he-IL" dirty="0"/>
              <a:t>חשוב לבצע מדידות מזג אוויר לפחות פעם בשבוע. התלמידים ירשמו את התוצאות בטבלאות שבסוף החוברת. הנתונים</a:t>
            </a:r>
          </a:p>
          <a:p>
            <a:r>
              <a:rPr lang="he-IL" dirty="0"/>
              <a:t>שייאספו בטבלאות יאפשרו להסיק מסקנות אודות המאפיינים של כל עונה, להשוות את העונות ולהתרשם מהשינויים החלים במעבר מעונה לעונה.</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415247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בטבלה</a:t>
            </a:r>
            <a:r>
              <a:rPr lang="he-IL" baseline="0" dirty="0"/>
              <a:t> זו </a:t>
            </a:r>
            <a:r>
              <a:rPr lang="he-IL" dirty="0"/>
              <a:t>מארגנים את </a:t>
            </a:r>
            <a:r>
              <a:rPr lang="he-IL" baseline="0" dirty="0"/>
              <a:t>תוצאות המדידות של כמה מועדים בעונת הקיץ. </a:t>
            </a:r>
          </a:p>
          <a:p>
            <a:r>
              <a:rPr lang="he-IL" dirty="0"/>
              <a:t>בשלב זה כל ארבע הטבלאות מלאות. ניתן לקיים דיון מסכם על מאפייני מזג האוויר בעונת הקיץ ולהשוותם למאפייני</a:t>
            </a:r>
          </a:p>
          <a:p>
            <a:r>
              <a:rPr lang="he-IL" dirty="0"/>
              <a:t>שאר עונת השנה.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9</a:t>
            </a:fld>
            <a:endParaRPr lang="x-none">
              <a:solidFill>
                <a:prstClr val="black"/>
              </a:solidFill>
            </a:endParaRPr>
          </a:p>
        </p:txBody>
      </p:sp>
    </p:spTree>
    <p:extLst>
      <p:ext uri="{BB962C8B-B14F-4D97-AF65-F5344CB8AC3E}">
        <p14:creationId xmlns:p14="http://schemas.microsoft.com/office/powerpoint/2010/main" val="199973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ב'/ניסן/תשפ"ד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ב'/ניסן/תשפ"ד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92500" lnSpcReduction="1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רְבִיעִי: </a:t>
            </a:r>
            <a:r>
              <a:rPr lang="he-IL" sz="3900" b="1" i="0" u="none" strike="noStrike" baseline="0" dirty="0">
                <a:latin typeface="MF_FrankRuhl-Regular"/>
              </a:rPr>
              <a:t>הַקַּיִץ</a:t>
            </a:r>
            <a:r>
              <a:rPr kumimoji="0" lang="he-IL" sz="3900" b="1" i="0" u="none" strike="noStrike" kern="1200" cap="none" spc="0" normalizeH="0" baseline="0" noProof="0" dirty="0">
                <a:ln>
                  <a:noFill/>
                </a:ln>
                <a:effectLst/>
                <a:uLnTx/>
                <a:uFillTx/>
                <a:latin typeface="MF_FrankRuhl-Regular"/>
                <a:ea typeface="+mn-ea"/>
                <a:cs typeface="Arial" panose="020B0604020202020204" pitchFamily="34" charset="0"/>
              </a:rPr>
              <a:t> הִגִּיע </a:t>
            </a:r>
            <a:endParaRPr lang="he-IL" sz="3600" b="1" dirty="0">
              <a:latin typeface="EnzoagadaMF-Bold"/>
            </a:endParaRPr>
          </a:p>
          <a:p>
            <a:pPr marL="0" indent="0" algn="ctr" rtl="1">
              <a:buNone/>
            </a:pPr>
            <a:r>
              <a:rPr lang="he-IL" sz="3600" b="1" dirty="0">
                <a:solidFill>
                  <a:srgbClr val="FF0000"/>
                </a:solidFill>
                <a:latin typeface="EnzoagadaMF-Bold"/>
              </a:rPr>
              <a:t>פתיחה, מזג אוויר, </a:t>
            </a:r>
          </a:p>
          <a:p>
            <a:pPr marL="0" indent="0" algn="ctr" rtl="1">
              <a:buNone/>
            </a:pPr>
            <a:r>
              <a:rPr lang="he-IL" sz="3600" b="1" dirty="0">
                <a:solidFill>
                  <a:srgbClr val="FF0000"/>
                </a:solidFill>
                <a:latin typeface="EnzoagadaMF-Bold"/>
              </a:rPr>
              <a:t>אורך יום ולילה</a:t>
            </a: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538E602-944D-A9D6-FD7D-FB8678BE8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1781" y="72093"/>
            <a:ext cx="1621677" cy="544938"/>
          </a:xfrm>
          <a:prstGeom prst="rect">
            <a:avLst/>
          </a:prstGeom>
        </p:spPr>
      </p:pic>
      <p:pic>
        <p:nvPicPr>
          <p:cNvPr id="4" name="תמונה 3">
            <a:extLst>
              <a:ext uri="{FF2B5EF4-FFF2-40B4-BE49-F238E27FC236}">
                <a16:creationId xmlns:a16="http://schemas.microsoft.com/office/drawing/2014/main" id="{B811BE15-8C4C-40AA-C7CF-2DDC05ACB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688260" cy="544938"/>
          </a:xfrm>
          <a:prstGeom prst="rect">
            <a:avLst/>
          </a:prstGeom>
        </p:spPr>
      </p:pic>
      <p:pic>
        <p:nvPicPr>
          <p:cNvPr id="5" name="תמונה 4">
            <a:extLst>
              <a:ext uri="{FF2B5EF4-FFF2-40B4-BE49-F238E27FC236}">
                <a16:creationId xmlns:a16="http://schemas.microsoft.com/office/drawing/2014/main" id="{E0AAA901-C275-053B-CDAD-AD3AB81EF706}"/>
              </a:ext>
            </a:extLst>
          </p:cNvPr>
          <p:cNvPicPr>
            <a:picLocks noChangeAspect="1"/>
          </p:cNvPicPr>
          <p:nvPr/>
        </p:nvPicPr>
        <p:blipFill>
          <a:blip r:embed="rId5"/>
          <a:stretch>
            <a:fillRect/>
          </a:stretch>
        </p:blipFill>
        <p:spPr>
          <a:xfrm>
            <a:off x="1116532" y="818147"/>
            <a:ext cx="7642458" cy="3888607"/>
          </a:xfrm>
          <a:prstGeom prst="rect">
            <a:avLst/>
          </a:prstGeom>
          <a:ln w="12700">
            <a:solidFill>
              <a:srgbClr val="00B0F0"/>
            </a:solidFill>
          </a:ln>
        </p:spPr>
      </p:pic>
      <p:sp>
        <p:nvSpPr>
          <p:cNvPr id="7" name="תיבת טקסט 6">
            <a:extLst>
              <a:ext uri="{FF2B5EF4-FFF2-40B4-BE49-F238E27FC236}">
                <a16:creationId xmlns:a16="http://schemas.microsoft.com/office/drawing/2014/main" id="{2DD56B40-7321-51BF-46E4-39AF7932D616}"/>
              </a:ext>
            </a:extLst>
          </p:cNvPr>
          <p:cNvSpPr txBox="1"/>
          <p:nvPr/>
        </p:nvSpPr>
        <p:spPr>
          <a:xfrm>
            <a:off x="1915427" y="6035039"/>
            <a:ext cx="2736713" cy="523220"/>
          </a:xfrm>
          <a:prstGeom prst="rect">
            <a:avLst/>
          </a:prstGeom>
          <a:noFill/>
        </p:spPr>
        <p:txBody>
          <a:bodyPr wrap="square" rtlCol="1">
            <a:spAutoFit/>
          </a:bodyPr>
          <a:lstStyle/>
          <a:p>
            <a:r>
              <a:rPr lang="he-IL" sz="2800" b="1" dirty="0"/>
              <a:t>(עמוד 104)</a:t>
            </a:r>
          </a:p>
        </p:txBody>
      </p:sp>
    </p:spTree>
    <p:extLst>
      <p:ext uri="{BB962C8B-B14F-4D97-AF65-F5344CB8AC3E}">
        <p14:creationId xmlns:p14="http://schemas.microsoft.com/office/powerpoint/2010/main" val="406036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srgbClr val="B7962D"/>
                </a:solidFill>
                <a:latin typeface="MF_FrankRuhl-Regular"/>
                <a:cs typeface="+mn-cs"/>
              </a:rPr>
              <a:t>אוֹרֶךְ הַיּוֹם וְהַלַּיְלָה </a:t>
            </a:r>
            <a:r>
              <a:rPr lang="he-IL" b="1" i="0" u="none" strike="noStrike" baseline="0" dirty="0">
                <a:solidFill>
                  <a:srgbClr val="B7962D"/>
                </a:solidFill>
                <a:latin typeface="MF_FrankRuhl-Regular"/>
                <a:cs typeface="+mn-cs"/>
              </a:rPr>
              <a:t>בַּקַּיִץ</a:t>
            </a:r>
            <a:r>
              <a:rPr lang="he-IL" b="1" dirty="0">
                <a:solidFill>
                  <a:srgbClr val="B7962D"/>
                </a:solidFill>
                <a:latin typeface="MF_FrankRuhl-Regular"/>
                <a:cs typeface="+mn-cs"/>
              </a:rPr>
              <a:t> </a:t>
            </a:r>
            <a:r>
              <a:rPr lang="he-IL" sz="2800" b="1" dirty="0">
                <a:latin typeface="MF_FrankRuhl-Regular"/>
                <a:cs typeface="+mn-cs"/>
              </a:rPr>
              <a:t>(עמוד 105)</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01078" y="2109905"/>
            <a:ext cx="7886700" cy="3004179"/>
          </a:xfrm>
          <a:prstGeom prst="rect">
            <a:avLst/>
          </a:prstGeom>
        </p:spPr>
      </p:pic>
      <p:pic>
        <p:nvPicPr>
          <p:cNvPr id="3" name="תמונה 2">
            <a:extLst>
              <a:ext uri="{FF2B5EF4-FFF2-40B4-BE49-F238E27FC236}">
                <a16:creationId xmlns:a16="http://schemas.microsoft.com/office/drawing/2014/main" id="{25C58586-4A2E-3934-53DB-E5F883D1EB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8666" y="156103"/>
            <a:ext cx="1156371" cy="388579"/>
          </a:xfrm>
          <a:prstGeom prst="rect">
            <a:avLst/>
          </a:prstGeom>
        </p:spPr>
      </p:pic>
      <p:pic>
        <p:nvPicPr>
          <p:cNvPr id="5" name="תמונה 4">
            <a:extLst>
              <a:ext uri="{FF2B5EF4-FFF2-40B4-BE49-F238E27FC236}">
                <a16:creationId xmlns:a16="http://schemas.microsoft.com/office/drawing/2014/main" id="{183ED4D1-EA8A-0A07-ADB3-2A02438A92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29" y="77923"/>
            <a:ext cx="1225242" cy="544937"/>
          </a:xfrm>
          <a:prstGeom prst="rect">
            <a:avLst/>
          </a:prstGeom>
        </p:spPr>
      </p:pic>
    </p:spTree>
    <p:extLst>
      <p:ext uri="{BB962C8B-B14F-4D97-AF65-F5344CB8AC3E}">
        <p14:creationId xmlns:p14="http://schemas.microsoft.com/office/powerpoint/2010/main" val="358965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5C58586-4A2E-3934-53DB-E5F883D1EB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183ED4D1-EA8A-0A07-ADB3-2A02438A9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12" name="תמונה 11">
            <a:extLst>
              <a:ext uri="{FF2B5EF4-FFF2-40B4-BE49-F238E27FC236}">
                <a16:creationId xmlns:a16="http://schemas.microsoft.com/office/drawing/2014/main" id="{7AD14018-352A-54F9-E990-EEF7A4B83338}"/>
              </a:ext>
            </a:extLst>
          </p:cNvPr>
          <p:cNvPicPr>
            <a:picLocks noChangeAspect="1"/>
          </p:cNvPicPr>
          <p:nvPr/>
        </p:nvPicPr>
        <p:blipFill>
          <a:blip r:embed="rId5"/>
          <a:stretch>
            <a:fillRect/>
          </a:stretch>
        </p:blipFill>
        <p:spPr>
          <a:xfrm>
            <a:off x="1132203" y="2281187"/>
            <a:ext cx="7591425" cy="3543300"/>
          </a:xfrm>
          <a:prstGeom prst="rect">
            <a:avLst/>
          </a:prstGeom>
          <a:ln w="12700">
            <a:solidFill>
              <a:schemeClr val="accent4">
                <a:lumMod val="60000"/>
                <a:lumOff val="40000"/>
              </a:schemeClr>
            </a:solidFill>
          </a:ln>
        </p:spPr>
      </p:pic>
      <p:pic>
        <p:nvPicPr>
          <p:cNvPr id="14" name="תמונה 13">
            <a:extLst>
              <a:ext uri="{FF2B5EF4-FFF2-40B4-BE49-F238E27FC236}">
                <a16:creationId xmlns:a16="http://schemas.microsoft.com/office/drawing/2014/main" id="{7B25EF71-E76A-C7EE-ED4E-F2391EBE87B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0254" y="822961"/>
            <a:ext cx="2736713" cy="2194244"/>
          </a:xfrm>
          <a:prstGeom prst="rect">
            <a:avLst/>
          </a:prstGeom>
        </p:spPr>
      </p:pic>
      <p:sp>
        <p:nvSpPr>
          <p:cNvPr id="15" name="תיבת טקסט 14">
            <a:extLst>
              <a:ext uri="{FF2B5EF4-FFF2-40B4-BE49-F238E27FC236}">
                <a16:creationId xmlns:a16="http://schemas.microsoft.com/office/drawing/2014/main" id="{8A6DA066-B80B-FD59-869D-FDEA08DF014E}"/>
              </a:ext>
            </a:extLst>
          </p:cNvPr>
          <p:cNvSpPr txBox="1"/>
          <p:nvPr/>
        </p:nvSpPr>
        <p:spPr>
          <a:xfrm>
            <a:off x="1915427" y="6035039"/>
            <a:ext cx="2736713" cy="523220"/>
          </a:xfrm>
          <a:prstGeom prst="rect">
            <a:avLst/>
          </a:prstGeom>
          <a:noFill/>
        </p:spPr>
        <p:txBody>
          <a:bodyPr wrap="square" rtlCol="1">
            <a:spAutoFit/>
          </a:bodyPr>
          <a:lstStyle/>
          <a:p>
            <a:r>
              <a:rPr lang="he-IL" sz="2800" b="1" dirty="0"/>
              <a:t>(עמוד 105)</a:t>
            </a:r>
          </a:p>
        </p:txBody>
      </p:sp>
    </p:spTree>
    <p:extLst>
      <p:ext uri="{BB962C8B-B14F-4D97-AF65-F5344CB8AC3E}">
        <p14:creationId xmlns:p14="http://schemas.microsoft.com/office/powerpoint/2010/main" val="425271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800" b="1" dirty="0">
                <a:solidFill>
                  <a:srgbClr val="00A9EA"/>
                </a:solidFill>
                <a:latin typeface="EnzoagadaMF-Bold"/>
                <a:ea typeface="+mn-ea"/>
                <a:cs typeface="Arial" panose="020B0604020202020204" pitchFamily="34" charset="0"/>
              </a:rPr>
              <a:t>עוֹנוֹת הַשָּׁנָה </a:t>
            </a:r>
            <a:r>
              <a:rPr lang="he-IL" sz="2800" b="1" dirty="0">
                <a:solidFill>
                  <a:srgbClr val="00A9EA"/>
                </a:solidFill>
                <a:latin typeface="EnzoagadaMF-Bold"/>
                <a:ea typeface="+mn-ea"/>
                <a:cs typeface="Arial" panose="020B0604020202020204" pitchFamily="34" charset="0"/>
              </a:rPr>
              <a:t>(עמודים 7-6)</a:t>
            </a:r>
            <a:endParaRPr lang="en-US" sz="2800"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2848" y="1852784"/>
            <a:ext cx="7935928" cy="5069681"/>
          </a:xfrm>
          <a:ln w="12700">
            <a:solidFill>
              <a:srgbClr val="00B0F0"/>
            </a:solidFill>
          </a:ln>
        </p:spPr>
      </p:pic>
      <p:pic>
        <p:nvPicPr>
          <p:cNvPr id="3" name="תמונה 2">
            <a:extLst>
              <a:ext uri="{FF2B5EF4-FFF2-40B4-BE49-F238E27FC236}">
                <a16:creationId xmlns:a16="http://schemas.microsoft.com/office/drawing/2014/main" id="{777AC370-A403-2603-4794-122FE8F136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02CC9E9D-CB54-52F4-0F31-DBE26D06EE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14188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400" b="1" i="0" u="none" strike="noStrike" baseline="0" dirty="0">
                <a:solidFill>
                  <a:schemeClr val="accent1">
                    <a:lumMod val="75000"/>
                  </a:schemeClr>
                </a:solidFill>
                <a:latin typeface="MF_FrankRuhl-Regular"/>
              </a:rPr>
              <a:t>הָאָבִיב</a:t>
            </a:r>
            <a:r>
              <a:rPr lang="he-IL" b="1" dirty="0">
                <a:solidFill>
                  <a:schemeClr val="accent1">
                    <a:lumMod val="75000"/>
                  </a:schemeClr>
                </a:solidFill>
                <a:latin typeface="MF_FrankRuhl-Regular"/>
                <a:cs typeface="+mn-cs"/>
              </a:rPr>
              <a:t> </a:t>
            </a:r>
            <a:r>
              <a:rPr lang="he-IL" sz="4400" b="1" dirty="0">
                <a:solidFill>
                  <a:schemeClr val="accent1">
                    <a:lumMod val="75000"/>
                  </a:schemeClr>
                </a:solidFill>
                <a:cs typeface="+mn-cs"/>
              </a:rPr>
              <a:t>עָבַר</a:t>
            </a:r>
            <a:endParaRPr lang="en-US" sz="2800" b="1" dirty="0">
              <a:solidFill>
                <a:schemeClr val="accent1">
                  <a:lumMod val="75000"/>
                </a:schemeClr>
              </a:solidFill>
              <a:cs typeface="+mn-cs"/>
            </a:endParaRPr>
          </a:p>
        </p:txBody>
      </p:sp>
      <p:pic>
        <p:nvPicPr>
          <p:cNvPr id="3" name="תמונה 2">
            <a:extLst>
              <a:ext uri="{FF2B5EF4-FFF2-40B4-BE49-F238E27FC236}">
                <a16:creationId xmlns:a16="http://schemas.microsoft.com/office/drawing/2014/main" id="{89C80FBE-140E-8B9B-65B6-90FD72185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AFE3EE1B-78FC-D64E-C840-F6500362D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0" name="תמונה 9">
            <a:extLst>
              <a:ext uri="{FF2B5EF4-FFF2-40B4-BE49-F238E27FC236}">
                <a16:creationId xmlns:a16="http://schemas.microsoft.com/office/drawing/2014/main" id="{6701C156-197D-4B92-03BA-E87800B6D8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024" y="1520546"/>
            <a:ext cx="7498081" cy="4735875"/>
          </a:xfrm>
          <a:prstGeom prst="rect">
            <a:avLst/>
          </a:prstGeom>
          <a:ln w="12700">
            <a:solidFill>
              <a:srgbClr val="B31114"/>
            </a:solidFill>
          </a:ln>
        </p:spPr>
      </p:pic>
    </p:spTree>
    <p:extLst>
      <p:ext uri="{BB962C8B-B14F-4D97-AF65-F5344CB8AC3E}">
        <p14:creationId xmlns:p14="http://schemas.microsoft.com/office/powerpoint/2010/main" val="183255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9C80FBE-140E-8B9B-65B6-90FD72185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AFE3EE1B-78FC-D64E-C840-F6500362D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23" name="תיבת טקסט 22">
            <a:extLst>
              <a:ext uri="{FF2B5EF4-FFF2-40B4-BE49-F238E27FC236}">
                <a16:creationId xmlns:a16="http://schemas.microsoft.com/office/drawing/2014/main" id="{B2449401-692F-F316-B7A5-DEA20BCC7FDE}"/>
              </a:ext>
            </a:extLst>
          </p:cNvPr>
          <p:cNvSpPr txBox="1"/>
          <p:nvPr/>
        </p:nvSpPr>
        <p:spPr>
          <a:xfrm>
            <a:off x="2454443" y="428571"/>
            <a:ext cx="4658627" cy="769441"/>
          </a:xfrm>
          <a:prstGeom prst="rect">
            <a:avLst/>
          </a:prstGeom>
          <a:noFill/>
        </p:spPr>
        <p:txBody>
          <a:bodyPr wrap="square">
            <a:spAutoFit/>
          </a:bodyPr>
          <a:lstStyle/>
          <a:p>
            <a:r>
              <a:rPr lang="he-IL" sz="4400" b="1" i="0" u="none" strike="noStrike" baseline="0" dirty="0">
                <a:solidFill>
                  <a:schemeClr val="accent5">
                    <a:lumMod val="75000"/>
                  </a:schemeClr>
                </a:solidFill>
                <a:latin typeface="MF_FrankRuhl-Regular"/>
              </a:rPr>
              <a:t> </a:t>
            </a:r>
            <a:r>
              <a:rPr lang="he-IL" sz="4400" b="1" i="0" u="none" strike="noStrike" baseline="0" dirty="0">
                <a:solidFill>
                  <a:srgbClr val="B7962D"/>
                </a:solidFill>
                <a:latin typeface="MF_FrankRuhl-Regular"/>
              </a:rPr>
              <a:t>הַקַּיִץ הִגִּיע </a:t>
            </a:r>
            <a:r>
              <a:rPr lang="he-IL" sz="2800" b="1" i="0" u="none" strike="noStrike" baseline="0" dirty="0">
                <a:latin typeface="MF_FrankRuhl-Regular"/>
              </a:rPr>
              <a:t>(עמוד 80)</a:t>
            </a:r>
            <a:endParaRPr lang="he-IL" sz="4400" dirty="0"/>
          </a:p>
        </p:txBody>
      </p:sp>
      <p:pic>
        <p:nvPicPr>
          <p:cNvPr id="4" name="תמונה 3">
            <a:extLst>
              <a:ext uri="{FF2B5EF4-FFF2-40B4-BE49-F238E27FC236}">
                <a16:creationId xmlns:a16="http://schemas.microsoft.com/office/drawing/2014/main" id="{C5D366FE-78FE-C9D0-CF3E-BE25919634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128" y="1599521"/>
            <a:ext cx="8893743" cy="4829908"/>
          </a:xfrm>
          <a:prstGeom prst="rect">
            <a:avLst/>
          </a:prstGeom>
        </p:spPr>
      </p:pic>
    </p:spTree>
    <p:extLst>
      <p:ext uri="{BB962C8B-B14F-4D97-AF65-F5344CB8AC3E}">
        <p14:creationId xmlns:p14="http://schemas.microsoft.com/office/powerpoint/2010/main" val="45460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9C80FBE-140E-8B9B-65B6-90FD72185B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AFE3EE1B-78FC-D64E-C840-F6500362D0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14" name="תמונה 13">
            <a:extLst>
              <a:ext uri="{FF2B5EF4-FFF2-40B4-BE49-F238E27FC236}">
                <a16:creationId xmlns:a16="http://schemas.microsoft.com/office/drawing/2014/main" id="{74E9FA2C-3C27-C633-0411-F058C69A228B}"/>
              </a:ext>
            </a:extLst>
          </p:cNvPr>
          <p:cNvPicPr>
            <a:picLocks noChangeAspect="1"/>
          </p:cNvPicPr>
          <p:nvPr/>
        </p:nvPicPr>
        <p:blipFill>
          <a:blip r:embed="rId5"/>
          <a:stretch>
            <a:fillRect/>
          </a:stretch>
        </p:blipFill>
        <p:spPr>
          <a:xfrm>
            <a:off x="7367426" y="5362390"/>
            <a:ext cx="1333500" cy="1247775"/>
          </a:xfrm>
          <a:prstGeom prst="rect">
            <a:avLst/>
          </a:prstGeom>
          <a:ln w="12700">
            <a:solidFill>
              <a:srgbClr val="C00000"/>
            </a:solidFill>
          </a:ln>
        </p:spPr>
      </p:pic>
      <p:sp>
        <p:nvSpPr>
          <p:cNvPr id="17" name="תיבת טקסט 16">
            <a:extLst>
              <a:ext uri="{FF2B5EF4-FFF2-40B4-BE49-F238E27FC236}">
                <a16:creationId xmlns:a16="http://schemas.microsoft.com/office/drawing/2014/main" id="{A8A3FF6C-E35F-784F-3469-88C4613075E8}"/>
              </a:ext>
            </a:extLst>
          </p:cNvPr>
          <p:cNvSpPr txBox="1"/>
          <p:nvPr/>
        </p:nvSpPr>
        <p:spPr>
          <a:xfrm>
            <a:off x="5057721" y="5986277"/>
            <a:ext cx="1944304" cy="523220"/>
          </a:xfrm>
          <a:prstGeom prst="rect">
            <a:avLst/>
          </a:prstGeom>
          <a:noFill/>
        </p:spPr>
        <p:txBody>
          <a:bodyPr wrap="square" rtlCol="1">
            <a:spAutoFit/>
          </a:bodyPr>
          <a:lstStyle/>
          <a:p>
            <a:r>
              <a:rPr lang="he-IL" sz="2800" b="1" dirty="0">
                <a:solidFill>
                  <a:schemeClr val="accent6">
                    <a:lumMod val="50000"/>
                  </a:schemeClr>
                </a:solidFill>
              </a:rPr>
              <a:t> (עמוד 102)</a:t>
            </a:r>
          </a:p>
        </p:txBody>
      </p:sp>
      <p:pic>
        <p:nvPicPr>
          <p:cNvPr id="8" name="תמונה 7">
            <a:extLst>
              <a:ext uri="{FF2B5EF4-FFF2-40B4-BE49-F238E27FC236}">
                <a16:creationId xmlns:a16="http://schemas.microsoft.com/office/drawing/2014/main" id="{AEB01099-2831-AAC1-012D-B8D012B8EFEB}"/>
              </a:ext>
            </a:extLst>
          </p:cNvPr>
          <p:cNvPicPr>
            <a:picLocks noChangeAspect="1"/>
          </p:cNvPicPr>
          <p:nvPr/>
        </p:nvPicPr>
        <p:blipFill>
          <a:blip r:embed="rId6"/>
          <a:stretch>
            <a:fillRect/>
          </a:stretch>
        </p:blipFill>
        <p:spPr>
          <a:xfrm>
            <a:off x="2730685" y="213801"/>
            <a:ext cx="4238625" cy="5038725"/>
          </a:xfrm>
          <a:prstGeom prst="rect">
            <a:avLst/>
          </a:prstGeom>
        </p:spPr>
      </p:pic>
      <p:pic>
        <p:nvPicPr>
          <p:cNvPr id="12" name="תמונה 11">
            <a:extLst>
              <a:ext uri="{FF2B5EF4-FFF2-40B4-BE49-F238E27FC236}">
                <a16:creationId xmlns:a16="http://schemas.microsoft.com/office/drawing/2014/main" id="{935347F2-1BDA-2C24-F60D-87008F2E3B62}"/>
              </a:ext>
            </a:extLst>
          </p:cNvPr>
          <p:cNvPicPr>
            <a:picLocks noChangeAspect="1"/>
          </p:cNvPicPr>
          <p:nvPr/>
        </p:nvPicPr>
        <p:blipFill>
          <a:blip r:embed="rId7" cstate="email">
            <a:clrChange>
              <a:clrFrom>
                <a:srgbClr val="B6F5F5"/>
              </a:clrFrom>
              <a:clrTo>
                <a:srgbClr val="B6F5F5">
                  <a:alpha val="0"/>
                </a:srgbClr>
              </a:clrTo>
            </a:clrChange>
            <a:extLst>
              <a:ext uri="{28A0092B-C50C-407E-A947-70E740481C1C}">
                <a14:useLocalDpi xmlns:a14="http://schemas.microsoft.com/office/drawing/2010/main"/>
              </a:ext>
            </a:extLst>
          </a:blip>
          <a:stretch>
            <a:fillRect/>
          </a:stretch>
        </p:blipFill>
        <p:spPr>
          <a:xfrm>
            <a:off x="-252435" y="3619840"/>
            <a:ext cx="3265371" cy="3265371"/>
          </a:xfrm>
          <a:prstGeom prst="rect">
            <a:avLst/>
          </a:prstGeom>
        </p:spPr>
      </p:pic>
    </p:spTree>
    <p:extLst>
      <p:ext uri="{BB962C8B-B14F-4D97-AF65-F5344CB8AC3E}">
        <p14:creationId xmlns:p14="http://schemas.microsoft.com/office/powerpoint/2010/main" val="308630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334820" y="1816571"/>
            <a:ext cx="7886700" cy="4351338"/>
          </a:xfrm>
        </p:spPr>
        <p:txBody>
          <a:bodyPr/>
          <a:lstStyle/>
          <a:p>
            <a:pPr marL="0" indent="0" algn="r">
              <a:buNone/>
            </a:pPr>
            <a:endParaRPr lang="en-US" dirty="0"/>
          </a:p>
          <a:p>
            <a:pPr marL="0" indent="0" algn="r">
              <a:buNone/>
            </a:pPr>
            <a:endParaRPr lang="en-US"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he-IL" dirty="0"/>
          </a:p>
          <a:p>
            <a:pPr marL="0" indent="0" algn="r">
              <a:buNone/>
            </a:pPr>
            <a:endParaRPr lang="en-US" dirty="0"/>
          </a:p>
        </p:txBody>
      </p:sp>
      <p:pic>
        <p:nvPicPr>
          <p:cNvPr id="4" name="תמונה 3">
            <a:extLst>
              <a:ext uri="{FF2B5EF4-FFF2-40B4-BE49-F238E27FC236}">
                <a16:creationId xmlns:a16="http://schemas.microsoft.com/office/drawing/2014/main" id="{1DFAF315-9FAA-DB40-E69F-4F19BFF21B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33988"/>
          </a:xfrm>
          <a:prstGeom prst="rect">
            <a:avLst/>
          </a:prstGeom>
        </p:spPr>
      </p:pic>
      <p:pic>
        <p:nvPicPr>
          <p:cNvPr id="8" name="תמונה 7">
            <a:extLst>
              <a:ext uri="{FF2B5EF4-FFF2-40B4-BE49-F238E27FC236}">
                <a16:creationId xmlns:a16="http://schemas.microsoft.com/office/drawing/2014/main" id="{AAD26D9E-FC5B-F691-B891-B0704FCA1C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617999"/>
          </a:xfrm>
          <a:prstGeom prst="rect">
            <a:avLst/>
          </a:prstGeom>
        </p:spPr>
      </p:pic>
      <p:pic>
        <p:nvPicPr>
          <p:cNvPr id="7" name="תמונה 6">
            <a:extLst>
              <a:ext uri="{FF2B5EF4-FFF2-40B4-BE49-F238E27FC236}">
                <a16:creationId xmlns:a16="http://schemas.microsoft.com/office/drawing/2014/main" id="{92D12759-87D0-8B08-FC68-E0371DF49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2665" y="816881"/>
            <a:ext cx="7218348" cy="1167771"/>
          </a:xfrm>
          <a:prstGeom prst="rect">
            <a:avLst/>
          </a:prstGeom>
        </p:spPr>
      </p:pic>
      <p:pic>
        <p:nvPicPr>
          <p:cNvPr id="10" name="תמונה 9">
            <a:extLst>
              <a:ext uri="{FF2B5EF4-FFF2-40B4-BE49-F238E27FC236}">
                <a16:creationId xmlns:a16="http://schemas.microsoft.com/office/drawing/2014/main" id="{F7496461-E855-4CC8-BC31-93AE203D6F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2665" y="2152734"/>
            <a:ext cx="7218348" cy="4549163"/>
          </a:xfrm>
          <a:prstGeom prst="rect">
            <a:avLst/>
          </a:prstGeom>
        </p:spPr>
      </p:pic>
    </p:spTree>
    <p:extLst>
      <p:ext uri="{BB962C8B-B14F-4D97-AF65-F5344CB8AC3E}">
        <p14:creationId xmlns:p14="http://schemas.microsoft.com/office/powerpoint/2010/main" val="314098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8568" y="-39566"/>
            <a:ext cx="7886700" cy="1325563"/>
          </a:xfrm>
        </p:spPr>
        <p:txBody>
          <a:bodyPr>
            <a:normAutofit/>
          </a:bodyPr>
          <a:lstStyle/>
          <a:p>
            <a:pPr algn="ctr"/>
            <a:r>
              <a:rPr lang="he-IL" sz="5400" b="1" dirty="0">
                <a:solidFill>
                  <a:srgbClr val="B7962D"/>
                </a:solidFill>
                <a:cs typeface="+mn-cs"/>
              </a:rPr>
              <a:t>מֶזֶג הָאֲוִיר בַּקַּיִץ</a:t>
            </a:r>
            <a:endParaRPr lang="en-US" sz="5400" b="1" dirty="0">
              <a:solidFill>
                <a:srgbClr val="B7962D"/>
              </a:solidFill>
              <a:cs typeface="+mn-cs"/>
            </a:endParaRPr>
          </a:p>
        </p:txBody>
      </p:sp>
      <p:sp>
        <p:nvSpPr>
          <p:cNvPr id="3" name="מציין מיקום תוכן 2"/>
          <p:cNvSpPr>
            <a:spLocks noGrp="1"/>
          </p:cNvSpPr>
          <p:nvPr>
            <p:ph idx="1"/>
          </p:nvPr>
        </p:nvSpPr>
        <p:spPr>
          <a:xfrm>
            <a:off x="238568" y="1495437"/>
            <a:ext cx="8450036" cy="4351338"/>
          </a:xfrm>
        </p:spPr>
        <p:txBody>
          <a:bodyPr>
            <a:normAutofit/>
          </a:bodyPr>
          <a:lstStyle/>
          <a:p>
            <a:pPr marL="0" indent="0" algn="r">
              <a:buNone/>
            </a:pPr>
            <a:r>
              <a:rPr lang="he-IL" sz="4000" b="1" dirty="0"/>
              <a:t>תַצְפִּית: מָה מֶזֶג </a:t>
            </a:r>
            <a:r>
              <a:rPr lang="he-IL" sz="4000" b="1" dirty="0" err="1"/>
              <a:t>הָאֲוִיר</a:t>
            </a:r>
            <a:r>
              <a:rPr lang="he-IL" sz="4000" b="1" dirty="0"/>
              <a:t> הַיּוֹם? </a:t>
            </a:r>
            <a:r>
              <a:rPr lang="he-IL" sz="3200" b="1" dirty="0"/>
              <a:t>(עמוד 104)</a:t>
            </a:r>
          </a:p>
          <a:p>
            <a:pPr algn="r" rtl="1"/>
            <a:endParaRPr lang="he-IL" sz="3600" b="1" dirty="0">
              <a:solidFill>
                <a:schemeClr val="accent5"/>
              </a:solidFill>
              <a:latin typeface="MF_FrankRuhl-Bold"/>
            </a:endParaRPr>
          </a:p>
          <a:p>
            <a:pPr marL="0" indent="0" algn="r">
              <a:buNone/>
            </a:pPr>
            <a:endParaRPr lang="he-IL" dirty="0">
              <a:solidFill>
                <a:schemeClr val="accent5"/>
              </a:solidFill>
            </a:endParaRPr>
          </a:p>
          <a:p>
            <a:pPr marL="0" indent="0" algn="r">
              <a:buNone/>
            </a:pPr>
            <a:endParaRPr lang="en-US" dirty="0"/>
          </a:p>
        </p:txBody>
      </p:sp>
      <p:pic>
        <p:nvPicPr>
          <p:cNvPr id="5" name="תמונה 4">
            <a:extLst>
              <a:ext uri="{FF2B5EF4-FFF2-40B4-BE49-F238E27FC236}">
                <a16:creationId xmlns:a16="http://schemas.microsoft.com/office/drawing/2014/main" id="{59B2E512-19F7-6DA1-163A-779A3D7DF1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6" name="תמונה 5">
            <a:extLst>
              <a:ext uri="{FF2B5EF4-FFF2-40B4-BE49-F238E27FC236}">
                <a16:creationId xmlns:a16="http://schemas.microsoft.com/office/drawing/2014/main" id="{FD46DF52-E7E6-0EF3-14F8-6D143F1AE7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7" name="תמונה 6">
            <a:extLst>
              <a:ext uri="{FF2B5EF4-FFF2-40B4-BE49-F238E27FC236}">
                <a16:creationId xmlns:a16="http://schemas.microsoft.com/office/drawing/2014/main" id="{B14DC0E9-5FC3-2FCA-2C5F-897758AFC7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8577" y="2201105"/>
            <a:ext cx="2294885" cy="4517891"/>
          </a:xfrm>
          <a:prstGeom prst="rect">
            <a:avLst/>
          </a:prstGeom>
        </p:spPr>
      </p:pic>
      <p:sp>
        <p:nvSpPr>
          <p:cNvPr id="8" name="בועת דיבור: אליפסה 7">
            <a:extLst>
              <a:ext uri="{FF2B5EF4-FFF2-40B4-BE49-F238E27FC236}">
                <a16:creationId xmlns:a16="http://schemas.microsoft.com/office/drawing/2014/main" id="{568A7EA2-076E-4C7E-3A12-4E9C2E29E0A4}"/>
              </a:ext>
            </a:extLst>
          </p:cNvPr>
          <p:cNvSpPr/>
          <p:nvPr/>
        </p:nvSpPr>
        <p:spPr>
          <a:xfrm>
            <a:off x="4098833" y="2393833"/>
            <a:ext cx="2294886" cy="2554545"/>
          </a:xfrm>
          <a:prstGeom prst="wedgeEllipseCallout">
            <a:avLst>
              <a:gd name="adj1" fmla="val 116362"/>
              <a:gd name="adj2" fmla="val 22619"/>
            </a:avLst>
          </a:prstGeom>
          <a:no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he-IL" sz="2100" b="1" kern="1200"/>
          </a:p>
        </p:txBody>
      </p:sp>
      <p:sp>
        <p:nvSpPr>
          <p:cNvPr id="9" name="תיבת טקסט 8">
            <a:extLst>
              <a:ext uri="{FF2B5EF4-FFF2-40B4-BE49-F238E27FC236}">
                <a16:creationId xmlns:a16="http://schemas.microsoft.com/office/drawing/2014/main" id="{27509A3C-4EAD-7B34-1F3F-4395A0EEA09F}"/>
              </a:ext>
            </a:extLst>
          </p:cNvPr>
          <p:cNvSpPr txBox="1"/>
          <p:nvPr/>
        </p:nvSpPr>
        <p:spPr>
          <a:xfrm>
            <a:off x="4463586" y="2393833"/>
            <a:ext cx="1714694" cy="2308324"/>
          </a:xfrm>
          <a:prstGeom prst="rect">
            <a:avLst/>
          </a:prstGeom>
          <a:noFill/>
        </p:spPr>
        <p:txBody>
          <a:bodyPr wrap="square" rtlCol="1">
            <a:spAutoFit/>
          </a:bodyPr>
          <a:lstStyle/>
          <a:p>
            <a:pPr algn="ctr"/>
            <a:r>
              <a:rPr lang="he-IL" sz="3200" b="1" i="0" u="none" strike="noStrike" baseline="0" dirty="0">
                <a:solidFill>
                  <a:srgbClr val="C00000"/>
                </a:solidFill>
                <a:latin typeface="MF_FrankRuhl-Bold"/>
              </a:rPr>
              <a:t>ח</a:t>
            </a:r>
            <a:r>
              <a:rPr lang="he-IL" sz="4800" b="1" i="0" u="none" strike="noStrike" baseline="0" dirty="0">
                <a:solidFill>
                  <a:srgbClr val="C00000"/>
                </a:solidFill>
                <a:latin typeface="MF_FrankRuhl-Bold"/>
              </a:rPr>
              <a:t>ֵ</a:t>
            </a:r>
            <a:r>
              <a:rPr lang="he-IL" sz="3200" b="1" i="0" u="none" strike="noStrike" baseline="0" dirty="0">
                <a:solidFill>
                  <a:srgbClr val="C00000"/>
                </a:solidFill>
                <a:latin typeface="MF_FrankRuhl-Bold"/>
              </a:rPr>
              <a:t>לֶק</a:t>
            </a:r>
            <a:r>
              <a:rPr lang="he-IL" sz="3200" b="1" kern="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א: תַּצְפִּית בְּעֶזְרַת הַחוּשִׁים</a:t>
            </a:r>
            <a:endParaRPr lang="he-IL" sz="3200" dirty="0"/>
          </a:p>
        </p:txBody>
      </p:sp>
      <p:sp>
        <p:nvSpPr>
          <p:cNvPr id="14" name="תיבת טקסט 13">
            <a:extLst>
              <a:ext uri="{FF2B5EF4-FFF2-40B4-BE49-F238E27FC236}">
                <a16:creationId xmlns:a16="http://schemas.microsoft.com/office/drawing/2014/main" id="{69B3865B-D450-AA25-55D9-0CECE9697256}"/>
              </a:ext>
            </a:extLst>
          </p:cNvPr>
          <p:cNvSpPr txBox="1"/>
          <p:nvPr/>
        </p:nvSpPr>
        <p:spPr>
          <a:xfrm>
            <a:off x="450481" y="2138224"/>
            <a:ext cx="3525923" cy="4144661"/>
          </a:xfrm>
          <a:prstGeom prst="rect">
            <a:avLst/>
          </a:prstGeom>
          <a:noFill/>
        </p:spPr>
        <p:txBody>
          <a:bodyPr wrap="square">
            <a:spAutoFit/>
          </a:bodyPr>
          <a:lstStyle/>
          <a:p>
            <a:pPr marL="571500" indent="-571500" algn="r" rtl="1">
              <a:lnSpc>
                <a:spcPct val="150000"/>
              </a:lnSpc>
              <a:buFont typeface="Arial" panose="020B0604020202020204" pitchFamily="34" charset="0"/>
              <a:buChar char="•"/>
            </a:pPr>
            <a:r>
              <a:rPr lang="he-IL" sz="3600" b="1" dirty="0">
                <a:solidFill>
                  <a:schemeClr val="accent5"/>
                </a:solidFill>
                <a:latin typeface="MF_FrankRuhl-Bold"/>
              </a:rPr>
              <a:t>מִתְבּוֹנְנִים</a:t>
            </a:r>
          </a:p>
          <a:p>
            <a:pPr marL="571500" indent="-571500" algn="r" rtl="1">
              <a:lnSpc>
                <a:spcPct val="150000"/>
              </a:lnSpc>
              <a:buFont typeface="Arial" panose="020B0604020202020204" pitchFamily="34" charset="0"/>
              <a:buChar char="•"/>
            </a:pPr>
            <a:r>
              <a:rPr lang="he-IL" sz="3600" b="1" dirty="0">
                <a:solidFill>
                  <a:schemeClr val="accent5"/>
                </a:solidFill>
                <a:latin typeface="MF_FrankRuhl-Bold"/>
              </a:rPr>
              <a:t>מַבִּיטִים סַבִיב</a:t>
            </a:r>
          </a:p>
          <a:p>
            <a:pPr marL="571500" indent="-571500" algn="r" rtl="1">
              <a:lnSpc>
                <a:spcPct val="150000"/>
              </a:lnSpc>
              <a:buFont typeface="Arial" panose="020B0604020202020204" pitchFamily="34" charset="0"/>
              <a:buChar char="•"/>
            </a:pPr>
            <a:r>
              <a:rPr lang="he-IL" sz="3600" b="1" dirty="0">
                <a:solidFill>
                  <a:schemeClr val="accent5"/>
                </a:solidFill>
                <a:latin typeface="MF_FrankRuhl-Bold"/>
              </a:rPr>
              <a:t>מַקְשִיבִים</a:t>
            </a:r>
          </a:p>
          <a:p>
            <a:pPr marL="571500" indent="-571500" algn="r" rtl="1">
              <a:lnSpc>
                <a:spcPct val="150000"/>
              </a:lnSpc>
              <a:buFont typeface="Arial" panose="020B0604020202020204" pitchFamily="34" charset="0"/>
              <a:buChar char="•"/>
            </a:pPr>
            <a:r>
              <a:rPr lang="he-IL" sz="3600" b="1" dirty="0">
                <a:solidFill>
                  <a:schemeClr val="accent5"/>
                </a:solidFill>
                <a:latin typeface="MF_FrankRuhl-Bold"/>
              </a:rPr>
              <a:t>חָשִׁים עַל הָעוֹר</a:t>
            </a:r>
          </a:p>
          <a:p>
            <a:pPr marL="571500" indent="-571500" algn="r" rtl="1">
              <a:lnSpc>
                <a:spcPct val="150000"/>
              </a:lnSpc>
              <a:buFont typeface="Arial" panose="020B0604020202020204" pitchFamily="34" charset="0"/>
              <a:buChar char="•"/>
            </a:pPr>
            <a:r>
              <a:rPr lang="he-IL" sz="3600" b="1" dirty="0">
                <a:solidFill>
                  <a:schemeClr val="accent5"/>
                </a:solidFill>
                <a:latin typeface="MF_FrankRuhl-Bold"/>
              </a:rPr>
              <a:t>מְרִיחִים</a:t>
            </a:r>
          </a:p>
        </p:txBody>
      </p:sp>
    </p:spTree>
    <p:extLst>
      <p:ext uri="{BB962C8B-B14F-4D97-AF65-F5344CB8AC3E}">
        <p14:creationId xmlns:p14="http://schemas.microsoft.com/office/powerpoint/2010/main" val="385925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FA606BE-E6A3-9989-1FF5-07F074526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56103"/>
            <a:ext cx="1621677" cy="544937"/>
          </a:xfrm>
          <a:prstGeom prst="rect">
            <a:avLst/>
          </a:prstGeom>
        </p:spPr>
      </p:pic>
      <p:pic>
        <p:nvPicPr>
          <p:cNvPr id="5" name="תמונה 4">
            <a:extLst>
              <a:ext uri="{FF2B5EF4-FFF2-40B4-BE49-F238E27FC236}">
                <a16:creationId xmlns:a16="http://schemas.microsoft.com/office/drawing/2014/main" id="{A5ED270D-7C3E-F90E-BA35-DB0DF6D095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3"/>
            <a:ext cx="1688260" cy="750868"/>
          </a:xfrm>
          <a:prstGeom prst="rect">
            <a:avLst/>
          </a:prstGeom>
        </p:spPr>
      </p:pic>
      <p:pic>
        <p:nvPicPr>
          <p:cNvPr id="11" name="תמונה 10">
            <a:extLst>
              <a:ext uri="{FF2B5EF4-FFF2-40B4-BE49-F238E27FC236}">
                <a16:creationId xmlns:a16="http://schemas.microsoft.com/office/drawing/2014/main" id="{2AC14BD1-B331-96F3-F857-9BDC6B67B1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5642" y="962526"/>
            <a:ext cx="6986603" cy="3897130"/>
          </a:xfrm>
          <a:prstGeom prst="rect">
            <a:avLst/>
          </a:prstGeom>
          <a:ln w="12700">
            <a:solidFill>
              <a:srgbClr val="00B0F0"/>
            </a:solidFill>
          </a:ln>
        </p:spPr>
      </p:pic>
      <p:pic>
        <p:nvPicPr>
          <p:cNvPr id="15" name="תמונה 14">
            <a:extLst>
              <a:ext uri="{FF2B5EF4-FFF2-40B4-BE49-F238E27FC236}">
                <a16:creationId xmlns:a16="http://schemas.microsoft.com/office/drawing/2014/main" id="{A8730602-07B9-4C18-80FB-80B9DDA149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822" y="4069308"/>
            <a:ext cx="1896178" cy="2716599"/>
          </a:xfrm>
          <a:prstGeom prst="rect">
            <a:avLst/>
          </a:prstGeom>
        </p:spPr>
      </p:pic>
      <p:pic>
        <p:nvPicPr>
          <p:cNvPr id="19" name="תמונה 18">
            <a:extLst>
              <a:ext uri="{FF2B5EF4-FFF2-40B4-BE49-F238E27FC236}">
                <a16:creationId xmlns:a16="http://schemas.microsoft.com/office/drawing/2014/main" id="{03090940-B187-DD77-DAE1-12E50CCCD0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9703" y="5067066"/>
            <a:ext cx="1551709" cy="1656816"/>
          </a:xfrm>
          <a:prstGeom prst="rect">
            <a:avLst/>
          </a:prstGeom>
          <a:ln w="12700">
            <a:solidFill>
              <a:srgbClr val="00B0F0"/>
            </a:solidFill>
          </a:ln>
        </p:spPr>
      </p:pic>
    </p:spTree>
    <p:extLst>
      <p:ext uri="{BB962C8B-B14F-4D97-AF65-F5344CB8AC3E}">
        <p14:creationId xmlns:p14="http://schemas.microsoft.com/office/powerpoint/2010/main" val="120863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538E602-944D-A9D6-FD7D-FB8678BE8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2221" y="151881"/>
            <a:ext cx="753486" cy="393057"/>
          </a:xfrm>
          <a:prstGeom prst="rect">
            <a:avLst/>
          </a:prstGeom>
        </p:spPr>
      </p:pic>
      <p:pic>
        <p:nvPicPr>
          <p:cNvPr id="4" name="תמונה 3">
            <a:extLst>
              <a:ext uri="{FF2B5EF4-FFF2-40B4-BE49-F238E27FC236}">
                <a16:creationId xmlns:a16="http://schemas.microsoft.com/office/drawing/2014/main" id="{B811BE15-8C4C-40AA-C7CF-2DDC05ACB9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54" y="0"/>
            <a:ext cx="879925" cy="393057"/>
          </a:xfrm>
          <a:prstGeom prst="rect">
            <a:avLst/>
          </a:prstGeom>
        </p:spPr>
      </p:pic>
      <p:pic>
        <p:nvPicPr>
          <p:cNvPr id="5" name="תמונה 4">
            <a:extLst>
              <a:ext uri="{FF2B5EF4-FFF2-40B4-BE49-F238E27FC236}">
                <a16:creationId xmlns:a16="http://schemas.microsoft.com/office/drawing/2014/main" id="{61C6E00E-DCC3-41A3-923B-CECB9415A9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36" y="708757"/>
            <a:ext cx="8354728" cy="1601306"/>
          </a:xfrm>
          <a:prstGeom prst="rect">
            <a:avLst/>
          </a:prstGeom>
          <a:ln w="12700">
            <a:solidFill>
              <a:srgbClr val="00B0F0"/>
            </a:solidFill>
          </a:ln>
        </p:spPr>
      </p:pic>
      <p:pic>
        <p:nvPicPr>
          <p:cNvPr id="7" name="תמונה 6">
            <a:extLst>
              <a:ext uri="{FF2B5EF4-FFF2-40B4-BE49-F238E27FC236}">
                <a16:creationId xmlns:a16="http://schemas.microsoft.com/office/drawing/2014/main" id="{DB1E390B-FEB7-28B8-0502-41227EB5D9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78" y="2625714"/>
            <a:ext cx="8970744" cy="4080405"/>
          </a:xfrm>
          <a:prstGeom prst="rect">
            <a:avLst/>
          </a:prstGeom>
          <a:ln w="12700">
            <a:solidFill>
              <a:srgbClr val="00B0F0"/>
            </a:solidFill>
          </a:ln>
        </p:spPr>
      </p:pic>
      <p:sp>
        <p:nvSpPr>
          <p:cNvPr id="8" name="תיבת טקסט 7">
            <a:extLst>
              <a:ext uri="{FF2B5EF4-FFF2-40B4-BE49-F238E27FC236}">
                <a16:creationId xmlns:a16="http://schemas.microsoft.com/office/drawing/2014/main" id="{61B44DDD-3331-99DA-96AB-1C0BBEA59BE4}"/>
              </a:ext>
            </a:extLst>
          </p:cNvPr>
          <p:cNvSpPr txBox="1"/>
          <p:nvPr/>
        </p:nvSpPr>
        <p:spPr>
          <a:xfrm>
            <a:off x="1434164" y="933651"/>
            <a:ext cx="2723950" cy="892552"/>
          </a:xfrm>
          <a:prstGeom prst="rect">
            <a:avLst/>
          </a:prstGeom>
          <a:noFill/>
        </p:spPr>
        <p:txBody>
          <a:bodyPr wrap="square" rtlCol="1">
            <a:spAutoFit/>
          </a:bodyPr>
          <a:lstStyle/>
          <a:p>
            <a:pPr marL="0" indent="0" algn="r">
              <a:buNone/>
            </a:pPr>
            <a:r>
              <a:rPr lang="he-IL" sz="3200" b="1" dirty="0"/>
              <a:t>(עמוד 119)</a:t>
            </a:r>
          </a:p>
          <a:p>
            <a:pPr algn="r" rtl="1"/>
            <a:endParaRPr lang="he-IL" sz="2000" b="1" dirty="0">
              <a:solidFill>
                <a:schemeClr val="accent5"/>
              </a:solidFill>
              <a:latin typeface="MF_FrankRuhl-Bold"/>
            </a:endParaRPr>
          </a:p>
        </p:txBody>
      </p:sp>
    </p:spTree>
    <p:extLst>
      <p:ext uri="{BB962C8B-B14F-4D97-AF65-F5344CB8AC3E}">
        <p14:creationId xmlns:p14="http://schemas.microsoft.com/office/powerpoint/2010/main" val="2521611792"/>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5498</TotalTime>
  <Words>965</Words>
  <Application>Microsoft Office PowerPoint</Application>
  <PresentationFormat>‫הצגה על המסך (4:3)</PresentationFormat>
  <Paragraphs>96</Paragraphs>
  <Slides>12</Slides>
  <Notes>12</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12</vt:i4>
      </vt:variant>
    </vt:vector>
  </HeadingPairs>
  <TitlesOfParts>
    <vt:vector size="22" baseType="lpstr">
      <vt:lpstr>Arial</vt:lpstr>
      <vt:lpstr>Calibri</vt:lpstr>
      <vt:lpstr>Calibri Light</vt:lpstr>
      <vt:lpstr>EnzoagadaMF-Bold</vt:lpstr>
      <vt:lpstr>FontbitDavid</vt:lpstr>
      <vt:lpstr>MF_FrankRuhl-Bold</vt:lpstr>
      <vt:lpstr>MF_FrankRuhl-Regular</vt:lpstr>
      <vt:lpstr>NarkisimMFO</vt:lpstr>
      <vt:lpstr>NarkisimMFOBold</vt:lpstr>
      <vt:lpstr>ערכת נושא Office</vt:lpstr>
      <vt:lpstr>מצגת מלווה לשיעורים</vt:lpstr>
      <vt:lpstr>עוֹנוֹת הַשָּׁנָה (עמודים 7-6)</vt:lpstr>
      <vt:lpstr>הָאָבִיב עָבַר</vt:lpstr>
      <vt:lpstr>מצגת של PowerPoint‏</vt:lpstr>
      <vt:lpstr>מצגת של PowerPoint‏</vt:lpstr>
      <vt:lpstr>מצגת של PowerPoint‏</vt:lpstr>
      <vt:lpstr>מֶזֶג הָאֲוִיר בַּקַּיִץ</vt:lpstr>
      <vt:lpstr>מצגת של PowerPoint‏</vt:lpstr>
      <vt:lpstr>מצגת של PowerPoint‏</vt:lpstr>
      <vt:lpstr>מצגת של PowerPoint‏</vt:lpstr>
      <vt:lpstr>אוֹרֶךְ הַיּוֹם וְהַלַּיְלָה בַּקַּיִץ (עמוד 105)</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217</cp:revision>
  <dcterms:created xsi:type="dcterms:W3CDTF">2019-05-25T18:59:51Z</dcterms:created>
  <dcterms:modified xsi:type="dcterms:W3CDTF">2024-04-10T06:11:40Z</dcterms:modified>
</cp:coreProperties>
</file>