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299" r:id="rId2"/>
    <p:sldId id="308" r:id="rId3"/>
    <p:sldId id="309" r:id="rId4"/>
    <p:sldId id="300" r:id="rId5"/>
    <p:sldId id="290" r:id="rId6"/>
    <p:sldId id="293" r:id="rId7"/>
    <p:sldId id="294" r:id="rId8"/>
    <p:sldId id="268" r:id="rId9"/>
    <p:sldId id="275" r:id="rId10"/>
    <p:sldId id="271" r:id="rId11"/>
    <p:sldId id="277" r:id="rId12"/>
    <p:sldId id="270" r:id="rId13"/>
    <p:sldId id="258" r:id="rId14"/>
    <p:sldId id="260" r:id="rId15"/>
    <p:sldId id="261" r:id="rId16"/>
    <p:sldId id="262" r:id="rId17"/>
    <p:sldId id="303" r:id="rId18"/>
    <p:sldId id="304" r:id="rId19"/>
    <p:sldId id="272" r:id="rId20"/>
    <p:sldId id="292" r:id="rId21"/>
    <p:sldId id="266" r:id="rId22"/>
    <p:sldId id="273" r:id="rId23"/>
    <p:sldId id="276" r:id="rId24"/>
    <p:sldId id="278" r:id="rId25"/>
    <p:sldId id="279" r:id="rId26"/>
    <p:sldId id="317" r:id="rId27"/>
    <p:sldId id="274" r:id="rId28"/>
    <p:sldId id="295" r:id="rId29"/>
    <p:sldId id="284" r:id="rId30"/>
    <p:sldId id="280" r:id="rId31"/>
    <p:sldId id="281" r:id="rId32"/>
    <p:sldId id="286" r:id="rId33"/>
    <p:sldId id="282" r:id="rId34"/>
    <p:sldId id="288" r:id="rId35"/>
    <p:sldId id="289" r:id="rId36"/>
    <p:sldId id="283" r:id="rId37"/>
    <p:sldId id="306" r:id="rId38"/>
    <p:sldId id="307" r:id="rId39"/>
    <p:sldId id="310" r:id="rId40"/>
    <p:sldId id="311" r:id="rId41"/>
    <p:sldId id="312" r:id="rId42"/>
    <p:sldId id="313" r:id="rId43"/>
    <p:sldId id="314" r:id="rId44"/>
    <p:sldId id="316" r:id="rId45"/>
    <p:sldId id="259" r:id="rId46"/>
    <p:sldId id="263" r:id="rId47"/>
    <p:sldId id="267" r:id="rId48"/>
    <p:sldId id="265" r:id="rId49"/>
    <p:sldId id="264" r:id="rId50"/>
    <p:sldId id="285" r:id="rId51"/>
    <p:sldId id="301" r:id="rId52"/>
    <p:sldId id="302" r:id="rId53"/>
    <p:sldId id="298"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59" autoAdjust="0"/>
    <p:restoredTop sz="94660"/>
  </p:normalViewPr>
  <p:slideViewPr>
    <p:cSldViewPr snapToGrid="0" showGuides="1">
      <p:cViewPr varScale="1">
        <p:scale>
          <a:sx n="105" d="100"/>
          <a:sy n="105" d="100"/>
        </p:scale>
        <p:origin x="678" y="96"/>
      </p:cViewPr>
      <p:guideLst>
        <p:guide orient="horz" pos="2160"/>
        <p:guide pos="3840"/>
      </p:guideLst>
    </p:cSldViewPr>
  </p:slideViewPr>
  <p:notesTextViewPr>
    <p:cViewPr>
      <p:scale>
        <a:sx n="1" d="1"/>
        <a:sy n="1" d="1"/>
      </p:scale>
      <p:origin x="0" y="0"/>
    </p:cViewPr>
  </p:notesTextViewPr>
  <p:sorterViewPr>
    <p:cViewPr>
      <p:scale>
        <a:sx n="100" d="100"/>
        <a:sy n="100" d="100"/>
      </p:scale>
      <p:origin x="0" y="-157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9A7244-7DB5-420F-AE5C-69105F322AB2}" type="doc">
      <dgm:prSet loTypeId="urn:microsoft.com/office/officeart/2005/8/layout/process1" loCatId="process" qsTypeId="urn:microsoft.com/office/officeart/2005/8/quickstyle/simple1" qsCatId="simple" csTypeId="urn:microsoft.com/office/officeart/2005/8/colors/accent1_2" csCatId="accent1" phldr="1"/>
      <dgm:spPr/>
    </dgm:pt>
    <dgm:pt modelId="{3CDA2A6C-4042-46F2-A9A2-00911482655D}">
      <dgm:prSet phldrT="[טקסט]"/>
      <dgm:spPr/>
      <dgm:t>
        <a:bodyPr/>
        <a:lstStyle/>
        <a:p>
          <a:pPr rtl="1"/>
          <a:r>
            <a:rPr lang="he-IL" dirty="0"/>
            <a:t>אנרגיה כימית בשרירים הופכת לאנרגיית תנועה</a:t>
          </a:r>
        </a:p>
      </dgm:t>
    </dgm:pt>
    <dgm:pt modelId="{1B688420-E19B-4F45-AD55-AEEC88B53686}" type="parTrans" cxnId="{E5DFD067-07E6-4F46-94C1-E88080966369}">
      <dgm:prSet/>
      <dgm:spPr/>
      <dgm:t>
        <a:bodyPr/>
        <a:lstStyle/>
        <a:p>
          <a:pPr rtl="1"/>
          <a:endParaRPr lang="he-IL"/>
        </a:p>
      </dgm:t>
    </dgm:pt>
    <dgm:pt modelId="{BE65A5A0-7C1E-4B6D-908B-64C8B9A65148}" type="sibTrans" cxnId="{E5DFD067-07E6-4F46-94C1-E88080966369}">
      <dgm:prSet/>
      <dgm:spPr/>
      <dgm:t>
        <a:bodyPr/>
        <a:lstStyle/>
        <a:p>
          <a:pPr rtl="1"/>
          <a:endParaRPr lang="he-IL"/>
        </a:p>
      </dgm:t>
    </dgm:pt>
    <dgm:pt modelId="{C5A5D611-D4EF-416E-84EA-78889871DCC0}">
      <dgm:prSet phldrT="[טקסט]"/>
      <dgm:spPr/>
      <dgm:t>
        <a:bodyPr/>
        <a:lstStyle/>
        <a:p>
          <a:pPr rtl="1"/>
          <a:r>
            <a:rPr lang="he-IL" dirty="0"/>
            <a:t>אנרגיית התנועה של היד המסתובבת עוברת לאנרגיית התנועה של הרעשן</a:t>
          </a:r>
        </a:p>
      </dgm:t>
    </dgm:pt>
    <dgm:pt modelId="{35001789-DD5E-44DA-B409-7EBC943C2C32}" type="parTrans" cxnId="{8B6D994D-5E33-4105-874C-E32044B099DD}">
      <dgm:prSet/>
      <dgm:spPr/>
      <dgm:t>
        <a:bodyPr/>
        <a:lstStyle/>
        <a:p>
          <a:pPr rtl="1"/>
          <a:endParaRPr lang="he-IL"/>
        </a:p>
      </dgm:t>
    </dgm:pt>
    <dgm:pt modelId="{BA24A00A-9643-4F1C-AAD6-3D2EB42706E1}" type="sibTrans" cxnId="{8B6D994D-5E33-4105-874C-E32044B099DD}">
      <dgm:prSet/>
      <dgm:spPr/>
      <dgm:t>
        <a:bodyPr/>
        <a:lstStyle/>
        <a:p>
          <a:pPr rtl="1"/>
          <a:endParaRPr lang="he-IL"/>
        </a:p>
      </dgm:t>
    </dgm:pt>
    <dgm:pt modelId="{FF56AF39-AA28-46F1-A5F5-073BD02B22C3}">
      <dgm:prSet phldrT="[טקסט]"/>
      <dgm:spPr/>
      <dgm:t>
        <a:bodyPr/>
        <a:lstStyle/>
        <a:p>
          <a:pPr rtl="1"/>
          <a:r>
            <a:rPr lang="he-IL" dirty="0"/>
            <a:t>אנרגיית התנועה של הרעשן הופכת לאנרגיית קול</a:t>
          </a:r>
        </a:p>
      </dgm:t>
    </dgm:pt>
    <dgm:pt modelId="{0C42940C-0938-48A3-A97A-87EAEB2103B0}" type="parTrans" cxnId="{7A76A37F-5F9F-4868-8BA0-A2AAD45367A7}">
      <dgm:prSet/>
      <dgm:spPr/>
      <dgm:t>
        <a:bodyPr/>
        <a:lstStyle/>
        <a:p>
          <a:pPr rtl="1"/>
          <a:endParaRPr lang="he-IL"/>
        </a:p>
      </dgm:t>
    </dgm:pt>
    <dgm:pt modelId="{C133AFE8-65EA-4356-9377-EFB2170762AD}" type="sibTrans" cxnId="{7A76A37F-5F9F-4868-8BA0-A2AAD45367A7}">
      <dgm:prSet/>
      <dgm:spPr/>
      <dgm:t>
        <a:bodyPr/>
        <a:lstStyle/>
        <a:p>
          <a:pPr rtl="1"/>
          <a:endParaRPr lang="he-IL"/>
        </a:p>
      </dgm:t>
    </dgm:pt>
    <dgm:pt modelId="{261273DC-C343-42C0-88A1-32ED13F39198}" type="pres">
      <dgm:prSet presAssocID="{B49A7244-7DB5-420F-AE5C-69105F322AB2}" presName="Name0" presStyleCnt="0">
        <dgm:presLayoutVars>
          <dgm:dir/>
          <dgm:resizeHandles val="exact"/>
        </dgm:presLayoutVars>
      </dgm:prSet>
      <dgm:spPr/>
    </dgm:pt>
    <dgm:pt modelId="{61D7AD99-F88F-414A-AC69-9E2D1AEC8F6D}" type="pres">
      <dgm:prSet presAssocID="{3CDA2A6C-4042-46F2-A9A2-00911482655D}" presName="node" presStyleLbl="node1" presStyleIdx="0" presStyleCnt="3">
        <dgm:presLayoutVars>
          <dgm:bulletEnabled val="1"/>
        </dgm:presLayoutVars>
      </dgm:prSet>
      <dgm:spPr/>
    </dgm:pt>
    <dgm:pt modelId="{EC4A76DE-0F44-4BE9-944D-E38EB567944C}" type="pres">
      <dgm:prSet presAssocID="{BE65A5A0-7C1E-4B6D-908B-64C8B9A65148}" presName="sibTrans" presStyleLbl="sibTrans2D1" presStyleIdx="0" presStyleCnt="2"/>
      <dgm:spPr/>
    </dgm:pt>
    <dgm:pt modelId="{962FEE6C-5799-4330-BC44-A8333F720BAE}" type="pres">
      <dgm:prSet presAssocID="{BE65A5A0-7C1E-4B6D-908B-64C8B9A65148}" presName="connectorText" presStyleLbl="sibTrans2D1" presStyleIdx="0" presStyleCnt="2"/>
      <dgm:spPr/>
    </dgm:pt>
    <dgm:pt modelId="{94A113A7-1F83-486A-984A-010FEC76E7B0}" type="pres">
      <dgm:prSet presAssocID="{C5A5D611-D4EF-416E-84EA-78889871DCC0}" presName="node" presStyleLbl="node1" presStyleIdx="1" presStyleCnt="3">
        <dgm:presLayoutVars>
          <dgm:bulletEnabled val="1"/>
        </dgm:presLayoutVars>
      </dgm:prSet>
      <dgm:spPr/>
    </dgm:pt>
    <dgm:pt modelId="{E73FEE85-5356-4A42-A8A1-D1435C49882C}" type="pres">
      <dgm:prSet presAssocID="{BA24A00A-9643-4F1C-AAD6-3D2EB42706E1}" presName="sibTrans" presStyleLbl="sibTrans2D1" presStyleIdx="1" presStyleCnt="2"/>
      <dgm:spPr/>
    </dgm:pt>
    <dgm:pt modelId="{F46706DB-848D-4979-B459-D07B63AEB02C}" type="pres">
      <dgm:prSet presAssocID="{BA24A00A-9643-4F1C-AAD6-3D2EB42706E1}" presName="connectorText" presStyleLbl="sibTrans2D1" presStyleIdx="1" presStyleCnt="2"/>
      <dgm:spPr/>
    </dgm:pt>
    <dgm:pt modelId="{B7EB65A1-255F-4B90-92B7-C288B83A4F02}" type="pres">
      <dgm:prSet presAssocID="{FF56AF39-AA28-46F1-A5F5-073BD02B22C3}" presName="node" presStyleLbl="node1" presStyleIdx="2" presStyleCnt="3">
        <dgm:presLayoutVars>
          <dgm:bulletEnabled val="1"/>
        </dgm:presLayoutVars>
      </dgm:prSet>
      <dgm:spPr/>
    </dgm:pt>
  </dgm:ptLst>
  <dgm:cxnLst>
    <dgm:cxn modelId="{A297B70B-8618-4DFF-A223-85C927797512}" type="presOf" srcId="{3CDA2A6C-4042-46F2-A9A2-00911482655D}" destId="{61D7AD99-F88F-414A-AC69-9E2D1AEC8F6D}" srcOrd="0" destOrd="0" presId="urn:microsoft.com/office/officeart/2005/8/layout/process1"/>
    <dgm:cxn modelId="{81605A16-CF40-45CF-B104-32A42E387CE5}" type="presOf" srcId="{BA24A00A-9643-4F1C-AAD6-3D2EB42706E1}" destId="{E73FEE85-5356-4A42-A8A1-D1435C49882C}" srcOrd="0" destOrd="0" presId="urn:microsoft.com/office/officeart/2005/8/layout/process1"/>
    <dgm:cxn modelId="{166F1E1C-7A79-4FA9-B976-2B1F8F07C188}" type="presOf" srcId="{FF56AF39-AA28-46F1-A5F5-073BD02B22C3}" destId="{B7EB65A1-255F-4B90-92B7-C288B83A4F02}" srcOrd="0" destOrd="0" presId="urn:microsoft.com/office/officeart/2005/8/layout/process1"/>
    <dgm:cxn modelId="{ED3B0A27-F7F7-4A47-8B92-295492F55853}" type="presOf" srcId="{B49A7244-7DB5-420F-AE5C-69105F322AB2}" destId="{261273DC-C343-42C0-88A1-32ED13F39198}" srcOrd="0" destOrd="0" presId="urn:microsoft.com/office/officeart/2005/8/layout/process1"/>
    <dgm:cxn modelId="{8118A263-9C83-4C75-9789-03FFC20F22C5}" type="presOf" srcId="{BE65A5A0-7C1E-4B6D-908B-64C8B9A65148}" destId="{EC4A76DE-0F44-4BE9-944D-E38EB567944C}" srcOrd="0" destOrd="0" presId="urn:microsoft.com/office/officeart/2005/8/layout/process1"/>
    <dgm:cxn modelId="{E5DFD067-07E6-4F46-94C1-E88080966369}" srcId="{B49A7244-7DB5-420F-AE5C-69105F322AB2}" destId="{3CDA2A6C-4042-46F2-A9A2-00911482655D}" srcOrd="0" destOrd="0" parTransId="{1B688420-E19B-4F45-AD55-AEEC88B53686}" sibTransId="{BE65A5A0-7C1E-4B6D-908B-64C8B9A65148}"/>
    <dgm:cxn modelId="{8B6D994D-5E33-4105-874C-E32044B099DD}" srcId="{B49A7244-7DB5-420F-AE5C-69105F322AB2}" destId="{C5A5D611-D4EF-416E-84EA-78889871DCC0}" srcOrd="1" destOrd="0" parTransId="{35001789-DD5E-44DA-B409-7EBC943C2C32}" sibTransId="{BA24A00A-9643-4F1C-AAD6-3D2EB42706E1}"/>
    <dgm:cxn modelId="{13CD9956-8505-4EC3-81B1-4B53694FEF31}" type="presOf" srcId="{C5A5D611-D4EF-416E-84EA-78889871DCC0}" destId="{94A113A7-1F83-486A-984A-010FEC76E7B0}" srcOrd="0" destOrd="0" presId="urn:microsoft.com/office/officeart/2005/8/layout/process1"/>
    <dgm:cxn modelId="{7A76A37F-5F9F-4868-8BA0-A2AAD45367A7}" srcId="{B49A7244-7DB5-420F-AE5C-69105F322AB2}" destId="{FF56AF39-AA28-46F1-A5F5-073BD02B22C3}" srcOrd="2" destOrd="0" parTransId="{0C42940C-0938-48A3-A97A-87EAEB2103B0}" sibTransId="{C133AFE8-65EA-4356-9377-EFB2170762AD}"/>
    <dgm:cxn modelId="{1F9947C3-BD72-4FE8-888F-4AAC3436EF98}" type="presOf" srcId="{BA24A00A-9643-4F1C-AAD6-3D2EB42706E1}" destId="{F46706DB-848D-4979-B459-D07B63AEB02C}" srcOrd="1" destOrd="0" presId="urn:microsoft.com/office/officeart/2005/8/layout/process1"/>
    <dgm:cxn modelId="{1F8854F0-774D-410B-BED9-C348C295BD42}" type="presOf" srcId="{BE65A5A0-7C1E-4B6D-908B-64C8B9A65148}" destId="{962FEE6C-5799-4330-BC44-A8333F720BAE}" srcOrd="1" destOrd="0" presId="urn:microsoft.com/office/officeart/2005/8/layout/process1"/>
    <dgm:cxn modelId="{05A23DAA-BBC8-469A-8DEC-1B51E8D24316}" type="presParOf" srcId="{261273DC-C343-42C0-88A1-32ED13F39198}" destId="{61D7AD99-F88F-414A-AC69-9E2D1AEC8F6D}" srcOrd="0" destOrd="0" presId="urn:microsoft.com/office/officeart/2005/8/layout/process1"/>
    <dgm:cxn modelId="{02B6345F-FF79-414E-A22C-F0FE1BEBC1AF}" type="presParOf" srcId="{261273DC-C343-42C0-88A1-32ED13F39198}" destId="{EC4A76DE-0F44-4BE9-944D-E38EB567944C}" srcOrd="1" destOrd="0" presId="urn:microsoft.com/office/officeart/2005/8/layout/process1"/>
    <dgm:cxn modelId="{E134ACF4-DD01-4599-A1A5-C95C739AADF5}" type="presParOf" srcId="{EC4A76DE-0F44-4BE9-944D-E38EB567944C}" destId="{962FEE6C-5799-4330-BC44-A8333F720BAE}" srcOrd="0" destOrd="0" presId="urn:microsoft.com/office/officeart/2005/8/layout/process1"/>
    <dgm:cxn modelId="{E450364D-0937-42E6-9377-0389AE2F838A}" type="presParOf" srcId="{261273DC-C343-42C0-88A1-32ED13F39198}" destId="{94A113A7-1F83-486A-984A-010FEC76E7B0}" srcOrd="2" destOrd="0" presId="urn:microsoft.com/office/officeart/2005/8/layout/process1"/>
    <dgm:cxn modelId="{B5EA2D10-31DD-403F-84AF-FF70C9A08A54}" type="presParOf" srcId="{261273DC-C343-42C0-88A1-32ED13F39198}" destId="{E73FEE85-5356-4A42-A8A1-D1435C49882C}" srcOrd="3" destOrd="0" presId="urn:microsoft.com/office/officeart/2005/8/layout/process1"/>
    <dgm:cxn modelId="{C4C7F590-4753-4CE5-BAF8-1190023A83D3}" type="presParOf" srcId="{E73FEE85-5356-4A42-A8A1-D1435C49882C}" destId="{F46706DB-848D-4979-B459-D07B63AEB02C}" srcOrd="0" destOrd="0" presId="urn:microsoft.com/office/officeart/2005/8/layout/process1"/>
    <dgm:cxn modelId="{66ADCB0B-448F-4A28-BF55-65E6F8EF762A}" type="presParOf" srcId="{261273DC-C343-42C0-88A1-32ED13F39198}" destId="{B7EB65A1-255F-4B90-92B7-C288B83A4F02}"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7AD99-F88F-414A-AC69-9E2D1AEC8F6D}">
      <dsp:nvSpPr>
        <dsp:cNvPr id="0" name=""/>
        <dsp:cNvSpPr/>
      </dsp:nvSpPr>
      <dsp:spPr>
        <a:xfrm>
          <a:off x="9242" y="1414417"/>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1">
            <a:lnSpc>
              <a:spcPct val="90000"/>
            </a:lnSpc>
            <a:spcBef>
              <a:spcPct val="0"/>
            </a:spcBef>
            <a:spcAft>
              <a:spcPct val="35000"/>
            </a:spcAft>
            <a:buNone/>
          </a:pPr>
          <a:r>
            <a:rPr lang="he-IL" sz="2500" kern="1200" dirty="0"/>
            <a:t>אנרגיה כימית בשרירים הופכת לאנרגיית תנועה</a:t>
          </a:r>
        </a:p>
      </dsp:txBody>
      <dsp:txXfrm>
        <a:off x="57787" y="1462962"/>
        <a:ext cx="2665308" cy="1560349"/>
      </dsp:txXfrm>
    </dsp:sp>
    <dsp:sp modelId="{EC4A76DE-0F44-4BE9-944D-E38EB567944C}">
      <dsp:nvSpPr>
        <dsp:cNvPr id="0" name=""/>
        <dsp:cNvSpPr/>
      </dsp:nvSpPr>
      <dsp:spPr>
        <a:xfrm>
          <a:off x="3047880" y="1900599"/>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rtl="1">
            <a:lnSpc>
              <a:spcPct val="90000"/>
            </a:lnSpc>
            <a:spcBef>
              <a:spcPct val="0"/>
            </a:spcBef>
            <a:spcAft>
              <a:spcPct val="35000"/>
            </a:spcAft>
            <a:buNone/>
          </a:pPr>
          <a:endParaRPr lang="he-IL" sz="2000" kern="1200"/>
        </a:p>
      </dsp:txBody>
      <dsp:txXfrm>
        <a:off x="3047880" y="2037614"/>
        <a:ext cx="409940" cy="411044"/>
      </dsp:txXfrm>
    </dsp:sp>
    <dsp:sp modelId="{94A113A7-1F83-486A-984A-010FEC76E7B0}">
      <dsp:nvSpPr>
        <dsp:cNvPr id="0" name=""/>
        <dsp:cNvSpPr/>
      </dsp:nvSpPr>
      <dsp:spPr>
        <a:xfrm>
          <a:off x="3876600" y="1414417"/>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1">
            <a:lnSpc>
              <a:spcPct val="90000"/>
            </a:lnSpc>
            <a:spcBef>
              <a:spcPct val="0"/>
            </a:spcBef>
            <a:spcAft>
              <a:spcPct val="35000"/>
            </a:spcAft>
            <a:buNone/>
          </a:pPr>
          <a:r>
            <a:rPr lang="he-IL" sz="2500" kern="1200" dirty="0"/>
            <a:t>אנרגיית התנועה של היד המסתובבת עוברת לאנרגיית התנועה של הרעשן</a:t>
          </a:r>
        </a:p>
      </dsp:txBody>
      <dsp:txXfrm>
        <a:off x="3925145" y="1462962"/>
        <a:ext cx="2665308" cy="1560349"/>
      </dsp:txXfrm>
    </dsp:sp>
    <dsp:sp modelId="{E73FEE85-5356-4A42-A8A1-D1435C49882C}">
      <dsp:nvSpPr>
        <dsp:cNvPr id="0" name=""/>
        <dsp:cNvSpPr/>
      </dsp:nvSpPr>
      <dsp:spPr>
        <a:xfrm>
          <a:off x="6915239" y="1900599"/>
          <a:ext cx="585628" cy="6850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rtl="1">
            <a:lnSpc>
              <a:spcPct val="90000"/>
            </a:lnSpc>
            <a:spcBef>
              <a:spcPct val="0"/>
            </a:spcBef>
            <a:spcAft>
              <a:spcPct val="35000"/>
            </a:spcAft>
            <a:buNone/>
          </a:pPr>
          <a:endParaRPr lang="he-IL" sz="2000" kern="1200"/>
        </a:p>
      </dsp:txBody>
      <dsp:txXfrm>
        <a:off x="6915239" y="2037614"/>
        <a:ext cx="409940" cy="411044"/>
      </dsp:txXfrm>
    </dsp:sp>
    <dsp:sp modelId="{B7EB65A1-255F-4B90-92B7-C288B83A4F02}">
      <dsp:nvSpPr>
        <dsp:cNvPr id="0" name=""/>
        <dsp:cNvSpPr/>
      </dsp:nvSpPr>
      <dsp:spPr>
        <a:xfrm>
          <a:off x="7743958" y="1414417"/>
          <a:ext cx="2762398" cy="16574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rtl="1">
            <a:lnSpc>
              <a:spcPct val="90000"/>
            </a:lnSpc>
            <a:spcBef>
              <a:spcPct val="0"/>
            </a:spcBef>
            <a:spcAft>
              <a:spcPct val="35000"/>
            </a:spcAft>
            <a:buNone/>
          </a:pPr>
          <a:r>
            <a:rPr lang="he-IL" sz="2500" kern="1200" dirty="0"/>
            <a:t>אנרגיית התנועה של הרעשן הופכת לאנרגיית קול</a:t>
          </a:r>
        </a:p>
      </dsp:txBody>
      <dsp:txXfrm>
        <a:off x="7792503" y="1462962"/>
        <a:ext cx="2665308" cy="156034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מציין מיקום של תאריך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39FD84-9348-4C94-BCF5-9A316CCBBDAA}" type="datetimeFigureOut">
              <a:rPr lang="en-US" smtClean="0"/>
              <a:t>3/14/2024</a:t>
            </a:fld>
            <a:endParaRPr lang="en-US"/>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6" name="מציין מיקום של כותרת תחתונה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מציין מיקום של מספר שקופית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3C9E23-F4F5-41F6-B252-2F0B7F6D2845}" type="slidenum">
              <a:rPr lang="en-US" smtClean="0"/>
              <a:t>‹#›</a:t>
            </a:fld>
            <a:endParaRPr lang="en-US"/>
          </a:p>
        </p:txBody>
      </p:sp>
    </p:spTree>
    <p:extLst>
      <p:ext uri="{BB962C8B-B14F-4D97-AF65-F5344CB8AC3E}">
        <p14:creationId xmlns:p14="http://schemas.microsoft.com/office/powerpoint/2010/main" val="2491957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שואלים לשאלות כגון: מאלו רכיבים  בנויים הקשקשנים? מהו התפקיד של כל רכיב? איך מופקים הקולות?</a:t>
            </a:r>
            <a:endParaRPr lang="en-US" dirty="0"/>
          </a:p>
        </p:txBody>
      </p:sp>
      <p:sp>
        <p:nvSpPr>
          <p:cNvPr id="4" name="Slide Number Placeholder 3"/>
          <p:cNvSpPr>
            <a:spLocks noGrp="1"/>
          </p:cNvSpPr>
          <p:nvPr>
            <p:ph type="sldNum" sz="quarter" idx="5"/>
          </p:nvPr>
        </p:nvSpPr>
        <p:spPr/>
        <p:txBody>
          <a:bodyPr/>
          <a:lstStyle/>
          <a:p>
            <a:fld id="{2B3C9E23-F4F5-41F6-B252-2F0B7F6D2845}" type="slidenum">
              <a:rPr lang="en-US" smtClean="0"/>
              <a:t>2</a:t>
            </a:fld>
            <a:endParaRPr lang="en-US"/>
          </a:p>
        </p:txBody>
      </p:sp>
    </p:spTree>
    <p:extLst>
      <p:ext uri="{BB962C8B-B14F-4D97-AF65-F5344CB8AC3E}">
        <p14:creationId xmlns:p14="http://schemas.microsoft.com/office/powerpoint/2010/main" val="2329056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841221E5-7225-48EB-A4EE-420E7BFCF705}" type="slidenum">
              <a:rPr lang="he-IL" noProof="0" smtClean="0"/>
              <a:pPr/>
              <a:t>43</a:t>
            </a:fld>
            <a:endParaRPr lang="he-IL" noProof="0"/>
          </a:p>
        </p:txBody>
      </p:sp>
    </p:spTree>
    <p:extLst>
      <p:ext uri="{BB962C8B-B14F-4D97-AF65-F5344CB8AC3E}">
        <p14:creationId xmlns:p14="http://schemas.microsoft.com/office/powerpoint/2010/main" val="3230177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D9640A-670B-BD2C-3B89-CE6CEBAEEAF3}"/>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30F3E955-5D3E-F9A4-F217-A2117FA5FDA8}"/>
              </a:ext>
            </a:extLst>
          </p:cNvPr>
          <p:cNvSpPr>
            <a:spLocks noGrp="1" noRot="1" noChangeAspect="1"/>
          </p:cNvSpPr>
          <p:nvPr>
            <p:ph type="sldImg"/>
          </p:nvPr>
        </p:nvSpPr>
        <p:spPr>
          <a:xfrm>
            <a:off x="381000" y="685800"/>
            <a:ext cx="6096000" cy="3429000"/>
          </a:xfrm>
        </p:spPr>
      </p:sp>
      <p:sp>
        <p:nvSpPr>
          <p:cNvPr id="3" name="מציין מיקום של הערות 2">
            <a:extLst>
              <a:ext uri="{FF2B5EF4-FFF2-40B4-BE49-F238E27FC236}">
                <a16:creationId xmlns:a16="http://schemas.microsoft.com/office/drawing/2014/main" id="{CF4C01FE-DE65-ED15-3FE8-D6A6DD418739}"/>
              </a:ext>
            </a:extLst>
          </p:cNvPr>
          <p:cNvSpPr>
            <a:spLocks noGrp="1"/>
          </p:cNvSpPr>
          <p:nvPr>
            <p:ph type="body" idx="1"/>
          </p:nvPr>
        </p:nvSpPr>
        <p:spPr/>
        <p:txBody>
          <a:bodyPr/>
          <a:lstStyle/>
          <a:p>
            <a:r>
              <a:rPr lang="he-IL" dirty="0"/>
              <a:t>גורמים אפשריים: טמפרטורה,</a:t>
            </a:r>
            <a:r>
              <a:rPr lang="he-IL" baseline="0" dirty="0"/>
              <a:t> כמות הסוכר, סוג הקמח, סוג הממתיק </a:t>
            </a:r>
            <a:endParaRPr lang="en-US" dirty="0"/>
          </a:p>
        </p:txBody>
      </p:sp>
      <p:sp>
        <p:nvSpPr>
          <p:cNvPr id="4" name="מציין מיקום של מספר שקופית 3">
            <a:extLst>
              <a:ext uri="{FF2B5EF4-FFF2-40B4-BE49-F238E27FC236}">
                <a16:creationId xmlns:a16="http://schemas.microsoft.com/office/drawing/2014/main" id="{9D15F90F-2946-AC2C-A103-DFDDDADBD99E}"/>
              </a:ext>
            </a:extLst>
          </p:cNvPr>
          <p:cNvSpPr>
            <a:spLocks noGrp="1"/>
          </p:cNvSpPr>
          <p:nvPr>
            <p:ph type="sldNum" sz="quarter" idx="10"/>
          </p:nvPr>
        </p:nvSpPr>
        <p:spPr/>
        <p:txBody>
          <a:bodyPr/>
          <a:lstStyle/>
          <a:p>
            <a:fld id="{841221E5-7225-48EB-A4EE-420E7BFCF705}" type="slidenum">
              <a:rPr lang="he-IL" noProof="0" smtClean="0"/>
              <a:pPr/>
              <a:t>44</a:t>
            </a:fld>
            <a:endParaRPr lang="he-IL" noProof="0"/>
          </a:p>
        </p:txBody>
      </p:sp>
    </p:spTree>
    <p:extLst>
      <p:ext uri="{BB962C8B-B14F-4D97-AF65-F5344CB8AC3E}">
        <p14:creationId xmlns:p14="http://schemas.microsoft.com/office/powerpoint/2010/main" val="4111788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2B3C9E23-F4F5-41F6-B252-2F0B7F6D2845}" type="slidenum">
              <a:rPr lang="en-US" smtClean="0"/>
              <a:t>8</a:t>
            </a:fld>
            <a:endParaRPr lang="en-US"/>
          </a:p>
        </p:txBody>
      </p:sp>
    </p:spTree>
    <p:extLst>
      <p:ext uri="{BB962C8B-B14F-4D97-AF65-F5344CB8AC3E}">
        <p14:creationId xmlns:p14="http://schemas.microsoft.com/office/powerpoint/2010/main" val="2820919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612F1D-2436-45B5-0EDE-B39CFAEA0109}"/>
            </a:ext>
          </a:extLst>
        </p:cNvPr>
        <p:cNvGrpSpPr/>
        <p:nvPr/>
      </p:nvGrpSpPr>
      <p:grpSpPr>
        <a:xfrm>
          <a:off x="0" y="0"/>
          <a:ext cx="0" cy="0"/>
          <a:chOff x="0" y="0"/>
          <a:chExt cx="0" cy="0"/>
        </a:xfrm>
      </p:grpSpPr>
      <p:sp>
        <p:nvSpPr>
          <p:cNvPr id="2" name="מציין מיקום של תמונת שקופית 1">
            <a:extLst>
              <a:ext uri="{FF2B5EF4-FFF2-40B4-BE49-F238E27FC236}">
                <a16:creationId xmlns:a16="http://schemas.microsoft.com/office/drawing/2014/main" id="{FE83DE1A-00E1-02DB-9FBC-331832BE736A}"/>
              </a:ext>
            </a:extLst>
          </p:cNvPr>
          <p:cNvSpPr>
            <a:spLocks noGrp="1" noRot="1" noChangeAspect="1"/>
          </p:cNvSpPr>
          <p:nvPr>
            <p:ph type="sldImg"/>
          </p:nvPr>
        </p:nvSpPr>
        <p:spPr/>
      </p:sp>
      <p:sp>
        <p:nvSpPr>
          <p:cNvPr id="3" name="מציין מיקום של הערות 2">
            <a:extLst>
              <a:ext uri="{FF2B5EF4-FFF2-40B4-BE49-F238E27FC236}">
                <a16:creationId xmlns:a16="http://schemas.microsoft.com/office/drawing/2014/main" id="{CA60FE70-65E4-6AD4-C29C-44BBB4F8F281}"/>
              </a:ext>
            </a:extLst>
          </p:cNvPr>
          <p:cNvSpPr>
            <a:spLocks noGrp="1"/>
          </p:cNvSpPr>
          <p:nvPr>
            <p:ph type="body" idx="1"/>
          </p:nvPr>
        </p:nvSpPr>
        <p:spPr/>
        <p:txBody>
          <a:bodyPr/>
          <a:lstStyle/>
          <a:p>
            <a:pPr algn="r" rtl="1">
              <a:lnSpc>
                <a:spcPct val="90000"/>
              </a:lnSpc>
              <a:spcBef>
                <a:spcPts val="1000"/>
              </a:spcBef>
              <a:spcAft>
                <a:spcPts val="0"/>
              </a:spcAft>
            </a:pPr>
            <a:r>
              <a:rPr kumimoji="0" lang="he-IL" sz="2600" b="1" i="0" u="none" strike="noStrike" kern="1200" cap="none" spc="0" normalizeH="0" baseline="0" noProof="0" dirty="0">
                <a:ln>
                  <a:noFill/>
                </a:ln>
                <a:solidFill>
                  <a:srgbClr val="FF0000"/>
                </a:solidFill>
                <a:effectLst/>
                <a:uLnTx/>
                <a:uFillTx/>
                <a:latin typeface="+mn-lt"/>
                <a:ea typeface="+mn-ea"/>
                <a:cs typeface="+mn-cs"/>
              </a:rPr>
              <a:t> </a:t>
            </a:r>
            <a:r>
              <a:rPr lang="he-IL" sz="2600" b="1" kern="1200" dirty="0">
                <a:solidFill>
                  <a:srgbClr val="FF0000"/>
                </a:solidFill>
                <a:effectLst/>
                <a:latin typeface="Calibri" panose="020F0502020204030204" pitchFamily="34" charset="0"/>
                <a:ea typeface="+mn-ea"/>
                <a:cs typeface="+mn-cs"/>
              </a:rPr>
              <a:t>שאלות מנחות</a:t>
            </a:r>
            <a:r>
              <a:rPr lang="he-IL" sz="2600" kern="1200" dirty="0">
                <a:solidFill>
                  <a:srgbClr val="000000"/>
                </a:solidFill>
                <a:effectLst/>
                <a:latin typeface="Calibri" panose="020F0502020204030204" pitchFamily="34" charset="0"/>
                <a:ea typeface="+mn-ea"/>
                <a:cs typeface="+mn-cs"/>
              </a:rPr>
              <a:t>: </a:t>
            </a:r>
            <a:endParaRPr lang="en-US" sz="1200" dirty="0">
              <a:effectLst/>
              <a:latin typeface="Times New Roman" panose="02020603050405020304" pitchFamily="18" charset="0"/>
              <a:ea typeface="Times New Roman" panose="02020603050405020304" pitchFamily="18" charset="0"/>
            </a:endParaRPr>
          </a:p>
          <a:p>
            <a:pPr marL="342900" lvl="0" indent="-342900" algn="r" rtl="1">
              <a:lnSpc>
                <a:spcPct val="90000"/>
              </a:lnSpc>
              <a:spcAft>
                <a:spcPts val="0"/>
              </a:spcAft>
              <a:tabLst>
                <a:tab pos="457200" algn="l"/>
              </a:tabLst>
            </a:pPr>
            <a:r>
              <a:rPr lang="he-IL" sz="2600" kern="1200" dirty="0">
                <a:solidFill>
                  <a:srgbClr val="000000"/>
                </a:solidFill>
                <a:effectLst/>
                <a:latin typeface="Calibri" panose="020F0502020204030204" pitchFamily="34" charset="0"/>
                <a:ea typeface="+mn-ea"/>
                <a:cs typeface="+mn-cs"/>
              </a:rPr>
              <a:t>מהו מקור האנרגיה של רעשן בפעולה? </a:t>
            </a:r>
            <a:r>
              <a:rPr lang="he-IL" sz="2600" b="1" kern="1200" dirty="0">
                <a:solidFill>
                  <a:srgbClr val="000000"/>
                </a:solidFill>
                <a:effectLst/>
                <a:latin typeface="Calibri" panose="020F0502020204030204" pitchFamily="34" charset="0"/>
                <a:ea typeface="+mn-ea"/>
                <a:cs typeface="+mn-cs"/>
              </a:rPr>
              <a:t>השרירים</a:t>
            </a:r>
            <a:endParaRPr lang="en-US" sz="1200" dirty="0">
              <a:effectLst/>
              <a:latin typeface="Times New Roman" panose="02020603050405020304" pitchFamily="18" charset="0"/>
              <a:ea typeface="Times New Roman" panose="02020603050405020304" pitchFamily="18" charset="0"/>
            </a:endParaRPr>
          </a:p>
          <a:p>
            <a:pPr marL="342900" lvl="0" indent="-342900" algn="r" rtl="1">
              <a:lnSpc>
                <a:spcPct val="90000"/>
              </a:lnSpc>
              <a:spcAft>
                <a:spcPts val="0"/>
              </a:spcAft>
              <a:tabLst>
                <a:tab pos="457200" algn="l"/>
              </a:tabLst>
            </a:pPr>
            <a:r>
              <a:rPr lang="he-IL" sz="2600" kern="1200" dirty="0">
                <a:solidFill>
                  <a:srgbClr val="000000"/>
                </a:solidFill>
                <a:effectLst/>
                <a:latin typeface="Calibri" panose="020F0502020204030204" pitchFamily="34" charset="0"/>
                <a:ea typeface="+mn-ea"/>
                <a:cs typeface="+mn-cs"/>
              </a:rPr>
              <a:t>איזה סוג אנרגיה יש במקור אנרגיה זה?  </a:t>
            </a:r>
            <a:r>
              <a:rPr lang="he-IL" sz="2600" b="1" kern="1200" dirty="0">
                <a:effectLst/>
                <a:latin typeface="Calibri" panose="020F0502020204030204" pitchFamily="34" charset="0"/>
                <a:ea typeface="+mn-ea"/>
                <a:cs typeface="+mn-cs"/>
              </a:rPr>
              <a:t>כימית</a:t>
            </a:r>
            <a:endParaRPr lang="en-US" sz="1200" dirty="0">
              <a:effectLst/>
              <a:latin typeface="Times New Roman" panose="02020603050405020304" pitchFamily="18" charset="0"/>
              <a:ea typeface="Times New Roman" panose="02020603050405020304" pitchFamily="18" charset="0"/>
            </a:endParaRPr>
          </a:p>
          <a:p>
            <a:pPr marL="342900" lvl="0" indent="-342900" algn="r" rtl="1">
              <a:lnSpc>
                <a:spcPct val="90000"/>
              </a:lnSpc>
              <a:spcAft>
                <a:spcPts val="0"/>
              </a:spcAft>
              <a:tabLst>
                <a:tab pos="457200" algn="l"/>
              </a:tabLst>
            </a:pPr>
            <a:r>
              <a:rPr lang="he-IL" sz="2600" kern="1200" dirty="0">
                <a:solidFill>
                  <a:srgbClr val="000000"/>
                </a:solidFill>
                <a:effectLst/>
                <a:latin typeface="Calibri" panose="020F0502020204030204" pitchFamily="34" charset="0"/>
                <a:ea typeface="+mn-ea"/>
                <a:cs typeface="+mn-cs"/>
              </a:rPr>
              <a:t>למה הופך סוג אנרגיה זה כאשר מסובבים את היד?  </a:t>
            </a:r>
            <a:r>
              <a:rPr lang="he-IL" sz="2600" b="1" kern="1200" dirty="0">
                <a:effectLst/>
                <a:latin typeface="Calibri" panose="020F0502020204030204" pitchFamily="34" charset="0"/>
                <a:ea typeface="+mn-ea"/>
                <a:cs typeface="+mn-cs"/>
              </a:rPr>
              <a:t>אנרגיית תנועה</a:t>
            </a:r>
            <a:endParaRPr lang="en-US" sz="1200" dirty="0">
              <a:effectLst/>
              <a:latin typeface="Times New Roman" panose="02020603050405020304" pitchFamily="18" charset="0"/>
              <a:ea typeface="Times New Roman" panose="02020603050405020304" pitchFamily="18" charset="0"/>
            </a:endParaRPr>
          </a:p>
          <a:p>
            <a:pPr marL="342900" lvl="0" indent="-342900" algn="r" rtl="1">
              <a:lnSpc>
                <a:spcPct val="90000"/>
              </a:lnSpc>
              <a:spcAft>
                <a:spcPts val="0"/>
              </a:spcAft>
              <a:tabLst>
                <a:tab pos="457200" algn="l"/>
              </a:tabLst>
            </a:pPr>
            <a:r>
              <a:rPr lang="he-IL" sz="2600" kern="1200" dirty="0">
                <a:solidFill>
                  <a:srgbClr val="000000"/>
                </a:solidFill>
                <a:effectLst/>
                <a:latin typeface="Calibri" panose="020F0502020204030204" pitchFamily="34" charset="0"/>
                <a:ea typeface="+mn-ea"/>
                <a:cs typeface="+mn-cs"/>
              </a:rPr>
              <a:t>לאן עובר סוג אנרגיה 2 מהיד המסתובבת? </a:t>
            </a:r>
            <a:r>
              <a:rPr lang="he-IL" sz="2600" b="1" kern="1200" dirty="0">
                <a:solidFill>
                  <a:srgbClr val="000000"/>
                </a:solidFill>
                <a:effectLst/>
                <a:latin typeface="Calibri" panose="020F0502020204030204" pitchFamily="34" charset="0"/>
                <a:ea typeface="+mn-ea"/>
                <a:cs typeface="+mn-cs"/>
              </a:rPr>
              <a:t>למוט שנוגע בגלגל</a:t>
            </a:r>
            <a:endParaRPr lang="en-US" sz="1200" dirty="0">
              <a:effectLst/>
              <a:latin typeface="Times New Roman" panose="02020603050405020304" pitchFamily="18" charset="0"/>
              <a:ea typeface="Times New Roman" panose="02020603050405020304" pitchFamily="18" charset="0"/>
            </a:endParaRPr>
          </a:p>
          <a:p>
            <a:pPr marL="342900" lvl="0" indent="-342900" algn="r" rtl="1">
              <a:lnSpc>
                <a:spcPct val="90000"/>
              </a:lnSpc>
              <a:spcAft>
                <a:spcPts val="0"/>
              </a:spcAft>
              <a:tabLst>
                <a:tab pos="457200" algn="l"/>
              </a:tabLst>
            </a:pPr>
            <a:r>
              <a:rPr lang="he-IL" sz="2600" kern="1200" dirty="0">
                <a:solidFill>
                  <a:srgbClr val="000000"/>
                </a:solidFill>
                <a:effectLst/>
                <a:latin typeface="Calibri" panose="020F0502020204030204" pitchFamily="34" charset="0"/>
                <a:ea typeface="+mn-ea"/>
                <a:cs typeface="+mn-cs"/>
              </a:rPr>
              <a:t>למה הופך סוג אנרגיה 2 כאשר הרעשן מסתובב?  </a:t>
            </a:r>
            <a:r>
              <a:rPr lang="he-IL" sz="2600" b="1" kern="1200" dirty="0">
                <a:effectLst/>
                <a:latin typeface="Calibri" panose="020F0502020204030204" pitchFamily="34" charset="0"/>
                <a:ea typeface="+mn-ea"/>
                <a:cs typeface="+mn-cs"/>
              </a:rPr>
              <a:t>לאנרגיית קול</a:t>
            </a:r>
            <a:endParaRPr lang="en-US" sz="1200" dirty="0">
              <a:effectLst/>
              <a:latin typeface="Times New Roman" panose="02020603050405020304" pitchFamily="18" charset="0"/>
              <a:ea typeface="Times New Roman" panose="02020603050405020304" pitchFamily="18" charset="0"/>
            </a:endParaRPr>
          </a:p>
          <a:p>
            <a:pPr algn="r" rtl="1">
              <a:lnSpc>
                <a:spcPct val="90000"/>
              </a:lnSpc>
              <a:spcBef>
                <a:spcPts val="1000"/>
              </a:spcBef>
              <a:spcAft>
                <a:spcPts val="0"/>
              </a:spcAft>
            </a:pPr>
            <a:r>
              <a:rPr lang="he-IL" sz="2600" b="1" kern="1200" dirty="0">
                <a:solidFill>
                  <a:srgbClr val="FF0000"/>
                </a:solidFill>
                <a:effectLst/>
                <a:latin typeface="Calibri" panose="020F0502020204030204" pitchFamily="34" charset="0"/>
                <a:ea typeface="+mn-ea"/>
                <a:cs typeface="+mn-cs"/>
              </a:rPr>
              <a:t>סכמו:</a:t>
            </a:r>
            <a:endParaRPr lang="en-US" sz="1200" dirty="0">
              <a:effectLst/>
              <a:latin typeface="Times New Roman" panose="02020603050405020304" pitchFamily="18" charset="0"/>
              <a:ea typeface="Times New Roman" panose="02020603050405020304" pitchFamily="18" charset="0"/>
            </a:endParaRPr>
          </a:p>
          <a:p>
            <a:pPr marL="342900" lvl="0" indent="-342900" algn="r" rtl="1">
              <a:lnSpc>
                <a:spcPct val="90000"/>
              </a:lnSpc>
              <a:spcAft>
                <a:spcPts val="0"/>
              </a:spcAft>
              <a:tabLst>
                <a:tab pos="457200" algn="l"/>
              </a:tabLst>
            </a:pPr>
            <a:r>
              <a:rPr lang="he-IL" sz="2600" kern="1200" dirty="0">
                <a:solidFill>
                  <a:srgbClr val="000000"/>
                </a:solidFill>
                <a:effectLst/>
                <a:latin typeface="Calibri" panose="020F0502020204030204" pitchFamily="34" charset="0"/>
                <a:ea typeface="+mn-ea"/>
                <a:cs typeface="+mn-cs"/>
              </a:rPr>
              <a:t>כמה סוגי אנרגיה משתתפים בפעולה של הרעשן? </a:t>
            </a:r>
            <a:r>
              <a:rPr lang="he-IL" sz="2600" b="1" kern="1200" dirty="0">
                <a:effectLst/>
                <a:latin typeface="Calibri" panose="020F0502020204030204" pitchFamily="34" charset="0"/>
                <a:ea typeface="+mn-ea"/>
                <a:cs typeface="+mn-cs"/>
              </a:rPr>
              <a:t>כימית, תנועה, קול</a:t>
            </a:r>
            <a:endParaRPr lang="en-US" sz="1200" dirty="0">
              <a:effectLst/>
              <a:latin typeface="Times New Roman" panose="02020603050405020304" pitchFamily="18" charset="0"/>
              <a:ea typeface="Times New Roman" panose="02020603050405020304" pitchFamily="18" charset="0"/>
            </a:endParaRPr>
          </a:p>
          <a:p>
            <a:pPr marL="342900" lvl="0" indent="-342900" algn="r" rtl="1">
              <a:lnSpc>
                <a:spcPct val="90000"/>
              </a:lnSpc>
              <a:spcAft>
                <a:spcPts val="0"/>
              </a:spcAft>
              <a:tabLst>
                <a:tab pos="457200" algn="l"/>
              </a:tabLst>
            </a:pPr>
            <a:r>
              <a:rPr lang="he-IL" sz="2600" kern="1200" dirty="0">
                <a:solidFill>
                  <a:srgbClr val="000000"/>
                </a:solidFill>
                <a:effectLst/>
                <a:latin typeface="Calibri" panose="020F0502020204030204" pitchFamily="34" charset="0"/>
                <a:ea typeface="+mn-ea"/>
                <a:cs typeface="+mn-cs"/>
              </a:rPr>
              <a:t>כמה מעברי אנרגיה וכמה המרות אנרגיה מתרחשות בפעולה של הרעשן? </a:t>
            </a:r>
            <a:r>
              <a:rPr lang="he-IL" sz="2600" b="1" kern="1200" dirty="0">
                <a:solidFill>
                  <a:srgbClr val="000000"/>
                </a:solidFill>
                <a:effectLst/>
                <a:latin typeface="Calibri" panose="020F0502020204030204" pitchFamily="34" charset="0"/>
                <a:ea typeface="+mn-ea"/>
                <a:cs typeface="+mn-cs"/>
              </a:rPr>
              <a:t>שתי המרות: אנרגיה כימית לאנרגיית תנועה, אנרגיית תנועה לאנרגיית קול. העברה אחת: אנרגיה תנועה (מהיד) לאנרגיית התנועה של הרעשן.</a:t>
            </a:r>
            <a:endParaRPr lang="en-US" sz="1200" dirty="0">
              <a:effectLst/>
              <a:latin typeface="Times New Roman" panose="02020603050405020304" pitchFamily="18" charset="0"/>
              <a:ea typeface="Times New Roman" panose="02020603050405020304" pitchFamily="18" charset="0"/>
            </a:endParaRPr>
          </a:p>
          <a:p>
            <a:pPr marL="342900" lvl="0" indent="-342900" algn="r" rtl="1">
              <a:lnSpc>
                <a:spcPct val="90000"/>
              </a:lnSpc>
              <a:spcAft>
                <a:spcPts val="0"/>
              </a:spcAft>
              <a:tabLst>
                <a:tab pos="457200" algn="l"/>
              </a:tabLst>
            </a:pPr>
            <a:r>
              <a:rPr lang="he-IL" sz="2600" kern="1200" dirty="0">
                <a:solidFill>
                  <a:srgbClr val="000000"/>
                </a:solidFill>
                <a:effectLst/>
                <a:latin typeface="Calibri" panose="020F0502020204030204" pitchFamily="34" charset="0"/>
                <a:ea typeface="+mn-ea"/>
                <a:cs typeface="+mn-cs"/>
              </a:rPr>
              <a:t>תארו בתרשים את מעברי האנרגיה ואת המרות האנרגיה ממצב של רעשן במנוחה ועד למצב של רעשן בפעולה. </a:t>
            </a:r>
            <a:r>
              <a:rPr lang="he-IL" sz="2600" b="1" kern="1200" dirty="0">
                <a:solidFill>
                  <a:srgbClr val="000000"/>
                </a:solidFill>
                <a:effectLst/>
                <a:latin typeface="Calibri" panose="020F0502020204030204" pitchFamily="34" charset="0"/>
                <a:ea typeface="+mn-ea"/>
                <a:cs typeface="+mn-cs"/>
              </a:rPr>
              <a:t>אנרגיה כימית שבשרירי היד הפכה לאנרגיית התנועה הסיבובית של היד, וזו עברה לאנרגיית התנועה של הרעשן וזו הפכה לאנרגיית קול.</a:t>
            </a:r>
            <a:endParaRPr lang="en-US" sz="1200" dirty="0">
              <a:effectLst/>
              <a:latin typeface="Times New Roman" panose="02020603050405020304" pitchFamily="18" charset="0"/>
              <a:ea typeface="Times New Roman" panose="02020603050405020304" pitchFamily="18" charset="0"/>
            </a:endParaRPr>
          </a:p>
          <a:p>
            <a:pPr algn="r" rtl="1">
              <a:lnSpc>
                <a:spcPct val="107000"/>
              </a:lnSpc>
              <a:spcAft>
                <a:spcPts val="800"/>
              </a:spcAft>
            </a:pPr>
            <a:r>
              <a:rPr lang="en-US" sz="1100" dirty="0">
                <a:effectLst/>
                <a:latin typeface="Calibri" panose="020F0502020204030204" pitchFamily="34" charset="0"/>
                <a:ea typeface="Calibri" panose="020F0502020204030204" pitchFamily="34" charset="0"/>
                <a:cs typeface="Arial" panose="020B0604020202020204" pitchFamily="34" charset="0"/>
              </a:rPr>
              <a:t> </a:t>
            </a:r>
          </a:p>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e-IL" sz="26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מציין מיקום של מספר שקופית 3">
            <a:extLst>
              <a:ext uri="{FF2B5EF4-FFF2-40B4-BE49-F238E27FC236}">
                <a16:creationId xmlns:a16="http://schemas.microsoft.com/office/drawing/2014/main" id="{AFA53860-682C-FD40-8C17-9AAEAE119676}"/>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3C9E23-F4F5-41F6-B252-2F0B7F6D28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9796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3C9E23-F4F5-41F6-B252-2F0B7F6D28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59916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dirty="0"/>
              <a:t>עוצמת הקול: העוצמה של הקול היא מה שאנחנו נוהגים לקרוא לו "ווליום". אפשר לדבר או להשמיע צלילים בעוצמת קול נמוכה ובעוצמת קול גבוהה.</a:t>
            </a:r>
          </a:p>
          <a:p>
            <a:pPr algn="r" rtl="1"/>
            <a:r>
              <a:rPr lang="he-IL" dirty="0"/>
              <a:t>את עוצמת הקול מודדים ומציגים ביחידות מידה הנקראות דציבל. ‎  </a:t>
            </a:r>
            <a:endParaRPr lang="en-US" dirty="0"/>
          </a:p>
        </p:txBody>
      </p:sp>
      <p:sp>
        <p:nvSpPr>
          <p:cNvPr id="4" name="מציין מיקום של מספר שקופית 3"/>
          <p:cNvSpPr>
            <a:spLocks noGrp="1"/>
          </p:cNvSpPr>
          <p:nvPr>
            <p:ph type="sldNum" sz="quarter" idx="10"/>
          </p:nvPr>
        </p:nvSpPr>
        <p:spPr/>
        <p:txBody>
          <a:bodyPr/>
          <a:lstStyle/>
          <a:p>
            <a:fld id="{2B3C9E23-F4F5-41F6-B252-2F0B7F6D2845}" type="slidenum">
              <a:rPr lang="en-US" smtClean="0"/>
              <a:t>32</a:t>
            </a:fld>
            <a:endParaRPr lang="en-US"/>
          </a:p>
        </p:txBody>
      </p:sp>
    </p:spTree>
    <p:extLst>
      <p:ext uri="{BB962C8B-B14F-4D97-AF65-F5344CB8AC3E}">
        <p14:creationId xmlns:p14="http://schemas.microsoft.com/office/powerpoint/2010/main" val="33808025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b="1" i="0" dirty="0">
                <a:solidFill>
                  <a:srgbClr val="000000"/>
                </a:solidFill>
                <a:effectLst/>
                <a:latin typeface="Assistant"/>
              </a:rPr>
              <a:t> תדירות הקול</a:t>
            </a:r>
            <a:r>
              <a:rPr lang="he-IL" b="0" i="0" dirty="0">
                <a:solidFill>
                  <a:srgbClr val="000000"/>
                </a:solidFill>
                <a:effectLst/>
                <a:latin typeface="Assistant"/>
              </a:rPr>
              <a:t>: תדירות הקול היא מספר תנודות הגל בשנייה.</a:t>
            </a:r>
            <a:br>
              <a:rPr lang="he-IL" dirty="0"/>
            </a:br>
            <a:r>
              <a:rPr lang="he-IL" b="0" i="0" dirty="0">
                <a:solidFill>
                  <a:srgbClr val="000000"/>
                </a:solidFill>
                <a:effectLst/>
                <a:latin typeface="Assistant"/>
              </a:rPr>
              <a:t>תדירות הקול היא בעצם </a:t>
            </a:r>
            <a:r>
              <a:rPr lang="he-IL" b="1" i="0" dirty="0">
                <a:solidFill>
                  <a:srgbClr val="000000"/>
                </a:solidFill>
                <a:effectLst/>
                <a:latin typeface="Assistant"/>
              </a:rPr>
              <a:t>גובה הצליל</a:t>
            </a:r>
            <a:r>
              <a:rPr lang="he-IL" b="0" i="0" dirty="0">
                <a:solidFill>
                  <a:srgbClr val="000000"/>
                </a:solidFill>
                <a:effectLst/>
                <a:latin typeface="Assistant"/>
              </a:rPr>
              <a:t>. ישנם צלילים "גבוהים", וישנם צלילים "נמוכים".</a:t>
            </a:r>
            <a:br>
              <a:rPr lang="he-IL" dirty="0"/>
            </a:br>
            <a:r>
              <a:rPr lang="he-IL" b="0" i="0" dirty="0">
                <a:solidFill>
                  <a:srgbClr val="000000"/>
                </a:solidFill>
                <a:effectLst/>
                <a:latin typeface="Assistant"/>
              </a:rPr>
              <a:t>את תדירות הקול אנחנו מודדים ומציגים ביחידות מידה הנקראות "</a:t>
            </a:r>
            <a:r>
              <a:rPr lang="he-IL" b="1" i="0" dirty="0">
                <a:solidFill>
                  <a:srgbClr val="000000"/>
                </a:solidFill>
                <a:effectLst/>
                <a:latin typeface="Assistant"/>
              </a:rPr>
              <a:t>הרץ</a:t>
            </a:r>
            <a:r>
              <a:rPr lang="he-IL" b="0" i="0" dirty="0">
                <a:solidFill>
                  <a:srgbClr val="000000"/>
                </a:solidFill>
                <a:effectLst/>
                <a:latin typeface="Assistant"/>
              </a:rPr>
              <a:t>".  </a:t>
            </a:r>
            <a:endParaRPr lang="en-US" dirty="0"/>
          </a:p>
        </p:txBody>
      </p:sp>
      <p:sp>
        <p:nvSpPr>
          <p:cNvPr id="4" name="מציין מיקום של מספר שקופית 3"/>
          <p:cNvSpPr>
            <a:spLocks noGrp="1"/>
          </p:cNvSpPr>
          <p:nvPr>
            <p:ph type="sldNum" sz="quarter" idx="10"/>
          </p:nvPr>
        </p:nvSpPr>
        <p:spPr/>
        <p:txBody>
          <a:bodyPr/>
          <a:lstStyle/>
          <a:p>
            <a:fld id="{2B3C9E23-F4F5-41F6-B252-2F0B7F6D2845}" type="slidenum">
              <a:rPr lang="en-US" smtClean="0"/>
              <a:t>34</a:t>
            </a:fld>
            <a:endParaRPr lang="en-US"/>
          </a:p>
        </p:txBody>
      </p:sp>
    </p:spTree>
    <p:extLst>
      <p:ext uri="{BB962C8B-B14F-4D97-AF65-F5344CB8AC3E}">
        <p14:creationId xmlns:p14="http://schemas.microsoft.com/office/powerpoint/2010/main" val="2378923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a:r>
              <a:rPr lang="he-IL" dirty="0"/>
              <a:t>מקרינים את הסרטון ומבקשים מהתלמידים לשנות</a:t>
            </a:r>
            <a:r>
              <a:rPr lang="he-IL" baseline="0" dirty="0"/>
              <a:t> את גובה הקול שלהם בהתאם לגובה הקול שמושמע בסרטון.</a:t>
            </a:r>
            <a:endParaRPr lang="en-US" dirty="0"/>
          </a:p>
        </p:txBody>
      </p:sp>
      <p:sp>
        <p:nvSpPr>
          <p:cNvPr id="4" name="מציין מיקום של מספר שקופית 3"/>
          <p:cNvSpPr>
            <a:spLocks noGrp="1"/>
          </p:cNvSpPr>
          <p:nvPr>
            <p:ph type="sldNum" sz="quarter" idx="10"/>
          </p:nvPr>
        </p:nvSpPr>
        <p:spPr/>
        <p:txBody>
          <a:bodyPr/>
          <a:lstStyle/>
          <a:p>
            <a:fld id="{2B3C9E23-F4F5-41F6-B252-2F0B7F6D2845}" type="slidenum">
              <a:rPr lang="en-US" smtClean="0"/>
              <a:t>35</a:t>
            </a:fld>
            <a:endParaRPr lang="en-US"/>
          </a:p>
        </p:txBody>
      </p:sp>
    </p:spTree>
    <p:extLst>
      <p:ext uri="{BB962C8B-B14F-4D97-AF65-F5344CB8AC3E}">
        <p14:creationId xmlns:p14="http://schemas.microsoft.com/office/powerpoint/2010/main" val="1965451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83234C-9F4A-A869-4112-A8C689D150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5BDEF4-2F3D-6FDC-D38D-12F3E745CF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6267EA-1E2B-578C-2861-25EDB70CFAB9}"/>
              </a:ext>
            </a:extLst>
          </p:cNvPr>
          <p:cNvSpPr>
            <a:spLocks noGrp="1"/>
          </p:cNvSpPr>
          <p:nvPr>
            <p:ph type="body" idx="1"/>
          </p:nvPr>
        </p:nvSpPr>
        <p:spPr/>
        <p:txBody>
          <a:bodyPr/>
          <a:lstStyle/>
          <a:p>
            <a:pPr algn="r"/>
            <a:r>
              <a:rPr lang="he-IL" dirty="0"/>
              <a:t>בונים את הרעשן בהתאם להנחיות שמופיעות בסרטון. כאשר מטים את הרעשן הגופים הקטנים שנופלים נתקלים בעמוד האלומיניום. ההתנגשות יוצרת תנודה (גל קול) שנקלטת על ידי האוזן ואנו שומעים. כאשר הגופים יורדים בבת אחת נוצר רעש שחוזר על עצמו שמזכיר את ירידת הגשם. מכיוון שברעשן הזה יש רכיבים שונים, שינוי של רכיב אחד משפיע על גובה הקול ועוצמתו. לפיכך, מומלץ לשאול שאלות חקר כגון: מהי ההשפעה של אורך הגליל על גובה הקול ועוצמתו? מהי ההשפעה של סוג הגופים על....? מהי השפעה של כמות נייר האלומיניום על....? מהי ההשפעה של סוג החומר ממנו עשוי הגליל על....?</a:t>
            </a:r>
            <a:endParaRPr lang="en-US" dirty="0"/>
          </a:p>
        </p:txBody>
      </p:sp>
      <p:sp>
        <p:nvSpPr>
          <p:cNvPr id="4" name="Slide Number Placeholder 3">
            <a:extLst>
              <a:ext uri="{FF2B5EF4-FFF2-40B4-BE49-F238E27FC236}">
                <a16:creationId xmlns:a16="http://schemas.microsoft.com/office/drawing/2014/main" id="{670D2E84-CF85-9794-A925-13139469052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3C9E23-F4F5-41F6-B252-2F0B7F6D284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9162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81000" y="685800"/>
            <a:ext cx="6096000" cy="3429000"/>
          </a:xfrm>
        </p:spPr>
      </p:sp>
      <p:sp>
        <p:nvSpPr>
          <p:cNvPr id="3" name="מציין מיקום של הערות 2"/>
          <p:cNvSpPr>
            <a:spLocks noGrp="1"/>
          </p:cNvSpPr>
          <p:nvPr>
            <p:ph type="body" idx="1"/>
          </p:nvPr>
        </p:nvSpPr>
        <p:spPr/>
        <p:txBody>
          <a:bodyPr/>
          <a:lstStyle/>
          <a:p>
            <a:r>
              <a:rPr lang="he-IL" dirty="0"/>
              <a:t>גורמים אפשריים: טמפרטורה,</a:t>
            </a:r>
            <a:r>
              <a:rPr lang="he-IL" baseline="0" dirty="0"/>
              <a:t> כמות הסוכר, סוג הקמח, סוג הממתיק </a:t>
            </a:r>
            <a:endParaRPr lang="en-US" dirty="0"/>
          </a:p>
        </p:txBody>
      </p:sp>
      <p:sp>
        <p:nvSpPr>
          <p:cNvPr id="4" name="מציין מיקום של מספר שקופית 3"/>
          <p:cNvSpPr>
            <a:spLocks noGrp="1"/>
          </p:cNvSpPr>
          <p:nvPr>
            <p:ph type="sldNum" sz="quarter" idx="10"/>
          </p:nvPr>
        </p:nvSpPr>
        <p:spPr/>
        <p:txBody>
          <a:bodyPr/>
          <a:lstStyle/>
          <a:p>
            <a:fld id="{841221E5-7225-48EB-A4EE-420E7BFCF705}" type="slidenum">
              <a:rPr lang="he-IL" noProof="0" smtClean="0"/>
              <a:pPr/>
              <a:t>39</a:t>
            </a:fld>
            <a:endParaRPr lang="he-IL" noProof="0"/>
          </a:p>
        </p:txBody>
      </p:sp>
    </p:spTree>
    <p:extLst>
      <p:ext uri="{BB962C8B-B14F-4D97-AF65-F5344CB8AC3E}">
        <p14:creationId xmlns:p14="http://schemas.microsoft.com/office/powerpoint/2010/main" val="2136935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endParaRPr lang="en-US"/>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a:p>
        </p:txBody>
      </p:sp>
      <p:sp>
        <p:nvSpPr>
          <p:cNvPr id="4" name="מציין מיקום של תאריך 3"/>
          <p:cNvSpPr>
            <a:spLocks noGrp="1"/>
          </p:cNvSpPr>
          <p:nvPr>
            <p:ph type="dt" sz="half" idx="10"/>
          </p:nvPr>
        </p:nvSpPr>
        <p:spPr/>
        <p:txBody>
          <a:bodyPr/>
          <a:lstStyle/>
          <a:p>
            <a:fld id="{F6D5959B-2351-4DE9-8DE4-B7BFFA2C3DE9}" type="datetimeFigureOut">
              <a:rPr lang="en-US" smtClean="0"/>
              <a:t>3/14/2024</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0F16249C-0E7F-4F24-B9E8-4191CEB6D0D1}" type="slidenum">
              <a:rPr lang="en-US" smtClean="0"/>
              <a:t>‹#›</a:t>
            </a:fld>
            <a:endParaRPr lang="en-US"/>
          </a:p>
        </p:txBody>
      </p:sp>
    </p:spTree>
    <p:extLst>
      <p:ext uri="{BB962C8B-B14F-4D97-AF65-F5344CB8AC3E}">
        <p14:creationId xmlns:p14="http://schemas.microsoft.com/office/powerpoint/2010/main" val="219215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p:cNvSpPr>
            <a:spLocks noGrp="1"/>
          </p:cNvSpPr>
          <p:nvPr>
            <p:ph type="dt" sz="half" idx="10"/>
          </p:nvPr>
        </p:nvSpPr>
        <p:spPr/>
        <p:txBody>
          <a:bodyPr/>
          <a:lstStyle/>
          <a:p>
            <a:fld id="{F6D5959B-2351-4DE9-8DE4-B7BFFA2C3DE9}" type="datetimeFigureOut">
              <a:rPr lang="en-US" smtClean="0"/>
              <a:t>3/14/2024</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0F16249C-0E7F-4F24-B9E8-4191CEB6D0D1}" type="slidenum">
              <a:rPr lang="en-US" smtClean="0"/>
              <a:t>‹#›</a:t>
            </a:fld>
            <a:endParaRPr lang="en-US"/>
          </a:p>
        </p:txBody>
      </p:sp>
    </p:spTree>
    <p:extLst>
      <p:ext uri="{BB962C8B-B14F-4D97-AF65-F5344CB8AC3E}">
        <p14:creationId xmlns:p14="http://schemas.microsoft.com/office/powerpoint/2010/main" val="1825535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endParaRPr lang="en-US"/>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p:cNvSpPr>
            <a:spLocks noGrp="1"/>
          </p:cNvSpPr>
          <p:nvPr>
            <p:ph type="dt" sz="half" idx="10"/>
          </p:nvPr>
        </p:nvSpPr>
        <p:spPr/>
        <p:txBody>
          <a:bodyPr/>
          <a:lstStyle/>
          <a:p>
            <a:fld id="{F6D5959B-2351-4DE9-8DE4-B7BFFA2C3DE9}" type="datetimeFigureOut">
              <a:rPr lang="en-US" smtClean="0"/>
              <a:t>3/14/2024</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0F16249C-0E7F-4F24-B9E8-4191CEB6D0D1}" type="slidenum">
              <a:rPr lang="en-US" smtClean="0"/>
              <a:t>‹#›</a:t>
            </a:fld>
            <a:endParaRPr lang="en-US"/>
          </a:p>
        </p:txBody>
      </p:sp>
    </p:spTree>
    <p:extLst>
      <p:ext uri="{BB962C8B-B14F-4D97-AF65-F5344CB8AC3E}">
        <p14:creationId xmlns:p14="http://schemas.microsoft.com/office/powerpoint/2010/main" val="3648352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p:cNvSpPr>
            <a:spLocks noGrp="1"/>
          </p:cNvSpPr>
          <p:nvPr>
            <p:ph type="dt" sz="half" idx="10"/>
          </p:nvPr>
        </p:nvSpPr>
        <p:spPr/>
        <p:txBody>
          <a:bodyPr/>
          <a:lstStyle/>
          <a:p>
            <a:fld id="{F6D5959B-2351-4DE9-8DE4-B7BFFA2C3DE9}" type="datetimeFigureOut">
              <a:rPr lang="en-US" smtClean="0"/>
              <a:t>3/14/2024</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0F16249C-0E7F-4F24-B9E8-4191CEB6D0D1}" type="slidenum">
              <a:rPr lang="en-US" smtClean="0"/>
              <a:t>‹#›</a:t>
            </a:fld>
            <a:endParaRPr lang="en-US"/>
          </a:p>
        </p:txBody>
      </p:sp>
    </p:spTree>
    <p:extLst>
      <p:ext uri="{BB962C8B-B14F-4D97-AF65-F5344CB8AC3E}">
        <p14:creationId xmlns:p14="http://schemas.microsoft.com/office/powerpoint/2010/main" val="972425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endParaRPr lang="en-US"/>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F6D5959B-2351-4DE9-8DE4-B7BFFA2C3DE9}" type="datetimeFigureOut">
              <a:rPr lang="en-US" smtClean="0"/>
              <a:t>3/14/2024</a:t>
            </a:fld>
            <a:endParaRPr lang="en-US"/>
          </a:p>
        </p:txBody>
      </p:sp>
      <p:sp>
        <p:nvSpPr>
          <p:cNvPr id="5" name="מציין מיקום של כותרת תחתונה 4"/>
          <p:cNvSpPr>
            <a:spLocks noGrp="1"/>
          </p:cNvSpPr>
          <p:nvPr>
            <p:ph type="ftr" sz="quarter" idx="11"/>
          </p:nvPr>
        </p:nvSpPr>
        <p:spPr/>
        <p:txBody>
          <a:bodyPr/>
          <a:lstStyle/>
          <a:p>
            <a:endParaRPr lang="en-US"/>
          </a:p>
        </p:txBody>
      </p:sp>
      <p:sp>
        <p:nvSpPr>
          <p:cNvPr id="6" name="מציין מיקום של מספר שקופית 5"/>
          <p:cNvSpPr>
            <a:spLocks noGrp="1"/>
          </p:cNvSpPr>
          <p:nvPr>
            <p:ph type="sldNum" sz="quarter" idx="12"/>
          </p:nvPr>
        </p:nvSpPr>
        <p:spPr/>
        <p:txBody>
          <a:bodyPr/>
          <a:lstStyle/>
          <a:p>
            <a:fld id="{0F16249C-0E7F-4F24-B9E8-4191CEB6D0D1}" type="slidenum">
              <a:rPr lang="en-US" smtClean="0"/>
              <a:t>‹#›</a:t>
            </a:fld>
            <a:endParaRPr lang="en-US"/>
          </a:p>
        </p:txBody>
      </p:sp>
    </p:spTree>
    <p:extLst>
      <p:ext uri="{BB962C8B-B14F-4D97-AF65-F5344CB8AC3E}">
        <p14:creationId xmlns:p14="http://schemas.microsoft.com/office/powerpoint/2010/main" val="1120885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תוכן 2"/>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תוכן 3"/>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מציין מיקום של תאריך 4"/>
          <p:cNvSpPr>
            <a:spLocks noGrp="1"/>
          </p:cNvSpPr>
          <p:nvPr>
            <p:ph type="dt" sz="half" idx="10"/>
          </p:nvPr>
        </p:nvSpPr>
        <p:spPr/>
        <p:txBody>
          <a:bodyPr/>
          <a:lstStyle/>
          <a:p>
            <a:fld id="{F6D5959B-2351-4DE9-8DE4-B7BFFA2C3DE9}" type="datetimeFigureOut">
              <a:rPr lang="en-US" smtClean="0"/>
              <a:t>3/14/2024</a:t>
            </a:fld>
            <a:endParaRPr lang="en-US"/>
          </a:p>
        </p:txBody>
      </p:sp>
      <p:sp>
        <p:nvSpPr>
          <p:cNvPr id="6" name="מציין מיקום של כותרת תחתונה 5"/>
          <p:cNvSpPr>
            <a:spLocks noGrp="1"/>
          </p:cNvSpPr>
          <p:nvPr>
            <p:ph type="ftr" sz="quarter" idx="11"/>
          </p:nvPr>
        </p:nvSpPr>
        <p:spPr/>
        <p:txBody>
          <a:bodyPr/>
          <a:lstStyle/>
          <a:p>
            <a:endParaRPr lang="en-US"/>
          </a:p>
        </p:txBody>
      </p:sp>
      <p:sp>
        <p:nvSpPr>
          <p:cNvPr id="7" name="מציין מיקום של מספר שקופית 6"/>
          <p:cNvSpPr>
            <a:spLocks noGrp="1"/>
          </p:cNvSpPr>
          <p:nvPr>
            <p:ph type="sldNum" sz="quarter" idx="12"/>
          </p:nvPr>
        </p:nvSpPr>
        <p:spPr/>
        <p:txBody>
          <a:bodyPr/>
          <a:lstStyle/>
          <a:p>
            <a:fld id="{0F16249C-0E7F-4F24-B9E8-4191CEB6D0D1}" type="slidenum">
              <a:rPr lang="en-US" smtClean="0"/>
              <a:t>‹#›</a:t>
            </a:fld>
            <a:endParaRPr lang="en-US"/>
          </a:p>
        </p:txBody>
      </p:sp>
    </p:spTree>
    <p:extLst>
      <p:ext uri="{BB962C8B-B14F-4D97-AF65-F5344CB8AC3E}">
        <p14:creationId xmlns:p14="http://schemas.microsoft.com/office/powerpoint/2010/main" val="766856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a:t>לחץ כדי לערוך סגנון כותרת של תבנית בסיס</a:t>
            </a:r>
            <a:endParaRPr lang="en-US"/>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7" name="מציין מיקום של תאריך 6"/>
          <p:cNvSpPr>
            <a:spLocks noGrp="1"/>
          </p:cNvSpPr>
          <p:nvPr>
            <p:ph type="dt" sz="half" idx="10"/>
          </p:nvPr>
        </p:nvSpPr>
        <p:spPr/>
        <p:txBody>
          <a:bodyPr/>
          <a:lstStyle/>
          <a:p>
            <a:fld id="{F6D5959B-2351-4DE9-8DE4-B7BFFA2C3DE9}" type="datetimeFigureOut">
              <a:rPr lang="en-US" smtClean="0"/>
              <a:t>3/14/2024</a:t>
            </a:fld>
            <a:endParaRPr lang="en-US"/>
          </a:p>
        </p:txBody>
      </p:sp>
      <p:sp>
        <p:nvSpPr>
          <p:cNvPr id="8" name="מציין מיקום של כותרת תחתונה 7"/>
          <p:cNvSpPr>
            <a:spLocks noGrp="1"/>
          </p:cNvSpPr>
          <p:nvPr>
            <p:ph type="ftr" sz="quarter" idx="11"/>
          </p:nvPr>
        </p:nvSpPr>
        <p:spPr/>
        <p:txBody>
          <a:bodyPr/>
          <a:lstStyle/>
          <a:p>
            <a:endParaRPr lang="en-US"/>
          </a:p>
        </p:txBody>
      </p:sp>
      <p:sp>
        <p:nvSpPr>
          <p:cNvPr id="9" name="מציין מיקום של מספר שקופית 8"/>
          <p:cNvSpPr>
            <a:spLocks noGrp="1"/>
          </p:cNvSpPr>
          <p:nvPr>
            <p:ph type="sldNum" sz="quarter" idx="12"/>
          </p:nvPr>
        </p:nvSpPr>
        <p:spPr/>
        <p:txBody>
          <a:bodyPr/>
          <a:lstStyle/>
          <a:p>
            <a:fld id="{0F16249C-0E7F-4F24-B9E8-4191CEB6D0D1}" type="slidenum">
              <a:rPr lang="en-US" smtClean="0"/>
              <a:t>‹#›</a:t>
            </a:fld>
            <a:endParaRPr lang="en-US"/>
          </a:p>
        </p:txBody>
      </p:sp>
    </p:spTree>
    <p:extLst>
      <p:ext uri="{BB962C8B-B14F-4D97-AF65-F5344CB8AC3E}">
        <p14:creationId xmlns:p14="http://schemas.microsoft.com/office/powerpoint/2010/main" val="12704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תאריך 2"/>
          <p:cNvSpPr>
            <a:spLocks noGrp="1"/>
          </p:cNvSpPr>
          <p:nvPr>
            <p:ph type="dt" sz="half" idx="10"/>
          </p:nvPr>
        </p:nvSpPr>
        <p:spPr/>
        <p:txBody>
          <a:bodyPr/>
          <a:lstStyle/>
          <a:p>
            <a:fld id="{F6D5959B-2351-4DE9-8DE4-B7BFFA2C3DE9}" type="datetimeFigureOut">
              <a:rPr lang="en-US" smtClean="0"/>
              <a:t>3/14/2024</a:t>
            </a:fld>
            <a:endParaRPr lang="en-US"/>
          </a:p>
        </p:txBody>
      </p:sp>
      <p:sp>
        <p:nvSpPr>
          <p:cNvPr id="4" name="מציין מיקום של כותרת תחתונה 3"/>
          <p:cNvSpPr>
            <a:spLocks noGrp="1"/>
          </p:cNvSpPr>
          <p:nvPr>
            <p:ph type="ftr" sz="quarter" idx="11"/>
          </p:nvPr>
        </p:nvSpPr>
        <p:spPr/>
        <p:txBody>
          <a:bodyPr/>
          <a:lstStyle/>
          <a:p>
            <a:endParaRPr lang="en-US"/>
          </a:p>
        </p:txBody>
      </p:sp>
      <p:sp>
        <p:nvSpPr>
          <p:cNvPr id="5" name="מציין מיקום של מספר שקופית 4"/>
          <p:cNvSpPr>
            <a:spLocks noGrp="1"/>
          </p:cNvSpPr>
          <p:nvPr>
            <p:ph type="sldNum" sz="quarter" idx="12"/>
          </p:nvPr>
        </p:nvSpPr>
        <p:spPr/>
        <p:txBody>
          <a:bodyPr/>
          <a:lstStyle/>
          <a:p>
            <a:fld id="{0F16249C-0E7F-4F24-B9E8-4191CEB6D0D1}" type="slidenum">
              <a:rPr lang="en-US" smtClean="0"/>
              <a:t>‹#›</a:t>
            </a:fld>
            <a:endParaRPr lang="en-US"/>
          </a:p>
        </p:txBody>
      </p:sp>
    </p:spTree>
    <p:extLst>
      <p:ext uri="{BB962C8B-B14F-4D97-AF65-F5344CB8AC3E}">
        <p14:creationId xmlns:p14="http://schemas.microsoft.com/office/powerpoint/2010/main" val="2665771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F6D5959B-2351-4DE9-8DE4-B7BFFA2C3DE9}" type="datetimeFigureOut">
              <a:rPr lang="en-US" smtClean="0"/>
              <a:t>3/14/2024</a:t>
            </a:fld>
            <a:endParaRPr lang="en-US"/>
          </a:p>
        </p:txBody>
      </p:sp>
      <p:sp>
        <p:nvSpPr>
          <p:cNvPr id="3" name="מציין מיקום של כותרת תחתונה 2"/>
          <p:cNvSpPr>
            <a:spLocks noGrp="1"/>
          </p:cNvSpPr>
          <p:nvPr>
            <p:ph type="ftr" sz="quarter" idx="11"/>
          </p:nvPr>
        </p:nvSpPr>
        <p:spPr/>
        <p:txBody>
          <a:bodyPr/>
          <a:lstStyle/>
          <a:p>
            <a:endParaRPr lang="en-US"/>
          </a:p>
        </p:txBody>
      </p:sp>
      <p:sp>
        <p:nvSpPr>
          <p:cNvPr id="4" name="מציין מיקום של מספר שקופית 3"/>
          <p:cNvSpPr>
            <a:spLocks noGrp="1"/>
          </p:cNvSpPr>
          <p:nvPr>
            <p:ph type="sldNum" sz="quarter" idx="12"/>
          </p:nvPr>
        </p:nvSpPr>
        <p:spPr/>
        <p:txBody>
          <a:bodyPr/>
          <a:lstStyle/>
          <a:p>
            <a:fld id="{0F16249C-0E7F-4F24-B9E8-4191CEB6D0D1}" type="slidenum">
              <a:rPr lang="en-US" smtClean="0"/>
              <a:t>‹#›</a:t>
            </a:fld>
            <a:endParaRPr lang="en-US"/>
          </a:p>
        </p:txBody>
      </p:sp>
    </p:spTree>
    <p:extLst>
      <p:ext uri="{BB962C8B-B14F-4D97-AF65-F5344CB8AC3E}">
        <p14:creationId xmlns:p14="http://schemas.microsoft.com/office/powerpoint/2010/main" val="2604698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F6D5959B-2351-4DE9-8DE4-B7BFFA2C3DE9}" type="datetimeFigureOut">
              <a:rPr lang="en-US" smtClean="0"/>
              <a:t>3/14/2024</a:t>
            </a:fld>
            <a:endParaRPr lang="en-US"/>
          </a:p>
        </p:txBody>
      </p:sp>
      <p:sp>
        <p:nvSpPr>
          <p:cNvPr id="6" name="מציין מיקום של כותרת תחתונה 5"/>
          <p:cNvSpPr>
            <a:spLocks noGrp="1"/>
          </p:cNvSpPr>
          <p:nvPr>
            <p:ph type="ftr" sz="quarter" idx="11"/>
          </p:nvPr>
        </p:nvSpPr>
        <p:spPr/>
        <p:txBody>
          <a:bodyPr/>
          <a:lstStyle/>
          <a:p>
            <a:endParaRPr lang="en-US"/>
          </a:p>
        </p:txBody>
      </p:sp>
      <p:sp>
        <p:nvSpPr>
          <p:cNvPr id="7" name="מציין מיקום של מספר שקופית 6"/>
          <p:cNvSpPr>
            <a:spLocks noGrp="1"/>
          </p:cNvSpPr>
          <p:nvPr>
            <p:ph type="sldNum" sz="quarter" idx="12"/>
          </p:nvPr>
        </p:nvSpPr>
        <p:spPr/>
        <p:txBody>
          <a:bodyPr/>
          <a:lstStyle/>
          <a:p>
            <a:fld id="{0F16249C-0E7F-4F24-B9E8-4191CEB6D0D1}" type="slidenum">
              <a:rPr lang="en-US" smtClean="0"/>
              <a:t>‹#›</a:t>
            </a:fld>
            <a:endParaRPr lang="en-US"/>
          </a:p>
        </p:txBody>
      </p:sp>
    </p:spTree>
    <p:extLst>
      <p:ext uri="{BB962C8B-B14F-4D97-AF65-F5344CB8AC3E}">
        <p14:creationId xmlns:p14="http://schemas.microsoft.com/office/powerpoint/2010/main" val="56317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endParaRPr lang="en-US"/>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F6D5959B-2351-4DE9-8DE4-B7BFFA2C3DE9}" type="datetimeFigureOut">
              <a:rPr lang="en-US" smtClean="0"/>
              <a:t>3/14/2024</a:t>
            </a:fld>
            <a:endParaRPr lang="en-US"/>
          </a:p>
        </p:txBody>
      </p:sp>
      <p:sp>
        <p:nvSpPr>
          <p:cNvPr id="6" name="מציין מיקום של כותרת תחתונה 5"/>
          <p:cNvSpPr>
            <a:spLocks noGrp="1"/>
          </p:cNvSpPr>
          <p:nvPr>
            <p:ph type="ftr" sz="quarter" idx="11"/>
          </p:nvPr>
        </p:nvSpPr>
        <p:spPr/>
        <p:txBody>
          <a:bodyPr/>
          <a:lstStyle/>
          <a:p>
            <a:endParaRPr lang="en-US"/>
          </a:p>
        </p:txBody>
      </p:sp>
      <p:sp>
        <p:nvSpPr>
          <p:cNvPr id="7" name="מציין מיקום של מספר שקופית 6"/>
          <p:cNvSpPr>
            <a:spLocks noGrp="1"/>
          </p:cNvSpPr>
          <p:nvPr>
            <p:ph type="sldNum" sz="quarter" idx="12"/>
          </p:nvPr>
        </p:nvSpPr>
        <p:spPr/>
        <p:txBody>
          <a:bodyPr/>
          <a:lstStyle/>
          <a:p>
            <a:fld id="{0F16249C-0E7F-4F24-B9E8-4191CEB6D0D1}" type="slidenum">
              <a:rPr lang="en-US" smtClean="0"/>
              <a:t>‹#›</a:t>
            </a:fld>
            <a:endParaRPr lang="en-US"/>
          </a:p>
        </p:txBody>
      </p:sp>
    </p:spTree>
    <p:extLst>
      <p:ext uri="{BB962C8B-B14F-4D97-AF65-F5344CB8AC3E}">
        <p14:creationId xmlns:p14="http://schemas.microsoft.com/office/powerpoint/2010/main" val="954385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e-IL"/>
              <a:t>לחץ כדי לערוך סגנון כותרת של תבנית בסיס</a:t>
            </a:r>
            <a:endParaRPr lang="en-US"/>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D5959B-2351-4DE9-8DE4-B7BFFA2C3DE9}" type="datetimeFigureOut">
              <a:rPr lang="en-US" smtClean="0"/>
              <a:t>3/14/2024</a:t>
            </a:fld>
            <a:endParaRPr lang="en-US"/>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מציין מיקום של מספר שקופית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16249C-0E7F-4F24-B9E8-4191CEB6D0D1}" type="slidenum">
              <a:rPr lang="en-US" smtClean="0"/>
              <a:t>‹#›</a:t>
            </a:fld>
            <a:endParaRPr lang="en-US"/>
          </a:p>
        </p:txBody>
      </p:sp>
    </p:spTree>
    <p:extLst>
      <p:ext uri="{BB962C8B-B14F-4D97-AF65-F5344CB8AC3E}">
        <p14:creationId xmlns:p14="http://schemas.microsoft.com/office/powerpoint/2010/main" val="1741638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he.wikipedia.org/wiki/%D7%A8%D7%A2%D7%A9%D7%9F#/media/%D7%A7%D7%95%D7%91%D7%A5:Purim_gragger.jp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https://www.youtube.com/embed/DARiIcC7vDQ"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J9B6YpNu9io?start=2&amp;feature=oembed" TargetMode="Externa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commons.wikimedia.org/wiki/Category:Baby_rattles#/media/File:Sonajero_2.JPG"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video" Target="https://www.youtube.com/embed/y984sTyh93g"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video" Target="https://www.youtube.com/embed/j8AcriiK5n0"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pinterest.com/pin/163466661459188740/"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pinterest.com/pin/180847741262424083/" TargetMode="External"/><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www.pinterest.com/pin/547961479673603722/visual-search/?x=77&amp;y=101&amp;w=113&amp;h=233&amp;cropSource=4&amp;surfaceType=flashlight&amp;full_feed_title=Vases&amp;rs=pin"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hyperlink" Target="https://kidschaos.com/wp-content/uploads/2013/05/MusicwithKidsChaos.jp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xgJRauUXqbQ?start=6&amp;feature=oembed"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lO63pjMJ7Fw" TargetMode="External"/><Relationship Id="rId6" Type="http://schemas.openxmlformats.org/officeDocument/2006/relationships/image" Target="../media/image41.png"/><Relationship Id="rId5" Type="http://schemas.openxmlformats.org/officeDocument/2006/relationships/image" Target="../media/image4.png"/><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JFopZ8O6pTY"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43.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www.youtube.com/embed/CT8x2bdOtD8" TargetMode="Externa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44.jpe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HBKvXFUhxj8" TargetMode="Externa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jpe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58.jpeg"/></Relationships>
</file>

<file path=ppt/slides/_rels/slide4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2.xml"/><Relationship Id="rId1" Type="http://schemas.openxmlformats.org/officeDocument/2006/relationships/video" Target="https://www.youtube.com/embed/a7m76PZ_ZZY"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shorts/QcLAgHsEKUE" TargetMode="External"/><Relationship Id="rId2"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61.jpeg"/></Relationships>
</file>

<file path=ppt/slides/_rels/slide48.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slideLayout" Target="../slideLayouts/slideLayout2.xml"/><Relationship Id="rId1" Type="http://schemas.openxmlformats.org/officeDocument/2006/relationships/video" Target="https://www.youtube.com/embed/q4DnPEjpsYc"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2.xml"/><Relationship Id="rId1" Type="http://schemas.openxmlformats.org/officeDocument/2006/relationships/video" Target="https://www.youtube.com/embed/8iaoEkpnvVk"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upload.wikimedia.org/wikipedia/commons/3/3b/1881_Schamanenrassel_mit_Sonnengesicht_anagoria.JPG"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45.png"/><Relationship Id="rId7" Type="http://schemas.openxmlformats.org/officeDocument/2006/relationships/image" Target="../media/image3.png"/><Relationship Id="rId2" Type="http://schemas.openxmlformats.org/officeDocument/2006/relationships/image" Target="../media/image67.pn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hyperlink" Target="https://www.facebook.com/watch/?v=269633341457007"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571500"/>
            <a:ext cx="10463213" cy="1785938"/>
          </a:xfrm>
        </p:spPr>
        <p:txBody>
          <a:bodyPr>
            <a:normAutofit/>
          </a:bodyPr>
          <a:lstStyle/>
          <a:p>
            <a:pPr algn="ctr" rtl="1"/>
            <a:r>
              <a:rPr lang="he-IL" sz="6000" b="1">
                <a:cs typeface="+mn-cs"/>
              </a:rPr>
              <a:t>רעשנים  </a:t>
            </a:r>
            <a:br>
              <a:rPr lang="he-IL" sz="6000" b="1" dirty="0">
                <a:cs typeface="+mn-cs"/>
              </a:rPr>
            </a:br>
            <a:r>
              <a:rPr lang="he-IL" b="1" dirty="0" err="1">
                <a:solidFill>
                  <a:srgbClr val="FF0000"/>
                </a:solidFill>
                <a:cs typeface="+mn-cs"/>
              </a:rPr>
              <a:t>עשיינות</a:t>
            </a:r>
            <a:r>
              <a:rPr lang="he-IL" b="1" dirty="0">
                <a:solidFill>
                  <a:srgbClr val="FF0000"/>
                </a:solidFill>
                <a:cs typeface="+mn-cs"/>
              </a:rPr>
              <a:t> (</a:t>
            </a:r>
            <a:r>
              <a:rPr lang="he-IL" b="1" dirty="0" err="1">
                <a:solidFill>
                  <a:srgbClr val="FF0000"/>
                </a:solidFill>
                <a:cs typeface="+mn-cs"/>
              </a:rPr>
              <a:t>מייקרס</a:t>
            </a:r>
            <a:r>
              <a:rPr lang="he-IL" b="1" dirty="0">
                <a:solidFill>
                  <a:srgbClr val="FF0000"/>
                </a:solidFill>
                <a:cs typeface="+mn-cs"/>
              </a:rPr>
              <a:t>) ו-</a:t>
            </a:r>
            <a:r>
              <a:rPr lang="en-US" b="1" dirty="0">
                <a:solidFill>
                  <a:srgbClr val="FF0000"/>
                </a:solidFill>
                <a:cs typeface="+mn-cs"/>
              </a:rPr>
              <a:t>STEM</a:t>
            </a:r>
            <a:endParaRPr lang="he-IL" b="1" dirty="0">
              <a:solidFill>
                <a:srgbClr val="FF0000"/>
              </a:solidFill>
              <a:cs typeface="+mn-cs"/>
            </a:endParaRPr>
          </a:p>
        </p:txBody>
      </p:sp>
      <p:pic>
        <p:nvPicPr>
          <p:cNvPr id="4" name="מציין מיקום תוכן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069806" y="2802731"/>
            <a:ext cx="4781035" cy="3186111"/>
          </a:xfrm>
          <a:prstGeom prst="rect">
            <a:avLst/>
          </a:prstGeom>
        </p:spPr>
      </p:pic>
      <p:pic>
        <p:nvPicPr>
          <p:cNvPr id="6" name="תמונה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8212" y="2802732"/>
            <a:ext cx="4766326" cy="3186110"/>
          </a:xfrm>
          <a:prstGeom prst="rect">
            <a:avLst/>
          </a:prstGeom>
        </p:spPr>
      </p:pic>
      <p:pic>
        <p:nvPicPr>
          <p:cNvPr id="3" name="Picture 2">
            <a:extLst>
              <a:ext uri="{FF2B5EF4-FFF2-40B4-BE49-F238E27FC236}">
                <a16:creationId xmlns:a16="http://schemas.microsoft.com/office/drawing/2014/main" id="{955DDF5A-A236-8D28-9325-FAD167BABB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78230" y="126206"/>
            <a:ext cx="1030313" cy="499915"/>
          </a:xfrm>
          <a:prstGeom prst="rect">
            <a:avLst/>
          </a:prstGeom>
        </p:spPr>
      </p:pic>
      <p:pic>
        <p:nvPicPr>
          <p:cNvPr id="5" name="Picture 4">
            <a:extLst>
              <a:ext uri="{FF2B5EF4-FFF2-40B4-BE49-F238E27FC236}">
                <a16:creationId xmlns:a16="http://schemas.microsoft.com/office/drawing/2014/main" id="{DDB501B0-DB1F-418B-9188-0BCF1F2A211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733" y="-19863"/>
            <a:ext cx="1042506" cy="591363"/>
          </a:xfrm>
          <a:prstGeom prst="rect">
            <a:avLst/>
          </a:prstGeom>
        </p:spPr>
      </p:pic>
      <p:sp>
        <p:nvSpPr>
          <p:cNvPr id="7" name="TextBox 6">
            <a:extLst>
              <a:ext uri="{FF2B5EF4-FFF2-40B4-BE49-F238E27FC236}">
                <a16:creationId xmlns:a16="http://schemas.microsoft.com/office/drawing/2014/main" id="{5878B61C-E5B6-965F-9EA1-6A5903EF93A1}"/>
              </a:ext>
            </a:extLst>
          </p:cNvPr>
          <p:cNvSpPr txBox="1"/>
          <p:nvPr/>
        </p:nvSpPr>
        <p:spPr>
          <a:xfrm>
            <a:off x="2832212" y="6286500"/>
            <a:ext cx="6619286" cy="369332"/>
          </a:xfrm>
          <a:prstGeom prst="rect">
            <a:avLst/>
          </a:prstGeom>
          <a:noFill/>
        </p:spPr>
        <p:txBody>
          <a:bodyPr wrap="square" rtlCol="0">
            <a:spAutoFit/>
          </a:bodyPr>
          <a:lstStyle/>
          <a:p>
            <a:r>
              <a:rPr lang="he-IL" b="1" dirty="0"/>
              <a:t>ד"ר מירי </a:t>
            </a:r>
            <a:r>
              <a:rPr lang="he-IL" b="1" dirty="0" err="1"/>
              <a:t>דרסלר</a:t>
            </a:r>
            <a:r>
              <a:rPr lang="he-IL" b="1" dirty="0"/>
              <a:t>, המרכז לחינוך מדעי וטכנולוגי, אוניברסיטת תל-אביב</a:t>
            </a:r>
            <a:endParaRPr lang="en-US" b="1" dirty="0"/>
          </a:p>
        </p:txBody>
      </p:sp>
    </p:spTree>
    <p:extLst>
      <p:ext uri="{BB962C8B-B14F-4D97-AF65-F5344CB8AC3E}">
        <p14:creationId xmlns:p14="http://schemas.microsoft.com/office/powerpoint/2010/main" val="3977929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cs typeface="+mn-cs"/>
              </a:rPr>
              <a:t>מנגנון הפעולה של רעשן מסוג פטיש (המשגה)</a:t>
            </a:r>
            <a:endParaRPr lang="en-US" b="1" dirty="0">
              <a:cs typeface="+mn-cs"/>
            </a:endParaRPr>
          </a:p>
        </p:txBody>
      </p:sp>
      <p:sp>
        <p:nvSpPr>
          <p:cNvPr id="3" name="מציין מיקום תוכן 2"/>
          <p:cNvSpPr>
            <a:spLocks noGrp="1"/>
          </p:cNvSpPr>
          <p:nvPr>
            <p:ph idx="1"/>
          </p:nvPr>
        </p:nvSpPr>
        <p:spPr/>
        <p:txBody>
          <a:bodyPr/>
          <a:lstStyle/>
          <a:p>
            <a:pPr marL="0" indent="0" algn="r" rtl="1">
              <a:buNone/>
            </a:pPr>
            <a:r>
              <a:rPr lang="he-IL" dirty="0"/>
              <a:t>הפעלת הרעשן נעשית באמצעות החזקת הידית ביד אחת וסיבוב שלה סביב עצמה. סיבוב הידית גורם לראש להסתובב ולהשמיע רעש בעת החיכוך שלו בגלגל השיניים. רעשן מסוג זה נקרא </a:t>
            </a:r>
            <a:r>
              <a:rPr lang="he-IL" b="1" dirty="0"/>
              <a:t>רעשן פטיש</a:t>
            </a:r>
            <a:r>
              <a:rPr lang="he-IL" dirty="0"/>
              <a:t>, משום שצורתו המורכבת מידית ומראש מזכירה צורה של </a:t>
            </a:r>
            <a:r>
              <a:rPr lang="he-IL" b="1" dirty="0"/>
              <a:t>פטיש</a:t>
            </a:r>
            <a:r>
              <a:rPr lang="he-IL" dirty="0"/>
              <a:t>.</a:t>
            </a:r>
            <a:endParaRPr lang="en-US" dirty="0"/>
          </a:p>
        </p:txBody>
      </p:sp>
      <p:pic>
        <p:nvPicPr>
          <p:cNvPr id="5" name="תמונה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42953" y="3588105"/>
            <a:ext cx="4395570" cy="2833210"/>
          </a:xfrm>
          <a:prstGeom prst="rect">
            <a:avLst/>
          </a:prstGeom>
        </p:spPr>
      </p:pic>
      <p:pic>
        <p:nvPicPr>
          <p:cNvPr id="6" name="תמונה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5968" y="3429000"/>
            <a:ext cx="4348340" cy="2897761"/>
          </a:xfrm>
          <a:prstGeom prst="rect">
            <a:avLst/>
          </a:prstGeom>
        </p:spPr>
      </p:pic>
      <p:sp>
        <p:nvSpPr>
          <p:cNvPr id="7" name="מלבן 6"/>
          <p:cNvSpPr/>
          <p:nvPr/>
        </p:nvSpPr>
        <p:spPr>
          <a:xfrm>
            <a:off x="9744203" y="6421315"/>
            <a:ext cx="1494320" cy="369332"/>
          </a:xfrm>
          <a:prstGeom prst="rect">
            <a:avLst/>
          </a:prstGeom>
        </p:spPr>
        <p:txBody>
          <a:bodyPr wrap="none">
            <a:spAutoFit/>
          </a:bodyPr>
          <a:lstStyle/>
          <a:p>
            <a:pPr lvl="0"/>
            <a:r>
              <a:rPr lang="he-IL" dirty="0">
                <a:solidFill>
                  <a:prstClr val="black"/>
                </a:solidFill>
                <a:hlinkClick r:id="rId4"/>
              </a:rPr>
              <a:t>מקור: ויקיפדיה</a:t>
            </a:r>
            <a:endParaRPr lang="en-US" dirty="0">
              <a:solidFill>
                <a:prstClr val="black"/>
              </a:solidFill>
            </a:endParaRPr>
          </a:p>
        </p:txBody>
      </p:sp>
      <p:sp>
        <p:nvSpPr>
          <p:cNvPr id="8" name="TextBox 7"/>
          <p:cNvSpPr txBox="1"/>
          <p:nvPr/>
        </p:nvSpPr>
        <p:spPr>
          <a:xfrm>
            <a:off x="3381375" y="6421315"/>
            <a:ext cx="2257425" cy="369332"/>
          </a:xfrm>
          <a:prstGeom prst="rect">
            <a:avLst/>
          </a:prstGeom>
          <a:noFill/>
        </p:spPr>
        <p:txBody>
          <a:bodyPr wrap="square" rtlCol="0">
            <a:spAutoFit/>
          </a:bodyPr>
          <a:lstStyle/>
          <a:p>
            <a:pPr algn="ctr" rtl="1"/>
            <a:r>
              <a:rPr lang="he-IL" dirty="0"/>
              <a:t>מקור:</a:t>
            </a:r>
            <a:r>
              <a:rPr lang="en-US" dirty="0"/>
              <a:t> </a:t>
            </a:r>
            <a:r>
              <a:rPr lang="en-GB" dirty="0" err="1"/>
              <a:t>pixabay</a:t>
            </a:r>
            <a:endParaRPr lang="en-US" dirty="0"/>
          </a:p>
        </p:txBody>
      </p:sp>
      <p:pic>
        <p:nvPicPr>
          <p:cNvPr id="4" name="Picture 3">
            <a:extLst>
              <a:ext uri="{FF2B5EF4-FFF2-40B4-BE49-F238E27FC236}">
                <a16:creationId xmlns:a16="http://schemas.microsoft.com/office/drawing/2014/main" id="{5AC73B2C-76DE-743A-7AD1-36666F26BF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02507" y="120773"/>
            <a:ext cx="1030313" cy="499915"/>
          </a:xfrm>
          <a:prstGeom prst="rect">
            <a:avLst/>
          </a:prstGeom>
        </p:spPr>
      </p:pic>
      <p:pic>
        <p:nvPicPr>
          <p:cNvPr id="9" name="Picture 8">
            <a:extLst>
              <a:ext uri="{FF2B5EF4-FFF2-40B4-BE49-F238E27FC236}">
                <a16:creationId xmlns:a16="http://schemas.microsoft.com/office/drawing/2014/main" id="{216C8640-6F49-80FD-E98C-E6C16B8DAAB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2023"/>
            <a:ext cx="1042506" cy="591363"/>
          </a:xfrm>
          <a:prstGeom prst="rect">
            <a:avLst/>
          </a:prstGeom>
        </p:spPr>
      </p:pic>
    </p:spTree>
    <p:extLst>
      <p:ext uri="{BB962C8B-B14F-4D97-AF65-F5344CB8AC3E}">
        <p14:creationId xmlns:p14="http://schemas.microsoft.com/office/powerpoint/2010/main" val="1066347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he-IL" sz="4800" b="1" dirty="0">
                <a:cs typeface="+mn-cs"/>
              </a:rPr>
              <a:t>רעשנים מלגו</a:t>
            </a:r>
            <a:endParaRPr lang="en-US" sz="4800" b="1" dirty="0">
              <a:cs typeface="+mn-cs"/>
            </a:endParaRPr>
          </a:p>
        </p:txBody>
      </p:sp>
      <p:pic>
        <p:nvPicPr>
          <p:cNvPr id="6" name="מציין מיקום תוכן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858012" y="1816100"/>
            <a:ext cx="5495788" cy="4351338"/>
          </a:xfrm>
          <a:prstGeom prst="rect">
            <a:avLst/>
          </a:prstGeom>
        </p:spPr>
      </p:pic>
      <p:pic>
        <p:nvPicPr>
          <p:cNvPr id="7" name="תמונה 6"/>
          <p:cNvPicPr>
            <a:picLocks noChangeAspect="1"/>
          </p:cNvPicPr>
          <p:nvPr/>
        </p:nvPicPr>
        <p:blipFill>
          <a:blip r:embed="rId3"/>
          <a:stretch>
            <a:fillRect/>
          </a:stretch>
        </p:blipFill>
        <p:spPr>
          <a:xfrm>
            <a:off x="76200" y="1885951"/>
            <a:ext cx="5708651" cy="4281488"/>
          </a:xfrm>
          <a:prstGeom prst="rect">
            <a:avLst/>
          </a:prstGeom>
        </p:spPr>
      </p:pic>
      <p:pic>
        <p:nvPicPr>
          <p:cNvPr id="3" name="Picture 2">
            <a:extLst>
              <a:ext uri="{FF2B5EF4-FFF2-40B4-BE49-F238E27FC236}">
                <a16:creationId xmlns:a16="http://schemas.microsoft.com/office/drawing/2014/main" id="{5FDC6917-D48A-1411-FEDA-516B18DD79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2" y="115166"/>
            <a:ext cx="1030313" cy="499915"/>
          </a:xfrm>
          <a:prstGeom prst="rect">
            <a:avLst/>
          </a:prstGeom>
        </p:spPr>
      </p:pic>
      <p:pic>
        <p:nvPicPr>
          <p:cNvPr id="4" name="Picture 3">
            <a:extLst>
              <a:ext uri="{FF2B5EF4-FFF2-40B4-BE49-F238E27FC236}">
                <a16:creationId xmlns:a16="http://schemas.microsoft.com/office/drawing/2014/main" id="{0C5312F6-6580-833E-B078-0058423CD51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2519" y="0"/>
            <a:ext cx="1042506" cy="591363"/>
          </a:xfrm>
          <a:prstGeom prst="rect">
            <a:avLst/>
          </a:prstGeom>
        </p:spPr>
      </p:pic>
    </p:spTree>
    <p:extLst>
      <p:ext uri="{BB962C8B-B14F-4D97-AF65-F5344CB8AC3E}">
        <p14:creationId xmlns:p14="http://schemas.microsoft.com/office/powerpoint/2010/main" val="3854595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cs typeface="+mn-cs"/>
              </a:rPr>
              <a:t>הכנת רעשן</a:t>
            </a:r>
            <a:endParaRPr lang="en-US" b="1" dirty="0">
              <a:cs typeface="+mn-cs"/>
            </a:endParaRPr>
          </a:p>
        </p:txBody>
      </p:sp>
      <p:pic>
        <p:nvPicPr>
          <p:cNvPr id="4" name="DARiIcC7vDQ"/>
          <p:cNvPicPr>
            <a:picLocks noGrp="1" noRot="1" noChangeAspect="1"/>
          </p:cNvPicPr>
          <p:nvPr>
            <p:ph idx="1"/>
            <a:videoFile r:link="rId1"/>
          </p:nvPr>
        </p:nvPicPr>
        <p:blipFill>
          <a:blip r:embed="rId3"/>
          <a:stretch>
            <a:fillRect/>
          </a:stretch>
        </p:blipFill>
        <p:spPr>
          <a:xfrm>
            <a:off x="2012137" y="1690688"/>
            <a:ext cx="8734777" cy="4913312"/>
          </a:xfrm>
          <a:prstGeom prst="rect">
            <a:avLst/>
          </a:prstGeom>
        </p:spPr>
      </p:pic>
      <p:pic>
        <p:nvPicPr>
          <p:cNvPr id="3" name="Picture 2">
            <a:extLst>
              <a:ext uri="{FF2B5EF4-FFF2-40B4-BE49-F238E27FC236}">
                <a16:creationId xmlns:a16="http://schemas.microsoft.com/office/drawing/2014/main" id="{8E4714D5-7997-FAF8-831E-F7D9C00933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397" y="115167"/>
            <a:ext cx="1030313" cy="499915"/>
          </a:xfrm>
          <a:prstGeom prst="rect">
            <a:avLst/>
          </a:prstGeom>
        </p:spPr>
      </p:pic>
      <p:pic>
        <p:nvPicPr>
          <p:cNvPr id="5" name="Picture 4">
            <a:extLst>
              <a:ext uri="{FF2B5EF4-FFF2-40B4-BE49-F238E27FC236}">
                <a16:creationId xmlns:a16="http://schemas.microsoft.com/office/drawing/2014/main" id="{A6F35CEC-5EA6-5C8A-BD85-B3091370EA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85968" y="0"/>
            <a:ext cx="1042506" cy="591363"/>
          </a:xfrm>
          <a:prstGeom prst="rect">
            <a:avLst/>
          </a:prstGeom>
        </p:spPr>
      </p:pic>
    </p:spTree>
    <p:extLst>
      <p:ext uri="{BB962C8B-B14F-4D97-AF65-F5344CB8AC3E}">
        <p14:creationId xmlns:p14="http://schemas.microsoft.com/office/powerpoint/2010/main" val="2059916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cs typeface="+mn-cs"/>
              </a:rPr>
              <a:t> רעשנים ביהדות (מוזאון היכל שלמה)</a:t>
            </a:r>
            <a:endParaRPr lang="en-US" b="1" dirty="0">
              <a:cs typeface="+mn-cs"/>
            </a:endParaRPr>
          </a:p>
        </p:txBody>
      </p:sp>
      <p:pic>
        <p:nvPicPr>
          <p:cNvPr id="4" name="מציין מיקום תוכן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773690" y="1903778"/>
            <a:ext cx="6364742" cy="4351338"/>
          </a:xfrm>
          <a:prstGeom prst="rect">
            <a:avLst/>
          </a:prstGeom>
        </p:spPr>
      </p:pic>
      <p:sp>
        <p:nvSpPr>
          <p:cNvPr id="5" name="TextBox 4"/>
          <p:cNvSpPr txBox="1"/>
          <p:nvPr/>
        </p:nvSpPr>
        <p:spPr>
          <a:xfrm>
            <a:off x="117231" y="3165231"/>
            <a:ext cx="4376615" cy="1077218"/>
          </a:xfrm>
          <a:prstGeom prst="rect">
            <a:avLst/>
          </a:prstGeom>
          <a:noFill/>
        </p:spPr>
        <p:txBody>
          <a:bodyPr wrap="square" rtlCol="0">
            <a:spAutoFit/>
          </a:bodyPr>
          <a:lstStyle/>
          <a:p>
            <a:pPr algn="r"/>
            <a:r>
              <a:rPr lang="he-IL" sz="3200" b="1" dirty="0"/>
              <a:t>רעשן פטיש</a:t>
            </a:r>
          </a:p>
          <a:p>
            <a:pPr algn="r"/>
            <a:r>
              <a:rPr lang="he-IL" sz="3200" b="1" dirty="0"/>
              <a:t>מחנות קפריסין, 1949</a:t>
            </a:r>
            <a:endParaRPr lang="en-US" sz="3200" b="1" dirty="0"/>
          </a:p>
        </p:txBody>
      </p:sp>
      <p:pic>
        <p:nvPicPr>
          <p:cNvPr id="3" name="Picture 2">
            <a:extLst>
              <a:ext uri="{FF2B5EF4-FFF2-40B4-BE49-F238E27FC236}">
                <a16:creationId xmlns:a16="http://schemas.microsoft.com/office/drawing/2014/main" id="{00D8A1E2-29F9-9AC1-9562-4DD9E6F7A1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231" y="6194542"/>
            <a:ext cx="1030313" cy="499915"/>
          </a:xfrm>
          <a:prstGeom prst="rect">
            <a:avLst/>
          </a:prstGeom>
        </p:spPr>
      </p:pic>
      <p:pic>
        <p:nvPicPr>
          <p:cNvPr id="6" name="Picture 5">
            <a:extLst>
              <a:ext uri="{FF2B5EF4-FFF2-40B4-BE49-F238E27FC236}">
                <a16:creationId xmlns:a16="http://schemas.microsoft.com/office/drawing/2014/main" id="{A2CE9B7A-DD26-CC80-8F5F-339C6D80C7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63032" y="6103094"/>
            <a:ext cx="1042506" cy="591363"/>
          </a:xfrm>
          <a:prstGeom prst="rect">
            <a:avLst/>
          </a:prstGeom>
        </p:spPr>
      </p:pic>
    </p:spTree>
    <p:extLst>
      <p:ext uri="{BB962C8B-B14F-4D97-AF65-F5344CB8AC3E}">
        <p14:creationId xmlns:p14="http://schemas.microsoft.com/office/powerpoint/2010/main" val="2124963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cs typeface="+mn-cs"/>
              </a:rPr>
              <a:t>סוגי רעשנים (מוזאון היכל שלמה)</a:t>
            </a:r>
            <a:endParaRPr lang="en-US" b="1" dirty="0">
              <a:cs typeface="+mn-cs"/>
            </a:endParaRPr>
          </a:p>
        </p:txBody>
      </p:sp>
      <p:sp>
        <p:nvSpPr>
          <p:cNvPr id="5" name="TextBox 4"/>
          <p:cNvSpPr txBox="1"/>
          <p:nvPr/>
        </p:nvSpPr>
        <p:spPr>
          <a:xfrm>
            <a:off x="117231" y="3165231"/>
            <a:ext cx="4376615" cy="1077218"/>
          </a:xfrm>
          <a:prstGeom prst="rect">
            <a:avLst/>
          </a:prstGeom>
          <a:noFill/>
        </p:spPr>
        <p:txBody>
          <a:bodyPr wrap="square" rtlCol="0">
            <a:spAutoFit/>
          </a:bodyPr>
          <a:lstStyle/>
          <a:p>
            <a:pPr algn="r"/>
            <a:r>
              <a:rPr lang="he-IL" sz="3200" b="1" dirty="0">
                <a:solidFill>
                  <a:prstClr val="black"/>
                </a:solidFill>
              </a:rPr>
              <a:t>רעשן תיבה</a:t>
            </a:r>
          </a:p>
          <a:p>
            <a:pPr algn="r"/>
            <a:r>
              <a:rPr lang="he-IL" sz="3200" b="1" dirty="0">
                <a:solidFill>
                  <a:prstClr val="black"/>
                </a:solidFill>
              </a:rPr>
              <a:t>ירושלים, 1978</a:t>
            </a:r>
            <a:endParaRPr lang="en-US" sz="3200" b="1" dirty="0">
              <a:solidFill>
                <a:prstClr val="black"/>
              </a:solidFill>
            </a:endParaRPr>
          </a:p>
        </p:txBody>
      </p:sp>
      <p:pic>
        <p:nvPicPr>
          <p:cNvPr id="6" name="מציין מיקום תוכן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902657" y="1849071"/>
            <a:ext cx="6919608" cy="4351338"/>
          </a:xfrm>
          <a:prstGeom prst="rect">
            <a:avLst/>
          </a:prstGeom>
        </p:spPr>
      </p:pic>
      <p:pic>
        <p:nvPicPr>
          <p:cNvPr id="3" name="Picture 2">
            <a:extLst>
              <a:ext uri="{FF2B5EF4-FFF2-40B4-BE49-F238E27FC236}">
                <a16:creationId xmlns:a16="http://schemas.microsoft.com/office/drawing/2014/main" id="{226B4917-96B4-54EB-005E-E98935F73D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231" y="6200409"/>
            <a:ext cx="1030313" cy="499915"/>
          </a:xfrm>
          <a:prstGeom prst="rect">
            <a:avLst/>
          </a:prstGeom>
        </p:spPr>
      </p:pic>
      <p:pic>
        <p:nvPicPr>
          <p:cNvPr id="4" name="Picture 3">
            <a:extLst>
              <a:ext uri="{FF2B5EF4-FFF2-40B4-BE49-F238E27FC236}">
                <a16:creationId xmlns:a16="http://schemas.microsoft.com/office/drawing/2014/main" id="{EC704618-59AC-68EC-9F34-C86F4E8EA3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63032" y="6108961"/>
            <a:ext cx="1042506" cy="591363"/>
          </a:xfrm>
          <a:prstGeom prst="rect">
            <a:avLst/>
          </a:prstGeom>
        </p:spPr>
      </p:pic>
    </p:spTree>
    <p:extLst>
      <p:ext uri="{BB962C8B-B14F-4D97-AF65-F5344CB8AC3E}">
        <p14:creationId xmlns:p14="http://schemas.microsoft.com/office/powerpoint/2010/main" val="157101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cs typeface="+mn-cs"/>
              </a:rPr>
              <a:t>סוגי רעשנים (מוזיאון היכל שלמה)</a:t>
            </a:r>
            <a:endParaRPr lang="en-US" b="1" dirty="0">
              <a:cs typeface="+mn-cs"/>
            </a:endParaRPr>
          </a:p>
        </p:txBody>
      </p:sp>
      <p:sp>
        <p:nvSpPr>
          <p:cNvPr id="5" name="TextBox 4"/>
          <p:cNvSpPr txBox="1"/>
          <p:nvPr/>
        </p:nvSpPr>
        <p:spPr>
          <a:xfrm>
            <a:off x="117231" y="3165231"/>
            <a:ext cx="4376615" cy="1077218"/>
          </a:xfrm>
          <a:prstGeom prst="rect">
            <a:avLst/>
          </a:prstGeom>
          <a:noFill/>
        </p:spPr>
        <p:txBody>
          <a:bodyPr wrap="square" rtlCol="0">
            <a:spAutoFit/>
          </a:bodyPr>
          <a:lstStyle/>
          <a:p>
            <a:pPr algn="r"/>
            <a:r>
              <a:rPr lang="he-IL" sz="3200" b="1" dirty="0">
                <a:solidFill>
                  <a:prstClr val="black"/>
                </a:solidFill>
              </a:rPr>
              <a:t>רעשן קסטנייטות</a:t>
            </a:r>
          </a:p>
          <a:p>
            <a:pPr algn="r"/>
            <a:r>
              <a:rPr lang="he-IL" sz="3200" b="1" dirty="0">
                <a:solidFill>
                  <a:prstClr val="black"/>
                </a:solidFill>
              </a:rPr>
              <a:t>ירושלים, 1978</a:t>
            </a:r>
            <a:endParaRPr lang="en-US" sz="3200" b="1" dirty="0">
              <a:solidFill>
                <a:prstClr val="black"/>
              </a:solidFill>
            </a:endParaRPr>
          </a:p>
        </p:txBody>
      </p:sp>
      <p:pic>
        <p:nvPicPr>
          <p:cNvPr id="4" name="מציין מיקום תוכן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681560" y="2066780"/>
            <a:ext cx="5799463" cy="4351338"/>
          </a:xfrm>
          <a:prstGeom prst="rect">
            <a:avLst/>
          </a:prstGeom>
        </p:spPr>
      </p:pic>
      <p:pic>
        <p:nvPicPr>
          <p:cNvPr id="3" name="Picture 2">
            <a:extLst>
              <a:ext uri="{FF2B5EF4-FFF2-40B4-BE49-F238E27FC236}">
                <a16:creationId xmlns:a16="http://schemas.microsoft.com/office/drawing/2014/main" id="{292F5B21-64C1-7EAF-270E-27CA335994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231" y="6168160"/>
            <a:ext cx="1030313" cy="499915"/>
          </a:xfrm>
          <a:prstGeom prst="rect">
            <a:avLst/>
          </a:prstGeom>
        </p:spPr>
      </p:pic>
      <p:pic>
        <p:nvPicPr>
          <p:cNvPr id="6" name="Picture 5">
            <a:extLst>
              <a:ext uri="{FF2B5EF4-FFF2-40B4-BE49-F238E27FC236}">
                <a16:creationId xmlns:a16="http://schemas.microsoft.com/office/drawing/2014/main" id="{8E0490EE-A47B-DE17-0412-D0CC25929C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63032" y="6125677"/>
            <a:ext cx="1042506" cy="591363"/>
          </a:xfrm>
          <a:prstGeom prst="rect">
            <a:avLst/>
          </a:prstGeom>
        </p:spPr>
      </p:pic>
    </p:spTree>
    <p:extLst>
      <p:ext uri="{BB962C8B-B14F-4D97-AF65-F5344CB8AC3E}">
        <p14:creationId xmlns:p14="http://schemas.microsoft.com/office/powerpoint/2010/main" val="1086238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cs typeface="+mn-cs"/>
              </a:rPr>
              <a:t>סוגי רעשנים (מוזיאון היכל שלמה)</a:t>
            </a:r>
            <a:endParaRPr lang="en-US" b="1" dirty="0">
              <a:cs typeface="+mn-cs"/>
            </a:endParaRPr>
          </a:p>
        </p:txBody>
      </p:sp>
      <p:sp>
        <p:nvSpPr>
          <p:cNvPr id="5" name="TextBox 4"/>
          <p:cNvSpPr txBox="1"/>
          <p:nvPr/>
        </p:nvSpPr>
        <p:spPr>
          <a:xfrm>
            <a:off x="117231" y="3165231"/>
            <a:ext cx="4376615" cy="1077218"/>
          </a:xfrm>
          <a:prstGeom prst="rect">
            <a:avLst/>
          </a:prstGeom>
          <a:noFill/>
        </p:spPr>
        <p:txBody>
          <a:bodyPr wrap="square" rtlCol="0">
            <a:spAutoFit/>
          </a:bodyPr>
          <a:lstStyle/>
          <a:p>
            <a:pPr algn="r"/>
            <a:r>
              <a:rPr lang="he-IL" sz="3200" b="1" dirty="0">
                <a:solidFill>
                  <a:prstClr val="black"/>
                </a:solidFill>
              </a:rPr>
              <a:t>רעשן תלייה</a:t>
            </a:r>
          </a:p>
          <a:p>
            <a:pPr algn="r"/>
            <a:r>
              <a:rPr lang="he-IL" sz="3200" b="1" dirty="0">
                <a:solidFill>
                  <a:prstClr val="black"/>
                </a:solidFill>
              </a:rPr>
              <a:t>ירושלים, 1978</a:t>
            </a:r>
            <a:endParaRPr lang="en-US" sz="3200" b="1" dirty="0">
              <a:solidFill>
                <a:prstClr val="black"/>
              </a:solidFill>
            </a:endParaRPr>
          </a:p>
        </p:txBody>
      </p:sp>
      <p:pic>
        <p:nvPicPr>
          <p:cNvPr id="6" name="מציין מיקום תוכן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441330" y="1841256"/>
            <a:ext cx="5514015" cy="4351338"/>
          </a:xfrm>
          <a:prstGeom prst="rect">
            <a:avLst/>
          </a:prstGeom>
        </p:spPr>
      </p:pic>
      <p:pic>
        <p:nvPicPr>
          <p:cNvPr id="3" name="Picture 2">
            <a:extLst>
              <a:ext uri="{FF2B5EF4-FFF2-40B4-BE49-F238E27FC236}">
                <a16:creationId xmlns:a16="http://schemas.microsoft.com/office/drawing/2014/main" id="{F89C84F3-C923-F6E6-E7AD-EB873003E3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7231" y="6075990"/>
            <a:ext cx="1030313" cy="499915"/>
          </a:xfrm>
          <a:prstGeom prst="rect">
            <a:avLst/>
          </a:prstGeom>
        </p:spPr>
      </p:pic>
      <p:pic>
        <p:nvPicPr>
          <p:cNvPr id="4" name="Picture 3">
            <a:extLst>
              <a:ext uri="{FF2B5EF4-FFF2-40B4-BE49-F238E27FC236}">
                <a16:creationId xmlns:a16="http://schemas.microsoft.com/office/drawing/2014/main" id="{14C363E0-0A62-A7E4-41AB-609FCCDF68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47544" y="6030265"/>
            <a:ext cx="1042506" cy="591363"/>
          </a:xfrm>
          <a:prstGeom prst="rect">
            <a:avLst/>
          </a:prstGeom>
        </p:spPr>
      </p:pic>
    </p:spTree>
    <p:extLst>
      <p:ext uri="{BB962C8B-B14F-4D97-AF65-F5344CB8AC3E}">
        <p14:creationId xmlns:p14="http://schemas.microsoft.com/office/powerpoint/2010/main" val="3049656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B13948-952C-7FF8-2143-0206AFC145D5}"/>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3C52F128-C2DF-7B6C-ADED-A69EF6CAF6BF}"/>
              </a:ext>
            </a:extLst>
          </p:cNvPr>
          <p:cNvSpPr>
            <a:spLocks noGrp="1"/>
          </p:cNvSpPr>
          <p:nvPr>
            <p:ph type="title"/>
          </p:nvPr>
        </p:nvSpPr>
        <p:spPr/>
        <p:txBody>
          <a:bodyPr/>
          <a:lstStyle/>
          <a:p>
            <a:pPr algn="r"/>
            <a:r>
              <a:rPr lang="he-IL" b="1" dirty="0">
                <a:cs typeface="+mn-cs"/>
              </a:rPr>
              <a:t>העברה והמרת אנרגיה ברעשן בפעולה</a:t>
            </a:r>
          </a:p>
        </p:txBody>
      </p:sp>
      <p:sp>
        <p:nvSpPr>
          <p:cNvPr id="3" name="מציין מיקום תוכן 2">
            <a:extLst>
              <a:ext uri="{FF2B5EF4-FFF2-40B4-BE49-F238E27FC236}">
                <a16:creationId xmlns:a16="http://schemas.microsoft.com/office/drawing/2014/main" id="{3B2BE39E-0F7E-568D-3179-B0349EF64AFB}"/>
              </a:ext>
            </a:extLst>
          </p:cNvPr>
          <p:cNvSpPr>
            <a:spLocks noGrp="1"/>
          </p:cNvSpPr>
          <p:nvPr>
            <p:ph idx="1"/>
          </p:nvPr>
        </p:nvSpPr>
        <p:spPr/>
        <p:txBody>
          <a:bodyPr>
            <a:normAutofit fontScale="92500" lnSpcReduction="20000"/>
          </a:bodyPr>
          <a:lstStyle/>
          <a:p>
            <a:pPr marL="0" indent="0" algn="r" rtl="1">
              <a:buNone/>
            </a:pPr>
            <a:r>
              <a:rPr lang="he-IL" b="1" dirty="0">
                <a:solidFill>
                  <a:srgbClr val="FF0000"/>
                </a:solidFill>
              </a:rPr>
              <a:t>שאלות מנחות</a:t>
            </a:r>
            <a:r>
              <a:rPr lang="he-IL" dirty="0"/>
              <a:t>: </a:t>
            </a:r>
          </a:p>
          <a:p>
            <a:pPr marL="514350" indent="-514350" algn="r" rtl="1">
              <a:buFont typeface="+mj-lt"/>
              <a:buAutoNum type="arabicPeriod"/>
            </a:pPr>
            <a:r>
              <a:rPr lang="he-IL" dirty="0"/>
              <a:t>מהו מקור האנרגיה של רעשן בפעולה?</a:t>
            </a:r>
          </a:p>
          <a:p>
            <a:pPr marL="514350" indent="-514350" algn="r" rtl="1">
              <a:buFont typeface="+mj-lt"/>
              <a:buAutoNum type="arabicPeriod"/>
            </a:pPr>
            <a:r>
              <a:rPr lang="he-IL" dirty="0"/>
              <a:t>איזה סוג אנרגיה יש במקור אנרגיה זה?  </a:t>
            </a:r>
            <a:r>
              <a:rPr lang="he-IL" b="1" dirty="0">
                <a:solidFill>
                  <a:srgbClr val="FF0000"/>
                </a:solidFill>
              </a:rPr>
              <a:t>1</a:t>
            </a:r>
          </a:p>
          <a:p>
            <a:pPr marL="514350" indent="-514350" algn="r" rtl="1">
              <a:buFont typeface="+mj-lt"/>
              <a:buAutoNum type="arabicPeriod"/>
            </a:pPr>
            <a:r>
              <a:rPr lang="he-IL" dirty="0"/>
              <a:t>למה הופך סוג אנרגיה זה כאשר מסובבים את היד?  </a:t>
            </a:r>
            <a:r>
              <a:rPr lang="he-IL" b="1" dirty="0">
                <a:solidFill>
                  <a:srgbClr val="FF0000"/>
                </a:solidFill>
              </a:rPr>
              <a:t>2</a:t>
            </a:r>
          </a:p>
          <a:p>
            <a:pPr marL="514350" indent="-514350" algn="r" rtl="1">
              <a:buFont typeface="+mj-lt"/>
              <a:buAutoNum type="arabicPeriod"/>
            </a:pPr>
            <a:r>
              <a:rPr lang="he-IL" dirty="0"/>
              <a:t>לאן עובר סוג אנרגיה 2 מהיד המסתובבת? </a:t>
            </a:r>
          </a:p>
          <a:p>
            <a:pPr marL="514350" indent="-514350" algn="r" rtl="1">
              <a:buFont typeface="+mj-lt"/>
              <a:buAutoNum type="arabicPeriod"/>
            </a:pPr>
            <a:r>
              <a:rPr lang="he-IL" dirty="0"/>
              <a:t>למה הופך סוג אנרגיה כאשר הרעשן מסתובב?  </a:t>
            </a:r>
            <a:r>
              <a:rPr lang="he-IL" b="1" dirty="0">
                <a:solidFill>
                  <a:srgbClr val="FF0000"/>
                </a:solidFill>
              </a:rPr>
              <a:t>3</a:t>
            </a:r>
          </a:p>
          <a:p>
            <a:pPr marL="0" indent="0" algn="r" rtl="1">
              <a:buNone/>
            </a:pPr>
            <a:r>
              <a:rPr lang="he-IL" b="1" dirty="0">
                <a:solidFill>
                  <a:srgbClr val="FF0000"/>
                </a:solidFill>
              </a:rPr>
              <a:t>סכמו:</a:t>
            </a:r>
          </a:p>
          <a:p>
            <a:pPr marL="514350" indent="-514350" algn="r" rtl="1">
              <a:buFont typeface="+mj-lt"/>
              <a:buAutoNum type="arabicPeriod"/>
            </a:pPr>
            <a:r>
              <a:rPr lang="he-IL" dirty="0"/>
              <a:t>כמה סוגי אנרגיה משתתפים בפעולה של הרעשן?</a:t>
            </a:r>
          </a:p>
          <a:p>
            <a:pPr marL="514350" indent="-514350" algn="r" rtl="1">
              <a:buFont typeface="+mj-lt"/>
              <a:buAutoNum type="arabicPeriod"/>
            </a:pPr>
            <a:r>
              <a:rPr lang="he-IL" dirty="0"/>
              <a:t>כמה מעברי אנרגיה וכמה המרות אנרגיה מתרחשים בפעולה של הרעשן?</a:t>
            </a:r>
          </a:p>
          <a:p>
            <a:pPr marL="514350" indent="-514350" algn="r" rtl="1">
              <a:buFont typeface="+mj-lt"/>
              <a:buAutoNum type="arabicPeriod"/>
            </a:pPr>
            <a:r>
              <a:rPr lang="he-IL" dirty="0"/>
              <a:t>תארו בתרשים את מעברי האנרגיה ואת המרות האנרגיה ממצב של רעשן במנוחה ועד למצב של רעשן בפעולה.</a:t>
            </a:r>
          </a:p>
          <a:p>
            <a:pPr marL="0" indent="0" algn="r" rtl="1">
              <a:buNone/>
            </a:pPr>
            <a:endParaRPr lang="he-IL" dirty="0"/>
          </a:p>
          <a:p>
            <a:pPr marL="514350" indent="-514350" algn="r" rtl="1">
              <a:buFont typeface="+mj-lt"/>
              <a:buAutoNum type="arabicPeriod"/>
            </a:pPr>
            <a:endParaRPr lang="he-IL" dirty="0"/>
          </a:p>
        </p:txBody>
      </p:sp>
      <p:pic>
        <p:nvPicPr>
          <p:cNvPr id="4" name="תמונה 3">
            <a:extLst>
              <a:ext uri="{FF2B5EF4-FFF2-40B4-BE49-F238E27FC236}">
                <a16:creationId xmlns:a16="http://schemas.microsoft.com/office/drawing/2014/main" id="{53B94BC2-D307-79CD-EB56-E8FE92A469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7163" y="1957388"/>
            <a:ext cx="3713929" cy="2391280"/>
          </a:xfrm>
          <a:prstGeom prst="rect">
            <a:avLst/>
          </a:prstGeom>
        </p:spPr>
      </p:pic>
      <p:pic>
        <p:nvPicPr>
          <p:cNvPr id="5" name="Picture 4">
            <a:extLst>
              <a:ext uri="{FF2B5EF4-FFF2-40B4-BE49-F238E27FC236}">
                <a16:creationId xmlns:a16="http://schemas.microsoft.com/office/drawing/2014/main" id="{9DECE790-C4AE-54A9-633B-77AA3EAC25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7163" y="129093"/>
            <a:ext cx="1030313" cy="499915"/>
          </a:xfrm>
          <a:prstGeom prst="rect">
            <a:avLst/>
          </a:prstGeom>
        </p:spPr>
      </p:pic>
      <p:pic>
        <p:nvPicPr>
          <p:cNvPr id="6" name="Picture 5">
            <a:extLst>
              <a:ext uri="{FF2B5EF4-FFF2-40B4-BE49-F238E27FC236}">
                <a16:creationId xmlns:a16="http://schemas.microsoft.com/office/drawing/2014/main" id="{BCE88C90-6744-9258-542F-8695488B916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53600" y="-2670"/>
            <a:ext cx="1042506" cy="591363"/>
          </a:xfrm>
          <a:prstGeom prst="rect">
            <a:avLst/>
          </a:prstGeom>
        </p:spPr>
      </p:pic>
    </p:spTree>
    <p:extLst>
      <p:ext uri="{BB962C8B-B14F-4D97-AF65-F5344CB8AC3E}">
        <p14:creationId xmlns:p14="http://schemas.microsoft.com/office/powerpoint/2010/main" val="1751862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FA8124-97BD-C1C8-6A8B-3ABDE76108B9}"/>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CBD88CAE-DEF7-FF8B-D417-85B587347475}"/>
              </a:ext>
            </a:extLst>
          </p:cNvPr>
          <p:cNvSpPr>
            <a:spLocks noGrp="1"/>
          </p:cNvSpPr>
          <p:nvPr>
            <p:ph type="title"/>
          </p:nvPr>
        </p:nvSpPr>
        <p:spPr/>
        <p:txBody>
          <a:bodyPr/>
          <a:lstStyle/>
          <a:p>
            <a:pPr algn="r"/>
            <a:r>
              <a:rPr lang="he-IL" b="1" dirty="0">
                <a:cs typeface="+mn-cs"/>
              </a:rPr>
              <a:t>העברה והמרת אנרגיה ברעשן בזמן פעולה</a:t>
            </a:r>
          </a:p>
        </p:txBody>
      </p:sp>
      <p:graphicFrame>
        <p:nvGraphicFramePr>
          <p:cNvPr id="6" name="מציין מיקום תוכן 5">
            <a:extLst>
              <a:ext uri="{FF2B5EF4-FFF2-40B4-BE49-F238E27FC236}">
                <a16:creationId xmlns:a16="http://schemas.microsoft.com/office/drawing/2014/main" id="{7C1DEA89-800D-7722-9617-91F59E2BB5B4}"/>
              </a:ext>
            </a:extLst>
          </p:cNvPr>
          <p:cNvGraphicFramePr>
            <a:graphicFrameLocks noGrp="1"/>
          </p:cNvGraphicFramePr>
          <p:nvPr>
            <p:ph idx="1"/>
          </p:nvPr>
        </p:nvGraphicFramePr>
        <p:xfrm>
          <a:off x="838200" y="1690689"/>
          <a:ext cx="10515600" cy="4486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FDD34BC9-58DF-94BF-0987-CB9E32544CE8}"/>
              </a:ext>
            </a:extLst>
          </p:cNvPr>
          <p:cNvSpPr txBox="1"/>
          <p:nvPr/>
        </p:nvSpPr>
        <p:spPr>
          <a:xfrm>
            <a:off x="1049311" y="5921115"/>
            <a:ext cx="10304489" cy="584775"/>
          </a:xfrm>
          <a:prstGeom prst="rect">
            <a:avLst/>
          </a:prstGeom>
          <a:noFill/>
        </p:spPr>
        <p:txBody>
          <a:bodyPr wrap="square" rtlCol="1">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200" b="1" i="0" u="none" strike="noStrike" kern="1200" cap="none" spc="0" normalizeH="0" baseline="0" noProof="0" dirty="0">
                <a:ln>
                  <a:noFill/>
                </a:ln>
                <a:solidFill>
                  <a:srgbClr val="FF0000"/>
                </a:solidFill>
                <a:effectLst/>
                <a:uLnTx/>
                <a:uFillTx/>
                <a:latin typeface="Calibri" panose="020F0502020204030204"/>
                <a:ea typeface="+mn-ea"/>
                <a:cs typeface="Arial" panose="020B0604020202020204" pitchFamily="34" charset="0"/>
              </a:rPr>
              <a:t>  המרה                            העברה                            המרה                                                       </a:t>
            </a:r>
          </a:p>
        </p:txBody>
      </p:sp>
      <p:pic>
        <p:nvPicPr>
          <p:cNvPr id="3" name="Picture 2">
            <a:extLst>
              <a:ext uri="{FF2B5EF4-FFF2-40B4-BE49-F238E27FC236}">
                <a16:creationId xmlns:a16="http://schemas.microsoft.com/office/drawing/2014/main" id="{411E5F83-CE07-CE86-A3AC-916A8B222E1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8259" y="102152"/>
            <a:ext cx="1030313" cy="499915"/>
          </a:xfrm>
          <a:prstGeom prst="rect">
            <a:avLst/>
          </a:prstGeom>
        </p:spPr>
      </p:pic>
      <p:pic>
        <p:nvPicPr>
          <p:cNvPr id="4" name="Picture 3">
            <a:extLst>
              <a:ext uri="{FF2B5EF4-FFF2-40B4-BE49-F238E27FC236}">
                <a16:creationId xmlns:a16="http://schemas.microsoft.com/office/drawing/2014/main" id="{6FB15590-2EEC-DCF3-9F44-258B8C27618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347260" y="0"/>
            <a:ext cx="1042506" cy="591363"/>
          </a:xfrm>
          <a:prstGeom prst="rect">
            <a:avLst/>
          </a:prstGeom>
        </p:spPr>
      </p:pic>
    </p:spTree>
    <p:extLst>
      <p:ext uri="{BB962C8B-B14F-4D97-AF65-F5344CB8AC3E}">
        <p14:creationId xmlns:p14="http://schemas.microsoft.com/office/powerpoint/2010/main" val="4250251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6000" b="1" dirty="0">
                <a:cs typeface="+mn-cs"/>
              </a:rPr>
              <a:t>קשקשנים</a:t>
            </a:r>
            <a:endParaRPr lang="en-US" sz="6000" b="1" dirty="0">
              <a:cs typeface="+mn-cs"/>
            </a:endParaRPr>
          </a:p>
        </p:txBody>
      </p:sp>
      <p:sp>
        <p:nvSpPr>
          <p:cNvPr id="5" name="TextBox 4"/>
          <p:cNvSpPr txBox="1"/>
          <p:nvPr/>
        </p:nvSpPr>
        <p:spPr>
          <a:xfrm>
            <a:off x="171938" y="5830277"/>
            <a:ext cx="2102339" cy="369332"/>
          </a:xfrm>
          <a:prstGeom prst="rect">
            <a:avLst/>
          </a:prstGeom>
          <a:noFill/>
        </p:spPr>
        <p:txBody>
          <a:bodyPr wrap="square" rtlCol="0">
            <a:spAutoFit/>
          </a:bodyPr>
          <a:lstStyle/>
          <a:p>
            <a:pPr algn="r" rtl="1"/>
            <a:r>
              <a:rPr lang="he-IL" b="1" dirty="0"/>
              <a:t>מקור:</a:t>
            </a:r>
            <a:r>
              <a:rPr lang="en-US" b="1" dirty="0"/>
              <a:t>  </a:t>
            </a:r>
            <a:r>
              <a:rPr lang="en-US" b="1" dirty="0" err="1"/>
              <a:t>pixabay</a:t>
            </a:r>
            <a:endParaRPr lang="en-US" b="1" dirty="0"/>
          </a:p>
        </p:txBody>
      </p:sp>
      <p:pic>
        <p:nvPicPr>
          <p:cNvPr id="7" name="מציין מיקום תוכן 6"/>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706174" y="1690688"/>
            <a:ext cx="7531979" cy="5019358"/>
          </a:xfrm>
          <a:prstGeom prst="rect">
            <a:avLst/>
          </a:prstGeom>
        </p:spPr>
      </p:pic>
      <p:pic>
        <p:nvPicPr>
          <p:cNvPr id="4" name="Picture 3">
            <a:extLst>
              <a:ext uri="{FF2B5EF4-FFF2-40B4-BE49-F238E27FC236}">
                <a16:creationId xmlns:a16="http://schemas.microsoft.com/office/drawing/2014/main" id="{3109283D-762D-8972-FCAC-D20EF0DB111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617" y="158476"/>
            <a:ext cx="1030313" cy="499915"/>
          </a:xfrm>
          <a:prstGeom prst="rect">
            <a:avLst/>
          </a:prstGeom>
        </p:spPr>
      </p:pic>
      <p:pic>
        <p:nvPicPr>
          <p:cNvPr id="6" name="Picture 5">
            <a:extLst>
              <a:ext uri="{FF2B5EF4-FFF2-40B4-BE49-F238E27FC236}">
                <a16:creationId xmlns:a16="http://schemas.microsoft.com/office/drawing/2014/main" id="{FE14143F-8C67-C94B-C9BF-8473AA87A8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3930" y="0"/>
            <a:ext cx="1042506" cy="591363"/>
          </a:xfrm>
          <a:prstGeom prst="rect">
            <a:avLst/>
          </a:prstGeom>
        </p:spPr>
      </p:pic>
    </p:spTree>
    <p:extLst>
      <p:ext uri="{BB962C8B-B14F-4D97-AF65-F5344CB8AC3E}">
        <p14:creationId xmlns:p14="http://schemas.microsoft.com/office/powerpoint/2010/main" val="9880432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ADEDB-966B-F9EC-E6B9-72A2A0B826CD}"/>
              </a:ext>
            </a:extLst>
          </p:cNvPr>
          <p:cNvSpPr>
            <a:spLocks noGrp="1"/>
          </p:cNvSpPr>
          <p:nvPr>
            <p:ph type="title"/>
          </p:nvPr>
        </p:nvSpPr>
        <p:spPr/>
        <p:txBody>
          <a:bodyPr/>
          <a:lstStyle/>
          <a:p>
            <a:endParaRPr lang="en-US"/>
          </a:p>
        </p:txBody>
      </p:sp>
      <p:pic>
        <p:nvPicPr>
          <p:cNvPr id="4" name="Online Media 3" title="shaker -מראקס ושייקר הדגמה">
            <a:hlinkClick r:id="" action="ppaction://media"/>
            <a:extLst>
              <a:ext uri="{FF2B5EF4-FFF2-40B4-BE49-F238E27FC236}">
                <a16:creationId xmlns:a16="http://schemas.microsoft.com/office/drawing/2014/main" id="{9E1BC3EB-D9F6-E197-427B-F1CA1C961BC2}"/>
              </a:ext>
            </a:extLst>
          </p:cNvPr>
          <p:cNvPicPr>
            <a:picLocks noGrp="1" noRot="1" noChangeAspect="1"/>
          </p:cNvPicPr>
          <p:nvPr>
            <p:ph idx="1"/>
            <a:videoFile r:link="rId1"/>
          </p:nvPr>
        </p:nvPicPr>
        <p:blipFill>
          <a:blip r:embed="rId4"/>
          <a:stretch>
            <a:fillRect/>
          </a:stretch>
        </p:blipFill>
        <p:spPr>
          <a:xfrm>
            <a:off x="962952" y="784927"/>
            <a:ext cx="9896560" cy="5470216"/>
          </a:xfrm>
          <a:prstGeom prst="rect">
            <a:avLst/>
          </a:prstGeom>
        </p:spPr>
      </p:pic>
    </p:spTree>
    <p:extLst>
      <p:ext uri="{BB962C8B-B14F-4D97-AF65-F5344CB8AC3E}">
        <p14:creationId xmlns:p14="http://schemas.microsoft.com/office/powerpoint/2010/main" val="196962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cs typeface="+mn-cs"/>
              </a:rPr>
              <a:t>מבנה הקשקשן</a:t>
            </a:r>
          </a:p>
        </p:txBody>
      </p:sp>
      <p:sp>
        <p:nvSpPr>
          <p:cNvPr id="3" name="מציין מיקום תוכן 2"/>
          <p:cNvSpPr>
            <a:spLocks noGrp="1"/>
          </p:cNvSpPr>
          <p:nvPr>
            <p:ph idx="1"/>
          </p:nvPr>
        </p:nvSpPr>
        <p:spPr>
          <a:xfrm>
            <a:off x="428625" y="1825625"/>
            <a:ext cx="10925175" cy="4351338"/>
          </a:xfrm>
        </p:spPr>
        <p:txBody>
          <a:bodyPr>
            <a:normAutofit lnSpcReduction="10000"/>
          </a:bodyPr>
          <a:lstStyle/>
          <a:p>
            <a:pPr marL="0" indent="0" algn="r">
              <a:buNone/>
            </a:pPr>
            <a:r>
              <a:rPr lang="he-IL" b="1" dirty="0">
                <a:solidFill>
                  <a:srgbClr val="FF0000"/>
                </a:solidFill>
              </a:rPr>
              <a:t>מעטפת</a:t>
            </a:r>
          </a:p>
          <a:p>
            <a:pPr marL="0" indent="0" algn="r">
              <a:buNone/>
            </a:pPr>
            <a:r>
              <a:rPr lang="he-IL" dirty="0"/>
              <a:t>החלק החיצוני של הרעשן עשוי בדרך כלל מקשה אחת ומאותו החומר. </a:t>
            </a:r>
            <a:endParaRPr lang="en-US" dirty="0"/>
          </a:p>
          <a:p>
            <a:pPr marL="0" indent="0" algn="r">
              <a:buNone/>
            </a:pPr>
            <a:r>
              <a:rPr lang="he-IL" dirty="0"/>
              <a:t>עשוי משני חלקים: ידית ומעין מכל שבו נמצאים אביזרים להפקת קולות.</a:t>
            </a:r>
          </a:p>
          <a:p>
            <a:pPr marL="0" indent="0" algn="r">
              <a:buNone/>
            </a:pPr>
            <a:r>
              <a:rPr lang="he-IL" dirty="0"/>
              <a:t>המעטפת יכולה להיות עשויה מחומרים שונים כגון: עץ, פלסטיק, מתכות, חרס ובד.</a:t>
            </a:r>
          </a:p>
          <a:p>
            <a:pPr marL="0" indent="0" algn="r">
              <a:buNone/>
            </a:pPr>
            <a:r>
              <a:rPr lang="he-IL" b="1" dirty="0">
                <a:solidFill>
                  <a:srgbClr val="FF0000"/>
                </a:solidFill>
              </a:rPr>
              <a:t>אביזרים להפקת צלילים</a:t>
            </a:r>
            <a:endParaRPr lang="en-US" b="1" dirty="0">
              <a:solidFill>
                <a:srgbClr val="FF0000"/>
              </a:solidFill>
            </a:endParaRPr>
          </a:p>
          <a:p>
            <a:pPr marL="0" indent="0" algn="r">
              <a:buNone/>
            </a:pPr>
            <a:r>
              <a:rPr lang="he-IL" dirty="0">
                <a:solidFill>
                  <a:prstClr val="black"/>
                </a:solidFill>
              </a:rPr>
              <a:t>גופים קטנים שמוכנסים למכל. כאשר הם נוקשים זה בזה ובדפנות המכל מופקים צלילים. הגופים יכולים להיות עשויים מחומרים שונים וזאת בהתאם לעצמת הקול ולגובה הקול שמעוניינים להפיק.</a:t>
            </a:r>
          </a:p>
          <a:p>
            <a:pPr marL="0" indent="0" algn="r">
              <a:buNone/>
            </a:pPr>
            <a:r>
              <a:rPr lang="he-IL" sz="2200" dirty="0">
                <a:solidFill>
                  <a:srgbClr val="FF0000"/>
                </a:solidFill>
              </a:rPr>
              <a:t>מקור התמונה: </a:t>
            </a:r>
            <a:r>
              <a:rPr lang="he-IL" sz="2200" dirty="0" err="1">
                <a:solidFill>
                  <a:srgbClr val="FF0000"/>
                </a:solidFill>
                <a:hlinkClick r:id="rId2"/>
              </a:rPr>
              <a:t>ויקימדיה</a:t>
            </a:r>
            <a:endParaRPr lang="en-US" sz="2200" dirty="0">
              <a:solidFill>
                <a:srgbClr val="FF0000"/>
              </a:solidFill>
            </a:endParaRPr>
          </a:p>
          <a:p>
            <a:pPr marL="0" indent="0" algn="r">
              <a:buNone/>
            </a:pPr>
            <a:endParaRPr lang="he-IL" dirty="0"/>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8625" y="95794"/>
            <a:ext cx="2902658" cy="2100875"/>
          </a:xfrm>
          <a:prstGeom prst="rect">
            <a:avLst/>
          </a:prstGeom>
        </p:spPr>
      </p:pic>
      <p:pic>
        <p:nvPicPr>
          <p:cNvPr id="5" name="Picture 4">
            <a:extLst>
              <a:ext uri="{FF2B5EF4-FFF2-40B4-BE49-F238E27FC236}">
                <a16:creationId xmlns:a16="http://schemas.microsoft.com/office/drawing/2014/main" id="{DEC753E7-D30F-0034-433C-DB63BD3E05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3915" y="6176963"/>
            <a:ext cx="1030313" cy="499915"/>
          </a:xfrm>
          <a:prstGeom prst="rect">
            <a:avLst/>
          </a:prstGeom>
        </p:spPr>
      </p:pic>
      <p:pic>
        <p:nvPicPr>
          <p:cNvPr id="6" name="Picture 5">
            <a:extLst>
              <a:ext uri="{FF2B5EF4-FFF2-40B4-BE49-F238E27FC236}">
                <a16:creationId xmlns:a16="http://schemas.microsoft.com/office/drawing/2014/main" id="{23BD9CBE-26E0-EF90-9234-AE1D315430D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58701" y="6085515"/>
            <a:ext cx="1042506" cy="591363"/>
          </a:xfrm>
          <a:prstGeom prst="rect">
            <a:avLst/>
          </a:prstGeom>
        </p:spPr>
      </p:pic>
    </p:spTree>
    <p:extLst>
      <p:ext uri="{BB962C8B-B14F-4D97-AF65-F5344CB8AC3E}">
        <p14:creationId xmlns:p14="http://schemas.microsoft.com/office/powerpoint/2010/main" val="1626797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cs typeface="+mn-cs"/>
              </a:rPr>
              <a:t>הכנת קשקשן (</a:t>
            </a:r>
            <a:r>
              <a:rPr lang="he-IL" b="1" dirty="0" err="1">
                <a:cs typeface="+mn-cs"/>
              </a:rPr>
              <a:t>עשיינות</a:t>
            </a:r>
            <a:r>
              <a:rPr lang="he-IL" b="1" dirty="0">
                <a:cs typeface="+mn-cs"/>
              </a:rPr>
              <a:t>): דוגמה 1</a:t>
            </a:r>
            <a:endParaRPr lang="en-US" b="1" dirty="0">
              <a:cs typeface="+mn-cs"/>
            </a:endParaRPr>
          </a:p>
        </p:txBody>
      </p:sp>
      <p:pic>
        <p:nvPicPr>
          <p:cNvPr id="4" name="y984sTyh93g"/>
          <p:cNvPicPr>
            <a:picLocks noGrp="1" noRot="1" noChangeAspect="1"/>
          </p:cNvPicPr>
          <p:nvPr>
            <p:ph idx="1"/>
            <a:videoFile r:link="rId1"/>
          </p:nvPr>
        </p:nvPicPr>
        <p:blipFill>
          <a:blip r:embed="rId3"/>
          <a:stretch>
            <a:fillRect/>
          </a:stretch>
        </p:blipFill>
        <p:spPr>
          <a:xfrm>
            <a:off x="1587390" y="1492738"/>
            <a:ext cx="9017219" cy="5072185"/>
          </a:xfrm>
          <a:prstGeom prst="rect">
            <a:avLst/>
          </a:prstGeom>
        </p:spPr>
      </p:pic>
      <p:pic>
        <p:nvPicPr>
          <p:cNvPr id="3" name="Picture 2">
            <a:extLst>
              <a:ext uri="{FF2B5EF4-FFF2-40B4-BE49-F238E27FC236}">
                <a16:creationId xmlns:a16="http://schemas.microsoft.com/office/drawing/2014/main" id="{CA23BC8E-17E9-E879-0039-BEBBE94764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15167"/>
            <a:ext cx="1030313" cy="499915"/>
          </a:xfrm>
          <a:prstGeom prst="rect">
            <a:avLst/>
          </a:prstGeom>
        </p:spPr>
      </p:pic>
      <p:pic>
        <p:nvPicPr>
          <p:cNvPr id="5" name="Picture 4">
            <a:extLst>
              <a:ext uri="{FF2B5EF4-FFF2-40B4-BE49-F238E27FC236}">
                <a16:creationId xmlns:a16="http://schemas.microsoft.com/office/drawing/2014/main" id="{B3055DF1-EF60-3712-77E4-756CBDC26AD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66137" y="14161"/>
            <a:ext cx="1042506" cy="591363"/>
          </a:xfrm>
          <a:prstGeom prst="rect">
            <a:avLst/>
          </a:prstGeom>
        </p:spPr>
      </p:pic>
    </p:spTree>
    <p:extLst>
      <p:ext uri="{BB962C8B-B14F-4D97-AF65-F5344CB8AC3E}">
        <p14:creationId xmlns:p14="http://schemas.microsoft.com/office/powerpoint/2010/main" val="1796802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solidFill>
                  <a:prstClr val="black"/>
                </a:solidFill>
                <a:cs typeface="Arial" panose="020B0604020202020204" pitchFamily="34" charset="0"/>
              </a:rPr>
              <a:t>הכנת קשקשן (</a:t>
            </a:r>
            <a:r>
              <a:rPr lang="he-IL" b="1" dirty="0" err="1">
                <a:solidFill>
                  <a:prstClr val="black"/>
                </a:solidFill>
                <a:cs typeface="Arial" panose="020B0604020202020204" pitchFamily="34" charset="0"/>
              </a:rPr>
              <a:t>עשיינות</a:t>
            </a:r>
            <a:r>
              <a:rPr lang="he-IL" b="1" dirty="0">
                <a:solidFill>
                  <a:prstClr val="black"/>
                </a:solidFill>
                <a:cs typeface="Arial" panose="020B0604020202020204" pitchFamily="34" charset="0"/>
              </a:rPr>
              <a:t>): דוגמה 2</a:t>
            </a:r>
            <a:endParaRPr lang="en-US" dirty="0"/>
          </a:p>
        </p:txBody>
      </p:sp>
      <p:pic>
        <p:nvPicPr>
          <p:cNvPr id="5" name="j8AcriiK5n0"/>
          <p:cNvPicPr>
            <a:picLocks noGrp="1" noRot="1" noChangeAspect="1"/>
          </p:cNvPicPr>
          <p:nvPr>
            <p:ph idx="1"/>
            <a:videoFile r:link="rId1"/>
          </p:nvPr>
        </p:nvPicPr>
        <p:blipFill>
          <a:blip r:embed="rId3"/>
          <a:stretch>
            <a:fillRect/>
          </a:stretch>
        </p:blipFill>
        <p:spPr>
          <a:xfrm>
            <a:off x="1781907" y="1804377"/>
            <a:ext cx="8628185" cy="4853354"/>
          </a:xfrm>
          <a:prstGeom prst="rect">
            <a:avLst/>
          </a:prstGeom>
        </p:spPr>
      </p:pic>
      <p:pic>
        <p:nvPicPr>
          <p:cNvPr id="3" name="Picture 2">
            <a:extLst>
              <a:ext uri="{FF2B5EF4-FFF2-40B4-BE49-F238E27FC236}">
                <a16:creationId xmlns:a16="http://schemas.microsoft.com/office/drawing/2014/main" id="{DFC123DE-4706-885E-B3A8-C2815E49170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5657" y="251436"/>
            <a:ext cx="1030313" cy="499915"/>
          </a:xfrm>
          <a:prstGeom prst="rect">
            <a:avLst/>
          </a:prstGeom>
        </p:spPr>
      </p:pic>
      <p:pic>
        <p:nvPicPr>
          <p:cNvPr id="4" name="Picture 3">
            <a:extLst>
              <a:ext uri="{FF2B5EF4-FFF2-40B4-BE49-F238E27FC236}">
                <a16:creationId xmlns:a16="http://schemas.microsoft.com/office/drawing/2014/main" id="{1F574B44-10A2-2556-0216-E38EFCD7015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60654" y="69443"/>
            <a:ext cx="1042506" cy="591363"/>
          </a:xfrm>
          <a:prstGeom prst="rect">
            <a:avLst/>
          </a:prstGeom>
        </p:spPr>
      </p:pic>
    </p:spTree>
    <p:extLst>
      <p:ext uri="{BB962C8B-B14F-4D97-AF65-F5344CB8AC3E}">
        <p14:creationId xmlns:p14="http://schemas.microsoft.com/office/powerpoint/2010/main" val="3579786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solidFill>
                  <a:prstClr val="black"/>
                </a:solidFill>
                <a:cs typeface="Arial" panose="020B0604020202020204" pitchFamily="34" charset="0"/>
              </a:rPr>
              <a:t>הכנת קשקשן (</a:t>
            </a:r>
            <a:r>
              <a:rPr lang="he-IL" b="1" dirty="0" err="1">
                <a:solidFill>
                  <a:prstClr val="black"/>
                </a:solidFill>
                <a:cs typeface="Arial" panose="020B0604020202020204" pitchFamily="34" charset="0"/>
              </a:rPr>
              <a:t>עשיינות</a:t>
            </a:r>
            <a:r>
              <a:rPr lang="he-IL" b="1" dirty="0">
                <a:solidFill>
                  <a:prstClr val="black"/>
                </a:solidFill>
                <a:cs typeface="Arial" panose="020B0604020202020204" pitchFamily="34" charset="0"/>
              </a:rPr>
              <a:t>): דוגמה 3</a:t>
            </a:r>
            <a:endParaRPr lang="en-US" dirty="0"/>
          </a:p>
        </p:txBody>
      </p:sp>
      <p:pic>
        <p:nvPicPr>
          <p:cNvPr id="4" name="מציין מיקום תוכן 3"/>
          <p:cNvPicPr>
            <a:picLocks noGrp="1" noChangeAspect="1"/>
          </p:cNvPicPr>
          <p:nvPr>
            <p:ph idx="1"/>
          </p:nvPr>
        </p:nvPicPr>
        <p:blipFill>
          <a:blip r:embed="rId2"/>
          <a:stretch>
            <a:fillRect/>
          </a:stretch>
        </p:blipFill>
        <p:spPr>
          <a:xfrm>
            <a:off x="5393593" y="1867877"/>
            <a:ext cx="5422785" cy="3994090"/>
          </a:xfrm>
          <a:prstGeom prst="rect">
            <a:avLst/>
          </a:prstGeom>
        </p:spPr>
      </p:pic>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973" y="956829"/>
            <a:ext cx="3147436" cy="5657331"/>
          </a:xfrm>
          <a:prstGeom prst="rect">
            <a:avLst/>
          </a:prstGeom>
        </p:spPr>
      </p:pic>
      <p:sp>
        <p:nvSpPr>
          <p:cNvPr id="6" name="TextBox 5"/>
          <p:cNvSpPr txBox="1"/>
          <p:nvPr/>
        </p:nvSpPr>
        <p:spPr>
          <a:xfrm>
            <a:off x="6908800" y="6142892"/>
            <a:ext cx="4337538" cy="369332"/>
          </a:xfrm>
          <a:prstGeom prst="rect">
            <a:avLst/>
          </a:prstGeom>
          <a:noFill/>
        </p:spPr>
        <p:txBody>
          <a:bodyPr wrap="square" rtlCol="0">
            <a:spAutoFit/>
          </a:bodyPr>
          <a:lstStyle/>
          <a:p>
            <a:pPr algn="r" rtl="1"/>
            <a:r>
              <a:rPr lang="he-IL" b="1" dirty="0">
                <a:solidFill>
                  <a:prstClr val="black"/>
                </a:solidFill>
                <a:hlinkClick r:id="rId4"/>
              </a:rPr>
              <a:t>מקור: </a:t>
            </a:r>
            <a:r>
              <a:rPr lang="en-US" b="1" dirty="0" err="1">
                <a:solidFill>
                  <a:prstClr val="black"/>
                </a:solidFill>
                <a:hlinkClick r:id="rId4"/>
              </a:rPr>
              <a:t>pinterest</a:t>
            </a:r>
            <a:endParaRPr lang="en-US" dirty="0"/>
          </a:p>
        </p:txBody>
      </p:sp>
      <p:pic>
        <p:nvPicPr>
          <p:cNvPr id="3" name="Picture 2">
            <a:extLst>
              <a:ext uri="{FF2B5EF4-FFF2-40B4-BE49-F238E27FC236}">
                <a16:creationId xmlns:a16="http://schemas.microsoft.com/office/drawing/2014/main" id="{89587D22-F448-D299-4EEB-7C060CD88A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3038" y="209449"/>
            <a:ext cx="1030313" cy="499915"/>
          </a:xfrm>
          <a:prstGeom prst="rect">
            <a:avLst/>
          </a:prstGeom>
        </p:spPr>
      </p:pic>
      <p:pic>
        <p:nvPicPr>
          <p:cNvPr id="7" name="Picture 6">
            <a:extLst>
              <a:ext uri="{FF2B5EF4-FFF2-40B4-BE49-F238E27FC236}">
                <a16:creationId xmlns:a16="http://schemas.microsoft.com/office/drawing/2014/main" id="{8DC76156-DA43-A0F8-9D8A-C0BFB79C9E4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69784" y="69443"/>
            <a:ext cx="1042506" cy="591363"/>
          </a:xfrm>
          <a:prstGeom prst="rect">
            <a:avLst/>
          </a:prstGeom>
        </p:spPr>
      </p:pic>
    </p:spTree>
    <p:extLst>
      <p:ext uri="{BB962C8B-B14F-4D97-AF65-F5344CB8AC3E}">
        <p14:creationId xmlns:p14="http://schemas.microsoft.com/office/powerpoint/2010/main" val="23801174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03213"/>
            <a:ext cx="10515600" cy="1325563"/>
          </a:xfrm>
        </p:spPr>
        <p:txBody>
          <a:bodyPr/>
          <a:lstStyle/>
          <a:p>
            <a:pPr algn="r" rtl="1"/>
            <a:r>
              <a:rPr lang="he-IL" b="1" dirty="0">
                <a:solidFill>
                  <a:prstClr val="black"/>
                </a:solidFill>
                <a:cs typeface="Arial" panose="020B0604020202020204" pitchFamily="34" charset="0"/>
              </a:rPr>
              <a:t>הכנת קשקשן (</a:t>
            </a:r>
            <a:r>
              <a:rPr lang="he-IL" b="1" dirty="0" err="1">
                <a:solidFill>
                  <a:prstClr val="black"/>
                </a:solidFill>
                <a:cs typeface="Arial" panose="020B0604020202020204" pitchFamily="34" charset="0"/>
              </a:rPr>
              <a:t>עשיינות</a:t>
            </a:r>
            <a:r>
              <a:rPr lang="he-IL" b="1" dirty="0">
                <a:solidFill>
                  <a:prstClr val="black"/>
                </a:solidFill>
                <a:cs typeface="Arial" panose="020B0604020202020204" pitchFamily="34" charset="0"/>
              </a:rPr>
              <a:t>): דוגמה 4</a:t>
            </a:r>
            <a:endParaRPr lang="en-US" dirty="0"/>
          </a:p>
        </p:txBody>
      </p:sp>
      <p:pic>
        <p:nvPicPr>
          <p:cNvPr id="4" name="מציין מיקום תוכן 3"/>
          <p:cNvPicPr>
            <a:picLocks noGrp="1" noChangeAspect="1"/>
          </p:cNvPicPr>
          <p:nvPr>
            <p:ph idx="1"/>
          </p:nvPr>
        </p:nvPicPr>
        <p:blipFill>
          <a:blip r:embed="rId2"/>
          <a:stretch>
            <a:fillRect/>
          </a:stretch>
        </p:blipFill>
        <p:spPr>
          <a:xfrm>
            <a:off x="2524125" y="1628777"/>
            <a:ext cx="6896606" cy="4585510"/>
          </a:xfrm>
          <a:prstGeom prst="rect">
            <a:avLst/>
          </a:prstGeom>
        </p:spPr>
      </p:pic>
      <p:sp>
        <p:nvSpPr>
          <p:cNvPr id="5" name="TextBox 4"/>
          <p:cNvSpPr txBox="1"/>
          <p:nvPr/>
        </p:nvSpPr>
        <p:spPr>
          <a:xfrm>
            <a:off x="5400675" y="6341285"/>
            <a:ext cx="1809750" cy="400110"/>
          </a:xfrm>
          <a:prstGeom prst="rect">
            <a:avLst/>
          </a:prstGeom>
          <a:noFill/>
        </p:spPr>
        <p:txBody>
          <a:bodyPr wrap="square" rtlCol="0">
            <a:spAutoFit/>
          </a:bodyPr>
          <a:lstStyle/>
          <a:p>
            <a:pPr rtl="1"/>
            <a:r>
              <a:rPr lang="he-IL" sz="2000" b="1" dirty="0">
                <a:hlinkClick r:id="rId3"/>
              </a:rPr>
              <a:t>מקור: </a:t>
            </a:r>
            <a:r>
              <a:rPr lang="en-US" sz="2000" b="1" dirty="0" err="1">
                <a:hlinkClick r:id="rId3"/>
              </a:rPr>
              <a:t>pinterest</a:t>
            </a:r>
            <a:endParaRPr lang="en-US" sz="2000" b="1" dirty="0"/>
          </a:p>
        </p:txBody>
      </p:sp>
      <p:pic>
        <p:nvPicPr>
          <p:cNvPr id="3" name="Picture 2">
            <a:extLst>
              <a:ext uri="{FF2B5EF4-FFF2-40B4-BE49-F238E27FC236}">
                <a16:creationId xmlns:a16="http://schemas.microsoft.com/office/drawing/2014/main" id="{6CFBDEFD-37E4-39FC-E10B-0DB63379BE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36436"/>
            <a:ext cx="1030313" cy="499915"/>
          </a:xfrm>
          <a:prstGeom prst="rect">
            <a:avLst/>
          </a:prstGeom>
        </p:spPr>
      </p:pic>
      <p:pic>
        <p:nvPicPr>
          <p:cNvPr id="6" name="Picture 5">
            <a:extLst>
              <a:ext uri="{FF2B5EF4-FFF2-40B4-BE49-F238E27FC236}">
                <a16:creationId xmlns:a16="http://schemas.microsoft.com/office/drawing/2014/main" id="{282676D2-4080-AB84-74E6-229CAEB248F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24128" y="44988"/>
            <a:ext cx="1042506" cy="591363"/>
          </a:xfrm>
          <a:prstGeom prst="rect">
            <a:avLst/>
          </a:prstGeom>
        </p:spPr>
      </p:pic>
    </p:spTree>
    <p:extLst>
      <p:ext uri="{BB962C8B-B14F-4D97-AF65-F5344CB8AC3E}">
        <p14:creationId xmlns:p14="http://schemas.microsoft.com/office/powerpoint/2010/main" val="530183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solidFill>
                  <a:prstClr val="black"/>
                </a:solidFill>
                <a:cs typeface="Arial" panose="020B0604020202020204" pitchFamily="34" charset="0"/>
              </a:rPr>
              <a:t>הכנת קשקשן (</a:t>
            </a:r>
            <a:r>
              <a:rPr lang="he-IL" b="1" dirty="0" err="1">
                <a:solidFill>
                  <a:prstClr val="black"/>
                </a:solidFill>
                <a:cs typeface="Arial" panose="020B0604020202020204" pitchFamily="34" charset="0"/>
              </a:rPr>
              <a:t>עשיינות</a:t>
            </a:r>
            <a:r>
              <a:rPr lang="he-IL" b="1" dirty="0">
                <a:solidFill>
                  <a:prstClr val="black"/>
                </a:solidFill>
                <a:cs typeface="Arial" panose="020B0604020202020204" pitchFamily="34" charset="0"/>
              </a:rPr>
              <a:t>) – דוגמה 5</a:t>
            </a:r>
            <a:endParaRPr lang="en-US" dirty="0"/>
          </a:p>
        </p:txBody>
      </p:sp>
      <p:pic>
        <p:nvPicPr>
          <p:cNvPr id="4" name="מציין מיקום תוכן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733824" y="1690688"/>
            <a:ext cx="2962751" cy="4937920"/>
          </a:xfrm>
          <a:prstGeom prst="rect">
            <a:avLst/>
          </a:prstGeom>
        </p:spPr>
      </p:pic>
      <p:pic>
        <p:nvPicPr>
          <p:cNvPr id="5" name="תמונה 4"/>
          <p:cNvPicPr>
            <a:picLocks noChangeAspect="1"/>
          </p:cNvPicPr>
          <p:nvPr/>
        </p:nvPicPr>
        <p:blipFill>
          <a:blip r:embed="rId3"/>
          <a:stretch>
            <a:fillRect/>
          </a:stretch>
        </p:blipFill>
        <p:spPr>
          <a:xfrm>
            <a:off x="980599" y="1690688"/>
            <a:ext cx="6096000" cy="4572000"/>
          </a:xfrm>
          <a:prstGeom prst="rect">
            <a:avLst/>
          </a:prstGeom>
        </p:spPr>
      </p:pic>
      <p:sp>
        <p:nvSpPr>
          <p:cNvPr id="6" name="TextBox 5"/>
          <p:cNvSpPr txBox="1"/>
          <p:nvPr/>
        </p:nvSpPr>
        <p:spPr>
          <a:xfrm>
            <a:off x="1176099" y="6310313"/>
            <a:ext cx="5704999" cy="369332"/>
          </a:xfrm>
          <a:prstGeom prst="rect">
            <a:avLst/>
          </a:prstGeom>
          <a:noFill/>
        </p:spPr>
        <p:txBody>
          <a:bodyPr wrap="square" rtlCol="0">
            <a:spAutoFit/>
          </a:bodyPr>
          <a:lstStyle/>
          <a:p>
            <a:pPr algn="r" rtl="1"/>
            <a:r>
              <a:rPr lang="he-IL" dirty="0">
                <a:hlinkClick r:id="rId4"/>
              </a:rPr>
              <a:t>מקור התמונות:</a:t>
            </a:r>
            <a:r>
              <a:rPr lang="en-US" dirty="0">
                <a:hlinkClick r:id="rId4"/>
              </a:rPr>
              <a:t> </a:t>
            </a:r>
            <a:r>
              <a:rPr lang="en-US" dirty="0" err="1">
                <a:hlinkClick r:id="rId4"/>
              </a:rPr>
              <a:t>pinteres</a:t>
            </a:r>
            <a:r>
              <a:rPr lang="he-IL" dirty="0">
                <a:hlinkClick r:id="rId4"/>
              </a:rPr>
              <a:t> </a:t>
            </a:r>
            <a:endParaRPr lang="en-US" dirty="0"/>
          </a:p>
        </p:txBody>
      </p:sp>
      <p:pic>
        <p:nvPicPr>
          <p:cNvPr id="3" name="Picture 2">
            <a:extLst>
              <a:ext uri="{FF2B5EF4-FFF2-40B4-BE49-F238E27FC236}">
                <a16:creationId xmlns:a16="http://schemas.microsoft.com/office/drawing/2014/main" id="{336535B9-1134-C750-5AF9-B900988D725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5786" y="178355"/>
            <a:ext cx="1030313" cy="499915"/>
          </a:xfrm>
          <a:prstGeom prst="rect">
            <a:avLst/>
          </a:prstGeom>
        </p:spPr>
      </p:pic>
      <p:pic>
        <p:nvPicPr>
          <p:cNvPr id="7" name="Picture 6">
            <a:extLst>
              <a:ext uri="{FF2B5EF4-FFF2-40B4-BE49-F238E27FC236}">
                <a16:creationId xmlns:a16="http://schemas.microsoft.com/office/drawing/2014/main" id="{D3E57EAE-2429-3E1F-65D7-7382F9DD002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76099" y="69443"/>
            <a:ext cx="1042506" cy="591363"/>
          </a:xfrm>
          <a:prstGeom prst="rect">
            <a:avLst/>
          </a:prstGeom>
        </p:spPr>
      </p:pic>
    </p:spTree>
    <p:extLst>
      <p:ext uri="{BB962C8B-B14F-4D97-AF65-F5344CB8AC3E}">
        <p14:creationId xmlns:p14="http://schemas.microsoft.com/office/powerpoint/2010/main" val="32825609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cs typeface="+mn-cs"/>
              </a:rPr>
              <a:t>משימה: מבנה ותפקוד הקשקשן </a:t>
            </a:r>
            <a:r>
              <a:rPr lang="he-IL" sz="3200" b="1" dirty="0">
                <a:cs typeface="+mn-cs"/>
              </a:rPr>
              <a:t>(הנדסה הפוכה)</a:t>
            </a:r>
            <a:endParaRPr lang="en-US" sz="3200" b="1" dirty="0">
              <a:cs typeface="+mn-cs"/>
            </a:endParaRPr>
          </a:p>
        </p:txBody>
      </p:sp>
      <p:sp>
        <p:nvSpPr>
          <p:cNvPr id="5" name="TextBox 4"/>
          <p:cNvSpPr txBox="1"/>
          <p:nvPr/>
        </p:nvSpPr>
        <p:spPr>
          <a:xfrm>
            <a:off x="1985554" y="1624707"/>
            <a:ext cx="9524016" cy="3970318"/>
          </a:xfrm>
          <a:prstGeom prst="rect">
            <a:avLst/>
          </a:prstGeom>
          <a:noFill/>
        </p:spPr>
        <p:txBody>
          <a:bodyPr wrap="square" rtlCol="0">
            <a:spAutoFit/>
          </a:bodyPr>
          <a:lstStyle/>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מהי המטרה של הקשקשן?</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מאילו רכיבים בנוי הקשקשן?</a:t>
            </a:r>
          </a:p>
          <a:p>
            <a:pPr marL="285750" indent="-285750" algn="r" rtl="1">
              <a:buFont typeface="Arial" panose="020B0604020202020204" pitchFamily="34" charset="0"/>
              <a:buChar char="•"/>
            </a:pPr>
            <a:r>
              <a:rPr lang="he-IL" sz="2800" dirty="0">
                <a:solidFill>
                  <a:prstClr val="black"/>
                </a:solidFill>
              </a:rPr>
              <a:t>מהו התפקיד של כל רכיב?</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מאיזה חומר עשוי כל רכיב?</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מהם הממדים (אורך, רוחב, עובי)?</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כיצד מותאמים מאפייני הרכיב לתפקידו?</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מהו מנגנון הפעולה של הקשקשן?</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מה עלול </a:t>
            </a:r>
            <a:r>
              <a:rPr lang="he-IL" sz="2800" dirty="0">
                <a:solidFill>
                  <a:prstClr val="black"/>
                </a:solidFill>
                <a:latin typeface="Calibri" panose="020F0502020204030204"/>
                <a:cs typeface="Arial" panose="020B0604020202020204" pitchFamily="34" charset="0"/>
              </a:rPr>
              <a:t>לקרות</a:t>
            </a:r>
            <a:r>
              <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אם אחד הרכיבים בקשקשן ייחסר?</a:t>
            </a:r>
          </a:p>
          <a:p>
            <a:pPr marL="285750" marR="0" lvl="0" indent="-285750" algn="r" defTabSz="914400" rtl="1"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2322E33C-0285-9D42-6CD9-AA57177AB1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94414" y="115167"/>
            <a:ext cx="1030313" cy="499915"/>
          </a:xfrm>
          <a:prstGeom prst="rect">
            <a:avLst/>
          </a:prstGeom>
        </p:spPr>
      </p:pic>
      <p:pic>
        <p:nvPicPr>
          <p:cNvPr id="8" name="Picture 7">
            <a:extLst>
              <a:ext uri="{FF2B5EF4-FFF2-40B4-BE49-F238E27FC236}">
                <a16:creationId xmlns:a16="http://schemas.microsoft.com/office/drawing/2014/main" id="{0F2674F1-7FB2-AC02-691C-4E47587D79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7273" y="0"/>
            <a:ext cx="1042506" cy="591363"/>
          </a:xfrm>
          <a:prstGeom prst="rect">
            <a:avLst/>
          </a:prstGeom>
        </p:spPr>
      </p:pic>
      <p:pic>
        <p:nvPicPr>
          <p:cNvPr id="12" name="Picture 11">
            <a:extLst>
              <a:ext uri="{FF2B5EF4-FFF2-40B4-BE49-F238E27FC236}">
                <a16:creationId xmlns:a16="http://schemas.microsoft.com/office/drawing/2014/main" id="{7177E769-D864-690A-4A83-800BF1F3047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1928" y="1690130"/>
            <a:ext cx="3057957" cy="4288598"/>
          </a:xfrm>
          <a:prstGeom prst="rect">
            <a:avLst/>
          </a:prstGeom>
        </p:spPr>
      </p:pic>
    </p:spTree>
    <p:extLst>
      <p:ext uri="{BB962C8B-B14F-4D97-AF65-F5344CB8AC3E}">
        <p14:creationId xmlns:p14="http://schemas.microsoft.com/office/powerpoint/2010/main" val="2320705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cs typeface="+mn-cs"/>
              </a:rPr>
              <a:t>הכנת קסטנייטות</a:t>
            </a:r>
            <a:endParaRPr lang="en-US" b="1" dirty="0">
              <a:cs typeface="+mn-cs"/>
            </a:endParaRPr>
          </a:p>
        </p:txBody>
      </p:sp>
      <p:pic>
        <p:nvPicPr>
          <p:cNvPr id="5" name="תמונה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9508" y="-62523"/>
            <a:ext cx="2381538" cy="6858000"/>
          </a:xfrm>
          <a:prstGeom prst="rect">
            <a:avLst/>
          </a:prstGeom>
        </p:spPr>
      </p:pic>
      <p:pic>
        <p:nvPicPr>
          <p:cNvPr id="8" name="מציין מיקום תוכן 7"/>
          <p:cNvPicPr>
            <a:picLocks noGrp="1" noChangeAspect="1"/>
          </p:cNvPicPr>
          <p:nvPr>
            <p:ph idx="1"/>
          </p:nvPr>
        </p:nvPicPr>
        <p:blipFill>
          <a:blip r:embed="rId3"/>
          <a:stretch>
            <a:fillRect/>
          </a:stretch>
        </p:blipFill>
        <p:spPr>
          <a:xfrm>
            <a:off x="4783014" y="1353827"/>
            <a:ext cx="6860413" cy="4426072"/>
          </a:xfrm>
          <a:prstGeom prst="rect">
            <a:avLst/>
          </a:prstGeom>
        </p:spPr>
      </p:pic>
      <p:sp>
        <p:nvSpPr>
          <p:cNvPr id="7" name="TextBox 6"/>
          <p:cNvSpPr txBox="1"/>
          <p:nvPr/>
        </p:nvSpPr>
        <p:spPr>
          <a:xfrm>
            <a:off x="2633783" y="6149146"/>
            <a:ext cx="1609969" cy="646331"/>
          </a:xfrm>
          <a:prstGeom prst="rect">
            <a:avLst/>
          </a:prstGeom>
          <a:noFill/>
        </p:spPr>
        <p:txBody>
          <a:bodyPr wrap="square" rtlCol="0">
            <a:spAutoFit/>
          </a:bodyPr>
          <a:lstStyle/>
          <a:p>
            <a:pPr algn="r" rtl="1"/>
            <a:r>
              <a:rPr lang="he-IL" b="1" dirty="0">
                <a:hlinkClick r:id="rId4"/>
              </a:rPr>
              <a:t>מקור התמונה</a:t>
            </a:r>
            <a:r>
              <a:rPr lang="he-IL" b="1" dirty="0"/>
              <a:t> </a:t>
            </a:r>
            <a:r>
              <a:rPr lang="en-US" b="1" dirty="0" err="1"/>
              <a:t>kidschaos</a:t>
            </a:r>
            <a:endParaRPr lang="en-US" b="1" dirty="0"/>
          </a:p>
        </p:txBody>
      </p:sp>
      <p:sp>
        <p:nvSpPr>
          <p:cNvPr id="9" name="TextBox 8"/>
          <p:cNvSpPr txBox="1"/>
          <p:nvPr/>
        </p:nvSpPr>
        <p:spPr>
          <a:xfrm>
            <a:off x="8886092" y="5779899"/>
            <a:ext cx="3032370" cy="369332"/>
          </a:xfrm>
          <a:prstGeom prst="rect">
            <a:avLst/>
          </a:prstGeom>
          <a:noFill/>
        </p:spPr>
        <p:txBody>
          <a:bodyPr wrap="square" rtlCol="0">
            <a:spAutoFit/>
          </a:bodyPr>
          <a:lstStyle/>
          <a:p>
            <a:pPr algn="r" rtl="1"/>
            <a:r>
              <a:rPr lang="he-IL" b="1" dirty="0"/>
              <a:t>מקור התמונה: </a:t>
            </a:r>
            <a:r>
              <a:rPr lang="en-US" b="1" dirty="0" err="1"/>
              <a:t>pinterest</a:t>
            </a:r>
            <a:r>
              <a:rPr lang="he-IL" b="1" dirty="0"/>
              <a:t> </a:t>
            </a:r>
            <a:endParaRPr lang="en-US" b="1" dirty="0"/>
          </a:p>
        </p:txBody>
      </p:sp>
      <p:pic>
        <p:nvPicPr>
          <p:cNvPr id="3" name="Picture 2">
            <a:extLst>
              <a:ext uri="{FF2B5EF4-FFF2-40B4-BE49-F238E27FC236}">
                <a16:creationId xmlns:a16="http://schemas.microsoft.com/office/drawing/2014/main" id="{5F102428-5ADA-E1BF-A6DD-6E11E9D28B5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128270" y="109604"/>
            <a:ext cx="1030313" cy="499915"/>
          </a:xfrm>
          <a:prstGeom prst="rect">
            <a:avLst/>
          </a:prstGeom>
        </p:spPr>
      </p:pic>
      <p:pic>
        <p:nvPicPr>
          <p:cNvPr id="4" name="Picture 3">
            <a:extLst>
              <a:ext uri="{FF2B5EF4-FFF2-40B4-BE49-F238E27FC236}">
                <a16:creationId xmlns:a16="http://schemas.microsoft.com/office/drawing/2014/main" id="{27A7A972-63C5-7A68-D571-8C73C82CE83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085764" y="63879"/>
            <a:ext cx="1042506" cy="591363"/>
          </a:xfrm>
          <a:prstGeom prst="rect">
            <a:avLst/>
          </a:prstGeom>
        </p:spPr>
      </p:pic>
    </p:spTree>
    <p:extLst>
      <p:ext uri="{BB962C8B-B14F-4D97-AF65-F5344CB8AC3E}">
        <p14:creationId xmlns:p14="http://schemas.microsoft.com/office/powerpoint/2010/main" val="382439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595312" y="235020"/>
            <a:ext cx="10515600" cy="1325563"/>
          </a:xfrm>
        </p:spPr>
        <p:txBody>
          <a:bodyPr/>
          <a:lstStyle/>
          <a:p>
            <a:pPr algn="r" rtl="1"/>
            <a:r>
              <a:rPr lang="he-IL" b="1" dirty="0">
                <a:cs typeface="+mn-cs"/>
              </a:rPr>
              <a:t>חקר ופתרון בעיות (</a:t>
            </a:r>
            <a:r>
              <a:rPr lang="en-US" b="1" dirty="0">
                <a:cs typeface="+mn-cs"/>
              </a:rPr>
              <a:t>STEM</a:t>
            </a:r>
            <a:r>
              <a:rPr lang="he-IL" b="1" dirty="0">
                <a:cs typeface="+mn-cs"/>
              </a:rPr>
              <a:t>)</a:t>
            </a:r>
          </a:p>
        </p:txBody>
      </p:sp>
      <p:sp>
        <p:nvSpPr>
          <p:cNvPr id="3" name="מציין מיקום תוכן 2"/>
          <p:cNvSpPr>
            <a:spLocks noGrp="1"/>
          </p:cNvSpPr>
          <p:nvPr>
            <p:ph idx="1"/>
          </p:nvPr>
        </p:nvSpPr>
        <p:spPr>
          <a:xfrm>
            <a:off x="838200" y="1690688"/>
            <a:ext cx="10515600" cy="4486275"/>
          </a:xfrm>
        </p:spPr>
        <p:txBody>
          <a:bodyPr/>
          <a:lstStyle/>
          <a:p>
            <a:pPr algn="r" rtl="1"/>
            <a:r>
              <a:rPr lang="he-IL" dirty="0"/>
              <a:t>גורמים שמשפיעים על </a:t>
            </a:r>
            <a:r>
              <a:rPr lang="he-IL" b="1" dirty="0"/>
              <a:t>עצמת הקול וגובה הקול </a:t>
            </a:r>
            <a:r>
              <a:rPr lang="he-IL" dirty="0"/>
              <a:t>שמופקים מרעשנים.</a:t>
            </a:r>
          </a:p>
          <a:p>
            <a:pPr algn="r" rtl="1"/>
            <a:r>
              <a:rPr lang="he-IL" dirty="0"/>
              <a:t>תכנון ובנייה של רעשנים על פי דרישות של </a:t>
            </a:r>
            <a:r>
              <a:rPr lang="he-IL" b="1" dirty="0"/>
              <a:t>עצמת קול וגובה קול.</a:t>
            </a:r>
          </a:p>
        </p:txBody>
      </p:sp>
      <p:pic>
        <p:nvPicPr>
          <p:cNvPr id="4" name="תמונה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568364" y="2827478"/>
            <a:ext cx="7432886" cy="3787635"/>
          </a:xfrm>
          <a:prstGeom prst="rect">
            <a:avLst/>
          </a:prstGeom>
        </p:spPr>
      </p:pic>
      <p:pic>
        <p:nvPicPr>
          <p:cNvPr id="5" name="Picture 4">
            <a:extLst>
              <a:ext uri="{FF2B5EF4-FFF2-40B4-BE49-F238E27FC236}">
                <a16:creationId xmlns:a16="http://schemas.microsoft.com/office/drawing/2014/main" id="{5528951F-6CA6-990A-D39B-E0FE5EBB5A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155" y="181122"/>
            <a:ext cx="1030313" cy="499915"/>
          </a:xfrm>
          <a:prstGeom prst="rect">
            <a:avLst/>
          </a:prstGeom>
        </p:spPr>
      </p:pic>
      <p:pic>
        <p:nvPicPr>
          <p:cNvPr id="6" name="Picture 5">
            <a:extLst>
              <a:ext uri="{FF2B5EF4-FFF2-40B4-BE49-F238E27FC236}">
                <a16:creationId xmlns:a16="http://schemas.microsoft.com/office/drawing/2014/main" id="{5DF5FBC8-2498-8289-F36B-10D30F3804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7416" y="89674"/>
            <a:ext cx="1042506" cy="591363"/>
          </a:xfrm>
          <a:prstGeom prst="rect">
            <a:avLst/>
          </a:prstGeom>
        </p:spPr>
      </p:pic>
    </p:spTree>
    <p:extLst>
      <p:ext uri="{BB962C8B-B14F-4D97-AF65-F5344CB8AC3E}">
        <p14:creationId xmlns:p14="http://schemas.microsoft.com/office/powerpoint/2010/main" val="1672277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cs typeface="+mn-cs"/>
              </a:rPr>
              <a:t>מהו קול ואיך הוא נוצר?</a:t>
            </a:r>
            <a:endParaRPr lang="en-US" b="1" dirty="0">
              <a:cs typeface="+mn-cs"/>
            </a:endParaRPr>
          </a:p>
        </p:txBody>
      </p:sp>
      <p:sp>
        <p:nvSpPr>
          <p:cNvPr id="3" name="מציין מיקום תוכן 2"/>
          <p:cNvSpPr>
            <a:spLocks noGrp="1"/>
          </p:cNvSpPr>
          <p:nvPr>
            <p:ph idx="1"/>
          </p:nvPr>
        </p:nvSpPr>
        <p:spPr/>
        <p:txBody>
          <a:bodyPr>
            <a:noAutofit/>
          </a:bodyPr>
          <a:lstStyle/>
          <a:p>
            <a:pPr marL="0" indent="0" algn="r" rtl="1">
              <a:buNone/>
            </a:pPr>
            <a:r>
              <a:rPr lang="he-IL" sz="3200" dirty="0"/>
              <a:t>קול הוא סוג של גל אשר מתפשט באוויר (גז), נוזל ומוצק.</a:t>
            </a:r>
          </a:p>
          <a:p>
            <a:pPr marL="0" indent="0" algn="r" rtl="1">
              <a:buNone/>
            </a:pPr>
            <a:r>
              <a:rPr lang="he-IL" sz="3200" b="1" dirty="0"/>
              <a:t>איך נוצר הקול?</a:t>
            </a:r>
          </a:p>
          <a:p>
            <a:pPr marL="0" indent="0" algn="r" rtl="1">
              <a:buNone/>
            </a:pPr>
            <a:r>
              <a:rPr lang="he-IL" b="1" dirty="0"/>
              <a:t>דוגמה: כיצד נוצר הקול ממחיאת כף?</a:t>
            </a:r>
          </a:p>
          <a:p>
            <a:pPr marL="0" indent="0" algn="r" rtl="1">
              <a:buNone/>
            </a:pPr>
            <a:r>
              <a:rPr lang="he-IL" dirty="0"/>
              <a:t>חלקיקי האוויר ליד מקור הקול זזים.</a:t>
            </a:r>
          </a:p>
          <a:p>
            <a:pPr marL="0" indent="0" algn="r" rtl="1">
              <a:buNone/>
            </a:pPr>
            <a:r>
              <a:rPr lang="he-IL" dirty="0"/>
              <a:t>תנועת חלקיקי האוויר מתפשטת.</a:t>
            </a:r>
          </a:p>
          <a:p>
            <a:pPr marL="0" indent="0" algn="r" rtl="1">
              <a:buNone/>
            </a:pPr>
            <a:r>
              <a:rPr lang="he-IL" dirty="0"/>
              <a:t>כאשר תנועת האוויר מגיעה לאוזננו, </a:t>
            </a:r>
          </a:p>
          <a:p>
            <a:pPr marL="0" indent="0" algn="r" rtl="1">
              <a:buNone/>
            </a:pPr>
            <a:r>
              <a:rPr lang="he-IL" dirty="0"/>
              <a:t>עור התוף רועד ואנו שומעים את הקול.</a:t>
            </a:r>
          </a:p>
          <a:p>
            <a:pPr marL="0" indent="0" algn="r" rtl="1">
              <a:buNone/>
            </a:pPr>
            <a:r>
              <a:rPr lang="he-IL" dirty="0"/>
              <a:t>אם כך, גלי הקול הם תְּנוּדוֹת (רְעידוֹת) בתוך חומר. </a:t>
            </a:r>
          </a:p>
          <a:p>
            <a:pPr marL="0" indent="0" algn="r" rtl="1">
              <a:buNone/>
            </a:pPr>
            <a:r>
              <a:rPr lang="he-IL" dirty="0"/>
              <a:t>כאשר הגל מגיע לאוזננו, אנו שומעים.</a:t>
            </a:r>
            <a:endParaRPr lang="en-US" dirty="0"/>
          </a:p>
        </p:txBody>
      </p:sp>
      <p:pic>
        <p:nvPicPr>
          <p:cNvPr id="5" name="תמונה 4"/>
          <p:cNvPicPr>
            <a:picLocks noChangeAspect="1"/>
          </p:cNvPicPr>
          <p:nvPr/>
        </p:nvPicPr>
        <p:blipFill>
          <a:blip r:embed="rId2"/>
          <a:stretch>
            <a:fillRect/>
          </a:stretch>
        </p:blipFill>
        <p:spPr>
          <a:xfrm>
            <a:off x="237692" y="2895600"/>
            <a:ext cx="4291445" cy="2514600"/>
          </a:xfrm>
          <a:prstGeom prst="rect">
            <a:avLst/>
          </a:prstGeom>
        </p:spPr>
      </p:pic>
      <p:pic>
        <p:nvPicPr>
          <p:cNvPr id="4" name="Picture 3">
            <a:extLst>
              <a:ext uri="{FF2B5EF4-FFF2-40B4-BE49-F238E27FC236}">
                <a16:creationId xmlns:a16="http://schemas.microsoft.com/office/drawing/2014/main" id="{D50EBED0-5C79-0C3D-5A68-D97E3EDD98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535" y="115167"/>
            <a:ext cx="1030313" cy="499915"/>
          </a:xfrm>
          <a:prstGeom prst="rect">
            <a:avLst/>
          </a:prstGeom>
        </p:spPr>
      </p:pic>
      <p:pic>
        <p:nvPicPr>
          <p:cNvPr id="6" name="Picture 5">
            <a:extLst>
              <a:ext uri="{FF2B5EF4-FFF2-40B4-BE49-F238E27FC236}">
                <a16:creationId xmlns:a16="http://schemas.microsoft.com/office/drawing/2014/main" id="{1448FD6E-D8D8-2674-4D7A-724A27AACCF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2848" y="23719"/>
            <a:ext cx="1042506" cy="591363"/>
          </a:xfrm>
          <a:prstGeom prst="rect">
            <a:avLst/>
          </a:prstGeom>
        </p:spPr>
      </p:pic>
    </p:spTree>
    <p:extLst>
      <p:ext uri="{BB962C8B-B14F-4D97-AF65-F5344CB8AC3E}">
        <p14:creationId xmlns:p14="http://schemas.microsoft.com/office/powerpoint/2010/main" val="3673921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4E46E-618C-1E1C-B815-F1168A7B6199}"/>
              </a:ext>
            </a:extLst>
          </p:cNvPr>
          <p:cNvSpPr>
            <a:spLocks noGrp="1"/>
          </p:cNvSpPr>
          <p:nvPr>
            <p:ph type="title"/>
          </p:nvPr>
        </p:nvSpPr>
        <p:spPr/>
        <p:txBody>
          <a:bodyPr/>
          <a:lstStyle/>
          <a:p>
            <a:endParaRPr lang="en-US"/>
          </a:p>
        </p:txBody>
      </p:sp>
      <p:pic>
        <p:nvPicPr>
          <p:cNvPr id="4" name="Online Media 3" title="הדגמה על צמיד שקדים ומראקס ערמונים">
            <a:hlinkClick r:id="" action="ppaction://media"/>
            <a:extLst>
              <a:ext uri="{FF2B5EF4-FFF2-40B4-BE49-F238E27FC236}">
                <a16:creationId xmlns:a16="http://schemas.microsoft.com/office/drawing/2014/main" id="{DCF4AFCA-E99A-42F4-B499-8383E580E538}"/>
              </a:ext>
            </a:extLst>
          </p:cNvPr>
          <p:cNvPicPr>
            <a:picLocks noGrp="1" noRot="1" noChangeAspect="1"/>
          </p:cNvPicPr>
          <p:nvPr>
            <p:ph idx="1"/>
            <a:videoFile r:link="rId1"/>
          </p:nvPr>
        </p:nvPicPr>
        <p:blipFill>
          <a:blip r:embed="rId3"/>
          <a:stretch>
            <a:fillRect/>
          </a:stretch>
        </p:blipFill>
        <p:spPr>
          <a:xfrm>
            <a:off x="1027688" y="436970"/>
            <a:ext cx="10212149" cy="6055905"/>
          </a:xfrm>
          <a:prstGeom prst="rect">
            <a:avLst/>
          </a:prstGeom>
        </p:spPr>
      </p:pic>
    </p:spTree>
    <p:extLst>
      <p:ext uri="{BB962C8B-B14F-4D97-AF65-F5344CB8AC3E}">
        <p14:creationId xmlns:p14="http://schemas.microsoft.com/office/powerpoint/2010/main" val="200443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428625"/>
            <a:ext cx="10515600" cy="1397000"/>
          </a:xfrm>
        </p:spPr>
        <p:txBody>
          <a:bodyPr>
            <a:normAutofit fontScale="90000"/>
          </a:bodyPr>
          <a:lstStyle/>
          <a:p>
            <a:pPr algn="r"/>
            <a:r>
              <a:rPr lang="he-IL" b="1" dirty="0">
                <a:cs typeface="+mn-cs"/>
              </a:rPr>
              <a:t> </a:t>
            </a:r>
            <a:r>
              <a:rPr lang="he-IL" sz="6000" b="1" dirty="0">
                <a:cs typeface="+mn-cs"/>
              </a:rPr>
              <a:t>מושגים מדעיים</a:t>
            </a:r>
            <a:br>
              <a:rPr lang="he-IL" sz="6000" b="1" dirty="0">
                <a:cs typeface="+mn-cs"/>
              </a:rPr>
            </a:br>
            <a:endParaRPr lang="en-US" sz="6000" b="1" dirty="0">
              <a:cs typeface="+mn-cs"/>
            </a:endParaRPr>
          </a:p>
        </p:txBody>
      </p:sp>
      <p:sp>
        <p:nvSpPr>
          <p:cNvPr id="3" name="מציין מיקום תוכן 2"/>
          <p:cNvSpPr>
            <a:spLocks noGrp="1"/>
          </p:cNvSpPr>
          <p:nvPr>
            <p:ph idx="1"/>
          </p:nvPr>
        </p:nvSpPr>
        <p:spPr/>
        <p:txBody>
          <a:bodyPr>
            <a:normAutofit fontScale="92500" lnSpcReduction="20000"/>
          </a:bodyPr>
          <a:lstStyle/>
          <a:p>
            <a:pPr algn="r" rtl="1"/>
            <a:r>
              <a:rPr lang="he-IL" sz="3200" dirty="0"/>
              <a:t>לקול יש מקור.</a:t>
            </a:r>
          </a:p>
          <a:p>
            <a:pPr algn="r" rtl="1"/>
            <a:r>
              <a:rPr lang="he-IL" sz="3200" dirty="0"/>
              <a:t>אובייקטים שונים מפיקים קולות שונים.</a:t>
            </a:r>
          </a:p>
          <a:p>
            <a:pPr algn="r" rtl="1"/>
            <a:r>
              <a:rPr lang="he-IL" sz="3200" dirty="0"/>
              <a:t>קול עובר בתווך: גזים, נוזלים ומוצקים. קול אינו עובר בחלל.</a:t>
            </a:r>
          </a:p>
          <a:p>
            <a:pPr algn="r" rtl="1"/>
            <a:r>
              <a:rPr lang="he-IL" sz="3200" dirty="0"/>
              <a:t>שתי תכונות מתארות את גל הקול:</a:t>
            </a:r>
          </a:p>
          <a:p>
            <a:pPr algn="r" rtl="1">
              <a:buFont typeface="Wingdings" panose="05000000000000000000" pitchFamily="2" charset="2"/>
              <a:buChar char="ü"/>
            </a:pPr>
            <a:r>
              <a:rPr lang="he-IL" sz="3200" u="sng" dirty="0">
                <a:solidFill>
                  <a:srgbClr val="FF0000"/>
                </a:solidFill>
              </a:rPr>
              <a:t>גובה הקול</a:t>
            </a:r>
            <a:r>
              <a:rPr lang="he-IL" sz="3200" dirty="0"/>
              <a:t>:  מספר תנודות הגל בשנייה. תדירות הקול היא גובה הצליל. ישנם צלילים "גבוהים", וישנם צלילים "נמוכים". את תדירות הקול  מודדים ומציגים ביחידות מידה הנקראות "הרץ".  </a:t>
            </a:r>
            <a:endParaRPr lang="en-US" sz="3200" dirty="0"/>
          </a:p>
          <a:p>
            <a:pPr algn="r" rtl="1">
              <a:buFont typeface="Wingdings" panose="05000000000000000000" pitchFamily="2" charset="2"/>
              <a:buChar char="ü"/>
            </a:pPr>
            <a:r>
              <a:rPr lang="he-IL" sz="3200" u="sng" dirty="0">
                <a:solidFill>
                  <a:srgbClr val="FF0000"/>
                </a:solidFill>
              </a:rPr>
              <a:t>עצמת הקול</a:t>
            </a:r>
            <a:r>
              <a:rPr lang="he-IL" sz="3200" dirty="0"/>
              <a:t>:</a:t>
            </a:r>
            <a:r>
              <a:rPr lang="he-IL" sz="3200" b="1" dirty="0"/>
              <a:t> </a:t>
            </a:r>
            <a:r>
              <a:rPr lang="he-IL" sz="3200" dirty="0"/>
              <a:t>זה ה"ווליום". אפשר להשמיע צלילים בעוצמת קול נמוכה ובעוצמת קול גבוהה. את עוצמת הקול מודדים ומציגים ביחידות מידה הנקראות דציבל. ‎ </a:t>
            </a:r>
            <a:endParaRPr lang="en-US" sz="3200" dirty="0"/>
          </a:p>
        </p:txBody>
      </p:sp>
      <p:pic>
        <p:nvPicPr>
          <p:cNvPr id="4" name="Picture 3">
            <a:extLst>
              <a:ext uri="{FF2B5EF4-FFF2-40B4-BE49-F238E27FC236}">
                <a16:creationId xmlns:a16="http://schemas.microsoft.com/office/drawing/2014/main" id="{71A5FDF1-60F2-DE3B-DE7E-46309BF27A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075" y="104069"/>
            <a:ext cx="1030313" cy="499915"/>
          </a:xfrm>
          <a:prstGeom prst="rect">
            <a:avLst/>
          </a:prstGeom>
        </p:spPr>
      </p:pic>
      <p:pic>
        <p:nvPicPr>
          <p:cNvPr id="5" name="Picture 4">
            <a:extLst>
              <a:ext uri="{FF2B5EF4-FFF2-40B4-BE49-F238E27FC236}">
                <a16:creationId xmlns:a16="http://schemas.microsoft.com/office/drawing/2014/main" id="{344312A6-A43F-A489-B882-65C8E0E2BF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2388" y="0"/>
            <a:ext cx="1042506" cy="591363"/>
          </a:xfrm>
          <a:prstGeom prst="rect">
            <a:avLst/>
          </a:prstGeom>
        </p:spPr>
      </p:pic>
    </p:spTree>
    <p:extLst>
      <p:ext uri="{BB962C8B-B14F-4D97-AF65-F5344CB8AC3E}">
        <p14:creationId xmlns:p14="http://schemas.microsoft.com/office/powerpoint/2010/main" val="33138988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cs typeface="+mn-cs"/>
              </a:rPr>
              <a:t>משימה 1: מקור הקול</a:t>
            </a:r>
            <a:endParaRPr lang="en-US" b="1" dirty="0">
              <a:cs typeface="+mn-cs"/>
            </a:endParaRPr>
          </a:p>
        </p:txBody>
      </p:sp>
      <p:sp>
        <p:nvSpPr>
          <p:cNvPr id="3" name="מציין מיקום תוכן 2"/>
          <p:cNvSpPr>
            <a:spLocks noGrp="1"/>
          </p:cNvSpPr>
          <p:nvPr>
            <p:ph idx="1"/>
          </p:nvPr>
        </p:nvSpPr>
        <p:spPr>
          <a:xfrm>
            <a:off x="219075" y="1825625"/>
            <a:ext cx="11563349" cy="4351338"/>
          </a:xfrm>
        </p:spPr>
        <p:txBody>
          <a:bodyPr>
            <a:normAutofit/>
          </a:bodyPr>
          <a:lstStyle/>
          <a:p>
            <a:pPr marL="0" indent="0" algn="r" rtl="1">
              <a:buNone/>
            </a:pPr>
            <a:r>
              <a:rPr lang="he-IL" sz="3600" b="1" dirty="0"/>
              <a:t>הנחיות</a:t>
            </a:r>
          </a:p>
          <a:p>
            <a:pPr marL="742950" indent="-742950" algn="r" rtl="1">
              <a:buFont typeface="+mj-lt"/>
              <a:buAutoNum type="arabicPeriod"/>
            </a:pPr>
            <a:r>
              <a:rPr lang="he-IL" dirty="0"/>
              <a:t>מציגים לתלמידים קשקשן שהוכן מראש (מומלץ להכין לפחות ארבעה קשקשנים זהים). מניעים את הקשקשנים.</a:t>
            </a:r>
          </a:p>
          <a:p>
            <a:pPr marL="742950" indent="-742950" algn="r" rtl="1">
              <a:buFont typeface="+mj-lt"/>
              <a:buAutoNum type="arabicPeriod"/>
            </a:pPr>
            <a:r>
              <a:rPr lang="he-IL" dirty="0"/>
              <a:t>מעבירים את הקשקשנים בין הילדים ומבקשים מהם לשער:  מה יש בתוך הקשקשן? אם כן, על מה מבוססת ההשערה שלכם?</a:t>
            </a:r>
          </a:p>
          <a:p>
            <a:pPr marL="742950" indent="-742950" algn="r" rtl="1">
              <a:buFont typeface="+mj-lt"/>
              <a:buAutoNum type="arabicPeriod"/>
            </a:pPr>
            <a:r>
              <a:rPr lang="he-IL" dirty="0"/>
              <a:t>משימה: לבנות קשקשן שבוקעים מתוכו אותם הקולות שהודגמו בסעיף 1.</a:t>
            </a:r>
          </a:p>
          <a:p>
            <a:pPr marL="742950" indent="-742950" algn="r" rtl="1">
              <a:buFont typeface="+mj-lt"/>
              <a:buAutoNum type="arabicPeriod"/>
            </a:pPr>
            <a:r>
              <a:rPr lang="he-IL" dirty="0"/>
              <a:t>מגישים לתלמידים חומרים לבניית הקשקשן וכן גופים כגון: מיני זרעים, אטבים, גולות, מלח גס, רכיבים קטנים של אבני לגו וכמובן הגופים שנמצאים ברעשנים שהודגמו בסעיף 1.   </a:t>
            </a:r>
            <a:endParaRPr lang="en-US" dirty="0"/>
          </a:p>
        </p:txBody>
      </p:sp>
      <p:pic>
        <p:nvPicPr>
          <p:cNvPr id="4" name="Picture 3">
            <a:extLst>
              <a:ext uri="{FF2B5EF4-FFF2-40B4-BE49-F238E27FC236}">
                <a16:creationId xmlns:a16="http://schemas.microsoft.com/office/drawing/2014/main" id="{7D12C84C-5F47-198E-44AD-35C5543483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0627" y="115167"/>
            <a:ext cx="1030313" cy="499915"/>
          </a:xfrm>
          <a:prstGeom prst="rect">
            <a:avLst/>
          </a:prstGeom>
        </p:spPr>
      </p:pic>
      <p:pic>
        <p:nvPicPr>
          <p:cNvPr id="5" name="Picture 4">
            <a:extLst>
              <a:ext uri="{FF2B5EF4-FFF2-40B4-BE49-F238E27FC236}">
                <a16:creationId xmlns:a16="http://schemas.microsoft.com/office/drawing/2014/main" id="{6BD06E77-4DBD-BF13-2BB8-8E79C98CC6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0940" y="-55535"/>
            <a:ext cx="1042506" cy="591363"/>
          </a:xfrm>
          <a:prstGeom prst="rect">
            <a:avLst/>
          </a:prstGeom>
        </p:spPr>
      </p:pic>
    </p:spTree>
    <p:extLst>
      <p:ext uri="{BB962C8B-B14F-4D97-AF65-F5344CB8AC3E}">
        <p14:creationId xmlns:p14="http://schemas.microsoft.com/office/powerpoint/2010/main" val="219558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solidFill>
                  <a:prstClr val="black"/>
                </a:solidFill>
                <a:cs typeface="Arial" panose="020B0604020202020204" pitchFamily="34" charset="0"/>
              </a:rPr>
              <a:t>משימה 2: הגברת הקול בקשקשן (</a:t>
            </a:r>
            <a:r>
              <a:rPr lang="he-IL" b="1" dirty="0">
                <a:solidFill>
                  <a:srgbClr val="FF0000"/>
                </a:solidFill>
                <a:cs typeface="Arial" panose="020B0604020202020204" pitchFamily="34" charset="0"/>
              </a:rPr>
              <a:t>עצמת קול</a:t>
            </a:r>
            <a:r>
              <a:rPr lang="he-IL" b="1" dirty="0">
                <a:solidFill>
                  <a:prstClr val="black"/>
                </a:solidFill>
                <a:cs typeface="Arial" panose="020B0604020202020204" pitchFamily="34" charset="0"/>
              </a:rPr>
              <a:t>)</a:t>
            </a:r>
            <a:endParaRPr lang="en-US" dirty="0"/>
          </a:p>
        </p:txBody>
      </p:sp>
      <p:pic>
        <p:nvPicPr>
          <p:cNvPr id="8" name="lO63pjMJ7Fw"/>
          <p:cNvPicPr>
            <a:picLocks noGrp="1" noRot="1" noChangeAspect="1"/>
          </p:cNvPicPr>
          <p:nvPr>
            <p:ph idx="1"/>
            <a:videoFile r:link="rId1"/>
          </p:nvPr>
        </p:nvPicPr>
        <p:blipFill>
          <a:blip r:embed="rId4"/>
          <a:stretch>
            <a:fillRect/>
          </a:stretch>
        </p:blipFill>
        <p:spPr>
          <a:xfrm>
            <a:off x="2611157" y="2176911"/>
            <a:ext cx="7993064" cy="4496098"/>
          </a:xfrm>
          <a:prstGeom prst="rect">
            <a:avLst/>
          </a:prstGeom>
        </p:spPr>
      </p:pic>
      <p:sp>
        <p:nvSpPr>
          <p:cNvPr id="9" name="TextBox 8"/>
          <p:cNvSpPr txBox="1"/>
          <p:nvPr/>
        </p:nvSpPr>
        <p:spPr>
          <a:xfrm>
            <a:off x="1399922" y="1501617"/>
            <a:ext cx="10020553" cy="523220"/>
          </a:xfrm>
          <a:prstGeom prst="rect">
            <a:avLst/>
          </a:prstGeom>
          <a:noFill/>
        </p:spPr>
        <p:txBody>
          <a:bodyPr wrap="square" rtlCol="0">
            <a:spAutoFit/>
          </a:bodyPr>
          <a:lstStyle/>
          <a:p>
            <a:pPr algn="r"/>
            <a:r>
              <a:rPr lang="he-IL" sz="2800" b="1" dirty="0"/>
              <a:t>מהי עצמת קול וכיצד מודדים אותה?  – צופים בסרטון</a:t>
            </a:r>
            <a:endParaRPr lang="en-US" sz="2800" b="1" dirty="0"/>
          </a:p>
        </p:txBody>
      </p:sp>
      <p:pic>
        <p:nvPicPr>
          <p:cNvPr id="3" name="Picture 2">
            <a:extLst>
              <a:ext uri="{FF2B5EF4-FFF2-40B4-BE49-F238E27FC236}">
                <a16:creationId xmlns:a16="http://schemas.microsoft.com/office/drawing/2014/main" id="{9B85A9FF-EC9F-1212-87E6-E4C0DCFA75C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255" y="6127371"/>
            <a:ext cx="1042506" cy="591363"/>
          </a:xfrm>
          <a:prstGeom prst="rect">
            <a:avLst/>
          </a:prstGeom>
        </p:spPr>
      </p:pic>
      <p:pic>
        <p:nvPicPr>
          <p:cNvPr id="4" name="Picture 3">
            <a:extLst>
              <a:ext uri="{FF2B5EF4-FFF2-40B4-BE49-F238E27FC236}">
                <a16:creationId xmlns:a16="http://schemas.microsoft.com/office/drawing/2014/main" id="{77447F60-2C06-ABC4-E882-6DE6AFEC5F3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34468" y="6173094"/>
            <a:ext cx="1030313" cy="499915"/>
          </a:xfrm>
          <a:prstGeom prst="rect">
            <a:avLst/>
          </a:prstGeom>
        </p:spPr>
      </p:pic>
    </p:spTree>
    <p:extLst>
      <p:ext uri="{BB962C8B-B14F-4D97-AF65-F5344CB8AC3E}">
        <p14:creationId xmlns:p14="http://schemas.microsoft.com/office/powerpoint/2010/main" val="840891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fontScale="90000"/>
          </a:bodyPr>
          <a:lstStyle/>
          <a:p>
            <a:pPr algn="r"/>
            <a:r>
              <a:rPr lang="he-IL" b="1" dirty="0">
                <a:solidFill>
                  <a:prstClr val="black"/>
                </a:solidFill>
                <a:cs typeface="Arial" panose="020B0604020202020204" pitchFamily="34" charset="0"/>
              </a:rPr>
              <a:t> </a:t>
            </a:r>
            <a:br>
              <a:rPr lang="he-IL" b="1" dirty="0">
                <a:solidFill>
                  <a:prstClr val="black"/>
                </a:solidFill>
                <a:cs typeface="Arial" panose="020B0604020202020204" pitchFamily="34" charset="0"/>
              </a:rPr>
            </a:br>
            <a:r>
              <a:rPr lang="he-IL" b="1" dirty="0">
                <a:solidFill>
                  <a:prstClr val="black"/>
                </a:solidFill>
                <a:cs typeface="Arial" panose="020B0604020202020204" pitchFamily="34" charset="0"/>
              </a:rPr>
              <a:t>המשך המשימה: </a:t>
            </a:r>
            <a:r>
              <a:rPr lang="he-IL" sz="4000" b="1" dirty="0">
                <a:solidFill>
                  <a:prstClr val="black"/>
                </a:solidFill>
                <a:cs typeface="Arial" panose="020B0604020202020204" pitchFamily="34" charset="0"/>
              </a:rPr>
              <a:t>מגבירים את עצמת הקול של הקשקשן</a:t>
            </a:r>
            <a:endParaRPr lang="en-US" sz="4000" dirty="0"/>
          </a:p>
        </p:txBody>
      </p:sp>
      <p:sp>
        <p:nvSpPr>
          <p:cNvPr id="3" name="מציין מיקום תוכן 2"/>
          <p:cNvSpPr>
            <a:spLocks noGrp="1"/>
          </p:cNvSpPr>
          <p:nvPr>
            <p:ph idx="1"/>
          </p:nvPr>
        </p:nvSpPr>
        <p:spPr/>
        <p:txBody>
          <a:bodyPr/>
          <a:lstStyle/>
          <a:p>
            <a:pPr marL="0" indent="0" algn="r">
              <a:buNone/>
            </a:pPr>
            <a:r>
              <a:rPr lang="he-IL" b="1" dirty="0"/>
              <a:t>הנחיות:</a:t>
            </a:r>
          </a:p>
          <a:p>
            <a:pPr marL="514350" indent="-514350" algn="r" rtl="1">
              <a:buFont typeface="+mj-lt"/>
              <a:buAutoNum type="arabicPeriod"/>
            </a:pPr>
            <a:r>
              <a:rPr lang="he-IL" dirty="0"/>
              <a:t>שערו:</a:t>
            </a:r>
            <a:r>
              <a:rPr lang="en-US" dirty="0"/>
              <a:t> </a:t>
            </a:r>
            <a:r>
              <a:rPr lang="he-IL" dirty="0"/>
              <a:t>באילו דרכים תוכלו להגביר את עצמת הקול (ווליום) של הקשקשנים שבניתם?</a:t>
            </a:r>
          </a:p>
          <a:p>
            <a:pPr marL="0" indent="0" algn="r" rtl="1">
              <a:buNone/>
            </a:pPr>
            <a:r>
              <a:rPr lang="he-IL" dirty="0"/>
              <a:t>     מדוע אתם משערים כך?</a:t>
            </a:r>
          </a:p>
          <a:p>
            <a:pPr marL="514350" indent="-514350" algn="r" rtl="1">
              <a:buAutoNum type="arabicPeriod" startAt="2"/>
            </a:pPr>
            <a:r>
              <a:rPr lang="he-IL" dirty="0"/>
              <a:t>הוכיחו את השערתכם בעזרת ניסוי.</a:t>
            </a:r>
          </a:p>
          <a:p>
            <a:pPr marL="0" indent="0" algn="r" rtl="1">
              <a:buNone/>
            </a:pPr>
            <a:r>
              <a:rPr lang="he-IL" dirty="0"/>
              <a:t>     למדידת עצמת הקול רצוי להשתמש במד רעש.</a:t>
            </a:r>
            <a:endParaRPr lang="en-US" dirty="0"/>
          </a:p>
        </p:txBody>
      </p:sp>
      <p:pic>
        <p:nvPicPr>
          <p:cNvPr id="6" name="תמונה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7675" y="3752849"/>
            <a:ext cx="2687292" cy="2943225"/>
          </a:xfrm>
          <a:prstGeom prst="rect">
            <a:avLst/>
          </a:prstGeom>
        </p:spPr>
      </p:pic>
      <p:pic>
        <p:nvPicPr>
          <p:cNvPr id="4" name="Picture 3">
            <a:extLst>
              <a:ext uri="{FF2B5EF4-FFF2-40B4-BE49-F238E27FC236}">
                <a16:creationId xmlns:a16="http://schemas.microsoft.com/office/drawing/2014/main" id="{0251169A-A4A1-ADB5-DB8D-B765269DBD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9179" y="181122"/>
            <a:ext cx="1030313" cy="499915"/>
          </a:xfrm>
          <a:prstGeom prst="rect">
            <a:avLst/>
          </a:prstGeom>
        </p:spPr>
      </p:pic>
      <p:pic>
        <p:nvPicPr>
          <p:cNvPr id="5" name="Picture 4">
            <a:extLst>
              <a:ext uri="{FF2B5EF4-FFF2-40B4-BE49-F238E27FC236}">
                <a16:creationId xmlns:a16="http://schemas.microsoft.com/office/drawing/2014/main" id="{4165A346-170E-C877-0C0E-1A074E641D2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9492" y="69443"/>
            <a:ext cx="1042506" cy="591363"/>
          </a:xfrm>
          <a:prstGeom prst="rect">
            <a:avLst/>
          </a:prstGeom>
        </p:spPr>
      </p:pic>
    </p:spTree>
    <p:extLst>
      <p:ext uri="{BB962C8B-B14F-4D97-AF65-F5344CB8AC3E}">
        <p14:creationId xmlns:p14="http://schemas.microsoft.com/office/powerpoint/2010/main" val="18767141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solidFill>
                  <a:prstClr val="black"/>
                </a:solidFill>
                <a:cs typeface="Arial" panose="020B0604020202020204" pitchFamily="34" charset="0"/>
              </a:rPr>
              <a:t>משימה 3: גובה הקול בקשקשן</a:t>
            </a:r>
            <a:endParaRPr lang="en-US" dirty="0"/>
          </a:p>
        </p:txBody>
      </p:sp>
      <p:pic>
        <p:nvPicPr>
          <p:cNvPr id="4" name="JFopZ8O6pTY"/>
          <p:cNvPicPr>
            <a:picLocks noGrp="1" noRot="1" noChangeAspect="1"/>
          </p:cNvPicPr>
          <p:nvPr>
            <p:ph idx="1"/>
            <a:videoFile r:link="rId1"/>
          </p:nvPr>
        </p:nvPicPr>
        <p:blipFill>
          <a:blip r:embed="rId4"/>
          <a:stretch>
            <a:fillRect/>
          </a:stretch>
        </p:blipFill>
        <p:spPr>
          <a:xfrm>
            <a:off x="3498851" y="2287191"/>
            <a:ext cx="7854949" cy="4418409"/>
          </a:xfrm>
          <a:prstGeom prst="rect">
            <a:avLst/>
          </a:prstGeom>
        </p:spPr>
      </p:pic>
      <p:sp>
        <p:nvSpPr>
          <p:cNvPr id="5" name="TextBox 4"/>
          <p:cNvSpPr txBox="1"/>
          <p:nvPr/>
        </p:nvSpPr>
        <p:spPr>
          <a:xfrm>
            <a:off x="6334125" y="1690688"/>
            <a:ext cx="4953000" cy="523220"/>
          </a:xfrm>
          <a:prstGeom prst="rect">
            <a:avLst/>
          </a:prstGeom>
          <a:noFill/>
        </p:spPr>
        <p:txBody>
          <a:bodyPr wrap="square" rtlCol="0">
            <a:spAutoFit/>
          </a:bodyPr>
          <a:lstStyle/>
          <a:p>
            <a:pPr algn="r"/>
            <a:r>
              <a:rPr lang="he-IL" sz="2800" b="1" dirty="0"/>
              <a:t>מהו גובה קול?  – צופים בסרטון</a:t>
            </a:r>
            <a:endParaRPr lang="en-US" sz="2800" b="1" dirty="0"/>
          </a:p>
        </p:txBody>
      </p:sp>
      <p:sp>
        <p:nvSpPr>
          <p:cNvPr id="6" name="TextBox 5"/>
          <p:cNvSpPr txBox="1"/>
          <p:nvPr/>
        </p:nvSpPr>
        <p:spPr>
          <a:xfrm>
            <a:off x="123825" y="2524125"/>
            <a:ext cx="3067050" cy="2062103"/>
          </a:xfrm>
          <a:prstGeom prst="rect">
            <a:avLst/>
          </a:prstGeom>
          <a:noFill/>
        </p:spPr>
        <p:txBody>
          <a:bodyPr wrap="square" rtlCol="0">
            <a:spAutoFit/>
          </a:bodyPr>
          <a:lstStyle/>
          <a:p>
            <a:pPr algn="ctr"/>
            <a:r>
              <a:rPr lang="he-IL" sz="3200" b="1" dirty="0"/>
              <a:t>את גובה הקול (תדירות) מודדים ביחידת מידה הנקראת הרץ.</a:t>
            </a:r>
            <a:endParaRPr lang="en-US" sz="3200" b="1" dirty="0"/>
          </a:p>
        </p:txBody>
      </p:sp>
      <p:pic>
        <p:nvPicPr>
          <p:cNvPr id="3" name="Picture 2">
            <a:extLst>
              <a:ext uri="{FF2B5EF4-FFF2-40B4-BE49-F238E27FC236}">
                <a16:creationId xmlns:a16="http://schemas.microsoft.com/office/drawing/2014/main" id="{28BB16E6-5A5D-13A5-DF1D-7A160DD4FEE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3825" y="115167"/>
            <a:ext cx="1030313" cy="499915"/>
          </a:xfrm>
          <a:prstGeom prst="rect">
            <a:avLst/>
          </a:prstGeom>
        </p:spPr>
      </p:pic>
      <p:pic>
        <p:nvPicPr>
          <p:cNvPr id="7" name="Picture 6">
            <a:extLst>
              <a:ext uri="{FF2B5EF4-FFF2-40B4-BE49-F238E27FC236}">
                <a16:creationId xmlns:a16="http://schemas.microsoft.com/office/drawing/2014/main" id="{413979C1-0507-2F63-2301-743CE5FC4AD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54138" y="0"/>
            <a:ext cx="1042506" cy="591363"/>
          </a:xfrm>
          <a:prstGeom prst="rect">
            <a:avLst/>
          </a:prstGeom>
        </p:spPr>
      </p:pic>
    </p:spTree>
    <p:extLst>
      <p:ext uri="{BB962C8B-B14F-4D97-AF65-F5344CB8AC3E}">
        <p14:creationId xmlns:p14="http://schemas.microsoft.com/office/powerpoint/2010/main" val="1577410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cs typeface="+mn-cs"/>
              </a:rPr>
              <a:t> </a:t>
            </a:r>
            <a:r>
              <a:rPr lang="he-IL" sz="3200" b="1" dirty="0">
                <a:cs typeface="+mn-cs"/>
              </a:rPr>
              <a:t>גובה הקול (סרטון)</a:t>
            </a:r>
            <a:endParaRPr lang="en-US" sz="3200" b="1" dirty="0">
              <a:cs typeface="+mn-cs"/>
            </a:endParaRPr>
          </a:p>
        </p:txBody>
      </p:sp>
      <p:pic>
        <p:nvPicPr>
          <p:cNvPr id="4" name="CT8x2bdOtD8"/>
          <p:cNvPicPr>
            <a:picLocks noGrp="1" noRot="1" noChangeAspect="1"/>
          </p:cNvPicPr>
          <p:nvPr>
            <p:ph idx="1"/>
            <a:videoFile r:link="rId1"/>
          </p:nvPr>
        </p:nvPicPr>
        <p:blipFill>
          <a:blip r:embed="rId4"/>
          <a:stretch>
            <a:fillRect/>
          </a:stretch>
        </p:blipFill>
        <p:spPr>
          <a:xfrm>
            <a:off x="1654101" y="1820161"/>
            <a:ext cx="8467725" cy="4763095"/>
          </a:xfrm>
          <a:prstGeom prst="rect">
            <a:avLst/>
          </a:prstGeom>
        </p:spPr>
      </p:pic>
      <p:pic>
        <p:nvPicPr>
          <p:cNvPr id="3" name="Picture 2">
            <a:extLst>
              <a:ext uri="{FF2B5EF4-FFF2-40B4-BE49-F238E27FC236}">
                <a16:creationId xmlns:a16="http://schemas.microsoft.com/office/drawing/2014/main" id="{96ACF257-4BBF-0ECA-8B1E-4B799FE590E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535" y="115167"/>
            <a:ext cx="1030313" cy="499915"/>
          </a:xfrm>
          <a:prstGeom prst="rect">
            <a:avLst/>
          </a:prstGeom>
        </p:spPr>
      </p:pic>
      <p:pic>
        <p:nvPicPr>
          <p:cNvPr id="5" name="Picture 4">
            <a:extLst>
              <a:ext uri="{FF2B5EF4-FFF2-40B4-BE49-F238E27FC236}">
                <a16:creationId xmlns:a16="http://schemas.microsoft.com/office/drawing/2014/main" id="{A96974EA-236F-5479-929A-71E12F34003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32848" y="69442"/>
            <a:ext cx="1042506" cy="591363"/>
          </a:xfrm>
          <a:prstGeom prst="rect">
            <a:avLst/>
          </a:prstGeom>
        </p:spPr>
      </p:pic>
    </p:spTree>
    <p:extLst>
      <p:ext uri="{BB962C8B-B14F-4D97-AF65-F5344CB8AC3E}">
        <p14:creationId xmlns:p14="http://schemas.microsoft.com/office/powerpoint/2010/main" val="28734316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he-IL" sz="4000" b="1" dirty="0">
                <a:solidFill>
                  <a:prstClr val="black"/>
                </a:solidFill>
                <a:cs typeface="Arial" panose="020B0604020202020204" pitchFamily="34" charset="0"/>
              </a:rPr>
              <a:t>המשך המשימה: משנים את גובה הקול בקשקשן</a:t>
            </a:r>
            <a:endParaRPr lang="en-US" sz="4000" dirty="0"/>
          </a:p>
        </p:txBody>
      </p:sp>
      <p:sp>
        <p:nvSpPr>
          <p:cNvPr id="3" name="מציין מיקום תוכן 2"/>
          <p:cNvSpPr>
            <a:spLocks noGrp="1"/>
          </p:cNvSpPr>
          <p:nvPr>
            <p:ph idx="1"/>
          </p:nvPr>
        </p:nvSpPr>
        <p:spPr/>
        <p:txBody>
          <a:bodyPr/>
          <a:lstStyle/>
          <a:p>
            <a:pPr marL="0" indent="0" algn="r">
              <a:buNone/>
            </a:pPr>
            <a:r>
              <a:rPr lang="he-IL" sz="3600" b="1" dirty="0"/>
              <a:t>הנחיות:</a:t>
            </a:r>
          </a:p>
          <a:p>
            <a:pPr marL="0" indent="0" algn="r" rtl="1">
              <a:buNone/>
            </a:pPr>
            <a:r>
              <a:rPr lang="he-IL" dirty="0"/>
              <a:t>העלו רעיונות: באילו דרכים תוכלו לשנות את גובה הקול</a:t>
            </a:r>
            <a:r>
              <a:rPr lang="en-GB" dirty="0"/>
              <a:t> </a:t>
            </a:r>
            <a:r>
              <a:rPr lang="he-IL" dirty="0"/>
              <a:t>בקשקשן? - </a:t>
            </a:r>
          </a:p>
          <a:p>
            <a:pPr marL="0" indent="0" algn="r" rtl="1">
              <a:buNone/>
            </a:pPr>
            <a:r>
              <a:rPr lang="he-IL" dirty="0"/>
              <a:t>מקולות נמוכים לקולות גבוהים.</a:t>
            </a:r>
          </a:p>
          <a:p>
            <a:pPr marL="0" indent="0" algn="r" rtl="1">
              <a:buNone/>
            </a:pPr>
            <a:r>
              <a:rPr lang="he-IL" dirty="0"/>
              <a:t>חשבו על גורמים כגון:</a:t>
            </a:r>
          </a:p>
          <a:p>
            <a:pPr algn="r" rtl="1"/>
            <a:r>
              <a:rPr lang="he-IL" dirty="0"/>
              <a:t>המכל: סוג החומר, גודלו (נפח), עובי הדופן, צורתו. </a:t>
            </a:r>
          </a:p>
          <a:p>
            <a:pPr algn="r" rtl="1"/>
            <a:r>
              <a:rPr lang="he-IL" dirty="0"/>
              <a:t>הגופים שבתוך המכל: סוג החומר, גודלם, צורתם.</a:t>
            </a:r>
          </a:p>
          <a:p>
            <a:pPr marL="0" indent="0" algn="r" rtl="1">
              <a:buNone/>
            </a:pPr>
            <a:r>
              <a:rPr lang="he-IL" dirty="0"/>
              <a:t> </a:t>
            </a:r>
          </a:p>
          <a:p>
            <a:pPr marL="0" indent="0" algn="r" rtl="1">
              <a:buNone/>
            </a:pPr>
            <a:r>
              <a:rPr lang="he-IL" dirty="0"/>
              <a:t>       </a:t>
            </a:r>
          </a:p>
          <a:p>
            <a:pPr marL="514350" indent="-514350" algn="r" rtl="1">
              <a:buAutoNum type="arabicPeriod" startAt="2"/>
            </a:pPr>
            <a:endParaRPr lang="en-US" b="1" dirty="0"/>
          </a:p>
        </p:txBody>
      </p:sp>
      <p:pic>
        <p:nvPicPr>
          <p:cNvPr id="4" name="תמונה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3588511"/>
            <a:ext cx="2688569" cy="2938527"/>
          </a:xfrm>
          <a:prstGeom prst="rect">
            <a:avLst/>
          </a:prstGeom>
        </p:spPr>
      </p:pic>
      <p:pic>
        <p:nvPicPr>
          <p:cNvPr id="5" name="Picture 4">
            <a:extLst>
              <a:ext uri="{FF2B5EF4-FFF2-40B4-BE49-F238E27FC236}">
                <a16:creationId xmlns:a16="http://schemas.microsoft.com/office/drawing/2014/main" id="{5E0B178B-6940-B9D6-68DA-BAE6E3F09AA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347" y="0"/>
            <a:ext cx="1042506" cy="591363"/>
          </a:xfrm>
          <a:prstGeom prst="rect">
            <a:avLst/>
          </a:prstGeom>
        </p:spPr>
      </p:pic>
      <p:pic>
        <p:nvPicPr>
          <p:cNvPr id="6" name="Picture 5">
            <a:extLst>
              <a:ext uri="{FF2B5EF4-FFF2-40B4-BE49-F238E27FC236}">
                <a16:creationId xmlns:a16="http://schemas.microsoft.com/office/drawing/2014/main" id="{7770FB43-5430-1B18-DEAB-59184B3B0E7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0853" y="115167"/>
            <a:ext cx="1030313" cy="499915"/>
          </a:xfrm>
          <a:prstGeom prst="rect">
            <a:avLst/>
          </a:prstGeom>
        </p:spPr>
      </p:pic>
    </p:spTree>
    <p:extLst>
      <p:ext uri="{BB962C8B-B14F-4D97-AF65-F5344CB8AC3E}">
        <p14:creationId xmlns:p14="http://schemas.microsoft.com/office/powerpoint/2010/main" val="2678120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D189A-D12B-1C44-64CC-BF55B4B1F6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D5E6E4-7B5E-7D3A-15CE-30B0F01AFC29}"/>
              </a:ext>
            </a:extLst>
          </p:cNvPr>
          <p:cNvSpPr>
            <a:spLocks noGrp="1"/>
          </p:cNvSpPr>
          <p:nvPr>
            <p:ph type="title"/>
          </p:nvPr>
        </p:nvSpPr>
        <p:spPr/>
        <p:txBody>
          <a:bodyPr/>
          <a:lstStyle/>
          <a:p>
            <a:pPr algn="ctr"/>
            <a:r>
              <a:rPr lang="he-IL" b="1" dirty="0">
                <a:cs typeface="+mn-cs"/>
              </a:rPr>
              <a:t>משימה 4: רעשן – מקל גשם אינדיאני</a:t>
            </a:r>
            <a:endParaRPr lang="en-US" b="1" dirty="0">
              <a:cs typeface="+mn-cs"/>
            </a:endParaRPr>
          </a:p>
        </p:txBody>
      </p:sp>
      <p:pic>
        <p:nvPicPr>
          <p:cNvPr id="4" name="HBKvXFUhxj8">
            <a:extLst>
              <a:ext uri="{FF2B5EF4-FFF2-40B4-BE49-F238E27FC236}">
                <a16:creationId xmlns:a16="http://schemas.microsoft.com/office/drawing/2014/main" id="{CEFC5607-55D6-AF70-A765-FDFE11080171}"/>
              </a:ext>
            </a:extLst>
          </p:cNvPr>
          <p:cNvPicPr>
            <a:picLocks noGrp="1" noRot="1" noChangeAspect="1"/>
          </p:cNvPicPr>
          <p:nvPr>
            <p:ph idx="1"/>
            <a:videoFile r:link="rId1"/>
          </p:nvPr>
        </p:nvPicPr>
        <p:blipFill>
          <a:blip r:embed="rId4"/>
          <a:stretch>
            <a:fillRect/>
          </a:stretch>
        </p:blipFill>
        <p:spPr>
          <a:xfrm>
            <a:off x="1513210" y="1413462"/>
            <a:ext cx="8860779" cy="4984188"/>
          </a:xfrm>
          <a:prstGeom prst="rect">
            <a:avLst/>
          </a:prstGeom>
        </p:spPr>
      </p:pic>
      <p:pic>
        <p:nvPicPr>
          <p:cNvPr id="3" name="Picture 2">
            <a:extLst>
              <a:ext uri="{FF2B5EF4-FFF2-40B4-BE49-F238E27FC236}">
                <a16:creationId xmlns:a16="http://schemas.microsoft.com/office/drawing/2014/main" id="{72C04051-C2DE-C2D4-3A78-CE58B15B995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167" y="115167"/>
            <a:ext cx="1030313" cy="499915"/>
          </a:xfrm>
          <a:prstGeom prst="rect">
            <a:avLst/>
          </a:prstGeom>
        </p:spPr>
      </p:pic>
      <p:pic>
        <p:nvPicPr>
          <p:cNvPr id="5" name="Picture 4">
            <a:extLst>
              <a:ext uri="{FF2B5EF4-FFF2-40B4-BE49-F238E27FC236}">
                <a16:creationId xmlns:a16="http://schemas.microsoft.com/office/drawing/2014/main" id="{BC7DC839-D6C0-7190-431D-69075D40B42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00480" y="23719"/>
            <a:ext cx="1048603" cy="591363"/>
          </a:xfrm>
          <a:prstGeom prst="rect">
            <a:avLst/>
          </a:prstGeom>
        </p:spPr>
      </p:pic>
    </p:spTree>
    <p:extLst>
      <p:ext uri="{BB962C8B-B14F-4D97-AF65-F5344CB8AC3E}">
        <p14:creationId xmlns:p14="http://schemas.microsoft.com/office/powerpoint/2010/main" val="5086407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D1242-6584-0F85-C2FD-3622EB0E0F7E}"/>
              </a:ext>
            </a:extLst>
          </p:cNvPr>
          <p:cNvSpPr>
            <a:spLocks noGrp="1"/>
          </p:cNvSpPr>
          <p:nvPr>
            <p:ph type="title"/>
          </p:nvPr>
        </p:nvSpPr>
        <p:spPr/>
        <p:txBody>
          <a:bodyPr/>
          <a:lstStyle/>
          <a:p>
            <a:pPr algn="ctr"/>
            <a:r>
              <a:rPr lang="he-IL" b="1" dirty="0">
                <a:cs typeface="+mn-cs"/>
              </a:rPr>
              <a:t>המשך המשימה: שאלות חקר</a:t>
            </a:r>
            <a:endParaRPr lang="en-US" b="1" dirty="0">
              <a:cs typeface="+mn-cs"/>
            </a:endParaRPr>
          </a:p>
        </p:txBody>
      </p:sp>
      <p:sp>
        <p:nvSpPr>
          <p:cNvPr id="3" name="Content Placeholder 2">
            <a:extLst>
              <a:ext uri="{FF2B5EF4-FFF2-40B4-BE49-F238E27FC236}">
                <a16:creationId xmlns:a16="http://schemas.microsoft.com/office/drawing/2014/main" id="{09D572F3-1EA7-E8A6-4731-EBAD16F0CB51}"/>
              </a:ext>
            </a:extLst>
          </p:cNvPr>
          <p:cNvSpPr>
            <a:spLocks noGrp="1"/>
          </p:cNvSpPr>
          <p:nvPr>
            <p:ph idx="1"/>
          </p:nvPr>
        </p:nvSpPr>
        <p:spPr/>
        <p:txBody>
          <a:bodyPr/>
          <a:lstStyle/>
          <a:p>
            <a:pPr marL="0" indent="0" algn="r">
              <a:buNone/>
            </a:pPr>
            <a:r>
              <a:rPr lang="he-IL" b="1" dirty="0"/>
              <a:t>דוגמאות</a:t>
            </a:r>
          </a:p>
          <a:p>
            <a:pPr marL="457200" lvl="1" indent="0" algn="r">
              <a:buNone/>
            </a:pPr>
            <a:endParaRPr lang="he-IL" b="1" dirty="0"/>
          </a:p>
          <a:p>
            <a:pPr marL="914400" lvl="1" indent="-457200" algn="r" rtl="1">
              <a:buFont typeface="+mj-lt"/>
              <a:buAutoNum type="arabicPeriod"/>
            </a:pPr>
            <a:r>
              <a:rPr lang="he-IL" b="1" dirty="0"/>
              <a:t>מה הקשר אורך הגליל לבין גובה הקול שמשמיע הרעשן?</a:t>
            </a:r>
          </a:p>
          <a:p>
            <a:pPr marL="457200" lvl="1" indent="0" algn="r" rtl="1">
              <a:buNone/>
            </a:pPr>
            <a:r>
              <a:rPr lang="he-IL" b="1" dirty="0"/>
              <a:t>2.  מה הקשר בין סוג החומר שממנו עשוי הגליל על גובה הקול שמשמיע הרעשן?</a:t>
            </a:r>
          </a:p>
          <a:p>
            <a:pPr marL="457200" lvl="1" indent="0" algn="r" rtl="1">
              <a:buNone/>
            </a:pPr>
            <a:r>
              <a:rPr lang="he-IL" b="1" dirty="0"/>
              <a:t>3.  מה הקשר בין סוג הגופים שנופלים לבין גובה הקול שמשמיע הרעשן?</a:t>
            </a:r>
          </a:p>
          <a:p>
            <a:pPr marL="914400" lvl="1" indent="-457200" algn="r" rtl="1">
              <a:buAutoNum type="arabicPeriod" startAt="4"/>
            </a:pPr>
            <a:r>
              <a:rPr lang="he-IL" b="1" dirty="0"/>
              <a:t>מה הקשר בין גודל הגופים שנופלים לבין גובה הקול שמשמיע הרעשן?</a:t>
            </a:r>
          </a:p>
          <a:p>
            <a:pPr marL="914400" lvl="1" indent="-457200" algn="r" rtl="1">
              <a:buAutoNum type="arabicPeriod" startAt="4"/>
            </a:pPr>
            <a:r>
              <a:rPr lang="he-IL" b="1" dirty="0"/>
              <a:t>מה הקשר בין עובי ה"צמות" שעשויות מרדיד אלומיניום על גובה הקול שמשמיע הרעשן?</a:t>
            </a:r>
          </a:p>
          <a:p>
            <a:pPr marL="514350" indent="-514350" algn="r">
              <a:buAutoNum type="arabicPeriod"/>
            </a:pPr>
            <a:endParaRPr lang="en-US" b="1" dirty="0"/>
          </a:p>
        </p:txBody>
      </p:sp>
      <p:pic>
        <p:nvPicPr>
          <p:cNvPr id="4" name="Picture 3">
            <a:extLst>
              <a:ext uri="{FF2B5EF4-FFF2-40B4-BE49-F238E27FC236}">
                <a16:creationId xmlns:a16="http://schemas.microsoft.com/office/drawing/2014/main" id="{45D7E251-3854-79CD-338A-87CD11C120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15167"/>
            <a:ext cx="1030313" cy="499915"/>
          </a:xfrm>
          <a:prstGeom prst="rect">
            <a:avLst/>
          </a:prstGeom>
        </p:spPr>
      </p:pic>
      <p:pic>
        <p:nvPicPr>
          <p:cNvPr id="5" name="Picture 4">
            <a:extLst>
              <a:ext uri="{FF2B5EF4-FFF2-40B4-BE49-F238E27FC236}">
                <a16:creationId xmlns:a16="http://schemas.microsoft.com/office/drawing/2014/main" id="{46D36634-2B3D-4641-526B-18720A4650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0313" y="0"/>
            <a:ext cx="1048603" cy="591363"/>
          </a:xfrm>
          <a:prstGeom prst="rect">
            <a:avLst/>
          </a:prstGeom>
        </p:spPr>
      </p:pic>
      <p:sp>
        <p:nvSpPr>
          <p:cNvPr id="6" name="TextBox 5">
            <a:extLst>
              <a:ext uri="{FF2B5EF4-FFF2-40B4-BE49-F238E27FC236}">
                <a16:creationId xmlns:a16="http://schemas.microsoft.com/office/drawing/2014/main" id="{1AFDD7A7-7AAF-3354-4B72-0153165CC2D3}"/>
              </a:ext>
            </a:extLst>
          </p:cNvPr>
          <p:cNvSpPr txBox="1"/>
          <p:nvPr/>
        </p:nvSpPr>
        <p:spPr>
          <a:xfrm>
            <a:off x="1030314" y="4863313"/>
            <a:ext cx="6519556" cy="1200329"/>
          </a:xfrm>
          <a:prstGeom prst="rect">
            <a:avLst/>
          </a:prstGeom>
          <a:noFill/>
        </p:spPr>
        <p:txBody>
          <a:bodyPr wrap="square" rtlCol="0">
            <a:spAutoFit/>
          </a:bodyPr>
          <a:lstStyle/>
          <a:p>
            <a:r>
              <a:rPr lang="he-IL" sz="3600" b="1" dirty="0"/>
              <a:t>כיצד תוצאות החקר יכולות לסייע בהכנת מקל גשם עם קול גבוה?</a:t>
            </a:r>
            <a:endParaRPr lang="en-US" sz="3600" b="1" dirty="0"/>
          </a:p>
        </p:txBody>
      </p:sp>
    </p:spTree>
    <p:extLst>
      <p:ext uri="{BB962C8B-B14F-4D97-AF65-F5344CB8AC3E}">
        <p14:creationId xmlns:p14="http://schemas.microsoft.com/office/powerpoint/2010/main" val="19437174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flipH="1">
            <a:off x="814175" y="177801"/>
            <a:ext cx="10768224" cy="1239837"/>
          </a:xfrm>
        </p:spPr>
        <p:txBody>
          <a:bodyPr>
            <a:normAutofit/>
          </a:bodyPr>
          <a:lstStyle/>
          <a:p>
            <a:pPr algn="r"/>
            <a:r>
              <a:rPr lang="he-IL" sz="5400" b="1" dirty="0">
                <a:solidFill>
                  <a:srgbClr val="FF0000"/>
                </a:solidFill>
                <a:cs typeface="+mn-cs"/>
              </a:rPr>
              <a:t>אתגר הנדסי (דוגמה)</a:t>
            </a:r>
            <a:endParaRPr lang="en-US" sz="5400" b="1" dirty="0">
              <a:solidFill>
                <a:srgbClr val="FF0000"/>
              </a:solidFill>
              <a:cs typeface="+mn-cs"/>
            </a:endParaRPr>
          </a:p>
        </p:txBody>
      </p:sp>
      <p:sp>
        <p:nvSpPr>
          <p:cNvPr id="3" name="מציין מיקום תוכן 2"/>
          <p:cNvSpPr>
            <a:spLocks noGrp="1"/>
          </p:cNvSpPr>
          <p:nvPr>
            <p:ph idx="1"/>
          </p:nvPr>
        </p:nvSpPr>
        <p:spPr>
          <a:xfrm flipH="1">
            <a:off x="1905001" y="1476828"/>
            <a:ext cx="9782801" cy="4572000"/>
          </a:xfrm>
        </p:spPr>
        <p:txBody>
          <a:bodyPr>
            <a:normAutofit lnSpcReduction="10000"/>
          </a:bodyPr>
          <a:lstStyle/>
          <a:p>
            <a:pPr marL="0" indent="0" algn="r">
              <a:buNone/>
            </a:pPr>
            <a:r>
              <a:rPr lang="he-IL" dirty="0"/>
              <a:t>אתם מהנדסים ומהנדסות שמעוניינים להכין קשקשנים שמשמיעים קול גבוה כאשר מניעים אותם.</a:t>
            </a:r>
          </a:p>
          <a:p>
            <a:pPr marL="0" indent="0" algn="r">
              <a:buNone/>
            </a:pPr>
            <a:endParaRPr lang="he-IL" dirty="0"/>
          </a:p>
          <a:p>
            <a:pPr marL="0" indent="0" algn="r">
              <a:buNone/>
            </a:pPr>
            <a:r>
              <a:rPr lang="he-IL" b="1" dirty="0"/>
              <a:t>הבעיה ההנדסית</a:t>
            </a:r>
            <a:r>
              <a:rPr lang="he-IL" dirty="0"/>
              <a:t>: כיצד נבנה קשקשן שמשמיע קולות גבוהים כאשר מניעים אותם? </a:t>
            </a:r>
          </a:p>
          <a:p>
            <a:pPr marL="0" indent="0" algn="r">
              <a:buNone/>
            </a:pPr>
            <a:endParaRPr lang="he-IL" dirty="0"/>
          </a:p>
          <a:p>
            <a:pPr marL="0" indent="0" algn="r">
              <a:buNone/>
            </a:pPr>
            <a:r>
              <a:rPr lang="he-IL" b="1" dirty="0"/>
              <a:t> </a:t>
            </a:r>
            <a:endParaRPr lang="he-IL" dirty="0"/>
          </a:p>
          <a:p>
            <a:pPr marL="0" indent="0" algn="r">
              <a:buNone/>
            </a:pPr>
            <a:endParaRPr lang="he-IL" dirty="0"/>
          </a:p>
          <a:p>
            <a:pPr marL="0" indent="0" algn="r">
              <a:buNone/>
            </a:pPr>
            <a:r>
              <a:rPr lang="he-IL" dirty="0"/>
              <a:t> </a:t>
            </a:r>
            <a:r>
              <a:rPr lang="he-IL" b="1" dirty="0">
                <a:solidFill>
                  <a:srgbClr val="FF0000"/>
                </a:solidFill>
              </a:rPr>
              <a:t>לפתרון הבעיה דרושה חקירה מדעית.</a:t>
            </a:r>
          </a:p>
          <a:p>
            <a:pPr marL="0" indent="0">
              <a:buNone/>
            </a:pPr>
            <a:r>
              <a:rPr lang="he-IL" dirty="0"/>
              <a:t>                  </a:t>
            </a:r>
          </a:p>
        </p:txBody>
      </p:sp>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88" y="118609"/>
            <a:ext cx="1207113" cy="646232"/>
          </a:xfrm>
          <a:prstGeom prst="rect">
            <a:avLst/>
          </a:prstGeom>
        </p:spPr>
      </p:pic>
      <p:pic>
        <p:nvPicPr>
          <p:cNvPr id="7" name="תמונה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81153" y="37806"/>
            <a:ext cx="1280271" cy="725487"/>
          </a:xfrm>
          <a:prstGeom prst="rect">
            <a:avLst/>
          </a:prstGeom>
        </p:spPr>
      </p:pic>
    </p:spTree>
    <p:extLst>
      <p:ext uri="{BB962C8B-B14F-4D97-AF65-F5344CB8AC3E}">
        <p14:creationId xmlns:p14="http://schemas.microsoft.com/office/powerpoint/2010/main" val="260124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cs typeface="+mn-cs"/>
              </a:rPr>
              <a:t>תוכן העניינים</a:t>
            </a:r>
          </a:p>
        </p:txBody>
      </p:sp>
      <p:sp>
        <p:nvSpPr>
          <p:cNvPr id="3" name="מציין מיקום תוכן 2"/>
          <p:cNvSpPr>
            <a:spLocks noGrp="1"/>
          </p:cNvSpPr>
          <p:nvPr>
            <p:ph idx="1"/>
          </p:nvPr>
        </p:nvSpPr>
        <p:spPr/>
        <p:txBody>
          <a:bodyPr/>
          <a:lstStyle/>
          <a:p>
            <a:pPr algn="r" rtl="1"/>
            <a:r>
              <a:rPr lang="he-IL" dirty="0"/>
              <a:t>מהם רעשנים וסוגי רעשנים, שקופיות 6-5</a:t>
            </a:r>
          </a:p>
          <a:p>
            <a:pPr algn="r" rtl="1"/>
            <a:r>
              <a:rPr lang="he-IL" dirty="0"/>
              <a:t>רעשן פטיש, שקופיות 16-7</a:t>
            </a:r>
          </a:p>
          <a:p>
            <a:pPr algn="r" rtl="1"/>
            <a:r>
              <a:rPr lang="he-IL" dirty="0"/>
              <a:t>העברה והמרות אנרגיה ברעשן בזמן פעולה, שקופיות 18-17</a:t>
            </a:r>
          </a:p>
          <a:p>
            <a:pPr algn="r" rtl="1"/>
            <a:r>
              <a:rPr lang="he-IL" dirty="0"/>
              <a:t>קשקשנים, קסטנייטות שקופיות 26-19</a:t>
            </a:r>
          </a:p>
          <a:p>
            <a:pPr algn="r" rtl="1"/>
            <a:r>
              <a:rPr lang="he-IL" dirty="0"/>
              <a:t>חקר ופתרון בעיות, שקופיות 43-27</a:t>
            </a:r>
          </a:p>
          <a:p>
            <a:pPr algn="r" rtl="1"/>
            <a:r>
              <a:rPr lang="he-IL" dirty="0"/>
              <a:t>חיות מרעישות בטבע,  שקופיות 48-44</a:t>
            </a:r>
          </a:p>
          <a:p>
            <a:pPr algn="r" rtl="1"/>
            <a:r>
              <a:rPr lang="he-IL" dirty="0"/>
              <a:t>לשמוע קול – לראות קול, סימולציה, אתר במבט מקוון, שקופיות 50-49</a:t>
            </a:r>
          </a:p>
          <a:p>
            <a:pPr algn="r" rtl="1"/>
            <a:r>
              <a:rPr lang="he-IL" dirty="0"/>
              <a:t>הקשר לתוכנית הלימודים, שקופית 51</a:t>
            </a:r>
          </a:p>
          <a:p>
            <a:pPr algn="r" rtl="1"/>
            <a:endParaRPr lang="he-IL" dirty="0"/>
          </a:p>
          <a:p>
            <a:pPr algn="r" rtl="1"/>
            <a:endParaRPr lang="he-IL" dirty="0"/>
          </a:p>
        </p:txBody>
      </p:sp>
      <p:pic>
        <p:nvPicPr>
          <p:cNvPr id="4" name="תמונה 5">
            <a:extLst>
              <a:ext uri="{FF2B5EF4-FFF2-40B4-BE49-F238E27FC236}">
                <a16:creationId xmlns:a16="http://schemas.microsoft.com/office/drawing/2014/main" id="{9D046A7B-589F-67CD-254D-E0F3FF36A2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984832" y="93590"/>
            <a:ext cx="1027404" cy="495957"/>
          </a:xfrm>
          <a:prstGeom prst="rect">
            <a:avLst/>
          </a:prstGeom>
        </p:spPr>
      </p:pic>
      <p:pic>
        <p:nvPicPr>
          <p:cNvPr id="6" name="Picture 5">
            <a:extLst>
              <a:ext uri="{FF2B5EF4-FFF2-40B4-BE49-F238E27FC236}">
                <a16:creationId xmlns:a16="http://schemas.microsoft.com/office/drawing/2014/main" id="{91921B75-FA05-2411-EEDE-70119E4F93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9764" y="45886"/>
            <a:ext cx="1042506" cy="591363"/>
          </a:xfrm>
          <a:prstGeom prst="rect">
            <a:avLst/>
          </a:prstGeom>
        </p:spPr>
      </p:pic>
    </p:spTree>
    <p:extLst>
      <p:ext uri="{BB962C8B-B14F-4D97-AF65-F5344CB8AC3E}">
        <p14:creationId xmlns:p14="http://schemas.microsoft.com/office/powerpoint/2010/main" val="21209517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cs typeface="+mn-cs"/>
              </a:rPr>
              <a:t>שערו: אילו גורמים יכולים להשפיע גובה הקול שמשמיע הרעשן??</a:t>
            </a:r>
            <a:endParaRPr lang="en-US" b="1" dirty="0">
              <a:cs typeface="+mn-cs"/>
            </a:endParaRPr>
          </a:p>
        </p:txBody>
      </p:sp>
      <p:pic>
        <p:nvPicPr>
          <p:cNvPr id="4" name="מציין מיקום תוכן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172202" y="1690688"/>
            <a:ext cx="4931227" cy="4499295"/>
          </a:xfrm>
          <a:prstGeom prst="rect">
            <a:avLst/>
          </a:prstGeom>
        </p:spPr>
      </p:pic>
      <p:sp>
        <p:nvSpPr>
          <p:cNvPr id="3" name="TextBox 2"/>
          <p:cNvSpPr txBox="1"/>
          <p:nvPr/>
        </p:nvSpPr>
        <p:spPr>
          <a:xfrm>
            <a:off x="457200" y="2306367"/>
            <a:ext cx="5562600" cy="3108543"/>
          </a:xfrm>
          <a:prstGeom prst="rect">
            <a:avLst/>
          </a:prstGeom>
          <a:noFill/>
          <a:ln>
            <a:solidFill>
              <a:schemeClr val="bg2"/>
            </a:solidFill>
          </a:ln>
        </p:spPr>
        <p:txBody>
          <a:bodyPr wrap="square" rtlCol="0" anchor="ctr" anchorCtr="1">
            <a:spAutoFit/>
          </a:bodyPr>
          <a:lstStyle/>
          <a:p>
            <a:pPr algn="r"/>
            <a:r>
              <a:rPr lang="he-IL" sz="2800" b="1" dirty="0"/>
              <a:t>גורמים אפשריים</a:t>
            </a:r>
          </a:p>
          <a:p>
            <a:pPr marL="457200" indent="-457200" algn="r" rtl="1">
              <a:buFont typeface="Wingdings" panose="05000000000000000000" pitchFamily="2" charset="2"/>
              <a:buChar char="ü"/>
            </a:pPr>
            <a:r>
              <a:rPr lang="he-IL" sz="2800" dirty="0"/>
              <a:t>נפח וצורת המכל</a:t>
            </a:r>
          </a:p>
          <a:p>
            <a:pPr marL="457200" indent="-457200" algn="r" rtl="1">
              <a:buFont typeface="Wingdings" panose="05000000000000000000" pitchFamily="2" charset="2"/>
              <a:buChar char="ü"/>
            </a:pPr>
            <a:r>
              <a:rPr lang="he-IL" sz="2800" dirty="0"/>
              <a:t>החומר ממנו עשוי המכל</a:t>
            </a:r>
          </a:p>
          <a:p>
            <a:pPr marL="457200" indent="-457200" algn="r" rtl="1">
              <a:buFont typeface="Wingdings" panose="05000000000000000000" pitchFamily="2" charset="2"/>
              <a:buChar char="ü"/>
            </a:pPr>
            <a:r>
              <a:rPr lang="he-IL" sz="2800" dirty="0"/>
              <a:t>סוג האביזרים</a:t>
            </a:r>
          </a:p>
          <a:p>
            <a:pPr marL="457200" indent="-457200" algn="r" rtl="1">
              <a:buFont typeface="Wingdings" panose="05000000000000000000" pitchFamily="2" charset="2"/>
              <a:buChar char="ü"/>
            </a:pPr>
            <a:r>
              <a:rPr lang="he-IL" sz="2800" dirty="0"/>
              <a:t>גודל האביזרים</a:t>
            </a:r>
          </a:p>
          <a:p>
            <a:pPr marL="457200" indent="-457200" algn="r" rtl="1">
              <a:buFont typeface="Wingdings" panose="05000000000000000000" pitchFamily="2" charset="2"/>
              <a:buChar char="ü"/>
            </a:pPr>
            <a:r>
              <a:rPr lang="he-IL" sz="2800" dirty="0"/>
              <a:t>כמות האביזרים</a:t>
            </a:r>
          </a:p>
          <a:p>
            <a:pPr marL="457200" indent="-457200" algn="r" rtl="1">
              <a:buFont typeface="Wingdings" panose="05000000000000000000" pitchFamily="2" charset="2"/>
              <a:buChar char="ü"/>
            </a:pPr>
            <a:r>
              <a:rPr lang="he-IL" sz="2800" dirty="0"/>
              <a:t>אחר</a:t>
            </a:r>
          </a:p>
        </p:txBody>
      </p:sp>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4312" y="6125372"/>
            <a:ext cx="1207113" cy="646232"/>
          </a:xfrm>
          <a:prstGeom prst="rect">
            <a:avLst/>
          </a:prstGeom>
        </p:spPr>
      </p:pic>
      <p:pic>
        <p:nvPicPr>
          <p:cNvPr id="6" name="תמונה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4041" y="6132514"/>
            <a:ext cx="1280271" cy="725487"/>
          </a:xfrm>
          <a:prstGeom prst="rect">
            <a:avLst/>
          </a:prstGeom>
        </p:spPr>
      </p:pic>
    </p:spTree>
    <p:extLst>
      <p:ext uri="{BB962C8B-B14F-4D97-AF65-F5344CB8AC3E}">
        <p14:creationId xmlns:p14="http://schemas.microsoft.com/office/powerpoint/2010/main" val="346662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cs typeface="+mn-cs"/>
              </a:rPr>
              <a:t>מנסחים השערות</a:t>
            </a:r>
            <a:endParaRPr lang="en-US" b="1" dirty="0">
              <a:cs typeface="+mn-cs"/>
            </a:endParaRPr>
          </a:p>
        </p:txBody>
      </p:sp>
      <p:sp>
        <p:nvSpPr>
          <p:cNvPr id="3" name="מציין מיקום תוכן 2"/>
          <p:cNvSpPr>
            <a:spLocks noGrp="1"/>
          </p:cNvSpPr>
          <p:nvPr>
            <p:ph idx="1"/>
          </p:nvPr>
        </p:nvSpPr>
        <p:spPr>
          <a:xfrm flipH="1">
            <a:off x="990600" y="1676400"/>
            <a:ext cx="11199813" cy="4572000"/>
          </a:xfrm>
        </p:spPr>
        <p:txBody>
          <a:bodyPr>
            <a:normAutofit/>
          </a:bodyPr>
          <a:lstStyle/>
          <a:p>
            <a:pPr marL="285750" indent="-285750" algn="r" rtl="1">
              <a:lnSpc>
                <a:spcPct val="100000"/>
              </a:lnSpc>
              <a:spcBef>
                <a:spcPts val="0"/>
              </a:spcBef>
              <a:buFont typeface="Wingdings" panose="05000000000000000000" pitchFamily="2" charset="2"/>
              <a:buChar char="ü"/>
            </a:pPr>
            <a:r>
              <a:rPr lang="he-IL" sz="3200" b="1" dirty="0">
                <a:solidFill>
                  <a:prstClr val="black"/>
                </a:solidFill>
                <a:latin typeface="Century Gothic" panose="020B0502020202020204"/>
                <a:cs typeface="Gisha" panose="020B0502040204020203" pitchFamily="34" charset="-79"/>
              </a:rPr>
              <a:t>נפח המכל</a:t>
            </a:r>
            <a:r>
              <a:rPr lang="he-IL" sz="3200" dirty="0">
                <a:solidFill>
                  <a:prstClr val="black"/>
                </a:solidFill>
                <a:latin typeface="Century Gothic" panose="020B0502020202020204"/>
                <a:cs typeface="Gisha" panose="020B0502040204020203" pitchFamily="34" charset="-79"/>
              </a:rPr>
              <a:t>: ייתכן ונפח הכלי משפיע על גובה הצליל.</a:t>
            </a:r>
          </a:p>
          <a:p>
            <a:pPr marL="285750" indent="-285750" algn="r" rtl="1">
              <a:lnSpc>
                <a:spcPct val="100000"/>
              </a:lnSpc>
              <a:spcBef>
                <a:spcPts val="0"/>
              </a:spcBef>
              <a:buFont typeface="Wingdings" panose="05000000000000000000" pitchFamily="2" charset="2"/>
              <a:buChar char="ü"/>
            </a:pPr>
            <a:r>
              <a:rPr lang="he-IL" sz="3200" b="1" dirty="0">
                <a:solidFill>
                  <a:prstClr val="black"/>
                </a:solidFill>
                <a:latin typeface="Century Gothic" panose="020B0502020202020204"/>
                <a:cs typeface="Gisha" panose="020B0502040204020203" pitchFamily="34" charset="-79"/>
              </a:rPr>
              <a:t>החומר ממנו עשוי המכל</a:t>
            </a:r>
            <a:r>
              <a:rPr lang="he-IL" sz="3200" dirty="0">
                <a:solidFill>
                  <a:prstClr val="black"/>
                </a:solidFill>
                <a:latin typeface="Century Gothic" panose="020B0502020202020204"/>
                <a:cs typeface="Gisha" panose="020B0502040204020203" pitchFamily="34" charset="-79"/>
              </a:rPr>
              <a:t>: ייתכן והחומר ממנו עשוי המכל משפיע על גובה הצליל.</a:t>
            </a:r>
          </a:p>
          <a:p>
            <a:pPr marL="285750" indent="-285750" algn="r" rtl="1">
              <a:lnSpc>
                <a:spcPct val="100000"/>
              </a:lnSpc>
              <a:spcBef>
                <a:spcPts val="0"/>
              </a:spcBef>
              <a:buFont typeface="Wingdings" panose="05000000000000000000" pitchFamily="2" charset="2"/>
              <a:buChar char="ü"/>
            </a:pPr>
            <a:r>
              <a:rPr lang="he-IL" sz="3200" b="1" dirty="0">
                <a:solidFill>
                  <a:prstClr val="black"/>
                </a:solidFill>
                <a:latin typeface="Century Gothic" panose="020B0502020202020204"/>
                <a:cs typeface="Gisha" panose="020B0502040204020203" pitchFamily="34" charset="-79"/>
              </a:rPr>
              <a:t>סוג האביזרים</a:t>
            </a:r>
            <a:r>
              <a:rPr lang="he-IL" sz="3200" dirty="0">
                <a:solidFill>
                  <a:prstClr val="black"/>
                </a:solidFill>
                <a:latin typeface="Century Gothic" panose="020B0502020202020204"/>
                <a:cs typeface="Gisha" panose="020B0502040204020203" pitchFamily="34" charset="-79"/>
              </a:rPr>
              <a:t>: ייתכן וסוג האביזרים משפיע על גובה הצליל.</a:t>
            </a:r>
          </a:p>
          <a:p>
            <a:pPr marL="285750" indent="-285750" algn="r" rtl="1">
              <a:lnSpc>
                <a:spcPct val="100000"/>
              </a:lnSpc>
              <a:spcBef>
                <a:spcPts val="0"/>
              </a:spcBef>
              <a:buFont typeface="Wingdings" panose="05000000000000000000" pitchFamily="2" charset="2"/>
              <a:buChar char="ü"/>
            </a:pPr>
            <a:r>
              <a:rPr lang="he-IL" sz="3200" b="1" dirty="0">
                <a:solidFill>
                  <a:prstClr val="black"/>
                </a:solidFill>
                <a:latin typeface="Century Gothic" panose="020B0502020202020204"/>
                <a:cs typeface="Gisha" panose="020B0502040204020203" pitchFamily="34" charset="-79"/>
              </a:rPr>
              <a:t>כמות האביזרים</a:t>
            </a:r>
            <a:r>
              <a:rPr lang="he-IL" sz="3200" dirty="0">
                <a:solidFill>
                  <a:prstClr val="black"/>
                </a:solidFill>
                <a:latin typeface="Century Gothic" panose="020B0502020202020204"/>
                <a:cs typeface="Gisha" panose="020B0502040204020203" pitchFamily="34" charset="-79"/>
              </a:rPr>
              <a:t>: ייתכן וכמות האביזרים משפיע על גובה הצליל.</a:t>
            </a:r>
          </a:p>
          <a:p>
            <a:pPr marL="285750" indent="-285750" algn="r" rtl="1">
              <a:lnSpc>
                <a:spcPct val="100000"/>
              </a:lnSpc>
              <a:spcBef>
                <a:spcPts val="0"/>
              </a:spcBef>
              <a:buFont typeface="Wingdings" panose="05000000000000000000" pitchFamily="2" charset="2"/>
              <a:buChar char="ü"/>
            </a:pPr>
            <a:r>
              <a:rPr lang="he-IL" sz="3200" b="1" dirty="0">
                <a:solidFill>
                  <a:prstClr val="black"/>
                </a:solidFill>
                <a:latin typeface="Century Gothic" panose="020B0502020202020204"/>
                <a:cs typeface="Gisha" panose="020B0502040204020203" pitchFamily="34" charset="-79"/>
              </a:rPr>
              <a:t>גודל האביזרים</a:t>
            </a:r>
            <a:r>
              <a:rPr lang="he-IL" sz="3200" dirty="0">
                <a:solidFill>
                  <a:prstClr val="black"/>
                </a:solidFill>
                <a:latin typeface="Century Gothic" panose="020B0502020202020204"/>
                <a:cs typeface="Gisha" panose="020B0502040204020203" pitchFamily="34" charset="-79"/>
              </a:rPr>
              <a:t>:</a:t>
            </a:r>
            <a:r>
              <a:rPr lang="en-US" sz="3200" dirty="0">
                <a:solidFill>
                  <a:prstClr val="black"/>
                </a:solidFill>
                <a:latin typeface="Century Gothic" panose="020B0502020202020204"/>
                <a:cs typeface="Gisha" panose="020B0502040204020203" pitchFamily="34" charset="-79"/>
              </a:rPr>
              <a:t> </a:t>
            </a:r>
            <a:r>
              <a:rPr lang="he-IL" sz="3200" dirty="0">
                <a:solidFill>
                  <a:prstClr val="black"/>
                </a:solidFill>
                <a:latin typeface="Century Gothic" panose="020B0502020202020204"/>
                <a:cs typeface="Gisha" panose="020B0502040204020203" pitchFamily="34" charset="-79"/>
              </a:rPr>
              <a:t>ייתכן וגודל האביזרים משפיע על גובה הצליל.</a:t>
            </a:r>
          </a:p>
          <a:p>
            <a:pPr marL="285750" indent="-285750" algn="r" rtl="1">
              <a:lnSpc>
                <a:spcPct val="100000"/>
              </a:lnSpc>
              <a:spcBef>
                <a:spcPts val="0"/>
              </a:spcBef>
              <a:buFont typeface="Wingdings" panose="05000000000000000000" pitchFamily="2" charset="2"/>
              <a:buChar char="ü"/>
            </a:pPr>
            <a:r>
              <a:rPr lang="he-IL" sz="3200" dirty="0">
                <a:solidFill>
                  <a:prstClr val="black"/>
                </a:solidFill>
                <a:latin typeface="Century Gothic" panose="020B0502020202020204"/>
                <a:cs typeface="Gisha" panose="020B0502040204020203" pitchFamily="34" charset="-79"/>
              </a:rPr>
              <a:t>אחר</a:t>
            </a:r>
          </a:p>
          <a:p>
            <a:endParaRPr lang="en-US" dirty="0"/>
          </a:p>
        </p:txBody>
      </p:sp>
      <p:pic>
        <p:nvPicPr>
          <p:cNvPr id="4" name="תמונה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90891" y="77412"/>
            <a:ext cx="1207113" cy="646232"/>
          </a:xfrm>
          <a:prstGeom prst="rect">
            <a:avLst/>
          </a:prstGeom>
        </p:spPr>
      </p:pic>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218" y="37786"/>
            <a:ext cx="1280271" cy="725487"/>
          </a:xfrm>
          <a:prstGeom prst="rect">
            <a:avLst/>
          </a:prstGeom>
        </p:spPr>
      </p:pic>
    </p:spTree>
    <p:extLst>
      <p:ext uri="{BB962C8B-B14F-4D97-AF65-F5344CB8AC3E}">
        <p14:creationId xmlns:p14="http://schemas.microsoft.com/office/powerpoint/2010/main" val="2477553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cs typeface="+mn-cs"/>
              </a:rPr>
              <a:t>שאלות חקר</a:t>
            </a:r>
            <a:endParaRPr lang="en-US" b="1" dirty="0">
              <a:cs typeface="+mn-cs"/>
            </a:endParaRPr>
          </a:p>
        </p:txBody>
      </p:sp>
      <p:sp>
        <p:nvSpPr>
          <p:cNvPr id="3" name="מציין מיקום תוכן 2"/>
          <p:cNvSpPr>
            <a:spLocks noGrp="1"/>
          </p:cNvSpPr>
          <p:nvPr>
            <p:ph idx="1"/>
          </p:nvPr>
        </p:nvSpPr>
        <p:spPr>
          <a:xfrm flipH="1">
            <a:off x="533400" y="1563914"/>
            <a:ext cx="11154401" cy="4572000"/>
          </a:xfrm>
        </p:spPr>
        <p:txBody>
          <a:bodyPr/>
          <a:lstStyle/>
          <a:p>
            <a:pPr marL="514350" indent="-514350" algn="r" rtl="1">
              <a:buFont typeface="+mj-lt"/>
              <a:buAutoNum type="arabicPeriod"/>
            </a:pPr>
            <a:r>
              <a:rPr lang="he-IL" dirty="0"/>
              <a:t>מהי ההשפעה של </a:t>
            </a:r>
            <a:r>
              <a:rPr lang="he-IL" b="1" dirty="0"/>
              <a:t>נפח המכל על גובה הצליל</a:t>
            </a:r>
            <a:r>
              <a:rPr lang="he-IL" dirty="0"/>
              <a:t>?</a:t>
            </a:r>
            <a:endParaRPr lang="en-US" dirty="0"/>
          </a:p>
          <a:p>
            <a:pPr marL="514350" indent="-514350" algn="r" rtl="1">
              <a:buFont typeface="+mj-lt"/>
              <a:buAutoNum type="arabicPeriod"/>
            </a:pPr>
            <a:r>
              <a:rPr lang="he-IL" dirty="0"/>
              <a:t>מהי ההשפעה של </a:t>
            </a:r>
            <a:r>
              <a:rPr lang="he-IL" b="1" dirty="0"/>
              <a:t>החומר ממנו עשוי המכל </a:t>
            </a:r>
            <a:r>
              <a:rPr lang="he-IL" dirty="0"/>
              <a:t>על גובה הצליל?</a:t>
            </a:r>
          </a:p>
          <a:p>
            <a:pPr marL="514350" indent="-514350" algn="r" rtl="1">
              <a:buFont typeface="+mj-lt"/>
              <a:buAutoNum type="arabicPeriod"/>
            </a:pPr>
            <a:r>
              <a:rPr lang="he-IL" dirty="0"/>
              <a:t>מהי ההשפעה של </a:t>
            </a:r>
            <a:r>
              <a:rPr lang="he-IL" b="1" dirty="0"/>
              <a:t>סוג האביזרים על גובה הצליל.</a:t>
            </a:r>
            <a:endParaRPr lang="he-IL" dirty="0"/>
          </a:p>
          <a:p>
            <a:pPr marL="514350" indent="-514350" algn="r" rtl="1">
              <a:buFont typeface="+mj-lt"/>
              <a:buAutoNum type="arabicPeriod"/>
            </a:pPr>
            <a:r>
              <a:rPr lang="he-IL" dirty="0"/>
              <a:t>מהי ההשפעה של </a:t>
            </a:r>
            <a:r>
              <a:rPr lang="he-IL" b="1" dirty="0"/>
              <a:t>כמות האביזרים </a:t>
            </a:r>
            <a:r>
              <a:rPr lang="he-IL" dirty="0"/>
              <a:t>על גובה הצליל?</a:t>
            </a:r>
          </a:p>
          <a:p>
            <a:pPr marL="514350" indent="-514350" algn="r" rtl="1">
              <a:buFont typeface="+mj-lt"/>
              <a:buAutoNum type="arabicPeriod"/>
            </a:pPr>
            <a:r>
              <a:rPr lang="he-IL" dirty="0"/>
              <a:t>מהי ההשפעה של </a:t>
            </a:r>
            <a:r>
              <a:rPr lang="he-IL" b="1" dirty="0"/>
              <a:t>גודל האביזרים </a:t>
            </a:r>
            <a:r>
              <a:rPr lang="he-IL" dirty="0"/>
              <a:t>על גובה הצליל?</a:t>
            </a:r>
          </a:p>
          <a:p>
            <a:pPr marL="514350" indent="-514350" algn="r" rtl="1">
              <a:buFont typeface="+mj-lt"/>
              <a:buAutoNum type="arabicPeriod"/>
            </a:pPr>
            <a:endParaRPr lang="he-IL" dirty="0"/>
          </a:p>
          <a:p>
            <a:pPr marL="0" indent="0" algn="r" rtl="1">
              <a:buNone/>
            </a:pPr>
            <a:r>
              <a:rPr lang="he-IL" dirty="0"/>
              <a:t>                    </a:t>
            </a:r>
            <a:r>
              <a:rPr lang="he-IL" b="1" dirty="0">
                <a:solidFill>
                  <a:srgbClr val="FF0000"/>
                </a:solidFill>
              </a:rPr>
              <a:t>המטרה של שאלת החקר היא לאשש או להפריך השערה</a:t>
            </a:r>
          </a:p>
        </p:txBody>
      </p:sp>
      <p:pic>
        <p:nvPicPr>
          <p:cNvPr id="4" name="תמונה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992" y="186472"/>
            <a:ext cx="1207113" cy="646232"/>
          </a:xfrm>
          <a:prstGeom prst="rect">
            <a:avLst/>
          </a:prstGeom>
        </p:spPr>
      </p:pic>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52577" y="141294"/>
            <a:ext cx="1137424" cy="644540"/>
          </a:xfrm>
          <a:prstGeom prst="rect">
            <a:avLst/>
          </a:prstGeom>
        </p:spPr>
      </p:pic>
    </p:spTree>
    <p:extLst>
      <p:ext uri="{BB962C8B-B14F-4D97-AF65-F5344CB8AC3E}">
        <p14:creationId xmlns:p14="http://schemas.microsoft.com/office/powerpoint/2010/main" val="264323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he-IL" b="1" dirty="0">
                <a:cs typeface="+mn-cs"/>
              </a:rPr>
              <a:t>סיכום התהליך: מתופעה לשאלת חקר</a:t>
            </a:r>
            <a:endParaRPr lang="en-US" b="1" dirty="0">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267200" y="1600201"/>
            <a:ext cx="6329777" cy="4603283"/>
          </a:xfrm>
          <a:prstGeom prst="rect">
            <a:avLst/>
          </a:prstGeom>
        </p:spPr>
      </p:pic>
      <p:sp>
        <p:nvSpPr>
          <p:cNvPr id="3" name="TextBox 2"/>
          <p:cNvSpPr txBox="1"/>
          <p:nvPr/>
        </p:nvSpPr>
        <p:spPr>
          <a:xfrm>
            <a:off x="304800" y="2931323"/>
            <a:ext cx="2895600" cy="2154436"/>
          </a:xfrm>
          <a:prstGeom prst="rect">
            <a:avLst/>
          </a:prstGeom>
          <a:noFill/>
          <a:ln>
            <a:solidFill>
              <a:schemeClr val="bg2"/>
            </a:solidFill>
          </a:ln>
        </p:spPr>
        <p:txBody>
          <a:bodyPr wrap="square" rtlCol="0" anchor="ctr" anchorCtr="1">
            <a:spAutoFit/>
          </a:bodyPr>
          <a:lstStyle/>
          <a:p>
            <a:pPr algn="r"/>
            <a:r>
              <a:rPr lang="he-IL" sz="3200" b="1" dirty="0"/>
              <a:t>שימו לב:</a:t>
            </a:r>
          </a:p>
          <a:p>
            <a:pPr algn="r"/>
            <a:r>
              <a:rPr lang="he-IL" sz="2800" dirty="0"/>
              <a:t>התרשים מתייחס לגורם אפשרי אחד.</a:t>
            </a:r>
          </a:p>
          <a:p>
            <a:pPr algn="r"/>
            <a:r>
              <a:rPr lang="he-IL" sz="2800" dirty="0"/>
              <a:t> </a:t>
            </a:r>
            <a:endParaRPr lang="he-IL" dirty="0"/>
          </a:p>
          <a:p>
            <a:endParaRPr lang="en-US" dirty="0"/>
          </a:p>
        </p:txBody>
      </p:sp>
      <p:pic>
        <p:nvPicPr>
          <p:cNvPr id="5" name="תמונה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567427" y="6152491"/>
            <a:ext cx="1207113" cy="646232"/>
          </a:xfrm>
          <a:prstGeom prst="rect">
            <a:avLst/>
          </a:prstGeom>
        </p:spPr>
      </p:pic>
      <p:pic>
        <p:nvPicPr>
          <p:cNvPr id="6" name="תמונה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16706" y="6073236"/>
            <a:ext cx="1280271" cy="725487"/>
          </a:xfrm>
          <a:prstGeom prst="rect">
            <a:avLst/>
          </a:prstGeom>
        </p:spPr>
      </p:pic>
    </p:spTree>
    <p:extLst>
      <p:ext uri="{BB962C8B-B14F-4D97-AF65-F5344CB8AC3E}">
        <p14:creationId xmlns:p14="http://schemas.microsoft.com/office/powerpoint/2010/main" val="1569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0B157-8E4D-3F2F-1ED8-2AF248CD0E23}"/>
            </a:ext>
          </a:extLst>
        </p:cNvPr>
        <p:cNvGrpSpPr/>
        <p:nvPr/>
      </p:nvGrpSpPr>
      <p:grpSpPr>
        <a:xfrm>
          <a:off x="0" y="0"/>
          <a:ext cx="0" cy="0"/>
          <a:chOff x="0" y="0"/>
          <a:chExt cx="0" cy="0"/>
        </a:xfrm>
      </p:grpSpPr>
      <p:sp>
        <p:nvSpPr>
          <p:cNvPr id="2" name="כותרת 1">
            <a:extLst>
              <a:ext uri="{FF2B5EF4-FFF2-40B4-BE49-F238E27FC236}">
                <a16:creationId xmlns:a16="http://schemas.microsoft.com/office/drawing/2014/main" id="{C8C8FFD7-E8E4-AB29-4D42-2739F8921F4F}"/>
              </a:ext>
            </a:extLst>
          </p:cNvPr>
          <p:cNvSpPr>
            <a:spLocks noGrp="1"/>
          </p:cNvSpPr>
          <p:nvPr>
            <p:ph type="title"/>
          </p:nvPr>
        </p:nvSpPr>
        <p:spPr>
          <a:xfrm flipH="1">
            <a:off x="814175" y="177801"/>
            <a:ext cx="10768224" cy="1239837"/>
          </a:xfrm>
        </p:spPr>
        <p:txBody>
          <a:bodyPr>
            <a:normAutofit/>
          </a:bodyPr>
          <a:lstStyle/>
          <a:p>
            <a:pPr algn="r"/>
            <a:r>
              <a:rPr lang="he-IL" sz="5400" b="1" dirty="0">
                <a:cs typeface="+mn-cs"/>
              </a:rPr>
              <a:t>בחזרה אל אתגר הנדסי (דוגמה)</a:t>
            </a:r>
            <a:endParaRPr lang="en-US" sz="5400" b="1" dirty="0">
              <a:cs typeface="+mn-cs"/>
            </a:endParaRPr>
          </a:p>
        </p:txBody>
      </p:sp>
      <p:sp>
        <p:nvSpPr>
          <p:cNvPr id="3" name="מציין מיקום תוכן 2">
            <a:extLst>
              <a:ext uri="{FF2B5EF4-FFF2-40B4-BE49-F238E27FC236}">
                <a16:creationId xmlns:a16="http://schemas.microsoft.com/office/drawing/2014/main" id="{0E25A9AD-D193-33D0-DBF6-A3B0186EF311}"/>
              </a:ext>
            </a:extLst>
          </p:cNvPr>
          <p:cNvSpPr>
            <a:spLocks noGrp="1"/>
          </p:cNvSpPr>
          <p:nvPr>
            <p:ph idx="1"/>
          </p:nvPr>
        </p:nvSpPr>
        <p:spPr>
          <a:xfrm flipH="1">
            <a:off x="461554" y="1476828"/>
            <a:ext cx="11477896" cy="4572000"/>
          </a:xfrm>
        </p:spPr>
        <p:txBody>
          <a:bodyPr>
            <a:normAutofit fontScale="25000" lnSpcReduction="20000"/>
          </a:bodyPr>
          <a:lstStyle/>
          <a:p>
            <a:pPr marL="0" indent="0" algn="r" rtl="1">
              <a:buNone/>
            </a:pPr>
            <a:r>
              <a:rPr lang="he-IL" dirty="0"/>
              <a:t> </a:t>
            </a:r>
            <a:r>
              <a:rPr lang="he-IL" sz="11200" b="1" dirty="0"/>
              <a:t>הבעיה ההנדסית</a:t>
            </a:r>
            <a:r>
              <a:rPr lang="he-IL" sz="11200" dirty="0"/>
              <a:t>: כיצד נבנה קשקשן שמשמיע קולות גבוהים בזמן </a:t>
            </a:r>
            <a:r>
              <a:rPr lang="he-IL" sz="11200" dirty="0" err="1"/>
              <a:t>הנעתו</a:t>
            </a:r>
            <a:r>
              <a:rPr lang="he-IL" sz="11200" dirty="0"/>
              <a:t>?</a:t>
            </a:r>
          </a:p>
          <a:p>
            <a:pPr marL="0" indent="0" algn="r">
              <a:buNone/>
            </a:pPr>
            <a:endParaRPr lang="he-IL" sz="11200" b="1" dirty="0"/>
          </a:p>
          <a:p>
            <a:pPr marL="0" indent="0" algn="r">
              <a:buNone/>
            </a:pPr>
            <a:r>
              <a:rPr lang="en-US" sz="16000" b="1" dirty="0">
                <a:solidFill>
                  <a:srgbClr val="FF0000"/>
                </a:solidFill>
              </a:rPr>
              <a:t>S</a:t>
            </a:r>
            <a:r>
              <a:rPr lang="en-US" sz="11200" b="1" dirty="0"/>
              <a:t> </a:t>
            </a:r>
            <a:r>
              <a:rPr lang="he-IL" sz="11200" b="1" dirty="0"/>
              <a:t>תרומת המדע</a:t>
            </a:r>
            <a:r>
              <a:rPr lang="he-IL" sz="11200" dirty="0"/>
              <a:t>: ממצאי החקר משמשים לפתרון הבעיה.</a:t>
            </a:r>
            <a:r>
              <a:rPr lang="en-US" sz="11200" dirty="0"/>
              <a:t> </a:t>
            </a:r>
            <a:endParaRPr lang="he-IL" sz="11200" dirty="0"/>
          </a:p>
          <a:p>
            <a:pPr marL="0" indent="0" algn="r" rtl="1">
              <a:buNone/>
            </a:pPr>
            <a:r>
              <a:rPr lang="he-IL" sz="11200" b="1" dirty="0"/>
              <a:t>המוצר הטכנולוגי</a:t>
            </a:r>
            <a:r>
              <a:rPr lang="he-IL" sz="11200" dirty="0"/>
              <a:t>: קשקשן שמשמיע קולות גבוהים בזמן </a:t>
            </a:r>
            <a:r>
              <a:rPr lang="he-IL" sz="11200" dirty="0" err="1"/>
              <a:t>הנעתו</a:t>
            </a:r>
            <a:r>
              <a:rPr lang="en-US" sz="11200" b="1" dirty="0">
                <a:solidFill>
                  <a:srgbClr val="FF0000"/>
                </a:solidFill>
              </a:rPr>
              <a:t> </a:t>
            </a:r>
            <a:r>
              <a:rPr lang="en-US" sz="16000" b="1" dirty="0">
                <a:solidFill>
                  <a:srgbClr val="FF0000"/>
                </a:solidFill>
              </a:rPr>
              <a:t>T</a:t>
            </a:r>
            <a:r>
              <a:rPr lang="en-US" sz="11200" b="1" dirty="0">
                <a:solidFill>
                  <a:srgbClr val="FF0000"/>
                </a:solidFill>
              </a:rPr>
              <a:t>  </a:t>
            </a:r>
            <a:endParaRPr lang="he-IL" sz="11200" b="1" dirty="0">
              <a:solidFill>
                <a:srgbClr val="FF0000"/>
              </a:solidFill>
            </a:endParaRPr>
          </a:p>
          <a:p>
            <a:pPr marL="0" indent="0" algn="r" rtl="1">
              <a:buNone/>
            </a:pPr>
            <a:r>
              <a:rPr lang="he-IL" sz="11200" b="1" dirty="0"/>
              <a:t>תרומת ההנדסה: </a:t>
            </a:r>
            <a:r>
              <a:rPr lang="he-IL" sz="11200" dirty="0"/>
              <a:t>תכן הנדסי של הרעשן</a:t>
            </a:r>
            <a:r>
              <a:rPr lang="en-US" sz="11200" dirty="0"/>
              <a:t> </a:t>
            </a:r>
            <a:r>
              <a:rPr lang="en-US" sz="16000" b="1" dirty="0">
                <a:solidFill>
                  <a:srgbClr val="FF0000"/>
                </a:solidFill>
              </a:rPr>
              <a:t>E </a:t>
            </a:r>
            <a:r>
              <a:rPr lang="en-US" sz="11200" dirty="0"/>
              <a:t> </a:t>
            </a:r>
            <a:endParaRPr lang="he-IL" sz="11200" dirty="0"/>
          </a:p>
          <a:p>
            <a:pPr marL="0" indent="0" algn="r" rtl="1">
              <a:buNone/>
            </a:pPr>
            <a:r>
              <a:rPr lang="he-IL" sz="11200" b="1" dirty="0"/>
              <a:t>תרומת המתמטיקה</a:t>
            </a:r>
            <a:r>
              <a:rPr lang="he-IL" sz="11200" dirty="0"/>
              <a:t>: מדידות, עיבוד נתונים</a:t>
            </a:r>
            <a:r>
              <a:rPr lang="en-US" sz="11200" dirty="0"/>
              <a:t> </a:t>
            </a:r>
            <a:r>
              <a:rPr lang="en-US" sz="11200" b="1" dirty="0">
                <a:solidFill>
                  <a:srgbClr val="FF0000"/>
                </a:solidFill>
              </a:rPr>
              <a:t>M</a:t>
            </a:r>
            <a:r>
              <a:rPr lang="en-US" sz="11200" dirty="0"/>
              <a:t>   </a:t>
            </a:r>
            <a:endParaRPr lang="he-IL" sz="11200" dirty="0"/>
          </a:p>
          <a:p>
            <a:pPr marL="0" indent="0" algn="r">
              <a:buNone/>
            </a:pPr>
            <a:endParaRPr lang="he-IL" sz="4600" dirty="0"/>
          </a:p>
          <a:p>
            <a:pPr marL="0" indent="0" algn="r">
              <a:buNone/>
            </a:pPr>
            <a:endParaRPr lang="he-IL" dirty="0"/>
          </a:p>
          <a:p>
            <a:pPr marL="0" indent="0" algn="r">
              <a:buNone/>
            </a:pPr>
            <a:endParaRPr lang="he-IL" dirty="0"/>
          </a:p>
          <a:p>
            <a:pPr marL="0" indent="0" algn="r">
              <a:buNone/>
            </a:pPr>
            <a:r>
              <a:rPr lang="en-US" dirty="0"/>
              <a:t> </a:t>
            </a:r>
          </a:p>
          <a:p>
            <a:pPr marL="0" indent="0" algn="r">
              <a:buNone/>
            </a:pPr>
            <a:endParaRPr lang="he-IL" dirty="0"/>
          </a:p>
          <a:p>
            <a:pPr marL="0" indent="0" algn="r">
              <a:buNone/>
            </a:pPr>
            <a:r>
              <a:rPr lang="he-IL" b="1" dirty="0"/>
              <a:t> </a:t>
            </a:r>
            <a:endParaRPr lang="he-IL" dirty="0"/>
          </a:p>
          <a:p>
            <a:pPr marL="0" indent="0" algn="r">
              <a:buNone/>
            </a:pPr>
            <a:endParaRPr lang="he-IL" dirty="0"/>
          </a:p>
          <a:p>
            <a:pPr marL="0" indent="0" algn="r">
              <a:buNone/>
            </a:pPr>
            <a:r>
              <a:rPr lang="he-IL" dirty="0"/>
              <a:t> </a:t>
            </a:r>
            <a:r>
              <a:rPr lang="he-IL" b="1" dirty="0">
                <a:solidFill>
                  <a:srgbClr val="FF0000"/>
                </a:solidFill>
              </a:rPr>
              <a:t> </a:t>
            </a:r>
          </a:p>
          <a:p>
            <a:pPr marL="0" indent="0">
              <a:buNone/>
            </a:pPr>
            <a:r>
              <a:rPr lang="he-IL" dirty="0"/>
              <a:t>                  </a:t>
            </a:r>
          </a:p>
        </p:txBody>
      </p:sp>
      <p:pic>
        <p:nvPicPr>
          <p:cNvPr id="5" name="תמונה 4">
            <a:extLst>
              <a:ext uri="{FF2B5EF4-FFF2-40B4-BE49-F238E27FC236}">
                <a16:creationId xmlns:a16="http://schemas.microsoft.com/office/drawing/2014/main" id="{B18A5CA3-74A8-4CB3-72E9-8A38049E9F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88" y="118609"/>
            <a:ext cx="1207113" cy="646232"/>
          </a:xfrm>
          <a:prstGeom prst="rect">
            <a:avLst/>
          </a:prstGeom>
        </p:spPr>
      </p:pic>
      <p:pic>
        <p:nvPicPr>
          <p:cNvPr id="7" name="תמונה 6">
            <a:extLst>
              <a:ext uri="{FF2B5EF4-FFF2-40B4-BE49-F238E27FC236}">
                <a16:creationId xmlns:a16="http://schemas.microsoft.com/office/drawing/2014/main" id="{059B40F0-EB1D-36B9-A73D-8A341356C9B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81153" y="37806"/>
            <a:ext cx="1280271" cy="725487"/>
          </a:xfrm>
          <a:prstGeom prst="rect">
            <a:avLst/>
          </a:prstGeom>
        </p:spPr>
      </p:pic>
    </p:spTree>
    <p:extLst>
      <p:ext uri="{BB962C8B-B14F-4D97-AF65-F5344CB8AC3E}">
        <p14:creationId xmlns:p14="http://schemas.microsoft.com/office/powerpoint/2010/main" val="652546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cs typeface="+mn-cs"/>
              </a:rPr>
              <a:t>חיות מרעישות בטבע</a:t>
            </a:r>
            <a:endParaRPr lang="en-US" b="1" dirty="0">
              <a:cs typeface="+mn-cs"/>
            </a:endParaRPr>
          </a:p>
        </p:txBody>
      </p:sp>
      <p:pic>
        <p:nvPicPr>
          <p:cNvPr id="6" name="מציין מיקום תוכן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71450" y="2745977"/>
            <a:ext cx="4609571" cy="3405585"/>
          </a:xfrm>
          <a:prstGeom prst="rect">
            <a:avLst/>
          </a:prstGeom>
        </p:spPr>
      </p:pic>
      <p:pic>
        <p:nvPicPr>
          <p:cNvPr id="7" name="תמונה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38121" y="2745979"/>
            <a:ext cx="4392086" cy="3405585"/>
          </a:xfrm>
          <a:prstGeom prst="rect">
            <a:avLst/>
          </a:prstGeom>
        </p:spPr>
      </p:pic>
      <p:pic>
        <p:nvPicPr>
          <p:cNvPr id="8" name="תמונה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72686" y="2745978"/>
            <a:ext cx="4602373" cy="3405585"/>
          </a:xfrm>
          <a:prstGeom prst="rect">
            <a:avLst/>
          </a:prstGeom>
        </p:spPr>
      </p:pic>
      <p:sp>
        <p:nvSpPr>
          <p:cNvPr id="9" name="TextBox 8"/>
          <p:cNvSpPr txBox="1"/>
          <p:nvPr/>
        </p:nvSpPr>
        <p:spPr>
          <a:xfrm>
            <a:off x="85725" y="1868815"/>
            <a:ext cx="11696700" cy="584775"/>
          </a:xfrm>
          <a:prstGeom prst="rect">
            <a:avLst/>
          </a:prstGeom>
          <a:noFill/>
        </p:spPr>
        <p:txBody>
          <a:bodyPr wrap="square" rtlCol="0">
            <a:spAutoFit/>
          </a:bodyPr>
          <a:lstStyle/>
          <a:p>
            <a:pPr algn="ctr"/>
            <a:r>
              <a:rPr lang="he-IL" sz="3200" b="1" dirty="0" err="1"/>
              <a:t>עכסן</a:t>
            </a:r>
            <a:r>
              <a:rPr lang="he-IL" sz="3200" b="1" dirty="0"/>
              <a:t>                            סוסון ים                           </a:t>
            </a:r>
            <a:r>
              <a:rPr lang="he-IL" sz="3200" b="1" dirty="0" err="1"/>
              <a:t>ציקדה</a:t>
            </a:r>
            <a:endParaRPr lang="en-US" sz="3200" b="1" dirty="0"/>
          </a:p>
        </p:txBody>
      </p:sp>
      <p:pic>
        <p:nvPicPr>
          <p:cNvPr id="3" name="Picture 2">
            <a:extLst>
              <a:ext uri="{FF2B5EF4-FFF2-40B4-BE49-F238E27FC236}">
                <a16:creationId xmlns:a16="http://schemas.microsoft.com/office/drawing/2014/main" id="{388E9B36-B4AA-E1AB-0F3B-4B1D2740D9E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725" y="115165"/>
            <a:ext cx="1030313" cy="499915"/>
          </a:xfrm>
          <a:prstGeom prst="rect">
            <a:avLst/>
          </a:prstGeom>
        </p:spPr>
      </p:pic>
      <p:pic>
        <p:nvPicPr>
          <p:cNvPr id="4" name="Picture 3">
            <a:extLst>
              <a:ext uri="{FF2B5EF4-FFF2-40B4-BE49-F238E27FC236}">
                <a16:creationId xmlns:a16="http://schemas.microsoft.com/office/drawing/2014/main" id="{41E355BF-9382-544D-2642-AC0258233A5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16038" y="23717"/>
            <a:ext cx="1042506" cy="591363"/>
          </a:xfrm>
          <a:prstGeom prst="rect">
            <a:avLst/>
          </a:prstGeom>
        </p:spPr>
      </p:pic>
    </p:spTree>
    <p:extLst>
      <p:ext uri="{BB962C8B-B14F-4D97-AF65-F5344CB8AC3E}">
        <p14:creationId xmlns:p14="http://schemas.microsoft.com/office/powerpoint/2010/main" val="37684520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he-IL" sz="4800" b="1" dirty="0" err="1">
                <a:cs typeface="+mn-cs"/>
              </a:rPr>
              <a:t>העכסן</a:t>
            </a:r>
            <a:endParaRPr lang="en-US" sz="4800" b="1" dirty="0">
              <a:cs typeface="+mn-cs"/>
            </a:endParaRPr>
          </a:p>
        </p:txBody>
      </p:sp>
      <p:pic>
        <p:nvPicPr>
          <p:cNvPr id="4" name="a7m76PZ_ZZY"/>
          <p:cNvPicPr>
            <a:picLocks noGrp="1" noRot="1" noChangeAspect="1"/>
          </p:cNvPicPr>
          <p:nvPr>
            <p:ph idx="1"/>
            <a:videoFile r:link="rId1"/>
          </p:nvPr>
        </p:nvPicPr>
        <p:blipFill>
          <a:blip r:embed="rId3"/>
          <a:stretch>
            <a:fillRect/>
          </a:stretch>
        </p:blipFill>
        <p:spPr>
          <a:xfrm>
            <a:off x="4071938" y="1690688"/>
            <a:ext cx="7092802" cy="3989701"/>
          </a:xfrm>
          <a:prstGeom prst="rect">
            <a:avLst/>
          </a:prstGeom>
        </p:spPr>
      </p:pic>
      <p:sp>
        <p:nvSpPr>
          <p:cNvPr id="3" name="TextBox 2"/>
          <p:cNvSpPr txBox="1"/>
          <p:nvPr/>
        </p:nvSpPr>
        <p:spPr>
          <a:xfrm>
            <a:off x="314326" y="1828800"/>
            <a:ext cx="3457574" cy="2954655"/>
          </a:xfrm>
          <a:prstGeom prst="rect">
            <a:avLst/>
          </a:prstGeom>
          <a:noFill/>
        </p:spPr>
        <p:txBody>
          <a:bodyPr wrap="square" rtlCol="1">
            <a:spAutoFit/>
          </a:bodyPr>
          <a:lstStyle/>
          <a:p>
            <a:pPr algn="r"/>
            <a:r>
              <a:rPr lang="he-IL" sz="2800" dirty="0"/>
              <a:t>סוג של נחש ממשפחת הצפעים.</a:t>
            </a:r>
          </a:p>
          <a:p>
            <a:pPr algn="r"/>
            <a:r>
              <a:rPr lang="he-IL" sz="2800" dirty="0">
                <a:solidFill>
                  <a:srgbClr val="202122"/>
                </a:solidFill>
                <a:latin typeface="Arial" panose="020B0604020202020204" pitchFamily="34" charset="0"/>
              </a:rPr>
              <a:t>כאשר </a:t>
            </a:r>
            <a:r>
              <a:rPr lang="he-IL" sz="2800" dirty="0" err="1">
                <a:solidFill>
                  <a:srgbClr val="202122"/>
                </a:solidFill>
                <a:latin typeface="Arial" panose="020B0604020202020204" pitchFamily="34" charset="0"/>
              </a:rPr>
              <a:t>עכסן</a:t>
            </a:r>
            <a:r>
              <a:rPr lang="he-IL" sz="2800" dirty="0">
                <a:solidFill>
                  <a:srgbClr val="202122"/>
                </a:solidFill>
                <a:latin typeface="Arial" panose="020B0604020202020204" pitchFamily="34" charset="0"/>
              </a:rPr>
              <a:t> חש מאוים הוא מרשרש ב"רעשן" שבקצה זנבו. </a:t>
            </a:r>
            <a:r>
              <a:rPr lang="he-IL" sz="2800" dirty="0" err="1">
                <a:solidFill>
                  <a:srgbClr val="202122"/>
                </a:solidFill>
                <a:latin typeface="Arial" panose="020B0604020202020204" pitchFamily="34" charset="0"/>
              </a:rPr>
              <a:t>העכסן</a:t>
            </a:r>
            <a:r>
              <a:rPr lang="he-IL" sz="2800" dirty="0">
                <a:solidFill>
                  <a:srgbClr val="202122"/>
                </a:solidFill>
                <a:latin typeface="Arial" panose="020B0604020202020204" pitchFamily="34" charset="0"/>
              </a:rPr>
              <a:t> נפוץ   בצפון אמריקה. </a:t>
            </a:r>
            <a:endParaRPr lang="en-US" sz="2800" dirty="0"/>
          </a:p>
          <a:p>
            <a:pPr algn="r"/>
            <a:endParaRPr lang="he-IL" dirty="0"/>
          </a:p>
        </p:txBody>
      </p:sp>
      <p:pic>
        <p:nvPicPr>
          <p:cNvPr id="5" name="Picture 4">
            <a:extLst>
              <a:ext uri="{FF2B5EF4-FFF2-40B4-BE49-F238E27FC236}">
                <a16:creationId xmlns:a16="http://schemas.microsoft.com/office/drawing/2014/main" id="{4FF6CEB3-8942-5150-BBB2-0B969C5939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227013"/>
            <a:ext cx="1030313" cy="499915"/>
          </a:xfrm>
          <a:prstGeom prst="rect">
            <a:avLst/>
          </a:prstGeom>
        </p:spPr>
      </p:pic>
      <p:pic>
        <p:nvPicPr>
          <p:cNvPr id="6" name="Picture 5">
            <a:extLst>
              <a:ext uri="{FF2B5EF4-FFF2-40B4-BE49-F238E27FC236}">
                <a16:creationId xmlns:a16="http://schemas.microsoft.com/office/drawing/2014/main" id="{0962F7CE-25E4-F76E-F67F-9BC30B1B136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24128" y="135565"/>
            <a:ext cx="1042506" cy="591363"/>
          </a:xfrm>
          <a:prstGeom prst="rect">
            <a:avLst/>
          </a:prstGeom>
        </p:spPr>
      </p:pic>
    </p:spTree>
    <p:extLst>
      <p:ext uri="{BB962C8B-B14F-4D97-AF65-F5344CB8AC3E}">
        <p14:creationId xmlns:p14="http://schemas.microsoft.com/office/powerpoint/2010/main" val="32427732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he-IL" sz="4000" b="1" cap="all" dirty="0">
                <a:solidFill>
                  <a:prstClr val="black">
                    <a:lumMod val="85000"/>
                    <a:lumOff val="15000"/>
                  </a:prstClr>
                </a:solidFill>
                <a:latin typeface="Tahoma" panose="020B0604030504040204" pitchFamily="34" charset="0"/>
                <a:ea typeface="Tahoma" panose="020B0604030504040204" pitchFamily="34" charset="0"/>
                <a:cs typeface="Tahoma" panose="020B0604030504040204" pitchFamily="34" charset="0"/>
              </a:rPr>
              <a:t>מנגנון הפעולה של רעשן </a:t>
            </a:r>
            <a:r>
              <a:rPr lang="he-IL" sz="4000" b="1" cap="all" dirty="0" err="1">
                <a:solidFill>
                  <a:prstClr val="black">
                    <a:lumMod val="85000"/>
                    <a:lumOff val="15000"/>
                  </a:prstClr>
                </a:solidFill>
                <a:latin typeface="Tahoma" panose="020B0604030504040204" pitchFamily="34" charset="0"/>
                <a:ea typeface="Tahoma" panose="020B0604030504040204" pitchFamily="34" charset="0"/>
                <a:cs typeface="Tahoma" panose="020B0604030504040204" pitchFamily="34" charset="0"/>
              </a:rPr>
              <a:t>העכסן</a:t>
            </a:r>
            <a:r>
              <a:rPr lang="he-IL" sz="4000" b="1" cap="all" dirty="0">
                <a:solidFill>
                  <a:prstClr val="black">
                    <a:lumMod val="85000"/>
                    <a:lumOff val="15000"/>
                  </a:prstClr>
                </a:solidFill>
                <a:latin typeface="Tahoma" panose="020B0604030504040204" pitchFamily="34" charset="0"/>
                <a:ea typeface="Tahoma" panose="020B0604030504040204" pitchFamily="34" charset="0"/>
                <a:cs typeface="Tahoma" panose="020B0604030504040204" pitchFamily="34" charset="0"/>
              </a:rPr>
              <a:t>   </a:t>
            </a:r>
            <a:endParaRPr lang="en-US" sz="4000" dirty="0"/>
          </a:p>
        </p:txBody>
      </p:sp>
      <p:pic>
        <p:nvPicPr>
          <p:cNvPr id="4" name="מציין מיקום תוכן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346462" y="1690688"/>
            <a:ext cx="3687960" cy="5162110"/>
          </a:xfrm>
          <a:prstGeom prst="rect">
            <a:avLst/>
          </a:prstGeom>
        </p:spPr>
      </p:pic>
      <p:sp>
        <p:nvSpPr>
          <p:cNvPr id="5" name="TextBox 4"/>
          <p:cNvSpPr txBox="1"/>
          <p:nvPr/>
        </p:nvSpPr>
        <p:spPr>
          <a:xfrm>
            <a:off x="2352431" y="2375877"/>
            <a:ext cx="3743569" cy="769441"/>
          </a:xfrm>
          <a:prstGeom prst="rect">
            <a:avLst/>
          </a:prstGeom>
          <a:noFill/>
        </p:spPr>
        <p:txBody>
          <a:bodyPr wrap="square" rtlCol="0">
            <a:spAutoFit/>
          </a:bodyPr>
          <a:lstStyle/>
          <a:p>
            <a:r>
              <a:rPr lang="he-IL" sz="4400" b="1" dirty="0">
                <a:hlinkClick r:id="rId3"/>
              </a:rPr>
              <a:t>קישור לסרטון</a:t>
            </a:r>
            <a:endParaRPr lang="en-US" sz="4400" b="1" dirty="0"/>
          </a:p>
        </p:txBody>
      </p:sp>
      <p:pic>
        <p:nvPicPr>
          <p:cNvPr id="6" name="תמונה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69477" y="3429000"/>
            <a:ext cx="3938954" cy="2954216"/>
          </a:xfrm>
          <a:prstGeom prst="rect">
            <a:avLst/>
          </a:prstGeom>
        </p:spPr>
      </p:pic>
      <p:sp>
        <p:nvSpPr>
          <p:cNvPr id="7" name="TextBox 6"/>
          <p:cNvSpPr txBox="1"/>
          <p:nvPr/>
        </p:nvSpPr>
        <p:spPr>
          <a:xfrm>
            <a:off x="250092" y="4138882"/>
            <a:ext cx="1555262" cy="646331"/>
          </a:xfrm>
          <a:prstGeom prst="rect">
            <a:avLst/>
          </a:prstGeom>
          <a:noFill/>
        </p:spPr>
        <p:txBody>
          <a:bodyPr wrap="square" rtlCol="0">
            <a:spAutoFit/>
          </a:bodyPr>
          <a:lstStyle/>
          <a:p>
            <a:pPr algn="r"/>
            <a:r>
              <a:rPr lang="he-IL" b="1" dirty="0"/>
              <a:t>מקור התמונה: ויקיפדיה</a:t>
            </a:r>
            <a:endParaRPr lang="en-US" b="1" dirty="0"/>
          </a:p>
        </p:txBody>
      </p:sp>
      <p:pic>
        <p:nvPicPr>
          <p:cNvPr id="3" name="Picture 2">
            <a:extLst>
              <a:ext uri="{FF2B5EF4-FFF2-40B4-BE49-F238E27FC236}">
                <a16:creationId xmlns:a16="http://schemas.microsoft.com/office/drawing/2014/main" id="{A570A496-2EEF-285A-0EC1-0FDE10BBCC3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3455" y="249725"/>
            <a:ext cx="1030313" cy="499915"/>
          </a:xfrm>
          <a:prstGeom prst="rect">
            <a:avLst/>
          </a:prstGeom>
        </p:spPr>
      </p:pic>
      <p:pic>
        <p:nvPicPr>
          <p:cNvPr id="8" name="Picture 7">
            <a:extLst>
              <a:ext uri="{FF2B5EF4-FFF2-40B4-BE49-F238E27FC236}">
                <a16:creationId xmlns:a16="http://schemas.microsoft.com/office/drawing/2014/main" id="{E79FC4DA-135F-D8E0-94DF-BD29D10FF49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13768" y="158277"/>
            <a:ext cx="1042506" cy="591363"/>
          </a:xfrm>
          <a:prstGeom prst="rect">
            <a:avLst/>
          </a:prstGeom>
        </p:spPr>
      </p:pic>
    </p:spTree>
    <p:extLst>
      <p:ext uri="{BB962C8B-B14F-4D97-AF65-F5344CB8AC3E}">
        <p14:creationId xmlns:p14="http://schemas.microsoft.com/office/powerpoint/2010/main" val="19612829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cs typeface="+mn-cs"/>
              </a:rPr>
              <a:t>סוסון הים: המקליק</a:t>
            </a:r>
          </a:p>
        </p:txBody>
      </p:sp>
      <p:pic>
        <p:nvPicPr>
          <p:cNvPr id="4" name="q4DnPEjpsYc"/>
          <p:cNvPicPr>
            <a:picLocks noGrp="1" noRot="1" noChangeAspect="1"/>
          </p:cNvPicPr>
          <p:nvPr>
            <p:ph idx="1"/>
            <a:videoFile r:link="rId1"/>
          </p:nvPr>
        </p:nvPicPr>
        <p:blipFill>
          <a:blip r:embed="rId3"/>
          <a:stretch>
            <a:fillRect/>
          </a:stretch>
        </p:blipFill>
        <p:spPr>
          <a:xfrm>
            <a:off x="5143459" y="2028826"/>
            <a:ext cx="6717973" cy="3743692"/>
          </a:xfrm>
          <a:prstGeom prst="rect">
            <a:avLst/>
          </a:prstGeom>
        </p:spPr>
      </p:pic>
      <p:sp>
        <p:nvSpPr>
          <p:cNvPr id="3" name="TextBox 2"/>
          <p:cNvSpPr txBox="1"/>
          <p:nvPr/>
        </p:nvSpPr>
        <p:spPr>
          <a:xfrm>
            <a:off x="385764" y="1690688"/>
            <a:ext cx="4157662" cy="3970318"/>
          </a:xfrm>
          <a:prstGeom prst="rect">
            <a:avLst/>
          </a:prstGeom>
          <a:noFill/>
        </p:spPr>
        <p:txBody>
          <a:bodyPr wrap="square" rtlCol="1">
            <a:spAutoFit/>
          </a:bodyPr>
          <a:lstStyle/>
          <a:p>
            <a:pPr algn="r"/>
            <a:r>
              <a:rPr lang="he-IL" sz="2800" dirty="0">
                <a:solidFill>
                  <a:srgbClr val="000000"/>
                </a:solidFill>
                <a:latin typeface="NarkisBlock"/>
              </a:rPr>
              <a:t>סוסוני ים משמיעים קולות הקלקה. הם מקישים זו בזו בליטות עצם שעל ראשיהם, להפקת "קליקים" מהירים. קולות ההקלקה נשמעים בזמן אכילה וגם בזמן החיזור. </a:t>
            </a:r>
          </a:p>
          <a:p>
            <a:pPr algn="r"/>
            <a:r>
              <a:rPr lang="he-IL" sz="2800" dirty="0">
                <a:solidFill>
                  <a:srgbClr val="000000"/>
                </a:solidFill>
                <a:latin typeface="NarkisBlock"/>
              </a:rPr>
              <a:t>אצל סוסוני הים גם הזכר וגם הנקבה משמיעים את הקליקים האופייניים.  </a:t>
            </a:r>
            <a:endParaRPr lang="he-IL" sz="2800" dirty="0"/>
          </a:p>
        </p:txBody>
      </p:sp>
      <p:pic>
        <p:nvPicPr>
          <p:cNvPr id="5" name="Picture 4">
            <a:extLst>
              <a:ext uri="{FF2B5EF4-FFF2-40B4-BE49-F238E27FC236}">
                <a16:creationId xmlns:a16="http://schemas.microsoft.com/office/drawing/2014/main" id="{7B9A96D2-277D-ACDB-00CC-8503497EA7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7271" y="292195"/>
            <a:ext cx="1030313" cy="499915"/>
          </a:xfrm>
          <a:prstGeom prst="rect">
            <a:avLst/>
          </a:prstGeom>
        </p:spPr>
      </p:pic>
      <p:pic>
        <p:nvPicPr>
          <p:cNvPr id="6" name="Picture 5">
            <a:extLst>
              <a:ext uri="{FF2B5EF4-FFF2-40B4-BE49-F238E27FC236}">
                <a16:creationId xmlns:a16="http://schemas.microsoft.com/office/drawing/2014/main" id="{F53E5109-A295-E461-9EB2-D7D75900BF3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97584" y="140862"/>
            <a:ext cx="1042506" cy="591363"/>
          </a:xfrm>
          <a:prstGeom prst="rect">
            <a:avLst/>
          </a:prstGeom>
        </p:spPr>
      </p:pic>
    </p:spTree>
    <p:extLst>
      <p:ext uri="{BB962C8B-B14F-4D97-AF65-F5344CB8AC3E}">
        <p14:creationId xmlns:p14="http://schemas.microsoft.com/office/powerpoint/2010/main" val="35844538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lvl="0" algn="r" rtl="1">
              <a:lnSpc>
                <a:spcPct val="100000"/>
              </a:lnSpc>
              <a:spcBef>
                <a:spcPts val="0"/>
              </a:spcBef>
            </a:pPr>
            <a:r>
              <a:rPr lang="he-IL" sz="4800" b="1" dirty="0">
                <a:latin typeface="Arial"/>
                <a:ea typeface="+mn-ea"/>
                <a:cs typeface="+mn-cs"/>
              </a:rPr>
              <a:t>מיהו החרק הכי רעשני בטבע?</a:t>
            </a:r>
            <a:endParaRPr lang="en-US" dirty="0"/>
          </a:p>
        </p:txBody>
      </p:sp>
      <p:pic>
        <p:nvPicPr>
          <p:cNvPr id="4" name="8iaoEkpnvVk"/>
          <p:cNvPicPr>
            <a:picLocks noGrp="1" noRot="1" noChangeAspect="1"/>
          </p:cNvPicPr>
          <p:nvPr>
            <p:ph idx="1"/>
            <a:videoFile r:link="rId1"/>
          </p:nvPr>
        </p:nvPicPr>
        <p:blipFill>
          <a:blip r:embed="rId3"/>
          <a:stretch>
            <a:fillRect/>
          </a:stretch>
        </p:blipFill>
        <p:spPr>
          <a:xfrm>
            <a:off x="5059955" y="1993548"/>
            <a:ext cx="6360204" cy="3577615"/>
          </a:xfrm>
          <a:prstGeom prst="rect">
            <a:avLst/>
          </a:prstGeom>
        </p:spPr>
      </p:pic>
      <p:sp>
        <p:nvSpPr>
          <p:cNvPr id="3" name="TextBox 2"/>
          <p:cNvSpPr txBox="1"/>
          <p:nvPr/>
        </p:nvSpPr>
        <p:spPr>
          <a:xfrm>
            <a:off x="571500" y="1690688"/>
            <a:ext cx="3800475" cy="4401205"/>
          </a:xfrm>
          <a:prstGeom prst="rect">
            <a:avLst/>
          </a:prstGeom>
          <a:noFill/>
        </p:spPr>
        <p:txBody>
          <a:bodyPr wrap="square" rtlCol="1">
            <a:spAutoFit/>
          </a:bodyPr>
          <a:lstStyle/>
          <a:p>
            <a:pPr algn="r"/>
            <a:r>
              <a:rPr lang="he-IL" sz="2800" b="1" dirty="0" err="1"/>
              <a:t>ציקדות</a:t>
            </a:r>
            <a:r>
              <a:rPr lang="he-IL" sz="2800" b="1" dirty="0"/>
              <a:t>: </a:t>
            </a:r>
            <a:r>
              <a:rPr lang="he-IL" sz="2800" dirty="0"/>
              <a:t>חרקים המשתייכים לתת סדרה מסדרת </a:t>
            </a:r>
            <a:r>
              <a:rPr lang="he-IL" sz="2800" dirty="0" err="1"/>
              <a:t>הפשפשאים</a:t>
            </a:r>
            <a:r>
              <a:rPr lang="he-IL" sz="2800" dirty="0"/>
              <a:t>. תת סדרה זו מאופיינת בקולות הצרצור החזקים הנשמעים למרחוק. </a:t>
            </a:r>
            <a:r>
              <a:rPr lang="he-IL" sz="2800" dirty="0">
                <a:solidFill>
                  <a:srgbClr val="363636"/>
                </a:solidFill>
                <a:latin typeface="Open Sans Hebrew"/>
              </a:rPr>
              <a:t>את הקולות מפיק הזכר אמצעות שתי לוחיות שמצויות בצדי הבטן והם נועדו למשוך אליהם את הנקבות.</a:t>
            </a:r>
            <a:r>
              <a:rPr lang="en-US" sz="2800" dirty="0">
                <a:solidFill>
                  <a:srgbClr val="363636"/>
                </a:solidFill>
                <a:latin typeface="Open Sans Hebrew"/>
              </a:rPr>
              <a:t> </a:t>
            </a:r>
            <a:r>
              <a:rPr lang="en-US" sz="2800" dirty="0"/>
              <a:t> </a:t>
            </a:r>
            <a:endParaRPr lang="he-IL" sz="2800" dirty="0"/>
          </a:p>
        </p:txBody>
      </p:sp>
      <p:pic>
        <p:nvPicPr>
          <p:cNvPr id="5" name="Picture 4">
            <a:extLst>
              <a:ext uri="{FF2B5EF4-FFF2-40B4-BE49-F238E27FC236}">
                <a16:creationId xmlns:a16="http://schemas.microsoft.com/office/drawing/2014/main" id="{15BD0E2E-707F-28A3-6540-FD24C93D81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8719" y="201173"/>
            <a:ext cx="1030313" cy="499915"/>
          </a:xfrm>
          <a:prstGeom prst="rect">
            <a:avLst/>
          </a:prstGeom>
        </p:spPr>
      </p:pic>
      <p:pic>
        <p:nvPicPr>
          <p:cNvPr id="7" name="Picture 6">
            <a:extLst>
              <a:ext uri="{FF2B5EF4-FFF2-40B4-BE49-F238E27FC236}">
                <a16:creationId xmlns:a16="http://schemas.microsoft.com/office/drawing/2014/main" id="{DF18D952-2E1B-4B2C-817A-DF98FFF57F1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92818" y="62265"/>
            <a:ext cx="1042506" cy="591363"/>
          </a:xfrm>
          <a:prstGeom prst="rect">
            <a:avLst/>
          </a:prstGeom>
        </p:spPr>
      </p:pic>
    </p:spTree>
    <p:extLst>
      <p:ext uri="{BB962C8B-B14F-4D97-AF65-F5344CB8AC3E}">
        <p14:creationId xmlns:p14="http://schemas.microsoft.com/office/powerpoint/2010/main" val="2169595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cs typeface="+mn-cs"/>
              </a:rPr>
              <a:t>מהם רעשנים?</a:t>
            </a:r>
          </a:p>
        </p:txBody>
      </p:sp>
      <p:sp>
        <p:nvSpPr>
          <p:cNvPr id="3" name="מציין מיקום תוכן 2"/>
          <p:cNvSpPr>
            <a:spLocks noGrp="1"/>
          </p:cNvSpPr>
          <p:nvPr>
            <p:ph idx="1"/>
          </p:nvPr>
        </p:nvSpPr>
        <p:spPr/>
        <p:txBody>
          <a:bodyPr/>
          <a:lstStyle/>
          <a:p>
            <a:pPr marL="0" indent="0" algn="r" rtl="1">
              <a:buNone/>
            </a:pPr>
            <a:r>
              <a:rPr lang="he-IL" dirty="0"/>
              <a:t>אלה הם כלים שמשמיעים קול כאשר מניעים אותם.</a:t>
            </a:r>
          </a:p>
          <a:p>
            <a:pPr marL="0" indent="0" algn="r" rtl="1">
              <a:buNone/>
            </a:pPr>
            <a:r>
              <a:rPr lang="he-IL" dirty="0"/>
              <a:t>הם משמשים למטרות רבות:</a:t>
            </a:r>
          </a:p>
          <a:p>
            <a:pPr algn="r" rtl="1"/>
            <a:r>
              <a:rPr lang="he-IL" dirty="0"/>
              <a:t>פולחן דתי (טקסים ותהלוכות)</a:t>
            </a:r>
          </a:p>
          <a:p>
            <a:pPr algn="r" rtl="1"/>
            <a:r>
              <a:rPr lang="he-IL" dirty="0"/>
              <a:t>משחק לתינוקות</a:t>
            </a:r>
          </a:p>
          <a:p>
            <a:pPr algn="r" rtl="1"/>
            <a:r>
              <a:rPr lang="he-IL" dirty="0"/>
              <a:t>בתזמורת</a:t>
            </a:r>
          </a:p>
          <a:p>
            <a:pPr algn="r" rtl="1"/>
            <a:r>
              <a:rPr lang="he-IL" dirty="0"/>
              <a:t>בפסטיבלים</a:t>
            </a:r>
          </a:p>
          <a:p>
            <a:pPr algn="r" rtl="1"/>
            <a:endParaRPr lang="he-IL" dirty="0"/>
          </a:p>
          <a:p>
            <a:pPr marL="0" indent="0" algn="r" rtl="1">
              <a:buNone/>
            </a:pPr>
            <a:r>
              <a:rPr lang="he-IL" sz="2000" dirty="0">
                <a:solidFill>
                  <a:srgbClr val="FF0000"/>
                </a:solidFill>
              </a:rPr>
              <a:t>מקור התמונה: </a:t>
            </a:r>
            <a:r>
              <a:rPr lang="he-IL" sz="2000" dirty="0">
                <a:solidFill>
                  <a:srgbClr val="FF0000"/>
                </a:solidFill>
                <a:hlinkClick r:id="rId2"/>
              </a:rPr>
              <a:t>ויקי מדיה</a:t>
            </a:r>
            <a:endParaRPr lang="he-IL" sz="2000" dirty="0">
              <a:solidFill>
                <a:srgbClr val="FF0000"/>
              </a:solidFill>
            </a:endParaRPr>
          </a:p>
          <a:p>
            <a:pPr algn="r" rtl="1"/>
            <a:endParaRPr lang="he-IL" sz="2000" dirty="0">
              <a:solidFill>
                <a:srgbClr val="FF0000"/>
              </a:solidFill>
            </a:endParaRPr>
          </a:p>
        </p:txBody>
      </p:sp>
      <p:pic>
        <p:nvPicPr>
          <p:cNvPr id="4" name="תמונה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2250" y="757238"/>
            <a:ext cx="3714750" cy="5572125"/>
          </a:xfrm>
          <a:prstGeom prst="rect">
            <a:avLst/>
          </a:prstGeom>
        </p:spPr>
      </p:pic>
      <p:pic>
        <p:nvPicPr>
          <p:cNvPr id="5" name="Picture 4">
            <a:extLst>
              <a:ext uri="{FF2B5EF4-FFF2-40B4-BE49-F238E27FC236}">
                <a16:creationId xmlns:a16="http://schemas.microsoft.com/office/drawing/2014/main" id="{EF45971A-CAFB-00A0-5B12-51DB4DE8B0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34875" y="115167"/>
            <a:ext cx="1030313" cy="499915"/>
          </a:xfrm>
          <a:prstGeom prst="rect">
            <a:avLst/>
          </a:prstGeom>
        </p:spPr>
      </p:pic>
      <p:pic>
        <p:nvPicPr>
          <p:cNvPr id="6" name="Picture 5">
            <a:extLst>
              <a:ext uri="{FF2B5EF4-FFF2-40B4-BE49-F238E27FC236}">
                <a16:creationId xmlns:a16="http://schemas.microsoft.com/office/drawing/2014/main" id="{162AB6C7-0A61-09FE-6669-D1921A39B77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2250" y="0"/>
            <a:ext cx="1042506" cy="591363"/>
          </a:xfrm>
          <a:prstGeom prst="rect">
            <a:avLst/>
          </a:prstGeom>
        </p:spPr>
      </p:pic>
    </p:spTree>
    <p:extLst>
      <p:ext uri="{BB962C8B-B14F-4D97-AF65-F5344CB8AC3E}">
        <p14:creationId xmlns:p14="http://schemas.microsoft.com/office/powerpoint/2010/main" val="27956973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711FCB2-1937-A7F0-2723-F5086B6117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580843" y="3179042"/>
            <a:ext cx="1030313" cy="499915"/>
          </a:xfrm>
          <a:prstGeom prst="rect">
            <a:avLst/>
          </a:prstGeom>
        </p:spPr>
      </p:pic>
      <p:sp>
        <p:nvSpPr>
          <p:cNvPr id="2" name="כותרת 1"/>
          <p:cNvSpPr>
            <a:spLocks noGrp="1"/>
          </p:cNvSpPr>
          <p:nvPr>
            <p:ph type="title"/>
          </p:nvPr>
        </p:nvSpPr>
        <p:spPr/>
        <p:txBody>
          <a:bodyPr/>
          <a:lstStyle/>
          <a:p>
            <a:endParaRPr lang="en-US" dirty="0"/>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361072" y="437356"/>
            <a:ext cx="7469855" cy="6230144"/>
          </a:xfrm>
          <a:prstGeom prst="rect">
            <a:avLst/>
          </a:prstGeom>
        </p:spPr>
      </p:pic>
    </p:spTree>
    <p:extLst>
      <p:ext uri="{BB962C8B-B14F-4D97-AF65-F5344CB8AC3E}">
        <p14:creationId xmlns:p14="http://schemas.microsoft.com/office/powerpoint/2010/main" val="40226444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4800" b="1" dirty="0">
                <a:cs typeface="+mn-cs"/>
              </a:rPr>
              <a:t>סימולציה</a:t>
            </a:r>
          </a:p>
        </p:txBody>
      </p:sp>
      <p:pic>
        <p:nvPicPr>
          <p:cNvPr id="4" name="מציין מיקום תוכן 3"/>
          <p:cNvPicPr>
            <a:picLocks noGrp="1" noChangeAspect="1"/>
          </p:cNvPicPr>
          <p:nvPr>
            <p:ph idx="1"/>
          </p:nvPr>
        </p:nvPicPr>
        <p:blipFill>
          <a:blip r:embed="rId2"/>
          <a:stretch>
            <a:fillRect/>
          </a:stretch>
        </p:blipFill>
        <p:spPr>
          <a:xfrm>
            <a:off x="1994703" y="1571625"/>
            <a:ext cx="8202593" cy="5062538"/>
          </a:xfrm>
          <a:prstGeom prst="rect">
            <a:avLst/>
          </a:prstGeom>
        </p:spPr>
      </p:pic>
      <p:pic>
        <p:nvPicPr>
          <p:cNvPr id="3" name="Picture 2">
            <a:extLst>
              <a:ext uri="{FF2B5EF4-FFF2-40B4-BE49-F238E27FC236}">
                <a16:creationId xmlns:a16="http://schemas.microsoft.com/office/drawing/2014/main" id="{8A133276-CA95-C5F2-17EC-493AD7107605}"/>
              </a:ext>
            </a:extLst>
          </p:cNvPr>
          <p:cNvPicPr>
            <a:picLocks noChangeAspect="1"/>
          </p:cNvPicPr>
          <p:nvPr/>
        </p:nvPicPr>
        <p:blipFill>
          <a:blip r:embed="rId3"/>
          <a:stretch>
            <a:fillRect/>
          </a:stretch>
        </p:blipFill>
        <p:spPr>
          <a:xfrm>
            <a:off x="70167" y="115167"/>
            <a:ext cx="1797297" cy="872061"/>
          </a:xfrm>
          <a:prstGeom prst="rect">
            <a:avLst/>
          </a:prstGeom>
        </p:spPr>
      </p:pic>
    </p:spTree>
    <p:extLst>
      <p:ext uri="{BB962C8B-B14F-4D97-AF65-F5344CB8AC3E}">
        <p14:creationId xmlns:p14="http://schemas.microsoft.com/office/powerpoint/2010/main" val="37621926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0D85C-8DB3-DC53-0977-87B6BFAFEB4B}"/>
              </a:ext>
            </a:extLst>
          </p:cNvPr>
          <p:cNvSpPr>
            <a:spLocks noGrp="1"/>
          </p:cNvSpPr>
          <p:nvPr>
            <p:ph type="title"/>
          </p:nvPr>
        </p:nvSpPr>
        <p:spPr/>
        <p:txBody>
          <a:bodyPr>
            <a:normAutofit/>
          </a:bodyPr>
          <a:lstStyle/>
          <a:p>
            <a:pPr algn="r" rtl="1"/>
            <a:r>
              <a:rPr lang="he-IL" b="1" dirty="0">
                <a:cs typeface="+mn-cs"/>
              </a:rPr>
              <a:t>הקשר לתוכנית הלימודים</a:t>
            </a:r>
            <a:endParaRPr lang="en-US" b="1" dirty="0">
              <a:cs typeface="+mn-cs"/>
            </a:endParaRPr>
          </a:p>
        </p:txBody>
      </p:sp>
      <p:sp>
        <p:nvSpPr>
          <p:cNvPr id="3" name="Content Placeholder 2">
            <a:extLst>
              <a:ext uri="{FF2B5EF4-FFF2-40B4-BE49-F238E27FC236}">
                <a16:creationId xmlns:a16="http://schemas.microsoft.com/office/drawing/2014/main" id="{568355E2-3DC2-678F-4A07-DA7068BF40C1}"/>
              </a:ext>
            </a:extLst>
          </p:cNvPr>
          <p:cNvSpPr>
            <a:spLocks noGrp="1"/>
          </p:cNvSpPr>
          <p:nvPr>
            <p:ph idx="1"/>
          </p:nvPr>
        </p:nvSpPr>
        <p:spPr/>
        <p:txBody>
          <a:bodyPr/>
          <a:lstStyle/>
          <a:p>
            <a:pPr algn="r" rtl="1"/>
            <a:r>
              <a:rPr lang="he-IL" b="1" i="0" dirty="0">
                <a:solidFill>
                  <a:srgbClr val="222222"/>
                </a:solidFill>
                <a:effectLst/>
                <a:latin typeface="Arial" panose="020B0604020202020204" pitchFamily="34" charset="0"/>
              </a:rPr>
              <a:t>כיתה א:</a:t>
            </a:r>
            <a:r>
              <a:rPr lang="he-IL" b="0" i="0" dirty="0">
                <a:solidFill>
                  <a:srgbClr val="222222"/>
                </a:solidFill>
                <a:effectLst/>
                <a:latin typeface="Arial" panose="020B0604020202020204" pitchFamily="34" charset="0"/>
              </a:rPr>
              <a:t> חוש השמיעה</a:t>
            </a:r>
          </a:p>
          <a:p>
            <a:pPr algn="r" rtl="1"/>
            <a:r>
              <a:rPr lang="he-IL" b="1" i="0" dirty="0">
                <a:solidFill>
                  <a:srgbClr val="222222"/>
                </a:solidFill>
                <a:effectLst/>
                <a:latin typeface="Arial" panose="020B0604020202020204" pitchFamily="34" charset="0"/>
              </a:rPr>
              <a:t>כיתות  ב, ג</a:t>
            </a:r>
            <a:r>
              <a:rPr lang="he-IL" b="0" i="0" dirty="0">
                <a:solidFill>
                  <a:srgbClr val="222222"/>
                </a:solidFill>
                <a:effectLst/>
                <a:latin typeface="Arial" panose="020B0604020202020204" pitchFamily="34" charset="0"/>
              </a:rPr>
              <a:t>:  תכונות חומרים. הקשר בין תכונות החומר לתכונות המוצר</a:t>
            </a:r>
          </a:p>
          <a:p>
            <a:pPr algn="r" rtl="1"/>
            <a:r>
              <a:rPr lang="he-IL" b="1" i="0" dirty="0">
                <a:solidFill>
                  <a:srgbClr val="222222"/>
                </a:solidFill>
                <a:effectLst/>
                <a:latin typeface="Arial" panose="020B0604020202020204" pitchFamily="34" charset="0"/>
              </a:rPr>
              <a:t>כיתה ד</a:t>
            </a:r>
            <a:r>
              <a:rPr lang="he-IL" b="0" i="0" dirty="0">
                <a:solidFill>
                  <a:srgbClr val="222222"/>
                </a:solidFill>
                <a:effectLst/>
                <a:latin typeface="Arial" panose="020B0604020202020204" pitchFamily="34" charset="0"/>
              </a:rPr>
              <a:t>: רעשן כמערכת טכנולוגית</a:t>
            </a:r>
          </a:p>
          <a:p>
            <a:pPr algn="r" rtl="1"/>
            <a:r>
              <a:rPr lang="he-IL" b="1" i="0" dirty="0">
                <a:solidFill>
                  <a:srgbClr val="222222"/>
                </a:solidFill>
                <a:effectLst/>
                <a:latin typeface="Arial" panose="020B0604020202020204" pitchFamily="34" charset="0"/>
              </a:rPr>
              <a:t>כיתה ה</a:t>
            </a:r>
            <a:r>
              <a:rPr lang="he-IL" b="0" i="0" dirty="0">
                <a:solidFill>
                  <a:srgbClr val="222222"/>
                </a:solidFill>
                <a:effectLst/>
                <a:latin typeface="Arial" panose="020B0604020202020204" pitchFamily="34" charset="0"/>
              </a:rPr>
              <a:t>: הנדסה הפוכה, חקר ופתרון בעיות  </a:t>
            </a:r>
          </a:p>
          <a:p>
            <a:pPr algn="r" rtl="1"/>
            <a:r>
              <a:rPr lang="he-IL" b="1" i="0" dirty="0">
                <a:solidFill>
                  <a:srgbClr val="222222"/>
                </a:solidFill>
                <a:effectLst/>
                <a:latin typeface="Arial" panose="020B0604020202020204" pitchFamily="34" charset="0"/>
              </a:rPr>
              <a:t>כיתה ו</a:t>
            </a:r>
            <a:r>
              <a:rPr lang="he-IL" b="0" i="0" dirty="0">
                <a:solidFill>
                  <a:srgbClr val="222222"/>
                </a:solidFill>
                <a:effectLst/>
                <a:latin typeface="Arial" panose="020B0604020202020204" pitchFamily="34" charset="0"/>
              </a:rPr>
              <a:t>: קול ושמיעה, הנדסה הפוכה, חקר ופתרון בעיות</a:t>
            </a:r>
          </a:p>
          <a:p>
            <a:pPr marL="0" indent="0" algn="r">
              <a:buNone/>
            </a:pPr>
            <a:endParaRPr lang="en-US" dirty="0"/>
          </a:p>
        </p:txBody>
      </p:sp>
      <p:pic>
        <p:nvPicPr>
          <p:cNvPr id="4" name="Picture 3">
            <a:extLst>
              <a:ext uri="{FF2B5EF4-FFF2-40B4-BE49-F238E27FC236}">
                <a16:creationId xmlns:a16="http://schemas.microsoft.com/office/drawing/2014/main" id="{6BB4D3D2-C840-B14B-6EBA-D843CD91D3A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443" y="115167"/>
            <a:ext cx="1030313" cy="499915"/>
          </a:xfrm>
          <a:prstGeom prst="rect">
            <a:avLst/>
          </a:prstGeom>
        </p:spPr>
      </p:pic>
      <p:pic>
        <p:nvPicPr>
          <p:cNvPr id="5" name="Picture 4">
            <a:extLst>
              <a:ext uri="{FF2B5EF4-FFF2-40B4-BE49-F238E27FC236}">
                <a16:creationId xmlns:a16="http://schemas.microsoft.com/office/drawing/2014/main" id="{CA33E8B6-4673-36A1-E7D5-A5C9ABC83BA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3600" y="23719"/>
            <a:ext cx="1042506" cy="591363"/>
          </a:xfrm>
          <a:prstGeom prst="rect">
            <a:avLst/>
          </a:prstGeom>
        </p:spPr>
      </p:pic>
    </p:spTree>
    <p:extLst>
      <p:ext uri="{BB962C8B-B14F-4D97-AF65-F5344CB8AC3E}">
        <p14:creationId xmlns:p14="http://schemas.microsoft.com/office/powerpoint/2010/main" val="42438762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5400" b="1" dirty="0">
                <a:cs typeface="+mn-cs"/>
              </a:rPr>
              <a:t>תם ולא נשלם</a:t>
            </a:r>
          </a:p>
        </p:txBody>
      </p:sp>
      <p:pic>
        <p:nvPicPr>
          <p:cNvPr id="6" name="מציין מיקום תוכן 5"/>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215653" y="2329871"/>
            <a:ext cx="3108098" cy="4351338"/>
          </a:xfrm>
          <a:prstGeom prst="rect">
            <a:avLst/>
          </a:prstGeom>
        </p:spPr>
      </p:pic>
      <p:pic>
        <p:nvPicPr>
          <p:cNvPr id="7" name="תמונה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3506" y="1878818"/>
            <a:ext cx="2688569" cy="2938527"/>
          </a:xfrm>
          <a:prstGeom prst="rect">
            <a:avLst/>
          </a:prstGeom>
        </p:spPr>
      </p:pic>
      <p:pic>
        <p:nvPicPr>
          <p:cNvPr id="8" name="תמונה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73307" y="4349637"/>
            <a:ext cx="3538075" cy="2352460"/>
          </a:xfrm>
          <a:prstGeom prst="rect">
            <a:avLst/>
          </a:prstGeom>
        </p:spPr>
      </p:pic>
      <p:pic>
        <p:nvPicPr>
          <p:cNvPr id="10" name="תמונה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43197" y="4328748"/>
            <a:ext cx="3630110" cy="2040655"/>
          </a:xfrm>
          <a:prstGeom prst="rect">
            <a:avLst/>
          </a:prstGeom>
        </p:spPr>
      </p:pic>
      <p:pic>
        <p:nvPicPr>
          <p:cNvPr id="11" name="תמונה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26221" y="1959798"/>
            <a:ext cx="3712786" cy="2389839"/>
          </a:xfrm>
          <a:prstGeom prst="rect">
            <a:avLst/>
          </a:prstGeom>
        </p:spPr>
      </p:pic>
      <p:pic>
        <p:nvPicPr>
          <p:cNvPr id="3" name="Picture 2">
            <a:extLst>
              <a:ext uri="{FF2B5EF4-FFF2-40B4-BE49-F238E27FC236}">
                <a16:creationId xmlns:a16="http://schemas.microsoft.com/office/drawing/2014/main" id="{DD2DF735-E302-A2E4-73B8-07242CA0E28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1837" y="96015"/>
            <a:ext cx="1030313" cy="499915"/>
          </a:xfrm>
          <a:prstGeom prst="rect">
            <a:avLst/>
          </a:prstGeom>
        </p:spPr>
      </p:pic>
      <p:pic>
        <p:nvPicPr>
          <p:cNvPr id="4" name="Picture 3">
            <a:extLst>
              <a:ext uri="{FF2B5EF4-FFF2-40B4-BE49-F238E27FC236}">
                <a16:creationId xmlns:a16="http://schemas.microsoft.com/office/drawing/2014/main" id="{B38903A5-1A97-7495-BCF4-D53A0261F80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29324" y="50290"/>
            <a:ext cx="1042506" cy="591363"/>
          </a:xfrm>
          <a:prstGeom prst="rect">
            <a:avLst/>
          </a:prstGeom>
        </p:spPr>
      </p:pic>
    </p:spTree>
    <p:extLst>
      <p:ext uri="{BB962C8B-B14F-4D97-AF65-F5344CB8AC3E}">
        <p14:creationId xmlns:p14="http://schemas.microsoft.com/office/powerpoint/2010/main" val="1464467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cs typeface="+mn-cs"/>
              </a:rPr>
              <a:t>סוגי רעשנים</a:t>
            </a:r>
          </a:p>
        </p:txBody>
      </p:sp>
      <p:sp>
        <p:nvSpPr>
          <p:cNvPr id="3" name="מציין מיקום תוכן 2"/>
          <p:cNvSpPr>
            <a:spLocks noGrp="1"/>
          </p:cNvSpPr>
          <p:nvPr>
            <p:ph idx="1"/>
          </p:nvPr>
        </p:nvSpPr>
        <p:spPr/>
        <p:txBody>
          <a:bodyPr/>
          <a:lstStyle/>
          <a:p>
            <a:pPr marL="0" indent="0" algn="r">
              <a:buNone/>
            </a:pPr>
            <a:r>
              <a:rPr lang="he-IL" dirty="0"/>
              <a:t>רעשני פטיש</a:t>
            </a:r>
          </a:p>
          <a:p>
            <a:pPr marL="0" indent="0" algn="r" rtl="1">
              <a:buNone/>
            </a:pPr>
            <a:r>
              <a:rPr lang="he-IL" dirty="0"/>
              <a:t>קשקשנים </a:t>
            </a:r>
            <a:r>
              <a:rPr lang="en-US" dirty="0"/>
              <a:t>maracas)</a:t>
            </a:r>
            <a:r>
              <a:rPr lang="he-IL" dirty="0"/>
              <a:t>)</a:t>
            </a:r>
          </a:p>
          <a:p>
            <a:pPr marL="0" indent="0" algn="r" rtl="1">
              <a:buNone/>
            </a:pPr>
            <a:r>
              <a:rPr lang="he-IL" dirty="0"/>
              <a:t>קסטנייטות      </a:t>
            </a:r>
          </a:p>
        </p:txBody>
      </p:sp>
      <p:pic>
        <p:nvPicPr>
          <p:cNvPr id="4" name="תמונה 3"/>
          <p:cNvPicPr>
            <a:picLocks noChangeAspect="1"/>
          </p:cNvPicPr>
          <p:nvPr/>
        </p:nvPicPr>
        <p:blipFill>
          <a:blip r:embed="rId2"/>
          <a:stretch>
            <a:fillRect/>
          </a:stretch>
        </p:blipFill>
        <p:spPr>
          <a:xfrm>
            <a:off x="838200" y="1027906"/>
            <a:ext cx="3048000" cy="5095875"/>
          </a:xfrm>
          <a:prstGeom prst="rect">
            <a:avLst/>
          </a:prstGeom>
        </p:spPr>
      </p:pic>
      <p:pic>
        <p:nvPicPr>
          <p:cNvPr id="5" name="תמונה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1129" y="2044718"/>
            <a:ext cx="2928640" cy="4079063"/>
          </a:xfrm>
          <a:prstGeom prst="rect">
            <a:avLst/>
          </a:prstGeom>
        </p:spPr>
      </p:pic>
      <p:pic>
        <p:nvPicPr>
          <p:cNvPr id="6" name="תמונה 5"/>
          <p:cNvPicPr>
            <a:picLocks noChangeAspect="1"/>
          </p:cNvPicPr>
          <p:nvPr/>
        </p:nvPicPr>
        <p:blipFill>
          <a:blip r:embed="rId4"/>
          <a:stretch>
            <a:fillRect/>
          </a:stretch>
        </p:blipFill>
        <p:spPr>
          <a:xfrm>
            <a:off x="7124699" y="3576520"/>
            <a:ext cx="4229101" cy="2353587"/>
          </a:xfrm>
          <a:prstGeom prst="rect">
            <a:avLst/>
          </a:prstGeom>
        </p:spPr>
      </p:pic>
      <p:pic>
        <p:nvPicPr>
          <p:cNvPr id="7" name="Picture 6">
            <a:extLst>
              <a:ext uri="{FF2B5EF4-FFF2-40B4-BE49-F238E27FC236}">
                <a16:creationId xmlns:a16="http://schemas.microsoft.com/office/drawing/2014/main" id="{D177A1B3-98C4-F05D-8F20-809DCAB641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010598" y="177155"/>
            <a:ext cx="1030313" cy="499915"/>
          </a:xfrm>
          <a:prstGeom prst="rect">
            <a:avLst/>
          </a:prstGeom>
        </p:spPr>
      </p:pic>
      <p:pic>
        <p:nvPicPr>
          <p:cNvPr id="8" name="Picture 7">
            <a:extLst>
              <a:ext uri="{FF2B5EF4-FFF2-40B4-BE49-F238E27FC236}">
                <a16:creationId xmlns:a16="http://schemas.microsoft.com/office/drawing/2014/main" id="{FBD97025-4715-A886-11CE-30B012F778A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51089" y="46877"/>
            <a:ext cx="1042506" cy="591363"/>
          </a:xfrm>
          <a:prstGeom prst="rect">
            <a:avLst/>
          </a:prstGeom>
        </p:spPr>
      </p:pic>
    </p:spTree>
    <p:extLst>
      <p:ext uri="{BB962C8B-B14F-4D97-AF65-F5344CB8AC3E}">
        <p14:creationId xmlns:p14="http://schemas.microsoft.com/office/powerpoint/2010/main" val="1153539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latin typeface="Arial" panose="020B0604020202020204" pitchFamily="34" charset="0"/>
                <a:cs typeface="Arial" panose="020B0604020202020204" pitchFamily="34" charset="0"/>
              </a:rPr>
              <a:t>רעשן פטיש</a:t>
            </a:r>
          </a:p>
        </p:txBody>
      </p:sp>
      <p:pic>
        <p:nvPicPr>
          <p:cNvPr id="4" name="מציין מיקום תוכן 3"/>
          <p:cNvPicPr>
            <a:picLocks noGrp="1" noChangeAspect="1"/>
          </p:cNvPicPr>
          <p:nvPr>
            <p:ph idx="1"/>
          </p:nvPr>
        </p:nvPicPr>
        <p:blipFill>
          <a:blip r:embed="rId2"/>
          <a:stretch>
            <a:fillRect/>
          </a:stretch>
        </p:blipFill>
        <p:spPr>
          <a:xfrm>
            <a:off x="2386631" y="1690688"/>
            <a:ext cx="7754682" cy="4990530"/>
          </a:xfrm>
          <a:prstGeom prst="rect">
            <a:avLst/>
          </a:prstGeom>
        </p:spPr>
      </p:pic>
      <p:pic>
        <p:nvPicPr>
          <p:cNvPr id="3" name="Picture 2">
            <a:extLst>
              <a:ext uri="{FF2B5EF4-FFF2-40B4-BE49-F238E27FC236}">
                <a16:creationId xmlns:a16="http://schemas.microsoft.com/office/drawing/2014/main" id="{5D04A16F-5E3A-B461-8D2B-EE43CDA9D2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65909"/>
            <a:ext cx="1030313" cy="499915"/>
          </a:xfrm>
          <a:prstGeom prst="rect">
            <a:avLst/>
          </a:prstGeom>
        </p:spPr>
      </p:pic>
    </p:spTree>
    <p:extLst>
      <p:ext uri="{BB962C8B-B14F-4D97-AF65-F5344CB8AC3E}">
        <p14:creationId xmlns:p14="http://schemas.microsoft.com/office/powerpoint/2010/main" val="2918992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b="1" dirty="0">
                <a:cs typeface="+mn-cs"/>
              </a:rPr>
              <a:t>משימה: מבנה ותפקוד הרעשן (הנדסה הפוכה)</a:t>
            </a:r>
            <a:endParaRPr lang="en-US" b="1" dirty="0">
              <a:cs typeface="+mn-cs"/>
            </a:endParaRPr>
          </a:p>
        </p:txBody>
      </p:sp>
      <p:pic>
        <p:nvPicPr>
          <p:cNvPr id="4" name="מציין מיקום תוכן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11522" y="1690688"/>
            <a:ext cx="4322291" cy="4358972"/>
          </a:xfrm>
          <a:prstGeom prst="rect">
            <a:avLst/>
          </a:prstGeom>
        </p:spPr>
      </p:pic>
      <p:sp>
        <p:nvSpPr>
          <p:cNvPr id="5" name="TextBox 4"/>
          <p:cNvSpPr txBox="1"/>
          <p:nvPr/>
        </p:nvSpPr>
        <p:spPr>
          <a:xfrm>
            <a:off x="4587632" y="1938215"/>
            <a:ext cx="7182338" cy="3970318"/>
          </a:xfrm>
          <a:prstGeom prst="rect">
            <a:avLst/>
          </a:prstGeom>
          <a:noFill/>
        </p:spPr>
        <p:txBody>
          <a:bodyPr wrap="square" rtlCol="0">
            <a:spAutoFit/>
          </a:bodyPr>
          <a:lstStyle/>
          <a:p>
            <a:pPr marL="285750" indent="-285750" algn="r" rtl="1">
              <a:buFont typeface="Arial" panose="020B0604020202020204" pitchFamily="34" charset="0"/>
              <a:buChar char="•"/>
            </a:pPr>
            <a:r>
              <a:rPr lang="he-IL" sz="2800" dirty="0"/>
              <a:t>מהי המטרה של הרעשן?</a:t>
            </a:r>
          </a:p>
          <a:p>
            <a:pPr marL="285750" indent="-285750" algn="r" rtl="1">
              <a:buFont typeface="Arial" panose="020B0604020202020204" pitchFamily="34" charset="0"/>
              <a:buChar char="•"/>
            </a:pPr>
            <a:r>
              <a:rPr lang="he-IL" sz="2800" dirty="0"/>
              <a:t>מאילו רכיבים בנוי הרעשן?</a:t>
            </a:r>
          </a:p>
          <a:p>
            <a:pPr marL="285750" indent="-285750" algn="r" rtl="1">
              <a:buFont typeface="Arial" panose="020B0604020202020204" pitchFamily="34" charset="0"/>
              <a:buChar char="•"/>
            </a:pPr>
            <a:r>
              <a:rPr lang="he-IL" sz="2800" dirty="0"/>
              <a:t>אפיינו כל רכיב: החומר ממנו הוא עשוי, ממדים (אורך, רוחב, עובי).</a:t>
            </a:r>
          </a:p>
          <a:p>
            <a:pPr marL="285750" indent="-285750" algn="r" rtl="1">
              <a:buFont typeface="Arial" panose="020B0604020202020204" pitchFamily="34" charset="0"/>
              <a:buChar char="•"/>
            </a:pPr>
            <a:r>
              <a:rPr lang="he-IL" sz="2800" dirty="0"/>
              <a:t>מהו התפקיד של כל רכיב?</a:t>
            </a:r>
          </a:p>
          <a:p>
            <a:pPr marL="285750" indent="-285750" algn="r" rtl="1">
              <a:buFont typeface="Arial" panose="020B0604020202020204" pitchFamily="34" charset="0"/>
              <a:buChar char="•"/>
            </a:pPr>
            <a:r>
              <a:rPr lang="he-IL" sz="2800" dirty="0"/>
              <a:t>כיצד מותאמים מאפייני הרכיב לתפקידו?</a:t>
            </a:r>
          </a:p>
          <a:p>
            <a:pPr marL="285750" indent="-285750" algn="r" rtl="1">
              <a:buFont typeface="Arial" panose="020B0604020202020204" pitchFamily="34" charset="0"/>
              <a:buChar char="•"/>
            </a:pPr>
            <a:r>
              <a:rPr lang="he-IL" sz="2800" dirty="0"/>
              <a:t>מהו מנגנון הפעולה של הרעשן?</a:t>
            </a:r>
          </a:p>
          <a:p>
            <a:pPr marL="285750" indent="-285750" algn="r" rtl="1">
              <a:buFont typeface="Arial" panose="020B0604020202020204" pitchFamily="34" charset="0"/>
              <a:buChar char="•"/>
            </a:pPr>
            <a:r>
              <a:rPr lang="he-IL" sz="2800" dirty="0"/>
              <a:t>מה עלול לקרות אם אחד הרכיבים ברעשן ייחסר?</a:t>
            </a:r>
          </a:p>
          <a:p>
            <a:pPr marL="285750" indent="-285750" algn="r" rtl="1">
              <a:buFont typeface="Arial" panose="020B0604020202020204" pitchFamily="34" charset="0"/>
              <a:buChar char="•"/>
            </a:pPr>
            <a:endParaRPr lang="en-US" sz="2800" dirty="0"/>
          </a:p>
        </p:txBody>
      </p:sp>
      <p:sp>
        <p:nvSpPr>
          <p:cNvPr id="6" name="TextBox 5"/>
          <p:cNvSpPr txBox="1"/>
          <p:nvPr/>
        </p:nvSpPr>
        <p:spPr>
          <a:xfrm>
            <a:off x="6166338" y="6049660"/>
            <a:ext cx="5517662" cy="523220"/>
          </a:xfrm>
          <a:prstGeom prst="rect">
            <a:avLst/>
          </a:prstGeom>
          <a:noFill/>
        </p:spPr>
        <p:txBody>
          <a:bodyPr wrap="square" rtlCol="0">
            <a:spAutoFit/>
          </a:bodyPr>
          <a:lstStyle/>
          <a:p>
            <a:r>
              <a:rPr lang="he-IL" sz="2800" b="1" dirty="0"/>
              <a:t>מבנה הרעשן: </a:t>
            </a:r>
            <a:r>
              <a:rPr lang="he-IL" sz="2800" b="1" dirty="0">
                <a:hlinkClick r:id="rId4"/>
              </a:rPr>
              <a:t>סרטון</a:t>
            </a:r>
            <a:endParaRPr lang="en-US" sz="2800" b="1" dirty="0"/>
          </a:p>
        </p:txBody>
      </p:sp>
      <p:pic>
        <p:nvPicPr>
          <p:cNvPr id="3" name="תמונה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56717" y="4298462"/>
            <a:ext cx="2120304" cy="2141968"/>
          </a:xfrm>
          <a:prstGeom prst="rect">
            <a:avLst/>
          </a:prstGeom>
        </p:spPr>
      </p:pic>
      <p:pic>
        <p:nvPicPr>
          <p:cNvPr id="7" name="Picture 6">
            <a:extLst>
              <a:ext uri="{FF2B5EF4-FFF2-40B4-BE49-F238E27FC236}">
                <a16:creationId xmlns:a16="http://schemas.microsoft.com/office/drawing/2014/main" id="{2322E33C-0285-9D42-6CD9-AA57177AB10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994414" y="115167"/>
            <a:ext cx="1030313" cy="499915"/>
          </a:xfrm>
          <a:prstGeom prst="rect">
            <a:avLst/>
          </a:prstGeom>
        </p:spPr>
      </p:pic>
      <p:pic>
        <p:nvPicPr>
          <p:cNvPr id="8" name="Picture 7">
            <a:extLst>
              <a:ext uri="{FF2B5EF4-FFF2-40B4-BE49-F238E27FC236}">
                <a16:creationId xmlns:a16="http://schemas.microsoft.com/office/drawing/2014/main" id="{0F2674F1-7FB2-AC02-691C-4E47587D799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67273" y="0"/>
            <a:ext cx="1042506" cy="591363"/>
          </a:xfrm>
          <a:prstGeom prst="rect">
            <a:avLst/>
          </a:prstGeom>
        </p:spPr>
      </p:pic>
    </p:spTree>
    <p:extLst>
      <p:ext uri="{BB962C8B-B14F-4D97-AF65-F5344CB8AC3E}">
        <p14:creationId xmlns:p14="http://schemas.microsoft.com/office/powerpoint/2010/main" val="14185850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b="1" dirty="0">
                <a:cs typeface="+mn-cs"/>
              </a:rPr>
              <a:t>מבנה פטיש הרעשן (המשגה)</a:t>
            </a:r>
            <a:endParaRPr lang="en-US" b="1" dirty="0">
              <a:cs typeface="+mn-cs"/>
            </a:endParaRPr>
          </a:p>
        </p:txBody>
      </p:sp>
      <p:pic>
        <p:nvPicPr>
          <p:cNvPr id="4" name="מציין מיקום תוכן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72477" y="2024563"/>
            <a:ext cx="10515600" cy="4312970"/>
          </a:xfrm>
          <a:prstGeom prst="rect">
            <a:avLst/>
          </a:prstGeom>
        </p:spPr>
      </p:pic>
      <p:pic>
        <p:nvPicPr>
          <p:cNvPr id="3" name="Picture 2">
            <a:extLst>
              <a:ext uri="{FF2B5EF4-FFF2-40B4-BE49-F238E27FC236}">
                <a16:creationId xmlns:a16="http://schemas.microsoft.com/office/drawing/2014/main" id="{8BED76B7-F7C2-8BB2-C5CF-35F125D03B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29678" y="115167"/>
            <a:ext cx="1030313" cy="499915"/>
          </a:xfrm>
          <a:prstGeom prst="rect">
            <a:avLst/>
          </a:prstGeom>
        </p:spPr>
      </p:pic>
      <p:pic>
        <p:nvPicPr>
          <p:cNvPr id="5" name="Picture 4">
            <a:extLst>
              <a:ext uri="{FF2B5EF4-FFF2-40B4-BE49-F238E27FC236}">
                <a16:creationId xmlns:a16="http://schemas.microsoft.com/office/drawing/2014/main" id="{CE7BDA69-9CB2-2FCC-0086-816B637A792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224" y="-18764"/>
            <a:ext cx="1042506" cy="591363"/>
          </a:xfrm>
          <a:prstGeom prst="rect">
            <a:avLst/>
          </a:prstGeom>
        </p:spPr>
      </p:pic>
    </p:spTree>
    <p:extLst>
      <p:ext uri="{BB962C8B-B14F-4D97-AF65-F5344CB8AC3E}">
        <p14:creationId xmlns:p14="http://schemas.microsoft.com/office/powerpoint/2010/main" val="2379746859"/>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1393</TotalTime>
  <Words>2037</Words>
  <Application>Microsoft Office PowerPoint</Application>
  <PresentationFormat>מסך רחב</PresentationFormat>
  <Paragraphs>259</Paragraphs>
  <Slides>53</Slides>
  <Notes>11</Notes>
  <HiddenSlides>0</HiddenSlides>
  <MMClips>12</MMClips>
  <ScaleCrop>false</ScaleCrop>
  <HeadingPairs>
    <vt:vector size="6" baseType="variant">
      <vt:variant>
        <vt:lpstr>גופנים בשימוש</vt:lpstr>
      </vt:variant>
      <vt:variant>
        <vt:i4>10</vt:i4>
      </vt:variant>
      <vt:variant>
        <vt:lpstr>ערכת נושא</vt:lpstr>
      </vt:variant>
      <vt:variant>
        <vt:i4>1</vt:i4>
      </vt:variant>
      <vt:variant>
        <vt:lpstr>כותרות שקופיות</vt:lpstr>
      </vt:variant>
      <vt:variant>
        <vt:i4>53</vt:i4>
      </vt:variant>
    </vt:vector>
  </HeadingPairs>
  <TitlesOfParts>
    <vt:vector size="64" baseType="lpstr">
      <vt:lpstr>Arial</vt:lpstr>
      <vt:lpstr>Assistant</vt:lpstr>
      <vt:lpstr>Calibri</vt:lpstr>
      <vt:lpstr>Calibri Light</vt:lpstr>
      <vt:lpstr>Century Gothic</vt:lpstr>
      <vt:lpstr>NarkisBlock</vt:lpstr>
      <vt:lpstr>Open Sans Hebrew</vt:lpstr>
      <vt:lpstr>Tahoma</vt:lpstr>
      <vt:lpstr>Times New Roman</vt:lpstr>
      <vt:lpstr>Wingdings</vt:lpstr>
      <vt:lpstr>ערכת נושא Office</vt:lpstr>
      <vt:lpstr>רעשנים   עשיינות (מייקרס) ו-STEM</vt:lpstr>
      <vt:lpstr>מצגת של PowerPoint‏</vt:lpstr>
      <vt:lpstr>מצגת של PowerPoint‏</vt:lpstr>
      <vt:lpstr>תוכן העניינים</vt:lpstr>
      <vt:lpstr>מהם רעשנים?</vt:lpstr>
      <vt:lpstr>סוגי רעשנים</vt:lpstr>
      <vt:lpstr>רעשן פטיש</vt:lpstr>
      <vt:lpstr>משימה: מבנה ותפקוד הרעשן (הנדסה הפוכה)</vt:lpstr>
      <vt:lpstr>מבנה פטיש הרעשן (המשגה)</vt:lpstr>
      <vt:lpstr>מנגנון הפעולה של רעשן מסוג פטיש (המשגה)</vt:lpstr>
      <vt:lpstr>רעשנים מלגו</vt:lpstr>
      <vt:lpstr>הכנת רעשן</vt:lpstr>
      <vt:lpstr> רעשנים ביהדות (מוזאון היכל שלמה)</vt:lpstr>
      <vt:lpstr>סוגי רעשנים (מוזאון היכל שלמה)</vt:lpstr>
      <vt:lpstr>סוגי רעשנים (מוזיאון היכל שלמה)</vt:lpstr>
      <vt:lpstr>סוגי רעשנים (מוזיאון היכל שלמה)</vt:lpstr>
      <vt:lpstr>העברה והמרת אנרגיה ברעשן בפעולה</vt:lpstr>
      <vt:lpstr>העברה והמרת אנרגיה ברעשן בזמן פעולה</vt:lpstr>
      <vt:lpstr>קשקשנים</vt:lpstr>
      <vt:lpstr>מבנה הקשקשן</vt:lpstr>
      <vt:lpstr>הכנת קשקשן (עשיינות): דוגמה 1</vt:lpstr>
      <vt:lpstr>הכנת קשקשן (עשיינות): דוגמה 2</vt:lpstr>
      <vt:lpstr>הכנת קשקשן (עשיינות): דוגמה 3</vt:lpstr>
      <vt:lpstr>הכנת קשקשן (עשיינות): דוגמה 4</vt:lpstr>
      <vt:lpstr>הכנת קשקשן (עשיינות) – דוגמה 5</vt:lpstr>
      <vt:lpstr>משימה: מבנה ותפקוד הקשקשן (הנדסה הפוכה)</vt:lpstr>
      <vt:lpstr>הכנת קסטנייטות</vt:lpstr>
      <vt:lpstr>חקר ופתרון בעיות (STEM)</vt:lpstr>
      <vt:lpstr>מהו קול ואיך הוא נוצר?</vt:lpstr>
      <vt:lpstr> מושגים מדעיים </vt:lpstr>
      <vt:lpstr>משימה 1: מקור הקול</vt:lpstr>
      <vt:lpstr>משימה 2: הגברת הקול בקשקשן (עצמת קול)</vt:lpstr>
      <vt:lpstr>  המשך המשימה: מגבירים את עצמת הקול של הקשקשן</vt:lpstr>
      <vt:lpstr>משימה 3: גובה הקול בקשקשן</vt:lpstr>
      <vt:lpstr> גובה הקול (סרטון)</vt:lpstr>
      <vt:lpstr>המשך המשימה: משנים את גובה הקול בקשקשן</vt:lpstr>
      <vt:lpstr>משימה 4: רעשן – מקל גשם אינדיאני</vt:lpstr>
      <vt:lpstr>המשך המשימה: שאלות חקר</vt:lpstr>
      <vt:lpstr>אתגר הנדסי (דוגמה)</vt:lpstr>
      <vt:lpstr>שערו: אילו גורמים יכולים להשפיע גובה הקול שמשמיע הרעשן??</vt:lpstr>
      <vt:lpstr>מנסחים השערות</vt:lpstr>
      <vt:lpstr>שאלות חקר</vt:lpstr>
      <vt:lpstr>סיכום התהליך: מתופעה לשאלת חקר</vt:lpstr>
      <vt:lpstr>בחזרה אל אתגר הנדסי (דוגמה)</vt:lpstr>
      <vt:lpstr>חיות מרעישות בטבע</vt:lpstr>
      <vt:lpstr>העכסן</vt:lpstr>
      <vt:lpstr>מנגנון הפעולה של רעשן העכסן   </vt:lpstr>
      <vt:lpstr>סוסון הים: המקליק</vt:lpstr>
      <vt:lpstr>מיהו החרק הכי רעשני בטבע?</vt:lpstr>
      <vt:lpstr>מצגת של PowerPoint‏</vt:lpstr>
      <vt:lpstr>סימולציה</vt:lpstr>
      <vt:lpstr>הקשר לתוכנית הלימודים</vt:lpstr>
      <vt:lpstr>תם ולא נשלם</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רעשנים</dc:title>
  <dc:creator>lamda.dr@gmail.com</dc:creator>
  <cp:lastModifiedBy>shlomi sh shlomish</cp:lastModifiedBy>
  <cp:revision>106</cp:revision>
  <dcterms:created xsi:type="dcterms:W3CDTF">2023-12-21T15:08:59Z</dcterms:created>
  <dcterms:modified xsi:type="dcterms:W3CDTF">2024-03-14T13:07:16Z</dcterms:modified>
</cp:coreProperties>
</file>