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4" r:id="rId4"/>
    <p:sldId id="276" r:id="rId5"/>
    <p:sldId id="277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2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8F72-A27B-8458-E02B-DE7C2D1E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71EE1-EF83-B0AB-BD27-21D73140C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61F7A-1AB1-2E56-89AE-E8C02399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1991E-2D91-CF36-ACF3-D2139BA0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CF22A-9CDB-C92D-ED45-5708C3EB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9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38146-3A9A-B9E9-A16D-27DC4907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97E47-BBB1-6479-CBCD-614B0D6D1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53C25-59B4-CAE6-82B2-0E06E375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B59D3-57BE-CDE1-D21C-F7997071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DCB2D-D68B-D070-4A95-68AF309D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1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FA72E-9D95-D2A9-2276-ED4122968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A5240-F9B6-F07D-ED09-D07AFE064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E956F-4FD0-6FEB-5C22-CB6A1C0D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E7942-7B38-0E65-F950-5E822B53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EBDAE-5B32-5DE0-2AF9-5719AE64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8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72D0-A452-6961-AF24-B6E6E2B3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ADDCE-5067-8EDE-5105-54F9E781D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29B73-9CE5-DAFE-6FEB-80E27DCB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0240E-E9C3-C2D3-142F-6027ABC9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AB2C8-060E-7919-2295-9C9797C5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3326D-4838-52B7-DC30-9A80897E1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22B17-F6B9-5AA2-E764-54DBE2533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71B5-533F-AA64-8C28-E5B4F8E0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F6239-230B-BC09-EFFB-3001815C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8E038-83C6-EA87-59B6-1CC7A259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5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E2F3-43F5-BEE0-4E1E-AF789006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E1B4D-3268-F57F-933A-6CC43C0B0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AA28F-7E36-B46D-83BA-1FC2DD747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438C9-824D-62C6-C56E-5CB4CE24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E90C1-054A-5F95-E1A7-3AD99B1E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F036C-8215-CC53-A2F4-F96B1C37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6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D48AD-AEC4-1F45-2CF2-ED46F49F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9D1CD-0BD3-332B-EA07-DEEA38068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76F46-71B2-5C74-5743-AF67EEBB5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6CF98-2914-BC19-BC2F-3F818CCA7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2F2FD-5235-8AE9-D4B5-7786FCA37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55EB51-8ADC-1DB0-885B-795517B6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FD5DEC-231E-CE2E-A900-0E94BC11B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FF2782-5E8D-9490-CDE5-3727EBFD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3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42943-5222-A5B1-E7A2-EBE0B4CDD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F8A00A-2551-3AFA-E412-678AD6FB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F2BE7-76DA-ABCA-EBC4-0DFDE276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6A24C4-C1E6-11C9-6DA4-4AECC2BE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3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E6D36-44DD-DC16-AAC7-7400C8F6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10C86-5F22-793B-8505-16BDF82B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A2F3A-0DB2-E24B-679E-E2E164C0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0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F43B-BA63-B60D-BD2E-F8E5FAAB8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5B43C-E48A-129D-D7DB-125689467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C3BB3-3A04-3FF5-725D-CB11BBBC2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BD7ED-1004-F30D-4CF1-98227EB0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84C52-A9E1-264C-C110-A61E70E9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19F1A-D498-9B47-8ADC-CF892CF8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6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6215-8A4F-C6BA-F8FC-8A40EEA4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A2C1E-81CB-A781-7CAB-6CD720DF7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84FB9-C967-7261-8B36-139759F34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AD8BE-18DD-F702-C5F4-9DB9202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5874D-839D-B449-46DF-BA8F55D9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FAB39-0FC9-B8DA-49DF-BC01504BF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38C059-D895-DE91-51E8-128B2C1C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4C4F8-E2B0-4E26-27B1-EB12186F4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1E203-81AB-54C8-8E5D-8CD442BFB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1EEB-D9CA-4AE0-848A-546E46FA38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D0C16-F9F6-0236-178E-226377801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FF7E5-E2E1-46F8-8A98-34B1CABE1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6004E-0A59-4E3C-A052-AE1D4CC5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1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4FA25E-EE3C-EFAC-9C38-011542E35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382" y="-137161"/>
            <a:ext cx="12685222" cy="713543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B2446D8-18CF-0111-6E1D-C24E441A3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75462"/>
            <a:ext cx="9224356" cy="245225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he-IL" sz="4800" b="1" dirty="0"/>
              <a:t>משימות הערכה</a:t>
            </a:r>
          </a:p>
          <a:p>
            <a:r>
              <a:rPr lang="he-IL" sz="4800" b="1" dirty="0">
                <a:solidFill>
                  <a:srgbClr val="FF0000"/>
                </a:solidFill>
              </a:rPr>
              <a:t>במבט חוזר</a:t>
            </a:r>
            <a:endParaRPr lang="he-IL" sz="4800" b="1" dirty="0"/>
          </a:p>
          <a:p>
            <a:endParaRPr lang="he-IL" sz="4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75644A-5A2F-1351-30A7-BA1892C67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70533" cy="6462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D85E07-BAF4-DB5C-C9B7-519CE27144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290" y="88399"/>
            <a:ext cx="871804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6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3B22-6A02-3E1E-ABAA-7ED704D0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משימות הערכה לפרק לימודי: </a:t>
            </a: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במבט חוזר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2153F-CBA5-6A47-54C6-A22525E9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0163"/>
            <a:ext cx="10117975" cy="437100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dirty="0">
                <a:latin typeface="Calibri" panose="020F0502020204030204" pitchFamily="34" charset="0"/>
              </a:rPr>
              <a:t>תבנית </a:t>
            </a: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</a:rPr>
              <a:t>במבט חוזר </a:t>
            </a:r>
            <a:r>
              <a:rPr lang="he-IL" dirty="0">
                <a:latin typeface="Calibri" panose="020F0502020204030204" pitchFamily="34" charset="0"/>
              </a:rPr>
              <a:t>מופיעה בסוף כל פרק.</a:t>
            </a:r>
          </a:p>
          <a:p>
            <a:pPr marL="0" indent="0" algn="r">
              <a:buNone/>
            </a:pPr>
            <a:r>
              <a:rPr lang="he-IL" dirty="0">
                <a:latin typeface="Calibri" panose="020F0502020204030204" pitchFamily="34" charset="0"/>
              </a:rPr>
              <a:t>התבנית מציעה מגוון שאלות/משימות אודות המושגים והעקרונות המרכזיים שנלמדו במסגרת הפרק.</a:t>
            </a:r>
          </a:p>
          <a:p>
            <a:pPr marL="0" indent="0" algn="r">
              <a:buNone/>
            </a:pPr>
            <a:r>
              <a:rPr lang="he-IL" dirty="0">
                <a:latin typeface="Calibri" panose="020F0502020204030204" pitchFamily="34" charset="0"/>
              </a:rPr>
              <a:t>השאלות מזמנות יישום של מיומנויות מסדר חשיבה גבוה, כגון: הסקת מסקנות, הכללות, הסברים, כתיבת טיעון, פתרון בעיות ועוד.  </a:t>
            </a:r>
          </a:p>
          <a:p>
            <a:pPr marL="0" indent="0" algn="r">
              <a:buNone/>
            </a:pPr>
            <a:r>
              <a:rPr lang="he-IL" dirty="0">
                <a:latin typeface="Calibri" panose="020F0502020204030204" pitchFamily="34" charset="0"/>
              </a:rPr>
              <a:t>את השאלות/משימות אפשר לבצע בכל מסגרת של זמן: בזמן השיעור או כעבודת בית וכן אפשר להשתמש בהן כ</a:t>
            </a:r>
            <a:r>
              <a:rPr lang="he-IL" dirty="0">
                <a:solidFill>
                  <a:srgbClr val="FF0000"/>
                </a:solidFill>
                <a:latin typeface="Calibri" panose="020F0502020204030204" pitchFamily="34" charset="0"/>
              </a:rPr>
              <a:t>משימות הערכה</a:t>
            </a:r>
            <a:r>
              <a:rPr lang="he-IL" dirty="0">
                <a:latin typeface="Calibri" panose="020F0502020204030204" pitchFamily="34" charset="0"/>
              </a:rPr>
              <a:t>.</a:t>
            </a:r>
          </a:p>
          <a:p>
            <a:pPr marL="0" indent="0" algn="r">
              <a:buNone/>
            </a:pPr>
            <a:endParaRPr lang="he-IL" dirty="0">
              <a:latin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he-IL" dirty="0">
                <a:latin typeface="Calibri" panose="020F0502020204030204" pitchFamily="34" charset="0"/>
              </a:rPr>
              <a:t>אם משתמשים במשימות הללו כמשימת הערכה חשוב ביותר לבנות </a:t>
            </a:r>
            <a:r>
              <a:rPr lang="he-IL" dirty="0">
                <a:solidFill>
                  <a:srgbClr val="FF0000"/>
                </a:solidFill>
                <a:latin typeface="Calibri" panose="020F0502020204030204" pitchFamily="34" charset="0"/>
              </a:rPr>
              <a:t>מחוון</a:t>
            </a:r>
            <a:r>
              <a:rPr lang="he-IL" dirty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2F2936-6C21-AD86-377F-F1B47F990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080" y="175651"/>
            <a:ext cx="1024217" cy="5547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99D977-87FA-3AA8-B87B-9507B0C2C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29" y="207252"/>
            <a:ext cx="947651" cy="52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1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A5A4C-DB64-A832-DE4A-2F1DC76D41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845B-FCE0-71EF-E6A0-213EF219A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he-IL" sz="4000" b="1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משימות </a:t>
            </a:r>
            <a:r>
              <a:rPr lang="he-IL" sz="4000" b="1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במבט חוזר  </a:t>
            </a:r>
            <a:endParaRPr lang="en-US" sz="4000" b="1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5B4E-D4E8-7B83-0A53-DA690868F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he-IL" sz="2800" b="0" i="0" u="none" strike="noStrike" baseline="0" dirty="0">
                <a:latin typeface="NarkisimMFO"/>
              </a:rPr>
              <a:t>תבנית זו מופיעה בסוף כל פרק. </a:t>
            </a:r>
          </a:p>
          <a:p>
            <a:pPr algn="just" rtl="1"/>
            <a:r>
              <a:rPr lang="he-IL" sz="2800" b="0" i="0" u="none" strike="noStrike" baseline="0" dirty="0">
                <a:latin typeface="NarkisimMFO"/>
              </a:rPr>
              <a:t>התבנית מציעה מגוון שאלות/משימות שמטרתן לסייע ללומדים לבדוק באיזו מידה הם רכשו את ביצועי ההבנה הנדרשים מהם בעקבות הלמידה של כל  אחד מפרקי הלימוד.</a:t>
            </a:r>
          </a:p>
          <a:p>
            <a:pPr algn="just" rtl="1"/>
            <a:r>
              <a:rPr lang="he-IL" sz="2800" b="0" i="0" u="none" strike="noStrike" baseline="0" dirty="0">
                <a:latin typeface="NarkisimMFO"/>
              </a:rPr>
              <a:t>את השאלות/משימות אפשר לבצע בכל מסגרת של זמן: בזמן השיעור או כעבודת בית.</a:t>
            </a:r>
          </a:p>
          <a:p>
            <a:pPr algn="just" rtl="1"/>
            <a:r>
              <a:rPr lang="he-IL" dirty="0">
                <a:latin typeface="NarkisimMFO"/>
              </a:rPr>
              <a:t>למשימות יש גם פוטנציאל הערכה.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591080-4E7B-F492-7F29-065098DD4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009"/>
            <a:ext cx="1170533" cy="6462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EEBBB1-5B92-1416-9E12-1E8BA5788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854" y="130408"/>
            <a:ext cx="1022597" cy="55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7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75EC5-A7F7-AD2D-C588-C57323B6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z="4000" b="1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דוגמאות לשאלות "במבט חוזר"</a:t>
            </a:r>
            <a:br>
              <a:rPr lang="he-IL" sz="4000" b="1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he-IL" sz="3200" b="1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מפגשים עם בעלי חיים כיתה ד, עמודים 72-71</a:t>
            </a:r>
            <a:endParaRPr lang="en-US" sz="3200" b="1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BB5E3C-FF6D-F982-9C47-20799EB1E5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1433" y="1601948"/>
            <a:ext cx="8420791" cy="4871746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33F10A-F353-CE90-71C3-F92B99E41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24" y="6150578"/>
            <a:ext cx="1170533" cy="6462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CF635E-71D1-F534-BB56-B0B6D3EBA1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857" y="6242026"/>
            <a:ext cx="102421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8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8C1A9-8B13-327F-1969-F2F00491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D5CDA5-6CB1-4D29-C9D2-226386B570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53" y="1757983"/>
            <a:ext cx="11324788" cy="3126016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552CE2-8487-AFDB-F8AA-5D08C1953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33" y="6169759"/>
            <a:ext cx="1170533" cy="6462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2CFF98-EEFE-1CEB-EA96-FE9212BADA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0654" y="6215487"/>
            <a:ext cx="102421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8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4FA25E-EE3C-EFAC-9C38-011542E35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382" y="-137161"/>
            <a:ext cx="12685222" cy="713543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B2446D8-18CF-0111-6E1D-C24E441A3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75462"/>
            <a:ext cx="9224356" cy="245225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he-IL" sz="4800" b="1" dirty="0"/>
              <a:t>משימות הערכה</a:t>
            </a:r>
          </a:p>
          <a:p>
            <a:r>
              <a:rPr lang="he-IL" sz="4800" b="1" dirty="0">
                <a:solidFill>
                  <a:srgbClr val="FF0000"/>
                </a:solidFill>
              </a:rPr>
              <a:t>במבט חוזר</a:t>
            </a:r>
            <a:endParaRPr lang="he-IL" sz="4800" b="1" dirty="0"/>
          </a:p>
          <a:p>
            <a:endParaRPr lang="he-IL" sz="4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75644A-5A2F-1351-30A7-BA1892C67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70533" cy="6462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D85E07-BAF4-DB5C-C9B7-519CE27144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290" y="88399"/>
            <a:ext cx="871804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4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172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NarkisimMFO</vt:lpstr>
      <vt:lpstr>Office Theme</vt:lpstr>
      <vt:lpstr>PowerPoint Presentation</vt:lpstr>
      <vt:lpstr>משימות הערכה לפרק לימודי: במבט חוזר</vt:lpstr>
      <vt:lpstr>משימות במבט חוזר  </vt:lpstr>
      <vt:lpstr>דוגמאות לשאלות "במבט חוזר" מפגשים עם בעלי חיים כיתה ד, עמודים 72-71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 dressler</dc:creator>
  <cp:lastModifiedBy>miri dressler</cp:lastModifiedBy>
  <cp:revision>53</cp:revision>
  <dcterms:created xsi:type="dcterms:W3CDTF">2024-02-25T10:39:34Z</dcterms:created>
  <dcterms:modified xsi:type="dcterms:W3CDTF">2024-03-11T16:20:22Z</dcterms:modified>
</cp:coreProperties>
</file>