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3" r:id="rId11"/>
    <p:sldId id="272" r:id="rId12"/>
    <p:sldId id="282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8F72-A27B-8458-E02B-DE7C2D1E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71EE1-EF83-B0AB-BD27-21D73140C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1F7A-1AB1-2E56-89AE-E8C02399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1991E-2D91-CF36-ACF3-D2139BA0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F22A-9CDB-C92D-ED45-5708C3EB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8146-3A9A-B9E9-A16D-27DC4907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97E47-BBB1-6479-CBCD-614B0D6D1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3C25-59B4-CAE6-82B2-0E06E375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B59D3-57BE-CDE1-D21C-F7997071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DCB2D-D68B-D070-4A95-68AF309D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FA72E-9D95-D2A9-2276-ED4122968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A5240-F9B6-F07D-ED09-D07AFE06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956F-4FD0-6FEB-5C22-CB6A1C0D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7942-7B38-0E65-F950-5E822B53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BDAE-5B32-5DE0-2AF9-5719AE64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72D0-A452-6961-AF24-B6E6E2B3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DDCE-5067-8EDE-5105-54F9E781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9B73-9CE5-DAFE-6FEB-80E27DCB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240E-E9C3-C2D3-142F-6027ABC9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B2C8-060E-7919-2295-9C9797C5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326D-4838-52B7-DC30-9A80897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2B17-F6B9-5AA2-E764-54DBE253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71B5-533F-AA64-8C28-E5B4F8E0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6239-230B-BC09-EFFB-3001815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8E038-83C6-EA87-59B6-1CC7A259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E2F3-43F5-BEE0-4E1E-AF789006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1B4D-3268-F57F-933A-6CC43C0B0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A28F-7E36-B46D-83BA-1FC2DD74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438C9-824D-62C6-C56E-5CB4CE24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90C1-054A-5F95-E1A7-3AD99B1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F036C-8215-CC53-A2F4-F96B1C37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48AD-AEC4-1F45-2CF2-ED46F49F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D1CD-0BD3-332B-EA07-DEEA3806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76F46-71B2-5C74-5743-AF67EEBB5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6CF98-2914-BC19-BC2F-3F818CCA7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2F2FD-5235-8AE9-D4B5-7786FCA3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5EB51-8ADC-1DB0-885B-795517B6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D5DEC-231E-CE2E-A900-0E94BC11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F2782-5E8D-9490-CDE5-3727EBF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2943-5222-A5B1-E7A2-EBE0B4CD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8A00A-2551-3AFA-E412-678AD6FB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F2BE7-76DA-ABCA-EBC4-0DFDE276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A24C4-C1E6-11C9-6DA4-4AECC2BE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E6D36-44DD-DC16-AAC7-7400C8F6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10C86-5F22-793B-8505-16BDF82B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2F3A-0DB2-E24B-679E-E2E164C0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F43B-BA63-B60D-BD2E-F8E5FAA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B43C-E48A-129D-D7DB-12568946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C3BB3-3A04-3FF5-725D-CB11BBBC2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D7ED-1004-F30D-4CF1-98227EB0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84C52-A9E1-264C-C110-A61E70E9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19F1A-D498-9B47-8ADC-CF892CF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6215-8A4F-C6BA-F8FC-8A40EEA4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A2C1E-81CB-A781-7CAB-6CD720DF7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84FB9-C967-7261-8B36-139759F3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AD8BE-18DD-F702-C5F4-9DB9202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874D-839D-B449-46DF-BA8F55D9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FAB39-0FC9-B8DA-49DF-BC01504B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8C059-D895-DE91-51E8-128B2C1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C4F8-E2B0-4E26-27B1-EB12186F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E203-81AB-54C8-8E5D-8CD442BFB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D0C16-F9F6-0236-178E-22637780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F7E5-E2E1-46F8-8A98-34B1CABE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A25E-EE3C-EFAC-9C38-011542E3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2" y="-137161"/>
            <a:ext cx="12685222" cy="71354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2446D8-18CF-0111-6E1D-C24E441A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462"/>
            <a:ext cx="9224356" cy="24522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he-IL" sz="4800" b="1" dirty="0">
                <a:solidFill>
                  <a:srgbClr val="FF0000"/>
                </a:solidFill>
              </a:rPr>
              <a:t>משימות אתגר</a:t>
            </a:r>
          </a:p>
          <a:p>
            <a:r>
              <a:rPr lang="he-IL" sz="4800" b="1" dirty="0">
                <a:solidFill>
                  <a:srgbClr val="FF0000"/>
                </a:solidFill>
              </a:rPr>
              <a:t>חקר ופתרון בעיות</a:t>
            </a:r>
            <a:endParaRPr lang="he-IL" sz="4800" b="1" dirty="0"/>
          </a:p>
          <a:p>
            <a:endParaRPr lang="he-IL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5644A-5A2F-1351-30A7-BA1892C6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D85E07-BAF4-DB5C-C9B7-519CE271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90" y="88399"/>
            <a:ext cx="871804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A61E-AA4C-0776-6595-57A85980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8766-EDC5-EEA0-37AD-2A7B071B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משימות אתגר: כיתה ה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1374-1C4C-09CD-B07E-92D15112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1825625"/>
            <a:ext cx="11380123" cy="4351338"/>
          </a:xfrm>
        </p:spPr>
        <p:txBody>
          <a:bodyPr/>
          <a:lstStyle/>
          <a:p>
            <a:pPr algn="r" rtl="1"/>
            <a:r>
              <a:rPr lang="he-IL" dirty="0"/>
              <a:t>משאבי טבע מן הארץ, </a:t>
            </a:r>
            <a:r>
              <a:rPr lang="he-IL" b="1" dirty="0"/>
              <a:t>מכינים עציצים של צמחי תבלין ליום המשפחה</a:t>
            </a:r>
            <a:r>
              <a:rPr lang="he-IL" dirty="0"/>
              <a:t>,</a:t>
            </a:r>
          </a:p>
          <a:p>
            <a:pPr marL="0" indent="0" algn="r" rtl="1">
              <a:buNone/>
            </a:pPr>
            <a:r>
              <a:rPr lang="he-IL" dirty="0"/>
              <a:t>  עמודים 107-106 </a:t>
            </a:r>
          </a:p>
          <a:p>
            <a:pPr algn="r" rtl="1"/>
            <a:r>
              <a:rPr lang="he-IL" dirty="0"/>
              <a:t>היקום ומערכת השמש, </a:t>
            </a:r>
            <a:r>
              <a:rPr lang="he-IL" b="1" dirty="0"/>
              <a:t>מתמודדים עם בעיית הריחוף בחלל</a:t>
            </a:r>
            <a:r>
              <a:rPr lang="he-IL" dirty="0"/>
              <a:t>, עמודים 215-212</a:t>
            </a:r>
          </a:p>
          <a:p>
            <a:pPr algn="r" rtl="1"/>
            <a:r>
              <a:rPr lang="he-IL" dirty="0"/>
              <a:t>מבט אל תוך הגוף, </a:t>
            </a:r>
            <a:r>
              <a:rPr lang="he-IL" b="1" dirty="0"/>
              <a:t>מכינים מוצרי מזון מעובדים בריאים</a:t>
            </a:r>
            <a:r>
              <a:rPr lang="he-IL" dirty="0"/>
              <a:t>, עמודים 292-290</a:t>
            </a:r>
          </a:p>
          <a:p>
            <a:pPr marL="0" indent="0" algn="r" rtl="1">
              <a:buNone/>
            </a:pPr>
            <a:r>
              <a:rPr lang="he-IL" dirty="0"/>
              <a:t>  </a:t>
            </a:r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139D7-F584-EB73-7806-4B0CCCC4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79" y="4001294"/>
            <a:ext cx="7015942" cy="2241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1FC1C-1535-D08F-A978-E611AD655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3" y="42009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C70BC-F624-0AEE-2AF7-C40BEC9AA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24" y="126253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B24B-E80C-A773-BC5A-29251CC1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משימות אתגר: כיתה ו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D63F-534A-627F-3F1A-2ED09F7A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שער אור ולראות – קול ולשמוע, </a:t>
            </a:r>
            <a:r>
              <a:rPr lang="he-IL" u="sng" dirty="0"/>
              <a:t>חלק א: אור ולראות</a:t>
            </a:r>
            <a:r>
              <a:rPr lang="he-IL" dirty="0"/>
              <a:t>, </a:t>
            </a:r>
            <a:r>
              <a:rPr lang="he-IL" b="1" dirty="0"/>
              <a:t>מוצר ממראה</a:t>
            </a:r>
            <a:r>
              <a:rPr lang="he-IL" dirty="0"/>
              <a:t>, עמודים 171-169</a:t>
            </a:r>
          </a:p>
          <a:p>
            <a:pPr algn="r" rtl="1"/>
            <a:r>
              <a:rPr lang="he-IL" dirty="0"/>
              <a:t>שער אור ולראות – קול ולשמוע, </a:t>
            </a:r>
            <a:r>
              <a:rPr lang="he-IL" u="sng" dirty="0"/>
              <a:t>חלק ב: קול ולשמוע</a:t>
            </a:r>
            <a:r>
              <a:rPr lang="he-IL" dirty="0"/>
              <a:t>, </a:t>
            </a:r>
            <a:r>
              <a:rPr lang="he-IL" b="1" dirty="0"/>
              <a:t>דגם של חדר מגורים עם בידוד אקוסט</a:t>
            </a:r>
            <a:r>
              <a:rPr lang="he-IL" dirty="0"/>
              <a:t>י. עמודים 211-200</a:t>
            </a:r>
          </a:p>
          <a:p>
            <a:pPr algn="r" rtl="1"/>
            <a:r>
              <a:rPr lang="he-IL" dirty="0"/>
              <a:t>שער קשרי קיום, </a:t>
            </a:r>
            <a:r>
              <a:rPr lang="he-IL" b="1" dirty="0"/>
              <a:t>כיצד אפשר להשתחל </a:t>
            </a:r>
          </a:p>
          <a:p>
            <a:pPr marL="0" indent="0" algn="r" rtl="1">
              <a:buNone/>
            </a:pPr>
            <a:r>
              <a:rPr lang="he-IL" b="1" dirty="0"/>
              <a:t>  למקומות צרים</a:t>
            </a:r>
            <a:r>
              <a:rPr lang="he-IL" dirty="0"/>
              <a:t>, עמודים 291-288.</a:t>
            </a:r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D874E-2EC7-0B4B-3448-C3150A4A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59" y="3533426"/>
            <a:ext cx="2676953" cy="2778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F16766-44CD-97A5-DC68-B8A008CC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928"/>
            <a:ext cx="117053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51374-D55B-9882-726D-3D815C96C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33" y="65989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965E-7C3D-0C15-1B27-D501044D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דוגמה למחוון אנליטי  למשימות האתגר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0D4FCC-53C3-B285-BD3E-A0DE4B70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98" y="1413272"/>
            <a:ext cx="11105803" cy="544472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FDADF-80B6-9FB0-7F5E-00D96EE0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33"/>
            <a:ext cx="1024217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37148-7DB8-1A4F-D50E-411C1E377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51" y="0"/>
            <a:ext cx="95105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A25E-EE3C-EFAC-9C38-011542E3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2" y="-137161"/>
            <a:ext cx="12685222" cy="71354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2446D8-18CF-0111-6E1D-C24E441A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462"/>
            <a:ext cx="9224356" cy="24522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he-IL" sz="4800" b="1" dirty="0">
                <a:solidFill>
                  <a:srgbClr val="FF0000"/>
                </a:solidFill>
              </a:rPr>
              <a:t>משימות אתגר</a:t>
            </a:r>
          </a:p>
          <a:p>
            <a:r>
              <a:rPr lang="he-IL" sz="4800" b="1" dirty="0">
                <a:solidFill>
                  <a:srgbClr val="FF0000"/>
                </a:solidFill>
              </a:rPr>
              <a:t>חקר ופתרון בעיות</a:t>
            </a:r>
            <a:endParaRPr lang="he-IL" sz="4800" b="1" dirty="0"/>
          </a:p>
          <a:p>
            <a:endParaRPr lang="he-IL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5644A-5A2F-1351-30A7-BA1892C6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D85E07-BAF4-DB5C-C9B7-519CE271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90" y="88399"/>
            <a:ext cx="871804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3455-8867-AE9B-BDF6-6CEFCEAA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פרויקטים ככלי ההערכה: משימות אתגר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C91-6735-344F-4EFF-470E2E69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/>
              <a:t>המשימה בנויה ברוח </a:t>
            </a:r>
            <a:r>
              <a:rPr lang="he-IL" b="1" dirty="0"/>
              <a:t>מטלת ביצוע </a:t>
            </a:r>
            <a:r>
              <a:rPr lang="he-IL" dirty="0"/>
              <a:t>שתפקידה להעריך ידע, מיומנויות חשיבה מסדר גבוה בכללם תהליכי חקר ופתרון בעיות, וכן כשירויות נוספות כגון, עבודת צוות, עמידה בלוח זמנים, חשיבה יצירתית וביקורתית, מסוגלות עצמית.</a:t>
            </a:r>
          </a:p>
          <a:p>
            <a:pPr algn="r" rtl="1"/>
            <a:r>
              <a:rPr lang="he-IL" dirty="0"/>
              <a:t>במשימה מוצג לרוב </a:t>
            </a:r>
            <a:r>
              <a:rPr lang="he-IL" b="1" dirty="0"/>
              <a:t>אתגר הנדסי </a:t>
            </a:r>
            <a:r>
              <a:rPr lang="he-IL" dirty="0"/>
              <a:t>בתכן הנדסי ובחקר מדעי. לפיכך המשימות הללו משקפות את רוח </a:t>
            </a:r>
            <a:r>
              <a:rPr lang="he-IL" b="1" dirty="0"/>
              <a:t>החינוך ל-</a:t>
            </a:r>
            <a:r>
              <a:rPr lang="en-US" b="1" dirty="0"/>
              <a:t>STEM</a:t>
            </a:r>
            <a:r>
              <a:rPr lang="he-IL" b="1" dirty="0"/>
              <a:t>.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המשימה מופיעה בסוף שערי הלימוד (כיתות ג-ד). פתרונה מאפשר שימוש במושגים ובעקרונות שטופלו בשער, הרחבת הידע ותרגול של מיומנויות חשיבה ועשייה הדרושות להתמודדות עם האתגר. </a:t>
            </a:r>
          </a:p>
          <a:p>
            <a:pPr algn="r" rtl="1"/>
            <a:r>
              <a:rPr lang="he-IL" dirty="0"/>
              <a:t>מומלץ להשתמש במחוונים להערכת תהליכי חקר מדעי ותהליכי תיכון שמופיעים באתר המפמ"ר ובאתר מטר ולהתאים את המחוון לאופי המשימה ולצורכי הלומדים.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C2F37-E359-AA37-A076-2766EE81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FC971-5280-FE76-F0D0-BD6E973E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86" y="45724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C31F-F81D-E98A-D2F7-3E1D9976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2498" cy="1325563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יש לי אתגר, כיתה ו, שער אור ולראות, </a:t>
            </a:r>
            <a:r>
              <a:rPr lang="he-IL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עמודים 171-169</a:t>
            </a:r>
            <a:endParaRPr lang="en-US" sz="32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3E4E2-21F7-167C-4400-6F95BB5C1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796" y="1690688"/>
            <a:ext cx="8032534" cy="499414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761E5-9693-9FF9-25A8-77228C87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3" y="42009"/>
            <a:ext cx="1170533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3C32E-5CCC-F065-2290-75B7DC16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87" y="87733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80816B-1B55-4E42-95A1-1A9FDCDD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155275"/>
            <a:ext cx="1024217" cy="554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208BC-D28E-B425-4AAD-D6F9BCB8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D961F-D611-6D77-44DE-36FD2F792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174" y="1776119"/>
            <a:ext cx="11335083" cy="441405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43A89-9219-C830-E785-8F0901B9D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8" y="108876"/>
            <a:ext cx="1167860" cy="6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56B0-D741-70D7-F1D5-D6FCD00F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2266DA-EDB2-FC17-C226-A6759D2BF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408" y="0"/>
            <a:ext cx="9348473" cy="571979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D9B406-34E6-46DB-F8AD-AE1A5EBF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3" y="5846643"/>
            <a:ext cx="1170533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8AFFB-1B48-5ECB-2680-6935E44E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66" y="5938091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96F7D-4AEF-6649-9CEA-79FD6C47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121" y="105295"/>
            <a:ext cx="1170533" cy="6462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F5FF9-1C50-1E7A-67B3-3800C92C4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927" y="788936"/>
            <a:ext cx="8014146" cy="52801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23D96-1A25-3AF3-6A85-EC47ED8E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964" y="234152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7DFDA-7BD6-9E6B-DFF7-C7E12D7C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66" y="193351"/>
            <a:ext cx="1170533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3DAF7-4632-E7C9-A230-9396B758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5F027-031D-5D3E-3AE2-7BDDD433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816" y="789710"/>
            <a:ext cx="7023033" cy="606829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554BA-57FF-0379-4025-E8A92E001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16" y="239075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F6F9-C7E8-A6B3-3BCD-83D2B569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4C869-A061-4C20-82F2-4945798C1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762" y="743989"/>
            <a:ext cx="9990175" cy="537002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F53BF-C61A-E328-F083-7911F5AC8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2" y="6076603"/>
            <a:ext cx="1170533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BA3FC-3524-8198-5B8F-CF81B0AA9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57" y="6141030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A067-D789-F6F3-3B09-A5662DD6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משימות אתגר: כיתה ד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E83D-B541-5B27-E2F9-73BF0709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/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מפגשים עם בעלי חיים,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העשרה סביבתית לבעלי חיים,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עמודים 77-74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אוויר ומים בארץ ובשמיים, מנצלים את תכונות האוויר לפתרון בעיה,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עמודים 199-198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מבט אל תוך הגוף,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מרחיבים את יכולתנו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עמודים 255-252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7591D-F4ED-BA3E-A024-FECE5B7D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53" y="3779827"/>
            <a:ext cx="8071659" cy="2592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A2447-95CD-0BFC-B6B1-C8D0562E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095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10E9D-7C40-96B8-AF09-F1DB4CC4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33" y="72220"/>
            <a:ext cx="102421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0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292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פרויקטים ככלי ההערכה: משימות אתגר</vt:lpstr>
      <vt:lpstr>יש לי אתגר, כיתה ו, שער אור ולראות, עמודים 171-169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משימות אתגר: כיתה ד</vt:lpstr>
      <vt:lpstr>משימות אתגר: כיתה ה</vt:lpstr>
      <vt:lpstr>משימות אתגר: כיתה ו</vt:lpstr>
      <vt:lpstr>דוגמה למחוון אנליטי  למשימות האתגר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 dressler</dc:creator>
  <cp:lastModifiedBy>miri dressler</cp:lastModifiedBy>
  <cp:revision>51</cp:revision>
  <dcterms:created xsi:type="dcterms:W3CDTF">2024-02-25T10:39:34Z</dcterms:created>
  <dcterms:modified xsi:type="dcterms:W3CDTF">2024-03-11T16:15:55Z</dcterms:modified>
</cp:coreProperties>
</file>