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02" y="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he-IL" sz="6000" b="1" dirty="0">
                <a:solidFill>
                  <a:schemeClr val="accent4">
                    <a:lumMod val="75000"/>
                  </a:schemeClr>
                </a:solidFill>
              </a:rPr>
              <a:t>מייקר ו-</a:t>
            </a:r>
            <a:r>
              <a:rPr lang="en-GB" sz="6000" b="1" dirty="0">
                <a:solidFill>
                  <a:schemeClr val="accent4">
                    <a:lumMod val="75000"/>
                  </a:schemeClr>
                </a:solidFill>
              </a:rPr>
              <a:t>STEM</a:t>
            </a:r>
            <a:r>
              <a:rPr lang="he-IL" sz="6000" b="1" dirty="0">
                <a:solidFill>
                  <a:schemeClr val="accent4">
                    <a:lumMod val="75000"/>
                  </a:schemeClr>
                </a:solidFill>
              </a:rPr>
              <a:t> בפעולה</a:t>
            </a:r>
            <a:endParaRPr lang="en-US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77334" y="1930400"/>
            <a:ext cx="9334174" cy="3880773"/>
          </a:xfrm>
        </p:spPr>
        <p:txBody>
          <a:bodyPr>
            <a:normAutofit/>
          </a:bodyPr>
          <a:lstStyle/>
          <a:p>
            <a:endParaRPr lang="he-IL" dirty="0"/>
          </a:p>
          <a:p>
            <a:pPr marL="0" indent="0" algn="ctr" rtl="1">
              <a:buNone/>
            </a:pPr>
            <a:r>
              <a:rPr lang="he-IL" sz="4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e-IL" sz="4400" b="1" dirty="0">
                <a:solidFill>
                  <a:schemeClr val="accent4">
                    <a:lumMod val="75000"/>
                  </a:schemeClr>
                </a:solidFill>
                <a:cs typeface="+mj-cs"/>
              </a:rPr>
              <a:t>דברי רקע</a:t>
            </a:r>
          </a:p>
          <a:p>
            <a:pPr marL="0" indent="0" algn="ctr" rtl="1">
              <a:buNone/>
            </a:pPr>
            <a:r>
              <a:rPr lang="he-IL" sz="4400" b="1" dirty="0">
                <a:solidFill>
                  <a:schemeClr val="accent4">
                    <a:lumMod val="75000"/>
                  </a:schemeClr>
                </a:solidFill>
                <a:cs typeface="+mj-cs"/>
              </a:rPr>
              <a:t> </a:t>
            </a:r>
          </a:p>
          <a:p>
            <a:pPr marL="0" indent="0" algn="ctr" rtl="1">
              <a:buNone/>
            </a:pPr>
            <a:r>
              <a:rPr lang="he-IL" sz="2800" b="1" dirty="0">
                <a:solidFill>
                  <a:schemeClr val="accent4">
                    <a:lumMod val="75000"/>
                  </a:schemeClr>
                </a:solidFill>
                <a:cs typeface="+mj-cs"/>
              </a:rPr>
              <a:t>במבט חדש</a:t>
            </a:r>
          </a:p>
          <a:p>
            <a:pPr marL="0" indent="0" algn="ctr" rtl="1">
              <a:buNone/>
            </a:pPr>
            <a:r>
              <a:rPr lang="he-IL" sz="2800" b="1" dirty="0">
                <a:solidFill>
                  <a:schemeClr val="accent4">
                    <a:lumMod val="75000"/>
                  </a:schemeClr>
                </a:solidFill>
                <a:cs typeface="+mj-cs"/>
              </a:rPr>
              <a:t>המרכז לחינוך מדעי וטכנולוגיה, </a:t>
            </a:r>
          </a:p>
          <a:p>
            <a:pPr marL="0" indent="0" algn="ctr" rtl="1">
              <a:buNone/>
            </a:pPr>
            <a:r>
              <a:rPr lang="he-IL" sz="2800" b="1" dirty="0">
                <a:solidFill>
                  <a:schemeClr val="accent4">
                    <a:lumMod val="75000"/>
                  </a:schemeClr>
                </a:solidFill>
                <a:cs typeface="+mj-cs"/>
              </a:rPr>
              <a:t>אוניברסיטת תל-אביב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96" y="5580105"/>
            <a:ext cx="1981204" cy="112166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559" y="93590"/>
            <a:ext cx="1621677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8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5400" b="1" dirty="0">
                <a:solidFill>
                  <a:schemeClr val="accent4">
                    <a:lumMod val="75000"/>
                  </a:schemeClr>
                </a:solidFill>
              </a:rPr>
              <a:t>מייקרס (</a:t>
            </a:r>
            <a:r>
              <a:rPr lang="he-IL" sz="5400" b="1" dirty="0" err="1">
                <a:solidFill>
                  <a:schemeClr val="accent4">
                    <a:lumMod val="75000"/>
                  </a:schemeClr>
                </a:solidFill>
              </a:rPr>
              <a:t>עשיינות</a:t>
            </a:r>
            <a:r>
              <a:rPr lang="he-IL" sz="5400" b="1" dirty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</a:rPr>
              <a:t>Makers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77334" y="1516185"/>
            <a:ext cx="8596668" cy="5126892"/>
          </a:xfrm>
        </p:spPr>
        <p:txBody>
          <a:bodyPr>
            <a:normAutofit fontScale="92500"/>
          </a:bodyPr>
          <a:lstStyle/>
          <a:p>
            <a:pPr marL="0" indent="0" algn="r" rtl="1">
              <a:buNone/>
            </a:pPr>
            <a:r>
              <a:rPr lang="he-IL" sz="2400" b="1" dirty="0"/>
              <a:t>כמה הגדרות</a:t>
            </a:r>
          </a:p>
          <a:p>
            <a:pPr algn="r" rtl="1"/>
            <a:r>
              <a:rPr lang="he-IL" sz="2600" dirty="0">
                <a:cs typeface="+mj-cs"/>
              </a:rPr>
              <a:t>מייקר זה בנייה או אימוץ חפצים בידיים בשביל ההנאה הקטנה של לדעת איך הדברים עובדים.</a:t>
            </a:r>
          </a:p>
          <a:p>
            <a:pPr algn="r" rtl="1"/>
            <a:r>
              <a:rPr lang="he-IL" sz="2600" dirty="0">
                <a:cs typeface="+mj-cs"/>
              </a:rPr>
              <a:t>מייקר זה יצירת מוצרים באמנות, מדע ושאר תחומים על ידי אנשים מכל גיל באמצעות שילוב של טכנולוגיה כדי לחקור רעיונות וללמוד וליצור דברים חדשים.</a:t>
            </a:r>
          </a:p>
          <a:p>
            <a:pPr algn="r" rtl="1"/>
            <a:r>
              <a:rPr lang="he-IL" sz="2600" dirty="0">
                <a:cs typeface="+mj-cs"/>
              </a:rPr>
              <a:t>מייקר היא לעשות, לשתף, לתת, ללמוד, להשתמש בכלים, לשחק, להשתתף, לעזור ולשנות. </a:t>
            </a:r>
            <a:r>
              <a:rPr lang="he-IL" sz="2600" dirty="0">
                <a:solidFill>
                  <a:srgbClr val="202122"/>
                </a:solidFill>
                <a:latin typeface="Arial" panose="020B0604020202020204" pitchFamily="34" charset="0"/>
                <a:cs typeface="+mj-cs"/>
              </a:rPr>
              <a:t>בנייה של אובייקטים פיזיים ושיתופים לכל הם הלב של המייקר.</a:t>
            </a:r>
          </a:p>
          <a:p>
            <a:pPr algn="r" rtl="1"/>
            <a:r>
              <a:rPr lang="he-IL" sz="2600" dirty="0">
                <a:cs typeface="+mj-cs"/>
              </a:rPr>
              <a:t>מייקר זה קבוצה של פעולות שמתמקדות בעיצוב, בנייה, שינוי והרחבה של מוצרים בשביל הנאה או צורך ומטרתם היא ליצור אינטראקציה בין הסביבה הטכנולוגית ללומד המצוי או לאדם שרוצה לעצב.</a:t>
            </a:r>
            <a:endParaRPr lang="en-US" sz="2600" dirty="0">
              <a:cs typeface="+mj-cs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96" y="5736334"/>
            <a:ext cx="1981204" cy="112166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323" y="173698"/>
            <a:ext cx="1621677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5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5400" b="1" dirty="0" err="1">
                <a:solidFill>
                  <a:schemeClr val="accent4">
                    <a:lumMod val="75000"/>
                  </a:schemeClr>
                </a:solidFill>
              </a:rPr>
              <a:t>עשיינות</a:t>
            </a:r>
            <a:r>
              <a:rPr lang="he-IL" sz="5400" b="1" dirty="0">
                <a:solidFill>
                  <a:schemeClr val="accent4">
                    <a:lumMod val="75000"/>
                  </a:schemeClr>
                </a:solidFill>
              </a:rPr>
              <a:t> בחינוך</a:t>
            </a:r>
            <a:endParaRPr lang="en-US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77334" y="1516185"/>
            <a:ext cx="8596668" cy="512689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sz="2400" b="1" dirty="0"/>
              <a:t>כמה מטרות מרכזיות</a:t>
            </a:r>
          </a:p>
          <a:p>
            <a:pPr algn="r" rtl="1"/>
            <a:r>
              <a:rPr lang="he-IL" sz="2600" dirty="0">
                <a:cs typeface="+mj-cs"/>
              </a:rPr>
              <a:t>מעורבות בלמידה תוך כדי עשייה.</a:t>
            </a:r>
          </a:p>
          <a:p>
            <a:pPr algn="r" rtl="1"/>
            <a:r>
              <a:rPr lang="he-IL" sz="2600" dirty="0">
                <a:cs typeface="+mj-cs"/>
              </a:rPr>
              <a:t>יצירת תוצר אישי /קבוצתי שקשור ללמידה.</a:t>
            </a:r>
          </a:p>
          <a:p>
            <a:pPr algn="r" rtl="1"/>
            <a:r>
              <a:rPr lang="he-IL" sz="2600" dirty="0">
                <a:cs typeface="+mj-cs"/>
              </a:rPr>
              <a:t>עיצוב תהליכי חשיבה תוך כדי עשייה.</a:t>
            </a:r>
          </a:p>
          <a:p>
            <a:pPr lvl="0" algn="r" rtl="1">
              <a:buClr>
                <a:srgbClr val="90C226"/>
              </a:buClr>
            </a:pPr>
            <a:r>
              <a:rPr lang="he-IL" sz="26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פיתוח מיומנויות עשייה.</a:t>
            </a:r>
          </a:p>
          <a:p>
            <a:pPr algn="r" rtl="1"/>
            <a:r>
              <a:rPr lang="he-IL" sz="2600" dirty="0">
                <a:solidFill>
                  <a:srgbClr val="202122"/>
                </a:solidFill>
                <a:latin typeface="Arial" panose="020B0604020202020204" pitchFamily="34" charset="0"/>
                <a:cs typeface="+mj-cs"/>
              </a:rPr>
              <a:t>שיתוף עמיתים בתהליכי העשייה ובתוצרים לקבלת משוב מעצב</a:t>
            </a:r>
          </a:p>
          <a:p>
            <a:pPr algn="r" rtl="1"/>
            <a:r>
              <a:rPr lang="he-IL" sz="2600" dirty="0">
                <a:solidFill>
                  <a:srgbClr val="202122"/>
                </a:solidFill>
                <a:latin typeface="Arial" panose="020B0604020202020204" pitchFamily="34" charset="0"/>
                <a:cs typeface="+mj-cs"/>
              </a:rPr>
              <a:t>פיתוח חוסן ללמידה מכישלונות.</a:t>
            </a:r>
          </a:p>
          <a:p>
            <a:pPr algn="r" rtl="1"/>
            <a:r>
              <a:rPr lang="he-IL" sz="2600" dirty="0">
                <a:solidFill>
                  <a:srgbClr val="202122"/>
                </a:solidFill>
                <a:latin typeface="Arial" panose="020B0604020202020204" pitchFamily="34" charset="0"/>
                <a:cs typeface="+mj-cs"/>
              </a:rPr>
              <a:t>פיתוח אמונה ותחושת מסוגלות עצמית להגשמת רעיונות וחלומות.</a:t>
            </a:r>
          </a:p>
          <a:p>
            <a:pPr marL="0" indent="0" algn="r" rtl="1">
              <a:buNone/>
            </a:pPr>
            <a:endParaRPr lang="en-US" sz="2600" dirty="0">
              <a:cs typeface="+mj-cs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752" y="5803090"/>
            <a:ext cx="1725248" cy="97675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8537" y="173698"/>
            <a:ext cx="1621677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70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he-IL" sz="5400" b="1" dirty="0" err="1">
                <a:solidFill>
                  <a:schemeClr val="accent4">
                    <a:lumMod val="75000"/>
                  </a:schemeClr>
                </a:solidFill>
              </a:rPr>
              <a:t>עשיינות</a:t>
            </a:r>
            <a:r>
              <a:rPr lang="he-IL" sz="5400" b="1" dirty="0">
                <a:solidFill>
                  <a:schemeClr val="accent4">
                    <a:lumMod val="75000"/>
                  </a:schemeClr>
                </a:solidFill>
              </a:rPr>
              <a:t> בלימודי מדע וטכנולוגיה</a:t>
            </a:r>
            <a:endParaRPr lang="en-US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77334" y="1516185"/>
            <a:ext cx="8596668" cy="512689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sz="2400" b="1" dirty="0"/>
              <a:t> </a:t>
            </a:r>
          </a:p>
          <a:p>
            <a:pPr marL="0" indent="0" algn="r" rtl="1">
              <a:buNone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העשיינות פוגשת אותנו בשני היבטים מרכזיים:</a:t>
            </a:r>
          </a:p>
          <a:p>
            <a:pPr algn="r" rtl="1"/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ביטוי ביצועי הבנה באמצעות עשייה (בניית מודל, בניית מוצר, הכנת תערוכה / מיצג).</a:t>
            </a:r>
          </a:p>
          <a:p>
            <a:pPr algn="r" rtl="1"/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הנדסה הפוכה: פירוק והרכבה של מוצרים כדי לחקור ולהבין כיצד הם פועלים.</a:t>
            </a:r>
          </a:p>
          <a:p>
            <a:pPr algn="r" rtl="1"/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פתרון בעיות הנדסיות (תיכון ובניית מוצר).</a:t>
            </a:r>
          </a:p>
          <a:p>
            <a:pPr algn="r" rtl="1"/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פתרון סוגיות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  <a:endParaRPr lang="he-I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en-US" sz="4000" b="1" dirty="0">
              <a:solidFill>
                <a:schemeClr val="accent4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767" y="5946002"/>
            <a:ext cx="1514233" cy="85728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323" y="0"/>
            <a:ext cx="1621677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8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5400" b="1" dirty="0">
                <a:solidFill>
                  <a:schemeClr val="accent4">
                    <a:lumMod val="75000"/>
                  </a:schemeClr>
                </a:solidFill>
              </a:rPr>
              <a:t>חינוך ל-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</a:rPr>
              <a:t>STEM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77334" y="1516185"/>
            <a:ext cx="8596668" cy="512689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sz="2400" b="1" dirty="0"/>
              <a:t> </a:t>
            </a:r>
          </a:p>
          <a:p>
            <a:pPr marL="0" indent="0" algn="r" rtl="1">
              <a:buNone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54" y="1800774"/>
            <a:ext cx="8284308" cy="497192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082" y="5875961"/>
            <a:ext cx="1583918" cy="89674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0323" y="173698"/>
            <a:ext cx="1621677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2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sz="5400" b="1" dirty="0">
                <a:solidFill>
                  <a:srgbClr val="E76618">
                    <a:lumMod val="75000"/>
                  </a:srgbClr>
                </a:solidFill>
              </a:rPr>
              <a:t>STEM</a:t>
            </a:r>
            <a:r>
              <a:rPr lang="he-IL" sz="5400" b="1" dirty="0">
                <a:solidFill>
                  <a:srgbClr val="E76618">
                    <a:lumMod val="75000"/>
                  </a:srgbClr>
                </a:solidFill>
              </a:rPr>
              <a:t>: תפיסה חינוכית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r" rtl="1">
              <a:buNone/>
              <a:defRPr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היכולת ליישם את הידע והבנה של "</a:t>
            </a:r>
            <a:r>
              <a:rPr lang="he-IL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איך העולם פועל</a:t>
            </a: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?" בתוך ובין התחומים של מדע, טכנולוגיה, הנדסה ומתמטיקה (ותחומים רלוונטיים אחרים).</a:t>
            </a:r>
          </a:p>
          <a:p>
            <a:pPr marL="0" lvl="0" indent="0" algn="r" defTabSz="914400" rtl="1">
              <a:spcBef>
                <a:spcPct val="20000"/>
              </a:spcBef>
              <a:buClrTx/>
              <a:buSzTx/>
              <a:buNone/>
              <a:defRPr/>
            </a:pPr>
            <a:endParaRPr lang="he-IL" sz="32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Arial" panose="020B0604020202020204" pitchFamily="34" charset="0"/>
            </a:endParaRPr>
          </a:p>
          <a:p>
            <a:pPr marL="0" lvl="0" indent="0" algn="r" rtl="1">
              <a:buNone/>
              <a:defRPr/>
            </a:pP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תלמידים אורייני </a:t>
            </a:r>
            <a:r>
              <a:rPr 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מתנסים בפתרון בעיות, בניתוח, בהצגה ובשיתוף במיומנויות חשיבה ועשייה.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814" y="5890270"/>
            <a:ext cx="1516185" cy="85839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653" y="117036"/>
            <a:ext cx="1621677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14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5400" b="1" dirty="0">
                <a:solidFill>
                  <a:srgbClr val="E76618">
                    <a:lumMod val="75000"/>
                  </a:srgbClr>
                </a:solidFill>
              </a:rPr>
              <a:t>כוחות המניעים את ה-</a:t>
            </a:r>
            <a:r>
              <a:rPr lang="en-US" sz="5400" b="1" dirty="0">
                <a:solidFill>
                  <a:srgbClr val="E76618">
                    <a:lumMod val="75000"/>
                  </a:srgbClr>
                </a:solidFill>
              </a:rPr>
              <a:t>STEM</a:t>
            </a:r>
            <a:r>
              <a:rPr lang="he-IL" sz="5400" b="1" dirty="0">
                <a:solidFill>
                  <a:srgbClr val="E76618">
                    <a:lumMod val="75000"/>
                  </a:srgbClr>
                </a:solidFill>
              </a:rPr>
              <a:t>:  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r" defTabSz="914400" rtl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צרכים אנושיים (קיומיים, חברתיים, תרבותיים, בטיחותיים, התגברות על מגבלות אנושיות,  צרכים אינטלקטואליים ועוד).</a:t>
            </a:r>
          </a:p>
          <a:p>
            <a:pPr lvl="0" algn="r" defTabSz="914400" rtl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בעיות: באילו דרכים אפשר לתת מענה לצרכים?</a:t>
            </a:r>
          </a:p>
          <a:p>
            <a:pPr lvl="0" algn="r" defTabSz="914400" rtl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דרישות אילוצים ומגבלות.</a:t>
            </a:r>
          </a:p>
          <a:p>
            <a:pPr lvl="0" algn="r" defTabSz="914400" rtl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פתרונות אפשריים מיטביים (מבוססי ניסיון, תכנון ויצירה).</a:t>
            </a:r>
          </a:p>
          <a:p>
            <a:pPr lvl="0" algn="r" defTabSz="914400" rtl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פשרות מבוססי קבלת החלטת ערכית.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196" y="5966419"/>
            <a:ext cx="1574804" cy="89158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5838" y="0"/>
            <a:ext cx="1621677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79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he-IL" sz="4800" b="1" dirty="0">
                <a:solidFill>
                  <a:schemeClr val="accent4">
                    <a:lumMod val="75000"/>
                  </a:schemeClr>
                </a:solidFill>
              </a:rPr>
              <a:t>הביטוי ל-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STEM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77334" y="1656863"/>
            <a:ext cx="8596668" cy="4384500"/>
          </a:xfrm>
        </p:spPr>
        <p:txBody>
          <a:bodyPr>
            <a:noAutofit/>
          </a:bodyPr>
          <a:lstStyle/>
          <a:p>
            <a:pPr algn="r" rtl="1"/>
            <a:r>
              <a:rPr lang="he-IL" sz="3200" b="1" dirty="0"/>
              <a:t>מדעים</a:t>
            </a:r>
            <a:r>
              <a:rPr lang="he-IL" sz="3200" dirty="0"/>
              <a:t>: כוח הכבידה, התנגדות האוויר, תכונות חומרים, חקר מדעי</a:t>
            </a:r>
          </a:p>
          <a:p>
            <a:pPr algn="r" rtl="1"/>
            <a:r>
              <a:rPr lang="he-IL" sz="3200" b="1" dirty="0"/>
              <a:t>הנדסה</a:t>
            </a:r>
            <a:r>
              <a:rPr lang="he-IL" sz="3200" dirty="0"/>
              <a:t>:  תכן הנדסי - הגדרת צורך, ניסוח הבעיה אל מול הדרישות והאילוצים, העלאת רעיונות לפתרונות, תכנון הפתרון, בנייתו והערכתו.</a:t>
            </a:r>
          </a:p>
          <a:p>
            <a:pPr algn="r" rtl="1"/>
            <a:r>
              <a:rPr lang="he-IL" sz="3200" b="1" dirty="0"/>
              <a:t>טכנולוגיה</a:t>
            </a:r>
            <a:r>
              <a:rPr lang="he-IL" sz="3200" dirty="0"/>
              <a:t>: הפתרון הטכנולוגי ותפקודו</a:t>
            </a:r>
          </a:p>
          <a:p>
            <a:pPr algn="r" rtl="1"/>
            <a:r>
              <a:rPr lang="he-IL" sz="3200" b="1" dirty="0"/>
              <a:t>מתמטיקה</a:t>
            </a:r>
            <a:r>
              <a:rPr lang="he-IL" sz="3200" dirty="0"/>
              <a:t>: מדידות זמן, חישוב ממוצעים, הכנת גרפים (זמן כפונקציה של גובה)</a:t>
            </a:r>
            <a:endParaRPr lang="en-US" sz="32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904" y="5858818"/>
            <a:ext cx="1520096" cy="86060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022" y="173698"/>
            <a:ext cx="1621677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42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sz="6000" b="1" dirty="0">
                <a:solidFill>
                  <a:srgbClr val="E76618">
                    <a:lumMod val="75000"/>
                  </a:srgbClr>
                </a:solidFill>
              </a:rPr>
              <a:t>מייקר ו-</a:t>
            </a:r>
            <a:r>
              <a:rPr lang="en-US" sz="6000" b="1" dirty="0">
                <a:solidFill>
                  <a:srgbClr val="E76618">
                    <a:lumMod val="75000"/>
                  </a:srgbClr>
                </a:solidFill>
              </a:rPr>
              <a:t>STEM</a:t>
            </a:r>
            <a:r>
              <a:rPr lang="he-IL" sz="6000" b="1" dirty="0">
                <a:solidFill>
                  <a:srgbClr val="E76618">
                    <a:lumMod val="75000"/>
                  </a:srgbClr>
                </a:solidFill>
              </a:rPr>
              <a:t> בפעולה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77334" y="1828801"/>
            <a:ext cx="8596668" cy="421256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sz="6600" b="1" dirty="0">
                <a:latin typeface="Arial" panose="020B0604020202020204" pitchFamily="34" charset="0"/>
                <a:cs typeface="Arial" panose="020B0604020202020204" pitchFamily="34" charset="0"/>
              </a:rPr>
              <a:t>       תם ולא נשלם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338" y="3149601"/>
            <a:ext cx="2042013" cy="355132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569" y="5724172"/>
            <a:ext cx="1725248" cy="97675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0323" y="0"/>
            <a:ext cx="1621677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5138"/>
      </p:ext>
    </p:extLst>
  </p:cSld>
  <p:clrMapOvr>
    <a:masterClrMapping/>
  </p:clrMapOvr>
</p:sld>
</file>

<file path=ppt/theme/theme1.xml><?xml version="1.0" encoding="utf-8"?>
<a:theme xmlns:a="http://schemas.openxmlformats.org/drawingml/2006/main" name="פיאה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</TotalTime>
  <Words>413</Words>
  <Application>Microsoft Office PowerPoint</Application>
  <PresentationFormat>מסך רחב</PresentationFormat>
  <Paragraphs>49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פיאה</vt:lpstr>
      <vt:lpstr>מייקר ו-STEM בפעולה</vt:lpstr>
      <vt:lpstr>מייקרס (עשיינות) Makers</vt:lpstr>
      <vt:lpstr>עשיינות בחינוך</vt:lpstr>
      <vt:lpstr>עשיינות בלימודי מדע וטכנולוגיה</vt:lpstr>
      <vt:lpstr>חינוך ל-STEM</vt:lpstr>
      <vt:lpstr>STEM: תפיסה חינוכית</vt:lpstr>
      <vt:lpstr>כוחות המניעים את ה-STEM:  </vt:lpstr>
      <vt:lpstr>הביטוי ל-STEM</vt:lpstr>
      <vt:lpstr>מייקר ו-STEM בפעולה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lamda.dr@gmail.com</dc:creator>
  <cp:lastModifiedBy>דליה קילים</cp:lastModifiedBy>
  <cp:revision>17</cp:revision>
  <dcterms:created xsi:type="dcterms:W3CDTF">2023-11-20T05:56:01Z</dcterms:created>
  <dcterms:modified xsi:type="dcterms:W3CDTF">2024-03-11T16:08:45Z</dcterms:modified>
</cp:coreProperties>
</file>