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6"/>
  </p:notesMasterIdLst>
  <p:sldIdLst>
    <p:sldId id="329" r:id="rId2"/>
    <p:sldId id="388" r:id="rId3"/>
    <p:sldId id="398" r:id="rId4"/>
    <p:sldId id="404" r:id="rId5"/>
    <p:sldId id="406" r:id="rId6"/>
    <p:sldId id="408" r:id="rId7"/>
    <p:sldId id="405" r:id="rId8"/>
    <p:sldId id="407" r:id="rId9"/>
    <p:sldId id="389" r:id="rId10"/>
    <p:sldId id="390" r:id="rId11"/>
    <p:sldId id="391" r:id="rId12"/>
    <p:sldId id="399" r:id="rId13"/>
    <p:sldId id="413" r:id="rId14"/>
    <p:sldId id="414" r:id="rId15"/>
    <p:sldId id="412" r:id="rId16"/>
    <p:sldId id="394" r:id="rId17"/>
    <p:sldId id="409" r:id="rId18"/>
    <p:sldId id="410" r:id="rId19"/>
    <p:sldId id="392" r:id="rId20"/>
    <p:sldId id="393" r:id="rId21"/>
    <p:sldId id="387" r:id="rId22"/>
    <p:sldId id="415" r:id="rId23"/>
    <p:sldId id="411" r:id="rId24"/>
    <p:sldId id="39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6"/>
    <a:srgbClr val="E31B8D"/>
    <a:srgbClr val="6EB14D"/>
    <a:srgbClr val="0067A3"/>
    <a:srgbClr val="F6FAFE"/>
    <a:srgbClr val="B31114"/>
    <a:srgbClr val="6FB14D"/>
    <a:srgbClr val="B31013"/>
    <a:srgbClr val="5A5EAE"/>
    <a:srgbClr val="F6C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4795" autoAdjust="0"/>
  </p:normalViewPr>
  <p:slideViewPr>
    <p:cSldViewPr snapToGrid="0" showGuides="1">
      <p:cViewPr varScale="1">
        <p:scale>
          <a:sx n="94" d="100"/>
          <a:sy n="94" d="100"/>
        </p:scale>
        <p:origin x="1692" y="6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ג'/אדר ב/תשפ"ד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תת הפרק השלישי </a:t>
            </a:r>
            <a:r>
              <a:rPr lang="he-IL" sz="1400" b="1" i="0" u="none" strike="noStrike" baseline="0" dirty="0">
                <a:latin typeface="FontbitDavid"/>
              </a:rPr>
              <a:t>צמחים ובעלי חיים באביב </a:t>
            </a:r>
            <a:r>
              <a:rPr lang="he-IL" sz="1400" b="0" i="0" u="none" strike="noStrike" baseline="0" dirty="0">
                <a:latin typeface="FontbitDavid"/>
              </a:rPr>
              <a:t>עוסק בתופעות ושינויים הקשורים בהתנהגות בעלי חיים ובצמחים בעונת האביב. (במצגת זו נתמקד בצמחים. מצגת מספר 4 תתמקד בבעלי חיים). שינויים שחלו בהשפעת שינויי מזג האוויר (ההתחממות, התמעטות העננים והחשיפה לאור השמש, יחד עם האדמה הרוויה במי הגשם) באביב.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במצגת נעסוק בשדה הבר באביב, נלמד על מבנה הצמח, נכיר צמחים שפורחים באביב, נלמד על צמחי בר מוגנים. ונתמקד גם בסוגי צמחים: עשבוניים, שיחים ועצים.</a:t>
            </a:r>
          </a:p>
          <a:p>
            <a:pPr algn="r"/>
            <a:endParaRPr lang="he-IL" sz="1400" b="1" i="0" u="none" strike="noStrike" baseline="0" dirty="0">
              <a:solidFill>
                <a:srgbClr val="FF0000"/>
              </a:solidFill>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מטרת הפעילות לערוך השוואה ולהכיר את איברי הצמח.</a:t>
            </a:r>
          </a:p>
          <a:p>
            <a:r>
              <a:rPr lang="he-IL" b="0" dirty="0"/>
              <a:t>אפשר להביא צמחי בר שאינם מוגנים ונפוצים בסביבה, כמו סביון, חרצית או חמציץ.</a:t>
            </a:r>
          </a:p>
          <a:p>
            <a:r>
              <a:rPr lang="he-IL" dirty="0"/>
              <a:t>המיומנות המופעלת היא אפיון הצמח וארגון מידע בכרטיס אפיון. כרטיסי האפיון ישמשו את התלמידים לתהליכי הסקת המסקנות על הדומה ועל השונה.</a:t>
            </a:r>
          </a:p>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14451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השוואה שקף 9 בין הצמחים מסיקים מסקנות. הסקת המסקנות היא מסוג הכללה (מה משותף לכל</a:t>
            </a:r>
          </a:p>
          <a:p>
            <a:pPr algn="r"/>
            <a:r>
              <a:rPr lang="he-IL" sz="1800" b="0" i="0" u="none" strike="noStrike" baseline="0" dirty="0">
                <a:latin typeface="FontbitDavid"/>
              </a:rPr>
              <a:t>הצמחים). לבניית ההכללה מומלץ להנחות את התלמידים לבדוק באופן שיטתי (איבר אחר איבר) האם הוא</a:t>
            </a:r>
          </a:p>
          <a:p>
            <a:pPr algn="r"/>
            <a:r>
              <a:rPr lang="he-IL" sz="1800" b="0" i="0" u="none" strike="noStrike" baseline="0" dirty="0">
                <a:latin typeface="FontbitDavid"/>
              </a:rPr>
              <a:t>נמצא בכל הצמחים. רק לאחר הבדיקה יש להפנות אותם אל הפעילות בספר להשלמת המשפטים.</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0467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יישום הבנה. לאחר שהכירו את המאפיינים של אברי הצמח בפעילות זו התלמידים מיישמים את שלמדו.</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25294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89, משימה: </a:t>
            </a:r>
            <a:r>
              <a:rPr lang="he-IL" b="1" dirty="0"/>
              <a:t>הצמח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29134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91, משימה: </a:t>
            </a:r>
            <a:r>
              <a:rPr lang="he-IL" b="1" dirty="0"/>
              <a:t>אברי הצמח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68093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תוכן (חורף), משימה: </a:t>
            </a:r>
            <a:r>
              <a:rPr lang="he-IL" b="1" dirty="0"/>
              <a:t>האם פרח הוא צמח?</a:t>
            </a:r>
          </a:p>
          <a:p>
            <a:r>
              <a:rPr lang="he-IL" b="0" i="0" dirty="0">
                <a:effectLst/>
                <a:latin typeface="Almoni Neue DL 4.0 AAA"/>
              </a:rPr>
              <a:t>המשימה עוסקת בבלבול הרווח בין משמעות המילה צמח לבין המילה פרח. התלמידים חוקרים את מבנה הצמח ומסיקים שהפרח הוא חלק מהצמח.</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50135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צמחים עשבוניים, שיחים ועצים</a:t>
            </a:r>
            <a:r>
              <a:rPr lang="he-IL" b="0" dirty="0"/>
              <a:t>: בחלק זה התלמידים מכירים את המאפיינים של צמחים עשבוניים, שיחים ועצים. בצמחים העשבוניים קל להראות את כל איברי הצמח. יש לשים לב שהתלמידים יפנימו כי גם לשיחים ולעצים יש שורשים באדמה למרות שאיננו רואים אותם, גבעולים (או גזעים, שהם למעשה גבעולים עבים ומעוצים) וכמובן גם עלים, פרחים ופירות. כמו כן חשוב להפנות את תשומת הלב לכך שחלוקה זו מאפיינת גם צמחי בר וגם צמחי תרבות. שימו לב כי הפרח הוא אחד מאיברי הצמח ולכן חשוב להשתמש במושג צמח ולא פרח.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12773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למידה בתנועה</a:t>
            </a:r>
            <a:r>
              <a:rPr lang="he-IL" dirty="0"/>
              <a:t>: מבקשים מהתלמידים לעמוד זקוף, להרים את הידיים למעלה ולקרב אותן זו </a:t>
            </a:r>
            <a:r>
              <a:rPr lang="he-IL" dirty="0" err="1"/>
              <a:t>זו</a:t>
            </a:r>
            <a:r>
              <a:rPr lang="he-IL" dirty="0"/>
              <a:t> - אנחנו</a:t>
            </a:r>
          </a:p>
          <a:p>
            <a:r>
              <a:rPr lang="he-IL" dirty="0"/>
              <a:t>עצים. לאחר מכן מבקשים מהם לרדת למצב שפיפה - אנחנו שיחים. לאחר מכן, לשכב על האדמה - אנחנו</a:t>
            </a:r>
          </a:p>
          <a:p>
            <a:r>
              <a:rPr lang="he-IL" dirty="0"/>
              <a:t>צמחים עשבוניים. מומלץ לחזור על הפעילות כמה פעמים ברצף שונה.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337742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למידה בתנועה</a:t>
            </a:r>
            <a:r>
              <a:rPr lang="he-IL" dirty="0"/>
              <a:t>: מבקשים מהתלמידים לעמוד זקוף, להרים את הידיים למעלה ולקרב אותן זו </a:t>
            </a:r>
            <a:r>
              <a:rPr lang="he-IL" dirty="0" err="1"/>
              <a:t>זו</a:t>
            </a:r>
            <a:r>
              <a:rPr lang="he-IL" dirty="0"/>
              <a:t> - אנחנו</a:t>
            </a:r>
          </a:p>
          <a:p>
            <a:r>
              <a:rPr lang="he-IL" dirty="0"/>
              <a:t>עצים. לאחר מכן מבקשים מהם לרדת למצב שפיפה - אנחנו שיחים. לאחר מכן, לשכב על האדמה - אנחנו</a:t>
            </a:r>
          </a:p>
          <a:p>
            <a:r>
              <a:rPr lang="he-IL" dirty="0"/>
              <a:t>צמחים עשבוניים. מומלץ לחזור על הפעילות כמה פעמים ברצף שונה.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89196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קריאת קטע המידע וההבחנה בין צורות צומח, מומלץ לבקש מהתלמידים לצלם עצים, לצלם שיחים ואף צמחים עשבוניים. ניתן להציג את התמונות או להכין תערוכה.</a:t>
            </a:r>
          </a:p>
          <a:p>
            <a:endParaRPr lang="he-IL" dirty="0"/>
          </a:p>
          <a:p>
            <a:r>
              <a:rPr lang="he-IL" dirty="0"/>
              <a:t>מטרת הדיון בתבנית שיח לחזק את ההבנה שלכל הצמחים, לא רק לעשבוניים אלא גם לשיחים ולעצים, יש איברים אלה.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136075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הסיור להתרשם מתופעות כמו שפע הפריחה הצבעונית והמרהיבה שמסביב, ריח הפרחים הנישא באוויר, התלמידים מתבקשים להתבונן, להריח, להבחין בצבעים של הפרחים בשדה.</a:t>
            </a:r>
          </a:p>
          <a:p>
            <a:pPr algn="r"/>
            <a:r>
              <a:rPr lang="he-IL" sz="1800" b="0" i="0" u="none" strike="noStrike" baseline="0" dirty="0">
                <a:latin typeface="FontbitDavid"/>
              </a:rPr>
              <a:t>כדאי למורים להכין "מגדיר צמחים" – דפים מנוילנים עם תמונות של הפרחים הנפוצים במקום שבו מתבצע הסיור, ליד כל תמונה לרשום את שם הצמח.</a:t>
            </a:r>
          </a:p>
          <a:p>
            <a:pPr algn="r"/>
            <a:r>
              <a:rPr lang="he-IL" dirty="0"/>
              <a:t>חשוב לדון שוב עם התלמידים על נושא שמירת הסביבה, פרחים מוגנים וחשיבות השמירה על מגוון הצמחים בטבע.</a:t>
            </a:r>
          </a:p>
          <a:p>
            <a:pPr algn="r"/>
            <a:r>
              <a:rPr lang="he-IL" dirty="0"/>
              <a:t>גם בעולמם של בעלי החיים מתרחשת פעילות רבה (חרקים, עופות, יונקים וזוחלים), החלפה של פרוות חורף בפרוות קיץ ביונקים, המלטת צאצאים, פרפרים ודבורים המתעופפים באוויר ונוחתים על הפרחים, ציפורים מקננות, זוחלים שהתעוררו מתרדמת החורף וכדומה.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295762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הפעילות מעודדת דמיון ויצירתיות. אפשר לקשט את הכיתה בפרחי הנייר שהתלמידים יכינו, ולחזק בה את</a:t>
            </a:r>
          </a:p>
          <a:p>
            <a:r>
              <a:rPr lang="he-IL" dirty="0"/>
              <a:t>אווירת האביב, או שהתלמידים ייקחו אותם הביתה כשי לחג פסח, ליום המשפחה וכדומה.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יש להנחות את התלמידים לבחור פרח שהם אוהבים, ולהכין פרחים דומים מניירות צבעוניים. ניתן לבחור פרח בר או פרח נוי. רעיונות להכנת פרחים שונים אפשר למצוא באתר </a:t>
            </a:r>
            <a:r>
              <a:rPr lang="en-US" dirty="0"/>
              <a:t>Pinterest</a:t>
            </a:r>
            <a:r>
              <a:rPr lang="he-IL" dirty="0"/>
              <a:t> לחפש </a:t>
            </a:r>
            <a:r>
              <a:rPr lang="en-US" dirty="0"/>
              <a:t>.making flowers out of paper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985187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95, משימה: </a:t>
            </a:r>
            <a:r>
              <a:rPr lang="he-IL" b="1" dirty="0"/>
              <a:t>מכינים פרחים מנייר.</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312158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שבתבנית </a:t>
            </a:r>
            <a:r>
              <a:rPr lang="he-IL" b="1" dirty="0"/>
              <a:t>מה למדנו?</a:t>
            </a:r>
          </a:p>
          <a:p>
            <a:pPr algn="r"/>
            <a:r>
              <a:rPr lang="he-IL" b="0" dirty="0"/>
              <a:t>מקריאים את ההיגדים </a:t>
            </a:r>
            <a:r>
              <a:rPr lang="he-IL" b="0" baseline="0" dirty="0"/>
              <a:t>ומבקשים מהתלמידים להשלים בקול רם מילים חסרות. ראו דוגמה.</a:t>
            </a:r>
            <a:endParaRPr lang="he-IL" b="0" dirty="0"/>
          </a:p>
          <a:p>
            <a:r>
              <a:rPr lang="he-IL" dirty="0"/>
              <a:t>• בָּאָבִיב גּדְֵליִם הַ_______ שֶׁנָּבְטוּ אַחֲרֵי הַגְּשָׁמִים.</a:t>
            </a:r>
          </a:p>
          <a:p>
            <a:r>
              <a:rPr lang="he-IL" dirty="0"/>
              <a:t>• בָּאָבִיב כְּשֶׁהַטֶּמְפֶּרָטוּרוֹת עוֹלוֹת, רֹב הַצְּמָחִים _______.</a:t>
            </a:r>
          </a:p>
          <a:p>
            <a:r>
              <a:rPr lang="he-IL" dirty="0"/>
              <a:t>• בַּסְּבִיבָה שֶׁלָּנוּ גְּדֵלִים צְמָחִים ________, שִׂיחִים וְעֵצִים.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324875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חדש</a:t>
            </a:r>
            <a:r>
              <a:rPr lang="he-IL" dirty="0"/>
              <a:t>, מדור ספרי לימוד, כיתה א, משימות מתוקשבות.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166250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לחבר משפטים עם המושגים החדשים שלמדנו.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348392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נחשפים לשינויים שחלו באביב בצמחים, שהתפתחו מנבטים לצמחים בוגרים ופורחים. התלמידים מכירים את תופעות הפריחה והלבלוב, שבאות לידי ביטוי בתמונות המציגות את שדה הבר באביב (שקופיות 8-3).</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127646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286955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לשלב חידות על צמחי הבר. לדוגמה: השם שלי מזכיר חג (דם המכבים), השם שלי מזכיר שם של ציפור נודדת (מקור החסידה), לפעמים מתבלבלים וחושבים שאני כלנית או שמי כשם המילוי בתוך אוזן המן, השם שלי הוא כשם של מרכיב מזון (חרדל), השם שלי כשם זרע שאוכלים (תורמוס)</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52840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חדש</a:t>
            </a:r>
            <a:r>
              <a:rPr lang="he-IL" dirty="0"/>
              <a:t>, מדור ספרי לימוד, כיתה א, משחקים מתוקשבים.</a:t>
            </a:r>
          </a:p>
          <a:p>
            <a:r>
              <a:rPr lang="he-IL" dirty="0"/>
              <a:t>באתר </a:t>
            </a:r>
            <a:r>
              <a:rPr lang="he-IL" b="1" dirty="0"/>
              <a:t>במבט מקוון</a:t>
            </a:r>
            <a:r>
              <a:rPr lang="he-IL" dirty="0"/>
              <a:t>, בספר הדיגיטלי, בעמוד 88.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19517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זאת ההזדמנות גם להכיר את המושג </a:t>
            </a:r>
            <a:r>
              <a:rPr lang="he-IL" b="1" dirty="0"/>
              <a:t>צמחים מוגנים</a:t>
            </a:r>
            <a:r>
              <a:rPr lang="he-IL" dirty="0"/>
              <a:t>, שאסור לקטוף אותם. הכרת המושג פרחים מוגנים מאפשרת לדון עם התלמידים על שמירת הסביבה ובמקרה זה על שמירת מגוון הצמחים בטבע.</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40947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23322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baseline="0" dirty="0">
                <a:latin typeface="FontbitDavid"/>
              </a:rPr>
              <a:t>התלמידים עורכים היכרות גם עם איברי הצמח (שורש, גבעול, עלים, פרחים ופירות).</a:t>
            </a:r>
          </a:p>
          <a:p>
            <a:r>
              <a:rPr lang="he-IL" sz="1200" b="0" i="0" u="none" strike="noStrike" baseline="0" dirty="0">
                <a:latin typeface="FontbitDavid"/>
              </a:rPr>
              <a:t>בשלב הראשון יש להציג לתלמידים צמח בר אחד שאינו מוגן, לבקש מהם לזהות את האיברים </a:t>
            </a:r>
            <a:r>
              <a:rPr lang="he-IL" sz="1200" b="0" i="0" u="none" strike="noStrike" baseline="0" dirty="0" err="1">
                <a:latin typeface="FontbitDavid"/>
              </a:rPr>
              <a:t>ולשיימם</a:t>
            </a:r>
            <a:r>
              <a:rPr lang="he-IL" sz="1200" b="0" i="0" u="none" strike="noStrike" baseline="0" dirty="0">
                <a:latin typeface="FontbitDavid"/>
              </a:rPr>
              <a:t>. קטע המידע</a:t>
            </a:r>
          </a:p>
          <a:p>
            <a:r>
              <a:rPr lang="he-IL" sz="1200" b="0" i="0" u="none" strike="noStrike" baseline="0" dirty="0">
                <a:latin typeface="FontbitDavid"/>
              </a:rPr>
              <a:t>נועד להמשגה אחרי פעולת הזיהוי.</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37037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ג'/אדר ב/תשפ"ד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ג'/אדר ב/תשפ"ד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commons.wikimedia.org/wiki/User:Beko" TargetMode="Externa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K2JsdtoPrw"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hyperlink" Target="https://mabat.tau.ac.il/app/?gameName=springFin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ommons.wikimedia.org/wiki/User:MathKnight"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mmons.wikimedia.org/wiki/User:MurielBendel" TargetMode="External"/><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lickr.com/photos/zachieven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mmons.wikimedia.org/wiki/User:MathKnight"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mabat.tau.ac.il/app/?gameName=memoryFlow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kumimoji="0" lang="ar-SA" sz="44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عارِضَةٌ مُرافِقَةٌ لِلدُّروسِ</a:t>
            </a:r>
            <a:endParaRPr lang="en-US" b="1" dirty="0">
              <a:cs typeface="+mn-cs"/>
            </a:endParaRPr>
          </a:p>
        </p:txBody>
      </p:sp>
      <p:sp>
        <p:nvSpPr>
          <p:cNvPr id="3" name="מציין מיקום תוכן 2"/>
          <p:cNvSpPr>
            <a:spLocks noGrp="1"/>
          </p:cNvSpPr>
          <p:nvPr>
            <p:ph idx="1"/>
          </p:nvPr>
        </p:nvSpPr>
        <p:spPr/>
        <p:txBody>
          <a:bodyPr>
            <a:normAutofit fontScale="92500" lnSpcReduction="20000"/>
          </a:body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4000" b="1" i="0" u="none" strike="noStrike" kern="1200" cap="none" spc="0" normalizeH="0" baseline="0" noProof="0" dirty="0">
                <a:ln>
                  <a:noFill/>
                </a:ln>
                <a:solidFill>
                  <a:srgbClr val="00A9EA"/>
                </a:solidFill>
                <a:effectLst/>
                <a:uLnTx/>
                <a:uFillTx/>
                <a:latin typeface="EnzoagadaMF-Bold"/>
                <a:ea typeface="+mn-ea"/>
                <a:cs typeface="Arial" panose="020B0604020202020204" pitchFamily="34" charset="0"/>
              </a:rPr>
              <a:t>نَتَعَلَّمُ الْعُلُوْمَ وَالتِّكْنُولُوجيا</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4000" b="1" i="0" u="none" strike="noStrike" kern="1200" cap="none" spc="0" normalizeH="0" baseline="0" noProof="0" dirty="0">
                <a:ln>
                  <a:noFill/>
                </a:ln>
                <a:solidFill>
                  <a:srgbClr val="00A9EA"/>
                </a:solidFill>
                <a:effectLst/>
                <a:uLnTx/>
                <a:uFillTx/>
                <a:latin typeface="EnzoagadaMF-Bold"/>
                <a:ea typeface="+mn-ea"/>
                <a:cs typeface="Arial" panose="020B0604020202020204" pitchFamily="34" charset="0"/>
              </a:rPr>
              <a:t>الصَّفُّ الأوَّلُ </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4000" b="1" i="0" u="none" strike="noStrike" kern="1200" cap="none" spc="0" normalizeH="0" baseline="0" noProof="0" dirty="0">
                <a:ln>
                  <a:noFill/>
                </a:ln>
                <a:solidFill>
                  <a:srgbClr val="00A9EA"/>
                </a:solidFill>
                <a:effectLst/>
                <a:uLnTx/>
                <a:uFillTx/>
                <a:latin typeface="EnzoagadaMF-Bold"/>
                <a:ea typeface="+mn-ea"/>
                <a:cs typeface="Arial" panose="020B0604020202020204" pitchFamily="34" charset="0"/>
              </a:rPr>
              <a:t>دَورَةُ فُصولِ </a:t>
            </a:r>
            <a:r>
              <a:rPr kumimoji="0" lang="ar-SA" sz="4000" b="1" i="0" u="none" strike="noStrike" kern="1200" cap="none" spc="0" normalizeH="0" baseline="0" noProof="0" dirty="0" err="1">
                <a:ln>
                  <a:noFill/>
                </a:ln>
                <a:solidFill>
                  <a:srgbClr val="00A9EA"/>
                </a:solidFill>
                <a:effectLst/>
                <a:uLnTx/>
                <a:uFillTx/>
                <a:latin typeface="EnzoagadaMF-Bold"/>
                <a:ea typeface="+mn-ea"/>
                <a:cs typeface="Arial" panose="020B0604020202020204" pitchFamily="34" charset="0"/>
              </a:rPr>
              <a:t>ٱلسَّنَةِ</a:t>
            </a:r>
            <a:endParaRPr kumimoji="0" lang="ar-SA" sz="4000" b="1" i="0" u="none" strike="noStrike" kern="1200" cap="none" spc="0" normalizeH="0" baseline="0" noProof="0" dirty="0">
              <a:ln>
                <a:noFill/>
              </a:ln>
              <a:solidFill>
                <a:srgbClr val="00A9EA"/>
              </a:solidFill>
              <a:effectLst/>
              <a:uLnTx/>
              <a:uFillTx/>
              <a:latin typeface="EnzoagadaMF-Bold"/>
              <a:ea typeface="+mn-ea"/>
              <a:cs typeface="Arial" panose="020B0604020202020204" pitchFamily="34" charset="0"/>
            </a:endParaRP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000" b="1" i="0" u="none" strike="noStrike" kern="1200" cap="none" spc="0" normalizeH="0" baseline="0" noProof="0" dirty="0">
                <a:ln>
                  <a:noFill/>
                </a:ln>
                <a:solidFill>
                  <a:srgbClr val="00A9EA"/>
                </a:solidFill>
                <a:effectLst/>
                <a:uLnTx/>
                <a:uFillTx/>
                <a:latin typeface="EnzoagadaMF-Bold"/>
                <a:ea typeface="+mn-ea"/>
                <a:cs typeface="Arial" panose="020B0604020202020204" pitchFamily="34" charset="0"/>
              </a:rPr>
              <a:t> </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30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rPr>
              <a:t>الفصل الثالث: جاءَ </a:t>
            </a:r>
            <a:r>
              <a:rPr kumimoji="0" lang="ar-SA" sz="3000" b="1" i="0" u="none" strike="noStrike" kern="1200" cap="none" spc="0" normalizeH="0" baseline="0" noProof="0" dirty="0" err="1">
                <a:ln>
                  <a:noFill/>
                </a:ln>
                <a:solidFill>
                  <a:prstClr val="black"/>
                </a:solidFill>
                <a:effectLst/>
                <a:uLnTx/>
                <a:uFillTx/>
                <a:latin typeface="EnzoagadaMF-Bold"/>
                <a:ea typeface="+mn-ea"/>
                <a:cs typeface="Arial" panose="020B0604020202020204" pitchFamily="34" charset="0"/>
              </a:rPr>
              <a:t>ٱلربيعُ</a:t>
            </a:r>
            <a:endParaRPr kumimoji="0" lang="ar-SA" sz="3000" b="1" i="0" u="none" strike="noStrike" kern="1200" cap="none" spc="0" normalizeH="0" baseline="0" noProof="0" dirty="0">
              <a:ln>
                <a:noFill/>
              </a:ln>
              <a:solidFill>
                <a:prstClr val="black"/>
              </a:solidFill>
              <a:effectLst/>
              <a:uLnTx/>
              <a:uFillTx/>
              <a:latin typeface="EnzoagadaMF-Bold"/>
              <a:ea typeface="+mn-ea"/>
              <a:cs typeface="Arial" panose="020B0604020202020204" pitchFamily="34" charset="0"/>
            </a:endParaRP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EnzoagadaMF-Bold"/>
                <a:ea typeface="+mn-ea"/>
                <a:cs typeface="+mn-cs"/>
              </a:rPr>
              <a:t> </a:t>
            </a:r>
            <a:r>
              <a:rPr kumimoji="0" lang="ar-SA" sz="3000" b="1" i="0" u="none" strike="noStrike" kern="1200" cap="none" spc="0" normalizeH="0" baseline="0" noProof="0" dirty="0">
                <a:ln>
                  <a:noFill/>
                </a:ln>
                <a:solidFill>
                  <a:srgbClr val="FF0000"/>
                </a:solidFill>
                <a:effectLst/>
                <a:uLnTx/>
                <a:uFillTx/>
                <a:latin typeface="EnzoagadaMF-Bold"/>
                <a:ea typeface="+mn-ea"/>
                <a:cs typeface="Arial" panose="020B0604020202020204" pitchFamily="34" charset="0"/>
              </a:rPr>
              <a:t>النباتات</a:t>
            </a:r>
            <a:endParaRPr kumimoji="0" lang="en-GB" sz="3000" b="1" i="0" u="none" strike="noStrike" kern="1200" cap="none" spc="0" normalizeH="0" baseline="0" noProof="0" dirty="0">
              <a:ln>
                <a:noFill/>
              </a:ln>
              <a:solidFill>
                <a:srgbClr val="FF0000"/>
              </a:solidFill>
              <a:effectLst/>
              <a:uLnTx/>
              <a:uFillTx/>
              <a:latin typeface="EnzoagadaMF-Bold"/>
              <a:ea typeface="+mn-ea"/>
              <a:cs typeface="+mn-cs"/>
            </a:endParaRP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3000" b="1" i="0" u="none" strike="noStrike" kern="1200" cap="none" spc="0" normalizeH="0" baseline="0" noProof="0" dirty="0">
                <a:ln>
                  <a:noFill/>
                </a:ln>
                <a:solidFill>
                  <a:srgbClr val="5B9BD5"/>
                </a:solidFill>
                <a:effectLst/>
                <a:uLnTx/>
                <a:uFillTx/>
                <a:latin typeface="EnzoagadaMF-Bold"/>
                <a:ea typeface="+mn-ea"/>
                <a:cs typeface="Arial" panose="020B0604020202020204" pitchFamily="34" charset="0"/>
              </a:rPr>
              <a:t>الصور برعاية </a:t>
            </a:r>
            <a:r>
              <a:rPr kumimoji="0" lang="en-US" sz="3000" b="1" i="0" u="none" strike="noStrike" kern="1200" cap="none" spc="0" normalizeH="0" baseline="0" noProof="0" dirty="0" err="1">
                <a:ln>
                  <a:noFill/>
                </a:ln>
                <a:solidFill>
                  <a:srgbClr val="5B9BD5"/>
                </a:solidFill>
                <a:effectLst/>
                <a:uLnTx/>
                <a:uFillTx/>
                <a:latin typeface="EnzoagadaMF-Bold"/>
                <a:ea typeface="+mn-ea"/>
                <a:cs typeface="+mn-cs"/>
              </a:rPr>
              <a:t>pixabay</a:t>
            </a:r>
            <a:endParaRPr kumimoji="0" lang="he-IL" sz="3000" b="1" i="0" u="none" strike="noStrike" kern="1200" cap="none" spc="0" normalizeH="0" baseline="0" noProof="0" dirty="0">
              <a:ln>
                <a:noFill/>
              </a:ln>
              <a:solidFill>
                <a:srgbClr val="5B9BD5"/>
              </a:solidFill>
              <a:effectLst/>
              <a:uLnTx/>
              <a:uFillTx/>
              <a:latin typeface="EnzoagadaMF-Bold"/>
              <a:ea typeface="+mn-ea"/>
              <a:cs typeface="Arial" panose="020B0604020202020204" pitchFamily="34" charset="0"/>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1DDB034B-0D26-C761-A623-D8B1FA8B8A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4187" y="72092"/>
            <a:ext cx="1524132" cy="749002"/>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4750" y="376537"/>
            <a:ext cx="8180437" cy="1325563"/>
          </a:xfrm>
        </p:spPr>
        <p:txBody>
          <a:bodyPr/>
          <a:lstStyle/>
          <a:p>
            <a:pPr algn="ctr"/>
            <a:r>
              <a:rPr lang="ar-SA" b="1" dirty="0">
                <a:latin typeface="MF_FrankRuhl-Regular"/>
                <a:cs typeface="+mn-cs"/>
              </a:rPr>
              <a:t>مَهَمَةٌ</a:t>
            </a:r>
            <a:r>
              <a:rPr lang="he-IL" b="1" dirty="0">
                <a:latin typeface="MF_FrankRuhl-Regular"/>
                <a:cs typeface="+mn-cs"/>
              </a:rPr>
              <a:t>:</a:t>
            </a:r>
            <a:r>
              <a:rPr lang="ar-SA" b="1" dirty="0">
                <a:latin typeface="MF_FrankRuhl-Regular"/>
                <a:cs typeface="+mn-cs"/>
              </a:rPr>
              <a:t>نُقارِنُ بينَ النَّباتاتِ</a:t>
            </a:r>
            <a:br>
              <a:rPr lang="he-IL" b="1" i="0" u="none" strike="noStrike" baseline="0" dirty="0">
                <a:solidFill>
                  <a:schemeClr val="accent1">
                    <a:lumMod val="75000"/>
                  </a:schemeClr>
                </a:solidFill>
                <a:latin typeface="MF_FrankRuhl-Regular"/>
                <a:cs typeface="+mn-cs"/>
              </a:rPr>
            </a:br>
            <a:r>
              <a:rPr lang="he-IL" b="1" i="0" u="none" strike="noStrike" baseline="0" dirty="0">
                <a:solidFill>
                  <a:schemeClr val="accent1">
                    <a:lumMod val="75000"/>
                  </a:schemeClr>
                </a:solidFill>
                <a:latin typeface="MF_FrankRuhl-Regular"/>
                <a:cs typeface="+mn-cs"/>
              </a:rPr>
              <a:t>        </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الصفحات</a:t>
            </a:r>
            <a:r>
              <a:rPr lang="he-IL" sz="2800" b="1" dirty="0">
                <a:solidFill>
                  <a:srgbClr val="000000"/>
                </a:solidFill>
                <a:latin typeface="MF_FrankRuhl-Regular"/>
                <a:cs typeface="+mn-cs"/>
              </a:rPr>
              <a:t> 91-90)</a:t>
            </a:r>
            <a:endParaRPr lang="en-US" sz="2800" b="1" dirty="0">
              <a:cs typeface="+mn-cs"/>
            </a:endParaRPr>
          </a:p>
        </p:txBody>
      </p:sp>
      <p:pic>
        <p:nvPicPr>
          <p:cNvPr id="9" name="תמונה 8">
            <a:extLst>
              <a:ext uri="{FF2B5EF4-FFF2-40B4-BE49-F238E27FC236}">
                <a16:creationId xmlns:a16="http://schemas.microsoft.com/office/drawing/2014/main" id="{0C6BA31D-355C-0926-824E-08F14F0CAE4F}"/>
              </a:ext>
            </a:extLst>
          </p:cNvPr>
          <p:cNvPicPr>
            <a:picLocks noChangeAspect="1"/>
          </p:cNvPicPr>
          <p:nvPr/>
        </p:nvPicPr>
        <p:blipFill>
          <a:blip r:embed="rId3">
            <a:clrChange>
              <a:clrFrom>
                <a:srgbClr val="A0B750"/>
              </a:clrFrom>
              <a:clrTo>
                <a:srgbClr val="A0B750">
                  <a:alpha val="0"/>
                </a:srgbClr>
              </a:clrTo>
            </a:clrChange>
          </a:blip>
          <a:stretch>
            <a:fillRect/>
          </a:stretch>
        </p:blipFill>
        <p:spPr>
          <a:xfrm>
            <a:off x="0" y="2108577"/>
            <a:ext cx="9183328" cy="4749423"/>
          </a:xfrm>
          <a:prstGeom prst="rect">
            <a:avLst/>
          </a:prstGeom>
        </p:spPr>
      </p:pic>
      <p:pic>
        <p:nvPicPr>
          <p:cNvPr id="5" name="תמונה 4">
            <a:extLst>
              <a:ext uri="{FF2B5EF4-FFF2-40B4-BE49-F238E27FC236}">
                <a16:creationId xmlns:a16="http://schemas.microsoft.com/office/drawing/2014/main" id="{F4CA832C-8143-B665-38BB-148236BD49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852140"/>
          </a:xfrm>
          <a:prstGeom prst="rect">
            <a:avLst/>
          </a:prstGeom>
        </p:spPr>
      </p:pic>
      <p:sp>
        <p:nvSpPr>
          <p:cNvPr id="12" name="תיבת טקסט 11">
            <a:extLst>
              <a:ext uri="{FF2B5EF4-FFF2-40B4-BE49-F238E27FC236}">
                <a16:creationId xmlns:a16="http://schemas.microsoft.com/office/drawing/2014/main" id="{816053A7-0C33-31DC-A943-8E482301C275}"/>
              </a:ext>
            </a:extLst>
          </p:cNvPr>
          <p:cNvSpPr txBox="1"/>
          <p:nvPr/>
        </p:nvSpPr>
        <p:spPr>
          <a:xfrm>
            <a:off x="3033250" y="1795693"/>
            <a:ext cx="2880852" cy="584775"/>
          </a:xfrm>
          <a:prstGeom prst="rect">
            <a:avLst/>
          </a:prstGeom>
          <a:solidFill>
            <a:schemeClr val="accent6">
              <a:lumMod val="40000"/>
              <a:lumOff val="60000"/>
            </a:schemeClr>
          </a:solidFill>
        </p:spPr>
        <p:txBody>
          <a:bodyPr wrap="square" rtlCol="1">
            <a:spAutoFit/>
          </a:bodyPr>
          <a:lstStyle/>
          <a:p>
            <a:pPr algn="ctr"/>
            <a:r>
              <a:rPr lang="ar-SA" sz="3200" b="1" i="0" u="none" strike="noStrike" baseline="0" dirty="0">
                <a:latin typeface="MF_FrankRuhl-Bold"/>
              </a:rPr>
              <a:t>نُرَتِبُ المَعْلوماتِ</a:t>
            </a:r>
            <a:endParaRPr lang="he-IL" sz="3200" dirty="0"/>
          </a:p>
        </p:txBody>
      </p:sp>
      <p:pic>
        <p:nvPicPr>
          <p:cNvPr id="4" name="תמונה 3">
            <a:extLst>
              <a:ext uri="{FF2B5EF4-FFF2-40B4-BE49-F238E27FC236}">
                <a16:creationId xmlns:a16="http://schemas.microsoft.com/office/drawing/2014/main" id="{97DFA22A-A9B6-2F08-223F-FBD3CA1AF2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366" y="0"/>
            <a:ext cx="1259633" cy="1012024"/>
          </a:xfrm>
          <a:prstGeom prst="rect">
            <a:avLst/>
          </a:prstGeom>
        </p:spPr>
      </p:pic>
      <p:pic>
        <p:nvPicPr>
          <p:cNvPr id="8" name="תמונה 7" descr="תמונה שמכילה טקסט, כתב יד, צילום מסך, גופן&#10;&#10;התיאור נוצר באופן אוטומטי">
            <a:extLst>
              <a:ext uri="{FF2B5EF4-FFF2-40B4-BE49-F238E27FC236}">
                <a16:creationId xmlns:a16="http://schemas.microsoft.com/office/drawing/2014/main" id="{3FBA452F-9D2D-C669-884C-8D919D43DF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96955" y="2798653"/>
            <a:ext cx="6484776" cy="3826082"/>
          </a:xfrm>
          <a:prstGeom prst="rect">
            <a:avLst/>
          </a:prstGeom>
        </p:spPr>
      </p:pic>
    </p:spTree>
    <p:extLst>
      <p:ext uri="{BB962C8B-B14F-4D97-AF65-F5344CB8AC3E}">
        <p14:creationId xmlns:p14="http://schemas.microsoft.com/office/powerpoint/2010/main" val="124090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6" name="תמונה 5">
            <a:extLst>
              <a:ext uri="{FF2B5EF4-FFF2-40B4-BE49-F238E27FC236}">
                <a16:creationId xmlns:a16="http://schemas.microsoft.com/office/drawing/2014/main" id="{4B866889-85E8-AB67-A981-B965D67066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002"/>
            <a:ext cx="1688260" cy="724040"/>
          </a:xfrm>
          <a:prstGeom prst="rect">
            <a:avLst/>
          </a:prstGeom>
        </p:spPr>
      </p:pic>
      <p:sp>
        <p:nvSpPr>
          <p:cNvPr id="10" name="תיבת טקסט 9">
            <a:extLst>
              <a:ext uri="{FF2B5EF4-FFF2-40B4-BE49-F238E27FC236}">
                <a16:creationId xmlns:a16="http://schemas.microsoft.com/office/drawing/2014/main" id="{06D622A4-4ADB-70C7-96C2-6CD0813F1E3A}"/>
              </a:ext>
            </a:extLst>
          </p:cNvPr>
          <p:cNvSpPr txBox="1"/>
          <p:nvPr/>
        </p:nvSpPr>
        <p:spPr>
          <a:xfrm>
            <a:off x="3898489" y="1082097"/>
            <a:ext cx="3023420" cy="584775"/>
          </a:xfrm>
          <a:prstGeom prst="rect">
            <a:avLst/>
          </a:prstGeom>
          <a:solidFill>
            <a:schemeClr val="accent6">
              <a:lumMod val="40000"/>
              <a:lumOff val="60000"/>
            </a:schemeClr>
          </a:solidFill>
        </p:spPr>
        <p:txBody>
          <a:bodyPr wrap="square">
            <a:spAutoFit/>
          </a:bodyPr>
          <a:lstStyle/>
          <a:p>
            <a:pPr algn="ctr"/>
            <a:r>
              <a:rPr lang="ar-SA" sz="3200" b="1" dirty="0"/>
              <a:t>نَستَخلِصُ النَّتائِجَ</a:t>
            </a:r>
            <a:endParaRPr lang="he-IL" sz="3200" b="1" dirty="0"/>
          </a:p>
        </p:txBody>
      </p:sp>
      <p:pic>
        <p:nvPicPr>
          <p:cNvPr id="12" name="תמונה 11">
            <a:extLst>
              <a:ext uri="{FF2B5EF4-FFF2-40B4-BE49-F238E27FC236}">
                <a16:creationId xmlns:a16="http://schemas.microsoft.com/office/drawing/2014/main" id="{03FAA043-03EB-F8A5-69C4-0F9F4A8B3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13" y="936676"/>
            <a:ext cx="2868869" cy="6417074"/>
          </a:xfrm>
          <a:prstGeom prst="rect">
            <a:avLst/>
          </a:prstGeom>
        </p:spPr>
      </p:pic>
      <p:pic>
        <p:nvPicPr>
          <p:cNvPr id="2" name="תמונה 1">
            <a:extLst>
              <a:ext uri="{FF2B5EF4-FFF2-40B4-BE49-F238E27FC236}">
                <a16:creationId xmlns:a16="http://schemas.microsoft.com/office/drawing/2014/main" id="{0B7219AF-DAFB-E203-1E66-6FA1A6189C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0"/>
            <a:ext cx="1524132" cy="1012024"/>
          </a:xfrm>
          <a:prstGeom prst="rect">
            <a:avLst/>
          </a:prstGeom>
        </p:spPr>
      </p:pic>
      <p:pic>
        <p:nvPicPr>
          <p:cNvPr id="5" name="תמונה 4" descr="תמונה שמכילה טקסט, צילום מסך, גופן, קו&#10;&#10;התיאור נוצר באופן אוטומטי">
            <a:extLst>
              <a:ext uri="{FF2B5EF4-FFF2-40B4-BE49-F238E27FC236}">
                <a16:creationId xmlns:a16="http://schemas.microsoft.com/office/drawing/2014/main" id="{FF355C54-90FE-91BA-FE48-2B4C8B35770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36708" y="2555821"/>
            <a:ext cx="5963482" cy="3572374"/>
          </a:xfrm>
          <a:prstGeom prst="rect">
            <a:avLst/>
          </a:prstGeom>
        </p:spPr>
      </p:pic>
    </p:spTree>
    <p:extLst>
      <p:ext uri="{BB962C8B-B14F-4D97-AF65-F5344CB8AC3E}">
        <p14:creationId xmlns:p14="http://schemas.microsoft.com/office/powerpoint/2010/main" val="193048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681004B2-1B48-ABDD-DFD5-43DE32E0D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4" name="תיבת טקסט 3">
            <a:extLst>
              <a:ext uri="{FF2B5EF4-FFF2-40B4-BE49-F238E27FC236}">
                <a16:creationId xmlns:a16="http://schemas.microsoft.com/office/drawing/2014/main" id="{E936CED2-7F4D-8026-24A9-97A92F23AC5A}"/>
              </a:ext>
            </a:extLst>
          </p:cNvPr>
          <p:cNvSpPr txBox="1"/>
          <p:nvPr/>
        </p:nvSpPr>
        <p:spPr>
          <a:xfrm>
            <a:off x="3392129" y="927794"/>
            <a:ext cx="3156155" cy="584775"/>
          </a:xfrm>
          <a:prstGeom prst="rect">
            <a:avLst/>
          </a:prstGeom>
          <a:noFill/>
        </p:spPr>
        <p:txBody>
          <a:bodyPr wrap="square" rtlCol="1">
            <a:spAutoFit/>
          </a:bodyPr>
          <a:lstStyle/>
          <a:p>
            <a:pPr algn="ctr"/>
            <a:r>
              <a:rPr lang="ar-SA" sz="3200" b="1" dirty="0"/>
              <a:t>تطبيق الفهم</a:t>
            </a:r>
            <a:endParaRPr lang="he-IL" sz="3200" b="1" dirty="0"/>
          </a:p>
        </p:txBody>
      </p:sp>
      <p:pic>
        <p:nvPicPr>
          <p:cNvPr id="9" name="תמונה 8">
            <a:extLst>
              <a:ext uri="{FF2B5EF4-FFF2-40B4-BE49-F238E27FC236}">
                <a16:creationId xmlns:a16="http://schemas.microsoft.com/office/drawing/2014/main" id="{052A3A95-A0BA-8DD2-830F-44B25D6F74D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6509" y="1656400"/>
            <a:ext cx="1293091" cy="3476374"/>
          </a:xfrm>
          <a:prstGeom prst="rect">
            <a:avLst/>
          </a:prstGeom>
        </p:spPr>
      </p:pic>
      <p:pic>
        <p:nvPicPr>
          <p:cNvPr id="2" name="תמונה 1">
            <a:extLst>
              <a:ext uri="{FF2B5EF4-FFF2-40B4-BE49-F238E27FC236}">
                <a16:creationId xmlns:a16="http://schemas.microsoft.com/office/drawing/2014/main" id="{1D43DCE5-5F3B-6619-F27E-05AF4E6A97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15883"/>
            <a:ext cx="1524132" cy="1012024"/>
          </a:xfrm>
          <a:prstGeom prst="rect">
            <a:avLst/>
          </a:prstGeom>
        </p:spPr>
      </p:pic>
      <p:pic>
        <p:nvPicPr>
          <p:cNvPr id="5" name="תמונה 4" descr="תמונה שמכילה טקסט, גופן, כתב יד, קו&#10;&#10;התיאור נוצר באופן אוטומטי">
            <a:extLst>
              <a:ext uri="{FF2B5EF4-FFF2-40B4-BE49-F238E27FC236}">
                <a16:creationId xmlns:a16="http://schemas.microsoft.com/office/drawing/2014/main" id="{AE154D21-C9DD-C367-5302-0A440E5E7F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63487" y="2500604"/>
            <a:ext cx="6951306" cy="3067907"/>
          </a:xfrm>
          <a:prstGeom prst="rect">
            <a:avLst/>
          </a:prstGeom>
        </p:spPr>
      </p:pic>
      <p:sp>
        <p:nvSpPr>
          <p:cNvPr id="6" name="תיבת טקסט 5">
            <a:extLst>
              <a:ext uri="{FF2B5EF4-FFF2-40B4-BE49-F238E27FC236}">
                <a16:creationId xmlns:a16="http://schemas.microsoft.com/office/drawing/2014/main" id="{F25CEE6B-862F-815C-955D-FEF541A489B4}"/>
              </a:ext>
            </a:extLst>
          </p:cNvPr>
          <p:cNvSpPr txBox="1"/>
          <p:nvPr/>
        </p:nvSpPr>
        <p:spPr>
          <a:xfrm>
            <a:off x="8388220" y="2621902"/>
            <a:ext cx="326573" cy="369332"/>
          </a:xfrm>
          <a:prstGeom prst="rect">
            <a:avLst/>
          </a:prstGeom>
          <a:solidFill>
            <a:schemeClr val="bg1"/>
          </a:solidFill>
        </p:spPr>
        <p:txBody>
          <a:bodyPr wrap="square" rtlCol="1">
            <a:spAutoFit/>
          </a:bodyPr>
          <a:lstStyle/>
          <a:p>
            <a:endParaRPr lang="he-IL" dirty="0"/>
          </a:p>
        </p:txBody>
      </p:sp>
    </p:spTree>
    <p:extLst>
      <p:ext uri="{BB962C8B-B14F-4D97-AF65-F5344CB8AC3E}">
        <p14:creationId xmlns:p14="http://schemas.microsoft.com/office/powerpoint/2010/main" val="264464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 צילום מסך, צמח, צמח בית&#10;&#10;התיאור נוצר באופן אוטומטי">
            <a:extLst>
              <a:ext uri="{FF2B5EF4-FFF2-40B4-BE49-F238E27FC236}">
                <a16:creationId xmlns:a16="http://schemas.microsoft.com/office/drawing/2014/main" id="{16F7AF3D-0C10-58E3-C549-55F817B318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408" y="89200"/>
            <a:ext cx="7053943" cy="5257242"/>
          </a:xfrm>
          <a:prstGeom prst="rect">
            <a:avLst/>
          </a:prstGeom>
        </p:spPr>
      </p:pic>
      <p:pic>
        <p:nvPicPr>
          <p:cNvPr id="6" name="תמונה 5">
            <a:extLst>
              <a:ext uri="{FF2B5EF4-FFF2-40B4-BE49-F238E27FC236}">
                <a16:creationId xmlns:a16="http://schemas.microsoft.com/office/drawing/2014/main" id="{309372D0-F935-F69F-F9E8-52DD7D23E0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3785" y="5673012"/>
            <a:ext cx="3359187" cy="1003342"/>
          </a:xfrm>
          <a:prstGeom prst="rect">
            <a:avLst/>
          </a:prstGeom>
        </p:spPr>
      </p:pic>
    </p:spTree>
    <p:extLst>
      <p:ext uri="{BB962C8B-B14F-4D97-AF65-F5344CB8AC3E}">
        <p14:creationId xmlns:p14="http://schemas.microsoft.com/office/powerpoint/2010/main" val="40673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טקסט, צילום מסך, מספר, תוכנה&#10;&#10;התיאור נוצר באופן אוטומטי">
            <a:extLst>
              <a:ext uri="{FF2B5EF4-FFF2-40B4-BE49-F238E27FC236}">
                <a16:creationId xmlns:a16="http://schemas.microsoft.com/office/drawing/2014/main" id="{F32D2C43-BD34-D256-0033-A6BD311DE8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714" y="116675"/>
            <a:ext cx="7305870" cy="5005831"/>
          </a:xfrm>
          <a:prstGeom prst="rect">
            <a:avLst/>
          </a:prstGeom>
        </p:spPr>
      </p:pic>
      <p:pic>
        <p:nvPicPr>
          <p:cNvPr id="6" name="תמונה 5" descr="תמונה שמכילה טקסט, גופן, לוגו, גרפיקה&#10;&#10;התיאור נוצר באופן אוטומטי">
            <a:extLst>
              <a:ext uri="{FF2B5EF4-FFF2-40B4-BE49-F238E27FC236}">
                <a16:creationId xmlns:a16="http://schemas.microsoft.com/office/drawing/2014/main" id="{A2BEEC71-6E54-6774-6471-359DBEBB461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38677" y="5390192"/>
            <a:ext cx="3362794" cy="1190791"/>
          </a:xfrm>
          <a:prstGeom prst="rect">
            <a:avLst/>
          </a:prstGeom>
        </p:spPr>
      </p:pic>
    </p:spTree>
    <p:extLst>
      <p:ext uri="{BB962C8B-B14F-4D97-AF65-F5344CB8AC3E}">
        <p14:creationId xmlns:p14="http://schemas.microsoft.com/office/powerpoint/2010/main" val="105982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681004B2-1B48-ABDD-DFD5-43DE32E0D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2" name="תמונה 1">
            <a:extLst>
              <a:ext uri="{FF2B5EF4-FFF2-40B4-BE49-F238E27FC236}">
                <a16:creationId xmlns:a16="http://schemas.microsoft.com/office/drawing/2014/main" id="{4AC114C2-6B88-9AFE-3440-9EDF8DDF50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5740" y="113113"/>
            <a:ext cx="1524132" cy="1012024"/>
          </a:xfrm>
          <a:prstGeom prst="rect">
            <a:avLst/>
          </a:prstGeom>
        </p:spPr>
      </p:pic>
      <p:pic>
        <p:nvPicPr>
          <p:cNvPr id="5" name="תמונה 4">
            <a:extLst>
              <a:ext uri="{FF2B5EF4-FFF2-40B4-BE49-F238E27FC236}">
                <a16:creationId xmlns:a16="http://schemas.microsoft.com/office/drawing/2014/main" id="{D8471445-7B90-DAE8-C71E-C7632D01084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3416" y="642548"/>
            <a:ext cx="7297168" cy="5879550"/>
          </a:xfrm>
          <a:prstGeom prst="rect">
            <a:avLst/>
          </a:prstGeom>
        </p:spPr>
      </p:pic>
    </p:spTree>
    <p:extLst>
      <p:ext uri="{BB962C8B-B14F-4D97-AF65-F5344CB8AC3E}">
        <p14:creationId xmlns:p14="http://schemas.microsoft.com/office/powerpoint/2010/main" val="15037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1" name="תיבת טקסט 10">
            <a:extLst>
              <a:ext uri="{FF2B5EF4-FFF2-40B4-BE49-F238E27FC236}">
                <a16:creationId xmlns:a16="http://schemas.microsoft.com/office/drawing/2014/main" id="{0A8CDAF5-81CC-5BBE-F6A4-6315C5556BFC}"/>
              </a:ext>
            </a:extLst>
          </p:cNvPr>
          <p:cNvSpPr txBox="1"/>
          <p:nvPr/>
        </p:nvSpPr>
        <p:spPr>
          <a:xfrm>
            <a:off x="3274141" y="109406"/>
            <a:ext cx="4572000" cy="769441"/>
          </a:xfrm>
          <a:prstGeom prst="rect">
            <a:avLst/>
          </a:prstGeom>
          <a:noFill/>
        </p:spPr>
        <p:txBody>
          <a:bodyPr wrap="square">
            <a:spAutoFit/>
          </a:bodyPr>
          <a:lstStyle/>
          <a:p>
            <a:pPr algn="ctr"/>
            <a:r>
              <a:rPr lang="ar-SA" sz="4400" b="1" i="0" u="none" strike="noStrike" baseline="0" dirty="0">
                <a:solidFill>
                  <a:schemeClr val="accent1">
                    <a:lumMod val="75000"/>
                  </a:schemeClr>
                </a:solidFill>
                <a:latin typeface="MF_FrankRuhl-Regular"/>
              </a:rPr>
              <a:t>نَباتاتٌ في البيئَةِ - </a:t>
            </a:r>
            <a:endParaRPr lang="he-IL" sz="4400" b="1" dirty="0">
              <a:solidFill>
                <a:schemeClr val="accent1">
                  <a:lumMod val="75000"/>
                </a:schemeClr>
              </a:solidFill>
            </a:endParaRPr>
          </a:p>
        </p:txBody>
      </p:sp>
      <p:pic>
        <p:nvPicPr>
          <p:cNvPr id="1026" name="Picture 2">
            <a:extLst>
              <a:ext uri="{FF2B5EF4-FFF2-40B4-BE49-F238E27FC236}">
                <a16:creationId xmlns:a16="http://schemas.microsoft.com/office/drawing/2014/main" id="{5EA9C41F-854A-B1D9-228A-E846820273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755" y="1976283"/>
            <a:ext cx="8209935" cy="4654883"/>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B72AABCC-1FEB-2977-0A5D-1B73BEB9C2E2}"/>
              </a:ext>
            </a:extLst>
          </p:cNvPr>
          <p:cNvSpPr txBox="1"/>
          <p:nvPr/>
        </p:nvSpPr>
        <p:spPr>
          <a:xfrm>
            <a:off x="3946849" y="1442937"/>
            <a:ext cx="2230015" cy="523220"/>
          </a:xfrm>
          <a:prstGeom prst="rect">
            <a:avLst/>
          </a:prstGeom>
          <a:noFill/>
        </p:spPr>
        <p:txBody>
          <a:bodyPr wrap="square">
            <a:spAutoFit/>
          </a:bodyPr>
          <a:lstStyle/>
          <a:p>
            <a:r>
              <a:rPr lang="ar-SA" sz="2800" b="1" dirty="0">
                <a:solidFill>
                  <a:srgbClr val="202122"/>
                </a:solidFill>
                <a:latin typeface="Arial" panose="020B0604020202020204" pitchFamily="34" charset="0"/>
              </a:rPr>
              <a:t>شَجَرَةُ الزَيتونِ</a:t>
            </a:r>
            <a:endParaRPr lang="he-IL" sz="2800" b="1" dirty="0"/>
          </a:p>
        </p:txBody>
      </p:sp>
      <p:sp>
        <p:nvSpPr>
          <p:cNvPr id="14" name="תיבת טקסט 13">
            <a:extLst>
              <a:ext uri="{FF2B5EF4-FFF2-40B4-BE49-F238E27FC236}">
                <a16:creationId xmlns:a16="http://schemas.microsoft.com/office/drawing/2014/main" id="{37EE1896-74E8-2B44-06F5-48B7B9B173BA}"/>
              </a:ext>
            </a:extLst>
          </p:cNvPr>
          <p:cNvSpPr txBox="1"/>
          <p:nvPr/>
        </p:nvSpPr>
        <p:spPr>
          <a:xfrm>
            <a:off x="3490452" y="6196920"/>
            <a:ext cx="4621161" cy="369332"/>
          </a:xfrm>
          <a:prstGeom prst="rect">
            <a:avLst/>
          </a:prstGeom>
          <a:solidFill>
            <a:schemeClr val="bg1"/>
          </a:solidFill>
        </p:spPr>
        <p:txBody>
          <a:bodyPr wrap="square" rtlCol="1">
            <a:spAutoFit/>
          </a:bodyPr>
          <a:lstStyle/>
          <a:p>
            <a:r>
              <a:rPr lang="he-IL" dirty="0"/>
              <a:t> </a:t>
            </a:r>
            <a:r>
              <a:rPr lang="ar-SA" dirty="0"/>
              <a:t>من ويكبيديا</a:t>
            </a:r>
            <a:r>
              <a:rPr lang="he-IL" dirty="0"/>
              <a:t> </a:t>
            </a:r>
            <a:r>
              <a:rPr lang="en-US" b="0" i="0" u="none" strike="noStrike" dirty="0">
                <a:solidFill>
                  <a:srgbClr val="3366CC"/>
                </a:solidFill>
                <a:effectLst/>
                <a:latin typeface="Arial" panose="020B0604020202020204" pitchFamily="34" charset="0"/>
                <a:hlinkClick r:id="rId5" tooltip="User:Beko"/>
              </a:rPr>
              <a:t>Beko</a:t>
            </a:r>
            <a:r>
              <a:rPr lang="en-US" b="0" i="0" dirty="0">
                <a:solidFill>
                  <a:srgbClr val="54595D"/>
                </a:solidFill>
                <a:effectLst/>
                <a:latin typeface="Arial" panose="020B0604020202020204" pitchFamily="34" charset="0"/>
              </a:rPr>
              <a:t>  </a:t>
            </a:r>
            <a:endParaRPr lang="he-IL" dirty="0"/>
          </a:p>
        </p:txBody>
      </p:sp>
      <p:sp>
        <p:nvSpPr>
          <p:cNvPr id="16" name="תיבת טקסט 15">
            <a:extLst>
              <a:ext uri="{FF2B5EF4-FFF2-40B4-BE49-F238E27FC236}">
                <a16:creationId xmlns:a16="http://schemas.microsoft.com/office/drawing/2014/main" id="{4532E7AC-8F27-68CF-CD1E-0FC0F3B7821C}"/>
              </a:ext>
            </a:extLst>
          </p:cNvPr>
          <p:cNvSpPr txBox="1"/>
          <p:nvPr/>
        </p:nvSpPr>
        <p:spPr>
          <a:xfrm>
            <a:off x="2654709" y="226834"/>
            <a:ext cx="1061882" cy="584775"/>
          </a:xfrm>
          <a:prstGeom prst="rect">
            <a:avLst/>
          </a:prstGeom>
          <a:noFill/>
        </p:spPr>
        <p:txBody>
          <a:bodyPr wrap="square">
            <a:spAutoFit/>
          </a:bodyPr>
          <a:lstStyle/>
          <a:p>
            <a:pPr algn="ctr"/>
            <a:r>
              <a:rPr lang="ar-SA" sz="3200" b="1" dirty="0">
                <a:solidFill>
                  <a:schemeClr val="accent1">
                    <a:lumMod val="75000"/>
                  </a:schemeClr>
                </a:solidFill>
              </a:rPr>
              <a:t>أشجارٌ</a:t>
            </a:r>
            <a:endParaRPr lang="he-IL" sz="3200" b="1" dirty="0">
              <a:solidFill>
                <a:schemeClr val="accent1">
                  <a:lumMod val="75000"/>
                </a:schemeClr>
              </a:solidFill>
            </a:endParaRPr>
          </a:p>
        </p:txBody>
      </p:sp>
      <p:sp>
        <p:nvSpPr>
          <p:cNvPr id="17" name="תיבת טקסט 16">
            <a:extLst>
              <a:ext uri="{FF2B5EF4-FFF2-40B4-BE49-F238E27FC236}">
                <a16:creationId xmlns:a16="http://schemas.microsoft.com/office/drawing/2014/main" id="{FF974186-395A-C126-7EA9-042E16FFDD23}"/>
              </a:ext>
            </a:extLst>
          </p:cNvPr>
          <p:cNvSpPr txBox="1"/>
          <p:nvPr/>
        </p:nvSpPr>
        <p:spPr>
          <a:xfrm>
            <a:off x="4933928" y="844339"/>
            <a:ext cx="2369577" cy="523220"/>
          </a:xfrm>
          <a:prstGeom prst="rect">
            <a:avLst/>
          </a:prstGeom>
          <a:noFill/>
        </p:spPr>
        <p:txBody>
          <a:bodyPr wrap="square" rtlCol="1">
            <a:spAutoFit/>
          </a:bodyPr>
          <a:lstStyle/>
          <a:p>
            <a:r>
              <a:rPr lang="he-IL" sz="2800" b="1" dirty="0"/>
              <a:t>(</a:t>
            </a:r>
            <a:r>
              <a:rPr lang="ar-SA" sz="2800" b="1" dirty="0"/>
              <a:t>صفحة</a:t>
            </a:r>
            <a:r>
              <a:rPr lang="he-IL" sz="2800" b="1" dirty="0"/>
              <a:t> 92)</a:t>
            </a:r>
          </a:p>
        </p:txBody>
      </p:sp>
      <p:pic>
        <p:nvPicPr>
          <p:cNvPr id="2" name="תמונה 1">
            <a:extLst>
              <a:ext uri="{FF2B5EF4-FFF2-40B4-BE49-F238E27FC236}">
                <a16:creationId xmlns:a16="http://schemas.microsoft.com/office/drawing/2014/main" id="{0EF72DD5-B16B-7557-0FCF-A9EEAE4262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2400" y="43987"/>
            <a:ext cx="1371600" cy="1012024"/>
          </a:xfrm>
          <a:prstGeom prst="rect">
            <a:avLst/>
          </a:prstGeom>
        </p:spPr>
      </p:pic>
    </p:spTree>
    <p:extLst>
      <p:ext uri="{BB962C8B-B14F-4D97-AF65-F5344CB8AC3E}">
        <p14:creationId xmlns:p14="http://schemas.microsoft.com/office/powerpoint/2010/main" val="161326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1" name="תיבת טקסט 10">
            <a:extLst>
              <a:ext uri="{FF2B5EF4-FFF2-40B4-BE49-F238E27FC236}">
                <a16:creationId xmlns:a16="http://schemas.microsoft.com/office/drawing/2014/main" id="{0A8CDAF5-81CC-5BBE-F6A4-6315C5556BFC}"/>
              </a:ext>
            </a:extLst>
          </p:cNvPr>
          <p:cNvSpPr txBox="1"/>
          <p:nvPr/>
        </p:nvSpPr>
        <p:spPr>
          <a:xfrm>
            <a:off x="3378518" y="-111723"/>
            <a:ext cx="4572000" cy="769441"/>
          </a:xfrm>
          <a:prstGeom prst="rect">
            <a:avLst/>
          </a:prstGeom>
          <a:noFill/>
        </p:spPr>
        <p:txBody>
          <a:bodyPr wrap="square">
            <a:spAutoFit/>
          </a:bodyPr>
          <a:lstStyle/>
          <a:p>
            <a:pPr algn="ctr"/>
            <a:r>
              <a:rPr lang="ar-SA" sz="4400" b="1" i="0" u="none" strike="noStrike" baseline="0" dirty="0">
                <a:solidFill>
                  <a:schemeClr val="accent1">
                    <a:lumMod val="75000"/>
                  </a:schemeClr>
                </a:solidFill>
                <a:latin typeface="MF_FrankRuhl-Regular"/>
              </a:rPr>
              <a:t>نَباتاتٌ في البيئَةِ </a:t>
            </a:r>
            <a:r>
              <a:rPr lang="he-IL" sz="4400" b="1" i="0" u="none" strike="noStrike" baseline="0" dirty="0">
                <a:solidFill>
                  <a:schemeClr val="accent1">
                    <a:lumMod val="75000"/>
                  </a:schemeClr>
                </a:solidFill>
                <a:latin typeface="MF_FrankRuhl-Regular"/>
              </a:rPr>
              <a:t>-</a:t>
            </a:r>
            <a:endParaRPr lang="he-IL" sz="4400" b="1" dirty="0">
              <a:solidFill>
                <a:schemeClr val="accent1">
                  <a:lumMod val="75000"/>
                </a:schemeClr>
              </a:solidFill>
            </a:endParaRPr>
          </a:p>
        </p:txBody>
      </p:sp>
      <p:sp>
        <p:nvSpPr>
          <p:cNvPr id="4" name="תיבת טקסט 3">
            <a:extLst>
              <a:ext uri="{FF2B5EF4-FFF2-40B4-BE49-F238E27FC236}">
                <a16:creationId xmlns:a16="http://schemas.microsoft.com/office/drawing/2014/main" id="{3011CCF4-9CF7-1E55-D78B-85A41408E8DF}"/>
              </a:ext>
            </a:extLst>
          </p:cNvPr>
          <p:cNvSpPr txBox="1"/>
          <p:nvPr/>
        </p:nvSpPr>
        <p:spPr>
          <a:xfrm>
            <a:off x="2351907" y="-49942"/>
            <a:ext cx="1465530" cy="584775"/>
          </a:xfrm>
          <a:prstGeom prst="rect">
            <a:avLst/>
          </a:prstGeom>
          <a:noFill/>
        </p:spPr>
        <p:txBody>
          <a:bodyPr wrap="square">
            <a:spAutoFit/>
          </a:bodyPr>
          <a:lstStyle/>
          <a:p>
            <a:r>
              <a:rPr lang="ar-SA" sz="3200" b="1" dirty="0">
                <a:solidFill>
                  <a:schemeClr val="accent1">
                    <a:lumMod val="75000"/>
                  </a:schemeClr>
                </a:solidFill>
              </a:rPr>
              <a:t>شُجيراتٌ</a:t>
            </a:r>
            <a:endParaRPr lang="he-IL" sz="3200" b="1" dirty="0">
              <a:solidFill>
                <a:schemeClr val="accent1">
                  <a:lumMod val="75000"/>
                </a:schemeClr>
              </a:solidFill>
            </a:endParaRPr>
          </a:p>
        </p:txBody>
      </p:sp>
      <p:pic>
        <p:nvPicPr>
          <p:cNvPr id="6" name="תמונה 5">
            <a:extLst>
              <a:ext uri="{FF2B5EF4-FFF2-40B4-BE49-F238E27FC236}">
                <a16:creationId xmlns:a16="http://schemas.microsoft.com/office/drawing/2014/main" id="{47949426-C5DB-766D-0DF6-7C9EE37A8C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9806" y="1733291"/>
            <a:ext cx="6081251" cy="4968605"/>
          </a:xfrm>
          <a:prstGeom prst="rect">
            <a:avLst/>
          </a:prstGeom>
          <a:ln w="12700">
            <a:solidFill>
              <a:schemeClr val="accent4">
                <a:lumMod val="50000"/>
              </a:schemeClr>
            </a:solidFill>
          </a:ln>
        </p:spPr>
      </p:pic>
      <p:sp>
        <p:nvSpPr>
          <p:cNvPr id="7" name="תיבת טקסט 6">
            <a:extLst>
              <a:ext uri="{FF2B5EF4-FFF2-40B4-BE49-F238E27FC236}">
                <a16:creationId xmlns:a16="http://schemas.microsoft.com/office/drawing/2014/main" id="{475D7B35-4BE0-6179-FEDF-C8A8CFF8E904}"/>
              </a:ext>
            </a:extLst>
          </p:cNvPr>
          <p:cNvSpPr txBox="1"/>
          <p:nvPr/>
        </p:nvSpPr>
        <p:spPr>
          <a:xfrm>
            <a:off x="4134465" y="6146635"/>
            <a:ext cx="3600613" cy="369332"/>
          </a:xfrm>
          <a:prstGeom prst="rect">
            <a:avLst/>
          </a:prstGeom>
          <a:noFill/>
        </p:spPr>
        <p:txBody>
          <a:bodyPr wrap="square" rtlCol="1">
            <a:spAutoFit/>
          </a:bodyPr>
          <a:lstStyle/>
          <a:p>
            <a:r>
              <a:rPr lang="en-US" b="0" i="0" dirty="0" err="1">
                <a:solidFill>
                  <a:srgbClr val="202122"/>
                </a:solidFill>
                <a:effectLst/>
                <a:latin typeface="Arial" panose="020B0604020202020204" pitchFamily="34" charset="0"/>
              </a:rPr>
              <a:t>talen</a:t>
            </a:r>
            <a:r>
              <a:rPr lang="he-IL"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ar-SA" b="0" i="0" dirty="0">
                <a:solidFill>
                  <a:srgbClr val="202122"/>
                </a:solidFill>
                <a:effectLst/>
                <a:latin typeface="Arial" panose="020B0604020202020204" pitchFamily="34" charset="0"/>
              </a:rPr>
              <a:t>من </a:t>
            </a:r>
            <a:r>
              <a:rPr lang="ar-SA" b="0" i="0" dirty="0" err="1">
                <a:solidFill>
                  <a:srgbClr val="202122"/>
                </a:solidFill>
                <a:effectLst/>
                <a:latin typeface="Arial" panose="020B0604020202020204" pitchFamily="34" charset="0"/>
              </a:rPr>
              <a:t>ميخال</a:t>
            </a:r>
            <a:r>
              <a:rPr lang="ar-SA" b="0" i="0" dirty="0">
                <a:solidFill>
                  <a:srgbClr val="202122"/>
                </a:solidFill>
                <a:effectLst/>
                <a:latin typeface="Arial" panose="020B0604020202020204" pitchFamily="34" charset="0"/>
              </a:rPr>
              <a:t> </a:t>
            </a:r>
            <a:r>
              <a:rPr lang="ar-SA" b="0" i="0" dirty="0" err="1">
                <a:solidFill>
                  <a:srgbClr val="202122"/>
                </a:solidFill>
                <a:effectLst/>
                <a:latin typeface="Arial" panose="020B0604020202020204" pitchFamily="34" charset="0"/>
              </a:rPr>
              <a:t>برنبوسكي</a:t>
            </a:r>
            <a:r>
              <a:rPr lang="ar-SA" b="0" i="0" dirty="0">
                <a:solidFill>
                  <a:srgbClr val="202122"/>
                </a:solidFill>
                <a:effectLst/>
                <a:latin typeface="Arial" panose="020B0604020202020204" pitchFamily="34" charset="0"/>
              </a:rPr>
              <a:t> المصدر</a:t>
            </a:r>
            <a:endParaRPr lang="he-IL" dirty="0"/>
          </a:p>
        </p:txBody>
      </p:sp>
      <p:sp>
        <p:nvSpPr>
          <p:cNvPr id="10" name="תיבת טקסט 9">
            <a:extLst>
              <a:ext uri="{FF2B5EF4-FFF2-40B4-BE49-F238E27FC236}">
                <a16:creationId xmlns:a16="http://schemas.microsoft.com/office/drawing/2014/main" id="{98A04358-2813-23AE-7C58-5D7F86021DB9}"/>
              </a:ext>
            </a:extLst>
          </p:cNvPr>
          <p:cNvSpPr txBox="1"/>
          <p:nvPr/>
        </p:nvSpPr>
        <p:spPr>
          <a:xfrm>
            <a:off x="3817437" y="1163904"/>
            <a:ext cx="2182761" cy="523220"/>
          </a:xfrm>
          <a:prstGeom prst="rect">
            <a:avLst/>
          </a:prstGeom>
          <a:noFill/>
        </p:spPr>
        <p:txBody>
          <a:bodyPr wrap="square" rtlCol="1">
            <a:spAutoFit/>
          </a:bodyPr>
          <a:lstStyle/>
          <a:p>
            <a:r>
              <a:rPr lang="ar-SA" sz="2800" b="1" dirty="0"/>
              <a:t>رُتمِ الصَحراءِ</a:t>
            </a:r>
            <a:endParaRPr lang="he-IL" sz="2800" b="1" dirty="0"/>
          </a:p>
        </p:txBody>
      </p:sp>
      <p:sp>
        <p:nvSpPr>
          <p:cNvPr id="13" name="תיבת טקסט 12">
            <a:extLst>
              <a:ext uri="{FF2B5EF4-FFF2-40B4-BE49-F238E27FC236}">
                <a16:creationId xmlns:a16="http://schemas.microsoft.com/office/drawing/2014/main" id="{DEBB78CF-F7B6-AC73-BFFB-946690C9E115}"/>
              </a:ext>
            </a:extLst>
          </p:cNvPr>
          <p:cNvSpPr txBox="1"/>
          <p:nvPr/>
        </p:nvSpPr>
        <p:spPr>
          <a:xfrm>
            <a:off x="4481084" y="672284"/>
            <a:ext cx="2303174" cy="523220"/>
          </a:xfrm>
          <a:prstGeom prst="rect">
            <a:avLst/>
          </a:prstGeom>
          <a:noFill/>
        </p:spPr>
        <p:txBody>
          <a:bodyPr wrap="square">
            <a:spAutoFit/>
          </a:bodyPr>
          <a:lstStyle/>
          <a:p>
            <a:pPr algn="ctr"/>
            <a:r>
              <a:rPr lang="he-IL" sz="2800" b="1" dirty="0"/>
              <a:t>(</a:t>
            </a:r>
            <a:r>
              <a:rPr lang="ar-SA" sz="2800" b="1" dirty="0"/>
              <a:t>صفحة</a:t>
            </a:r>
            <a:r>
              <a:rPr lang="he-IL" sz="2800" b="1" dirty="0"/>
              <a:t> 92)</a:t>
            </a:r>
          </a:p>
        </p:txBody>
      </p:sp>
      <p:pic>
        <p:nvPicPr>
          <p:cNvPr id="2" name="תמונה 1">
            <a:extLst>
              <a:ext uri="{FF2B5EF4-FFF2-40B4-BE49-F238E27FC236}">
                <a16:creationId xmlns:a16="http://schemas.microsoft.com/office/drawing/2014/main" id="{36714730-09AB-29DE-08E8-0EEC719B34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72092"/>
            <a:ext cx="1524132" cy="1012024"/>
          </a:xfrm>
          <a:prstGeom prst="rect">
            <a:avLst/>
          </a:prstGeom>
        </p:spPr>
      </p:pic>
    </p:spTree>
    <p:extLst>
      <p:ext uri="{BB962C8B-B14F-4D97-AF65-F5344CB8AC3E}">
        <p14:creationId xmlns:p14="http://schemas.microsoft.com/office/powerpoint/2010/main" val="106507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endParaRPr lang="he-IL" dirty="0"/>
          </a:p>
          <a:p>
            <a:pPr marL="0" indent="0" algn="r">
              <a:buNone/>
            </a:pPr>
            <a:endParaRPr lang="en-US" dirty="0"/>
          </a:p>
        </p:txBody>
      </p:sp>
      <p:pic>
        <p:nvPicPr>
          <p:cNvPr id="9" name="תמונה 8">
            <a:extLst>
              <a:ext uri="{FF2B5EF4-FFF2-40B4-BE49-F238E27FC236}">
                <a16:creationId xmlns:a16="http://schemas.microsoft.com/office/drawing/2014/main" id="{04DD2E76-A0B4-8140-E6C0-5F785C131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1" name="תיבת טקסט 10">
            <a:extLst>
              <a:ext uri="{FF2B5EF4-FFF2-40B4-BE49-F238E27FC236}">
                <a16:creationId xmlns:a16="http://schemas.microsoft.com/office/drawing/2014/main" id="{0A8CDAF5-81CC-5BBE-F6A4-6315C5556BFC}"/>
              </a:ext>
            </a:extLst>
          </p:cNvPr>
          <p:cNvSpPr txBox="1"/>
          <p:nvPr/>
        </p:nvSpPr>
        <p:spPr>
          <a:xfrm>
            <a:off x="3361742" y="46888"/>
            <a:ext cx="4572000" cy="769441"/>
          </a:xfrm>
          <a:prstGeom prst="rect">
            <a:avLst/>
          </a:prstGeom>
          <a:noFill/>
        </p:spPr>
        <p:txBody>
          <a:bodyPr wrap="square">
            <a:spAutoFit/>
          </a:bodyPr>
          <a:lstStyle/>
          <a:p>
            <a:pPr algn="ctr"/>
            <a:r>
              <a:rPr lang="ar-SA" sz="4400" b="1" i="0" u="none" strike="noStrike" baseline="0" dirty="0">
                <a:solidFill>
                  <a:schemeClr val="accent1">
                    <a:lumMod val="75000"/>
                  </a:schemeClr>
                </a:solidFill>
                <a:latin typeface="MF_FrankRuhl-Regular"/>
              </a:rPr>
              <a:t>نَباتاتٌ في البيئَةِ </a:t>
            </a:r>
            <a:r>
              <a:rPr lang="he-IL" sz="4400" b="1" i="0" u="none" strike="noStrike" baseline="0" dirty="0">
                <a:solidFill>
                  <a:schemeClr val="accent1">
                    <a:lumMod val="75000"/>
                  </a:schemeClr>
                </a:solidFill>
                <a:latin typeface="MF_FrankRuhl-Regular"/>
              </a:rPr>
              <a:t>-</a:t>
            </a:r>
            <a:endParaRPr lang="he-IL" sz="4400" b="1" dirty="0">
              <a:solidFill>
                <a:schemeClr val="accent1">
                  <a:lumMod val="75000"/>
                </a:schemeClr>
              </a:solidFill>
            </a:endParaRPr>
          </a:p>
        </p:txBody>
      </p:sp>
      <p:sp>
        <p:nvSpPr>
          <p:cNvPr id="4" name="תיבת טקסט 3">
            <a:extLst>
              <a:ext uri="{FF2B5EF4-FFF2-40B4-BE49-F238E27FC236}">
                <a16:creationId xmlns:a16="http://schemas.microsoft.com/office/drawing/2014/main" id="{60129417-9207-8BC2-A9F1-BD3DEBF951FD}"/>
              </a:ext>
            </a:extLst>
          </p:cNvPr>
          <p:cNvSpPr txBox="1"/>
          <p:nvPr/>
        </p:nvSpPr>
        <p:spPr>
          <a:xfrm>
            <a:off x="1912776" y="105274"/>
            <a:ext cx="2062065" cy="584775"/>
          </a:xfrm>
          <a:prstGeom prst="rect">
            <a:avLst/>
          </a:prstGeom>
          <a:noFill/>
        </p:spPr>
        <p:txBody>
          <a:bodyPr wrap="square">
            <a:spAutoFit/>
          </a:bodyPr>
          <a:lstStyle/>
          <a:p>
            <a:r>
              <a:rPr lang="ar-SA" sz="3200" b="1" dirty="0">
                <a:solidFill>
                  <a:schemeClr val="accent1">
                    <a:lumMod val="75000"/>
                  </a:schemeClr>
                </a:solidFill>
              </a:rPr>
              <a:t>نباتاتٌ عُشبِيَةٌ</a:t>
            </a:r>
            <a:endParaRPr lang="he-IL" sz="3200" b="1" dirty="0">
              <a:solidFill>
                <a:schemeClr val="accent1">
                  <a:lumMod val="75000"/>
                </a:schemeClr>
              </a:solidFill>
            </a:endParaRPr>
          </a:p>
        </p:txBody>
      </p:sp>
      <p:sp>
        <p:nvSpPr>
          <p:cNvPr id="6" name="תיבת טקסט 5">
            <a:extLst>
              <a:ext uri="{FF2B5EF4-FFF2-40B4-BE49-F238E27FC236}">
                <a16:creationId xmlns:a16="http://schemas.microsoft.com/office/drawing/2014/main" id="{5020E64C-4C50-DE48-9E82-072877B4F363}"/>
              </a:ext>
            </a:extLst>
          </p:cNvPr>
          <p:cNvSpPr txBox="1"/>
          <p:nvPr/>
        </p:nvSpPr>
        <p:spPr>
          <a:xfrm>
            <a:off x="4404324" y="1244387"/>
            <a:ext cx="1469923" cy="523220"/>
          </a:xfrm>
          <a:prstGeom prst="rect">
            <a:avLst/>
          </a:prstGeom>
          <a:noFill/>
        </p:spPr>
        <p:txBody>
          <a:bodyPr wrap="square">
            <a:spAutoFit/>
          </a:bodyPr>
          <a:lstStyle/>
          <a:p>
            <a:pPr algn="ctr"/>
            <a:r>
              <a:rPr lang="ar-SA" sz="2800" b="1" dirty="0"/>
              <a:t>الخُشخاشُ</a:t>
            </a:r>
            <a:endParaRPr lang="he-IL" sz="2800" b="1" dirty="0"/>
          </a:p>
        </p:txBody>
      </p:sp>
      <p:pic>
        <p:nvPicPr>
          <p:cNvPr id="10" name="תמונה 9">
            <a:extLst>
              <a:ext uri="{FF2B5EF4-FFF2-40B4-BE49-F238E27FC236}">
                <a16:creationId xmlns:a16="http://schemas.microsoft.com/office/drawing/2014/main" id="{CF1FEE2D-2973-052E-58F0-CE9C858EB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877" y="1745910"/>
            <a:ext cx="7394473" cy="4719251"/>
          </a:xfrm>
          <a:prstGeom prst="rect">
            <a:avLst/>
          </a:prstGeom>
          <a:ln>
            <a:solidFill>
              <a:srgbClr val="6EB14D"/>
            </a:solidFill>
          </a:ln>
        </p:spPr>
      </p:pic>
      <p:pic>
        <p:nvPicPr>
          <p:cNvPr id="2" name="תמונה 1">
            <a:extLst>
              <a:ext uri="{FF2B5EF4-FFF2-40B4-BE49-F238E27FC236}">
                <a16:creationId xmlns:a16="http://schemas.microsoft.com/office/drawing/2014/main" id="{C84573E0-55BC-D239-12EC-D7D54BC809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23870"/>
            <a:ext cx="1524132" cy="1012024"/>
          </a:xfrm>
          <a:prstGeom prst="rect">
            <a:avLst/>
          </a:prstGeom>
        </p:spPr>
      </p:pic>
      <p:sp>
        <p:nvSpPr>
          <p:cNvPr id="5" name="תיבת טקסט 4">
            <a:extLst>
              <a:ext uri="{FF2B5EF4-FFF2-40B4-BE49-F238E27FC236}">
                <a16:creationId xmlns:a16="http://schemas.microsoft.com/office/drawing/2014/main" id="{73226910-075C-33E0-EE96-CD12852B59A7}"/>
              </a:ext>
            </a:extLst>
          </p:cNvPr>
          <p:cNvSpPr txBox="1"/>
          <p:nvPr/>
        </p:nvSpPr>
        <p:spPr>
          <a:xfrm>
            <a:off x="1564956" y="1118435"/>
            <a:ext cx="970137" cy="369332"/>
          </a:xfrm>
          <a:prstGeom prst="rect">
            <a:avLst/>
          </a:prstGeom>
          <a:noFill/>
        </p:spPr>
        <p:txBody>
          <a:bodyPr wrap="none" rtlCol="1">
            <a:spAutoFit/>
          </a:bodyPr>
          <a:lstStyle/>
          <a:p>
            <a:r>
              <a:rPr lang="ar-SA" b="1" dirty="0"/>
              <a:t>صفحة 92</a:t>
            </a:r>
            <a:endParaRPr lang="he-IL" b="1" dirty="0"/>
          </a:p>
        </p:txBody>
      </p:sp>
    </p:spTree>
    <p:extLst>
      <p:ext uri="{BB962C8B-B14F-4D97-AF65-F5344CB8AC3E}">
        <p14:creationId xmlns:p14="http://schemas.microsoft.com/office/powerpoint/2010/main" val="49806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6033BDE-6691-52CE-FAF2-2F741B3804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14" name="תמונה 13">
            <a:extLst>
              <a:ext uri="{FF2B5EF4-FFF2-40B4-BE49-F238E27FC236}">
                <a16:creationId xmlns:a16="http://schemas.microsoft.com/office/drawing/2014/main" id="{81C154B6-5D8E-5223-3674-660F8DFEC0DA}"/>
              </a:ext>
            </a:extLst>
          </p:cNvPr>
          <p:cNvPicPr>
            <a:picLocks noChangeAspect="1"/>
          </p:cNvPicPr>
          <p:nvPr/>
        </p:nvPicPr>
        <p:blipFill>
          <a:blip r:embed="rId4"/>
          <a:stretch>
            <a:fillRect/>
          </a:stretch>
        </p:blipFill>
        <p:spPr>
          <a:xfrm>
            <a:off x="7244132" y="4672167"/>
            <a:ext cx="1495425" cy="1485900"/>
          </a:xfrm>
          <a:prstGeom prst="rect">
            <a:avLst/>
          </a:prstGeom>
          <a:ln w="12700">
            <a:solidFill>
              <a:srgbClr val="0067A3"/>
            </a:solidFill>
          </a:ln>
        </p:spPr>
      </p:pic>
      <p:sp>
        <p:nvSpPr>
          <p:cNvPr id="16" name="תיבת טקסט 15">
            <a:extLst>
              <a:ext uri="{FF2B5EF4-FFF2-40B4-BE49-F238E27FC236}">
                <a16:creationId xmlns:a16="http://schemas.microsoft.com/office/drawing/2014/main" id="{B826ADF4-85BE-253B-2133-DAFB9280CB73}"/>
              </a:ext>
            </a:extLst>
          </p:cNvPr>
          <p:cNvSpPr txBox="1"/>
          <p:nvPr/>
        </p:nvSpPr>
        <p:spPr>
          <a:xfrm>
            <a:off x="3421626" y="1246847"/>
            <a:ext cx="2143432" cy="523220"/>
          </a:xfrm>
          <a:prstGeom prst="rect">
            <a:avLst/>
          </a:prstGeom>
          <a:noFill/>
        </p:spPr>
        <p:txBody>
          <a:bodyPr wrap="square" rtlCol="1">
            <a:spAutoFit/>
          </a:bodyPr>
          <a:lstStyle/>
          <a:p>
            <a:r>
              <a:rPr lang="he-IL" sz="2800" b="1" dirty="0"/>
              <a:t>(</a:t>
            </a:r>
            <a:r>
              <a:rPr lang="ar-SA" sz="2800" b="1" dirty="0"/>
              <a:t>صفحة</a:t>
            </a:r>
            <a:r>
              <a:rPr lang="he-IL" sz="2800" b="1" dirty="0"/>
              <a:t> 93)</a:t>
            </a:r>
          </a:p>
        </p:txBody>
      </p:sp>
      <p:sp>
        <p:nvSpPr>
          <p:cNvPr id="19" name="תיבת טקסט 18">
            <a:extLst>
              <a:ext uri="{FF2B5EF4-FFF2-40B4-BE49-F238E27FC236}">
                <a16:creationId xmlns:a16="http://schemas.microsoft.com/office/drawing/2014/main" id="{54F36DF1-B149-C6CC-7B8A-4CFD84110053}"/>
              </a:ext>
            </a:extLst>
          </p:cNvPr>
          <p:cNvSpPr txBox="1"/>
          <p:nvPr/>
        </p:nvSpPr>
        <p:spPr>
          <a:xfrm>
            <a:off x="4572000" y="5154075"/>
            <a:ext cx="2725315" cy="584775"/>
          </a:xfrm>
          <a:prstGeom prst="rect">
            <a:avLst/>
          </a:prstGeom>
          <a:noFill/>
        </p:spPr>
        <p:txBody>
          <a:bodyPr wrap="square" rtlCol="1">
            <a:spAutoFit/>
          </a:bodyPr>
          <a:lstStyle/>
          <a:p>
            <a:r>
              <a:rPr lang="ar-SA" sz="3200" dirty="0"/>
              <a:t>مُحادثة صفحة </a:t>
            </a:r>
            <a:r>
              <a:rPr lang="he-IL" sz="3200" dirty="0"/>
              <a:t>93</a:t>
            </a:r>
          </a:p>
        </p:txBody>
      </p:sp>
      <p:pic>
        <p:nvPicPr>
          <p:cNvPr id="2" name="תמונה 1">
            <a:extLst>
              <a:ext uri="{FF2B5EF4-FFF2-40B4-BE49-F238E27FC236}">
                <a16:creationId xmlns:a16="http://schemas.microsoft.com/office/drawing/2014/main" id="{697B5531-FAC4-CDD9-7F18-304D9C4F2E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3563" y="43987"/>
            <a:ext cx="1367411" cy="1012024"/>
          </a:xfrm>
          <a:prstGeom prst="rect">
            <a:avLst/>
          </a:prstGeom>
        </p:spPr>
      </p:pic>
      <p:pic>
        <p:nvPicPr>
          <p:cNvPr id="3" name="תמונה 2">
            <a:extLst>
              <a:ext uri="{FF2B5EF4-FFF2-40B4-BE49-F238E27FC236}">
                <a16:creationId xmlns:a16="http://schemas.microsoft.com/office/drawing/2014/main" id="{DB5EE3E5-641A-A4A5-6091-964AF0A3B839}"/>
              </a:ext>
            </a:extLst>
          </p:cNvPr>
          <p:cNvPicPr>
            <a:picLocks noChangeAspect="1"/>
          </p:cNvPicPr>
          <p:nvPr/>
        </p:nvPicPr>
        <p:blipFill>
          <a:blip r:embed="rId6"/>
          <a:stretch>
            <a:fillRect/>
          </a:stretch>
        </p:blipFill>
        <p:spPr>
          <a:xfrm>
            <a:off x="2015412" y="575420"/>
            <a:ext cx="5374433" cy="742950"/>
          </a:xfrm>
          <a:prstGeom prst="rect">
            <a:avLst/>
          </a:prstGeom>
        </p:spPr>
      </p:pic>
      <p:pic>
        <p:nvPicPr>
          <p:cNvPr id="4" name="תמונה 3">
            <a:extLst>
              <a:ext uri="{FF2B5EF4-FFF2-40B4-BE49-F238E27FC236}">
                <a16:creationId xmlns:a16="http://schemas.microsoft.com/office/drawing/2014/main" id="{E3553BBA-6DB2-2EC9-5509-E5274BA96BC1}"/>
              </a:ext>
            </a:extLst>
          </p:cNvPr>
          <p:cNvPicPr>
            <a:picLocks noChangeAspect="1"/>
          </p:cNvPicPr>
          <p:nvPr/>
        </p:nvPicPr>
        <p:blipFill>
          <a:blip r:embed="rId7"/>
          <a:stretch>
            <a:fillRect/>
          </a:stretch>
        </p:blipFill>
        <p:spPr>
          <a:xfrm>
            <a:off x="1408922" y="2369976"/>
            <a:ext cx="6960637" cy="2173449"/>
          </a:xfrm>
          <a:prstGeom prst="rect">
            <a:avLst/>
          </a:prstGeom>
        </p:spPr>
      </p:pic>
    </p:spTree>
    <p:extLst>
      <p:ext uri="{BB962C8B-B14F-4D97-AF65-F5344CB8AC3E}">
        <p14:creationId xmlns:p14="http://schemas.microsoft.com/office/powerpoint/2010/main" val="56957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r" rtl="1">
              <a:buNone/>
            </a:pPr>
            <a:r>
              <a:rPr lang="ar-SA" sz="3200" b="1" dirty="0"/>
              <a:t>مَهَمَةٌ</a:t>
            </a:r>
            <a:r>
              <a:rPr lang="he-IL" sz="3200" b="1" dirty="0"/>
              <a:t> (</a:t>
            </a:r>
            <a:r>
              <a:rPr lang="ar-SA" sz="3200" b="1" dirty="0"/>
              <a:t>جَولَةٌ</a:t>
            </a:r>
            <a:r>
              <a:rPr lang="he-IL" sz="3200" b="1" dirty="0"/>
              <a:t>): </a:t>
            </a:r>
            <a:r>
              <a:rPr lang="ar-SA" sz="3200" b="1" dirty="0"/>
              <a:t>مَنظَرُ البيئَةِ في الرَّبيعِ</a:t>
            </a:r>
            <a:r>
              <a:rPr lang="he-IL" b="1" dirty="0"/>
              <a:t>(</a:t>
            </a:r>
            <a:r>
              <a:rPr lang="ar-SA" b="1" dirty="0"/>
              <a:t>صفحة</a:t>
            </a:r>
            <a:r>
              <a:rPr lang="he-IL" b="1" dirty="0"/>
              <a:t> 86)</a:t>
            </a:r>
          </a:p>
          <a:p>
            <a:pPr marL="0" indent="0" algn="r" rtl="1">
              <a:buNone/>
            </a:pPr>
            <a:endParaRPr lang="he-IL" sz="3200" b="1" dirty="0"/>
          </a:p>
          <a:p>
            <a:pPr marL="0" indent="0" algn="r" rtl="1">
              <a:buNone/>
            </a:pPr>
            <a:endParaRPr lang="en-US" sz="3200" b="1" dirty="0"/>
          </a:p>
        </p:txBody>
      </p:sp>
      <p:sp>
        <p:nvSpPr>
          <p:cNvPr id="4" name="תיבת טקסט 3">
            <a:extLst>
              <a:ext uri="{FF2B5EF4-FFF2-40B4-BE49-F238E27FC236}">
                <a16:creationId xmlns:a16="http://schemas.microsoft.com/office/drawing/2014/main" id="{E000CA03-664F-0426-2AD5-C2FE90669021}"/>
              </a:ext>
            </a:extLst>
          </p:cNvPr>
          <p:cNvSpPr txBox="1"/>
          <p:nvPr/>
        </p:nvSpPr>
        <p:spPr>
          <a:xfrm>
            <a:off x="7580671" y="6176963"/>
            <a:ext cx="1337187" cy="369332"/>
          </a:xfrm>
          <a:prstGeom prst="rect">
            <a:avLst/>
          </a:prstGeom>
          <a:solidFill>
            <a:schemeClr val="bg1"/>
          </a:solidFill>
        </p:spPr>
        <p:txBody>
          <a:bodyPr wrap="square" rtlCol="1">
            <a:spAutoFit/>
          </a:bodyPr>
          <a:lstStyle/>
          <a:p>
            <a:r>
              <a:rPr lang="he-IL" dirty="0">
                <a:hlinkClick r:id="rId3"/>
              </a:rPr>
              <a:t>לטיול יצאנו </a:t>
            </a:r>
            <a:endParaRPr lang="he-IL" dirty="0"/>
          </a:p>
        </p:txBody>
      </p:sp>
      <p:pic>
        <p:nvPicPr>
          <p:cNvPr id="7" name="תמונה 6">
            <a:extLst>
              <a:ext uri="{FF2B5EF4-FFF2-40B4-BE49-F238E27FC236}">
                <a16:creationId xmlns:a16="http://schemas.microsoft.com/office/drawing/2014/main" id="{91D11592-0753-C1CD-035E-FB13D237BC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11" name="תמונה 10">
            <a:extLst>
              <a:ext uri="{FF2B5EF4-FFF2-40B4-BE49-F238E27FC236}">
                <a16:creationId xmlns:a16="http://schemas.microsoft.com/office/drawing/2014/main" id="{12B37AB9-9497-AB84-DDAC-49949BCB75BE}"/>
              </a:ext>
            </a:extLst>
          </p:cNvPr>
          <p:cNvPicPr>
            <a:picLocks noChangeAspect="1"/>
          </p:cNvPicPr>
          <p:nvPr/>
        </p:nvPicPr>
        <p:blipFill>
          <a:blip r:embed="rId5"/>
          <a:stretch>
            <a:fillRect/>
          </a:stretch>
        </p:blipFill>
        <p:spPr>
          <a:xfrm>
            <a:off x="428625" y="2495550"/>
            <a:ext cx="8286750" cy="4362450"/>
          </a:xfrm>
          <a:prstGeom prst="rect">
            <a:avLst/>
          </a:prstGeom>
          <a:ln w="12700">
            <a:solidFill>
              <a:srgbClr val="6EB14D"/>
            </a:solidFill>
          </a:ln>
        </p:spPr>
      </p:pic>
      <p:pic>
        <p:nvPicPr>
          <p:cNvPr id="6" name="תמונה 5">
            <a:extLst>
              <a:ext uri="{FF2B5EF4-FFF2-40B4-BE49-F238E27FC236}">
                <a16:creationId xmlns:a16="http://schemas.microsoft.com/office/drawing/2014/main" id="{E5955684-7F42-70F5-9395-101F3AACDB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80671" y="50678"/>
            <a:ext cx="1524132" cy="1012024"/>
          </a:xfrm>
          <a:prstGeom prst="rect">
            <a:avLst/>
          </a:prstGeom>
        </p:spPr>
      </p:pic>
      <p:pic>
        <p:nvPicPr>
          <p:cNvPr id="8" name="תמונה 7" descr="תמונה שמכילה גופן, טקסט, צילום מסך, גרפיקה&#10;&#10;התיאור נוצר באופן אוטומטי">
            <a:extLst>
              <a:ext uri="{FF2B5EF4-FFF2-40B4-BE49-F238E27FC236}">
                <a16:creationId xmlns:a16="http://schemas.microsoft.com/office/drawing/2014/main" id="{8F254CA1-246C-4B03-9C2D-9E475664E78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88260" y="600708"/>
            <a:ext cx="5626940" cy="771633"/>
          </a:xfrm>
          <a:prstGeom prst="rect">
            <a:avLst/>
          </a:prstGeom>
        </p:spPr>
      </p:pic>
    </p:spTree>
    <p:extLst>
      <p:ext uri="{BB962C8B-B14F-4D97-AF65-F5344CB8AC3E}">
        <p14:creationId xmlns:p14="http://schemas.microsoft.com/office/powerpoint/2010/main" val="397293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A91C4961-36E6-D4CA-771C-CFB33E4BF1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2" name="תיבת טקסט 11">
            <a:extLst>
              <a:ext uri="{FF2B5EF4-FFF2-40B4-BE49-F238E27FC236}">
                <a16:creationId xmlns:a16="http://schemas.microsoft.com/office/drawing/2014/main" id="{BCC80B01-C446-E411-A580-2D07DD5AF65D}"/>
              </a:ext>
            </a:extLst>
          </p:cNvPr>
          <p:cNvSpPr txBox="1"/>
          <p:nvPr/>
        </p:nvSpPr>
        <p:spPr>
          <a:xfrm>
            <a:off x="2248678" y="631844"/>
            <a:ext cx="5075853" cy="584775"/>
          </a:xfrm>
          <a:prstGeom prst="rect">
            <a:avLst/>
          </a:prstGeom>
          <a:noFill/>
        </p:spPr>
        <p:txBody>
          <a:bodyPr wrap="square">
            <a:spAutoFit/>
          </a:bodyPr>
          <a:lstStyle/>
          <a:p>
            <a:r>
              <a:rPr lang="ar-SA" sz="3200" b="1" dirty="0">
                <a:latin typeface="MF_FrankRuhl-Regular"/>
                <a:cs typeface="+mn-cs"/>
              </a:rPr>
              <a:t>مَهَمَةٌ</a:t>
            </a:r>
            <a:r>
              <a:rPr lang="he-IL" sz="3200" b="1" dirty="0">
                <a:latin typeface="MF_FrankRuhl-Regular"/>
                <a:cs typeface="+mn-cs"/>
              </a:rPr>
              <a:t>:</a:t>
            </a:r>
            <a:r>
              <a:rPr lang="ar-SA" sz="3200" b="1" dirty="0">
                <a:latin typeface="MF_FrankRuhl-Regular"/>
                <a:cs typeface="+mn-cs"/>
              </a:rPr>
              <a:t>نُحَّضِرُ أَزهارًا مِن وَرَقٍ</a:t>
            </a:r>
            <a:endParaRPr lang="he-IL" sz="3200" b="1" dirty="0">
              <a:solidFill>
                <a:schemeClr val="accent1">
                  <a:lumMod val="75000"/>
                </a:schemeClr>
              </a:solidFill>
            </a:endParaRPr>
          </a:p>
        </p:txBody>
      </p:sp>
      <p:pic>
        <p:nvPicPr>
          <p:cNvPr id="3" name="תמונה 2">
            <a:extLst>
              <a:ext uri="{FF2B5EF4-FFF2-40B4-BE49-F238E27FC236}">
                <a16:creationId xmlns:a16="http://schemas.microsoft.com/office/drawing/2014/main" id="{6BB33F3C-FF2D-00BD-F29D-ED85A749BA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7832" y="4471844"/>
            <a:ext cx="2993922" cy="2109941"/>
          </a:xfrm>
          <a:prstGeom prst="rect">
            <a:avLst/>
          </a:prstGeom>
          <a:ln w="12700">
            <a:solidFill>
              <a:srgbClr val="E31B8D"/>
            </a:solidFill>
          </a:ln>
        </p:spPr>
      </p:pic>
      <p:pic>
        <p:nvPicPr>
          <p:cNvPr id="7" name="תמונה 6">
            <a:extLst>
              <a:ext uri="{FF2B5EF4-FFF2-40B4-BE49-F238E27FC236}">
                <a16:creationId xmlns:a16="http://schemas.microsoft.com/office/drawing/2014/main" id="{F0011589-FA27-A4F3-297E-61DF48DADC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4657" y="4471845"/>
            <a:ext cx="2763849" cy="2109940"/>
          </a:xfrm>
          <a:prstGeom prst="rect">
            <a:avLst/>
          </a:prstGeom>
          <a:ln w="12700">
            <a:solidFill>
              <a:srgbClr val="92D050"/>
            </a:solidFill>
          </a:ln>
        </p:spPr>
      </p:pic>
      <p:pic>
        <p:nvPicPr>
          <p:cNvPr id="9" name="תמונה 8">
            <a:extLst>
              <a:ext uri="{FF2B5EF4-FFF2-40B4-BE49-F238E27FC236}">
                <a16:creationId xmlns:a16="http://schemas.microsoft.com/office/drawing/2014/main" id="{28E142A4-6B2A-672F-32B1-14A96EDD76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495" y="4471844"/>
            <a:ext cx="2665524" cy="2109941"/>
          </a:xfrm>
          <a:prstGeom prst="rect">
            <a:avLst/>
          </a:prstGeom>
          <a:ln w="12700">
            <a:solidFill>
              <a:srgbClr val="0066A6"/>
            </a:solidFill>
          </a:ln>
        </p:spPr>
      </p:pic>
      <p:pic>
        <p:nvPicPr>
          <p:cNvPr id="11" name="תמונה 10">
            <a:extLst>
              <a:ext uri="{FF2B5EF4-FFF2-40B4-BE49-F238E27FC236}">
                <a16:creationId xmlns:a16="http://schemas.microsoft.com/office/drawing/2014/main" id="{E4811366-10F0-08E8-1427-C8EA4D05DA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98644" y="1383452"/>
            <a:ext cx="5184825" cy="2796005"/>
          </a:xfrm>
          <a:prstGeom prst="rect">
            <a:avLst/>
          </a:prstGeom>
          <a:ln w="12700">
            <a:solidFill>
              <a:srgbClr val="7030A0"/>
            </a:solidFill>
          </a:ln>
        </p:spPr>
      </p:pic>
      <p:pic>
        <p:nvPicPr>
          <p:cNvPr id="2" name="תמונה 1">
            <a:extLst>
              <a:ext uri="{FF2B5EF4-FFF2-40B4-BE49-F238E27FC236}">
                <a16:creationId xmlns:a16="http://schemas.microsoft.com/office/drawing/2014/main" id="{D72DA330-B923-8A0D-C8E6-D42B24C0AC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07085" y="0"/>
            <a:ext cx="1373627" cy="1012024"/>
          </a:xfrm>
          <a:prstGeom prst="rect">
            <a:avLst/>
          </a:prstGeom>
        </p:spPr>
      </p:pic>
    </p:spTree>
    <p:extLst>
      <p:ext uri="{BB962C8B-B14F-4D97-AF65-F5344CB8AC3E}">
        <p14:creationId xmlns:p14="http://schemas.microsoft.com/office/powerpoint/2010/main" val="32494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טקסט, צילום מסך, גופן&#10;&#10;התיאור נוצר באופן אוטומטי">
            <a:extLst>
              <a:ext uri="{FF2B5EF4-FFF2-40B4-BE49-F238E27FC236}">
                <a16:creationId xmlns:a16="http://schemas.microsoft.com/office/drawing/2014/main" id="{131C3F22-4578-E540-04C3-E6C6F761C6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3442" y="1250302"/>
            <a:ext cx="7097115" cy="3621937"/>
          </a:xfrm>
          <a:prstGeom prst="rect">
            <a:avLst/>
          </a:prstGeom>
        </p:spPr>
      </p:pic>
      <p:pic>
        <p:nvPicPr>
          <p:cNvPr id="6" name="תמונה 5" descr="תמונה שמכילה טקסט, גופן, לוגו, גרפיקה&#10;&#10;התיאור נוצר באופן אוטומטי">
            <a:extLst>
              <a:ext uri="{FF2B5EF4-FFF2-40B4-BE49-F238E27FC236}">
                <a16:creationId xmlns:a16="http://schemas.microsoft.com/office/drawing/2014/main" id="{F99A5B44-6799-7E20-6FE2-5DA588BBD5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90602" y="5446175"/>
            <a:ext cx="3362794" cy="1190791"/>
          </a:xfrm>
          <a:prstGeom prst="rect">
            <a:avLst/>
          </a:prstGeom>
        </p:spPr>
      </p:pic>
    </p:spTree>
    <p:extLst>
      <p:ext uri="{BB962C8B-B14F-4D97-AF65-F5344CB8AC3E}">
        <p14:creationId xmlns:p14="http://schemas.microsoft.com/office/powerpoint/2010/main" val="57106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1737" y="669005"/>
            <a:ext cx="4293128" cy="871804"/>
          </a:xfrm>
          <a:ln>
            <a:solidFill>
              <a:srgbClr val="0067A3"/>
            </a:solidFill>
          </a:ln>
        </p:spPr>
        <p:txBody>
          <a:bodyPr/>
          <a:lstStyle/>
          <a:p>
            <a:pPr algn="r"/>
            <a:r>
              <a:rPr lang="ar-SA" b="1" dirty="0">
                <a:solidFill>
                  <a:schemeClr val="accent1">
                    <a:lumMod val="75000"/>
                  </a:schemeClr>
                </a:solidFill>
                <a:cs typeface="+mn-cs"/>
              </a:rPr>
              <a:t>ماذا تَعَلَّمْنا؟</a:t>
            </a:r>
            <a:endParaRPr lang="en-US" b="1" dirty="0">
              <a:solidFill>
                <a:schemeClr val="accent1">
                  <a:lumMod val="75000"/>
                </a:schemeClr>
              </a:solidFill>
              <a:cs typeface="+mn-cs"/>
            </a:endParaRPr>
          </a:p>
        </p:txBody>
      </p:sp>
      <p:pic>
        <p:nvPicPr>
          <p:cNvPr id="11" name="תמונה 10">
            <a:extLst>
              <a:ext uri="{FF2B5EF4-FFF2-40B4-BE49-F238E27FC236}">
                <a16:creationId xmlns:a16="http://schemas.microsoft.com/office/drawing/2014/main" id="{9BD00621-718C-09AD-786B-EA0285D50C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3" name="תמונה 2">
            <a:extLst>
              <a:ext uri="{FF2B5EF4-FFF2-40B4-BE49-F238E27FC236}">
                <a16:creationId xmlns:a16="http://schemas.microsoft.com/office/drawing/2014/main" id="{0AC5F71D-E123-9887-9537-7A72B40552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9762" y="0"/>
            <a:ext cx="1396547" cy="1012024"/>
          </a:xfrm>
          <a:prstGeom prst="rect">
            <a:avLst/>
          </a:prstGeom>
        </p:spPr>
      </p:pic>
      <p:pic>
        <p:nvPicPr>
          <p:cNvPr id="5" name="תמונה 4" descr="תמונה שמכילה טקסט, גופן, קבלה, כתב יד&#10;&#10;התיאור נוצר באופן אוטומטי">
            <a:extLst>
              <a:ext uri="{FF2B5EF4-FFF2-40B4-BE49-F238E27FC236}">
                <a16:creationId xmlns:a16="http://schemas.microsoft.com/office/drawing/2014/main" id="{383F97D8-A7BB-D7EF-6539-E5A63C2767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78295" y="2174033"/>
            <a:ext cx="6175420" cy="3396343"/>
          </a:xfrm>
          <a:prstGeom prst="rect">
            <a:avLst/>
          </a:prstGeom>
        </p:spPr>
      </p:pic>
    </p:spTree>
    <p:extLst>
      <p:ext uri="{BB962C8B-B14F-4D97-AF65-F5344CB8AC3E}">
        <p14:creationId xmlns:p14="http://schemas.microsoft.com/office/powerpoint/2010/main" val="3580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88D75D55-81F6-834C-9DF6-7ED737AE3CDF}"/>
              </a:ext>
            </a:extLst>
          </p:cNvPr>
          <p:cNvSpPr txBox="1"/>
          <p:nvPr/>
        </p:nvSpPr>
        <p:spPr>
          <a:xfrm>
            <a:off x="7239168" y="6210416"/>
            <a:ext cx="1622322" cy="368710"/>
          </a:xfrm>
          <a:prstGeom prst="rect">
            <a:avLst/>
          </a:prstGeom>
          <a:solidFill>
            <a:schemeClr val="bg1"/>
          </a:solidFill>
        </p:spPr>
        <p:txBody>
          <a:bodyPr wrap="square" rtlCol="1">
            <a:spAutoFit/>
          </a:bodyPr>
          <a:lstStyle/>
          <a:p>
            <a:r>
              <a:rPr lang="ar-SA" dirty="0">
                <a:hlinkClick r:id="rId3"/>
              </a:rPr>
              <a:t>الدخول للمهمة</a:t>
            </a:r>
            <a:endParaRPr lang="he-IL" dirty="0"/>
          </a:p>
        </p:txBody>
      </p:sp>
      <p:pic>
        <p:nvPicPr>
          <p:cNvPr id="4" name="תמונה 3" descr="תמונה שמכילה טקסט, גופן, לוגו, גרפיקה&#10;&#10;התיאור נוצר באופן אוטומטי">
            <a:extLst>
              <a:ext uri="{FF2B5EF4-FFF2-40B4-BE49-F238E27FC236}">
                <a16:creationId xmlns:a16="http://schemas.microsoft.com/office/drawing/2014/main" id="{7F24179D-D56D-37FE-B4DC-A1B441E75F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2064" y="5859625"/>
            <a:ext cx="3362794" cy="998376"/>
          </a:xfrm>
          <a:prstGeom prst="rect">
            <a:avLst/>
          </a:prstGeom>
        </p:spPr>
      </p:pic>
      <p:pic>
        <p:nvPicPr>
          <p:cNvPr id="7" name="תמונה 6" descr="תמונה שמכילה טקסט, צילום מסך, מערכת הפעלה, תכונות מולטימדיה&#10;&#10;התיאור נוצר באופן אוטומטי">
            <a:extLst>
              <a:ext uri="{FF2B5EF4-FFF2-40B4-BE49-F238E27FC236}">
                <a16:creationId xmlns:a16="http://schemas.microsoft.com/office/drawing/2014/main" id="{DC015A64-1672-AEC7-6F56-F9923B8FC9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061" y="584966"/>
            <a:ext cx="6895324" cy="4798797"/>
          </a:xfrm>
          <a:prstGeom prst="rect">
            <a:avLst/>
          </a:prstGeom>
        </p:spPr>
      </p:pic>
    </p:spTree>
    <p:extLst>
      <p:ext uri="{BB962C8B-B14F-4D97-AF65-F5344CB8AC3E}">
        <p14:creationId xmlns:p14="http://schemas.microsoft.com/office/powerpoint/2010/main" val="55563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79E30035-52AF-9417-B6E8-7004C8A8C7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20" name="תיבת טקסט 19">
            <a:extLst>
              <a:ext uri="{FF2B5EF4-FFF2-40B4-BE49-F238E27FC236}">
                <a16:creationId xmlns:a16="http://schemas.microsoft.com/office/drawing/2014/main" id="{F4A93543-AB72-8B2C-E74B-D8432A510CBE}"/>
              </a:ext>
            </a:extLst>
          </p:cNvPr>
          <p:cNvSpPr txBox="1"/>
          <p:nvPr/>
        </p:nvSpPr>
        <p:spPr>
          <a:xfrm>
            <a:off x="2593910" y="610540"/>
            <a:ext cx="3956180" cy="769441"/>
          </a:xfrm>
          <a:prstGeom prst="rect">
            <a:avLst/>
          </a:prstGeom>
          <a:noFill/>
        </p:spPr>
        <p:txBody>
          <a:bodyPr wrap="square">
            <a:spAutoFit/>
          </a:bodyPr>
          <a:lstStyle/>
          <a:p>
            <a:r>
              <a:rPr lang="ar-SA" sz="4400" b="1" dirty="0">
                <a:solidFill>
                  <a:schemeClr val="accent1">
                    <a:lumMod val="75000"/>
                  </a:schemeClr>
                </a:solidFill>
              </a:rPr>
              <a:t>مُصطَلحاتٌ تَعَلَّمناها</a:t>
            </a:r>
            <a:endParaRPr lang="he-IL" sz="4400" b="1" dirty="0">
              <a:solidFill>
                <a:schemeClr val="accent1">
                  <a:lumMod val="75000"/>
                </a:schemeClr>
              </a:solidFill>
            </a:endParaRPr>
          </a:p>
        </p:txBody>
      </p:sp>
      <p:pic>
        <p:nvPicPr>
          <p:cNvPr id="2" name="תמונה 1">
            <a:extLst>
              <a:ext uri="{FF2B5EF4-FFF2-40B4-BE49-F238E27FC236}">
                <a16:creationId xmlns:a16="http://schemas.microsoft.com/office/drawing/2014/main" id="{5CDE7FDF-DBE7-048A-53D5-80E7E53399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5755" y="43987"/>
            <a:ext cx="1524132" cy="1012024"/>
          </a:xfrm>
          <a:prstGeom prst="rect">
            <a:avLst/>
          </a:prstGeom>
        </p:spPr>
      </p:pic>
      <p:pic>
        <p:nvPicPr>
          <p:cNvPr id="4" name="תמונה 3" descr="תמונה שמכילה טקסט, גופן, קו, כתב יד&#10;&#10;התיאור נוצר באופן אוטומטי">
            <a:extLst>
              <a:ext uri="{FF2B5EF4-FFF2-40B4-BE49-F238E27FC236}">
                <a16:creationId xmlns:a16="http://schemas.microsoft.com/office/drawing/2014/main" id="{B5F64154-1064-C60F-56C0-2A66F79138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06287" y="5058158"/>
            <a:ext cx="6269468" cy="1038370"/>
          </a:xfrm>
          <a:prstGeom prst="rect">
            <a:avLst/>
          </a:prstGeom>
        </p:spPr>
      </p:pic>
      <p:pic>
        <p:nvPicPr>
          <p:cNvPr id="7" name="תמונה 6" descr="תמונה שמכילה טקסט, גופן, צילום מסך, לבן&#10;&#10;התיאור נוצר באופן אוטומטי">
            <a:extLst>
              <a:ext uri="{FF2B5EF4-FFF2-40B4-BE49-F238E27FC236}">
                <a16:creationId xmlns:a16="http://schemas.microsoft.com/office/drawing/2014/main" id="{04699940-0184-34C9-57A3-2A9A627837F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08956" y="3599241"/>
            <a:ext cx="5780889" cy="876422"/>
          </a:xfrm>
          <a:prstGeom prst="rect">
            <a:avLst/>
          </a:prstGeom>
        </p:spPr>
      </p:pic>
      <p:pic>
        <p:nvPicPr>
          <p:cNvPr id="9" name="תמונה 8" descr="תמונה שמכילה כתב יד, גופן, קליגרפיה, טקסט&#10;&#10;התיאור נוצר באופן אוטומטי">
            <a:extLst>
              <a:ext uri="{FF2B5EF4-FFF2-40B4-BE49-F238E27FC236}">
                <a16:creationId xmlns:a16="http://schemas.microsoft.com/office/drawing/2014/main" id="{55DFD73E-004B-40B4-589A-79727EBB171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83880" y="2280927"/>
            <a:ext cx="4096322" cy="762106"/>
          </a:xfrm>
          <a:prstGeom prst="rect">
            <a:avLst/>
          </a:prstGeom>
        </p:spPr>
      </p:pic>
    </p:spTree>
    <p:extLst>
      <p:ext uri="{BB962C8B-B14F-4D97-AF65-F5344CB8AC3E}">
        <p14:creationId xmlns:p14="http://schemas.microsoft.com/office/powerpoint/2010/main" val="361300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4130" y="18255"/>
            <a:ext cx="7886700" cy="1325563"/>
          </a:xfrm>
        </p:spPr>
        <p:txBody>
          <a:bodyPr>
            <a:normAutofit/>
          </a:bodyPr>
          <a:lstStyle/>
          <a:p>
            <a:pPr algn="ctr"/>
            <a:r>
              <a:rPr lang="ar-SA" b="1" dirty="0">
                <a:solidFill>
                  <a:schemeClr val="accent1">
                    <a:lumMod val="75000"/>
                  </a:schemeClr>
                </a:solidFill>
                <a:latin typeface="MF_FrankRuhl-Regular"/>
                <a:ea typeface="+mn-ea"/>
                <a:cs typeface="+mn-cs"/>
              </a:rPr>
              <a:t>نَباتاتٌ في الرَبيعِ</a:t>
            </a:r>
            <a:br>
              <a:rPr kumimoji="0" lang="he-IL" sz="4400" b="1" i="0" u="none" strike="noStrike" kern="1200" cap="none" spc="0" normalizeH="0" baseline="0" noProof="0" dirty="0">
                <a:ln>
                  <a:noFill/>
                </a:ln>
                <a:solidFill>
                  <a:schemeClr val="accent5">
                    <a:lumMod val="75000"/>
                  </a:schemeClr>
                </a:solidFill>
                <a:effectLst/>
                <a:uLnTx/>
                <a:uFillTx/>
                <a:latin typeface="MF_FrankRuhl-Regular"/>
                <a:ea typeface="+mn-ea"/>
                <a:cs typeface="+mn-cs"/>
              </a:rPr>
            </a:br>
            <a:r>
              <a:rPr kumimoji="0" lang="he-IL" sz="3200" b="1" i="0" u="none" strike="noStrike" kern="1200" cap="none" spc="0" normalizeH="0" baseline="0" noProof="0" dirty="0">
                <a:ln>
                  <a:noFill/>
                </a:ln>
                <a:effectLst/>
                <a:uLnTx/>
                <a:uFillTx/>
                <a:latin typeface="MF_FrankRuhl-Regular"/>
                <a:ea typeface="+mn-ea"/>
                <a:cs typeface="+mn-cs"/>
              </a:rPr>
              <a:t>(</a:t>
            </a:r>
            <a:r>
              <a:rPr kumimoji="0" lang="ar-SA" sz="3200" b="1" i="0" u="none" strike="noStrike" kern="1200" cap="none" spc="0" normalizeH="0" baseline="0" noProof="0" dirty="0">
                <a:ln>
                  <a:noFill/>
                </a:ln>
                <a:effectLst/>
                <a:uLnTx/>
                <a:uFillTx/>
                <a:latin typeface="MF_FrankRuhl-Regular"/>
                <a:ea typeface="+mn-ea"/>
                <a:cs typeface="+mn-cs"/>
              </a:rPr>
              <a:t>الصفحات</a:t>
            </a:r>
            <a:r>
              <a:rPr kumimoji="0" lang="he-IL" sz="3200" b="1" i="0" u="none" strike="noStrike" kern="1200" cap="none" spc="0" normalizeH="0" baseline="0" noProof="0" dirty="0">
                <a:ln>
                  <a:noFill/>
                </a:ln>
                <a:effectLst/>
                <a:uLnTx/>
                <a:uFillTx/>
                <a:latin typeface="MF_FrankRuhl-Regular"/>
                <a:ea typeface="+mn-ea"/>
                <a:cs typeface="+mn-cs"/>
              </a:rPr>
              <a:t> 88-87 )</a:t>
            </a:r>
            <a:r>
              <a:rPr lang="he-IL" sz="3200" b="0" i="0" u="none" strike="noStrike" baseline="0" dirty="0">
                <a:latin typeface="MF_FrankRuhl-Regular"/>
                <a:cs typeface="+mn-cs"/>
              </a:rPr>
              <a:t> </a:t>
            </a:r>
            <a:endParaRPr lang="en-US" sz="3200" b="1" dirty="0">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37594"/>
          </a:xfrm>
          <a:prstGeom prst="rect">
            <a:avLst/>
          </a:prstGeom>
        </p:spPr>
      </p:pic>
      <p:sp>
        <p:nvSpPr>
          <p:cNvPr id="28" name="תיבת טקסט 27">
            <a:extLst>
              <a:ext uri="{FF2B5EF4-FFF2-40B4-BE49-F238E27FC236}">
                <a16:creationId xmlns:a16="http://schemas.microsoft.com/office/drawing/2014/main" id="{83F15338-A6CB-A934-4E9F-296F27D9B35B}"/>
              </a:ext>
            </a:extLst>
          </p:cNvPr>
          <p:cNvSpPr txBox="1"/>
          <p:nvPr/>
        </p:nvSpPr>
        <p:spPr>
          <a:xfrm>
            <a:off x="4364994" y="6426324"/>
            <a:ext cx="1469923" cy="461665"/>
          </a:xfrm>
          <a:prstGeom prst="rect">
            <a:avLst/>
          </a:prstGeom>
          <a:noFill/>
        </p:spPr>
        <p:txBody>
          <a:bodyPr wrap="square">
            <a:spAutoFit/>
          </a:bodyPr>
          <a:lstStyle/>
          <a:p>
            <a:pPr algn="ctr"/>
            <a:r>
              <a:rPr lang="ar-SA" sz="2400" b="1" dirty="0"/>
              <a:t>خَشخاشٌ</a:t>
            </a:r>
            <a:endParaRPr lang="he-IL" sz="2400" b="1" dirty="0"/>
          </a:p>
        </p:txBody>
      </p:sp>
      <p:pic>
        <p:nvPicPr>
          <p:cNvPr id="6" name="Picture 2">
            <a:extLst>
              <a:ext uri="{FF2B5EF4-FFF2-40B4-BE49-F238E27FC236}">
                <a16:creationId xmlns:a16="http://schemas.microsoft.com/office/drawing/2014/main" id="{45A8F199-B163-3504-F4D9-F6F1B3D947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7584" y="3052870"/>
            <a:ext cx="4599792" cy="3251852"/>
          </a:xfrm>
          <a:prstGeom prst="rect">
            <a:avLst/>
          </a:prstGeom>
          <a:noFill/>
          <a:ln w="127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A6C22052-3C81-CD9D-623A-D95E345F3421}"/>
              </a:ext>
            </a:extLst>
          </p:cNvPr>
          <p:cNvSpPr txBox="1"/>
          <p:nvPr/>
        </p:nvSpPr>
        <p:spPr>
          <a:xfrm>
            <a:off x="-27793" y="6173796"/>
            <a:ext cx="4599792" cy="369332"/>
          </a:xfrm>
          <a:prstGeom prst="rect">
            <a:avLst/>
          </a:prstGeom>
          <a:noFill/>
        </p:spPr>
        <p:txBody>
          <a:bodyPr wrap="square" rtlCol="1">
            <a:spAutoFit/>
          </a:bodyPr>
          <a:lstStyle/>
          <a:p>
            <a:r>
              <a:rPr lang="en-US" b="1" i="0" u="none" strike="noStrike" dirty="0" err="1">
                <a:solidFill>
                  <a:srgbClr val="3366CC"/>
                </a:solidFill>
                <a:effectLst/>
                <a:latin typeface="Arial" panose="020B0604020202020204" pitchFamily="34" charset="0"/>
                <a:hlinkClick r:id="rId5" tooltip="User:MathKnight"/>
              </a:rPr>
              <a:t>MathKnight</a:t>
            </a:r>
            <a:r>
              <a:rPr lang="en-US" b="0" i="0" dirty="0">
                <a:solidFill>
                  <a:srgbClr val="54595D"/>
                </a:solidFill>
                <a:effectLst/>
                <a:latin typeface="Arial" panose="020B0604020202020204" pitchFamily="34" charset="0"/>
              </a:rPr>
              <a:t> -</a:t>
            </a:r>
            <a:r>
              <a:rPr lang="ar-SA" b="0" i="0" dirty="0">
                <a:solidFill>
                  <a:srgbClr val="54595D"/>
                </a:solidFill>
                <a:effectLst/>
                <a:latin typeface="Arial" panose="020B0604020202020204" pitchFamily="34" charset="0"/>
              </a:rPr>
              <a:t>من ويكيبيديا</a:t>
            </a:r>
            <a:endParaRPr lang="he-IL" dirty="0"/>
          </a:p>
        </p:txBody>
      </p:sp>
      <p:pic>
        <p:nvPicPr>
          <p:cNvPr id="8" name="תמונה 7">
            <a:extLst>
              <a:ext uri="{FF2B5EF4-FFF2-40B4-BE49-F238E27FC236}">
                <a16:creationId xmlns:a16="http://schemas.microsoft.com/office/drawing/2014/main" id="{62BBCF04-B80C-97C3-6FE6-4B574C61C4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9868" y="63980"/>
            <a:ext cx="1524132" cy="1012024"/>
          </a:xfrm>
          <a:prstGeom prst="rect">
            <a:avLst/>
          </a:prstGeom>
        </p:spPr>
      </p:pic>
      <p:pic>
        <p:nvPicPr>
          <p:cNvPr id="9" name="תמונה 8" descr="תמונה שמכילה טקסט, כתב יד, גופן, קליגרפיה&#10;&#10;התיאור נוצר באופן אוטומטי">
            <a:extLst>
              <a:ext uri="{FF2B5EF4-FFF2-40B4-BE49-F238E27FC236}">
                <a16:creationId xmlns:a16="http://schemas.microsoft.com/office/drawing/2014/main" id="{AD2FF318-5D1B-D27D-D9F3-03264447116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87231" y="1397656"/>
            <a:ext cx="6182588" cy="1524213"/>
          </a:xfrm>
          <a:prstGeom prst="rect">
            <a:avLst/>
          </a:prstGeom>
        </p:spPr>
      </p:pic>
    </p:spTree>
    <p:extLst>
      <p:ext uri="{BB962C8B-B14F-4D97-AF65-F5344CB8AC3E}">
        <p14:creationId xmlns:p14="http://schemas.microsoft.com/office/powerpoint/2010/main" val="49484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19774" y="-269397"/>
            <a:ext cx="7886700" cy="1325563"/>
          </a:xfrm>
        </p:spPr>
        <p:txBody>
          <a:bodyPr/>
          <a:lstStyle/>
          <a:p>
            <a:pPr algn="r"/>
            <a:r>
              <a:rPr lang="ar-SA" b="1" dirty="0">
                <a:solidFill>
                  <a:schemeClr val="accent1">
                    <a:lumMod val="75000"/>
                  </a:schemeClr>
                </a:solidFill>
                <a:latin typeface="MF_FrankRuhl-Regular"/>
                <a:ea typeface="+mn-ea"/>
                <a:cs typeface="+mn-cs"/>
              </a:rPr>
              <a:t>نَباتاتٌ في الرَبيعِ</a:t>
            </a:r>
            <a:endParaRPr lang="en-US" b="1" dirty="0">
              <a:solidFill>
                <a:schemeClr val="accent1">
                  <a:lumMod val="75000"/>
                </a:schemeClr>
              </a:solidFill>
              <a:cs typeface="+mn-cs"/>
            </a:endParaRPr>
          </a:p>
        </p:txBody>
      </p:sp>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5911"/>
          </a:xfrm>
          <a:prstGeom prst="rect">
            <a:avLst/>
          </a:prstGeom>
        </p:spPr>
      </p:pic>
      <p:pic>
        <p:nvPicPr>
          <p:cNvPr id="29" name="תמונה 28">
            <a:extLst>
              <a:ext uri="{FF2B5EF4-FFF2-40B4-BE49-F238E27FC236}">
                <a16:creationId xmlns:a16="http://schemas.microsoft.com/office/drawing/2014/main" id="{A73CB98B-A8F3-DDF6-1B44-9622098455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476" y="2863849"/>
            <a:ext cx="4365524" cy="3879971"/>
          </a:xfrm>
          <a:prstGeom prst="rect">
            <a:avLst/>
          </a:prstGeom>
          <a:ln w="12700">
            <a:solidFill>
              <a:schemeClr val="accent6">
                <a:lumMod val="75000"/>
              </a:schemeClr>
            </a:solidFill>
          </a:ln>
        </p:spPr>
      </p:pic>
      <p:pic>
        <p:nvPicPr>
          <p:cNvPr id="31" name="תמונה 30">
            <a:extLst>
              <a:ext uri="{FF2B5EF4-FFF2-40B4-BE49-F238E27FC236}">
                <a16:creationId xmlns:a16="http://schemas.microsoft.com/office/drawing/2014/main" id="{C9F62A65-4C2D-6C81-4612-9DD6AB94F2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03" y="2868870"/>
            <a:ext cx="4090221" cy="3860714"/>
          </a:xfrm>
          <a:prstGeom prst="rect">
            <a:avLst/>
          </a:prstGeom>
          <a:ln w="12700">
            <a:solidFill>
              <a:schemeClr val="accent6">
                <a:lumMod val="75000"/>
              </a:schemeClr>
            </a:solidFill>
          </a:ln>
        </p:spPr>
      </p:pic>
      <p:sp>
        <p:nvSpPr>
          <p:cNvPr id="32" name="תיבת טקסט 31">
            <a:extLst>
              <a:ext uri="{FF2B5EF4-FFF2-40B4-BE49-F238E27FC236}">
                <a16:creationId xmlns:a16="http://schemas.microsoft.com/office/drawing/2014/main" id="{EC059AC3-B2B6-8220-E33E-C31028C0C942}"/>
              </a:ext>
            </a:extLst>
          </p:cNvPr>
          <p:cNvSpPr txBox="1"/>
          <p:nvPr/>
        </p:nvSpPr>
        <p:spPr>
          <a:xfrm>
            <a:off x="1189702" y="2402155"/>
            <a:ext cx="2399071" cy="461665"/>
          </a:xfrm>
          <a:prstGeom prst="rect">
            <a:avLst/>
          </a:prstGeom>
          <a:noFill/>
        </p:spPr>
        <p:txBody>
          <a:bodyPr wrap="square" rtlCol="1">
            <a:spAutoFit/>
          </a:bodyPr>
          <a:lstStyle/>
          <a:p>
            <a:r>
              <a:rPr lang="ar-SA" sz="2400" b="1" i="0" u="none" strike="noStrike" baseline="0" dirty="0">
                <a:latin typeface="MF_FrankRuhl-Regular"/>
              </a:rPr>
              <a:t>ابرة العجوز</a:t>
            </a:r>
            <a:endParaRPr lang="he-IL" sz="2400" b="1" dirty="0"/>
          </a:p>
        </p:txBody>
      </p:sp>
      <p:sp>
        <p:nvSpPr>
          <p:cNvPr id="33" name="תיבת טקסט 32">
            <a:extLst>
              <a:ext uri="{FF2B5EF4-FFF2-40B4-BE49-F238E27FC236}">
                <a16:creationId xmlns:a16="http://schemas.microsoft.com/office/drawing/2014/main" id="{248B06F5-5ED1-0A02-2226-B0A6ABC46148}"/>
              </a:ext>
            </a:extLst>
          </p:cNvPr>
          <p:cNvSpPr txBox="1"/>
          <p:nvPr/>
        </p:nvSpPr>
        <p:spPr>
          <a:xfrm>
            <a:off x="4979418" y="6097489"/>
            <a:ext cx="2428568" cy="646331"/>
          </a:xfrm>
          <a:prstGeom prst="rect">
            <a:avLst/>
          </a:prstGeom>
          <a:noFill/>
        </p:spPr>
        <p:txBody>
          <a:bodyPr wrap="square" rtlCol="1">
            <a:spAutoFit/>
          </a:bodyPr>
          <a:lstStyle/>
          <a:p>
            <a:r>
              <a:rPr lang="he-IL" b="1" dirty="0">
                <a:highlight>
                  <a:srgbClr val="F6FAFE"/>
                </a:highlight>
              </a:rPr>
              <a:t> </a:t>
            </a:r>
            <a:r>
              <a:rPr lang="ar-SA" dirty="0">
                <a:highlight>
                  <a:srgbClr val="F6FAFE"/>
                </a:highlight>
              </a:rPr>
              <a:t>من ويكبيديا</a:t>
            </a:r>
          </a:p>
          <a:p>
            <a:r>
              <a:rPr lang="ar-SA" dirty="0" err="1">
                <a:highlight>
                  <a:srgbClr val="F6FAFE"/>
                </a:highlight>
              </a:rPr>
              <a:t>أريال</a:t>
            </a:r>
            <a:r>
              <a:rPr lang="ar-SA" dirty="0">
                <a:highlight>
                  <a:srgbClr val="F6FAFE"/>
                </a:highlight>
              </a:rPr>
              <a:t> فلمون</a:t>
            </a:r>
            <a:endParaRPr lang="he-IL" dirty="0">
              <a:highlight>
                <a:srgbClr val="F6FAFE"/>
              </a:highlight>
            </a:endParaRPr>
          </a:p>
        </p:txBody>
      </p:sp>
      <p:sp>
        <p:nvSpPr>
          <p:cNvPr id="34" name="תיבת טקסט 33">
            <a:extLst>
              <a:ext uri="{FF2B5EF4-FFF2-40B4-BE49-F238E27FC236}">
                <a16:creationId xmlns:a16="http://schemas.microsoft.com/office/drawing/2014/main" id="{A665B929-F863-70E1-C1A5-B174E3C5FE40}"/>
              </a:ext>
            </a:extLst>
          </p:cNvPr>
          <p:cNvSpPr txBox="1"/>
          <p:nvPr/>
        </p:nvSpPr>
        <p:spPr>
          <a:xfrm>
            <a:off x="323849" y="6051351"/>
            <a:ext cx="1573777" cy="923330"/>
          </a:xfrm>
          <a:prstGeom prst="rect">
            <a:avLst/>
          </a:prstGeom>
          <a:noFill/>
        </p:spPr>
        <p:txBody>
          <a:bodyPr wrap="square" rtlCol="1">
            <a:spAutoFit/>
          </a:bodyPr>
          <a:lstStyle/>
          <a:p>
            <a:r>
              <a:rPr lang="he-IL" dirty="0">
                <a:highlight>
                  <a:srgbClr val="F6FAFE"/>
                </a:highlight>
              </a:rPr>
              <a:t> </a:t>
            </a:r>
            <a:r>
              <a:rPr lang="ar-SA" dirty="0">
                <a:highlight>
                  <a:srgbClr val="F6FAFE"/>
                </a:highlight>
              </a:rPr>
              <a:t>من ويكبيديا</a:t>
            </a:r>
            <a:r>
              <a:rPr lang="he-IL" dirty="0">
                <a:highlight>
                  <a:srgbClr val="F6FAFE"/>
                </a:highlight>
              </a:rPr>
              <a:t> </a:t>
            </a:r>
            <a:r>
              <a:rPr lang="en-US" b="0" i="0" u="none" strike="noStrike" dirty="0" err="1">
                <a:solidFill>
                  <a:srgbClr val="3366CC"/>
                </a:solidFill>
                <a:effectLst/>
                <a:highlight>
                  <a:srgbClr val="F6FAFE"/>
                </a:highlight>
                <a:latin typeface="Arial" panose="020B0604020202020204" pitchFamily="34" charset="0"/>
                <a:hlinkClick r:id="rId6" tooltip="User:MurielBendel"/>
              </a:rPr>
              <a:t>MurielBendel</a:t>
            </a:r>
            <a:r>
              <a:rPr lang="en-US" b="0" i="0" dirty="0">
                <a:solidFill>
                  <a:srgbClr val="54595D"/>
                </a:solidFill>
                <a:effectLst/>
                <a:highlight>
                  <a:srgbClr val="F6FAFE"/>
                </a:highlight>
                <a:latin typeface="Arial" panose="020B0604020202020204" pitchFamily="34" charset="0"/>
              </a:rPr>
              <a:t> </a:t>
            </a:r>
            <a:endParaRPr lang="he-IL" dirty="0">
              <a:highlight>
                <a:srgbClr val="F6FAFE"/>
              </a:highlight>
            </a:endParaRPr>
          </a:p>
        </p:txBody>
      </p:sp>
      <p:pic>
        <p:nvPicPr>
          <p:cNvPr id="36" name="תמונה 35">
            <a:extLst>
              <a:ext uri="{FF2B5EF4-FFF2-40B4-BE49-F238E27FC236}">
                <a16:creationId xmlns:a16="http://schemas.microsoft.com/office/drawing/2014/main" id="{1C89D92E-8C30-1BEF-6310-2F1EB70C8DDC}"/>
              </a:ext>
            </a:extLst>
          </p:cNvPr>
          <p:cNvPicPr>
            <a:picLocks noChangeAspect="1"/>
          </p:cNvPicPr>
          <p:nvPr/>
        </p:nvPicPr>
        <p:blipFill>
          <a:blip r:embed="rId7"/>
          <a:stretch>
            <a:fillRect/>
          </a:stretch>
        </p:blipFill>
        <p:spPr>
          <a:xfrm>
            <a:off x="7243334" y="912286"/>
            <a:ext cx="1809750" cy="1390650"/>
          </a:xfrm>
          <a:prstGeom prst="rect">
            <a:avLst/>
          </a:prstGeom>
          <a:ln w="12700">
            <a:solidFill>
              <a:srgbClr val="6EB14D"/>
            </a:solidFill>
          </a:ln>
        </p:spPr>
      </p:pic>
      <p:sp>
        <p:nvSpPr>
          <p:cNvPr id="44" name="תיבת טקסט 43">
            <a:extLst>
              <a:ext uri="{FF2B5EF4-FFF2-40B4-BE49-F238E27FC236}">
                <a16:creationId xmlns:a16="http://schemas.microsoft.com/office/drawing/2014/main" id="{BA45F6F0-624A-1F79-55D9-7A882AB147F1}"/>
              </a:ext>
            </a:extLst>
          </p:cNvPr>
          <p:cNvSpPr txBox="1"/>
          <p:nvPr/>
        </p:nvSpPr>
        <p:spPr>
          <a:xfrm>
            <a:off x="6301721" y="2407205"/>
            <a:ext cx="1336163" cy="461665"/>
          </a:xfrm>
          <a:prstGeom prst="rect">
            <a:avLst/>
          </a:prstGeom>
          <a:noFill/>
        </p:spPr>
        <p:txBody>
          <a:bodyPr wrap="square">
            <a:spAutoFit/>
          </a:bodyPr>
          <a:lstStyle/>
          <a:p>
            <a:r>
              <a:rPr lang="ar-SA" sz="2400" b="1" dirty="0"/>
              <a:t>الخردل</a:t>
            </a:r>
            <a:endParaRPr lang="he-IL" sz="2400" dirty="0"/>
          </a:p>
        </p:txBody>
      </p:sp>
      <p:sp>
        <p:nvSpPr>
          <p:cNvPr id="45" name="תיבת טקסט 44">
            <a:extLst>
              <a:ext uri="{FF2B5EF4-FFF2-40B4-BE49-F238E27FC236}">
                <a16:creationId xmlns:a16="http://schemas.microsoft.com/office/drawing/2014/main" id="{36F1BFAB-8A41-B8D4-A71B-4A492CD0B454}"/>
              </a:ext>
            </a:extLst>
          </p:cNvPr>
          <p:cNvSpPr txBox="1"/>
          <p:nvPr/>
        </p:nvSpPr>
        <p:spPr>
          <a:xfrm>
            <a:off x="1744991" y="93467"/>
            <a:ext cx="1809750" cy="523220"/>
          </a:xfrm>
          <a:prstGeom prst="rect">
            <a:avLst/>
          </a:prstGeom>
          <a:noFill/>
        </p:spPr>
        <p:txBody>
          <a:bodyPr wrap="square" rtlCol="1">
            <a:spAutoFit/>
          </a:bodyPr>
          <a:lstStyle/>
          <a:p>
            <a:r>
              <a:rPr lang="he-IL" sz="2800" dirty="0"/>
              <a:t>(</a:t>
            </a:r>
            <a:r>
              <a:rPr lang="ar-SA" sz="2800" b="1" dirty="0"/>
              <a:t>صفحة</a:t>
            </a:r>
            <a:r>
              <a:rPr lang="he-IL" sz="2800" b="1" dirty="0"/>
              <a:t> 87)</a:t>
            </a:r>
          </a:p>
        </p:txBody>
      </p:sp>
      <p:pic>
        <p:nvPicPr>
          <p:cNvPr id="3" name="תמונה 2">
            <a:extLst>
              <a:ext uri="{FF2B5EF4-FFF2-40B4-BE49-F238E27FC236}">
                <a16:creationId xmlns:a16="http://schemas.microsoft.com/office/drawing/2014/main" id="{04E99988-FCB2-706D-DB4B-AA0F9AD373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8952" y="-7683"/>
            <a:ext cx="1524132" cy="1012024"/>
          </a:xfrm>
          <a:prstGeom prst="rect">
            <a:avLst/>
          </a:prstGeom>
        </p:spPr>
      </p:pic>
      <p:pic>
        <p:nvPicPr>
          <p:cNvPr id="4" name="תמונה 3">
            <a:extLst>
              <a:ext uri="{FF2B5EF4-FFF2-40B4-BE49-F238E27FC236}">
                <a16:creationId xmlns:a16="http://schemas.microsoft.com/office/drawing/2014/main" id="{4BFDC047-BB51-EDD2-60DB-AEACE7BA1AA6}"/>
              </a:ext>
            </a:extLst>
          </p:cNvPr>
          <p:cNvPicPr>
            <a:picLocks noChangeAspect="1"/>
          </p:cNvPicPr>
          <p:nvPr/>
        </p:nvPicPr>
        <p:blipFill>
          <a:blip r:embed="rId9"/>
          <a:stretch>
            <a:fillRect/>
          </a:stretch>
        </p:blipFill>
        <p:spPr>
          <a:xfrm>
            <a:off x="1511559" y="1078352"/>
            <a:ext cx="5505061" cy="1114425"/>
          </a:xfrm>
          <a:prstGeom prst="rect">
            <a:avLst/>
          </a:prstGeom>
        </p:spPr>
      </p:pic>
    </p:spTree>
    <p:extLst>
      <p:ext uri="{BB962C8B-B14F-4D97-AF65-F5344CB8AC3E}">
        <p14:creationId xmlns:p14="http://schemas.microsoft.com/office/powerpoint/2010/main" val="218263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80446" y="357984"/>
            <a:ext cx="7886700" cy="1325563"/>
          </a:xfrm>
        </p:spPr>
        <p:txBody>
          <a:bodyPr/>
          <a:lstStyle/>
          <a:p>
            <a:pPr algn="r"/>
            <a:r>
              <a:rPr lang="ar-SA" b="1" dirty="0">
                <a:solidFill>
                  <a:schemeClr val="accent1">
                    <a:lumMod val="75000"/>
                  </a:schemeClr>
                </a:solidFill>
                <a:latin typeface="MF_FrankRuhl-Regular"/>
                <a:ea typeface="+mn-ea"/>
                <a:cs typeface="+mn-cs"/>
              </a:rPr>
              <a:t>نَباتاتٌ في الرَبيعِ</a:t>
            </a:r>
            <a:endParaRPr lang="en-US" b="1" dirty="0">
              <a:solidFill>
                <a:schemeClr val="accent1">
                  <a:lumMod val="75000"/>
                </a:schemeClr>
              </a:solidFill>
              <a:cs typeface="+mn-cs"/>
            </a:endParaRPr>
          </a:p>
        </p:txBody>
      </p:sp>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9" name="תיבת טקסט 8">
            <a:extLst>
              <a:ext uri="{FF2B5EF4-FFF2-40B4-BE49-F238E27FC236}">
                <a16:creationId xmlns:a16="http://schemas.microsoft.com/office/drawing/2014/main" id="{805287E4-B250-777A-D777-5009426785E0}"/>
              </a:ext>
            </a:extLst>
          </p:cNvPr>
          <p:cNvSpPr txBox="1"/>
          <p:nvPr/>
        </p:nvSpPr>
        <p:spPr>
          <a:xfrm>
            <a:off x="2335523" y="1825624"/>
            <a:ext cx="852270" cy="461665"/>
          </a:xfrm>
          <a:prstGeom prst="rect">
            <a:avLst/>
          </a:prstGeom>
          <a:noFill/>
        </p:spPr>
        <p:txBody>
          <a:bodyPr wrap="square">
            <a:spAutoFit/>
          </a:bodyPr>
          <a:lstStyle/>
          <a:p>
            <a:r>
              <a:rPr lang="ar-SA" sz="2400" b="1" dirty="0"/>
              <a:t>صُفير</a:t>
            </a:r>
            <a:endParaRPr lang="he-IL" sz="2400" b="1" dirty="0"/>
          </a:p>
        </p:txBody>
      </p:sp>
      <p:pic>
        <p:nvPicPr>
          <p:cNvPr id="11" name="תמונה 10">
            <a:extLst>
              <a:ext uri="{FF2B5EF4-FFF2-40B4-BE49-F238E27FC236}">
                <a16:creationId xmlns:a16="http://schemas.microsoft.com/office/drawing/2014/main" id="{CB9B07BB-4464-BCE6-AD93-E9506AD08A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2197" y="2259739"/>
            <a:ext cx="4420887" cy="4598261"/>
          </a:xfrm>
          <a:prstGeom prst="rect">
            <a:avLst/>
          </a:prstGeom>
          <a:ln w="12700">
            <a:solidFill>
              <a:schemeClr val="accent6">
                <a:lumMod val="75000"/>
              </a:schemeClr>
            </a:solidFill>
          </a:ln>
        </p:spPr>
      </p:pic>
      <p:sp>
        <p:nvSpPr>
          <p:cNvPr id="12" name="תיבת טקסט 11">
            <a:extLst>
              <a:ext uri="{FF2B5EF4-FFF2-40B4-BE49-F238E27FC236}">
                <a16:creationId xmlns:a16="http://schemas.microsoft.com/office/drawing/2014/main" id="{7C9D7C5B-F572-1E1F-0BDB-05C9DBDFB7EA}"/>
              </a:ext>
            </a:extLst>
          </p:cNvPr>
          <p:cNvSpPr txBox="1"/>
          <p:nvPr/>
        </p:nvSpPr>
        <p:spPr>
          <a:xfrm>
            <a:off x="6606254" y="1798074"/>
            <a:ext cx="1661652" cy="461665"/>
          </a:xfrm>
          <a:prstGeom prst="rect">
            <a:avLst/>
          </a:prstGeom>
          <a:noFill/>
        </p:spPr>
        <p:txBody>
          <a:bodyPr wrap="square" rtlCol="1">
            <a:spAutoFit/>
          </a:bodyPr>
          <a:lstStyle/>
          <a:p>
            <a:pPr algn="ctr"/>
            <a:r>
              <a:rPr lang="ar-SA" sz="2400" b="1" dirty="0"/>
              <a:t>أُقحُوان</a:t>
            </a:r>
            <a:endParaRPr lang="he-IL" sz="2400" b="1" dirty="0"/>
          </a:p>
        </p:txBody>
      </p:sp>
      <p:sp>
        <p:nvSpPr>
          <p:cNvPr id="13" name="תיבת טקסט 12">
            <a:extLst>
              <a:ext uri="{FF2B5EF4-FFF2-40B4-BE49-F238E27FC236}">
                <a16:creationId xmlns:a16="http://schemas.microsoft.com/office/drawing/2014/main" id="{07C5D0F8-636A-EF14-19A1-310F9E92F19C}"/>
              </a:ext>
            </a:extLst>
          </p:cNvPr>
          <p:cNvSpPr txBox="1"/>
          <p:nvPr/>
        </p:nvSpPr>
        <p:spPr>
          <a:xfrm>
            <a:off x="5375777" y="6461117"/>
            <a:ext cx="3418951" cy="369332"/>
          </a:xfrm>
          <a:prstGeom prst="rect">
            <a:avLst/>
          </a:prstGeom>
          <a:noFill/>
        </p:spPr>
        <p:txBody>
          <a:bodyPr wrap="square" rtlCol="1">
            <a:spAutoFit/>
          </a:bodyPr>
          <a:lstStyle/>
          <a:p>
            <a:r>
              <a:rPr lang="he-IL" dirty="0">
                <a:solidFill>
                  <a:schemeClr val="bg1"/>
                </a:solidFill>
                <a:highlight>
                  <a:srgbClr val="F6FAFE"/>
                </a:highlight>
              </a:rPr>
              <a:t> </a:t>
            </a:r>
            <a:r>
              <a:rPr lang="ar-SA" dirty="0">
                <a:highlight>
                  <a:srgbClr val="F6FAFE"/>
                </a:highlight>
              </a:rPr>
              <a:t>من ويكبيديا</a:t>
            </a:r>
            <a:r>
              <a:rPr lang="he-IL" dirty="0">
                <a:highlight>
                  <a:srgbClr val="F6FAFE"/>
                </a:highlight>
              </a:rPr>
              <a:t> </a:t>
            </a:r>
            <a:r>
              <a:rPr lang="en-US" b="1" i="0" dirty="0">
                <a:effectLst/>
                <a:highlight>
                  <a:srgbClr val="F6FAFE"/>
                </a:highlight>
                <a:latin typeface="Arial" panose="020B0604020202020204" pitchFamily="34" charset="0"/>
              </a:rPr>
              <a:t>Ariel </a:t>
            </a:r>
            <a:r>
              <a:rPr lang="en-US" b="1" i="0" dirty="0" err="1">
                <a:effectLst/>
                <a:highlight>
                  <a:srgbClr val="F6FAFE"/>
                </a:highlight>
                <a:latin typeface="Arial" panose="020B0604020202020204" pitchFamily="34" charset="0"/>
              </a:rPr>
              <a:t>Palmon</a:t>
            </a:r>
            <a:r>
              <a:rPr lang="en-US" b="1" i="0" dirty="0">
                <a:effectLst/>
                <a:highlight>
                  <a:srgbClr val="F6FAFE"/>
                </a:highlight>
                <a:latin typeface="Arial" panose="020B0604020202020204" pitchFamily="34" charset="0"/>
              </a:rPr>
              <a:t> </a:t>
            </a:r>
            <a:endParaRPr lang="he-IL" b="1" dirty="0">
              <a:highlight>
                <a:srgbClr val="F6FAFE"/>
              </a:highlight>
            </a:endParaRPr>
          </a:p>
        </p:txBody>
      </p:sp>
      <p:pic>
        <p:nvPicPr>
          <p:cNvPr id="3074" name="Picture 2">
            <a:extLst>
              <a:ext uri="{FF2B5EF4-FFF2-40B4-BE49-F238E27FC236}">
                <a16:creationId xmlns:a16="http://schemas.microsoft.com/office/drawing/2014/main" id="{4C574929-9180-CD64-1E50-5B9F92F1311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075" y="2287289"/>
            <a:ext cx="4282925" cy="4570711"/>
          </a:xfrm>
          <a:prstGeom prst="rect">
            <a:avLst/>
          </a:prstGeom>
          <a:noFill/>
          <a:extLst>
            <a:ext uri="{909E8E84-426E-40DD-AFC4-6F175D3DCCD1}">
              <a14:hiddenFill xmlns:a14="http://schemas.microsoft.com/office/drawing/2010/main">
                <a:solidFill>
                  <a:srgbClr val="FFFFFF"/>
                </a:solidFill>
              </a14:hiddenFill>
            </a:ext>
          </a:extLst>
        </p:spPr>
      </p:pic>
      <p:sp>
        <p:nvSpPr>
          <p:cNvPr id="14" name="תיבת טקסט 13">
            <a:extLst>
              <a:ext uri="{FF2B5EF4-FFF2-40B4-BE49-F238E27FC236}">
                <a16:creationId xmlns:a16="http://schemas.microsoft.com/office/drawing/2014/main" id="{DC6F2801-B3FC-C324-8016-E8FAA42E66A5}"/>
              </a:ext>
            </a:extLst>
          </p:cNvPr>
          <p:cNvSpPr txBox="1"/>
          <p:nvPr/>
        </p:nvSpPr>
        <p:spPr>
          <a:xfrm>
            <a:off x="90536" y="6137951"/>
            <a:ext cx="4210876" cy="369332"/>
          </a:xfrm>
          <a:prstGeom prst="rect">
            <a:avLst/>
          </a:prstGeom>
          <a:noFill/>
        </p:spPr>
        <p:txBody>
          <a:bodyPr wrap="square" rtlCol="1">
            <a:spAutoFit/>
          </a:bodyPr>
          <a:lstStyle/>
          <a:p>
            <a:r>
              <a:rPr lang="ar-SA" dirty="0">
                <a:highlight>
                  <a:srgbClr val="F6FAFE"/>
                </a:highlight>
              </a:rPr>
              <a:t>من ويكبيديا</a:t>
            </a:r>
            <a:r>
              <a:rPr lang="he-IL" dirty="0">
                <a:highlight>
                  <a:srgbClr val="F6FAFE"/>
                </a:highlight>
              </a:rPr>
              <a:t> </a:t>
            </a:r>
            <a:r>
              <a:rPr lang="en-US" b="0" i="0" u="none" strike="noStrike" dirty="0" err="1">
                <a:effectLst/>
                <a:highlight>
                  <a:srgbClr val="F6FAFE"/>
                </a:highlight>
                <a:latin typeface="Arial" panose="020B0604020202020204" pitchFamily="34" charset="0"/>
                <a:hlinkClick r:id="rId6" tooltip="User:MathKnight">
                  <a:extLst>
                    <a:ext uri="{A12FA001-AC4F-418D-AE19-62706E023703}">
                      <ahyp:hlinkClr xmlns:ahyp="http://schemas.microsoft.com/office/drawing/2018/hyperlinkcolor" val="tx"/>
                    </a:ext>
                  </a:extLst>
                </a:hlinkClick>
              </a:rPr>
              <a:t>MathKnight</a:t>
            </a:r>
            <a:r>
              <a:rPr lang="en-US" b="0" i="0" dirty="0">
                <a:effectLst/>
                <a:highlight>
                  <a:srgbClr val="F6FAFE"/>
                </a:highlight>
                <a:latin typeface="Arial" panose="020B0604020202020204" pitchFamily="34" charset="0"/>
              </a:rPr>
              <a:t> and </a:t>
            </a:r>
            <a:r>
              <a:rPr lang="en-US" b="0" i="0" u="none" strike="noStrike" dirty="0" err="1">
                <a:solidFill>
                  <a:srgbClr val="0563C1"/>
                </a:solidFill>
                <a:effectLst/>
                <a:highlight>
                  <a:srgbClr val="F6FAFE"/>
                </a:highlight>
                <a:latin typeface="Arial" panose="020B0604020202020204" pitchFamily="34" charset="0"/>
                <a:hlinkClick r:id="rId7">
                  <a:extLst>
                    <a:ext uri="{A12FA001-AC4F-418D-AE19-62706E023703}">
                      <ahyp:hlinkClr xmlns:ahyp="http://schemas.microsoft.com/office/drawing/2018/hyperlinkcolor" val="tx"/>
                    </a:ext>
                  </a:extLst>
                </a:hlinkClick>
              </a:rPr>
              <a:t>Zachi</a:t>
            </a:r>
            <a:r>
              <a:rPr lang="en-US" b="0" i="0" u="none" strike="noStrike" dirty="0">
                <a:solidFill>
                  <a:srgbClr val="0563C1"/>
                </a:solidFill>
                <a:effectLst/>
                <a:highlight>
                  <a:srgbClr val="F6FAFE"/>
                </a:highlight>
                <a:latin typeface="Arial" panose="020B0604020202020204" pitchFamily="34" charset="0"/>
                <a:hlinkClick r:id="rId7">
                  <a:extLst>
                    <a:ext uri="{A12FA001-AC4F-418D-AE19-62706E023703}">
                      <ahyp:hlinkClr xmlns:ahyp="http://schemas.microsoft.com/office/drawing/2018/hyperlinkcolor" val="tx"/>
                    </a:ext>
                  </a:extLst>
                </a:hlinkClick>
              </a:rPr>
              <a:t> </a:t>
            </a:r>
            <a:r>
              <a:rPr lang="en-US" b="0" i="0" u="none" strike="noStrike" dirty="0" err="1">
                <a:effectLst/>
                <a:highlight>
                  <a:srgbClr val="F6FAFE"/>
                </a:highlight>
                <a:latin typeface="Arial" panose="020B0604020202020204" pitchFamily="34" charset="0"/>
                <a:hlinkClick r:id="rId7">
                  <a:extLst>
                    <a:ext uri="{A12FA001-AC4F-418D-AE19-62706E023703}">
                      <ahyp:hlinkClr xmlns:ahyp="http://schemas.microsoft.com/office/drawing/2018/hyperlinkcolor" val="tx"/>
                    </a:ext>
                  </a:extLst>
                </a:hlinkClick>
              </a:rPr>
              <a:t>Evenor</a:t>
            </a:r>
            <a:r>
              <a:rPr lang="en-US" b="0" i="0" dirty="0">
                <a:effectLst/>
                <a:highlight>
                  <a:srgbClr val="F6FAFE"/>
                </a:highlight>
                <a:latin typeface="Arial" panose="020B0604020202020204" pitchFamily="34" charset="0"/>
              </a:rPr>
              <a:t> </a:t>
            </a:r>
            <a:endParaRPr lang="he-IL" dirty="0">
              <a:highlight>
                <a:srgbClr val="F6FAFE"/>
              </a:highlight>
            </a:endParaRPr>
          </a:p>
        </p:txBody>
      </p:sp>
      <p:pic>
        <p:nvPicPr>
          <p:cNvPr id="6" name="תמונה 5">
            <a:extLst>
              <a:ext uri="{FF2B5EF4-FFF2-40B4-BE49-F238E27FC236}">
                <a16:creationId xmlns:a16="http://schemas.microsoft.com/office/drawing/2014/main" id="{0E54FDC5-E63B-75E3-AD6F-AD97787D42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19868" y="72092"/>
            <a:ext cx="1524132" cy="1012024"/>
          </a:xfrm>
          <a:prstGeom prst="rect">
            <a:avLst/>
          </a:prstGeom>
        </p:spPr>
      </p:pic>
    </p:spTree>
    <p:extLst>
      <p:ext uri="{BB962C8B-B14F-4D97-AF65-F5344CB8AC3E}">
        <p14:creationId xmlns:p14="http://schemas.microsoft.com/office/powerpoint/2010/main" val="345029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sp>
        <p:nvSpPr>
          <p:cNvPr id="11" name="תיבת טקסט 10">
            <a:extLst>
              <a:ext uri="{FF2B5EF4-FFF2-40B4-BE49-F238E27FC236}">
                <a16:creationId xmlns:a16="http://schemas.microsoft.com/office/drawing/2014/main" id="{D71C42F7-0071-6CD4-390D-E2BABC2E97B1}"/>
              </a:ext>
            </a:extLst>
          </p:cNvPr>
          <p:cNvSpPr txBox="1"/>
          <p:nvPr/>
        </p:nvSpPr>
        <p:spPr>
          <a:xfrm>
            <a:off x="6462137" y="6176963"/>
            <a:ext cx="1710813" cy="369332"/>
          </a:xfrm>
          <a:prstGeom prst="rect">
            <a:avLst/>
          </a:prstGeom>
          <a:solidFill>
            <a:schemeClr val="bg1"/>
          </a:solidFill>
        </p:spPr>
        <p:txBody>
          <a:bodyPr wrap="square" rtlCol="1">
            <a:spAutoFit/>
          </a:bodyPr>
          <a:lstStyle/>
          <a:p>
            <a:r>
              <a:rPr lang="ar-SA" dirty="0">
                <a:hlinkClick r:id="rId3"/>
              </a:rPr>
              <a:t>الدخول للمهمة</a:t>
            </a:r>
            <a:endParaRPr lang="he-IL" dirty="0"/>
          </a:p>
        </p:txBody>
      </p:sp>
      <p:pic>
        <p:nvPicPr>
          <p:cNvPr id="4" name="תמונה 3">
            <a:extLst>
              <a:ext uri="{FF2B5EF4-FFF2-40B4-BE49-F238E27FC236}">
                <a16:creationId xmlns:a16="http://schemas.microsoft.com/office/drawing/2014/main" id="{F12778C2-CBEE-E264-61C2-26F2BE2F51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536" y="203725"/>
            <a:ext cx="9053464" cy="5724863"/>
          </a:xfrm>
          <a:prstGeom prst="rect">
            <a:avLst/>
          </a:prstGeom>
        </p:spPr>
      </p:pic>
      <p:pic>
        <p:nvPicPr>
          <p:cNvPr id="5" name="תמונה 4">
            <a:extLst>
              <a:ext uri="{FF2B5EF4-FFF2-40B4-BE49-F238E27FC236}">
                <a16:creationId xmlns:a16="http://schemas.microsoft.com/office/drawing/2014/main" id="{AB942168-BBB0-0275-6035-68AC5E78D1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1864" y="6176963"/>
            <a:ext cx="3359187" cy="667440"/>
          </a:xfrm>
          <a:prstGeom prst="rect">
            <a:avLst/>
          </a:prstGeom>
        </p:spPr>
      </p:pic>
    </p:spTree>
    <p:extLst>
      <p:ext uri="{BB962C8B-B14F-4D97-AF65-F5344CB8AC3E}">
        <p14:creationId xmlns:p14="http://schemas.microsoft.com/office/powerpoint/2010/main" val="358969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9794" y="280391"/>
            <a:ext cx="5810865" cy="1325563"/>
          </a:xfrm>
        </p:spPr>
        <p:txBody>
          <a:bodyPr>
            <a:normAutofit fontScale="90000"/>
          </a:bodyPr>
          <a:lstStyle/>
          <a:p>
            <a:pPr algn="r"/>
            <a:r>
              <a:rPr lang="ar-SA" sz="5400" b="1" dirty="0">
                <a:solidFill>
                  <a:schemeClr val="accent1">
                    <a:lumMod val="75000"/>
                  </a:schemeClr>
                </a:solidFill>
                <a:latin typeface="MF_FrankRuhl-Regular"/>
                <a:ea typeface="+mn-ea"/>
                <a:cs typeface="+mn-cs"/>
              </a:rPr>
              <a:t>نَباتاتٌ في الرَبيعِ</a:t>
            </a:r>
            <a:br>
              <a:rPr kumimoji="0" lang="he-IL" sz="49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br>
            <a:r>
              <a:rPr kumimoji="0" lang="ar-SA" sz="3100" b="1" i="0" u="none" strike="noStrike" kern="1200" cap="none" spc="0" normalizeH="0" baseline="0" noProof="0" dirty="0">
                <a:ln>
                  <a:noFill/>
                </a:ln>
                <a:solidFill>
                  <a:schemeClr val="accent1">
                    <a:lumMod val="75000"/>
                  </a:schemeClr>
                </a:solidFill>
                <a:effectLst/>
                <a:uLnTx/>
                <a:uFillTx/>
                <a:latin typeface="MF_FrankRuhl-Regular"/>
                <a:ea typeface="+mn-ea"/>
                <a:cs typeface="+mn-cs"/>
              </a:rPr>
              <a:t>نَباتاتٌ بَرِّيةٌ مَحمِيَّةٌ</a:t>
            </a:r>
            <a:br>
              <a:rPr lang="he-IL" sz="4400" dirty="0">
                <a:solidFill>
                  <a:srgbClr val="0070C0"/>
                </a:solidFill>
              </a:rPr>
            </a:br>
            <a:r>
              <a:rPr lang="he-IL" sz="4400" b="0" i="0" u="none" strike="noStrike" baseline="0" dirty="0">
                <a:solidFill>
                  <a:srgbClr val="0070C0"/>
                </a:solidFill>
                <a:latin typeface="MF_FrankRuhl-Regular"/>
                <a:cs typeface="+mn-cs"/>
              </a:rPr>
              <a:t> </a:t>
            </a:r>
            <a:endParaRPr lang="en-US" b="1" dirty="0">
              <a:solidFill>
                <a:srgbClr val="0070C0"/>
              </a:solidFill>
              <a:cs typeface="+mn-cs"/>
            </a:endParaRPr>
          </a:p>
        </p:txBody>
      </p:sp>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608945"/>
          </a:xfrm>
          <a:prstGeom prst="rect">
            <a:avLst/>
          </a:prstGeom>
        </p:spPr>
      </p:pic>
      <p:pic>
        <p:nvPicPr>
          <p:cNvPr id="2050" name="Picture 2">
            <a:extLst>
              <a:ext uri="{FF2B5EF4-FFF2-40B4-BE49-F238E27FC236}">
                <a16:creationId xmlns:a16="http://schemas.microsoft.com/office/drawing/2014/main" id="{AB3B6D67-729A-258F-365F-13A8068053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536" y="2753681"/>
            <a:ext cx="4215992" cy="3948215"/>
          </a:xfrm>
          <a:prstGeom prst="rect">
            <a:avLst/>
          </a:prstGeom>
          <a:noFill/>
          <a:ln w="127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6B3D424B-BE24-BA37-FF61-E5E2D8679D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5227" y="2772696"/>
            <a:ext cx="4597857" cy="3948215"/>
          </a:xfrm>
          <a:prstGeom prst="rect">
            <a:avLst/>
          </a:prstGeom>
          <a:ln w="12700">
            <a:solidFill>
              <a:schemeClr val="accent6">
                <a:lumMod val="75000"/>
              </a:schemeClr>
            </a:solidFill>
          </a:ln>
        </p:spPr>
      </p:pic>
      <p:sp>
        <p:nvSpPr>
          <p:cNvPr id="10" name="תיבת טקסט 9">
            <a:extLst>
              <a:ext uri="{FF2B5EF4-FFF2-40B4-BE49-F238E27FC236}">
                <a16:creationId xmlns:a16="http://schemas.microsoft.com/office/drawing/2014/main" id="{99A699D4-7503-1152-5CB4-A1D64E5E1559}"/>
              </a:ext>
            </a:extLst>
          </p:cNvPr>
          <p:cNvSpPr txBox="1"/>
          <p:nvPr/>
        </p:nvSpPr>
        <p:spPr>
          <a:xfrm>
            <a:off x="5542935" y="6332565"/>
            <a:ext cx="2998871" cy="369332"/>
          </a:xfrm>
          <a:prstGeom prst="rect">
            <a:avLst/>
          </a:prstGeom>
          <a:noFill/>
        </p:spPr>
        <p:txBody>
          <a:bodyPr wrap="square">
            <a:spAutoFit/>
          </a:bodyPr>
          <a:lstStyle/>
          <a:p>
            <a:r>
              <a:rPr lang="en-US" b="0" i="0" dirty="0">
                <a:effectLst/>
                <a:highlight>
                  <a:srgbClr val="F6FAFE"/>
                </a:highlight>
                <a:latin typeface="Arial" panose="020B0604020202020204" pitchFamily="34" charset="0"/>
              </a:rPr>
              <a:t>Rainer Lippert - Wikipedia</a:t>
            </a:r>
            <a:endParaRPr lang="he-IL" dirty="0">
              <a:highlight>
                <a:srgbClr val="F6FAFE"/>
              </a:highlight>
            </a:endParaRPr>
          </a:p>
        </p:txBody>
      </p:sp>
      <p:sp>
        <p:nvSpPr>
          <p:cNvPr id="12" name="תיבת טקסט 11">
            <a:extLst>
              <a:ext uri="{FF2B5EF4-FFF2-40B4-BE49-F238E27FC236}">
                <a16:creationId xmlns:a16="http://schemas.microsoft.com/office/drawing/2014/main" id="{17FF2CB8-B7C1-74FF-7C68-0E9ACEDADFAA}"/>
              </a:ext>
            </a:extLst>
          </p:cNvPr>
          <p:cNvSpPr txBox="1"/>
          <p:nvPr/>
        </p:nvSpPr>
        <p:spPr>
          <a:xfrm>
            <a:off x="1165565" y="2361461"/>
            <a:ext cx="4572000" cy="461665"/>
          </a:xfrm>
          <a:prstGeom prst="rect">
            <a:avLst/>
          </a:prstGeom>
          <a:noFill/>
        </p:spPr>
        <p:txBody>
          <a:bodyPr wrap="square">
            <a:spAutoFit/>
          </a:bodyPr>
          <a:lstStyle/>
          <a:p>
            <a:r>
              <a:rPr lang="ar-SA" sz="2400" b="1" i="0" u="none" strike="noStrike" baseline="0" dirty="0">
                <a:latin typeface="MF_FrankRuhl-Regular"/>
              </a:rPr>
              <a:t>سَوسَنَة </a:t>
            </a:r>
            <a:r>
              <a:rPr lang="ar-SA" sz="2400" b="1" i="0" u="none" strike="noStrike" baseline="0" dirty="0" err="1">
                <a:latin typeface="MF_FrankRuhl-Regular"/>
              </a:rPr>
              <a:t>فَقوعَة</a:t>
            </a:r>
            <a:endParaRPr lang="he-IL" sz="2400" b="1" dirty="0"/>
          </a:p>
        </p:txBody>
      </p:sp>
      <p:sp>
        <p:nvSpPr>
          <p:cNvPr id="15" name="תיבת טקסט 14">
            <a:extLst>
              <a:ext uri="{FF2B5EF4-FFF2-40B4-BE49-F238E27FC236}">
                <a16:creationId xmlns:a16="http://schemas.microsoft.com/office/drawing/2014/main" id="{A53C4935-8CF9-3DE0-8E0E-56473840DAA0}"/>
              </a:ext>
            </a:extLst>
          </p:cNvPr>
          <p:cNvSpPr txBox="1"/>
          <p:nvPr/>
        </p:nvSpPr>
        <p:spPr>
          <a:xfrm>
            <a:off x="5867432" y="2282834"/>
            <a:ext cx="2022955" cy="461665"/>
          </a:xfrm>
          <a:prstGeom prst="rect">
            <a:avLst/>
          </a:prstGeom>
          <a:noFill/>
        </p:spPr>
        <p:txBody>
          <a:bodyPr wrap="square">
            <a:spAutoFit/>
          </a:bodyPr>
          <a:lstStyle/>
          <a:p>
            <a:r>
              <a:rPr lang="ar-SA" sz="2400" b="1" i="0" u="none" strike="noStrike" baseline="0" dirty="0">
                <a:latin typeface="MF_FrankRuhl-Regular"/>
              </a:rPr>
              <a:t>تُرمُسِ الجِبالِ</a:t>
            </a:r>
            <a:endParaRPr lang="he-IL" sz="2400" b="1" dirty="0"/>
          </a:p>
        </p:txBody>
      </p:sp>
      <p:pic>
        <p:nvPicPr>
          <p:cNvPr id="3" name="תמונה 2">
            <a:extLst>
              <a:ext uri="{FF2B5EF4-FFF2-40B4-BE49-F238E27FC236}">
                <a16:creationId xmlns:a16="http://schemas.microsoft.com/office/drawing/2014/main" id="{8F843078-9693-0D7D-A0AA-289D094621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3253" y="0"/>
            <a:ext cx="1524132" cy="1012024"/>
          </a:xfrm>
          <a:prstGeom prst="rect">
            <a:avLst/>
          </a:prstGeom>
        </p:spPr>
      </p:pic>
      <p:pic>
        <p:nvPicPr>
          <p:cNvPr id="4" name="תמונה 3">
            <a:extLst>
              <a:ext uri="{FF2B5EF4-FFF2-40B4-BE49-F238E27FC236}">
                <a16:creationId xmlns:a16="http://schemas.microsoft.com/office/drawing/2014/main" id="{031D1E38-AA96-7333-62F1-A493622B5C08}"/>
              </a:ext>
            </a:extLst>
          </p:cNvPr>
          <p:cNvPicPr>
            <a:picLocks noChangeAspect="1"/>
          </p:cNvPicPr>
          <p:nvPr/>
        </p:nvPicPr>
        <p:blipFill>
          <a:blip r:embed="rId7"/>
          <a:stretch>
            <a:fillRect/>
          </a:stretch>
        </p:blipFill>
        <p:spPr>
          <a:xfrm>
            <a:off x="1035698" y="1419692"/>
            <a:ext cx="7352521" cy="962025"/>
          </a:xfrm>
          <a:prstGeom prst="rect">
            <a:avLst/>
          </a:prstGeom>
        </p:spPr>
      </p:pic>
    </p:spTree>
    <p:extLst>
      <p:ext uri="{BB962C8B-B14F-4D97-AF65-F5344CB8AC3E}">
        <p14:creationId xmlns:p14="http://schemas.microsoft.com/office/powerpoint/2010/main" val="296186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49" y="1825625"/>
            <a:ext cx="8424815" cy="4351338"/>
          </a:xfrm>
        </p:spPr>
        <p:txBody>
          <a:bodyPr>
            <a:normAutofit/>
          </a:bodyPr>
          <a:lstStyle/>
          <a:p>
            <a:pPr marL="0" indent="0" algn="r">
              <a:buNone/>
            </a:pPr>
            <a:endParaRPr lang="he-IL" b="1" dirty="0"/>
          </a:p>
          <a:p>
            <a:pPr marL="0" indent="0" algn="r">
              <a:buNone/>
            </a:pPr>
            <a:endParaRPr lang="en-US" b="1" dirty="0"/>
          </a:p>
        </p:txBody>
      </p:sp>
      <p:pic>
        <p:nvPicPr>
          <p:cNvPr id="5" name="תמונה 4">
            <a:extLst>
              <a:ext uri="{FF2B5EF4-FFF2-40B4-BE49-F238E27FC236}">
                <a16:creationId xmlns:a16="http://schemas.microsoft.com/office/drawing/2014/main" id="{21352223-52BE-9D1D-EEFD-5B16F6F35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37594"/>
          </a:xfrm>
          <a:prstGeom prst="rect">
            <a:avLst/>
          </a:prstGeom>
        </p:spPr>
      </p:pic>
      <p:pic>
        <p:nvPicPr>
          <p:cNvPr id="1028" name="Picture 4">
            <a:extLst>
              <a:ext uri="{FF2B5EF4-FFF2-40B4-BE49-F238E27FC236}">
                <a16:creationId xmlns:a16="http://schemas.microsoft.com/office/drawing/2014/main" id="{62660D01-03C7-F379-4DFD-BCA8C33A59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2491" y="3019077"/>
            <a:ext cx="6629754" cy="3682820"/>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16760138-1DC2-04A8-5084-46BEBC285106}"/>
              </a:ext>
            </a:extLst>
          </p:cNvPr>
          <p:cNvSpPr txBox="1"/>
          <p:nvPr/>
        </p:nvSpPr>
        <p:spPr>
          <a:xfrm>
            <a:off x="3349010" y="2557412"/>
            <a:ext cx="2984090" cy="461665"/>
          </a:xfrm>
          <a:prstGeom prst="rect">
            <a:avLst/>
          </a:prstGeom>
          <a:noFill/>
        </p:spPr>
        <p:txBody>
          <a:bodyPr wrap="square">
            <a:spAutoFit/>
          </a:bodyPr>
          <a:lstStyle/>
          <a:p>
            <a:pPr algn="ctr"/>
            <a:r>
              <a:rPr lang="ar-SA" sz="2400" b="1" i="0" u="none" strike="noStrike" baseline="0" dirty="0">
                <a:latin typeface="MF_FrankRuhl-Regular"/>
              </a:rPr>
              <a:t>دَمُ الغَزالِ</a:t>
            </a:r>
            <a:endParaRPr lang="he-IL" sz="2400" b="1" dirty="0"/>
          </a:p>
        </p:txBody>
      </p:sp>
      <p:sp>
        <p:nvSpPr>
          <p:cNvPr id="15" name="תיבת טקסט 14">
            <a:extLst>
              <a:ext uri="{FF2B5EF4-FFF2-40B4-BE49-F238E27FC236}">
                <a16:creationId xmlns:a16="http://schemas.microsoft.com/office/drawing/2014/main" id="{1D40950D-3BD2-C265-9ACD-6570F294816D}"/>
              </a:ext>
            </a:extLst>
          </p:cNvPr>
          <p:cNvSpPr txBox="1"/>
          <p:nvPr/>
        </p:nvSpPr>
        <p:spPr>
          <a:xfrm>
            <a:off x="1870942" y="194683"/>
            <a:ext cx="6371303" cy="1261884"/>
          </a:xfrm>
          <a:prstGeom prst="rect">
            <a:avLst/>
          </a:prstGeom>
          <a:noFill/>
        </p:spPr>
        <p:txBody>
          <a:bodyPr wrap="square">
            <a:spAutoFit/>
          </a:bodyPr>
          <a:lstStyle/>
          <a:p>
            <a:pPr algn="ctr"/>
            <a:r>
              <a:rPr kumimoji="0" lang="ar-SA" sz="4400" b="1" i="0" u="none" strike="noStrike" kern="1200" cap="none" spc="0" normalizeH="0" baseline="0" noProof="0" dirty="0">
                <a:ln>
                  <a:noFill/>
                </a:ln>
                <a:solidFill>
                  <a:schemeClr val="accent1">
                    <a:lumMod val="75000"/>
                  </a:schemeClr>
                </a:solidFill>
                <a:effectLst/>
                <a:uLnTx/>
                <a:uFillTx/>
                <a:latin typeface="MF_FrankRuhl-Regular"/>
                <a:ea typeface="+mj-ea"/>
                <a:cs typeface="Arial" panose="020B0604020202020204" pitchFamily="34" charset="0"/>
              </a:rPr>
              <a:t>نَباتاتٌ في الرَبيعِ</a:t>
            </a:r>
          </a:p>
          <a:p>
            <a:pPr algn="ctr"/>
            <a:r>
              <a:rPr kumimoji="0" lang="ar-SA" sz="3200" b="1" i="0" u="none" strike="noStrike" kern="1200" cap="none" spc="0" normalizeH="0" baseline="0" noProof="0" dirty="0">
                <a:ln>
                  <a:noFill/>
                </a:ln>
                <a:effectLst/>
                <a:uLnTx/>
                <a:uFillTx/>
                <a:latin typeface="MF_FrankRuhl-Regular"/>
                <a:ea typeface="+mj-ea"/>
              </a:rPr>
              <a:t>مَهَمَةٌ</a:t>
            </a:r>
            <a:r>
              <a:rPr kumimoji="0" lang="he-IL" sz="3200" b="1" i="0" u="none" strike="noStrike" kern="1200" cap="none" spc="0" normalizeH="0" baseline="0" noProof="0" dirty="0">
                <a:ln>
                  <a:noFill/>
                </a:ln>
                <a:effectLst/>
                <a:uLnTx/>
                <a:uFillTx/>
                <a:latin typeface="MF_FrankRuhl-Regular"/>
                <a:ea typeface="+mj-ea"/>
              </a:rPr>
              <a:t>:</a:t>
            </a:r>
            <a:r>
              <a:rPr kumimoji="0" lang="he-IL" sz="3200" b="1" i="0" u="none" strike="noStrike" kern="1200" cap="none" spc="0" normalizeH="0" baseline="0" noProof="0" dirty="0">
                <a:ln>
                  <a:noFill/>
                </a:ln>
                <a:solidFill>
                  <a:srgbClr val="0070C0"/>
                </a:solidFill>
                <a:effectLst/>
                <a:uLnTx/>
                <a:uFillTx/>
                <a:latin typeface="MF_FrankRuhl-Regular"/>
                <a:ea typeface="+mj-ea"/>
              </a:rPr>
              <a:t> </a:t>
            </a:r>
            <a:r>
              <a:rPr kumimoji="0" lang="ar-SA" sz="3200" b="1" i="0" u="none" strike="noStrike" kern="1200" cap="none" spc="0" normalizeH="0" baseline="0" noProof="0" dirty="0">
                <a:ln>
                  <a:noFill/>
                </a:ln>
                <a:solidFill>
                  <a:schemeClr val="accent1">
                    <a:lumMod val="75000"/>
                  </a:schemeClr>
                </a:solidFill>
                <a:effectLst/>
                <a:uLnTx/>
                <a:uFillTx/>
                <a:latin typeface="MF_FrankRuhl-Bold"/>
                <a:ea typeface="+mj-ea"/>
              </a:rPr>
              <a:t>نَباتاتٌ بَرِّيةٌ مَحمِيَّةٌ </a:t>
            </a:r>
            <a:r>
              <a:rPr kumimoji="0" lang="he-IL" sz="3200" b="1" i="0" u="none" strike="noStrike" kern="1200" cap="none" spc="0" normalizeH="0" baseline="0" noProof="0" dirty="0">
                <a:ln>
                  <a:noFill/>
                </a:ln>
                <a:effectLst/>
                <a:uLnTx/>
                <a:uFillTx/>
                <a:latin typeface="MF_FrankRuhl-Bold"/>
                <a:ea typeface="+mj-ea"/>
              </a:rPr>
              <a:t>(</a:t>
            </a:r>
            <a:r>
              <a:rPr kumimoji="0" lang="ar-SA" sz="3200" b="1" i="0" u="none" strike="noStrike" kern="1200" cap="none" spc="0" normalizeH="0" baseline="0" noProof="0" dirty="0">
                <a:ln>
                  <a:noFill/>
                </a:ln>
                <a:effectLst/>
                <a:uLnTx/>
                <a:uFillTx/>
                <a:latin typeface="MF_FrankRuhl-Bold"/>
                <a:ea typeface="+mj-ea"/>
              </a:rPr>
              <a:t>صفحة</a:t>
            </a:r>
            <a:r>
              <a:rPr kumimoji="0" lang="he-IL" sz="3200" b="1" i="0" u="none" strike="noStrike" kern="1200" cap="none" spc="0" normalizeH="0" baseline="0" noProof="0" dirty="0">
                <a:ln>
                  <a:noFill/>
                </a:ln>
                <a:effectLst/>
                <a:uLnTx/>
                <a:uFillTx/>
                <a:latin typeface="MF_FrankRuhl-Bold"/>
                <a:ea typeface="+mj-ea"/>
              </a:rPr>
              <a:t> 88)</a:t>
            </a:r>
            <a:endParaRPr lang="he-IL" sz="3200" dirty="0"/>
          </a:p>
        </p:txBody>
      </p:sp>
      <p:pic>
        <p:nvPicPr>
          <p:cNvPr id="2" name="תמונה 1">
            <a:extLst>
              <a:ext uri="{FF2B5EF4-FFF2-40B4-BE49-F238E27FC236}">
                <a16:creationId xmlns:a16="http://schemas.microsoft.com/office/drawing/2014/main" id="{18279128-93D8-70C7-DC9F-3984C7DA06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9332" y="0"/>
            <a:ext cx="1524132" cy="1012024"/>
          </a:xfrm>
          <a:prstGeom prst="rect">
            <a:avLst/>
          </a:prstGeom>
        </p:spPr>
      </p:pic>
      <p:pic>
        <p:nvPicPr>
          <p:cNvPr id="8" name="תמונה 7" descr="תמונה שמכילה כתב יד, גופן, טקסט, קליגרפיה&#10;&#10;התיאור נוצר באופן אוטומטי">
            <a:extLst>
              <a:ext uri="{FF2B5EF4-FFF2-40B4-BE49-F238E27FC236}">
                <a16:creationId xmlns:a16="http://schemas.microsoft.com/office/drawing/2014/main" id="{2846A70B-1D4B-440B-255B-682EE5D54A3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70943" y="1711899"/>
            <a:ext cx="6237360" cy="695422"/>
          </a:xfrm>
          <a:prstGeom prst="rect">
            <a:avLst/>
          </a:prstGeom>
        </p:spPr>
      </p:pic>
    </p:spTree>
    <p:extLst>
      <p:ext uri="{BB962C8B-B14F-4D97-AF65-F5344CB8AC3E}">
        <p14:creationId xmlns:p14="http://schemas.microsoft.com/office/powerpoint/2010/main" val="324830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81111" y="273945"/>
            <a:ext cx="5756989" cy="1325563"/>
          </a:xfrm>
        </p:spPr>
        <p:txBody>
          <a:bodyPr>
            <a:normAutofit/>
          </a:bodyPr>
          <a:lstStyle/>
          <a:p>
            <a:pPr algn="r"/>
            <a:r>
              <a:rPr lang="ar-SA" b="1" dirty="0">
                <a:solidFill>
                  <a:schemeClr val="accent1">
                    <a:lumMod val="75000"/>
                  </a:schemeClr>
                </a:solidFill>
                <a:cs typeface="+mn-cs"/>
              </a:rPr>
              <a:t>أعضاءُ النَّبتَةِ</a:t>
            </a:r>
            <a:r>
              <a:rPr lang="he-IL" sz="3200" b="1" dirty="0">
                <a:cs typeface="+mn-cs"/>
              </a:rPr>
              <a:t>(</a:t>
            </a:r>
            <a:r>
              <a:rPr lang="ar-SA" sz="3200" b="1" dirty="0">
                <a:cs typeface="+mn-cs"/>
              </a:rPr>
              <a:t>صفحة</a:t>
            </a:r>
            <a:r>
              <a:rPr lang="he-IL" sz="3200" b="1" dirty="0">
                <a:cs typeface="+mn-cs"/>
              </a:rPr>
              <a:t> 89)</a:t>
            </a:r>
            <a:br>
              <a:rPr lang="he-IL" sz="3200" b="1" dirty="0">
                <a:cs typeface="+mn-cs"/>
              </a:rPr>
            </a:br>
            <a:endParaRPr lang="en-US" sz="3200" b="1" dirty="0">
              <a:solidFill>
                <a:schemeClr val="accent5"/>
              </a:solidFill>
              <a:cs typeface="+mn-cs"/>
            </a:endParaRPr>
          </a:p>
        </p:txBody>
      </p:sp>
      <p:pic>
        <p:nvPicPr>
          <p:cNvPr id="7" name="תמונה 6">
            <a:extLst>
              <a:ext uri="{FF2B5EF4-FFF2-40B4-BE49-F238E27FC236}">
                <a16:creationId xmlns:a16="http://schemas.microsoft.com/office/drawing/2014/main" id="{5E19A08C-3D81-4E04-2EB1-8F3C9B167A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43985"/>
          </a:xfrm>
          <a:prstGeom prst="rect">
            <a:avLst/>
          </a:prstGeom>
        </p:spPr>
      </p:pic>
      <p:pic>
        <p:nvPicPr>
          <p:cNvPr id="4" name="תמונה 3">
            <a:extLst>
              <a:ext uri="{FF2B5EF4-FFF2-40B4-BE49-F238E27FC236}">
                <a16:creationId xmlns:a16="http://schemas.microsoft.com/office/drawing/2014/main" id="{23F4B73D-7887-4F05-B2BA-BE622D4B26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11320"/>
            <a:ext cx="1524132" cy="1012024"/>
          </a:xfrm>
          <a:prstGeom prst="rect">
            <a:avLst/>
          </a:prstGeom>
        </p:spPr>
      </p:pic>
      <p:pic>
        <p:nvPicPr>
          <p:cNvPr id="5" name="תמונה 4">
            <a:extLst>
              <a:ext uri="{FF2B5EF4-FFF2-40B4-BE49-F238E27FC236}">
                <a16:creationId xmlns:a16="http://schemas.microsoft.com/office/drawing/2014/main" id="{00AAF69D-7398-DE6E-225F-615426AFEB44}"/>
              </a:ext>
            </a:extLst>
          </p:cNvPr>
          <p:cNvPicPr>
            <a:picLocks noChangeAspect="1"/>
          </p:cNvPicPr>
          <p:nvPr/>
        </p:nvPicPr>
        <p:blipFill>
          <a:blip r:embed="rId5"/>
          <a:stretch>
            <a:fillRect/>
          </a:stretch>
        </p:blipFill>
        <p:spPr>
          <a:xfrm>
            <a:off x="1814337" y="1431030"/>
            <a:ext cx="6067425" cy="5153025"/>
          </a:xfrm>
          <a:prstGeom prst="rect">
            <a:avLst/>
          </a:prstGeom>
        </p:spPr>
      </p:pic>
      <p:sp>
        <p:nvSpPr>
          <p:cNvPr id="6" name="תיבת טקסט 5">
            <a:extLst>
              <a:ext uri="{FF2B5EF4-FFF2-40B4-BE49-F238E27FC236}">
                <a16:creationId xmlns:a16="http://schemas.microsoft.com/office/drawing/2014/main" id="{EC645FAB-B884-787F-9059-2EB3D4273964}"/>
              </a:ext>
            </a:extLst>
          </p:cNvPr>
          <p:cNvSpPr txBox="1"/>
          <p:nvPr/>
        </p:nvSpPr>
        <p:spPr>
          <a:xfrm>
            <a:off x="7240556" y="2500605"/>
            <a:ext cx="525726" cy="369332"/>
          </a:xfrm>
          <a:prstGeom prst="rect">
            <a:avLst/>
          </a:prstGeom>
          <a:solidFill>
            <a:schemeClr val="bg1"/>
          </a:solidFill>
        </p:spPr>
        <p:txBody>
          <a:bodyPr wrap="square" rtlCol="1">
            <a:spAutoFit/>
          </a:bodyPr>
          <a:lstStyle/>
          <a:p>
            <a:endParaRPr lang="he-IL" dirty="0"/>
          </a:p>
        </p:txBody>
      </p:sp>
      <p:pic>
        <p:nvPicPr>
          <p:cNvPr id="8" name="תמונה 7">
            <a:extLst>
              <a:ext uri="{FF2B5EF4-FFF2-40B4-BE49-F238E27FC236}">
                <a16:creationId xmlns:a16="http://schemas.microsoft.com/office/drawing/2014/main" id="{8A364B06-3484-8DE6-060E-D6BC563D92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9849" y="3243056"/>
            <a:ext cx="524301" cy="371888"/>
          </a:xfrm>
          <a:prstGeom prst="rect">
            <a:avLst/>
          </a:prstGeom>
        </p:spPr>
      </p:pic>
      <p:pic>
        <p:nvPicPr>
          <p:cNvPr id="9" name="תמונה 8">
            <a:extLst>
              <a:ext uri="{FF2B5EF4-FFF2-40B4-BE49-F238E27FC236}">
                <a16:creationId xmlns:a16="http://schemas.microsoft.com/office/drawing/2014/main" id="{D295DF90-D92D-9EA7-2226-F86672F21B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5282" y="1431030"/>
            <a:ext cx="731000" cy="414088"/>
          </a:xfrm>
          <a:prstGeom prst="rect">
            <a:avLst/>
          </a:prstGeom>
        </p:spPr>
      </p:pic>
    </p:spTree>
    <p:extLst>
      <p:ext uri="{BB962C8B-B14F-4D97-AF65-F5344CB8AC3E}">
        <p14:creationId xmlns:p14="http://schemas.microsoft.com/office/powerpoint/2010/main" val="543392091"/>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TotalTime>
  <Words>1216</Words>
  <Application>Microsoft Office PowerPoint</Application>
  <PresentationFormat>‫הצגה על המסך (4:3)</PresentationFormat>
  <Paragraphs>134</Paragraphs>
  <Slides>24</Slides>
  <Notes>24</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24</vt:i4>
      </vt:variant>
    </vt:vector>
  </HeadingPairs>
  <TitlesOfParts>
    <vt:vector size="33" baseType="lpstr">
      <vt:lpstr>Almoni Neue DL 4.0 AAA</vt:lpstr>
      <vt:lpstr>Arial</vt:lpstr>
      <vt:lpstr>Calibri</vt:lpstr>
      <vt:lpstr>Calibri Light</vt:lpstr>
      <vt:lpstr>EnzoagadaMF-Bold</vt:lpstr>
      <vt:lpstr>FontbitDavid</vt:lpstr>
      <vt:lpstr>MF_FrankRuhl-Bold</vt:lpstr>
      <vt:lpstr>MF_FrankRuhl-Regular</vt:lpstr>
      <vt:lpstr>ערכת נושא Office</vt:lpstr>
      <vt:lpstr>عارِضَةٌ مُرافِقَةٌ لِلدُّروسِ</vt:lpstr>
      <vt:lpstr>מצגת של PowerPoint‏</vt:lpstr>
      <vt:lpstr>نَباتاتٌ في الرَبيعِ (الصفحات 88-87 ) </vt:lpstr>
      <vt:lpstr>نَباتاتٌ في الرَبيعِ</vt:lpstr>
      <vt:lpstr>نَباتاتٌ في الرَبيعِ</vt:lpstr>
      <vt:lpstr>מצגת של PowerPoint‏</vt:lpstr>
      <vt:lpstr>نَباتاتٌ في الرَبيعِ نَباتاتٌ بَرِّيةٌ مَحمِيَّةٌ  </vt:lpstr>
      <vt:lpstr>מצגת של PowerPoint‏</vt:lpstr>
      <vt:lpstr>أعضاءُ النَّبتَةِ(صفحة 89) </vt:lpstr>
      <vt:lpstr>مَهَمَةٌ:نُقارِنُ بينَ النَّباتاتِ         (الصفحات 91-90)</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ماذا تَعَلَّمْنا؟</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235</cp:revision>
  <dcterms:created xsi:type="dcterms:W3CDTF">2019-05-25T18:59:51Z</dcterms:created>
  <dcterms:modified xsi:type="dcterms:W3CDTF">2024-03-13T11:47:31Z</dcterms:modified>
</cp:coreProperties>
</file>