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egGAa6E7KwL2IocgA294zfWKD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56" y="52"/>
      </p:cViewPr>
      <p:guideLst>
        <p:guide orient="horz" pos="220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400" b="0" i="0" u="none" strike="noStrike">
                <a:latin typeface="Arial"/>
                <a:ea typeface="Arial"/>
                <a:cs typeface="Arial"/>
                <a:sym typeface="Arial"/>
              </a:rPr>
              <a:t>תת הפרק </a:t>
            </a:r>
            <a:r>
              <a:rPr lang="ar-SA" sz="1400" b="1" i="0" u="none" strike="noStrike">
                <a:latin typeface="Arial"/>
                <a:ea typeface="Arial"/>
                <a:cs typeface="Arial"/>
                <a:sym typeface="Arial"/>
              </a:rPr>
              <a:t>בני אדם בעונת האביב </a:t>
            </a:r>
            <a:r>
              <a:rPr lang="ar-SA" sz="1400" b="0" i="0" u="none" strike="noStrike">
                <a:latin typeface="Arial"/>
                <a:ea typeface="Arial"/>
                <a:cs typeface="Arial"/>
                <a:sym typeface="Arial"/>
              </a:rPr>
              <a:t>עוסק בשינויים בהתנהגותם של בני האדם. הסביבה מאירה פנים, יותר אור, האוויר מתחמם, החוץ "קורא" לנו. הלבוש משתנה לקיצי יותר ומפסיקים לחמם את הבית. בדרך כלל מטיילים יותר ועוסקים בפעילות גופנית מחוץ לבית.</a:t>
            </a:r>
            <a:endParaRPr sz="1400"/>
          </a:p>
        </p:txBody>
      </p:sp>
      <p:sp>
        <p:nvSpPr>
          <p:cNvPr id="87" name="Google Shape;87;p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800" b="0" i="0" u="none" strike="noStrike">
                <a:latin typeface="Arial"/>
                <a:ea typeface="Arial"/>
                <a:cs typeface="Arial"/>
                <a:sym typeface="Arial"/>
              </a:rPr>
              <a:t>מסכמים בעזרת היגדי הסיכום שבתבנית מה למדנו? </a:t>
            </a:r>
            <a:endParaRPr/>
          </a:p>
          <a:p>
            <a:pPr marL="0" lvl="0" indent="0" algn="r" rtl="1">
              <a:spcBef>
                <a:spcPts val="0"/>
              </a:spcBef>
              <a:spcAft>
                <a:spcPts val="0"/>
              </a:spcAft>
              <a:buNone/>
            </a:pPr>
            <a:r>
              <a:rPr lang="ar-SA" sz="1800" b="0" i="0" u="none" strike="noStrike">
                <a:latin typeface="Arial"/>
                <a:ea typeface="Arial"/>
                <a:cs typeface="Arial"/>
                <a:sym typeface="Arial"/>
              </a:rPr>
              <a:t>משלימים מושגים חסרים בהיגדי הסיכום.</a:t>
            </a:r>
            <a:endParaRPr/>
          </a:p>
          <a:p>
            <a:pPr marL="285750" lvl="0" indent="-285750" algn="r" rtl="1">
              <a:spcBef>
                <a:spcPts val="0"/>
              </a:spcBef>
              <a:spcAft>
                <a:spcPts val="0"/>
              </a:spcAft>
              <a:buClr>
                <a:schemeClr val="dk1"/>
              </a:buClr>
              <a:buSzPts val="1800"/>
              <a:buFont typeface="Arial"/>
              <a:buChar char="•"/>
            </a:pPr>
            <a:r>
              <a:rPr lang="ar-SA" sz="1800" b="0" i="0" u="none" strike="noStrike">
                <a:latin typeface="Arial"/>
                <a:ea typeface="Arial"/>
                <a:cs typeface="Arial"/>
                <a:sym typeface="Arial"/>
              </a:rPr>
              <a:t>אָנוּ _______ יוֹתֵר שָׁעוֹת בְּמֶשֶׁךְ הַיּוֹם;</a:t>
            </a:r>
            <a:endParaRPr/>
          </a:p>
          <a:p>
            <a:pPr marL="285750" lvl="0" indent="-285750" algn="r" rtl="1">
              <a:spcBef>
                <a:spcPts val="0"/>
              </a:spcBef>
              <a:spcAft>
                <a:spcPts val="0"/>
              </a:spcAft>
              <a:buClr>
                <a:schemeClr val="dk1"/>
              </a:buClr>
              <a:buSzPts val="1800"/>
              <a:buFont typeface="Arial"/>
              <a:buChar char="•"/>
            </a:pPr>
            <a:r>
              <a:rPr lang="ar-SA" sz="1800" b="0" i="0" u="none" strike="noStrike">
                <a:latin typeface="Arial"/>
                <a:ea typeface="Arial"/>
                <a:cs typeface="Arial"/>
                <a:sym typeface="Arial"/>
              </a:rPr>
              <a:t>אנָוּ אוֹהֲבִים לטְַיּלֵ בַּ______.</a:t>
            </a:r>
            <a:endParaRPr/>
          </a:p>
        </p:txBody>
      </p:sp>
      <p:sp>
        <p:nvSpPr>
          <p:cNvPr id="172" name="Google Shape;172;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a:t>מוצע להתחיל את הלמידה בקריאת קטע המידע שפותח חלק זה. הקטע מתאר את התחושות הנעימות שאנו חווים אביב. מוצע לבקש מהתלמידים לתאר את הרגשתם, למשל, למראה של שדה פורח ולמשמע של ציוצי ציפורים ועוד (שבהם יעסקו בהמשך הפרק). קטע המידע מתייחס גם להשפעת אורך היום וההתחממות על פעילותם של בני האדם. הלבוש קל וקיצי יותר, מפסיקים לחמם את הבית וצורכים פחות חשמל להארת הבית.</a:t>
            </a:r>
            <a:endParaRPr/>
          </a:p>
          <a:p>
            <a:pPr marL="0" lvl="0" indent="0" algn="r" rtl="1">
              <a:spcBef>
                <a:spcPts val="0"/>
              </a:spcBef>
              <a:spcAft>
                <a:spcPts val="0"/>
              </a:spcAft>
              <a:buNone/>
            </a:pPr>
            <a:r>
              <a:rPr lang="ar-SA"/>
              <a:t>אפשר להתייחס גם לפעילות הגופנית.</a:t>
            </a:r>
            <a:endParaRPr/>
          </a:p>
        </p:txBody>
      </p:sp>
      <p:sp>
        <p:nvSpPr>
          <p:cNvPr id="96" name="Google Shape;96;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a:t>לאחר קריאת קטע המידע שבעמוד 85 מקיימים שיח רפלקטיבי באמצעות השאלות שבתבנית שיח.</a:t>
            </a:r>
            <a:endParaRPr/>
          </a:p>
          <a:p>
            <a:pPr marL="0" lvl="0" indent="0" algn="r" rtl="1">
              <a:spcBef>
                <a:spcPts val="0"/>
              </a:spcBef>
              <a:spcAft>
                <a:spcPts val="0"/>
              </a:spcAft>
              <a:buNone/>
            </a:pPr>
            <a:r>
              <a:rPr lang="ar-SA" sz="1800" b="0" i="0" u="none" strike="noStrike">
                <a:latin typeface="Arial"/>
                <a:ea typeface="Arial"/>
                <a:cs typeface="Arial"/>
                <a:sym typeface="Arial"/>
              </a:rPr>
              <a:t>יש להפנות את תשומת לבם של התלמידים לכך שהשינוי בהתנהגות הוא תוצאה של השינוי במזג האוויר.</a:t>
            </a:r>
            <a:endParaRPr/>
          </a:p>
          <a:p>
            <a:pPr marL="0" lvl="0" indent="0" algn="r" rtl="1">
              <a:spcBef>
                <a:spcPts val="0"/>
              </a:spcBef>
              <a:spcAft>
                <a:spcPts val="0"/>
              </a:spcAft>
              <a:buNone/>
            </a:pPr>
            <a:endParaRPr/>
          </a:p>
        </p:txBody>
      </p:sp>
      <p:sp>
        <p:nvSpPr>
          <p:cNvPr id="106" name="Google Shape;106;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a:t> ניתן לבקש מהתלמידים לצייר או לצלם מספר התנהגויות שלהם שמשתנות באביב, כגון: שעות של שהייה מחוץ לבית, טיולים בטבע, ריענון הגינה- שתילה, משחקים בחצר ובמגרש, רכיבה על אופניים שינוי בשימוש בפרטי לבוש, בהסקת הבית, בהארת הבית ועוד.</a:t>
            </a:r>
            <a:endParaRPr/>
          </a:p>
          <a:p>
            <a:pPr marL="0" lvl="0" indent="0" algn="r" rtl="1">
              <a:spcBef>
                <a:spcPts val="0"/>
              </a:spcBef>
              <a:spcAft>
                <a:spcPts val="0"/>
              </a:spcAft>
              <a:buNone/>
            </a:pPr>
            <a:endParaRPr/>
          </a:p>
        </p:txBody>
      </p:sp>
      <p:sp>
        <p:nvSpPr>
          <p:cNvPr id="117" name="Google Shape;117;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sz="1800" b="0" i="0" u="none" strike="noStrike">
              <a:latin typeface="Arial"/>
              <a:ea typeface="Arial"/>
              <a:cs typeface="Arial"/>
              <a:sym typeface="Arial"/>
            </a:endParaRPr>
          </a:p>
        </p:txBody>
      </p:sp>
      <p:sp>
        <p:nvSpPr>
          <p:cNvPr id="126" name="Google Shape;126;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b="1"/>
          </a:p>
        </p:txBody>
      </p:sp>
      <p:sp>
        <p:nvSpPr>
          <p:cNvPr id="135" name="Google Shape;135;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b="1"/>
          </a:p>
        </p:txBody>
      </p:sp>
      <p:sp>
        <p:nvSpPr>
          <p:cNvPr id="144" name="Google Shape;144;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53" name="Google Shape;153;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63" name="Google Shape;163;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3887391" y="987426"/>
            <a:ext cx="4629150" cy="4873625"/>
          </a:xfrm>
          <a:prstGeom prst="rect">
            <a:avLst/>
          </a:prstGeom>
          <a:noFill/>
          <a:ln>
            <a:noFill/>
          </a:ln>
        </p:spPr>
      </p:sp>
      <p:sp>
        <p:nvSpPr>
          <p:cNvPr id="68" name="Google Shape;68;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8000"/>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ar-SA" b="1"/>
              <a:t>عارِضَةٌ مُرافِقَةٌ لِلدُّروسِ</a:t>
            </a:r>
            <a:endParaRPr b="1"/>
          </a:p>
        </p:txBody>
      </p:sp>
      <p:sp>
        <p:nvSpPr>
          <p:cNvPr id="90" name="Google Shape;90;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1">
              <a:lnSpc>
                <a:spcPct val="90000"/>
              </a:lnSpc>
              <a:spcBef>
                <a:spcPts val="0"/>
              </a:spcBef>
              <a:spcAft>
                <a:spcPts val="0"/>
              </a:spcAft>
              <a:buClr>
                <a:srgbClr val="00A9EA"/>
              </a:buClr>
              <a:buSzPct val="100000"/>
              <a:buNone/>
            </a:pPr>
            <a:r>
              <a:rPr lang="ar-SA" sz="4800" b="1">
                <a:solidFill>
                  <a:srgbClr val="00A9EA"/>
                </a:solidFill>
                <a:latin typeface="Arial"/>
                <a:ea typeface="Arial"/>
                <a:cs typeface="Arial"/>
                <a:sym typeface="Arial"/>
              </a:rPr>
              <a:t>نَتَعَلَّمُ الْعُلُوْمَ وَالتِّكْنُولُوجيا</a:t>
            </a:r>
            <a:endParaRPr/>
          </a:p>
          <a:p>
            <a:pPr marL="0" lvl="0" indent="0" algn="ctr" rtl="1">
              <a:lnSpc>
                <a:spcPct val="90000"/>
              </a:lnSpc>
              <a:spcBef>
                <a:spcPts val="1000"/>
              </a:spcBef>
              <a:spcAft>
                <a:spcPts val="0"/>
              </a:spcAft>
              <a:buClr>
                <a:srgbClr val="00A9EA"/>
              </a:buClr>
              <a:buSzPct val="100000"/>
              <a:buNone/>
            </a:pPr>
            <a:r>
              <a:rPr lang="ar-SA" sz="4800" b="1">
                <a:solidFill>
                  <a:srgbClr val="00A9EA"/>
                </a:solidFill>
                <a:latin typeface="Arial"/>
                <a:ea typeface="Arial"/>
                <a:cs typeface="Arial"/>
                <a:sym typeface="Arial"/>
              </a:rPr>
              <a:t>الصَّفُّ الأوَّلُ </a:t>
            </a:r>
            <a:endParaRPr/>
          </a:p>
          <a:p>
            <a:pPr marL="0" lvl="0" indent="0" algn="ctr" rtl="1">
              <a:lnSpc>
                <a:spcPct val="90000"/>
              </a:lnSpc>
              <a:spcBef>
                <a:spcPts val="1000"/>
              </a:spcBef>
              <a:spcAft>
                <a:spcPts val="0"/>
              </a:spcAft>
              <a:buClr>
                <a:srgbClr val="00A9EA"/>
              </a:buClr>
              <a:buSzPct val="100000"/>
              <a:buNone/>
            </a:pPr>
            <a:r>
              <a:rPr lang="ar-SA" sz="4800" b="1">
                <a:solidFill>
                  <a:srgbClr val="00A9EA"/>
                </a:solidFill>
                <a:latin typeface="Arial"/>
                <a:ea typeface="Arial"/>
                <a:cs typeface="Arial"/>
                <a:sym typeface="Arial"/>
              </a:rPr>
              <a:t>دَورَةُ فُصولِ ٱلسَّنَةِ</a:t>
            </a:r>
            <a:endParaRPr sz="4800" b="1">
              <a:solidFill>
                <a:srgbClr val="00A9EA"/>
              </a:solidFill>
              <a:latin typeface="Arial"/>
              <a:ea typeface="Arial"/>
              <a:cs typeface="Arial"/>
              <a:sym typeface="Arial"/>
            </a:endParaRPr>
          </a:p>
          <a:p>
            <a:pPr marL="0" lvl="0" indent="0" algn="ctr" rtl="1">
              <a:lnSpc>
                <a:spcPct val="90000"/>
              </a:lnSpc>
              <a:spcBef>
                <a:spcPts val="1000"/>
              </a:spcBef>
              <a:spcAft>
                <a:spcPts val="0"/>
              </a:spcAft>
              <a:buClr>
                <a:srgbClr val="00A9EA"/>
              </a:buClr>
              <a:buSzPct val="100000"/>
              <a:buNone/>
            </a:pPr>
            <a:r>
              <a:rPr lang="ar-SA" sz="4800" b="1">
                <a:solidFill>
                  <a:srgbClr val="00A9EA"/>
                </a:solidFill>
                <a:latin typeface="Arial"/>
                <a:ea typeface="Arial"/>
                <a:cs typeface="Arial"/>
                <a:sym typeface="Arial"/>
              </a:rPr>
              <a:t> </a:t>
            </a:r>
            <a:endParaRPr/>
          </a:p>
          <a:p>
            <a:pPr marL="0" lvl="0" indent="0" algn="ctr" rtl="1">
              <a:lnSpc>
                <a:spcPct val="90000"/>
              </a:lnSpc>
              <a:spcBef>
                <a:spcPts val="1000"/>
              </a:spcBef>
              <a:spcAft>
                <a:spcPts val="0"/>
              </a:spcAft>
              <a:buClr>
                <a:schemeClr val="dk1"/>
              </a:buClr>
              <a:buSzPct val="100000"/>
              <a:buNone/>
            </a:pPr>
            <a:r>
              <a:rPr lang="ar-SA" sz="3600" b="1">
                <a:latin typeface="Arial"/>
                <a:ea typeface="Arial"/>
                <a:cs typeface="Arial"/>
                <a:sym typeface="Arial"/>
              </a:rPr>
              <a:t>الفصل الثالث: جاءَ ٱلربيعُ</a:t>
            </a:r>
            <a:endParaRPr sz="3600" b="1">
              <a:latin typeface="Arial"/>
              <a:ea typeface="Arial"/>
              <a:cs typeface="Arial"/>
              <a:sym typeface="Arial"/>
            </a:endParaRPr>
          </a:p>
          <a:p>
            <a:pPr marL="0" lvl="0" indent="0" algn="ctr" rtl="1">
              <a:lnSpc>
                <a:spcPct val="90000"/>
              </a:lnSpc>
              <a:spcBef>
                <a:spcPts val="1000"/>
              </a:spcBef>
              <a:spcAft>
                <a:spcPts val="0"/>
              </a:spcAft>
              <a:buClr>
                <a:srgbClr val="FF0000"/>
              </a:buClr>
              <a:buSzPct val="100000"/>
              <a:buNone/>
            </a:pPr>
            <a:r>
              <a:rPr lang="ar-SA" sz="3600" b="1">
                <a:solidFill>
                  <a:srgbClr val="FF0000"/>
                </a:solidFill>
                <a:latin typeface="Arial"/>
                <a:ea typeface="Arial"/>
                <a:cs typeface="Arial"/>
                <a:sym typeface="Arial"/>
              </a:rPr>
              <a:t> الانسان</a:t>
            </a:r>
            <a:endParaRPr sz="3600" b="1">
              <a:solidFill>
                <a:srgbClr val="FF0000"/>
              </a:solidFill>
              <a:latin typeface="Arial"/>
              <a:ea typeface="Arial"/>
              <a:cs typeface="Arial"/>
              <a:sym typeface="Arial"/>
            </a:endParaRPr>
          </a:p>
          <a:p>
            <a:pPr marL="0" lvl="0" indent="0" algn="ctr" rtl="1">
              <a:lnSpc>
                <a:spcPct val="90000"/>
              </a:lnSpc>
              <a:spcBef>
                <a:spcPts val="1000"/>
              </a:spcBef>
              <a:spcAft>
                <a:spcPts val="0"/>
              </a:spcAft>
              <a:buClr>
                <a:schemeClr val="accent5"/>
              </a:buClr>
              <a:buSzPct val="100000"/>
              <a:buNone/>
            </a:pPr>
            <a:r>
              <a:rPr lang="ar-SA" sz="3600" b="1">
                <a:solidFill>
                  <a:schemeClr val="accent5"/>
                </a:solidFill>
                <a:latin typeface="Arial"/>
                <a:ea typeface="Arial"/>
                <a:cs typeface="Arial"/>
                <a:sym typeface="Arial"/>
              </a:rPr>
              <a:t>الصور برعاية pixabay</a:t>
            </a:r>
            <a:endParaRPr sz="3600" b="1">
              <a:solidFill>
                <a:schemeClr val="accent5"/>
              </a:solidFill>
              <a:latin typeface="Arial"/>
              <a:ea typeface="Arial"/>
              <a:cs typeface="Arial"/>
              <a:sym typeface="Arial"/>
            </a:endParaRPr>
          </a:p>
          <a:p>
            <a:pPr marL="0" lvl="0" indent="0" algn="ctr" rtl="1">
              <a:lnSpc>
                <a:spcPct val="90000"/>
              </a:lnSpc>
              <a:spcBef>
                <a:spcPts val="1000"/>
              </a:spcBef>
              <a:spcAft>
                <a:spcPts val="0"/>
              </a:spcAft>
              <a:buClr>
                <a:schemeClr val="dk1"/>
              </a:buClr>
              <a:buSzPct val="100000"/>
              <a:buNone/>
            </a:pPr>
            <a:endParaRPr sz="3600" b="1">
              <a:latin typeface="Arial"/>
              <a:ea typeface="Arial"/>
              <a:cs typeface="Arial"/>
              <a:sym typeface="Arial"/>
            </a:endParaRPr>
          </a:p>
          <a:p>
            <a:pPr marL="0" lvl="0" indent="0" algn="ctr" rtl="1">
              <a:lnSpc>
                <a:spcPct val="90000"/>
              </a:lnSpc>
              <a:spcBef>
                <a:spcPts val="1000"/>
              </a:spcBef>
              <a:spcAft>
                <a:spcPts val="0"/>
              </a:spcAft>
              <a:buClr>
                <a:schemeClr val="dk1"/>
              </a:buClr>
              <a:buSzPct val="100000"/>
              <a:buNone/>
            </a:pPr>
            <a:r>
              <a:rPr lang="ar-SA" b="1">
                <a:latin typeface="Arial"/>
                <a:ea typeface="Arial"/>
                <a:cs typeface="Arial"/>
                <a:sym typeface="Arial"/>
              </a:rPr>
              <a:t> </a:t>
            </a:r>
            <a:endParaRPr/>
          </a:p>
        </p:txBody>
      </p:sp>
      <p:pic>
        <p:nvPicPr>
          <p:cNvPr id="91" name="Google Shape;91;p1"/>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92" name="Google Shape;92;p1"/>
          <p:cNvPicPr preferRelativeResize="0"/>
          <p:nvPr/>
        </p:nvPicPr>
        <p:blipFill rotWithShape="1">
          <a:blip r:embed="rId4">
            <a:alphaModFix/>
          </a:blip>
          <a:srcRect/>
          <a:stretch/>
        </p:blipFill>
        <p:spPr>
          <a:xfrm>
            <a:off x="7619868" y="15883"/>
            <a:ext cx="1524132" cy="1012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body" idx="1"/>
          </p:nvPr>
        </p:nvSpPr>
        <p:spPr>
          <a:xfrm>
            <a:off x="1334820" y="1816571"/>
            <a:ext cx="7886700" cy="435133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p:txBody>
      </p:sp>
      <p:pic>
        <p:nvPicPr>
          <p:cNvPr id="175" name="Google Shape;175;p10"/>
          <p:cNvPicPr preferRelativeResize="0"/>
          <p:nvPr/>
        </p:nvPicPr>
        <p:blipFill rotWithShape="1">
          <a:blip r:embed="rId3">
            <a:alphaModFix/>
          </a:blip>
          <a:srcRect/>
          <a:stretch/>
        </p:blipFill>
        <p:spPr>
          <a:xfrm>
            <a:off x="0" y="72092"/>
            <a:ext cx="1688260" cy="617999"/>
          </a:xfrm>
          <a:prstGeom prst="rect">
            <a:avLst/>
          </a:prstGeom>
          <a:noFill/>
          <a:ln>
            <a:noFill/>
          </a:ln>
        </p:spPr>
      </p:pic>
      <p:pic>
        <p:nvPicPr>
          <p:cNvPr id="176" name="Google Shape;176;p10"/>
          <p:cNvPicPr preferRelativeResize="0"/>
          <p:nvPr/>
        </p:nvPicPr>
        <p:blipFill rotWithShape="1">
          <a:blip r:embed="rId4">
            <a:alphaModFix/>
          </a:blip>
          <a:srcRect/>
          <a:stretch/>
        </p:blipFill>
        <p:spPr>
          <a:xfrm>
            <a:off x="3869305" y="4781546"/>
            <a:ext cx="2521819" cy="1680556"/>
          </a:xfrm>
          <a:prstGeom prst="rect">
            <a:avLst/>
          </a:prstGeom>
          <a:noFill/>
          <a:ln w="12700" cap="flat" cmpd="sng">
            <a:solidFill>
              <a:srgbClr val="00B0F0"/>
            </a:solidFill>
            <a:prstDash val="solid"/>
            <a:round/>
            <a:headEnd type="none" w="sm" len="sm"/>
            <a:tailEnd type="none" w="sm" len="sm"/>
          </a:ln>
        </p:spPr>
      </p:pic>
      <p:pic>
        <p:nvPicPr>
          <p:cNvPr id="177" name="Google Shape;177;p10"/>
          <p:cNvPicPr preferRelativeResize="0"/>
          <p:nvPr/>
        </p:nvPicPr>
        <p:blipFill rotWithShape="1">
          <a:blip r:embed="rId5">
            <a:alphaModFix/>
          </a:blip>
          <a:srcRect/>
          <a:stretch/>
        </p:blipFill>
        <p:spPr>
          <a:xfrm>
            <a:off x="7619868" y="32666"/>
            <a:ext cx="1524132" cy="1012024"/>
          </a:xfrm>
          <a:prstGeom prst="rect">
            <a:avLst/>
          </a:prstGeom>
          <a:noFill/>
          <a:ln>
            <a:noFill/>
          </a:ln>
        </p:spPr>
      </p:pic>
      <p:pic>
        <p:nvPicPr>
          <p:cNvPr id="178" name="Google Shape;178;p10" descr="תמונה שמכילה גופן, כתב יד, קליגרפיה, טקסט&#10;&#10;התיאור נוצר באופן אוטומטי"/>
          <p:cNvPicPr preferRelativeResize="0"/>
          <p:nvPr/>
        </p:nvPicPr>
        <p:blipFill rotWithShape="1">
          <a:blip r:embed="rId6">
            <a:alphaModFix/>
          </a:blip>
          <a:srcRect/>
          <a:stretch/>
        </p:blipFill>
        <p:spPr>
          <a:xfrm>
            <a:off x="3547872" y="1501650"/>
            <a:ext cx="4370832" cy="1171739"/>
          </a:xfrm>
          <a:prstGeom prst="rect">
            <a:avLst/>
          </a:prstGeom>
          <a:noFill/>
          <a:ln>
            <a:noFill/>
          </a:ln>
        </p:spPr>
      </p:pic>
      <p:pic>
        <p:nvPicPr>
          <p:cNvPr id="179" name="Google Shape;179;p10" descr="תמונה שמכילה כתב יד, גופן, טקסט, קליגרפיה&#10;&#10;התיאור נוצר באופן אוטומטי"/>
          <p:cNvPicPr preferRelativeResize="0"/>
          <p:nvPr/>
        </p:nvPicPr>
        <p:blipFill rotWithShape="1">
          <a:blip r:embed="rId7">
            <a:alphaModFix/>
          </a:blip>
          <a:srcRect/>
          <a:stretch/>
        </p:blipFill>
        <p:spPr>
          <a:xfrm>
            <a:off x="2176272" y="3165414"/>
            <a:ext cx="5029200" cy="11241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E75B5"/>
              </a:buClr>
              <a:buSzPts val="5400"/>
              <a:buFont typeface="Arial"/>
              <a:buNone/>
            </a:pPr>
            <a:r>
              <a:rPr lang="ar-SA" sz="5400" b="1">
                <a:solidFill>
                  <a:srgbClr val="2E75B5"/>
                </a:solidFill>
                <a:latin typeface="Arial"/>
                <a:ea typeface="Arial"/>
                <a:cs typeface="Arial"/>
                <a:sym typeface="Arial"/>
              </a:rPr>
              <a:t>الأنسانُ في الرَّبيعِ </a:t>
            </a:r>
            <a:r>
              <a:rPr lang="ar-SA" sz="2800" b="1">
                <a:latin typeface="Arial"/>
                <a:ea typeface="Arial"/>
                <a:cs typeface="Arial"/>
                <a:sym typeface="Arial"/>
              </a:rPr>
              <a:t>(</a:t>
            </a:r>
            <a:r>
              <a:rPr lang="ar-SA" sz="2800" b="1"/>
              <a:t>صفحة</a:t>
            </a:r>
            <a:r>
              <a:rPr lang="ar-SA" sz="2800" b="1">
                <a:latin typeface="Arial"/>
                <a:ea typeface="Arial"/>
                <a:cs typeface="Arial"/>
                <a:sym typeface="Arial"/>
              </a:rPr>
              <a:t> 85)</a:t>
            </a:r>
            <a:endParaRPr sz="5400" b="1"/>
          </a:p>
        </p:txBody>
      </p:sp>
      <p:pic>
        <p:nvPicPr>
          <p:cNvPr id="99" name="Google Shape;99;p2"/>
          <p:cNvPicPr preferRelativeResize="0"/>
          <p:nvPr/>
        </p:nvPicPr>
        <p:blipFill rotWithShape="1">
          <a:blip r:embed="rId3">
            <a:alphaModFix/>
          </a:blip>
          <a:srcRect/>
          <a:stretch/>
        </p:blipFill>
        <p:spPr>
          <a:xfrm>
            <a:off x="0" y="72093"/>
            <a:ext cx="1688260" cy="717180"/>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0" y="2392378"/>
            <a:ext cx="3128212" cy="4323172"/>
          </a:xfrm>
          <a:prstGeom prst="rect">
            <a:avLst/>
          </a:prstGeom>
          <a:noFill/>
          <a:ln>
            <a:noFill/>
          </a:ln>
        </p:spPr>
      </p:pic>
      <p:pic>
        <p:nvPicPr>
          <p:cNvPr id="101" name="Google Shape;101;p2"/>
          <p:cNvPicPr preferRelativeResize="0"/>
          <p:nvPr/>
        </p:nvPicPr>
        <p:blipFill rotWithShape="1">
          <a:blip r:embed="rId5">
            <a:alphaModFix/>
          </a:blip>
          <a:srcRect/>
          <a:stretch/>
        </p:blipFill>
        <p:spPr>
          <a:xfrm>
            <a:off x="7619868" y="15883"/>
            <a:ext cx="1524132" cy="1012024"/>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3026664" y="1837944"/>
            <a:ext cx="5641848" cy="36888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09" name="Google Shape;109;p3"/>
          <p:cNvPicPr preferRelativeResize="0"/>
          <p:nvPr/>
        </p:nvPicPr>
        <p:blipFill rotWithShape="1">
          <a:blip r:embed="rId4">
            <a:alphaModFix/>
          </a:blip>
          <a:srcRect/>
          <a:stretch/>
        </p:blipFill>
        <p:spPr>
          <a:xfrm>
            <a:off x="551969" y="1294473"/>
            <a:ext cx="4773232" cy="3196682"/>
          </a:xfrm>
          <a:prstGeom prst="rect">
            <a:avLst/>
          </a:prstGeom>
          <a:solidFill>
            <a:schemeClr val="accent2"/>
          </a:solidFill>
          <a:ln w="12700" cap="flat" cmpd="sng">
            <a:solidFill>
              <a:srgbClr val="B31114"/>
            </a:solidFill>
            <a:prstDash val="solid"/>
            <a:round/>
            <a:headEnd type="none" w="sm" len="sm"/>
            <a:tailEnd type="none" w="sm" len="sm"/>
          </a:ln>
        </p:spPr>
      </p:pic>
      <p:pic>
        <p:nvPicPr>
          <p:cNvPr id="110" name="Google Shape;110;p3"/>
          <p:cNvPicPr preferRelativeResize="0"/>
          <p:nvPr/>
        </p:nvPicPr>
        <p:blipFill rotWithShape="1">
          <a:blip r:embed="rId5">
            <a:alphaModFix/>
          </a:blip>
          <a:srcRect/>
          <a:stretch/>
        </p:blipFill>
        <p:spPr>
          <a:xfrm>
            <a:off x="6872438" y="1380630"/>
            <a:ext cx="1949323" cy="1615153"/>
          </a:xfrm>
          <a:prstGeom prst="rect">
            <a:avLst/>
          </a:prstGeom>
          <a:noFill/>
          <a:ln w="12700" cap="flat" cmpd="sng">
            <a:solidFill>
              <a:srgbClr val="0067A3"/>
            </a:solidFill>
            <a:prstDash val="solid"/>
            <a:round/>
            <a:headEnd type="none" w="sm" len="sm"/>
            <a:tailEnd type="none" w="sm" len="sm"/>
          </a:ln>
        </p:spPr>
      </p:pic>
      <p:sp>
        <p:nvSpPr>
          <p:cNvPr id="111" name="Google Shape;111;p3"/>
          <p:cNvSpPr txBox="1"/>
          <p:nvPr/>
        </p:nvSpPr>
        <p:spPr>
          <a:xfrm>
            <a:off x="165629" y="5754556"/>
            <a:ext cx="8812742"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3600" b="1" i="0" u="none" strike="noStrike" cap="none">
                <a:solidFill>
                  <a:srgbClr val="3490FF"/>
                </a:solidFill>
                <a:latin typeface="Arial"/>
                <a:ea typeface="Arial"/>
                <a:cs typeface="Arial"/>
                <a:sym typeface="Arial"/>
              </a:rPr>
              <a:t>مَهَمَةٌ: </a:t>
            </a:r>
            <a:r>
              <a:rPr lang="ar-SA" sz="3600" b="1" i="0" u="none" strike="noStrike" cap="none">
                <a:solidFill>
                  <a:srgbClr val="000000"/>
                </a:solidFill>
                <a:latin typeface="Arial"/>
                <a:ea typeface="Arial"/>
                <a:cs typeface="Arial"/>
                <a:sym typeface="Arial"/>
              </a:rPr>
              <a:t>كَيفَ نَتَصرفُ في فَصلِ الرَّبيعِ؟</a:t>
            </a:r>
            <a:r>
              <a:rPr lang="ar-SA" sz="2800" b="1" i="0" u="none" strike="noStrike" cap="none">
                <a:solidFill>
                  <a:srgbClr val="000000"/>
                </a:solidFill>
                <a:latin typeface="Arial"/>
                <a:ea typeface="Arial"/>
                <a:cs typeface="Arial"/>
                <a:sym typeface="Arial"/>
              </a:rPr>
              <a:t>(صفحة 85)</a:t>
            </a:r>
            <a:endParaRPr sz="3200" b="1" i="0" u="none" strike="noStrike" cap="none">
              <a:solidFill>
                <a:schemeClr val="dk1"/>
              </a:solidFill>
              <a:latin typeface="Calibri"/>
              <a:ea typeface="Calibri"/>
              <a:cs typeface="Calibri"/>
              <a:sym typeface="Calibri"/>
            </a:endParaRPr>
          </a:p>
        </p:txBody>
      </p:sp>
      <p:sp>
        <p:nvSpPr>
          <p:cNvPr id="112" name="Google Shape;112;p3"/>
          <p:cNvSpPr txBox="1"/>
          <p:nvPr/>
        </p:nvSpPr>
        <p:spPr>
          <a:xfrm>
            <a:off x="5428648" y="3090830"/>
            <a:ext cx="3262965"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3600" b="1" i="0" u="none" strike="noStrike" cap="none">
                <a:solidFill>
                  <a:schemeClr val="dk1"/>
                </a:solidFill>
                <a:latin typeface="Calibri"/>
                <a:ea typeface="Calibri"/>
                <a:cs typeface="Calibri"/>
                <a:sym typeface="Calibri"/>
              </a:rPr>
              <a:t>مُحادَثَةٌ </a:t>
            </a:r>
            <a:r>
              <a:rPr lang="ar-SA" sz="2800" b="1" i="0" u="none" strike="noStrike" cap="none">
                <a:solidFill>
                  <a:schemeClr val="dk1"/>
                </a:solidFill>
                <a:latin typeface="Calibri"/>
                <a:ea typeface="Calibri"/>
                <a:cs typeface="Calibri"/>
                <a:sym typeface="Calibri"/>
              </a:rPr>
              <a:t>(صفحة 85)</a:t>
            </a:r>
            <a:endParaRPr/>
          </a:p>
          <a:p>
            <a:pPr marL="0" marR="0" lvl="0" indent="0" algn="r" rtl="0">
              <a:spcBef>
                <a:spcPts val="0"/>
              </a:spcBef>
              <a:spcAft>
                <a:spcPts val="0"/>
              </a:spcAft>
              <a:buNone/>
            </a:pPr>
            <a:endParaRPr sz="2800" b="1" i="0" u="none" strike="noStrike" cap="none">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6">
            <a:alphaModFix/>
          </a:blip>
          <a:srcRect/>
          <a:stretch/>
        </p:blipFill>
        <p:spPr>
          <a:xfrm>
            <a:off x="7619868" y="15883"/>
            <a:ext cx="1524132" cy="1012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5400"/>
              <a:buFont typeface="Calibri"/>
              <a:buNone/>
            </a:pPr>
            <a:r>
              <a:rPr lang="ar-SA" sz="5400" b="1">
                <a:solidFill>
                  <a:schemeClr val="accent5"/>
                </a:solidFill>
              </a:rPr>
              <a:t>نَتَنَزهُ في الطَّبيعَةِ</a:t>
            </a:r>
            <a:endParaRPr sz="5400" b="1">
              <a:solidFill>
                <a:schemeClr val="accent5"/>
              </a:solidFill>
            </a:endParaRPr>
          </a:p>
        </p:txBody>
      </p:sp>
      <p:pic>
        <p:nvPicPr>
          <p:cNvPr id="120" name="Google Shape;120;p4"/>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21" name="Google Shape;121;p4"/>
          <p:cNvPicPr preferRelativeResize="0">
            <a:picLocks noGrp="1"/>
          </p:cNvPicPr>
          <p:nvPr>
            <p:ph type="body" idx="1"/>
          </p:nvPr>
        </p:nvPicPr>
        <p:blipFill rotWithShape="1">
          <a:blip r:embed="rId4">
            <a:alphaModFix/>
          </a:blip>
          <a:srcRect/>
          <a:stretch/>
        </p:blipFill>
        <p:spPr>
          <a:xfrm>
            <a:off x="2770434" y="1455971"/>
            <a:ext cx="3603132" cy="5276900"/>
          </a:xfrm>
          <a:prstGeom prst="rect">
            <a:avLst/>
          </a:prstGeom>
          <a:noFill/>
          <a:ln>
            <a:noFill/>
          </a:ln>
        </p:spPr>
      </p:pic>
      <p:pic>
        <p:nvPicPr>
          <p:cNvPr id="122" name="Google Shape;122;p4"/>
          <p:cNvPicPr preferRelativeResize="0"/>
          <p:nvPr/>
        </p:nvPicPr>
        <p:blipFill rotWithShape="1">
          <a:blip r:embed="rId5">
            <a:alphaModFix/>
          </a:blip>
          <a:srcRect/>
          <a:stretch/>
        </p:blipFill>
        <p:spPr>
          <a:xfrm>
            <a:off x="7619868" y="15883"/>
            <a:ext cx="1524132" cy="1012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5"/>
          <p:cNvPicPr preferRelativeResize="0"/>
          <p:nvPr/>
        </p:nvPicPr>
        <p:blipFill rotWithShape="1">
          <a:blip r:embed="rId3">
            <a:alphaModFix/>
          </a:blip>
          <a:srcRect/>
          <a:stretch/>
        </p:blipFill>
        <p:spPr>
          <a:xfrm>
            <a:off x="0" y="72093"/>
            <a:ext cx="1688260" cy="719796"/>
          </a:xfrm>
          <a:prstGeom prst="rect">
            <a:avLst/>
          </a:prstGeom>
          <a:noFill/>
          <a:ln>
            <a:noFill/>
          </a:ln>
        </p:spPr>
      </p:pic>
      <p:pic>
        <p:nvPicPr>
          <p:cNvPr id="129" name="Google Shape;129;p5"/>
          <p:cNvPicPr preferRelativeResize="0"/>
          <p:nvPr/>
        </p:nvPicPr>
        <p:blipFill rotWithShape="1">
          <a:blip r:embed="rId4">
            <a:alphaModFix/>
          </a:blip>
          <a:srcRect/>
          <a:stretch/>
        </p:blipFill>
        <p:spPr>
          <a:xfrm>
            <a:off x="2194560" y="1766571"/>
            <a:ext cx="6125690" cy="5278622"/>
          </a:xfrm>
          <a:prstGeom prst="rect">
            <a:avLst/>
          </a:prstGeom>
          <a:noFill/>
          <a:ln>
            <a:noFill/>
          </a:ln>
        </p:spPr>
      </p:pic>
      <p:sp>
        <p:nvSpPr>
          <p:cNvPr id="130" name="Google Shape;130;p5"/>
          <p:cNvSpPr txBox="1"/>
          <p:nvPr/>
        </p:nvSpPr>
        <p:spPr>
          <a:xfrm>
            <a:off x="0" y="698862"/>
            <a:ext cx="87822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5400" b="1" i="0" u="none" strike="noStrike" cap="none">
                <a:solidFill>
                  <a:srgbClr val="2F5496"/>
                </a:solidFill>
                <a:latin typeface="Calibri"/>
                <a:ea typeface="Calibri"/>
                <a:cs typeface="Calibri"/>
                <a:sym typeface="Calibri"/>
              </a:rPr>
              <a:t>نَلعَبُ في مَلعَبِ الأَلعابِ</a:t>
            </a:r>
            <a:endParaRPr sz="5400" b="1" i="0" u="none" strike="noStrike" cap="none">
              <a:solidFill>
                <a:srgbClr val="2F5496"/>
              </a:solidFill>
              <a:latin typeface="Calibri"/>
              <a:ea typeface="Calibri"/>
              <a:cs typeface="Calibri"/>
              <a:sym typeface="Calibri"/>
            </a:endParaRPr>
          </a:p>
        </p:txBody>
      </p:sp>
      <p:pic>
        <p:nvPicPr>
          <p:cNvPr id="131" name="Google Shape;131;p5"/>
          <p:cNvPicPr preferRelativeResize="0"/>
          <p:nvPr/>
        </p:nvPicPr>
        <p:blipFill rotWithShape="1">
          <a:blip r:embed="rId5">
            <a:alphaModFix/>
          </a:blip>
          <a:srcRect/>
          <a:stretch/>
        </p:blipFill>
        <p:spPr>
          <a:xfrm>
            <a:off x="7558184" y="72093"/>
            <a:ext cx="1524132" cy="101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a:stretch/>
        </p:blipFill>
        <p:spPr>
          <a:xfrm>
            <a:off x="0" y="72093"/>
            <a:ext cx="1688260" cy="486172"/>
          </a:xfrm>
          <a:prstGeom prst="rect">
            <a:avLst/>
          </a:prstGeom>
          <a:noFill/>
          <a:ln>
            <a:noFill/>
          </a:ln>
        </p:spPr>
      </p:pic>
      <p:pic>
        <p:nvPicPr>
          <p:cNvPr id="138" name="Google Shape;138;p6"/>
          <p:cNvPicPr preferRelativeResize="0"/>
          <p:nvPr/>
        </p:nvPicPr>
        <p:blipFill rotWithShape="1">
          <a:blip r:embed="rId4">
            <a:alphaModFix/>
          </a:blip>
          <a:srcRect/>
          <a:stretch/>
        </p:blipFill>
        <p:spPr>
          <a:xfrm>
            <a:off x="1534256" y="1554383"/>
            <a:ext cx="6726191" cy="4335241"/>
          </a:xfrm>
          <a:prstGeom prst="rect">
            <a:avLst/>
          </a:prstGeom>
          <a:noFill/>
          <a:ln w="9525" cap="flat" cmpd="sng">
            <a:solidFill>
              <a:srgbClr val="00B0F0"/>
            </a:solidFill>
            <a:prstDash val="solid"/>
            <a:round/>
            <a:headEnd type="none" w="sm" len="sm"/>
            <a:tailEnd type="none" w="sm" len="sm"/>
          </a:ln>
        </p:spPr>
      </p:pic>
      <p:sp>
        <p:nvSpPr>
          <p:cNvPr id="139" name="Google Shape;139;p6"/>
          <p:cNvSpPr txBox="1"/>
          <p:nvPr/>
        </p:nvSpPr>
        <p:spPr>
          <a:xfrm>
            <a:off x="2611351" y="558265"/>
            <a:ext cx="457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5400" b="1" i="0" u="none" strike="noStrike" cap="none">
                <a:solidFill>
                  <a:srgbClr val="2F5496"/>
                </a:solidFill>
                <a:latin typeface="Calibri"/>
                <a:ea typeface="Calibri"/>
                <a:cs typeface="Calibri"/>
                <a:sym typeface="Calibri"/>
              </a:rPr>
              <a:t>نَزرَعُ ٱلنَّباتاتِ</a:t>
            </a:r>
            <a:endParaRPr sz="5400" b="1" i="0" u="none" strike="noStrike" cap="none">
              <a:solidFill>
                <a:srgbClr val="2F5496"/>
              </a:solidFill>
              <a:latin typeface="Calibri"/>
              <a:ea typeface="Calibri"/>
              <a:cs typeface="Calibri"/>
              <a:sym typeface="Calibri"/>
            </a:endParaRPr>
          </a:p>
        </p:txBody>
      </p:sp>
      <p:pic>
        <p:nvPicPr>
          <p:cNvPr id="140" name="Google Shape;140;p6"/>
          <p:cNvPicPr preferRelativeResize="0"/>
          <p:nvPr/>
        </p:nvPicPr>
        <p:blipFill rotWithShape="1">
          <a:blip r:embed="rId5">
            <a:alphaModFix/>
          </a:blip>
          <a:srcRect/>
          <a:stretch/>
        </p:blipFill>
        <p:spPr>
          <a:xfrm>
            <a:off x="7619868" y="52253"/>
            <a:ext cx="1524132" cy="1012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47" name="Google Shape;147;p7"/>
          <p:cNvPicPr preferRelativeResize="0"/>
          <p:nvPr/>
        </p:nvPicPr>
        <p:blipFill rotWithShape="1">
          <a:blip r:embed="rId4">
            <a:alphaModFix/>
          </a:blip>
          <a:srcRect/>
          <a:stretch/>
        </p:blipFill>
        <p:spPr>
          <a:xfrm>
            <a:off x="1530718" y="1501541"/>
            <a:ext cx="6621879" cy="5284367"/>
          </a:xfrm>
          <a:prstGeom prst="rect">
            <a:avLst/>
          </a:prstGeom>
          <a:noFill/>
          <a:ln w="12700" cap="flat" cmpd="sng">
            <a:solidFill>
              <a:srgbClr val="00B0F0"/>
            </a:solidFill>
            <a:prstDash val="solid"/>
            <a:round/>
            <a:headEnd type="none" w="sm" len="sm"/>
            <a:tailEnd type="none" w="sm" len="sm"/>
          </a:ln>
        </p:spPr>
      </p:pic>
      <p:sp>
        <p:nvSpPr>
          <p:cNvPr id="148" name="Google Shape;148;p7"/>
          <p:cNvSpPr txBox="1"/>
          <p:nvPr/>
        </p:nvSpPr>
        <p:spPr>
          <a:xfrm>
            <a:off x="2189747" y="358826"/>
            <a:ext cx="577997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5400" b="1" i="0" u="none" strike="noStrike" cap="none">
                <a:solidFill>
                  <a:srgbClr val="2F5496"/>
                </a:solidFill>
                <a:latin typeface="Calibri"/>
                <a:ea typeface="Calibri"/>
                <a:cs typeface="Calibri"/>
                <a:sym typeface="Calibri"/>
              </a:rPr>
              <a:t>نَركَبُ عَلى ٱلدَّراجَةِ</a:t>
            </a:r>
            <a:endParaRPr sz="5400" b="1" i="0" u="none" strike="noStrike" cap="none">
              <a:solidFill>
                <a:srgbClr val="2F5496"/>
              </a:solidFill>
              <a:latin typeface="Calibri"/>
              <a:ea typeface="Calibri"/>
              <a:cs typeface="Calibri"/>
              <a:sym typeface="Calibri"/>
            </a:endParaRPr>
          </a:p>
        </p:txBody>
      </p:sp>
      <p:pic>
        <p:nvPicPr>
          <p:cNvPr id="149" name="Google Shape;149;p7"/>
          <p:cNvPicPr preferRelativeResize="0"/>
          <p:nvPr/>
        </p:nvPicPr>
        <p:blipFill rotWithShape="1">
          <a:blip r:embed="rId5">
            <a:alphaModFix/>
          </a:blip>
          <a:srcRect/>
          <a:stretch/>
        </p:blipFill>
        <p:spPr>
          <a:xfrm>
            <a:off x="7619868" y="15883"/>
            <a:ext cx="1524132" cy="1012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a:stretch/>
        </p:blipFill>
        <p:spPr>
          <a:xfrm>
            <a:off x="0" y="72092"/>
            <a:ext cx="1688260" cy="668419"/>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1309036" y="946008"/>
            <a:ext cx="3859730" cy="2744026"/>
          </a:xfrm>
          <a:prstGeom prst="rect">
            <a:avLst/>
          </a:prstGeom>
          <a:noFill/>
          <a:ln w="12700" cap="flat" cmpd="sng">
            <a:solidFill>
              <a:srgbClr val="548135"/>
            </a:solidFill>
            <a:prstDash val="solid"/>
            <a:round/>
            <a:headEnd type="none" w="sm" len="sm"/>
            <a:tailEnd type="none" w="sm" len="sm"/>
          </a:ln>
        </p:spPr>
      </p:pic>
      <p:pic>
        <p:nvPicPr>
          <p:cNvPr id="157" name="Google Shape;157;p8"/>
          <p:cNvPicPr preferRelativeResize="0"/>
          <p:nvPr/>
        </p:nvPicPr>
        <p:blipFill rotWithShape="1">
          <a:blip r:embed="rId5">
            <a:alphaModFix/>
          </a:blip>
          <a:srcRect/>
          <a:stretch/>
        </p:blipFill>
        <p:spPr>
          <a:xfrm>
            <a:off x="4974337" y="3844671"/>
            <a:ext cx="3852030" cy="2407519"/>
          </a:xfrm>
          <a:prstGeom prst="rect">
            <a:avLst/>
          </a:prstGeom>
          <a:noFill/>
          <a:ln w="12700" cap="flat" cmpd="sng">
            <a:solidFill>
              <a:srgbClr val="548135"/>
            </a:solidFill>
            <a:prstDash val="solid"/>
            <a:round/>
            <a:headEnd type="none" w="sm" len="sm"/>
            <a:tailEnd type="none" w="sm" len="sm"/>
          </a:ln>
        </p:spPr>
      </p:pic>
      <p:sp>
        <p:nvSpPr>
          <p:cNvPr id="158" name="Google Shape;158;p8"/>
          <p:cNvSpPr txBox="1"/>
          <p:nvPr/>
        </p:nvSpPr>
        <p:spPr>
          <a:xfrm>
            <a:off x="4974337" y="1552694"/>
            <a:ext cx="416966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4400" b="1" i="0" u="none" strike="noStrike" cap="none">
                <a:solidFill>
                  <a:srgbClr val="2F5496"/>
                </a:solidFill>
                <a:latin typeface="Calibri"/>
                <a:ea typeface="Calibri"/>
                <a:cs typeface="Calibri"/>
                <a:sym typeface="Calibri"/>
              </a:rPr>
              <a:t>في حَديقَةِ ٱلألعابِ</a:t>
            </a:r>
            <a:endParaRPr sz="4400" b="1" i="0" u="none" strike="noStrike" cap="none">
              <a:solidFill>
                <a:srgbClr val="2F5496"/>
              </a:solidFill>
              <a:latin typeface="Calibri"/>
              <a:ea typeface="Calibri"/>
              <a:cs typeface="Calibri"/>
              <a:sym typeface="Calibri"/>
            </a:endParaRPr>
          </a:p>
        </p:txBody>
      </p:sp>
      <p:pic>
        <p:nvPicPr>
          <p:cNvPr id="159" name="Google Shape;159;p8"/>
          <p:cNvPicPr preferRelativeResize="0"/>
          <p:nvPr/>
        </p:nvPicPr>
        <p:blipFill rotWithShape="1">
          <a:blip r:embed="rId6">
            <a:alphaModFix/>
          </a:blip>
          <a:srcRect/>
          <a:stretch/>
        </p:blipFill>
        <p:spPr>
          <a:xfrm>
            <a:off x="7619868" y="30158"/>
            <a:ext cx="1524132" cy="1012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a:stretch/>
        </p:blipFill>
        <p:spPr>
          <a:xfrm>
            <a:off x="0" y="-91025"/>
            <a:ext cx="1688260" cy="955815"/>
          </a:xfrm>
          <a:prstGeom prst="rect">
            <a:avLst/>
          </a:prstGeom>
          <a:noFill/>
          <a:ln>
            <a:noFill/>
          </a:ln>
        </p:spPr>
      </p:pic>
      <p:pic>
        <p:nvPicPr>
          <p:cNvPr id="166" name="Google Shape;166;p9"/>
          <p:cNvPicPr preferRelativeResize="0"/>
          <p:nvPr/>
        </p:nvPicPr>
        <p:blipFill rotWithShape="1">
          <a:blip r:embed="rId4">
            <a:alphaModFix/>
          </a:blip>
          <a:srcRect/>
          <a:stretch/>
        </p:blipFill>
        <p:spPr>
          <a:xfrm>
            <a:off x="2493648" y="1865304"/>
            <a:ext cx="5014761" cy="4670249"/>
          </a:xfrm>
          <a:prstGeom prst="rect">
            <a:avLst/>
          </a:prstGeom>
          <a:noFill/>
          <a:ln w="12700" cap="flat" cmpd="sng">
            <a:solidFill>
              <a:srgbClr val="00B0F0"/>
            </a:solidFill>
            <a:prstDash val="solid"/>
            <a:round/>
            <a:headEnd type="none" w="sm" len="sm"/>
            <a:tailEnd type="none" w="sm" len="sm"/>
          </a:ln>
        </p:spPr>
      </p:pic>
      <p:sp>
        <p:nvSpPr>
          <p:cNvPr id="167" name="Google Shape;167;p9"/>
          <p:cNvSpPr txBox="1"/>
          <p:nvPr/>
        </p:nvSpPr>
        <p:spPr>
          <a:xfrm>
            <a:off x="1391202" y="728397"/>
            <a:ext cx="721965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5400" b="1" i="0" u="none" strike="noStrike" cap="none">
                <a:solidFill>
                  <a:srgbClr val="2F5496"/>
                </a:solidFill>
                <a:latin typeface="Calibri"/>
                <a:ea typeface="Calibri"/>
                <a:cs typeface="Calibri"/>
                <a:sym typeface="Calibri"/>
              </a:rPr>
              <a:t>نَلْبِسُ ٱلملابِسَ القصيرَةِ </a:t>
            </a:r>
            <a:endParaRPr sz="5400" b="1" i="0" u="none" strike="noStrike" cap="none">
              <a:solidFill>
                <a:srgbClr val="2F5496"/>
              </a:solidFill>
              <a:latin typeface="Calibri"/>
              <a:ea typeface="Calibri"/>
              <a:cs typeface="Calibri"/>
              <a:sym typeface="Calibri"/>
            </a:endParaRPr>
          </a:p>
        </p:txBody>
      </p:sp>
      <p:pic>
        <p:nvPicPr>
          <p:cNvPr id="168" name="Google Shape;168;p9"/>
          <p:cNvPicPr preferRelativeResize="0"/>
          <p:nvPr/>
        </p:nvPicPr>
        <p:blipFill rotWithShape="1">
          <a:blip r:embed="rId5">
            <a:alphaModFix/>
          </a:blip>
          <a:srcRect/>
          <a:stretch/>
        </p:blipFill>
        <p:spPr>
          <a:xfrm>
            <a:off x="7619868" y="8808"/>
            <a:ext cx="1524132" cy="855982"/>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‫הצגה על המסך (4:3)</PresentationFormat>
  <Paragraphs>44</Paragraphs>
  <Slides>10</Slides>
  <Notes>10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10</vt:i4>
      </vt:variant>
    </vt:vector>
  </HeadingPairs>
  <TitlesOfParts>
    <vt:vector size="13" baseType="lpstr">
      <vt:lpstr>Arial</vt:lpstr>
      <vt:lpstr>Calibri</vt:lpstr>
      <vt:lpstr>ערכת נושא Office</vt:lpstr>
      <vt:lpstr>عارِضَةٌ مُرافِقَةٌ لِلدُّروسِ</vt:lpstr>
      <vt:lpstr>الأنسانُ في الرَّبيعِ (صفحة 85)</vt:lpstr>
      <vt:lpstr>מצגת של PowerPoint‏</vt:lpstr>
      <vt:lpstr>نَتَنَزهُ في الطَّبيعَةِ</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عارِضَةٌ مُرافِقَةٌ لِلدُّروسِ</dc:title>
  <dc:creator>Tamar Levy</dc:creator>
  <cp:lastModifiedBy>noga mishan</cp:lastModifiedBy>
  <cp:revision>1</cp:revision>
  <dcterms:created xsi:type="dcterms:W3CDTF">2019-05-25T18:59:51Z</dcterms:created>
  <dcterms:modified xsi:type="dcterms:W3CDTF">2024-03-07T03:14:51Z</dcterms:modified>
</cp:coreProperties>
</file>