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208">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0" roundtripDataSignature="AMtx7mjw8kd40P6XO/QF3RRKXv39SORs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0" d="100"/>
          <a:sy n="60" d="100"/>
        </p:scale>
        <p:origin x="1056" y="52"/>
      </p:cViewPr>
      <p:guideLst>
        <p:guide orient="horz" pos="2208"/>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notesMaster" Target="notesMasters/notesMaster1.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oga mishan" userId="802d01ca9850f5a0" providerId="LiveId" clId="{58A2E975-EB49-461D-A0CF-D2AB493AD987}"/>
    <pc:docChg chg="modSld">
      <pc:chgData name="noga mishan" userId="802d01ca9850f5a0" providerId="LiveId" clId="{58A2E975-EB49-461D-A0CF-D2AB493AD987}" dt="2024-03-07T03:13:48.233" v="6" actId="20577"/>
      <pc:docMkLst>
        <pc:docMk/>
      </pc:docMkLst>
      <pc:sldChg chg="modNotesTx">
        <pc:chgData name="noga mishan" userId="802d01ca9850f5a0" providerId="LiveId" clId="{58A2E975-EB49-461D-A0CF-D2AB493AD987}" dt="2024-03-07T03:13:48.233" v="6" actId="20577"/>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388620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588"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r" rtl="1">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388620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iw-I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400" dirty="0"/>
              <a:t>הפרק האביב הגיע עוסק בשלוש נקודות מבט על מאפייני העונה: מזג האוויר באביב </a:t>
            </a:r>
            <a:r>
              <a:rPr lang="he-IL" sz="1400" dirty="0"/>
              <a:t>(</a:t>
            </a:r>
            <a:r>
              <a:rPr lang="iw-IL" sz="1400" dirty="0"/>
              <a:t>כולל אורך היום והלילה</a:t>
            </a:r>
            <a:r>
              <a:rPr lang="he-IL" sz="1400" dirty="0"/>
              <a:t>), </a:t>
            </a:r>
            <a:r>
              <a:rPr lang="iw-IL" sz="1400" dirty="0"/>
              <a:t>האדם</a:t>
            </a:r>
            <a:endParaRPr dirty="0"/>
          </a:p>
          <a:p>
            <a:pPr marL="0" lvl="0" indent="0" algn="r" rtl="1">
              <a:spcBef>
                <a:spcPts val="0"/>
              </a:spcBef>
              <a:spcAft>
                <a:spcPts val="0"/>
              </a:spcAft>
              <a:buNone/>
            </a:pPr>
            <a:r>
              <a:rPr lang="iw-IL" sz="1400" dirty="0"/>
              <a:t>באביב, צמחים ובעלי חיים באביב.</a:t>
            </a:r>
            <a:endParaRPr dirty="0"/>
          </a:p>
          <a:p>
            <a:pPr marL="0" lvl="0" indent="0" algn="r" rtl="1">
              <a:spcBef>
                <a:spcPts val="0"/>
              </a:spcBef>
              <a:spcAft>
                <a:spcPts val="0"/>
              </a:spcAft>
              <a:buNone/>
            </a:pPr>
            <a:r>
              <a:rPr lang="iw-IL" sz="1400" dirty="0"/>
              <a:t>מטרתו של פרק זה היא התבוננות בתופעות שונות הקשורות באביב ומעקב אחר השינויים המתחוללים בסביבה. האביב הוא המשכו של החורף, והוא מבשר את בוא הקיץ. אבל לא תמיד הגבולות בין החורף לאביב או בין האביב לקיץ הם ברורים ומדויקים. עם זאת, יש חשיבות להכרת מאפייני האביב, השונים מאלה של החורף ושל הקיץ.</a:t>
            </a:r>
            <a:endParaRPr sz="1400" dirty="0"/>
          </a:p>
        </p:txBody>
      </p:sp>
      <p:sp>
        <p:nvSpPr>
          <p:cNvPr id="87" name="Google Shape;87;p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6" name="Google Shape;17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בטבלה זו מארגנים את תוצאות המדידות של כמה מועדים בעונה. להזכירכם, מכיוון שבעונת האביב (ובהמשך גם בקיץ) התלמידים מבצעים כמה מדידות, יש לארגן את כל הנתונים בטבלאות המסכמות שבסוף החוברת (עמוד 118)</a:t>
            </a:r>
            <a:endParaRPr/>
          </a:p>
          <a:p>
            <a:pPr marL="0" lvl="0" indent="0" algn="r" rtl="1">
              <a:spcBef>
                <a:spcPts val="0"/>
              </a:spcBef>
              <a:spcAft>
                <a:spcPts val="0"/>
              </a:spcAft>
              <a:buNone/>
            </a:pPr>
            <a:r>
              <a:rPr lang="iw-IL"/>
              <a:t>אפשר להכין לוח כיתתי דומה (על פלקט) ולתעד יחד עם הילדים את המדידות.</a:t>
            </a:r>
            <a:endParaRPr/>
          </a:p>
          <a:p>
            <a:pPr marL="0" lvl="0" indent="0" algn="r" rtl="1">
              <a:spcBef>
                <a:spcPts val="0"/>
              </a:spcBef>
              <a:spcAft>
                <a:spcPts val="0"/>
              </a:spcAft>
              <a:buNone/>
            </a:pPr>
            <a:endParaRPr/>
          </a:p>
        </p:txBody>
      </p:sp>
      <p:sp>
        <p:nvSpPr>
          <p:cNvPr id="177" name="Google Shape;177;p10: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solidFill>
                  <a:srgbClr val="000000"/>
                </a:solidFill>
              </a:rPr>
              <a:t>10</a:t>
            </a:fld>
            <a:endParaRPr>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r" rtl="1">
              <a:lnSpc>
                <a:spcPct val="100000"/>
              </a:lnSpc>
              <a:spcBef>
                <a:spcPts val="0"/>
              </a:spcBef>
              <a:spcAft>
                <a:spcPts val="0"/>
              </a:spcAft>
              <a:buClr>
                <a:srgbClr val="000000"/>
              </a:buClr>
              <a:buSzPts val="1800"/>
              <a:buFont typeface="Arial"/>
              <a:buNone/>
            </a:pPr>
            <a:r>
              <a:rPr lang="iw-IL" sz="1800">
                <a:solidFill>
                  <a:srgbClr val="000000"/>
                </a:solidFill>
                <a:latin typeface="Arial"/>
                <a:ea typeface="Arial"/>
                <a:cs typeface="Arial"/>
                <a:sym typeface="Arial"/>
              </a:rPr>
              <a:t>מומלץ להקריא בקול את ההיגדים לבקש מהתלמידים להשלים בקול רם מילים חסרות. ראו דוגמה.</a:t>
            </a:r>
            <a:endParaRPr/>
          </a:p>
          <a:p>
            <a:pPr marL="0" lvl="0" indent="0" algn="r" rtl="1">
              <a:spcBef>
                <a:spcPts val="0"/>
              </a:spcBef>
              <a:spcAft>
                <a:spcPts val="0"/>
              </a:spcAft>
              <a:buNone/>
            </a:pPr>
            <a:endParaRPr sz="1800" b="0" i="0" u="none" strike="noStrike">
              <a:latin typeface="Arial"/>
              <a:ea typeface="Arial"/>
              <a:cs typeface="Arial"/>
              <a:sym typeface="Arial"/>
            </a:endParaRPr>
          </a:p>
          <a:p>
            <a:pPr marL="171450" lvl="0" indent="-171450" algn="r" rtl="1">
              <a:spcBef>
                <a:spcPts val="0"/>
              </a:spcBef>
              <a:spcAft>
                <a:spcPts val="0"/>
              </a:spcAft>
              <a:buClr>
                <a:schemeClr val="dk1"/>
              </a:buClr>
              <a:buSzPts val="1200"/>
              <a:buFont typeface="Arial"/>
              <a:buChar char="•"/>
            </a:pPr>
            <a:r>
              <a:rPr lang="iw-IL"/>
              <a:t>בָּאָבִיב הַשָּׁמַיִם _______ וְלִפְעָמִים מְעֻנָּנִים חֶלְקִית.</a:t>
            </a:r>
            <a:endParaRPr/>
          </a:p>
          <a:p>
            <a:pPr marL="171450" lvl="0" indent="-171450" algn="r" rtl="1">
              <a:spcBef>
                <a:spcPts val="0"/>
              </a:spcBef>
              <a:spcAft>
                <a:spcPts val="0"/>
              </a:spcAft>
              <a:buClr>
                <a:schemeClr val="dk1"/>
              </a:buClr>
              <a:buSzPts val="1200"/>
              <a:buFont typeface="Arial"/>
              <a:buChar char="•"/>
            </a:pPr>
            <a:r>
              <a:rPr lang="iw-IL"/>
              <a:t>בָּאָבִיב יֵשׁ יָמִים קְרִירִים, יָמִים חַמִּים וְלִפְעָמִים ימֵי ________.</a:t>
            </a:r>
            <a:endParaRPr/>
          </a:p>
          <a:p>
            <a:pPr marL="171450" lvl="0" indent="-171450" algn="r" rtl="1">
              <a:spcBef>
                <a:spcPts val="0"/>
              </a:spcBef>
              <a:spcAft>
                <a:spcPts val="0"/>
              </a:spcAft>
              <a:buClr>
                <a:schemeClr val="dk1"/>
              </a:buClr>
              <a:buSzPts val="1200"/>
              <a:buFont typeface="Arial"/>
              <a:buChar char="•"/>
            </a:pPr>
            <a:r>
              <a:rPr lang="iw-IL"/>
              <a:t>בָּאָבִיב הָרוּחַ _______ וְלִפְעָמִים עֵרָה.</a:t>
            </a:r>
            <a:endParaRPr/>
          </a:p>
          <a:p>
            <a:pPr marL="171450" lvl="0" indent="-171450" algn="r" rtl="1">
              <a:spcBef>
                <a:spcPts val="0"/>
              </a:spcBef>
              <a:spcAft>
                <a:spcPts val="0"/>
              </a:spcAft>
              <a:buClr>
                <a:schemeClr val="dk1"/>
              </a:buClr>
              <a:buSzPts val="1200"/>
              <a:buFont typeface="Arial"/>
              <a:buChar char="•"/>
            </a:pPr>
            <a:r>
              <a:rPr lang="iw-IL"/>
              <a:t>בָּאָבִיב יוֹרֵד מְעַט _______.</a:t>
            </a:r>
            <a:endParaRPr/>
          </a:p>
        </p:txBody>
      </p:sp>
      <p:sp>
        <p:nvSpPr>
          <p:cNvPr id="186" name="Google Shape;186;p11: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6" name="Google Shape;196;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800" b="0" i="0" u="none" strike="noStrike">
                <a:latin typeface="Arial"/>
                <a:ea typeface="Arial"/>
                <a:cs typeface="Arial"/>
                <a:sym typeface="Arial"/>
              </a:rPr>
              <a:t>תיעוד וחישוב אורך היום והלילה, והשוואתם לעונות הקודמות מוכיחה שבאביב הימים מתארכים יחסית לחורף, והלילות מתקצרים. באביב, בטווח התאריכים שבין ה– 21 ל– 23 במרץ, מתקיים יום שוויון, שבו אורך היום זהה לאורך הלילה. ובסתיו בטווח התאריכים שבין ה– 21 ל– 23 בספטמבר.</a:t>
            </a:r>
            <a:endParaRPr/>
          </a:p>
          <a:p>
            <a:pPr marL="0" lvl="0" indent="0" algn="r" rtl="1">
              <a:spcBef>
                <a:spcPts val="0"/>
              </a:spcBef>
              <a:spcAft>
                <a:spcPts val="0"/>
              </a:spcAft>
              <a:buNone/>
            </a:pPr>
            <a:r>
              <a:rPr lang="iw-IL"/>
              <a:t>את המשימה התלמידים יבצעו בבית בעזרת מבוגרים. הם מתבקשים למצוא את המידע ולהשוות אותו לזה שנאסף בעונת החורף, באמצעות חישוב אורך היום.</a:t>
            </a:r>
            <a:endParaRPr/>
          </a:p>
          <a:p>
            <a:pPr marL="0" lvl="0" indent="0" algn="r" rtl="1">
              <a:spcBef>
                <a:spcPts val="0"/>
              </a:spcBef>
              <a:spcAft>
                <a:spcPts val="0"/>
              </a:spcAft>
              <a:buNone/>
            </a:pPr>
            <a:r>
              <a:rPr lang="iw-IL"/>
              <a:t>מומלץ לחבר זאת לחיי היומיום, באמצעות שאלות כמו מה אתם עושים בשעת השקיעה? מה אתם עושים בשעה הזו בחורף?</a:t>
            </a:r>
            <a:endParaRPr/>
          </a:p>
        </p:txBody>
      </p:sp>
      <p:sp>
        <p:nvSpPr>
          <p:cNvPr id="197" name="Google Shape;197;p1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800" b="0" i="0" u="none" strike="noStrike">
                <a:latin typeface="Arial"/>
                <a:ea typeface="Arial"/>
                <a:cs typeface="Arial"/>
                <a:sym typeface="Arial"/>
              </a:rPr>
              <a:t>באתר </a:t>
            </a:r>
            <a:r>
              <a:rPr lang="iw-IL" sz="1800" b="1" i="0" u="none" strike="noStrike">
                <a:latin typeface="Arial"/>
                <a:ea typeface="Arial"/>
                <a:cs typeface="Arial"/>
                <a:sym typeface="Arial"/>
              </a:rPr>
              <a:t>במבט מקוון</a:t>
            </a:r>
            <a:r>
              <a:rPr lang="iw-IL" sz="1800" b="0" i="0" u="none" strike="noStrike">
                <a:latin typeface="Arial"/>
                <a:ea typeface="Arial"/>
                <a:cs typeface="Arial"/>
                <a:sym typeface="Arial"/>
              </a:rPr>
              <a:t>, בספר הדיגיטלי, בעמוד 105, משימה: </a:t>
            </a:r>
            <a:r>
              <a:rPr lang="iw-IL" sz="1800" b="1" i="0" u="none" strike="noStrike">
                <a:latin typeface="Arial"/>
                <a:ea typeface="Arial"/>
                <a:cs typeface="Arial"/>
                <a:sym typeface="Arial"/>
              </a:rPr>
              <a:t>לוח זריחות ושקיעות.</a:t>
            </a:r>
            <a:endParaRPr/>
          </a:p>
        </p:txBody>
      </p:sp>
      <p:sp>
        <p:nvSpPr>
          <p:cNvPr id="209" name="Google Shape;209;p1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מומלץ להקריא בקול את ההיגדים לבקש מהתלמידים להשלים בקול רם מילים חסרות. ראו דוגמה.</a:t>
            </a:r>
            <a:endParaRPr/>
          </a:p>
          <a:p>
            <a:pPr marL="171450" lvl="0" indent="-171450" algn="r" rtl="1">
              <a:spcBef>
                <a:spcPts val="0"/>
              </a:spcBef>
              <a:spcAft>
                <a:spcPts val="0"/>
              </a:spcAft>
              <a:buClr>
                <a:schemeClr val="dk1"/>
              </a:buClr>
              <a:buSzPts val="1200"/>
              <a:buFont typeface="Arial"/>
              <a:buChar char="•"/>
            </a:pPr>
            <a:r>
              <a:rPr lang="iw-IL"/>
              <a:t>בָּאָבִיב הַיָּמִים מִתְאָרְכִים וְהַלֵּילוֹת ________.</a:t>
            </a:r>
            <a:endParaRPr/>
          </a:p>
          <a:p>
            <a:pPr marL="171450" lvl="0" indent="-171450" algn="r" rtl="1">
              <a:spcBef>
                <a:spcPts val="0"/>
              </a:spcBef>
              <a:spcAft>
                <a:spcPts val="0"/>
              </a:spcAft>
              <a:buClr>
                <a:schemeClr val="dk1"/>
              </a:buClr>
              <a:buSzPts val="1200"/>
              <a:buFont typeface="Arial"/>
              <a:buChar char="•"/>
            </a:pPr>
            <a:r>
              <a:rPr lang="iw-IL"/>
              <a:t>בָּאָבִיב הַיּוֹם _______ יוֹתֵר מֵאֲשֶׁר בַּחֹרֶף.</a:t>
            </a:r>
            <a:endParaRPr/>
          </a:p>
          <a:p>
            <a:pPr marL="171450" lvl="0" indent="-171450" algn="r" rtl="1">
              <a:spcBef>
                <a:spcPts val="0"/>
              </a:spcBef>
              <a:spcAft>
                <a:spcPts val="0"/>
              </a:spcAft>
              <a:buClr>
                <a:schemeClr val="dk1"/>
              </a:buClr>
              <a:buSzPts val="1200"/>
              <a:buFont typeface="Arial"/>
              <a:buChar char="•"/>
            </a:pPr>
            <a:r>
              <a:rPr lang="iw-IL"/>
              <a:t>בָּאָבִיב הַלַּיְלָה _______ יוֹתֵר מֵאֲשֶׁר בַּחֹרֶף.</a:t>
            </a:r>
            <a:endParaRPr/>
          </a:p>
          <a:p>
            <a:pPr marL="0" lvl="0" indent="0" algn="r" rtl="1">
              <a:spcBef>
                <a:spcPts val="0"/>
              </a:spcBef>
              <a:spcAft>
                <a:spcPts val="0"/>
              </a:spcAft>
              <a:buNone/>
            </a:pPr>
            <a:endParaRPr/>
          </a:p>
          <a:p>
            <a:pPr marL="0" lvl="0" indent="0" algn="r" rtl="1">
              <a:spcBef>
                <a:spcPts val="0"/>
              </a:spcBef>
              <a:spcAft>
                <a:spcPts val="0"/>
              </a:spcAft>
              <a:buNone/>
            </a:pPr>
            <a:endParaRPr/>
          </a:p>
        </p:txBody>
      </p:sp>
      <p:sp>
        <p:nvSpPr>
          <p:cNvPr id="220" name="Google Shape;220;p1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14</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400"/>
              <a:t>הפרק האביב הגיע עוסק בשלוש נקודות מבט על מאפייני העונה: מזג האוויר באביב (כולל אורך היום והלילה), האדם</a:t>
            </a:r>
            <a:endParaRPr/>
          </a:p>
          <a:p>
            <a:pPr marL="0" lvl="0" indent="0" algn="r" rtl="1">
              <a:spcBef>
                <a:spcPts val="0"/>
              </a:spcBef>
              <a:spcAft>
                <a:spcPts val="0"/>
              </a:spcAft>
              <a:buNone/>
            </a:pPr>
            <a:r>
              <a:rPr lang="iw-IL" sz="1400"/>
              <a:t>באביב, צמחים ובעלי חיים באביב.</a:t>
            </a:r>
            <a:endParaRPr/>
          </a:p>
          <a:p>
            <a:pPr marL="0" lvl="0" indent="0" algn="r" rtl="1">
              <a:spcBef>
                <a:spcPts val="0"/>
              </a:spcBef>
              <a:spcAft>
                <a:spcPts val="0"/>
              </a:spcAft>
              <a:buNone/>
            </a:pPr>
            <a:r>
              <a:rPr lang="iw-IL" sz="1400"/>
              <a:t>מטרתו של פרק זה היא התבוננות בתופעות שונות הקשורות באביב ומעקב אחר השינויים המתחוללים בסביבה. האביב הוא המשכו של החורף, והוא מבשר את בוא הקיץ. אבל לא תמיד הגבולות בין החורף לאביב או בין האביב לקיץ הם ברורים ומדויקים. עם זאת, יש חשיבות להכרת מאפייני האביב, השונים מאלה של החורף ושל הקיץ.</a:t>
            </a:r>
            <a:endParaRPr sz="1400"/>
          </a:p>
        </p:txBody>
      </p:sp>
      <p:sp>
        <p:nvSpPr>
          <p:cNvPr id="96" name="Google Shape;96;p2: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400"/>
              <a:t>הפרק האביב הגיע עוסק בשלוש נקודות מבט על מאפייני העונה: מזג האוויר באביב (כולל אורך היום והלילה), האדם</a:t>
            </a:r>
            <a:endParaRPr/>
          </a:p>
          <a:p>
            <a:pPr marL="0" lvl="0" indent="0" algn="r" rtl="1">
              <a:spcBef>
                <a:spcPts val="0"/>
              </a:spcBef>
              <a:spcAft>
                <a:spcPts val="0"/>
              </a:spcAft>
              <a:buNone/>
            </a:pPr>
            <a:r>
              <a:rPr lang="iw-IL" sz="1400"/>
              <a:t>באביב, צמחים ובעלי חיים באביב.</a:t>
            </a:r>
            <a:endParaRPr/>
          </a:p>
          <a:p>
            <a:pPr marL="0" lvl="0" indent="0" algn="r" rtl="1">
              <a:spcBef>
                <a:spcPts val="0"/>
              </a:spcBef>
              <a:spcAft>
                <a:spcPts val="0"/>
              </a:spcAft>
              <a:buNone/>
            </a:pPr>
            <a:r>
              <a:rPr lang="iw-IL" sz="1400"/>
              <a:t>מטרתו של פרק זה היא התבוננות בתופעות שונות הקשורות באביב ומעקב אחר השינויים המתחוללים בסביבה. האביב הוא המשכו של החורף, והוא מבשר את בוא הקיץ. אבל לא תמיד הגבולות בין החורף לאביב או בין האביב לקיץ הם ברורים ומדויקים. עם זאת, יש חשיבות להכרת מאפייני האביב, השונים מאלה של החורף ושל הקיץ.</a:t>
            </a:r>
            <a:endParaRPr sz="1400"/>
          </a:p>
        </p:txBody>
      </p:sp>
      <p:sp>
        <p:nvSpPr>
          <p:cNvPr id="104" name="Google Shape;104;p3: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1" name="Google Shape;111;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800" b="0" i="0" u="none" strike="noStrike">
                <a:latin typeface="Arial"/>
                <a:ea typeface="Arial"/>
                <a:cs typeface="Arial"/>
                <a:sym typeface="Arial"/>
              </a:rPr>
              <a:t>איור </a:t>
            </a:r>
            <a:r>
              <a:rPr lang="iw-IL" sz="1800" b="1" i="0" u="none" strike="noStrike">
                <a:latin typeface="Arial"/>
                <a:ea typeface="Arial"/>
                <a:cs typeface="Arial"/>
                <a:sym typeface="Arial"/>
              </a:rPr>
              <a:t>מעגל עונות השנה </a:t>
            </a:r>
            <a:r>
              <a:rPr lang="iw-IL" sz="1800" b="0" i="0" u="none" strike="noStrike">
                <a:latin typeface="Arial"/>
                <a:ea typeface="Arial"/>
                <a:cs typeface="Arial"/>
                <a:sym typeface="Arial"/>
              </a:rPr>
              <a:t>נועד להבנות בהכרת הלומדים את התמונה השלמה של </a:t>
            </a:r>
            <a:r>
              <a:rPr lang="iw-IL" sz="1800" b="1" i="0" u="none" strike="noStrike">
                <a:latin typeface="Arial"/>
                <a:ea typeface="Arial"/>
                <a:cs typeface="Arial"/>
                <a:sym typeface="Arial"/>
              </a:rPr>
              <a:t>מחזוריות עונות השנה.</a:t>
            </a:r>
            <a:endParaRPr/>
          </a:p>
          <a:p>
            <a:pPr marL="0" lvl="0" indent="0" algn="r" rtl="1">
              <a:spcBef>
                <a:spcPts val="0"/>
              </a:spcBef>
              <a:spcAft>
                <a:spcPts val="0"/>
              </a:spcAft>
              <a:buNone/>
            </a:pPr>
            <a:r>
              <a:rPr lang="iw-IL" sz="1800" b="0" i="0" u="none" strike="noStrike">
                <a:latin typeface="Arial"/>
                <a:ea typeface="Arial"/>
                <a:cs typeface="Arial"/>
                <a:sym typeface="Arial"/>
              </a:rPr>
              <a:t>האיור משמש כמארגן למידה מוקדם שישרת את המורה והתלמידים להכרת מהות השינויים בעונות השנה</a:t>
            </a:r>
            <a:endParaRPr/>
          </a:p>
          <a:p>
            <a:pPr marL="0" lvl="0" indent="0" algn="r" rtl="1">
              <a:spcBef>
                <a:spcPts val="0"/>
              </a:spcBef>
              <a:spcAft>
                <a:spcPts val="0"/>
              </a:spcAft>
              <a:buNone/>
            </a:pPr>
            <a:r>
              <a:rPr lang="iw-IL" sz="1800" b="0" i="0" u="none" strike="noStrike">
                <a:latin typeface="Arial"/>
                <a:ea typeface="Arial"/>
                <a:cs typeface="Arial"/>
                <a:sym typeface="Arial"/>
              </a:rPr>
              <a:t>המגיעות בזו אחר זו במחזוריות. חשוב לפתוח את הלימוד של </a:t>
            </a:r>
            <a:r>
              <a:rPr lang="iw-IL" sz="1800" b="1" i="0" u="none" strike="noStrike">
                <a:latin typeface="Arial"/>
                <a:ea typeface="Arial"/>
                <a:cs typeface="Arial"/>
                <a:sym typeface="Arial"/>
              </a:rPr>
              <a:t>כל עונה </a:t>
            </a:r>
            <a:r>
              <a:rPr lang="iw-IL" sz="1800" b="0" i="0" u="none" strike="noStrike">
                <a:latin typeface="Arial"/>
                <a:ea typeface="Arial"/>
                <a:cs typeface="Arial"/>
                <a:sym typeface="Arial"/>
              </a:rPr>
              <a:t>באיור הזה. בפתיחת כל פרקי העונות, איור מעגל עונות השנה מוצג במתכונת מוקטנת ורק העונה שבה עוסק הפרק מודגשת באיור (חלק מתוך השלם). </a:t>
            </a:r>
            <a:endParaRPr/>
          </a:p>
          <a:p>
            <a:pPr marL="0" lvl="0" indent="0" algn="r" rtl="1">
              <a:spcBef>
                <a:spcPts val="0"/>
              </a:spcBef>
              <a:spcAft>
                <a:spcPts val="0"/>
              </a:spcAft>
              <a:buNone/>
            </a:pPr>
            <a:r>
              <a:rPr lang="iw-IL" sz="1800" b="0" i="0" u="none" strike="noStrike">
                <a:latin typeface="Arial"/>
                <a:ea typeface="Arial"/>
                <a:cs typeface="Arial"/>
                <a:sym typeface="Arial"/>
              </a:rPr>
              <a:t>בתחילת הלימוד של כל עונה, מומלץ להפנות את התלמידים לאיור השלם שמופיע בפתיחת החוברת כדי להבין את מקומה של העונה ברצף השנה וכדי להשוות את השינויים שחלו במעבר העונות.</a:t>
            </a:r>
            <a:endParaRPr/>
          </a:p>
          <a:p>
            <a:pPr marL="0" lvl="0" indent="0" algn="r" rtl="1">
              <a:spcBef>
                <a:spcPts val="0"/>
              </a:spcBef>
              <a:spcAft>
                <a:spcPts val="0"/>
              </a:spcAft>
              <a:buNone/>
            </a:pPr>
            <a:endParaRPr sz="1800" b="0" i="0" u="none" strike="noStrike">
              <a:latin typeface="Arial"/>
              <a:ea typeface="Arial"/>
              <a:cs typeface="Arial"/>
              <a:sym typeface="Arial"/>
            </a:endParaRPr>
          </a:p>
          <a:p>
            <a:pPr marL="0" lvl="0" indent="0" algn="r" rtl="1">
              <a:spcBef>
                <a:spcPts val="0"/>
              </a:spcBef>
              <a:spcAft>
                <a:spcPts val="0"/>
              </a:spcAft>
              <a:buNone/>
            </a:pPr>
            <a:r>
              <a:rPr lang="iw-IL" sz="1800" b="0" i="0" u="none" strike="noStrike">
                <a:latin typeface="Arial"/>
                <a:ea typeface="Arial"/>
                <a:cs typeface="Arial"/>
                <a:sym typeface="Arial"/>
              </a:rPr>
              <a:t>שואלים: אחרי איזו עונה מגיע החורף?</a:t>
            </a:r>
            <a:endParaRPr/>
          </a:p>
          <a:p>
            <a:pPr marL="0" lvl="0" indent="0" algn="r" rtl="1">
              <a:spcBef>
                <a:spcPts val="0"/>
              </a:spcBef>
              <a:spcAft>
                <a:spcPts val="0"/>
              </a:spcAft>
              <a:buNone/>
            </a:pPr>
            <a:r>
              <a:rPr lang="iw-IL" sz="1800" b="0" i="0" u="none" strike="noStrike">
                <a:latin typeface="Arial"/>
                <a:ea typeface="Arial"/>
                <a:cs typeface="Arial"/>
                <a:sym typeface="Arial"/>
              </a:rPr>
              <a:t>מהם השינויים שחלים בסביבה בחורף? (בני אדם, צמחים, בעלי חיים)</a:t>
            </a:r>
            <a:endParaRPr/>
          </a:p>
          <a:p>
            <a:pPr marL="0" lvl="0" indent="0" algn="r" rtl="1">
              <a:spcBef>
                <a:spcPts val="0"/>
              </a:spcBef>
              <a:spcAft>
                <a:spcPts val="0"/>
              </a:spcAft>
              <a:buNone/>
            </a:pPr>
            <a:r>
              <a:rPr lang="iw-IL" sz="1800" b="0" i="0" u="none" strike="noStrike">
                <a:latin typeface="Arial"/>
                <a:ea typeface="Arial"/>
                <a:cs typeface="Arial"/>
                <a:sym typeface="Arial"/>
              </a:rPr>
              <a:t>וכמובן חוזרים ומקיימים דיון בעזרת השאלות שבעמוד 7.</a:t>
            </a:r>
            <a:endParaRPr/>
          </a:p>
        </p:txBody>
      </p:sp>
      <p:sp>
        <p:nvSpPr>
          <p:cNvPr id="112" name="Google Shape;112;p4: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800" b="0" i="0" u="none" strike="noStrike">
                <a:latin typeface="Arial"/>
                <a:ea typeface="Arial"/>
                <a:cs typeface="Arial"/>
                <a:sym typeface="Arial"/>
              </a:rPr>
              <a:t>מתבוננים באיור גלגל העונות ומתמקדים בגזרת החורף.</a:t>
            </a:r>
            <a:endParaRPr/>
          </a:p>
          <a:p>
            <a:pPr marL="0" lvl="0" indent="0" algn="r" rtl="1">
              <a:spcBef>
                <a:spcPts val="0"/>
              </a:spcBef>
              <a:spcAft>
                <a:spcPts val="0"/>
              </a:spcAft>
              <a:buNone/>
            </a:pPr>
            <a:r>
              <a:rPr lang="iw-IL"/>
              <a:t>מומלץ לערוך השוואה בין מאפייני החורף שעליהם למדו בתת הפרק הקודם לבין מאפייני האביב כפי שבאים לידי ביטוי באיור בשקופית 4.</a:t>
            </a:r>
            <a:endParaRPr/>
          </a:p>
        </p:txBody>
      </p:sp>
      <p:sp>
        <p:nvSpPr>
          <p:cNvPr id="124" name="Google Shape;124;p5: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800" b="0" i="0" u="none" strike="noStrike">
                <a:latin typeface="Arial"/>
                <a:ea typeface="Arial"/>
                <a:cs typeface="Arial"/>
                <a:sym typeface="Arial"/>
              </a:rPr>
              <a:t>האיור מעגל עונות השנה נועד לסייע לתלמידים לבנות את ההבנה של מחזוריות עונות השנה, כאשר האביב</a:t>
            </a:r>
            <a:endParaRPr/>
          </a:p>
          <a:p>
            <a:pPr marL="0" lvl="0" indent="0" algn="r" rtl="1">
              <a:spcBef>
                <a:spcPts val="0"/>
              </a:spcBef>
              <a:spcAft>
                <a:spcPts val="0"/>
              </a:spcAft>
              <a:buNone/>
            </a:pPr>
            <a:r>
              <a:rPr lang="iw-IL" sz="1800" b="0" i="0" u="none" strike="noStrike">
                <a:latin typeface="Arial"/>
                <a:ea typeface="Arial"/>
                <a:cs typeface="Arial"/>
                <a:sym typeface="Arial"/>
              </a:rPr>
              <a:t>הוא חלק ממנה. מפנים את תשומת לב הלומדים לגזרה של האביב שמופיעה באיור, תוך הצבעה על חלקו במעגל עונות השנה השלם (בתחילת החוברת והמצגת).</a:t>
            </a:r>
            <a:endParaRPr/>
          </a:p>
          <a:p>
            <a:pPr marL="0" lvl="0" indent="0" algn="r" rtl="1">
              <a:spcBef>
                <a:spcPts val="0"/>
              </a:spcBef>
              <a:spcAft>
                <a:spcPts val="0"/>
              </a:spcAft>
              <a:buNone/>
            </a:pPr>
            <a:r>
              <a:rPr lang="iw-IL" sz="1800" b="0" i="0" u="none" strike="noStrike">
                <a:latin typeface="Arial"/>
                <a:ea typeface="Arial"/>
                <a:cs typeface="Arial"/>
                <a:sym typeface="Arial"/>
              </a:rPr>
              <a:t>בפתיחת הפעילות מתייחסים לשאלות הבאות: אילו סימני אביב מופיעים באיור השלם של מעגל עונות השנה? האם</a:t>
            </a:r>
            <a:endParaRPr/>
          </a:p>
          <a:p>
            <a:pPr marL="0" lvl="0" indent="0" algn="r" rtl="1">
              <a:spcBef>
                <a:spcPts val="0"/>
              </a:spcBef>
              <a:spcAft>
                <a:spcPts val="0"/>
              </a:spcAft>
              <a:buNone/>
            </a:pPr>
            <a:r>
              <a:rPr lang="iw-IL" sz="1800" b="0" i="0" u="none" strike="noStrike">
                <a:latin typeface="Arial"/>
                <a:ea typeface="Arial"/>
                <a:cs typeface="Arial"/>
                <a:sym typeface="Arial"/>
              </a:rPr>
              <a:t>התלמידים ראו או חוו סימנים אלה? מה היו רוצים לדעת על האביב?</a:t>
            </a:r>
            <a:endParaRPr/>
          </a:p>
          <a:p>
            <a:pPr marL="0" lvl="0" indent="0" algn="r" rtl="1">
              <a:spcBef>
                <a:spcPts val="0"/>
              </a:spcBef>
              <a:spcAft>
                <a:spcPts val="0"/>
              </a:spcAft>
              <a:buNone/>
            </a:pPr>
            <a:r>
              <a:rPr lang="iw-IL" sz="1800" b="0" i="0" u="none" strike="noStrike">
                <a:latin typeface="Arial"/>
                <a:ea typeface="Arial"/>
                <a:cs typeface="Arial"/>
                <a:sym typeface="Arial"/>
              </a:rPr>
              <a:t>מומלץ גם לערוך השוואה בין מאפייני החורף למאפייני האביב כפי שבאים לידי ביטוי בתרשים.</a:t>
            </a:r>
            <a:endParaRPr/>
          </a:p>
          <a:p>
            <a:pPr marL="0" lvl="0" indent="0" algn="r" rtl="1">
              <a:spcBef>
                <a:spcPts val="0"/>
              </a:spcBef>
              <a:spcAft>
                <a:spcPts val="0"/>
              </a:spcAft>
              <a:buNone/>
            </a:pPr>
            <a:r>
              <a:rPr lang="iw-IL" sz="1800" b="0" i="0" u="none" strike="noStrike">
                <a:latin typeface="Arial"/>
                <a:ea typeface="Arial"/>
                <a:cs typeface="Arial"/>
                <a:sym typeface="Arial"/>
              </a:rPr>
              <a:t>חשוב לשקף את מאפייני האביב בסביבת הלמידה: מומלץ להאזין למוזיקה (ארבע העונות), לשיר שירים שקשורים באביב, לתלות בסביבת הלמידה ציורי ילדים שמתארים את הסביבה באביב, יצירות אמנות או תמונות הקשורות לאביב. להניח בסביבה ספרי ילדים שקשורים באביב, ספרי מידע, להכין עבודות יצירה שקשורות באביב ובצבעיו ועוד. ובעיקר - לצאת החוצה, אל מעבר לכותלי הכיתה, ולהבחין במתרחש על האדמה ומתחת לשמיים.</a:t>
            </a:r>
            <a:endParaRPr/>
          </a:p>
        </p:txBody>
      </p:sp>
      <p:sp>
        <p:nvSpPr>
          <p:cNvPr id="133" name="Google Shape;133;p6: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 name="Google Shape;14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הקטע הפותח "סוף סוף הגיע אביב" שב אל הילד מהפרקים הקודמים. הילד חש תחושת הקלה בחלוף החורף</a:t>
            </a:r>
            <a:endParaRPr/>
          </a:p>
          <a:p>
            <a:pPr marL="0" lvl="0" indent="0" algn="r" rtl="1">
              <a:spcBef>
                <a:spcPts val="0"/>
              </a:spcBef>
              <a:spcAft>
                <a:spcPts val="0"/>
              </a:spcAft>
              <a:buNone/>
            </a:pPr>
            <a:r>
              <a:rPr lang="iw-IL"/>
              <a:t>ולאור העובדה שאפשר סוף סוף לצאת החוצה. הקטע ממשיך ומציין תופעות שונות באביב: צמחים פורחים, ציפורים עפות, מראות יפים, צבעים, ריחות. הילד מתואר כעומד מול שטף ידיעותיה של חברתו</a:t>
            </a:r>
            <a:endParaRPr/>
          </a:p>
          <a:p>
            <a:pPr marL="0" lvl="0" indent="0" algn="r" rtl="1">
              <a:spcBef>
                <a:spcPts val="0"/>
              </a:spcBef>
              <a:spcAft>
                <a:spcPts val="0"/>
              </a:spcAft>
              <a:buNone/>
            </a:pPr>
            <a:r>
              <a:rPr lang="iw-IL"/>
              <a:t>איה, ומרגיש מבולבל (למרות הלמידה של הפרקים הקודמים). </a:t>
            </a:r>
            <a:endParaRPr/>
          </a:p>
          <a:p>
            <a:pPr marL="0" lvl="0" indent="0" algn="r" rtl="1">
              <a:spcBef>
                <a:spcPts val="0"/>
              </a:spcBef>
              <a:spcAft>
                <a:spcPts val="0"/>
              </a:spcAft>
              <a:buNone/>
            </a:pPr>
            <a:r>
              <a:rPr lang="iw-IL"/>
              <a:t>גם קטע זה כקודמיו מצביע על השינוי המתחולל בסביבה בחוץ ובחיי הילד, ונותן רמזים ראשוניים לשאלה המנחה: איך יודעים שבא האביב?</a:t>
            </a:r>
            <a:endParaRPr/>
          </a:p>
          <a:p>
            <a:pPr marL="0" lvl="0" indent="0" algn="r" rtl="1">
              <a:spcBef>
                <a:spcPts val="0"/>
              </a:spcBef>
              <a:spcAft>
                <a:spcPts val="0"/>
              </a:spcAft>
              <a:buNone/>
            </a:pPr>
            <a:r>
              <a:rPr lang="iw-IL"/>
              <a:t>מומלץ לקרוא את הקטע ולקיים דיון בעזרת השאלות שבשיח (עמוד 80) מהי העונה עכשיו? כיצד יודעים שעכשיו אביב? מהם סימני האביב המוזכרים בסיפור? מה עוד הייתם רוצים לדעת על האביב?</a:t>
            </a:r>
            <a:endParaRPr/>
          </a:p>
          <a:p>
            <a:pPr marL="0" lvl="0" indent="0" algn="r" rtl="1">
              <a:spcBef>
                <a:spcPts val="0"/>
              </a:spcBef>
              <a:spcAft>
                <a:spcPts val="0"/>
              </a:spcAft>
              <a:buNone/>
            </a:pPr>
            <a:r>
              <a:rPr lang="iw-IL"/>
              <a:t>בדיון התלמידים יציינו את השינויים הבולטים שהתרחשו בסביבה אחרי החורף ומהם סימני האביב.</a:t>
            </a:r>
            <a:endParaRPr/>
          </a:p>
        </p:txBody>
      </p:sp>
      <p:sp>
        <p:nvSpPr>
          <p:cNvPr id="142" name="Google Shape;142;p7: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sz="1800" b="0" i="0" u="none" strike="noStrike">
                <a:latin typeface="Arial"/>
                <a:ea typeface="Arial"/>
                <a:cs typeface="Arial"/>
                <a:sym typeface="Arial"/>
              </a:rPr>
              <a:t>בדומה לעונות הקודמות, יש לבצע תצפיות ומדידות במשך מספר ימים, על מנת להסיק שהאביב אינה עונה</a:t>
            </a:r>
            <a:endParaRPr/>
          </a:p>
          <a:p>
            <a:pPr marL="0" lvl="0" indent="0" algn="r" rtl="1">
              <a:spcBef>
                <a:spcPts val="0"/>
              </a:spcBef>
              <a:spcAft>
                <a:spcPts val="0"/>
              </a:spcAft>
              <a:buNone/>
            </a:pPr>
            <a:r>
              <a:rPr lang="iw-IL" sz="1800" b="0" i="0" u="none" strike="noStrike">
                <a:latin typeface="Arial"/>
                <a:ea typeface="Arial"/>
                <a:cs typeface="Arial"/>
                <a:sym typeface="Arial"/>
              </a:rPr>
              <a:t>יציבה – חשוב שהתלמידים יתעדו גם ימים "חורפיים" יחסית וגם ימים חמים במיוחד. את נתוני המדידה יש.</a:t>
            </a:r>
            <a:endParaRPr/>
          </a:p>
          <a:p>
            <a:pPr marL="0" lvl="0" indent="0" algn="r" rtl="1">
              <a:spcBef>
                <a:spcPts val="0"/>
              </a:spcBef>
              <a:spcAft>
                <a:spcPts val="0"/>
              </a:spcAft>
              <a:buNone/>
            </a:pPr>
            <a:r>
              <a:rPr lang="iw-IL" sz="1800" b="0" i="0" u="none" strike="noStrike">
                <a:latin typeface="Arial"/>
                <a:ea typeface="Arial"/>
                <a:cs typeface="Arial"/>
                <a:sym typeface="Arial"/>
              </a:rPr>
              <a:t>(להוסיף לטבלה בסוף החוברת)</a:t>
            </a:r>
            <a:endParaRPr/>
          </a:p>
          <a:p>
            <a:pPr marL="0" lvl="0" indent="0" algn="r" rtl="1">
              <a:spcBef>
                <a:spcPts val="0"/>
              </a:spcBef>
              <a:spcAft>
                <a:spcPts val="0"/>
              </a:spcAft>
              <a:buNone/>
            </a:pPr>
            <a:r>
              <a:rPr lang="iw-IL" sz="1800" b="0" i="0" u="none" strike="noStrike">
                <a:latin typeface="Arial"/>
                <a:ea typeface="Arial"/>
                <a:cs typeface="Arial"/>
                <a:sym typeface="Arial"/>
              </a:rPr>
              <a:t>יוצאים לסיור קצר בחצר, כמו שעשו בסתיו, במטרה </a:t>
            </a:r>
            <a:r>
              <a:rPr lang="iw-IL" sz="1800" b="1" i="0" u="none" strike="noStrike">
                <a:latin typeface="Arial"/>
                <a:ea typeface="Arial"/>
                <a:cs typeface="Arial"/>
                <a:sym typeface="Arial"/>
              </a:rPr>
              <a:t>לערוך תצפית ולאסוף מידע </a:t>
            </a:r>
            <a:r>
              <a:rPr lang="iw-IL" sz="1800" b="0" i="0" u="none" strike="noStrike">
                <a:latin typeface="Arial"/>
                <a:ea typeface="Arial"/>
                <a:cs typeface="Arial"/>
                <a:sym typeface="Arial"/>
              </a:rPr>
              <a:t>על מרכיבי מזג האוויר בחלק א של המשימה </a:t>
            </a:r>
            <a:r>
              <a:rPr lang="iw-IL" sz="1800" b="1" i="0" u="none" strike="noStrike">
                <a:latin typeface="Arial"/>
                <a:ea typeface="Arial"/>
                <a:cs typeface="Arial"/>
                <a:sym typeface="Arial"/>
              </a:rPr>
              <a:t>בעזרת החושים </a:t>
            </a:r>
            <a:r>
              <a:rPr lang="iw-IL" sz="1800" b="0" i="0" u="none" strike="noStrike">
                <a:latin typeface="Arial"/>
                <a:ea typeface="Arial"/>
                <a:cs typeface="Arial"/>
                <a:sym typeface="Arial"/>
              </a:rPr>
              <a:t>(בחלק ב בעזרת מכשירים ראו בשקופית הבאה). גם כאן חשוב לחזור ולהבהיר לתלמידים ולשוחח עמם על משמעות הביטוי "שמיים מעוננים" וכך גם על המשמעות של ביטויים אחרים, דוגמת "שמיים מעוננים חלקית", "אדמה לחה" וכדומה. יש להפנות את תשומת הלב לצבע, לגודל, לגובה העננים. יש להפנות את תשומת הלב לקיומה של רוח (לדוגמה, האם רואים עצים נעים ברוח?). מומלץ לעצום עיניים כדי להתרכז בקליטת קולות. מומלץ לשאול: האם שומעים גם רעמים? וכן להדגיש את הקשר בין הכותרת לבין הציור/תמונה.</a:t>
            </a:r>
            <a:endParaRPr/>
          </a:p>
        </p:txBody>
      </p:sp>
      <p:sp>
        <p:nvSpPr>
          <p:cNvPr id="153" name="Google Shape;153;p8: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r" rtl="1">
              <a:spcBef>
                <a:spcPts val="0"/>
              </a:spcBef>
              <a:spcAft>
                <a:spcPts val="0"/>
              </a:spcAft>
              <a:buNone/>
            </a:pPr>
            <a:r>
              <a:rPr lang="iw-IL"/>
              <a:t>בחלק ב של המשימה מודדים בעזרת מכשירים (מד טמפרטורה) את הטמפרטורה ובעזרת (שבשבת) את עצמת הרוח.</a:t>
            </a:r>
            <a:endParaRPr/>
          </a:p>
          <a:p>
            <a:pPr marL="0" lvl="0" indent="0" algn="r" rtl="1">
              <a:spcBef>
                <a:spcPts val="0"/>
              </a:spcBef>
              <a:spcAft>
                <a:spcPts val="0"/>
              </a:spcAft>
              <a:buNone/>
            </a:pPr>
            <a:r>
              <a:rPr lang="iw-IL"/>
              <a:t>חשוב לחזור ולדון עם התלמידים על ההבדל בין קליטת מידע באמצעות חושים שאינם מדויקים ואינם דומים אצל כל האנשים, לבין מדידה בעזרת מכשירי מדידה (כלים טכנולוגיים) שהיא מדויקת יותר ואינה תלויה בתחושות סובייקטיביות של כל אדם.</a:t>
            </a:r>
            <a:endParaRPr/>
          </a:p>
          <a:p>
            <a:pPr marL="0" lvl="0" indent="0" algn="r" rtl="1">
              <a:spcBef>
                <a:spcPts val="0"/>
              </a:spcBef>
              <a:spcAft>
                <a:spcPts val="0"/>
              </a:spcAft>
              <a:buNone/>
            </a:pPr>
            <a:endParaRPr/>
          </a:p>
          <a:p>
            <a:pPr marL="0" lvl="0" indent="0" algn="r" rtl="1">
              <a:spcBef>
                <a:spcPts val="0"/>
              </a:spcBef>
              <a:spcAft>
                <a:spcPts val="0"/>
              </a:spcAft>
              <a:buNone/>
            </a:pPr>
            <a:r>
              <a:rPr lang="iw-IL"/>
              <a:t>חשוב לבצע מדידות מזג אוויר לפחות פעם בשבוע. התלמידים ירשמו את התוצאות בטבלאות שבסוף החוברת. הנתונים</a:t>
            </a:r>
            <a:endParaRPr/>
          </a:p>
          <a:p>
            <a:pPr marL="0" lvl="0" indent="0" algn="r" rtl="1">
              <a:spcBef>
                <a:spcPts val="0"/>
              </a:spcBef>
              <a:spcAft>
                <a:spcPts val="0"/>
              </a:spcAft>
              <a:buNone/>
            </a:pPr>
            <a:r>
              <a:rPr lang="iw-IL"/>
              <a:t>שייאספו בטבלאות יאפשרו להסיק מסקנות אודות המאפיינים של כל עונה, להשוות את העונות ולהתרשם מהשינויים החלים במעבר מעונה לעונה.</a:t>
            </a:r>
            <a:endParaRPr/>
          </a:p>
          <a:p>
            <a:pPr marL="0" lvl="0" indent="0" algn="r" rtl="1">
              <a:spcBef>
                <a:spcPts val="0"/>
              </a:spcBef>
              <a:spcAft>
                <a:spcPts val="0"/>
              </a:spcAft>
              <a:buNone/>
            </a:pPr>
            <a:endParaRPr/>
          </a:p>
        </p:txBody>
      </p:sp>
      <p:sp>
        <p:nvSpPr>
          <p:cNvPr id="165" name="Google Shape;165;p9:notes"/>
          <p:cNvSpPr txBox="1">
            <a:spLocks noGrp="1"/>
          </p:cNvSpPr>
          <p:nvPr>
            <p:ph type="sldNum" idx="12"/>
          </p:nvPr>
        </p:nvSpPr>
        <p:spPr>
          <a:xfrm>
            <a:off x="1588"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iw-IL"/>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כותרת ותוכן" type="obj">
  <p:cSld name="OBJECT">
    <p:spTree>
      <p:nvGrpSpPr>
        <p:cNvPr id="1" name="Shape 15"/>
        <p:cNvGrpSpPr/>
        <p:nvPr/>
      </p:nvGrpSpPr>
      <p:grpSpPr>
        <a:xfrm>
          <a:off x="0" y="0"/>
          <a:ext cx="0" cy="0"/>
          <a:chOff x="0" y="0"/>
          <a:chExt cx="0" cy="0"/>
        </a:xfrm>
      </p:grpSpPr>
      <p:sp>
        <p:nvSpPr>
          <p:cNvPr id="16" name="Google Shape;16;p1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16"/>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כותרת וטקסט אנכי" type="vertTx">
  <p:cSld name="VERTICAL_TEXT">
    <p:spTree>
      <p:nvGrpSpPr>
        <p:cNvPr id="1" name="Shape 72"/>
        <p:cNvGrpSpPr/>
        <p:nvPr/>
      </p:nvGrpSpPr>
      <p:grpSpPr>
        <a:xfrm>
          <a:off x="0" y="0"/>
          <a:ext cx="0" cy="0"/>
          <a:chOff x="0" y="0"/>
          <a:chExt cx="0" cy="0"/>
        </a:xfrm>
      </p:grpSpPr>
      <p:sp>
        <p:nvSpPr>
          <p:cNvPr id="73" name="Google Shape;73;p2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כותרת אנכית וטקסט" type="vertTitleAndTx">
  <p:cSld name="VERTICAL_TITLE_AND_VERTICAL_TEXT">
    <p:spTree>
      <p:nvGrpSpPr>
        <p:cNvPr id="1" name="Shape 78"/>
        <p:cNvGrpSpPr/>
        <p:nvPr/>
      </p:nvGrpSpPr>
      <p:grpSpPr>
        <a:xfrm>
          <a:off x="0" y="0"/>
          <a:ext cx="0" cy="0"/>
          <a:chOff x="0" y="0"/>
          <a:chExt cx="0" cy="0"/>
        </a:xfrm>
      </p:grpSpPr>
      <p:sp>
        <p:nvSpPr>
          <p:cNvPr id="79" name="Google Shape;79;p2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שקופית כותרת" type="title">
  <p:cSld name="TITLE">
    <p:spTree>
      <p:nvGrpSpPr>
        <p:cNvPr id="1" name="Shape 21"/>
        <p:cNvGrpSpPr/>
        <p:nvPr/>
      </p:nvGrpSpPr>
      <p:grpSpPr>
        <a:xfrm>
          <a:off x="0" y="0"/>
          <a:ext cx="0" cy="0"/>
          <a:chOff x="0" y="0"/>
          <a:chExt cx="0" cy="0"/>
        </a:xfrm>
      </p:grpSpPr>
      <p:sp>
        <p:nvSpPr>
          <p:cNvPr id="22" name="Google Shape;22;p17"/>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17"/>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כותרת מקטע עליונה" type="secHead">
  <p:cSld name="SECTION_HEADER">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שני תכנים" type="twoObj">
  <p:cSld name="TWO_OBJECTS">
    <p:spTree>
      <p:nvGrpSpPr>
        <p:cNvPr id="1" name="Shape 33"/>
        <p:cNvGrpSpPr/>
        <p:nvPr/>
      </p:nvGrpSpPr>
      <p:grpSpPr>
        <a:xfrm>
          <a:off x="0" y="0"/>
          <a:ext cx="0" cy="0"/>
          <a:chOff x="0" y="0"/>
          <a:chExt cx="0" cy="0"/>
        </a:xfrm>
      </p:grpSpPr>
      <p:sp>
        <p:nvSpPr>
          <p:cNvPr id="34" name="Google Shape;34;p1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9"/>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1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1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השוואה" type="twoTxTwoObj">
  <p:cSld name="TWO_OBJECTS_WITH_TEXT">
    <p:spTree>
      <p:nvGrpSpPr>
        <p:cNvPr id="1" name="Shape 40"/>
        <p:cNvGrpSpPr/>
        <p:nvPr/>
      </p:nvGrpSpPr>
      <p:grpSpPr>
        <a:xfrm>
          <a:off x="0" y="0"/>
          <a:ext cx="0" cy="0"/>
          <a:chOff x="0" y="0"/>
          <a:chExt cx="0" cy="0"/>
        </a:xfrm>
      </p:grpSpPr>
      <p:sp>
        <p:nvSpPr>
          <p:cNvPr id="41" name="Google Shape;41;p20"/>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0"/>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20"/>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20"/>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20"/>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כותרת בלבד"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ריק" type="blank">
  <p:cSld name="BLANK">
    <p:spTree>
      <p:nvGrpSpPr>
        <p:cNvPr id="1" name="Shape 54"/>
        <p:cNvGrpSpPr/>
        <p:nvPr/>
      </p:nvGrpSpPr>
      <p:grpSpPr>
        <a:xfrm>
          <a:off x="0" y="0"/>
          <a:ext cx="0" cy="0"/>
          <a:chOff x="0" y="0"/>
          <a:chExt cx="0" cy="0"/>
        </a:xfrm>
      </p:grpSpPr>
      <p:sp>
        <p:nvSpPr>
          <p:cNvPr id="55" name="Google Shape;55;p2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תוכן עם כיתוב" type="objTx">
  <p:cSld name="OBJECT_WITH_CAPTION_TEXT">
    <p:spTree>
      <p:nvGrpSpPr>
        <p:cNvPr id="1" name="Shape 58"/>
        <p:cNvGrpSpPr/>
        <p:nvPr/>
      </p:nvGrpSpPr>
      <p:grpSpPr>
        <a:xfrm>
          <a:off x="0" y="0"/>
          <a:ext cx="0" cy="0"/>
          <a:chOff x="0" y="0"/>
          <a:chExt cx="0" cy="0"/>
        </a:xfrm>
      </p:grpSpPr>
      <p:sp>
        <p:nvSpPr>
          <p:cNvPr id="59" name="Google Shape;59;p2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3"/>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תמונה עם כיתוב" type="picTx">
  <p:cSld name="PICTURE_WITH_CAPTION_TEXT">
    <p:spTree>
      <p:nvGrpSpPr>
        <p:cNvPr id="1" name="Shape 65"/>
        <p:cNvGrpSpPr/>
        <p:nvPr/>
      </p:nvGrpSpPr>
      <p:grpSpPr>
        <a:xfrm>
          <a:off x="0" y="0"/>
          <a:ext cx="0" cy="0"/>
          <a:chOff x="0" y="0"/>
          <a:chExt cx="0" cy="0"/>
        </a:xfrm>
      </p:grpSpPr>
      <p:sp>
        <p:nvSpPr>
          <p:cNvPr id="66" name="Google Shape;66;p2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4"/>
          <p:cNvSpPr>
            <a:spLocks noGrp="1"/>
          </p:cNvSpPr>
          <p:nvPr>
            <p:ph type="pic" idx="2"/>
          </p:nvPr>
        </p:nvSpPr>
        <p:spPr>
          <a:xfrm>
            <a:off x="3887391" y="987426"/>
            <a:ext cx="4629150" cy="4873625"/>
          </a:xfrm>
          <a:prstGeom prst="rect">
            <a:avLst/>
          </a:prstGeom>
          <a:noFill/>
          <a:ln>
            <a:noFill/>
          </a:ln>
        </p:spPr>
      </p:sp>
      <p:sp>
        <p:nvSpPr>
          <p:cNvPr id="68" name="Google Shape;68;p2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iw-I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mt="8000"/>
          </a:blip>
          <a:stretch>
            <a:fillRect/>
          </a:stretch>
        </a:blipFill>
        <a:effectLst/>
      </p:bgPr>
    </p:bg>
    <p:spTree>
      <p:nvGrpSpPr>
        <p:cNvPr id="1" name="Shape 9"/>
        <p:cNvGrpSpPr/>
        <p:nvPr/>
      </p:nvGrpSpPr>
      <p:grpSpPr>
        <a:xfrm>
          <a:off x="0" y="0"/>
          <a:ext cx="0" cy="0"/>
          <a:chOff x="0" y="0"/>
          <a:chExt cx="0" cy="0"/>
        </a:xfrm>
      </p:grpSpPr>
      <p:sp>
        <p:nvSpPr>
          <p:cNvPr id="10" name="Google Shape;10;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iw-I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6.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iw-IL" b="1"/>
              <a:t>عارِضَةٌ مُرافِقَةٌ لِلدُّروسِ</a:t>
            </a:r>
            <a:endParaRPr b="1"/>
          </a:p>
        </p:txBody>
      </p:sp>
      <p:sp>
        <p:nvSpPr>
          <p:cNvPr id="90" name="Google Shape;90;p1"/>
          <p:cNvSpPr txBox="1">
            <a:spLocks noGrp="1"/>
          </p:cNvSpPr>
          <p:nvPr>
            <p:ph type="body" idx="1"/>
          </p:nvPr>
        </p:nvSpPr>
        <p:spPr>
          <a:xfrm>
            <a:off x="628650" y="1764792"/>
            <a:ext cx="7886700" cy="4412171"/>
          </a:xfrm>
          <a:prstGeom prst="rect">
            <a:avLst/>
          </a:prstGeom>
          <a:noFill/>
          <a:ln>
            <a:noFill/>
          </a:ln>
        </p:spPr>
        <p:txBody>
          <a:bodyPr spcFirstLastPara="1" wrap="square" lIns="91425" tIns="45700" rIns="91425" bIns="45700" anchor="t" anchorCtr="0">
            <a:normAutofit lnSpcReduction="20000"/>
          </a:bodyPr>
          <a:lstStyle/>
          <a:p>
            <a:pPr marL="0" lvl="0" indent="0" algn="ctr" rtl="1">
              <a:lnSpc>
                <a:spcPct val="90000"/>
              </a:lnSpc>
              <a:spcBef>
                <a:spcPts val="0"/>
              </a:spcBef>
              <a:spcAft>
                <a:spcPts val="0"/>
              </a:spcAft>
              <a:buClr>
                <a:srgbClr val="00A9EA"/>
              </a:buClr>
              <a:buSzPts val="4800"/>
              <a:buNone/>
            </a:pPr>
            <a:r>
              <a:rPr lang="iw-IL" sz="4800" b="1">
                <a:solidFill>
                  <a:srgbClr val="00A9EA"/>
                </a:solidFill>
                <a:latin typeface="Arial"/>
                <a:ea typeface="Arial"/>
                <a:cs typeface="Arial"/>
                <a:sym typeface="Arial"/>
              </a:rPr>
              <a:t>نَتَعَلَّمُ الْعُلُوْمَ وَالتِّكْنُولُوجيا</a:t>
            </a:r>
            <a:endParaRPr/>
          </a:p>
          <a:p>
            <a:pPr marL="0" lvl="0" indent="0" algn="ctr" rtl="1">
              <a:lnSpc>
                <a:spcPct val="90000"/>
              </a:lnSpc>
              <a:spcBef>
                <a:spcPts val="1000"/>
              </a:spcBef>
              <a:spcAft>
                <a:spcPts val="0"/>
              </a:spcAft>
              <a:buClr>
                <a:srgbClr val="00A9EA"/>
              </a:buClr>
              <a:buSzPts val="4800"/>
              <a:buNone/>
            </a:pPr>
            <a:r>
              <a:rPr lang="iw-IL" sz="4800" b="1">
                <a:solidFill>
                  <a:srgbClr val="00A9EA"/>
                </a:solidFill>
                <a:latin typeface="Arial"/>
                <a:ea typeface="Arial"/>
                <a:cs typeface="Arial"/>
                <a:sym typeface="Arial"/>
              </a:rPr>
              <a:t>الصَّفُّ الأوَّلُ </a:t>
            </a:r>
            <a:endParaRPr/>
          </a:p>
          <a:p>
            <a:pPr marL="0" lvl="0" indent="0" algn="ctr" rtl="1">
              <a:lnSpc>
                <a:spcPct val="90000"/>
              </a:lnSpc>
              <a:spcBef>
                <a:spcPts val="1000"/>
              </a:spcBef>
              <a:spcAft>
                <a:spcPts val="0"/>
              </a:spcAft>
              <a:buClr>
                <a:srgbClr val="00A9EA"/>
              </a:buClr>
              <a:buSzPts val="4800"/>
              <a:buNone/>
            </a:pPr>
            <a:r>
              <a:rPr lang="iw-IL" sz="4800" b="1">
                <a:solidFill>
                  <a:srgbClr val="00A9EA"/>
                </a:solidFill>
                <a:latin typeface="Arial"/>
                <a:ea typeface="Arial"/>
                <a:cs typeface="Arial"/>
                <a:sym typeface="Arial"/>
              </a:rPr>
              <a:t>دَورَةُ فُصولِ ٱلسَّنَةِ</a:t>
            </a:r>
            <a:endParaRPr sz="4800" b="1">
              <a:solidFill>
                <a:srgbClr val="00A9EA"/>
              </a:solidFill>
              <a:latin typeface="Arial"/>
              <a:ea typeface="Arial"/>
              <a:cs typeface="Arial"/>
              <a:sym typeface="Arial"/>
            </a:endParaRPr>
          </a:p>
          <a:p>
            <a:pPr marL="0" lvl="0" indent="0" algn="ctr" rtl="1">
              <a:lnSpc>
                <a:spcPct val="90000"/>
              </a:lnSpc>
              <a:spcBef>
                <a:spcPts val="1000"/>
              </a:spcBef>
              <a:spcAft>
                <a:spcPts val="0"/>
              </a:spcAft>
              <a:buClr>
                <a:srgbClr val="00A9EA"/>
              </a:buClr>
              <a:buSzPts val="4800"/>
              <a:buNone/>
            </a:pPr>
            <a:r>
              <a:rPr lang="iw-IL" sz="4800" b="1">
                <a:solidFill>
                  <a:srgbClr val="00A9EA"/>
                </a:solidFill>
                <a:latin typeface="Arial"/>
                <a:ea typeface="Arial"/>
                <a:cs typeface="Arial"/>
                <a:sym typeface="Arial"/>
              </a:rPr>
              <a:t> </a:t>
            </a:r>
            <a:endParaRPr/>
          </a:p>
          <a:p>
            <a:pPr marL="0" lvl="0" indent="0" algn="ctr" rtl="1">
              <a:lnSpc>
                <a:spcPct val="90000"/>
              </a:lnSpc>
              <a:spcBef>
                <a:spcPts val="1000"/>
              </a:spcBef>
              <a:spcAft>
                <a:spcPts val="0"/>
              </a:spcAft>
              <a:buClr>
                <a:schemeClr val="dk1"/>
              </a:buClr>
              <a:buSzPts val="3600"/>
              <a:buNone/>
            </a:pPr>
            <a:r>
              <a:rPr lang="iw-IL" sz="3600" b="1">
                <a:latin typeface="Arial"/>
                <a:ea typeface="Arial"/>
                <a:cs typeface="Arial"/>
                <a:sym typeface="Arial"/>
              </a:rPr>
              <a:t>الفصل الثالث: جاءَ </a:t>
            </a:r>
            <a:r>
              <a:rPr lang="iw-IL" sz="4000" b="1">
                <a:latin typeface="Arial"/>
                <a:ea typeface="Arial"/>
                <a:cs typeface="Arial"/>
                <a:sym typeface="Arial"/>
              </a:rPr>
              <a:t>ٱلربيعُ</a:t>
            </a:r>
            <a:endParaRPr sz="3600" b="1">
              <a:latin typeface="Arial"/>
              <a:ea typeface="Arial"/>
              <a:cs typeface="Arial"/>
              <a:sym typeface="Arial"/>
            </a:endParaRPr>
          </a:p>
          <a:p>
            <a:pPr marL="0" lvl="0" indent="0" algn="ctr" rtl="1">
              <a:lnSpc>
                <a:spcPct val="90000"/>
              </a:lnSpc>
              <a:spcBef>
                <a:spcPts val="1000"/>
              </a:spcBef>
              <a:spcAft>
                <a:spcPts val="0"/>
              </a:spcAft>
              <a:buClr>
                <a:srgbClr val="FF0000"/>
              </a:buClr>
              <a:buSzPts val="3600"/>
              <a:buNone/>
            </a:pPr>
            <a:r>
              <a:rPr lang="iw-IL" sz="3600" b="1">
                <a:solidFill>
                  <a:srgbClr val="FF0000"/>
                </a:solidFill>
                <a:latin typeface="Arial"/>
                <a:ea typeface="Arial"/>
                <a:cs typeface="Arial"/>
                <a:sym typeface="Arial"/>
              </a:rPr>
              <a:t>افتتاحية، حالة الطقس</a:t>
            </a:r>
            <a:endParaRPr/>
          </a:p>
          <a:p>
            <a:pPr marL="0" lvl="0" indent="0" algn="ctr" rtl="1">
              <a:lnSpc>
                <a:spcPct val="90000"/>
              </a:lnSpc>
              <a:spcBef>
                <a:spcPts val="1000"/>
              </a:spcBef>
              <a:spcAft>
                <a:spcPts val="0"/>
              </a:spcAft>
              <a:buClr>
                <a:srgbClr val="FF0000"/>
              </a:buClr>
              <a:buSzPts val="3600"/>
              <a:buNone/>
            </a:pPr>
            <a:r>
              <a:rPr lang="iw-IL" sz="3600" b="1">
                <a:solidFill>
                  <a:srgbClr val="FF0000"/>
                </a:solidFill>
                <a:latin typeface="Arial"/>
                <a:ea typeface="Arial"/>
                <a:cs typeface="Arial"/>
                <a:sym typeface="Arial"/>
              </a:rPr>
              <a:t> طول اليوم  والليل</a:t>
            </a:r>
            <a:endParaRPr/>
          </a:p>
        </p:txBody>
      </p:sp>
      <p:pic>
        <p:nvPicPr>
          <p:cNvPr id="91" name="Google Shape;91;p1"/>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92" name="Google Shape;92;p1"/>
          <p:cNvPicPr preferRelativeResize="0"/>
          <p:nvPr/>
        </p:nvPicPr>
        <p:blipFill rotWithShape="1">
          <a:blip r:embed="rId4">
            <a:alphaModFix/>
          </a:blip>
          <a:srcRect/>
          <a:stretch/>
        </p:blipFill>
        <p:spPr>
          <a:xfrm>
            <a:off x="7494966" y="72092"/>
            <a:ext cx="1524132" cy="1012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txBox="1"/>
          <p:nvPr/>
        </p:nvSpPr>
        <p:spPr>
          <a:xfrm>
            <a:off x="219458" y="5376672"/>
            <a:ext cx="98755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w-IL" sz="1800" b="1">
                <a:solidFill>
                  <a:schemeClr val="dk1"/>
                </a:solidFill>
                <a:latin typeface="Calibri"/>
                <a:ea typeface="Calibri"/>
                <a:cs typeface="Calibri"/>
                <a:sym typeface="Calibri"/>
              </a:rPr>
              <a:t>صفحة 118</a:t>
            </a:r>
            <a:endParaRPr/>
          </a:p>
        </p:txBody>
      </p:sp>
      <p:pic>
        <p:nvPicPr>
          <p:cNvPr id="180" name="Google Shape;180;p10"/>
          <p:cNvPicPr preferRelativeResize="0"/>
          <p:nvPr/>
        </p:nvPicPr>
        <p:blipFill rotWithShape="1">
          <a:blip r:embed="rId3">
            <a:alphaModFix/>
          </a:blip>
          <a:srcRect/>
          <a:stretch/>
        </p:blipFill>
        <p:spPr>
          <a:xfrm>
            <a:off x="8129016" y="22906"/>
            <a:ext cx="1014984" cy="662894"/>
          </a:xfrm>
          <a:prstGeom prst="rect">
            <a:avLst/>
          </a:prstGeom>
          <a:noFill/>
          <a:ln>
            <a:noFill/>
          </a:ln>
        </p:spPr>
      </p:pic>
      <p:pic>
        <p:nvPicPr>
          <p:cNvPr id="181" name="Google Shape;181;p10" descr="תמונה שמכילה טקסט, מספר, כתב יד, צילום מסך&#10;&#10;התיאור נוצר באופן אוטומטי"/>
          <p:cNvPicPr preferRelativeResize="0"/>
          <p:nvPr/>
        </p:nvPicPr>
        <p:blipFill rotWithShape="1">
          <a:blip r:embed="rId4">
            <a:alphaModFix/>
          </a:blip>
          <a:srcRect/>
          <a:stretch/>
        </p:blipFill>
        <p:spPr>
          <a:xfrm>
            <a:off x="914401" y="310625"/>
            <a:ext cx="7214616" cy="4517408"/>
          </a:xfrm>
          <a:prstGeom prst="rect">
            <a:avLst/>
          </a:prstGeom>
          <a:noFill/>
          <a:ln>
            <a:noFill/>
          </a:ln>
        </p:spPr>
      </p:pic>
      <p:pic>
        <p:nvPicPr>
          <p:cNvPr id="182" name="Google Shape;182;p10"/>
          <p:cNvPicPr preferRelativeResize="0"/>
          <p:nvPr/>
        </p:nvPicPr>
        <p:blipFill rotWithShape="1">
          <a:blip r:embed="rId5">
            <a:alphaModFix/>
          </a:blip>
          <a:srcRect/>
          <a:stretch/>
        </p:blipFill>
        <p:spPr>
          <a:xfrm>
            <a:off x="896114" y="4828033"/>
            <a:ext cx="7214616" cy="174361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800"/>
              <a:buNone/>
            </a:pPr>
            <a:r>
              <a:rPr lang="iw-IL" sz="4800" b="1"/>
              <a:t> </a:t>
            </a:r>
            <a:endParaRPr sz="3200" b="1">
              <a:solidFill>
                <a:srgbClr val="FF0000"/>
              </a:solidFill>
            </a:endParaRPr>
          </a:p>
        </p:txBody>
      </p:sp>
      <p:pic>
        <p:nvPicPr>
          <p:cNvPr id="189" name="Google Shape;189;p11"/>
          <p:cNvPicPr preferRelativeResize="0"/>
          <p:nvPr/>
        </p:nvPicPr>
        <p:blipFill rotWithShape="1">
          <a:blip r:embed="rId3">
            <a:alphaModFix/>
          </a:blip>
          <a:srcRect/>
          <a:stretch/>
        </p:blipFill>
        <p:spPr>
          <a:xfrm>
            <a:off x="0" y="72093"/>
            <a:ext cx="1688260" cy="628948"/>
          </a:xfrm>
          <a:prstGeom prst="rect">
            <a:avLst/>
          </a:prstGeom>
          <a:noFill/>
          <a:ln>
            <a:noFill/>
          </a:ln>
        </p:spPr>
      </p:pic>
      <p:sp>
        <p:nvSpPr>
          <p:cNvPr id="190" name="Google Shape;190;p11"/>
          <p:cNvSpPr txBox="1"/>
          <p:nvPr/>
        </p:nvSpPr>
        <p:spPr>
          <a:xfrm>
            <a:off x="6219274" y="4936006"/>
            <a:ext cx="1863842" cy="484393"/>
          </a:xfrm>
          <a:prstGeom prst="rect">
            <a:avLst/>
          </a:prstGeom>
          <a:noFill/>
          <a:ln w="19050" cap="flat" cmpd="sng">
            <a:solidFill>
              <a:srgbClr val="00B0F0"/>
            </a:solidFill>
            <a:prstDash val="solid"/>
            <a:round/>
            <a:headEnd type="none" w="sm" len="sm"/>
            <a:tailEnd type="none" w="sm" len="sm"/>
          </a:ln>
        </p:spPr>
        <p:txBody>
          <a:bodyPr spcFirstLastPara="1" wrap="square" lIns="91425" tIns="45700" rIns="91425" bIns="45700" anchor="ctr" anchorCtr="0">
            <a:normAutofit fontScale="47500" lnSpcReduction="20000"/>
          </a:bodyPr>
          <a:lstStyle/>
          <a:p>
            <a:pPr marL="0" marR="0" lvl="0" indent="0" algn="l" rtl="0">
              <a:lnSpc>
                <a:spcPct val="90000"/>
              </a:lnSpc>
              <a:spcBef>
                <a:spcPts val="0"/>
              </a:spcBef>
              <a:spcAft>
                <a:spcPts val="0"/>
              </a:spcAft>
              <a:buClr>
                <a:schemeClr val="dk1"/>
              </a:buClr>
              <a:buSzPct val="100000"/>
              <a:buFont typeface="Calibri"/>
              <a:buNone/>
            </a:pPr>
            <a:r>
              <a:rPr lang="iw-IL" sz="4400" b="1">
                <a:solidFill>
                  <a:schemeClr val="dk1"/>
                </a:solidFill>
                <a:highlight>
                  <a:srgbClr val="F6FAFE"/>
                </a:highlight>
                <a:latin typeface="Calibri"/>
                <a:ea typeface="Calibri"/>
                <a:cs typeface="Calibri"/>
                <a:sym typeface="Calibri"/>
              </a:rPr>
              <a:t>مُصطَلَحاتٌ تَعَلمناها</a:t>
            </a:r>
            <a:endParaRPr sz="4400" b="1">
              <a:solidFill>
                <a:schemeClr val="dk1"/>
              </a:solidFill>
              <a:highlight>
                <a:srgbClr val="F6FAFE"/>
              </a:highlight>
              <a:latin typeface="Calibri"/>
              <a:ea typeface="Calibri"/>
              <a:cs typeface="Calibri"/>
              <a:sym typeface="Calibri"/>
            </a:endParaRPr>
          </a:p>
        </p:txBody>
      </p:sp>
      <p:pic>
        <p:nvPicPr>
          <p:cNvPr id="191" name="Google Shape;191;p11"/>
          <p:cNvPicPr preferRelativeResize="0"/>
          <p:nvPr/>
        </p:nvPicPr>
        <p:blipFill rotWithShape="1">
          <a:blip r:embed="rId4">
            <a:alphaModFix/>
          </a:blip>
          <a:srcRect/>
          <a:stretch/>
        </p:blipFill>
        <p:spPr>
          <a:xfrm>
            <a:off x="7836408" y="0"/>
            <a:ext cx="1307592" cy="1012024"/>
          </a:xfrm>
          <a:prstGeom prst="rect">
            <a:avLst/>
          </a:prstGeom>
          <a:noFill/>
          <a:ln>
            <a:noFill/>
          </a:ln>
        </p:spPr>
      </p:pic>
      <p:pic>
        <p:nvPicPr>
          <p:cNvPr id="192" name="Google Shape;192;p11"/>
          <p:cNvPicPr preferRelativeResize="0"/>
          <p:nvPr/>
        </p:nvPicPr>
        <p:blipFill rotWithShape="1">
          <a:blip r:embed="rId5">
            <a:alphaModFix/>
          </a:blip>
          <a:srcRect/>
          <a:stretch/>
        </p:blipFill>
        <p:spPr>
          <a:xfrm>
            <a:off x="1581913" y="1514642"/>
            <a:ext cx="6739128" cy="3028783"/>
          </a:xfrm>
          <a:prstGeom prst="rect">
            <a:avLst/>
          </a:prstGeom>
          <a:noFill/>
          <a:ln>
            <a:noFill/>
          </a:ln>
        </p:spPr>
      </p:pic>
      <p:pic>
        <p:nvPicPr>
          <p:cNvPr id="193" name="Google Shape;193;p11"/>
          <p:cNvPicPr preferRelativeResize="0"/>
          <p:nvPr/>
        </p:nvPicPr>
        <p:blipFill rotWithShape="1">
          <a:blip r:embed="rId6">
            <a:alphaModFix/>
          </a:blip>
          <a:srcRect/>
          <a:stretch/>
        </p:blipFill>
        <p:spPr>
          <a:xfrm>
            <a:off x="6198695" y="5742622"/>
            <a:ext cx="1905000" cy="6762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12"/>
          <p:cNvPicPr preferRelativeResize="0">
            <a:picLocks noGrp="1"/>
          </p:cNvPicPr>
          <p:nvPr>
            <p:ph type="body" idx="1"/>
          </p:nvPr>
        </p:nvPicPr>
        <p:blipFill rotWithShape="1">
          <a:blip r:embed="rId3">
            <a:alphaModFix/>
          </a:blip>
          <a:srcRect/>
          <a:stretch/>
        </p:blipFill>
        <p:spPr>
          <a:xfrm>
            <a:off x="701078" y="2109905"/>
            <a:ext cx="7886700" cy="3004179"/>
          </a:xfrm>
          <a:prstGeom prst="rect">
            <a:avLst/>
          </a:prstGeom>
          <a:noFill/>
          <a:ln>
            <a:noFill/>
          </a:ln>
        </p:spPr>
      </p:pic>
      <p:pic>
        <p:nvPicPr>
          <p:cNvPr id="200" name="Google Shape;200;p12"/>
          <p:cNvPicPr preferRelativeResize="0"/>
          <p:nvPr/>
        </p:nvPicPr>
        <p:blipFill rotWithShape="1">
          <a:blip r:embed="rId4">
            <a:alphaModFix/>
          </a:blip>
          <a:srcRect/>
          <a:stretch/>
        </p:blipFill>
        <p:spPr>
          <a:xfrm>
            <a:off x="0" y="72093"/>
            <a:ext cx="1688260" cy="750868"/>
          </a:xfrm>
          <a:prstGeom prst="rect">
            <a:avLst/>
          </a:prstGeom>
          <a:noFill/>
          <a:ln>
            <a:noFill/>
          </a:ln>
        </p:spPr>
      </p:pic>
      <p:pic>
        <p:nvPicPr>
          <p:cNvPr id="201" name="Google Shape;201;p12"/>
          <p:cNvPicPr preferRelativeResize="0"/>
          <p:nvPr/>
        </p:nvPicPr>
        <p:blipFill rotWithShape="1">
          <a:blip r:embed="rId5">
            <a:alphaModFix/>
          </a:blip>
          <a:srcRect/>
          <a:stretch/>
        </p:blipFill>
        <p:spPr>
          <a:xfrm>
            <a:off x="7964424" y="15883"/>
            <a:ext cx="1109538" cy="807078"/>
          </a:xfrm>
          <a:prstGeom prst="rect">
            <a:avLst/>
          </a:prstGeom>
          <a:noFill/>
          <a:ln>
            <a:noFill/>
          </a:ln>
        </p:spPr>
      </p:pic>
      <p:pic>
        <p:nvPicPr>
          <p:cNvPr id="202" name="Google Shape;202;p12" descr="תמונה שמכילה גופן, צילום מסך, גרפיקה, טקסט&#10;&#10;התיאור נוצר באופן אוטומטי"/>
          <p:cNvPicPr preferRelativeResize="0"/>
          <p:nvPr/>
        </p:nvPicPr>
        <p:blipFill rotWithShape="1">
          <a:blip r:embed="rId6">
            <a:alphaModFix/>
          </a:blip>
          <a:srcRect/>
          <a:stretch/>
        </p:blipFill>
        <p:spPr>
          <a:xfrm>
            <a:off x="3302471" y="704327"/>
            <a:ext cx="4410691" cy="762106"/>
          </a:xfrm>
          <a:prstGeom prst="rect">
            <a:avLst/>
          </a:prstGeom>
          <a:noFill/>
          <a:ln>
            <a:noFill/>
          </a:ln>
        </p:spPr>
      </p:pic>
      <p:pic>
        <p:nvPicPr>
          <p:cNvPr id="203" name="Google Shape;203;p12"/>
          <p:cNvPicPr preferRelativeResize="0"/>
          <p:nvPr/>
        </p:nvPicPr>
        <p:blipFill rotWithShape="1">
          <a:blip r:embed="rId7">
            <a:alphaModFix/>
          </a:blip>
          <a:srcRect/>
          <a:stretch/>
        </p:blipFill>
        <p:spPr>
          <a:xfrm>
            <a:off x="1179575" y="716560"/>
            <a:ext cx="1871634" cy="749873"/>
          </a:xfrm>
          <a:prstGeom prst="rect">
            <a:avLst/>
          </a:prstGeom>
          <a:noFill/>
          <a:ln>
            <a:noFill/>
          </a:ln>
        </p:spPr>
      </p:pic>
      <p:sp>
        <p:nvSpPr>
          <p:cNvPr id="204" name="Google Shape;204;p12"/>
          <p:cNvSpPr txBox="1"/>
          <p:nvPr/>
        </p:nvSpPr>
        <p:spPr>
          <a:xfrm>
            <a:off x="7635240" y="4626864"/>
            <a:ext cx="826845"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w-IL" sz="1800">
                <a:solidFill>
                  <a:schemeClr val="lt1"/>
                </a:solidFill>
                <a:latin typeface="Calibri"/>
                <a:ea typeface="Calibri"/>
                <a:cs typeface="Calibri"/>
                <a:sym typeface="Calibri"/>
              </a:rPr>
              <a:t>الشروق</a:t>
            </a:r>
            <a:endParaRPr sz="1800">
              <a:solidFill>
                <a:schemeClr val="lt1"/>
              </a:solidFill>
              <a:latin typeface="Calibri"/>
              <a:ea typeface="Calibri"/>
              <a:cs typeface="Calibri"/>
              <a:sym typeface="Calibri"/>
            </a:endParaRPr>
          </a:p>
        </p:txBody>
      </p:sp>
      <p:sp>
        <p:nvSpPr>
          <p:cNvPr id="205" name="Google Shape;205;p12"/>
          <p:cNvSpPr txBox="1"/>
          <p:nvPr/>
        </p:nvSpPr>
        <p:spPr>
          <a:xfrm>
            <a:off x="3621024" y="4626864"/>
            <a:ext cx="826845"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w-IL" sz="1800">
                <a:solidFill>
                  <a:schemeClr val="lt1"/>
                </a:solidFill>
                <a:latin typeface="Calibri"/>
                <a:ea typeface="Calibri"/>
                <a:cs typeface="Calibri"/>
                <a:sym typeface="Calibri"/>
              </a:rPr>
              <a:t>الغروب</a:t>
            </a: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body" idx="1"/>
          </p:nvPr>
        </p:nvSpPr>
        <p:spPr>
          <a:xfrm>
            <a:off x="1334820" y="1816571"/>
            <a:ext cx="7886700" cy="4351338"/>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a:p>
            <a:pPr marL="0" lvl="0" indent="0" algn="r" rtl="0">
              <a:lnSpc>
                <a:spcPct val="90000"/>
              </a:lnSpc>
              <a:spcBef>
                <a:spcPts val="1000"/>
              </a:spcBef>
              <a:spcAft>
                <a:spcPts val="0"/>
              </a:spcAft>
              <a:buClr>
                <a:schemeClr val="dk1"/>
              </a:buClr>
              <a:buSzPts val="2800"/>
              <a:buNone/>
            </a:pPr>
            <a:endParaRPr/>
          </a:p>
        </p:txBody>
      </p:sp>
      <p:pic>
        <p:nvPicPr>
          <p:cNvPr id="212" name="Google Shape;212;p13"/>
          <p:cNvPicPr preferRelativeResize="0"/>
          <p:nvPr/>
        </p:nvPicPr>
        <p:blipFill rotWithShape="1">
          <a:blip r:embed="rId3">
            <a:alphaModFix/>
          </a:blip>
          <a:srcRect/>
          <a:stretch/>
        </p:blipFill>
        <p:spPr>
          <a:xfrm>
            <a:off x="0" y="72092"/>
            <a:ext cx="1688260" cy="617999"/>
          </a:xfrm>
          <a:prstGeom prst="rect">
            <a:avLst/>
          </a:prstGeom>
          <a:noFill/>
          <a:ln>
            <a:noFill/>
          </a:ln>
        </p:spPr>
      </p:pic>
      <p:pic>
        <p:nvPicPr>
          <p:cNvPr id="213" name="Google Shape;213;p13"/>
          <p:cNvPicPr preferRelativeResize="0"/>
          <p:nvPr/>
        </p:nvPicPr>
        <p:blipFill rotWithShape="1">
          <a:blip r:embed="rId4">
            <a:alphaModFix/>
          </a:blip>
          <a:srcRect/>
          <a:stretch/>
        </p:blipFill>
        <p:spPr>
          <a:xfrm>
            <a:off x="7863840" y="17557"/>
            <a:ext cx="1280160" cy="841979"/>
          </a:xfrm>
          <a:prstGeom prst="rect">
            <a:avLst/>
          </a:prstGeom>
          <a:noFill/>
          <a:ln>
            <a:noFill/>
          </a:ln>
        </p:spPr>
      </p:pic>
      <p:pic>
        <p:nvPicPr>
          <p:cNvPr id="214" name="Google Shape;214;p13" descr="תמונה שמכילה טקסט, גופן, קו, צילום מסך&#10;&#10;התיאור נוצר באופן אוטומטי"/>
          <p:cNvPicPr preferRelativeResize="0"/>
          <p:nvPr/>
        </p:nvPicPr>
        <p:blipFill rotWithShape="1">
          <a:blip r:embed="rId5">
            <a:alphaModFix/>
          </a:blip>
          <a:srcRect/>
          <a:stretch/>
        </p:blipFill>
        <p:spPr>
          <a:xfrm>
            <a:off x="1500252" y="1647126"/>
            <a:ext cx="6363588" cy="2228353"/>
          </a:xfrm>
          <a:prstGeom prst="rect">
            <a:avLst/>
          </a:prstGeom>
          <a:noFill/>
          <a:ln>
            <a:noFill/>
          </a:ln>
        </p:spPr>
      </p:pic>
      <p:pic>
        <p:nvPicPr>
          <p:cNvPr id="215" name="Google Shape;215;p13" descr="תמונה שמכילה טקסט, גופן, כתב יד, קו&#10;&#10;התיאור נוצר באופן אוטומטי"/>
          <p:cNvPicPr preferRelativeResize="0"/>
          <p:nvPr/>
        </p:nvPicPr>
        <p:blipFill rotWithShape="1">
          <a:blip r:embed="rId6">
            <a:alphaModFix/>
          </a:blip>
          <a:srcRect/>
          <a:stretch/>
        </p:blipFill>
        <p:spPr>
          <a:xfrm>
            <a:off x="1321160" y="3956232"/>
            <a:ext cx="6488020" cy="1752563"/>
          </a:xfrm>
          <a:prstGeom prst="rect">
            <a:avLst/>
          </a:prstGeom>
          <a:noFill/>
          <a:ln>
            <a:noFill/>
          </a:ln>
        </p:spPr>
      </p:pic>
      <p:sp>
        <p:nvSpPr>
          <p:cNvPr id="216" name="Google Shape;216;p13"/>
          <p:cNvSpPr txBox="1"/>
          <p:nvPr/>
        </p:nvSpPr>
        <p:spPr>
          <a:xfrm>
            <a:off x="1618488" y="1178996"/>
            <a:ext cx="460857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w-IL" sz="1800" b="1">
                <a:solidFill>
                  <a:schemeClr val="dk1"/>
                </a:solidFill>
                <a:latin typeface="Calibri"/>
                <a:ea typeface="Calibri"/>
                <a:cs typeface="Calibri"/>
                <a:sym typeface="Calibri"/>
              </a:rPr>
              <a:t>(صفحة 84)</a:t>
            </a:r>
            <a:endParaRPr sz="1800" b="1">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2" name="Google Shape;222;p14"/>
          <p:cNvPicPr preferRelativeResize="0"/>
          <p:nvPr/>
        </p:nvPicPr>
        <p:blipFill rotWithShape="1">
          <a:blip r:embed="rId3">
            <a:alphaModFix/>
          </a:blip>
          <a:srcRect/>
          <a:stretch/>
        </p:blipFill>
        <p:spPr>
          <a:xfrm>
            <a:off x="0" y="72093"/>
            <a:ext cx="1688260" cy="750868"/>
          </a:xfrm>
          <a:prstGeom prst="rect">
            <a:avLst/>
          </a:prstGeom>
          <a:noFill/>
          <a:ln>
            <a:noFill/>
          </a:ln>
        </p:spPr>
      </p:pic>
      <p:pic>
        <p:nvPicPr>
          <p:cNvPr id="223" name="Google Shape;223;p14"/>
          <p:cNvPicPr preferRelativeResize="0"/>
          <p:nvPr/>
        </p:nvPicPr>
        <p:blipFill rotWithShape="1">
          <a:blip r:embed="rId4">
            <a:alphaModFix/>
          </a:blip>
          <a:srcRect/>
          <a:stretch/>
        </p:blipFill>
        <p:spPr>
          <a:xfrm>
            <a:off x="612878" y="994926"/>
            <a:ext cx="1688259" cy="1617915"/>
          </a:xfrm>
          <a:prstGeom prst="rect">
            <a:avLst/>
          </a:prstGeom>
          <a:noFill/>
          <a:ln>
            <a:noFill/>
          </a:ln>
        </p:spPr>
      </p:pic>
      <p:pic>
        <p:nvPicPr>
          <p:cNvPr id="224" name="Google Shape;224;p14"/>
          <p:cNvPicPr preferRelativeResize="0"/>
          <p:nvPr/>
        </p:nvPicPr>
        <p:blipFill rotWithShape="1">
          <a:blip r:embed="rId5">
            <a:alphaModFix/>
          </a:blip>
          <a:srcRect/>
          <a:stretch/>
        </p:blipFill>
        <p:spPr>
          <a:xfrm>
            <a:off x="7872984" y="0"/>
            <a:ext cx="1271016" cy="1012024"/>
          </a:xfrm>
          <a:prstGeom prst="rect">
            <a:avLst/>
          </a:prstGeom>
          <a:noFill/>
          <a:ln>
            <a:noFill/>
          </a:ln>
        </p:spPr>
      </p:pic>
      <p:pic>
        <p:nvPicPr>
          <p:cNvPr id="225" name="Google Shape;225;p14"/>
          <p:cNvPicPr preferRelativeResize="0"/>
          <p:nvPr/>
        </p:nvPicPr>
        <p:blipFill rotWithShape="1">
          <a:blip r:embed="rId6">
            <a:alphaModFix/>
          </a:blip>
          <a:srcRect/>
          <a:stretch/>
        </p:blipFill>
        <p:spPr>
          <a:xfrm>
            <a:off x="612878" y="2386012"/>
            <a:ext cx="8467114" cy="320097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2"/>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99" name="Google Shape;99;p2"/>
          <p:cNvPicPr preferRelativeResize="0"/>
          <p:nvPr/>
        </p:nvPicPr>
        <p:blipFill rotWithShape="1">
          <a:blip r:embed="rId4">
            <a:alphaModFix/>
          </a:blip>
          <a:srcRect/>
          <a:stretch/>
        </p:blipFill>
        <p:spPr>
          <a:xfrm>
            <a:off x="712269" y="1183907"/>
            <a:ext cx="7719461" cy="5179577"/>
          </a:xfrm>
          <a:prstGeom prst="rect">
            <a:avLst/>
          </a:prstGeom>
          <a:noFill/>
          <a:ln>
            <a:noFill/>
          </a:ln>
        </p:spPr>
      </p:pic>
      <p:pic>
        <p:nvPicPr>
          <p:cNvPr id="100" name="Google Shape;100;p2"/>
          <p:cNvPicPr preferRelativeResize="0"/>
          <p:nvPr/>
        </p:nvPicPr>
        <p:blipFill rotWithShape="1">
          <a:blip r:embed="rId5">
            <a:alphaModFix/>
          </a:blip>
          <a:srcRect/>
          <a:stretch/>
        </p:blipFill>
        <p:spPr>
          <a:xfrm>
            <a:off x="7619868" y="43987"/>
            <a:ext cx="1524132" cy="1012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106" name="Google Shape;106;p3"/>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107" name="Google Shape;107;p3"/>
          <p:cNvPicPr preferRelativeResize="0"/>
          <p:nvPr/>
        </p:nvPicPr>
        <p:blipFill rotWithShape="1">
          <a:blip r:embed="rId4">
            <a:alphaModFix/>
          </a:blip>
          <a:srcRect/>
          <a:stretch/>
        </p:blipFill>
        <p:spPr>
          <a:xfrm>
            <a:off x="38100" y="1258159"/>
            <a:ext cx="9067800" cy="5443738"/>
          </a:xfrm>
          <a:prstGeom prst="rect">
            <a:avLst/>
          </a:prstGeom>
          <a:noFill/>
          <a:ln w="9525" cap="flat" cmpd="sng">
            <a:solidFill>
              <a:srgbClr val="C00000"/>
            </a:solidFill>
            <a:prstDash val="solid"/>
            <a:round/>
            <a:headEnd type="none" w="sm" len="sm"/>
            <a:tailEnd type="none" w="sm" len="sm"/>
          </a:ln>
        </p:spPr>
      </p:pic>
      <p:pic>
        <p:nvPicPr>
          <p:cNvPr id="108" name="Google Shape;108;p3"/>
          <p:cNvPicPr preferRelativeResize="0"/>
          <p:nvPr/>
        </p:nvPicPr>
        <p:blipFill rotWithShape="1">
          <a:blip r:embed="rId5">
            <a:alphaModFix/>
          </a:blip>
          <a:srcRect/>
          <a:stretch/>
        </p:blipFill>
        <p:spPr>
          <a:xfrm>
            <a:off x="7581768" y="72092"/>
            <a:ext cx="1524132" cy="10120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00A9EA"/>
              </a:buClr>
              <a:buSzPts val="4800"/>
              <a:buFont typeface="Arial"/>
              <a:buNone/>
            </a:pPr>
            <a:r>
              <a:rPr lang="iw-IL" sz="4800" b="1">
                <a:solidFill>
                  <a:srgbClr val="00A9EA"/>
                </a:solidFill>
                <a:latin typeface="Arial"/>
                <a:ea typeface="Arial"/>
                <a:cs typeface="Arial"/>
                <a:sym typeface="Arial"/>
              </a:rPr>
              <a:t>      فُصولُ ٱلسَّنَةِ </a:t>
            </a:r>
            <a:r>
              <a:rPr lang="iw-IL" sz="2800" b="1">
                <a:solidFill>
                  <a:srgbClr val="00A9EA"/>
                </a:solidFill>
                <a:latin typeface="Arial"/>
                <a:ea typeface="Arial"/>
                <a:cs typeface="Arial"/>
                <a:sym typeface="Arial"/>
              </a:rPr>
              <a:t>(الصفحات 7-6)</a:t>
            </a:r>
            <a:endParaRPr sz="2800"/>
          </a:p>
        </p:txBody>
      </p:sp>
      <p:pic>
        <p:nvPicPr>
          <p:cNvPr id="115" name="Google Shape;115;p4"/>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116" name="Google Shape;116;p4"/>
          <p:cNvPicPr preferRelativeResize="0"/>
          <p:nvPr/>
        </p:nvPicPr>
        <p:blipFill rotWithShape="1">
          <a:blip r:embed="rId4">
            <a:alphaModFix/>
          </a:blip>
          <a:srcRect/>
          <a:stretch/>
        </p:blipFill>
        <p:spPr>
          <a:xfrm>
            <a:off x="7619868" y="15883"/>
            <a:ext cx="1524132" cy="715637"/>
          </a:xfrm>
          <a:prstGeom prst="rect">
            <a:avLst/>
          </a:prstGeom>
          <a:noFill/>
          <a:ln>
            <a:noFill/>
          </a:ln>
        </p:spPr>
      </p:pic>
      <p:pic>
        <p:nvPicPr>
          <p:cNvPr id="117" name="Google Shape;117;p4" descr="תמונה שמכילה טקסט, עיצוב גרפי, סרט מצויר, איור&#10;&#10;התיאור נוצר באופן אוטומטי"/>
          <p:cNvPicPr preferRelativeResize="0">
            <a:picLocks noGrp="1"/>
          </p:cNvPicPr>
          <p:nvPr>
            <p:ph type="body" idx="1"/>
          </p:nvPr>
        </p:nvPicPr>
        <p:blipFill rotWithShape="1">
          <a:blip r:embed="rId5">
            <a:alphaModFix/>
          </a:blip>
          <a:srcRect/>
          <a:stretch/>
        </p:blipFill>
        <p:spPr>
          <a:xfrm>
            <a:off x="4663439" y="1690688"/>
            <a:ext cx="3254475" cy="2552127"/>
          </a:xfrm>
          <a:prstGeom prst="rect">
            <a:avLst/>
          </a:prstGeom>
          <a:noFill/>
          <a:ln>
            <a:noFill/>
          </a:ln>
        </p:spPr>
      </p:pic>
      <p:pic>
        <p:nvPicPr>
          <p:cNvPr id="118" name="Google Shape;118;p4" descr="תמונה שמכילה סרט מצויר, איור&#10;&#10;התיאור נוצר באופן אוטומטי"/>
          <p:cNvPicPr preferRelativeResize="0"/>
          <p:nvPr/>
        </p:nvPicPr>
        <p:blipFill rotWithShape="1">
          <a:blip r:embed="rId6">
            <a:alphaModFix/>
          </a:blip>
          <a:srcRect/>
          <a:stretch/>
        </p:blipFill>
        <p:spPr>
          <a:xfrm>
            <a:off x="4663439" y="4242816"/>
            <a:ext cx="3254476" cy="2250058"/>
          </a:xfrm>
          <a:prstGeom prst="rect">
            <a:avLst/>
          </a:prstGeom>
          <a:noFill/>
          <a:ln>
            <a:noFill/>
          </a:ln>
        </p:spPr>
      </p:pic>
      <p:pic>
        <p:nvPicPr>
          <p:cNvPr id="119" name="Google Shape;119;p4" descr="תמונה שמכילה קשת בענן, סרט מצויר&#10;&#10;התיאור נוצר באופן אוטומטי"/>
          <p:cNvPicPr preferRelativeResize="0"/>
          <p:nvPr/>
        </p:nvPicPr>
        <p:blipFill rotWithShape="1">
          <a:blip r:embed="rId7">
            <a:alphaModFix/>
          </a:blip>
          <a:srcRect/>
          <a:stretch/>
        </p:blipFill>
        <p:spPr>
          <a:xfrm>
            <a:off x="1226085" y="1690689"/>
            <a:ext cx="3437354" cy="2552127"/>
          </a:xfrm>
          <a:prstGeom prst="rect">
            <a:avLst/>
          </a:prstGeom>
          <a:noFill/>
          <a:ln>
            <a:noFill/>
          </a:ln>
        </p:spPr>
      </p:pic>
      <p:pic>
        <p:nvPicPr>
          <p:cNvPr id="120" name="Google Shape;120;p4" descr="תמונה שמכילה טקסט, עץ, עיצוב גרפי, צילום מסך&#10;&#10;התיאור נוצר באופן אוטומטי"/>
          <p:cNvPicPr preferRelativeResize="0"/>
          <p:nvPr/>
        </p:nvPicPr>
        <p:blipFill rotWithShape="1">
          <a:blip r:embed="rId8">
            <a:alphaModFix/>
          </a:blip>
          <a:srcRect/>
          <a:stretch/>
        </p:blipFill>
        <p:spPr>
          <a:xfrm>
            <a:off x="1226084" y="4242816"/>
            <a:ext cx="3437354" cy="225005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5"/>
              </a:buClr>
              <a:buSzPts val="4400"/>
              <a:buFont typeface="Arial"/>
              <a:buNone/>
            </a:pPr>
            <a:r>
              <a:rPr lang="iw-IL" b="1">
                <a:solidFill>
                  <a:schemeClr val="accent5"/>
                </a:solidFill>
                <a:latin typeface="Arial"/>
                <a:ea typeface="Arial"/>
                <a:cs typeface="Arial"/>
                <a:sym typeface="Arial"/>
              </a:rPr>
              <a:t>انتهى فَصلُ الشِتاءِ</a:t>
            </a:r>
            <a:endParaRPr sz="2800" b="1">
              <a:solidFill>
                <a:schemeClr val="accent5"/>
              </a:solidFill>
            </a:endParaRPr>
          </a:p>
        </p:txBody>
      </p:sp>
      <p:pic>
        <p:nvPicPr>
          <p:cNvPr id="127" name="Google Shape;127;p5"/>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128" name="Google Shape;128;p5"/>
          <p:cNvPicPr preferRelativeResize="0"/>
          <p:nvPr/>
        </p:nvPicPr>
        <p:blipFill rotWithShape="1">
          <a:blip r:embed="rId4">
            <a:alphaModFix/>
          </a:blip>
          <a:srcRect/>
          <a:stretch/>
        </p:blipFill>
        <p:spPr>
          <a:xfrm>
            <a:off x="7504110" y="72092"/>
            <a:ext cx="1524132" cy="1012024"/>
          </a:xfrm>
          <a:prstGeom prst="rect">
            <a:avLst/>
          </a:prstGeom>
          <a:noFill/>
          <a:ln>
            <a:noFill/>
          </a:ln>
        </p:spPr>
      </p:pic>
      <p:pic>
        <p:nvPicPr>
          <p:cNvPr id="129" name="Google Shape;129;p5"/>
          <p:cNvPicPr preferRelativeResize="0">
            <a:picLocks noGrp="1"/>
          </p:cNvPicPr>
          <p:nvPr>
            <p:ph type="body" idx="1"/>
          </p:nvPr>
        </p:nvPicPr>
        <p:blipFill rotWithShape="1">
          <a:blip r:embed="rId5">
            <a:alphaModFix/>
          </a:blip>
          <a:srcRect/>
          <a:stretch/>
        </p:blipFill>
        <p:spPr>
          <a:xfrm>
            <a:off x="628650" y="1825624"/>
            <a:ext cx="7886699" cy="47671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6"/>
          <p:cNvPicPr preferRelativeResize="0"/>
          <p:nvPr/>
        </p:nvPicPr>
        <p:blipFill rotWithShape="1">
          <a:blip r:embed="rId3">
            <a:alphaModFix/>
          </a:blip>
          <a:srcRect/>
          <a:stretch/>
        </p:blipFill>
        <p:spPr>
          <a:xfrm>
            <a:off x="0" y="72092"/>
            <a:ext cx="1688260" cy="955815"/>
          </a:xfrm>
          <a:prstGeom prst="rect">
            <a:avLst/>
          </a:prstGeom>
          <a:noFill/>
          <a:ln>
            <a:noFill/>
          </a:ln>
        </p:spPr>
      </p:pic>
      <p:sp>
        <p:nvSpPr>
          <p:cNvPr id="136" name="Google Shape;136;p6"/>
          <p:cNvSpPr txBox="1"/>
          <p:nvPr/>
        </p:nvSpPr>
        <p:spPr>
          <a:xfrm>
            <a:off x="1772478" y="504785"/>
            <a:ext cx="5599044" cy="769441"/>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iw-IL" sz="4400" b="1" i="0" u="none" strike="noStrike" cap="none">
                <a:solidFill>
                  <a:srgbClr val="2E75B5"/>
                </a:solidFill>
                <a:latin typeface="Arial"/>
                <a:ea typeface="Arial"/>
                <a:cs typeface="Arial"/>
                <a:sym typeface="Arial"/>
              </a:rPr>
              <a:t>جاءَ ٱلربيعُ </a:t>
            </a:r>
            <a:r>
              <a:rPr lang="iw-IL" sz="1800" b="1" i="0" u="none" strike="noStrike" cap="none">
                <a:solidFill>
                  <a:srgbClr val="2E75B5"/>
                </a:solidFill>
                <a:latin typeface="Arial"/>
                <a:ea typeface="Arial"/>
                <a:cs typeface="Arial"/>
                <a:sym typeface="Arial"/>
              </a:rPr>
              <a:t>( صفحة 80)</a:t>
            </a:r>
            <a:endParaRPr/>
          </a:p>
        </p:txBody>
      </p:sp>
      <p:pic>
        <p:nvPicPr>
          <p:cNvPr id="137" name="Google Shape;137;p6"/>
          <p:cNvPicPr preferRelativeResize="0"/>
          <p:nvPr/>
        </p:nvPicPr>
        <p:blipFill rotWithShape="1">
          <a:blip r:embed="rId4">
            <a:alphaModFix/>
          </a:blip>
          <a:srcRect/>
          <a:stretch/>
        </p:blipFill>
        <p:spPr>
          <a:xfrm>
            <a:off x="7619868" y="43987"/>
            <a:ext cx="1524132" cy="1012024"/>
          </a:xfrm>
          <a:prstGeom prst="rect">
            <a:avLst/>
          </a:prstGeom>
          <a:noFill/>
          <a:ln>
            <a:noFill/>
          </a:ln>
        </p:spPr>
      </p:pic>
      <p:pic>
        <p:nvPicPr>
          <p:cNvPr id="138" name="Google Shape;138;p6"/>
          <p:cNvPicPr preferRelativeResize="0"/>
          <p:nvPr/>
        </p:nvPicPr>
        <p:blipFill rotWithShape="1">
          <a:blip r:embed="rId5">
            <a:alphaModFix/>
          </a:blip>
          <a:srcRect/>
          <a:stretch/>
        </p:blipFill>
        <p:spPr>
          <a:xfrm>
            <a:off x="657225" y="1581912"/>
            <a:ext cx="7829550" cy="49743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pic>
        <p:nvPicPr>
          <p:cNvPr id="144" name="Google Shape;144;p7"/>
          <p:cNvPicPr preferRelativeResize="0"/>
          <p:nvPr/>
        </p:nvPicPr>
        <p:blipFill rotWithShape="1">
          <a:blip r:embed="rId3">
            <a:alphaModFix/>
          </a:blip>
          <a:srcRect/>
          <a:stretch/>
        </p:blipFill>
        <p:spPr>
          <a:xfrm>
            <a:off x="0" y="72092"/>
            <a:ext cx="1688260" cy="955815"/>
          </a:xfrm>
          <a:prstGeom prst="rect">
            <a:avLst/>
          </a:prstGeom>
          <a:noFill/>
          <a:ln>
            <a:noFill/>
          </a:ln>
        </p:spPr>
      </p:pic>
      <p:pic>
        <p:nvPicPr>
          <p:cNvPr id="145" name="Google Shape;145;p7"/>
          <p:cNvPicPr preferRelativeResize="0"/>
          <p:nvPr/>
        </p:nvPicPr>
        <p:blipFill rotWithShape="1">
          <a:blip r:embed="rId4">
            <a:alphaModFix/>
          </a:blip>
          <a:srcRect/>
          <a:stretch/>
        </p:blipFill>
        <p:spPr>
          <a:xfrm>
            <a:off x="2826177" y="5396424"/>
            <a:ext cx="1333500" cy="1247775"/>
          </a:xfrm>
          <a:prstGeom prst="rect">
            <a:avLst/>
          </a:prstGeom>
          <a:noFill/>
          <a:ln w="12700" cap="flat" cmpd="sng">
            <a:solidFill>
              <a:srgbClr val="C00000"/>
            </a:solidFill>
            <a:prstDash val="solid"/>
            <a:round/>
            <a:headEnd type="none" w="sm" len="sm"/>
            <a:tailEnd type="none" w="sm" len="sm"/>
          </a:ln>
        </p:spPr>
      </p:pic>
      <p:sp>
        <p:nvSpPr>
          <p:cNvPr id="146" name="Google Shape;146;p7"/>
          <p:cNvSpPr txBox="1"/>
          <p:nvPr/>
        </p:nvSpPr>
        <p:spPr>
          <a:xfrm>
            <a:off x="412484" y="6059424"/>
            <a:ext cx="222098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w-IL" sz="3200" b="1" i="0" u="none" strike="noStrike" cap="none">
                <a:solidFill>
                  <a:srgbClr val="385623"/>
                </a:solidFill>
                <a:latin typeface="Calibri"/>
                <a:ea typeface="Calibri"/>
                <a:cs typeface="Calibri"/>
                <a:sym typeface="Calibri"/>
              </a:rPr>
              <a:t> (صفحة 80)</a:t>
            </a:r>
            <a:endParaRPr/>
          </a:p>
        </p:txBody>
      </p:sp>
      <p:pic>
        <p:nvPicPr>
          <p:cNvPr id="147" name="Google Shape;147;p7"/>
          <p:cNvPicPr preferRelativeResize="0"/>
          <p:nvPr/>
        </p:nvPicPr>
        <p:blipFill rotWithShape="1">
          <a:blip r:embed="rId5">
            <a:alphaModFix/>
          </a:blip>
          <a:srcRect/>
          <a:stretch/>
        </p:blipFill>
        <p:spPr>
          <a:xfrm rot="-429642">
            <a:off x="6439334" y="4770296"/>
            <a:ext cx="2287539" cy="1796031"/>
          </a:xfrm>
          <a:prstGeom prst="rect">
            <a:avLst/>
          </a:prstGeom>
          <a:noFill/>
          <a:ln>
            <a:noFill/>
          </a:ln>
        </p:spPr>
      </p:pic>
      <p:pic>
        <p:nvPicPr>
          <p:cNvPr id="148" name="Google Shape;148;p7"/>
          <p:cNvPicPr preferRelativeResize="0"/>
          <p:nvPr/>
        </p:nvPicPr>
        <p:blipFill rotWithShape="1">
          <a:blip r:embed="rId6">
            <a:alphaModFix/>
          </a:blip>
          <a:srcRect/>
          <a:stretch/>
        </p:blipFill>
        <p:spPr>
          <a:xfrm>
            <a:off x="7619868" y="0"/>
            <a:ext cx="1524132" cy="1012024"/>
          </a:xfrm>
          <a:prstGeom prst="rect">
            <a:avLst/>
          </a:prstGeom>
          <a:noFill/>
          <a:ln>
            <a:noFill/>
          </a:ln>
        </p:spPr>
      </p:pic>
      <p:pic>
        <p:nvPicPr>
          <p:cNvPr id="149" name="Google Shape;149;p7"/>
          <p:cNvPicPr preferRelativeResize="0"/>
          <p:nvPr/>
        </p:nvPicPr>
        <p:blipFill rotWithShape="1">
          <a:blip r:embed="rId7">
            <a:alphaModFix/>
          </a:blip>
          <a:srcRect/>
          <a:stretch/>
        </p:blipFill>
        <p:spPr>
          <a:xfrm>
            <a:off x="412484" y="1325880"/>
            <a:ext cx="8274316" cy="334630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pic>
        <p:nvPicPr>
          <p:cNvPr id="155" name="Google Shape;155;p8"/>
          <p:cNvPicPr preferRelativeResize="0"/>
          <p:nvPr/>
        </p:nvPicPr>
        <p:blipFill rotWithShape="1">
          <a:blip r:embed="rId3">
            <a:alphaModFix/>
          </a:blip>
          <a:srcRect/>
          <a:stretch/>
        </p:blipFill>
        <p:spPr>
          <a:xfrm>
            <a:off x="0" y="72092"/>
            <a:ext cx="1688260" cy="955815"/>
          </a:xfrm>
          <a:prstGeom prst="rect">
            <a:avLst/>
          </a:prstGeom>
          <a:noFill/>
          <a:ln>
            <a:noFill/>
          </a:ln>
        </p:spPr>
      </p:pic>
      <p:sp>
        <p:nvSpPr>
          <p:cNvPr id="156" name="Google Shape;156;p8"/>
          <p:cNvSpPr txBox="1"/>
          <p:nvPr/>
        </p:nvSpPr>
        <p:spPr>
          <a:xfrm>
            <a:off x="1869505" y="4540578"/>
            <a:ext cx="4114800" cy="2246769"/>
          </a:xfrm>
          <a:prstGeom prst="rect">
            <a:avLst/>
          </a:prstGeom>
          <a:noFill/>
          <a:ln>
            <a:noFill/>
          </a:ln>
        </p:spPr>
        <p:txBody>
          <a:bodyPr spcFirstLastPara="1" wrap="square" lIns="91425" tIns="45700" rIns="91425" bIns="45700" anchor="t" anchorCtr="0">
            <a:spAutoFit/>
          </a:bodyPr>
          <a:lstStyle/>
          <a:p>
            <a:pPr marL="0" marR="0" lvl="0" indent="0" algn="r" rtl="1">
              <a:spcBef>
                <a:spcPts val="0"/>
              </a:spcBef>
              <a:spcAft>
                <a:spcPts val="0"/>
              </a:spcAft>
              <a:buNone/>
            </a:pPr>
            <a:r>
              <a:rPr lang="iw-IL" sz="2800" b="1">
                <a:solidFill>
                  <a:schemeClr val="accent5"/>
                </a:solidFill>
                <a:latin typeface="Arial"/>
                <a:ea typeface="Arial"/>
                <a:cs typeface="Arial"/>
                <a:sym typeface="Arial"/>
              </a:rPr>
              <a:t>نُمعِنُ النَظَرَ</a:t>
            </a:r>
            <a:endParaRPr/>
          </a:p>
          <a:p>
            <a:pPr marL="0" marR="0" lvl="0" indent="0" algn="r" rtl="1">
              <a:spcBef>
                <a:spcPts val="0"/>
              </a:spcBef>
              <a:spcAft>
                <a:spcPts val="0"/>
              </a:spcAft>
              <a:buNone/>
            </a:pPr>
            <a:r>
              <a:rPr lang="iw-IL" sz="2800" b="1">
                <a:solidFill>
                  <a:schemeClr val="accent5"/>
                </a:solidFill>
                <a:latin typeface="Arial"/>
                <a:ea typeface="Arial"/>
                <a:cs typeface="Arial"/>
                <a:sym typeface="Arial"/>
              </a:rPr>
              <a:t> نَنظُرُ حَولَنا</a:t>
            </a:r>
            <a:endParaRPr/>
          </a:p>
          <a:p>
            <a:pPr marL="0" marR="0" lvl="0" indent="0" algn="r" rtl="1">
              <a:spcBef>
                <a:spcPts val="0"/>
              </a:spcBef>
              <a:spcAft>
                <a:spcPts val="0"/>
              </a:spcAft>
              <a:buNone/>
            </a:pPr>
            <a:r>
              <a:rPr lang="iw-IL" sz="2800" b="1">
                <a:solidFill>
                  <a:schemeClr val="accent5"/>
                </a:solidFill>
                <a:latin typeface="Arial"/>
                <a:ea typeface="Arial"/>
                <a:cs typeface="Arial"/>
                <a:sym typeface="Arial"/>
              </a:rPr>
              <a:t>نُصغي </a:t>
            </a:r>
            <a:endParaRPr/>
          </a:p>
          <a:p>
            <a:pPr marL="0" marR="0" lvl="0" indent="0" algn="r" rtl="1">
              <a:spcBef>
                <a:spcPts val="0"/>
              </a:spcBef>
              <a:spcAft>
                <a:spcPts val="0"/>
              </a:spcAft>
              <a:buNone/>
            </a:pPr>
            <a:r>
              <a:rPr lang="iw-IL" sz="2800" b="1">
                <a:solidFill>
                  <a:schemeClr val="accent5"/>
                </a:solidFill>
                <a:latin typeface="Arial"/>
                <a:ea typeface="Arial"/>
                <a:cs typeface="Arial"/>
                <a:sym typeface="Arial"/>
              </a:rPr>
              <a:t>نَشعُرُ بِجُلودِ أَجسامِنا</a:t>
            </a:r>
            <a:endParaRPr/>
          </a:p>
          <a:p>
            <a:pPr marL="0" marR="0" lvl="0" indent="0" algn="r" rtl="1">
              <a:spcBef>
                <a:spcPts val="0"/>
              </a:spcBef>
              <a:spcAft>
                <a:spcPts val="0"/>
              </a:spcAft>
              <a:buNone/>
            </a:pPr>
            <a:r>
              <a:rPr lang="iw-IL" sz="2800" b="1">
                <a:solidFill>
                  <a:schemeClr val="accent5"/>
                </a:solidFill>
                <a:latin typeface="Arial"/>
                <a:ea typeface="Arial"/>
                <a:cs typeface="Arial"/>
                <a:sym typeface="Arial"/>
              </a:rPr>
              <a:t> نَشُمُّ</a:t>
            </a:r>
            <a:endParaRPr/>
          </a:p>
        </p:txBody>
      </p:sp>
      <p:sp>
        <p:nvSpPr>
          <p:cNvPr id="157" name="Google Shape;157;p8"/>
          <p:cNvSpPr txBox="1">
            <a:spLocks noGrp="1"/>
          </p:cNvSpPr>
          <p:nvPr>
            <p:ph type="body" idx="1"/>
          </p:nvPr>
        </p:nvSpPr>
        <p:spPr>
          <a:xfrm>
            <a:off x="1797402" y="276127"/>
            <a:ext cx="2358189" cy="513314"/>
          </a:xfrm>
          <a:prstGeom prst="rect">
            <a:avLst/>
          </a:prstGeom>
          <a:noFill/>
          <a:ln>
            <a:noFill/>
          </a:ln>
        </p:spPr>
        <p:txBody>
          <a:bodyPr spcFirstLastPara="1" wrap="square" lIns="91425" tIns="45700" rIns="91425" bIns="45700" anchor="t" anchorCtr="0">
            <a:normAutofit fontScale="92500"/>
          </a:bodyPr>
          <a:lstStyle/>
          <a:p>
            <a:pPr marL="0" lvl="0" indent="0" algn="r" rtl="0">
              <a:lnSpc>
                <a:spcPct val="90000"/>
              </a:lnSpc>
              <a:spcBef>
                <a:spcPts val="0"/>
              </a:spcBef>
              <a:spcAft>
                <a:spcPts val="0"/>
              </a:spcAft>
              <a:buClr>
                <a:schemeClr val="dk1"/>
              </a:buClr>
              <a:buSzPct val="100000"/>
              <a:buNone/>
            </a:pPr>
            <a:r>
              <a:rPr lang="iw-IL" b="1"/>
              <a:t>(الصفحات 83-82)</a:t>
            </a:r>
            <a:endParaRPr/>
          </a:p>
          <a:p>
            <a:pPr marL="228600" lvl="0" indent="-17145" algn="r" rtl="1">
              <a:lnSpc>
                <a:spcPct val="90000"/>
              </a:lnSpc>
              <a:spcBef>
                <a:spcPts val="1000"/>
              </a:spcBef>
              <a:spcAft>
                <a:spcPts val="0"/>
              </a:spcAft>
              <a:buClr>
                <a:schemeClr val="dk1"/>
              </a:buClr>
              <a:buSzPct val="100000"/>
              <a:buNone/>
            </a:pPr>
            <a:endParaRPr sz="3600" b="1">
              <a:solidFill>
                <a:schemeClr val="accent5"/>
              </a:solidFill>
              <a:latin typeface="Arial"/>
              <a:ea typeface="Arial"/>
              <a:cs typeface="Arial"/>
              <a:sym typeface="Arial"/>
            </a:endParaRPr>
          </a:p>
          <a:p>
            <a:pPr marL="0" lvl="0" indent="0" algn="r" rtl="0">
              <a:lnSpc>
                <a:spcPct val="90000"/>
              </a:lnSpc>
              <a:spcBef>
                <a:spcPts val="1000"/>
              </a:spcBef>
              <a:spcAft>
                <a:spcPts val="0"/>
              </a:spcAft>
              <a:buClr>
                <a:schemeClr val="dk1"/>
              </a:buClr>
              <a:buSzPct val="100000"/>
              <a:buNone/>
            </a:pPr>
            <a:endParaRPr>
              <a:solidFill>
                <a:schemeClr val="accent5"/>
              </a:solidFill>
            </a:endParaRPr>
          </a:p>
          <a:p>
            <a:pPr marL="0" lvl="0" indent="0" algn="r" rtl="0">
              <a:lnSpc>
                <a:spcPct val="90000"/>
              </a:lnSpc>
              <a:spcBef>
                <a:spcPts val="1000"/>
              </a:spcBef>
              <a:spcAft>
                <a:spcPts val="0"/>
              </a:spcAft>
              <a:buClr>
                <a:schemeClr val="dk1"/>
              </a:buClr>
              <a:buSzPct val="100000"/>
              <a:buNone/>
            </a:pPr>
            <a:endParaRPr/>
          </a:p>
        </p:txBody>
      </p:sp>
      <p:pic>
        <p:nvPicPr>
          <p:cNvPr id="158" name="Google Shape;158;p8"/>
          <p:cNvPicPr preferRelativeResize="0"/>
          <p:nvPr/>
        </p:nvPicPr>
        <p:blipFill rotWithShape="1">
          <a:blip r:embed="rId4">
            <a:alphaModFix/>
          </a:blip>
          <a:srcRect/>
          <a:stretch/>
        </p:blipFill>
        <p:spPr>
          <a:xfrm>
            <a:off x="628060" y="3594168"/>
            <a:ext cx="1428750" cy="3183506"/>
          </a:xfrm>
          <a:prstGeom prst="rect">
            <a:avLst/>
          </a:prstGeom>
          <a:noFill/>
          <a:ln>
            <a:noFill/>
          </a:ln>
        </p:spPr>
      </p:pic>
      <p:sp>
        <p:nvSpPr>
          <p:cNvPr id="159" name="Google Shape;159;p8"/>
          <p:cNvSpPr/>
          <p:nvPr/>
        </p:nvSpPr>
        <p:spPr>
          <a:xfrm>
            <a:off x="3493855" y="4550252"/>
            <a:ext cx="2743200" cy="2227422"/>
          </a:xfrm>
          <a:prstGeom prst="wedgeRoundRectCallout">
            <a:avLst>
              <a:gd name="adj1" fmla="val -96230"/>
              <a:gd name="adj2" fmla="val -52878"/>
              <a:gd name="adj3" fmla="val 16667"/>
            </a:avLst>
          </a:prstGeom>
          <a:noFill/>
          <a:ln w="28575" cap="flat" cmpd="sng">
            <a:solidFill>
              <a:srgbClr val="0067A3"/>
            </a:solidFill>
            <a:prstDash val="solid"/>
            <a:miter lim="800000"/>
            <a:headEnd type="none" w="sm" len="sm"/>
            <a:tailEnd type="none" w="sm" len="sm"/>
          </a:ln>
        </p:spPr>
        <p:txBody>
          <a:bodyPr spcFirstLastPara="1" wrap="square" lIns="149350" tIns="149350" rIns="149350" bIns="495275" anchor="ctr" anchorCtr="0">
            <a:noAutofit/>
          </a:bodyPr>
          <a:lstStyle/>
          <a:p>
            <a:pPr marL="0" marR="0" lvl="0" indent="0" algn="ctr" rtl="1">
              <a:lnSpc>
                <a:spcPct val="90000"/>
              </a:lnSpc>
              <a:spcBef>
                <a:spcPts val="0"/>
              </a:spcBef>
              <a:spcAft>
                <a:spcPts val="0"/>
              </a:spcAft>
              <a:buClr>
                <a:schemeClr val="dk1"/>
              </a:buClr>
              <a:buSzPts val="2100"/>
              <a:buFont typeface="Calibri"/>
              <a:buNone/>
            </a:pPr>
            <a:endParaRPr sz="2100" b="1">
              <a:solidFill>
                <a:schemeClr val="lt1"/>
              </a:solidFill>
              <a:latin typeface="Calibri"/>
              <a:ea typeface="Calibri"/>
              <a:cs typeface="Calibri"/>
              <a:sym typeface="Calibri"/>
            </a:endParaRPr>
          </a:p>
        </p:txBody>
      </p:sp>
      <p:pic>
        <p:nvPicPr>
          <p:cNvPr id="160" name="Google Shape;160;p8"/>
          <p:cNvPicPr preferRelativeResize="0"/>
          <p:nvPr/>
        </p:nvPicPr>
        <p:blipFill rotWithShape="1">
          <a:blip r:embed="rId5">
            <a:alphaModFix/>
          </a:blip>
          <a:srcRect/>
          <a:stretch/>
        </p:blipFill>
        <p:spPr>
          <a:xfrm>
            <a:off x="7619868" y="-18548"/>
            <a:ext cx="1524132" cy="1012024"/>
          </a:xfrm>
          <a:prstGeom prst="rect">
            <a:avLst/>
          </a:prstGeom>
          <a:noFill/>
          <a:ln>
            <a:noFill/>
          </a:ln>
        </p:spPr>
      </p:pic>
      <p:pic>
        <p:nvPicPr>
          <p:cNvPr id="161" name="Google Shape;161;p8"/>
          <p:cNvPicPr preferRelativeResize="0"/>
          <p:nvPr/>
        </p:nvPicPr>
        <p:blipFill rotWithShape="1">
          <a:blip r:embed="rId6">
            <a:alphaModFix/>
          </a:blip>
          <a:srcRect/>
          <a:stretch/>
        </p:blipFill>
        <p:spPr>
          <a:xfrm>
            <a:off x="450933" y="1075698"/>
            <a:ext cx="8065007" cy="251847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pic>
        <p:nvPicPr>
          <p:cNvPr id="167" name="Google Shape;167;p9"/>
          <p:cNvPicPr preferRelativeResize="0"/>
          <p:nvPr/>
        </p:nvPicPr>
        <p:blipFill rotWithShape="1">
          <a:blip r:embed="rId3">
            <a:alphaModFix/>
          </a:blip>
          <a:srcRect/>
          <a:stretch/>
        </p:blipFill>
        <p:spPr>
          <a:xfrm>
            <a:off x="0" y="72093"/>
            <a:ext cx="1688260" cy="750868"/>
          </a:xfrm>
          <a:prstGeom prst="rect">
            <a:avLst/>
          </a:prstGeom>
          <a:noFill/>
          <a:ln>
            <a:noFill/>
          </a:ln>
        </p:spPr>
      </p:pic>
      <p:pic>
        <p:nvPicPr>
          <p:cNvPr id="168" name="Google Shape;168;p9"/>
          <p:cNvPicPr preferRelativeResize="0"/>
          <p:nvPr/>
        </p:nvPicPr>
        <p:blipFill rotWithShape="1">
          <a:blip r:embed="rId4">
            <a:alphaModFix/>
          </a:blip>
          <a:srcRect/>
          <a:stretch/>
        </p:blipFill>
        <p:spPr>
          <a:xfrm>
            <a:off x="5516173" y="5081002"/>
            <a:ext cx="1534629" cy="1628944"/>
          </a:xfrm>
          <a:prstGeom prst="rect">
            <a:avLst/>
          </a:prstGeom>
          <a:noFill/>
          <a:ln w="12700" cap="flat" cmpd="sng">
            <a:solidFill>
              <a:srgbClr val="00B0F0"/>
            </a:solidFill>
            <a:prstDash val="solid"/>
            <a:round/>
            <a:headEnd type="none" w="sm" len="sm"/>
            <a:tailEnd type="none" w="sm" len="sm"/>
          </a:ln>
        </p:spPr>
      </p:pic>
      <p:pic>
        <p:nvPicPr>
          <p:cNvPr id="169" name="Google Shape;169;p9"/>
          <p:cNvPicPr preferRelativeResize="0"/>
          <p:nvPr/>
        </p:nvPicPr>
        <p:blipFill rotWithShape="1">
          <a:blip r:embed="rId5">
            <a:alphaModFix/>
          </a:blip>
          <a:srcRect/>
          <a:stretch/>
        </p:blipFill>
        <p:spPr>
          <a:xfrm>
            <a:off x="-439822" y="4069308"/>
            <a:ext cx="1896178" cy="2716599"/>
          </a:xfrm>
          <a:prstGeom prst="rect">
            <a:avLst/>
          </a:prstGeom>
          <a:noFill/>
          <a:ln>
            <a:noFill/>
          </a:ln>
        </p:spPr>
      </p:pic>
      <p:pic>
        <p:nvPicPr>
          <p:cNvPr id="170" name="Google Shape;170;p9"/>
          <p:cNvPicPr preferRelativeResize="0"/>
          <p:nvPr/>
        </p:nvPicPr>
        <p:blipFill rotWithShape="1">
          <a:blip r:embed="rId6">
            <a:alphaModFix/>
          </a:blip>
          <a:srcRect/>
          <a:stretch/>
        </p:blipFill>
        <p:spPr>
          <a:xfrm>
            <a:off x="2710410" y="4999222"/>
            <a:ext cx="1551709" cy="1656816"/>
          </a:xfrm>
          <a:prstGeom prst="rect">
            <a:avLst/>
          </a:prstGeom>
          <a:noFill/>
          <a:ln w="12700" cap="flat" cmpd="sng">
            <a:solidFill>
              <a:srgbClr val="00B0F0"/>
            </a:solidFill>
            <a:prstDash val="solid"/>
            <a:round/>
            <a:headEnd type="none" w="sm" len="sm"/>
            <a:tailEnd type="none" w="sm" len="sm"/>
          </a:ln>
        </p:spPr>
      </p:pic>
      <p:sp>
        <p:nvSpPr>
          <p:cNvPr id="171" name="Google Shape;171;p9"/>
          <p:cNvSpPr txBox="1"/>
          <p:nvPr/>
        </p:nvSpPr>
        <p:spPr>
          <a:xfrm>
            <a:off x="7946136" y="6254496"/>
            <a:ext cx="96926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iw-IL" sz="1800" b="1">
                <a:solidFill>
                  <a:schemeClr val="dk1"/>
                </a:solidFill>
                <a:latin typeface="Calibri"/>
                <a:ea typeface="Calibri"/>
                <a:cs typeface="Calibri"/>
                <a:sym typeface="Calibri"/>
              </a:rPr>
              <a:t>صفحة 83</a:t>
            </a:r>
            <a:endParaRPr/>
          </a:p>
        </p:txBody>
      </p:sp>
      <p:pic>
        <p:nvPicPr>
          <p:cNvPr id="172" name="Google Shape;172;p9"/>
          <p:cNvPicPr preferRelativeResize="0"/>
          <p:nvPr/>
        </p:nvPicPr>
        <p:blipFill rotWithShape="1">
          <a:blip r:embed="rId7">
            <a:alphaModFix/>
          </a:blip>
          <a:srcRect/>
          <a:stretch/>
        </p:blipFill>
        <p:spPr>
          <a:xfrm>
            <a:off x="7619868" y="0"/>
            <a:ext cx="1524132" cy="1012024"/>
          </a:xfrm>
          <a:prstGeom prst="rect">
            <a:avLst/>
          </a:prstGeom>
          <a:noFill/>
          <a:ln>
            <a:noFill/>
          </a:ln>
        </p:spPr>
      </p:pic>
      <p:pic>
        <p:nvPicPr>
          <p:cNvPr id="173" name="Google Shape;173;p9"/>
          <p:cNvPicPr preferRelativeResize="0"/>
          <p:nvPr/>
        </p:nvPicPr>
        <p:blipFill rotWithShape="1">
          <a:blip r:embed="rId8">
            <a:alphaModFix/>
          </a:blip>
          <a:srcRect/>
          <a:stretch/>
        </p:blipFill>
        <p:spPr>
          <a:xfrm>
            <a:off x="832104" y="1197864"/>
            <a:ext cx="7708392" cy="3433290"/>
          </a:xfrm>
          <a:prstGeom prst="rect">
            <a:avLst/>
          </a:prstGeom>
          <a:noFill/>
          <a:ln>
            <a:noFill/>
          </a:ln>
        </p:spPr>
      </p:pic>
    </p:spTree>
  </p:cSld>
  <p:clrMapOvr>
    <a:masterClrMapping/>
  </p:clrMapOvr>
</p:sld>
</file>

<file path=ppt/theme/theme1.xml><?xml version="1.0" encoding="utf-8"?>
<a:theme xmlns:a="http://schemas.openxmlformats.org/drawingml/2006/main" name="ערכת נושא Office">
  <a:themeElements>
    <a:clrScheme name="ערכת נושא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‫הצגה על המסך (4:3)</PresentationFormat>
  <Paragraphs>101</Paragraphs>
  <Slides>14</Slides>
  <Notes>14</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14</vt:i4>
      </vt:variant>
    </vt:vector>
  </HeadingPairs>
  <TitlesOfParts>
    <vt:vector size="17" baseType="lpstr">
      <vt:lpstr>Arial</vt:lpstr>
      <vt:lpstr>Calibri</vt:lpstr>
      <vt:lpstr>ערכת נושא Office</vt:lpstr>
      <vt:lpstr>عارِضَةٌ مُرافِقَةٌ لِلدُّروسِ</vt:lpstr>
      <vt:lpstr>מצגת של PowerPoint‏</vt:lpstr>
      <vt:lpstr>מצגת של PowerPoint‏</vt:lpstr>
      <vt:lpstr>      فُصولُ ٱلسَّنَةِ (الصفحات 7-6)</vt:lpstr>
      <vt:lpstr>انتهى فَصلُ الشِتاءِ</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عارِضَةٌ مُرافِقَةٌ لِلدُّروسِ</dc:title>
  <dc:creator>Tamar Levy</dc:creator>
  <cp:lastModifiedBy>noga mishan</cp:lastModifiedBy>
  <cp:revision>1</cp:revision>
  <dcterms:created xsi:type="dcterms:W3CDTF">2019-05-25T18:59:51Z</dcterms:created>
  <dcterms:modified xsi:type="dcterms:W3CDTF">2024-03-07T03:13:54Z</dcterms:modified>
</cp:coreProperties>
</file>