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42"/>
  </p:notesMasterIdLst>
  <p:sldIdLst>
    <p:sldId id="262" r:id="rId2"/>
    <p:sldId id="338" r:id="rId3"/>
    <p:sldId id="284" r:id="rId4"/>
    <p:sldId id="270" r:id="rId5"/>
    <p:sldId id="339" r:id="rId6"/>
    <p:sldId id="337" r:id="rId7"/>
    <p:sldId id="340" r:id="rId8"/>
    <p:sldId id="273" r:id="rId9"/>
    <p:sldId id="359" r:id="rId10"/>
    <p:sldId id="360" r:id="rId11"/>
    <p:sldId id="274" r:id="rId12"/>
    <p:sldId id="345" r:id="rId13"/>
    <p:sldId id="347" r:id="rId14"/>
    <p:sldId id="348" r:id="rId15"/>
    <p:sldId id="275" r:id="rId16"/>
    <p:sldId id="260" r:id="rId17"/>
    <p:sldId id="308" r:id="rId18"/>
    <p:sldId id="365" r:id="rId19"/>
    <p:sldId id="366" r:id="rId20"/>
    <p:sldId id="349" r:id="rId21"/>
    <p:sldId id="350" r:id="rId22"/>
    <p:sldId id="310" r:id="rId23"/>
    <p:sldId id="336" r:id="rId24"/>
    <p:sldId id="307" r:id="rId25"/>
    <p:sldId id="351" r:id="rId26"/>
    <p:sldId id="352" r:id="rId27"/>
    <p:sldId id="303" r:id="rId28"/>
    <p:sldId id="367" r:id="rId29"/>
    <p:sldId id="368" r:id="rId30"/>
    <p:sldId id="316" r:id="rId31"/>
    <p:sldId id="334" r:id="rId32"/>
    <p:sldId id="354" r:id="rId33"/>
    <p:sldId id="355" r:id="rId34"/>
    <p:sldId id="356" r:id="rId35"/>
    <p:sldId id="362" r:id="rId36"/>
    <p:sldId id="358" r:id="rId37"/>
    <p:sldId id="363" r:id="rId38"/>
    <p:sldId id="357" r:id="rId39"/>
    <p:sldId id="371" r:id="rId40"/>
    <p:sldId id="364" r:id="rId41"/>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ga mishan" initials="n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7A3"/>
    <a:srgbClr val="CCECFF"/>
    <a:srgbClr val="99CCFF"/>
    <a:srgbClr val="CCFFFF"/>
    <a:srgbClr val="CCCCFF"/>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0844" autoAdjust="0"/>
    <p:restoredTop sz="54035" autoAdjust="0"/>
  </p:normalViewPr>
  <p:slideViewPr>
    <p:cSldViewPr snapToGrid="0">
      <p:cViewPr varScale="1">
        <p:scale>
          <a:sx n="75" d="100"/>
          <a:sy n="75" d="100"/>
        </p:scale>
        <p:origin x="36" y="40"/>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49" d="100"/>
          <a:sy n="49" d="100"/>
        </p:scale>
        <p:origin x="-268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B15131BA-A6DA-4C8C-85BB-0EE865671803}" type="datetimeFigureOut">
              <a:rPr lang="he-IL" smtClean="0"/>
              <a:t>ז'/אדר א/תשפ"ד</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619B2966-9687-4053-932D-337D24406EE0}" type="slidenum">
              <a:rPr lang="he-IL" smtClean="0"/>
              <a:t>‹#›</a:t>
            </a:fld>
            <a:endParaRPr lang="he-IL"/>
          </a:p>
        </p:txBody>
      </p:sp>
    </p:spTree>
    <p:extLst>
      <p:ext uri="{BB962C8B-B14F-4D97-AF65-F5344CB8AC3E}">
        <p14:creationId xmlns:p14="http://schemas.microsoft.com/office/powerpoint/2010/main" val="525095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NarkisimMFO"/>
              </a:rPr>
              <a:t>מצגת זו סוקרת את </a:t>
            </a:r>
            <a:r>
              <a:rPr lang="he-IL" sz="1800" b="1" i="0" u="none" strike="noStrike" baseline="0" dirty="0">
                <a:latin typeface="NarkisimMFOBold"/>
              </a:rPr>
              <a:t>התופעות המחזוריות </a:t>
            </a:r>
            <a:r>
              <a:rPr lang="he-IL" sz="1800" b="0" i="0" u="none" strike="noStrike" baseline="0" dirty="0">
                <a:latin typeface="NarkisimMFO"/>
              </a:rPr>
              <a:t>שקשורות לתנועות כדור הארץ והירח בחלל ואשר יוצרות את ממד </a:t>
            </a:r>
            <a:r>
              <a:rPr lang="he-IL" sz="1800" b="1" i="0" u="none" strike="noStrike" baseline="0" dirty="0">
                <a:latin typeface="NarkisimMFOBold"/>
              </a:rPr>
              <a:t>הזמן </a:t>
            </a:r>
            <a:r>
              <a:rPr lang="he-IL" sz="1800" b="0" i="0" u="none" strike="noStrike" baseline="0" dirty="0">
                <a:latin typeface="NarkisimMFOBold"/>
              </a:rPr>
              <a:t>(חודש, שנה, יממה). </a:t>
            </a:r>
            <a:endParaRPr lang="he-IL" sz="1800" b="0" i="0" u="none" strike="noStrike" baseline="0" dirty="0">
              <a:latin typeface="NarkisimMFO"/>
            </a:endParaRPr>
          </a:p>
          <a:p>
            <a:pPr algn="r"/>
            <a:endParaRPr lang="he-IL" sz="1800" b="0" i="0" u="none" strike="noStrike" baseline="0" dirty="0">
              <a:latin typeface="NarkisimMFO"/>
            </a:endParaRPr>
          </a:p>
          <a:p>
            <a:pPr algn="r"/>
            <a:r>
              <a:rPr lang="he-IL" sz="1800" b="0" i="0" u="none" strike="noStrike" baseline="0" dirty="0">
                <a:latin typeface="NarkisimMFO"/>
              </a:rPr>
              <a:t>מחזוריות- חוזר ונשנה בקביעות</a:t>
            </a:r>
            <a:endParaRPr lang="he-IL" sz="1800" b="0" i="0" u="none" strike="noStrike" baseline="0" dirty="0">
              <a:latin typeface="NarkisimMFOBold"/>
            </a:endParaRPr>
          </a:p>
        </p:txBody>
      </p:sp>
      <p:sp>
        <p:nvSpPr>
          <p:cNvPr id="4" name="מציין מיקום של מספר שקופית 3"/>
          <p:cNvSpPr>
            <a:spLocks noGrp="1"/>
          </p:cNvSpPr>
          <p:nvPr>
            <p:ph type="sldNum" sz="quarter" idx="5"/>
          </p:nvPr>
        </p:nvSpPr>
        <p:spPr/>
        <p:txBody>
          <a:bodyPr/>
          <a:lstStyle/>
          <a:p>
            <a:fld id="{619B2966-9687-4053-932D-337D24406EE0}" type="slidenum">
              <a:rPr lang="he-IL" smtClean="0"/>
              <a:t>1</a:t>
            </a:fld>
            <a:endParaRPr lang="he-IL"/>
          </a:p>
        </p:txBody>
      </p:sp>
    </p:spTree>
    <p:extLst>
      <p:ext uri="{BB962C8B-B14F-4D97-AF65-F5344CB8AC3E}">
        <p14:creationId xmlns:p14="http://schemas.microsoft.com/office/powerpoint/2010/main" val="929895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2800" dirty="0"/>
              <a:t>קטע המידע מתוך הספר מדע וטכנולוגיה לכיתה ג, הוצאת רמות אוניברסיטת תל אביב, עמוד 170</a:t>
            </a:r>
          </a:p>
          <a:p>
            <a:pPr algn="r"/>
            <a:r>
              <a:rPr lang="he-IL" sz="1800" b="0" i="0" u="none" strike="noStrike" baseline="0" dirty="0">
                <a:latin typeface="NarkisimMFO"/>
              </a:rPr>
              <a:t>המשגה של התופעה המחזורית של הקפת כדור הארץ את השמש.</a:t>
            </a:r>
          </a:p>
        </p:txBody>
      </p:sp>
      <p:sp>
        <p:nvSpPr>
          <p:cNvPr id="4" name="מציין מיקום של מספר שקופית 3"/>
          <p:cNvSpPr>
            <a:spLocks noGrp="1"/>
          </p:cNvSpPr>
          <p:nvPr>
            <p:ph type="sldNum" sz="quarter" idx="5"/>
          </p:nvPr>
        </p:nvSpPr>
        <p:spPr/>
        <p:txBody>
          <a:bodyPr/>
          <a:lstStyle/>
          <a:p>
            <a:fld id="{619B2966-9687-4053-932D-337D24406EE0}" type="slidenum">
              <a:rPr lang="he-IL" smtClean="0"/>
              <a:t>10</a:t>
            </a:fld>
            <a:endParaRPr lang="he-IL"/>
          </a:p>
        </p:txBody>
      </p:sp>
    </p:spTree>
    <p:extLst>
      <p:ext uri="{BB962C8B-B14F-4D97-AF65-F5344CB8AC3E}">
        <p14:creationId xmlns:p14="http://schemas.microsoft.com/office/powerpoint/2010/main" val="26642716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NarkisimMFO"/>
              </a:rPr>
              <a:t>השיח בין שתי הדמויות נועד לחשוף ידע מוקדם של התלמידים בנושא. מוצע</a:t>
            </a:r>
          </a:p>
          <a:p>
            <a:pPr algn="r"/>
            <a:r>
              <a:rPr lang="he-IL" sz="1800" b="0" i="0" u="none" strike="noStrike" baseline="0" dirty="0">
                <a:latin typeface="NarkisimMFO"/>
              </a:rPr>
              <a:t>לבקש מהתלמידים להציע תשובות לשאלות ששאלו נגה ושביט.</a:t>
            </a:r>
          </a:p>
          <a:p>
            <a:pPr algn="r"/>
            <a:endParaRPr lang="he-IL" sz="1800" b="0" i="0" u="none" strike="noStrike" baseline="0" dirty="0">
              <a:latin typeface="NarkisimMFO"/>
            </a:endParaRPr>
          </a:p>
          <a:p>
            <a:pPr algn="r"/>
            <a:endParaRPr lang="he-IL" sz="1800" b="0" i="0" u="none" strike="noStrike" baseline="0" dirty="0">
              <a:latin typeface="NarkisimMFO"/>
            </a:endParaRPr>
          </a:p>
          <a:p>
            <a:pPr algn="r"/>
            <a:endParaRPr lang="he-IL" sz="1800" b="0" i="0" u="none" strike="noStrike" baseline="0" dirty="0">
              <a:latin typeface="NarkisimMFO"/>
            </a:endParaRPr>
          </a:p>
          <a:p>
            <a:pPr algn="r"/>
            <a:endParaRPr lang="he-IL" sz="1800" b="0" i="0" u="none" strike="noStrike" baseline="0" dirty="0">
              <a:latin typeface="NarkisimMFO"/>
            </a:endParaRPr>
          </a:p>
          <a:p>
            <a:pPr algn="r"/>
            <a:endParaRPr lang="he-IL" sz="1800" b="0" i="0" u="none" strike="noStrike" baseline="0" dirty="0">
              <a:latin typeface="NarkisimMFO"/>
            </a:endParaRPr>
          </a:p>
          <a:p>
            <a:pPr algn="r"/>
            <a:endParaRPr lang="he-IL" sz="1800" b="0" i="0" u="none" strike="noStrike" baseline="0" dirty="0">
              <a:latin typeface="NarkisimMFO"/>
            </a:endParaRPr>
          </a:p>
          <a:p>
            <a:pPr algn="r"/>
            <a:endParaRPr lang="he-IL" sz="1800" b="0" i="0" u="none" strike="noStrike" baseline="0" dirty="0">
              <a:latin typeface="NarkisimMFO"/>
            </a:endParaRPr>
          </a:p>
        </p:txBody>
      </p:sp>
      <p:sp>
        <p:nvSpPr>
          <p:cNvPr id="4" name="מציין מיקום של מספר שקופית 3"/>
          <p:cNvSpPr>
            <a:spLocks noGrp="1"/>
          </p:cNvSpPr>
          <p:nvPr>
            <p:ph type="sldNum" sz="quarter" idx="5"/>
          </p:nvPr>
        </p:nvSpPr>
        <p:spPr/>
        <p:txBody>
          <a:bodyPr/>
          <a:lstStyle/>
          <a:p>
            <a:fld id="{619B2966-9687-4053-932D-337D24406EE0}" type="slidenum">
              <a:rPr lang="he-IL" smtClean="0"/>
              <a:t>11</a:t>
            </a:fld>
            <a:endParaRPr lang="he-IL"/>
          </a:p>
        </p:txBody>
      </p:sp>
    </p:spTree>
    <p:extLst>
      <p:ext uri="{BB962C8B-B14F-4D97-AF65-F5344CB8AC3E}">
        <p14:creationId xmlns:p14="http://schemas.microsoft.com/office/powerpoint/2010/main" val="32793551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קטע המידע מתוך הספר מדע וטכנולוגיה לכיתה ג, הוצאת רמות, אוניברסיטת תל אביב, עמוד 172.</a:t>
            </a:r>
          </a:p>
          <a:p>
            <a:pPr algn="r"/>
            <a:r>
              <a:rPr lang="he-IL" dirty="0"/>
              <a:t>קטע המידע קושר בין משך ההקפה למדידת זמן.</a:t>
            </a:r>
          </a:p>
          <a:p>
            <a:pPr algn="r"/>
            <a:r>
              <a:rPr lang="he-IL" dirty="0"/>
              <a:t>בשקופית זו אחד מהסימנים שעל פיהם יודעים שחלפה שנה הן עונות השנה שחוזרות על עצמן שנה אחר שנה.</a:t>
            </a:r>
          </a:p>
          <a:p>
            <a:pPr algn="r"/>
            <a:r>
              <a:rPr lang="he-IL" dirty="0"/>
              <a:t>קוראים את קטע המידע במליאת הכיתה ועונים על השאלות.</a:t>
            </a:r>
          </a:p>
          <a:p>
            <a:pPr algn="r"/>
            <a:endParaRPr lang="he-IL" dirty="0"/>
          </a:p>
          <a:p>
            <a:pPr algn="r"/>
            <a:r>
              <a:rPr lang="he-IL" dirty="0"/>
              <a:t>המילה שנה קרובה למילה </a:t>
            </a:r>
            <a:r>
              <a:rPr lang="he-IL" sz="1800" b="1" dirty="0"/>
              <a:t>שֵׁנִי. </a:t>
            </a:r>
            <a:r>
              <a:rPr lang="he-IL" sz="1800" b="0" dirty="0"/>
              <a:t>לִשְׁנוֹת פרושו לחזור על.</a:t>
            </a:r>
          </a:p>
          <a:p>
            <a:pPr algn="r"/>
            <a:r>
              <a:rPr lang="he-IL" sz="1800" b="0" dirty="0"/>
              <a:t>כשם שהשני חוזר על הראשון, כך השנה חוזרת על עצמה בכל הַקָּפָה והקפה.</a:t>
            </a:r>
          </a:p>
          <a:p>
            <a:pPr algn="r"/>
            <a:r>
              <a:rPr lang="he-IL" sz="1800" b="0" dirty="0"/>
              <a:t>כך, המילה העברית שנה מרמזת על תנועת ההקפה המחזורית של כדור הארץ סביב השמש.</a:t>
            </a:r>
            <a:endParaRPr lang="he-IL" b="0" dirty="0"/>
          </a:p>
        </p:txBody>
      </p:sp>
      <p:sp>
        <p:nvSpPr>
          <p:cNvPr id="4" name="מציין מיקום של מספר שקופית 3"/>
          <p:cNvSpPr>
            <a:spLocks noGrp="1"/>
          </p:cNvSpPr>
          <p:nvPr>
            <p:ph type="sldNum" sz="quarter" idx="5"/>
          </p:nvPr>
        </p:nvSpPr>
        <p:spPr/>
        <p:txBody>
          <a:bodyPr/>
          <a:lstStyle/>
          <a:p>
            <a:fld id="{619B2966-9687-4053-932D-337D24406EE0}" type="slidenum">
              <a:rPr lang="he-IL" smtClean="0"/>
              <a:t>12</a:t>
            </a:fld>
            <a:endParaRPr lang="he-IL"/>
          </a:p>
        </p:txBody>
      </p:sp>
    </p:spTree>
    <p:extLst>
      <p:ext uri="{BB962C8B-B14F-4D97-AF65-F5344CB8AC3E}">
        <p14:creationId xmlns:p14="http://schemas.microsoft.com/office/powerpoint/2010/main" val="26574468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קטע המידע מתוך הספר מדע וטכנולוגיה לכיתה ג, הוצאת רמות,  אוניברסיטת תל אביב, עמוד 172.</a:t>
            </a:r>
          </a:p>
          <a:p>
            <a:pPr algn="r"/>
            <a:r>
              <a:rPr lang="he-IL" dirty="0"/>
              <a:t>המשימה מרחיבה את משמעות המושג שנה וקושרת אותו למושג עונות השנה. </a:t>
            </a:r>
          </a:p>
          <a:p>
            <a:pPr algn="r"/>
            <a:r>
              <a:rPr lang="he-IL" dirty="0"/>
              <a:t>החלק הראשון מתמקד במושג שנה המאפשר לבני אדם למדוד זמן.</a:t>
            </a:r>
          </a:p>
          <a:p>
            <a:pPr algn="r"/>
            <a:r>
              <a:rPr lang="he-IL" dirty="0"/>
              <a:t>החלק השני מתמקד בתופעות החוזרות על עצמן עונות השנה ומאפשרות לאדם לדעת שחלפה שנה.</a:t>
            </a:r>
          </a:p>
          <a:p>
            <a:pPr algn="r"/>
            <a:r>
              <a:rPr lang="he-IL" dirty="0"/>
              <a:t>השיח בין שתי הדמויות נועד לחשוף ידע מוקדם של התלמידים בנושא. מוצע לבקש מהתלמידים להציע תשובות לשאלות ששאלו נגה ושביט.</a:t>
            </a:r>
          </a:p>
          <a:p>
            <a:pPr algn="r"/>
            <a:endParaRPr lang="he-IL" dirty="0"/>
          </a:p>
          <a:p>
            <a:pPr algn="r"/>
            <a:r>
              <a:rPr lang="he-IL" dirty="0"/>
              <a:t>ארבע עונות השנה מתחלפות בסדר קבוע ובמַחזוריוּת קבועה שנמשכת שנה. לכן, לאחר שחלפו ארבע עונות השנה בזו אחר זו, אנו יודעים שחלפה שנה.</a:t>
            </a:r>
          </a:p>
          <a:p>
            <a:pPr algn="r"/>
            <a:endParaRPr lang="he-IL" dirty="0"/>
          </a:p>
        </p:txBody>
      </p:sp>
      <p:sp>
        <p:nvSpPr>
          <p:cNvPr id="4" name="מציין מיקום של מספר שקופית 3"/>
          <p:cNvSpPr>
            <a:spLocks noGrp="1"/>
          </p:cNvSpPr>
          <p:nvPr>
            <p:ph type="sldNum" sz="quarter" idx="5"/>
          </p:nvPr>
        </p:nvSpPr>
        <p:spPr/>
        <p:txBody>
          <a:bodyPr/>
          <a:lstStyle/>
          <a:p>
            <a:fld id="{619B2966-9687-4053-932D-337D24406EE0}" type="slidenum">
              <a:rPr lang="he-IL" smtClean="0"/>
              <a:t>13</a:t>
            </a:fld>
            <a:endParaRPr lang="he-IL"/>
          </a:p>
        </p:txBody>
      </p:sp>
    </p:spTree>
    <p:extLst>
      <p:ext uri="{BB962C8B-B14F-4D97-AF65-F5344CB8AC3E}">
        <p14:creationId xmlns:p14="http://schemas.microsoft.com/office/powerpoint/2010/main" val="30314893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NarkisimMFO"/>
              </a:rPr>
              <a:t>שאלות הסיכום מתייחסות לקטעי המידע שבשקופיות 13-12.</a:t>
            </a:r>
          </a:p>
          <a:p>
            <a:pPr algn="r"/>
            <a:r>
              <a:rPr lang="he-IL" sz="1800" b="0" i="0" u="none" strike="noStrike" baseline="0" dirty="0">
                <a:latin typeface="NarkisimMFO"/>
              </a:rPr>
              <a:t>ארבע עונות השנה מתחלפות בסדר קבוע ובמַחזוריוּת קבועה שנמשכת שנה. לכן, לאחר שחלפו ארבע עונות השנה בזו אחר זו, אנו יודעים שחלפה שנה.</a:t>
            </a:r>
            <a:endParaRPr lang="he-IL" dirty="0"/>
          </a:p>
          <a:p>
            <a:pPr algn="r"/>
            <a:endParaRPr lang="he-IL" dirty="0"/>
          </a:p>
        </p:txBody>
      </p:sp>
      <p:sp>
        <p:nvSpPr>
          <p:cNvPr id="4" name="מציין מיקום של מספר שקופית 3"/>
          <p:cNvSpPr>
            <a:spLocks noGrp="1"/>
          </p:cNvSpPr>
          <p:nvPr>
            <p:ph type="sldNum" sz="quarter" idx="5"/>
          </p:nvPr>
        </p:nvSpPr>
        <p:spPr/>
        <p:txBody>
          <a:bodyPr/>
          <a:lstStyle/>
          <a:p>
            <a:fld id="{619B2966-9687-4053-932D-337D24406EE0}" type="slidenum">
              <a:rPr lang="he-IL" smtClean="0"/>
              <a:t>14</a:t>
            </a:fld>
            <a:endParaRPr lang="he-IL"/>
          </a:p>
        </p:txBody>
      </p:sp>
    </p:spTree>
    <p:extLst>
      <p:ext uri="{BB962C8B-B14F-4D97-AF65-F5344CB8AC3E}">
        <p14:creationId xmlns:p14="http://schemas.microsoft.com/office/powerpoint/2010/main" val="2717205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200" b="0" i="0" u="none" strike="noStrike" baseline="0" dirty="0">
                <a:latin typeface="NarkisimMFO"/>
              </a:rPr>
              <a:t>אפשר לדעת שחלפה שנה על פי תופעות עונתיות שחוזרות על עצמן (לדוגמה: נדידת ציפורים, שלכת, פריחה), חגים ומועדים שחוזרים על עצמם, אירועים קבועים שחוזרים על עצמם (דוגמה: ימי הולדת, יום המשפחה, פתיחת שנת הלימודים) ועוד.</a:t>
            </a:r>
          </a:p>
          <a:p>
            <a:pPr algn="r"/>
            <a:endParaRPr lang="he-IL" dirty="0"/>
          </a:p>
        </p:txBody>
      </p:sp>
      <p:sp>
        <p:nvSpPr>
          <p:cNvPr id="4" name="מציין מיקום של מספר שקופית 3"/>
          <p:cNvSpPr>
            <a:spLocks noGrp="1"/>
          </p:cNvSpPr>
          <p:nvPr>
            <p:ph type="sldNum" sz="quarter" idx="5"/>
          </p:nvPr>
        </p:nvSpPr>
        <p:spPr/>
        <p:txBody>
          <a:bodyPr/>
          <a:lstStyle/>
          <a:p>
            <a:fld id="{619B2966-9687-4053-932D-337D24406EE0}" type="slidenum">
              <a:rPr lang="he-IL" smtClean="0"/>
              <a:t>15</a:t>
            </a:fld>
            <a:endParaRPr lang="he-IL"/>
          </a:p>
        </p:txBody>
      </p:sp>
    </p:spTree>
    <p:extLst>
      <p:ext uri="{BB962C8B-B14F-4D97-AF65-F5344CB8AC3E}">
        <p14:creationId xmlns:p14="http://schemas.microsoft.com/office/powerpoint/2010/main" val="39496574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NarkisimMFO"/>
              </a:rPr>
              <a:t>המוקד המרכזי של פרק זה הוא סיבוב כדור הארץ סביב צירו והקשר שיש לתנועה זו אל פרק הזמן הקרוי </a:t>
            </a:r>
            <a:r>
              <a:rPr lang="he-IL" sz="1800" b="1" i="0" u="none" strike="noStrike" baseline="0" dirty="0">
                <a:latin typeface="NarkisimMFOBold"/>
              </a:rPr>
              <a:t>יממה.</a:t>
            </a:r>
            <a:endParaRPr lang="he-IL" sz="1800" b="0" i="0" u="none" strike="noStrike" baseline="0" dirty="0">
              <a:latin typeface="NarkisimMFO"/>
            </a:endParaRPr>
          </a:p>
          <a:p>
            <a:pPr algn="r"/>
            <a:r>
              <a:rPr lang="he-IL" sz="1800" b="0" i="0" u="none" strike="noStrike" baseline="0" dirty="0">
                <a:latin typeface="NarkisimMFO"/>
              </a:rPr>
              <a:t>בלימוד תנועות כדור הארץ בחלל, יש לשים לב למונחים </a:t>
            </a:r>
            <a:r>
              <a:rPr lang="he-IL" sz="1800" b="1" i="0" u="none" strike="noStrike" baseline="0" dirty="0">
                <a:latin typeface="NarkisimMFOBold"/>
              </a:rPr>
              <a:t>סיבוב </a:t>
            </a:r>
            <a:r>
              <a:rPr lang="he-IL" sz="1800" b="0" i="0" u="none" strike="noStrike" baseline="0" dirty="0">
                <a:latin typeface="NarkisimMFO"/>
              </a:rPr>
              <a:t>ו</a:t>
            </a:r>
            <a:r>
              <a:rPr lang="he-IL" sz="1800" b="1" i="0" u="none" strike="noStrike" baseline="0" dirty="0">
                <a:latin typeface="NarkisimMFOBold"/>
              </a:rPr>
              <a:t>הקפה</a:t>
            </a:r>
            <a:r>
              <a:rPr lang="he-IL" sz="1800" b="0" i="0" u="none" strike="noStrike" baseline="0" dirty="0">
                <a:latin typeface="NarkisimMFO"/>
              </a:rPr>
              <a:t>. </a:t>
            </a:r>
          </a:p>
          <a:p>
            <a:pPr algn="r"/>
            <a:r>
              <a:rPr lang="he-IL" sz="1800" b="0" i="0" u="none" strike="noStrike" baseline="0" dirty="0">
                <a:latin typeface="NarkisimMFO"/>
              </a:rPr>
              <a:t>ב</a:t>
            </a:r>
            <a:r>
              <a:rPr lang="he-IL" sz="1800" b="1" i="0" u="none" strike="noStrike" baseline="0" dirty="0">
                <a:latin typeface="NarkisimMFOBold"/>
              </a:rPr>
              <a:t>סיבוב </a:t>
            </a:r>
            <a:r>
              <a:rPr lang="he-IL" sz="1800" b="0" i="0" u="none" strike="noStrike" baseline="0" dirty="0">
                <a:latin typeface="NarkisimMFO"/>
              </a:rPr>
              <a:t>משתתף רק גוף אחד — זה שמסתובב. ב</a:t>
            </a:r>
            <a:r>
              <a:rPr lang="he-IL" sz="1800" b="1" i="0" u="none" strike="noStrike" baseline="0" dirty="0">
                <a:latin typeface="NarkisimMFOBold"/>
              </a:rPr>
              <a:t>הקפה </a:t>
            </a:r>
            <a:r>
              <a:rPr lang="he-IL" sz="1800" b="0" i="0" u="none" strike="noStrike" baseline="0" dirty="0">
                <a:latin typeface="NarkisimMFO"/>
              </a:rPr>
              <a:t>משתתפים שני גופים: הגוף המקיף והגוף המוקף. חשוב מאוד להקפיד על המונחים המתאימים כאשר מתארים את תנועות כדור הארץ בחלל: כדור הארץ </a:t>
            </a:r>
            <a:r>
              <a:rPr lang="he-IL" sz="1800" b="1" i="0" u="none" strike="noStrike" baseline="0" dirty="0">
                <a:latin typeface="NarkisimMFOBold"/>
              </a:rPr>
              <a:t>מקיף </a:t>
            </a:r>
            <a:r>
              <a:rPr lang="he-IL" sz="1800" b="0" i="0" u="none" strike="noStrike" baseline="0" dirty="0">
                <a:latin typeface="NarkisimMFO"/>
              </a:rPr>
              <a:t>את השמש ובה בעת גם </a:t>
            </a:r>
            <a:r>
              <a:rPr lang="he-IL" sz="1800" b="1" i="0" u="none" strike="noStrike" baseline="0" dirty="0">
                <a:latin typeface="NarkisimMFOBold"/>
              </a:rPr>
              <a:t>מסתובב </a:t>
            </a:r>
            <a:r>
              <a:rPr lang="he-IL" sz="1800" b="0" i="0" u="none" strike="noStrike" baseline="0" dirty="0">
                <a:latin typeface="NarkisimMFO"/>
              </a:rPr>
              <a:t>סביב צירו.</a:t>
            </a:r>
          </a:p>
          <a:p>
            <a:pPr algn="r"/>
            <a:endParaRPr lang="he-IL" sz="1800" b="0" i="0" u="none" strike="noStrike" baseline="0" dirty="0">
              <a:latin typeface="NarkisimMFO"/>
            </a:endParaRPr>
          </a:p>
          <a:p>
            <a:pPr algn="r"/>
            <a:endParaRPr lang="he-IL" dirty="0"/>
          </a:p>
        </p:txBody>
      </p:sp>
      <p:sp>
        <p:nvSpPr>
          <p:cNvPr id="4" name="מציין מיקום של מספר שקופית 3"/>
          <p:cNvSpPr>
            <a:spLocks noGrp="1"/>
          </p:cNvSpPr>
          <p:nvPr>
            <p:ph type="sldNum" sz="quarter" idx="5"/>
          </p:nvPr>
        </p:nvSpPr>
        <p:spPr/>
        <p:txBody>
          <a:bodyPr/>
          <a:lstStyle/>
          <a:p>
            <a:fld id="{619B2966-9687-4053-932D-337D24406EE0}" type="slidenum">
              <a:rPr lang="he-IL" smtClean="0"/>
              <a:t>16</a:t>
            </a:fld>
            <a:endParaRPr lang="he-IL"/>
          </a:p>
        </p:txBody>
      </p:sp>
    </p:spTree>
    <p:extLst>
      <p:ext uri="{BB962C8B-B14F-4D97-AF65-F5344CB8AC3E}">
        <p14:creationId xmlns:p14="http://schemas.microsoft.com/office/powerpoint/2010/main" val="8198653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NarkisimMFO"/>
              </a:rPr>
              <a:t>המשימה נועדה להמחיש ללומדים את ההסבר להיווצרות היום והלילה באמצעות התנסות ב</a:t>
            </a:r>
            <a:r>
              <a:rPr lang="he-IL" sz="1800" b="1" i="0" u="none" strike="noStrike" baseline="0" dirty="0">
                <a:latin typeface="NarkisimMFOBold"/>
              </a:rPr>
              <a:t>דגם </a:t>
            </a:r>
            <a:r>
              <a:rPr lang="he-IL" sz="1800" b="0" i="0" u="none" strike="noStrike" baseline="0" dirty="0">
                <a:latin typeface="NarkisimMFO"/>
              </a:rPr>
              <a:t>(גלובוס) שמייצג את כדור הארץ ומנורה חזקה שמייצגת את השמש.</a:t>
            </a:r>
          </a:p>
          <a:p>
            <a:pPr algn="r"/>
            <a:r>
              <a:rPr lang="he-IL" sz="1800" b="0" i="0" u="none" strike="noStrike" baseline="0" dirty="0">
                <a:latin typeface="NarkisimMFO"/>
              </a:rPr>
              <a:t>אחת הדרכים לייצג ידע במדע היא באמצעות </a:t>
            </a:r>
            <a:r>
              <a:rPr lang="he-IL" sz="1800" b="1" i="0" u="none" strike="noStrike" baseline="0" dirty="0">
                <a:latin typeface="NarkisimMFOBold"/>
              </a:rPr>
              <a:t>מודלים </a:t>
            </a:r>
            <a:r>
              <a:rPr lang="he-IL" sz="1800" b="0" i="0" u="none" strike="noStrike" baseline="0" dirty="0">
                <a:latin typeface="NarkisimMFO"/>
              </a:rPr>
              <a:t>המדמים את המציאות. </a:t>
            </a:r>
          </a:p>
          <a:p>
            <a:pPr algn="r"/>
            <a:r>
              <a:rPr lang="he-IL" sz="1800" b="0" i="0" u="none" strike="noStrike" baseline="0" dirty="0">
                <a:latin typeface="NarkisimMFO"/>
              </a:rPr>
              <a:t>פותחים בדיון באמצעות השאלות ורק לאחר מכן עוברים לפעילות.</a:t>
            </a:r>
            <a:endParaRPr lang="he-IL" sz="1800" b="1" i="0" u="none" strike="noStrike" baseline="0" dirty="0">
              <a:latin typeface="NarkisimMFOBold"/>
            </a:endParaRPr>
          </a:p>
        </p:txBody>
      </p:sp>
      <p:sp>
        <p:nvSpPr>
          <p:cNvPr id="4" name="מציין מיקום של מספר שקופית 3"/>
          <p:cNvSpPr>
            <a:spLocks noGrp="1"/>
          </p:cNvSpPr>
          <p:nvPr>
            <p:ph type="sldNum" sz="quarter" idx="5"/>
          </p:nvPr>
        </p:nvSpPr>
        <p:spPr/>
        <p:txBody>
          <a:bodyPr/>
          <a:lstStyle/>
          <a:p>
            <a:fld id="{619B2966-9687-4053-932D-337D24406EE0}" type="slidenum">
              <a:rPr lang="he-IL" smtClean="0"/>
              <a:t>17</a:t>
            </a:fld>
            <a:endParaRPr lang="he-IL"/>
          </a:p>
        </p:txBody>
      </p:sp>
    </p:spTree>
    <p:extLst>
      <p:ext uri="{BB962C8B-B14F-4D97-AF65-F5344CB8AC3E}">
        <p14:creationId xmlns:p14="http://schemas.microsoft.com/office/powerpoint/2010/main" val="1034365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200" b="1" i="0" u="none" strike="noStrike" baseline="0" dirty="0">
                <a:latin typeface="NarkisimMFOBold"/>
              </a:rPr>
              <a:t>הנחיות</a:t>
            </a:r>
            <a:r>
              <a:rPr lang="he-IL" sz="1200" b="0" i="0" u="none" strike="noStrike" baseline="0" dirty="0">
                <a:latin typeface="NarkisimMFO"/>
              </a:rPr>
              <a:t>: יש להצמיד את הדגלון של מדינת ישראל במקום המתאים על הגלובוס. חשוב לציין שהמנורה נשארת במקום קבוע ורק את הגלובוס צריך להסתובב משמאל לימין (בדומה לתנועת הסיבוב של כדור הארץ).</a:t>
            </a:r>
          </a:p>
          <a:p>
            <a:pPr algn="r"/>
            <a:r>
              <a:rPr lang="he-IL" sz="1200" b="0" i="0" u="none" strike="noStrike" baseline="0" dirty="0">
                <a:latin typeface="NarkisimMFO"/>
              </a:rPr>
              <a:t>יש לסובב את הגלובוס לאט כדי להמחיש את המעבר ההדרגתי של האור על פני כדור הארץ.</a:t>
            </a:r>
            <a:endParaRPr lang="he-IL" dirty="0"/>
          </a:p>
          <a:p>
            <a:pPr algn="r"/>
            <a:endParaRPr lang="he-IL" dirty="0"/>
          </a:p>
        </p:txBody>
      </p:sp>
      <p:sp>
        <p:nvSpPr>
          <p:cNvPr id="4" name="מציין מיקום של מספר שקופית 3"/>
          <p:cNvSpPr>
            <a:spLocks noGrp="1"/>
          </p:cNvSpPr>
          <p:nvPr>
            <p:ph type="sldNum" sz="quarter" idx="5"/>
          </p:nvPr>
        </p:nvSpPr>
        <p:spPr/>
        <p:txBody>
          <a:bodyPr/>
          <a:lstStyle/>
          <a:p>
            <a:fld id="{619B2966-9687-4053-932D-337D24406EE0}" type="slidenum">
              <a:rPr lang="he-IL" smtClean="0"/>
              <a:t>18</a:t>
            </a:fld>
            <a:endParaRPr lang="he-IL"/>
          </a:p>
        </p:txBody>
      </p:sp>
    </p:spTree>
    <p:extLst>
      <p:ext uri="{BB962C8B-B14F-4D97-AF65-F5344CB8AC3E}">
        <p14:creationId xmlns:p14="http://schemas.microsoft.com/office/powerpoint/2010/main" val="36895604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200" b="0" i="0" u="none" strike="noStrike" baseline="0" dirty="0">
                <a:latin typeface="NarkisimMFOBold"/>
              </a:rPr>
              <a:t> </a:t>
            </a:r>
            <a:endParaRPr lang="he-IL" b="0" dirty="0"/>
          </a:p>
          <a:p>
            <a:pPr algn="r"/>
            <a:endParaRPr lang="he-IL" dirty="0"/>
          </a:p>
        </p:txBody>
      </p:sp>
      <p:sp>
        <p:nvSpPr>
          <p:cNvPr id="4" name="מציין מיקום של מספר שקופית 3"/>
          <p:cNvSpPr>
            <a:spLocks noGrp="1"/>
          </p:cNvSpPr>
          <p:nvPr>
            <p:ph type="sldNum" sz="quarter" idx="5"/>
          </p:nvPr>
        </p:nvSpPr>
        <p:spPr/>
        <p:txBody>
          <a:bodyPr/>
          <a:lstStyle/>
          <a:p>
            <a:fld id="{619B2966-9687-4053-932D-337D24406EE0}" type="slidenum">
              <a:rPr lang="he-IL" smtClean="0"/>
              <a:t>19</a:t>
            </a:fld>
            <a:endParaRPr lang="he-IL"/>
          </a:p>
        </p:txBody>
      </p:sp>
    </p:spTree>
    <p:extLst>
      <p:ext uri="{BB962C8B-B14F-4D97-AF65-F5344CB8AC3E}">
        <p14:creationId xmlns:p14="http://schemas.microsoft.com/office/powerpoint/2010/main" val="692520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NarkisimMFO"/>
              </a:rPr>
              <a:t>ציוני הדרך וההישגים הנדרשים מתוך טבלת מיקוד למידה.</a:t>
            </a:r>
          </a:p>
          <a:p>
            <a:pPr algn="r"/>
            <a:r>
              <a:rPr lang="he-IL" sz="1800" b="0" i="0" u="none" strike="noStrike" baseline="0" dirty="0">
                <a:latin typeface="NarkisimMFO"/>
              </a:rPr>
              <a:t>שימו לב במצגת זו המיקוד הוא מחזוריות.</a:t>
            </a:r>
          </a:p>
          <a:p>
            <a:pPr algn="r"/>
            <a:endParaRPr lang="he-IL" dirty="0"/>
          </a:p>
        </p:txBody>
      </p:sp>
      <p:sp>
        <p:nvSpPr>
          <p:cNvPr id="4" name="מציין מיקום של מספר שקופית 3"/>
          <p:cNvSpPr>
            <a:spLocks noGrp="1"/>
          </p:cNvSpPr>
          <p:nvPr>
            <p:ph type="sldNum" sz="quarter" idx="5"/>
          </p:nvPr>
        </p:nvSpPr>
        <p:spPr/>
        <p:txBody>
          <a:bodyPr/>
          <a:lstStyle/>
          <a:p>
            <a:fld id="{619B2966-9687-4053-932D-337D24406EE0}" type="slidenum">
              <a:rPr lang="he-IL" smtClean="0"/>
              <a:t>2</a:t>
            </a:fld>
            <a:endParaRPr lang="he-IL"/>
          </a:p>
        </p:txBody>
      </p:sp>
    </p:spTree>
    <p:extLst>
      <p:ext uri="{BB962C8B-B14F-4D97-AF65-F5344CB8AC3E}">
        <p14:creationId xmlns:p14="http://schemas.microsoft.com/office/powerpoint/2010/main" val="9928262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קטע המידע מתוך הספר מדע וטכנולוגיה לכיתה ג, הוצאת רמות אוניברסיטת תל אביב, עמוד 180.</a:t>
            </a:r>
          </a:p>
          <a:p>
            <a:pPr algn="r"/>
            <a:r>
              <a:rPr lang="he-IL" sz="1800" b="0" i="0" u="none" strike="noStrike" baseline="0" dirty="0">
                <a:latin typeface="NarkisimMFO"/>
              </a:rPr>
              <a:t>המשימה מציגה את התופעות של חילופי חושך ואור בכדור הארץ וקושרת אותם למושגים </a:t>
            </a:r>
            <a:r>
              <a:rPr lang="he-IL" sz="1800" b="1" i="0" u="none" strike="noStrike" baseline="0" dirty="0">
                <a:latin typeface="NarkisimMFOBold"/>
              </a:rPr>
              <a:t>יום, לילה, יממה, מחזוריות. </a:t>
            </a:r>
            <a:r>
              <a:rPr lang="he-IL" sz="1800" b="0" i="0" u="none" strike="noStrike" baseline="0" dirty="0">
                <a:latin typeface="NarkisimMFO"/>
              </a:rPr>
              <a:t>ההסבר לתופעות האלה נעוץ בתנועה של כדור הארץ סביב צירו. </a:t>
            </a:r>
          </a:p>
          <a:p>
            <a:pPr algn="r"/>
            <a:r>
              <a:rPr lang="he-IL" sz="1800" b="0" i="0" u="none" strike="noStrike" baseline="0" dirty="0">
                <a:latin typeface="NarkisimMFO"/>
              </a:rPr>
              <a:t>חשוב להפנות את הלומדים לעיין באיור שמלווה (שקופית 22) את קטע המידע ולבקשם לזהות את רכיבי האיור (שמש, חיצים, מחצית כדור הארץ מוארת) ולהסביר בעזרת האיור את משמעות המושגים </a:t>
            </a:r>
            <a:r>
              <a:rPr lang="he-IL" sz="1800" b="1" i="0" u="none" strike="noStrike" baseline="0" dirty="0">
                <a:latin typeface="NarkisimMFOBold"/>
              </a:rPr>
              <a:t>יום</a:t>
            </a:r>
            <a:r>
              <a:rPr lang="he-IL" sz="1800" b="0" i="0" u="none" strike="noStrike" baseline="0" dirty="0">
                <a:latin typeface="NarkisimMFO"/>
              </a:rPr>
              <a:t>, </a:t>
            </a:r>
            <a:r>
              <a:rPr lang="he-IL" sz="1800" b="1" i="0" u="none" strike="noStrike" baseline="0" dirty="0">
                <a:latin typeface="NarkisimMFOBold"/>
              </a:rPr>
              <a:t>לילה </a:t>
            </a:r>
            <a:r>
              <a:rPr lang="he-IL" sz="1800" b="0" i="0" u="none" strike="noStrike" baseline="0" dirty="0">
                <a:latin typeface="NarkisimMFO"/>
              </a:rPr>
              <a:t>ו</a:t>
            </a:r>
            <a:r>
              <a:rPr lang="he-IL" sz="1800" b="1" i="0" u="none" strike="noStrike" baseline="0" dirty="0">
                <a:latin typeface="NarkisimMFOBold"/>
              </a:rPr>
              <a:t>יממה</a:t>
            </a:r>
            <a:r>
              <a:rPr lang="he-IL" sz="1800" b="0" i="0" u="none" strike="noStrike" baseline="0" dirty="0">
                <a:latin typeface="NarkisimMFO"/>
              </a:rPr>
              <a:t>.</a:t>
            </a:r>
          </a:p>
          <a:p>
            <a:pPr algn="r"/>
            <a:endParaRPr lang="he-IL" sz="1800" b="0" i="0" u="none" strike="noStrike" baseline="0" dirty="0">
              <a:latin typeface="NarkisimMFO"/>
            </a:endParaRPr>
          </a:p>
          <a:p>
            <a:pPr algn="r"/>
            <a:r>
              <a:rPr lang="he-IL" sz="1800" b="0" i="0" u="none" strike="noStrike" baseline="0" dirty="0">
                <a:latin typeface="NarkisimMFO"/>
              </a:rPr>
              <a:t>חילופי היום והלילה הם תופעה מחזורית. הלילה והיום שאחריו נקראים יחדיו יממה.</a:t>
            </a:r>
          </a:p>
          <a:p>
            <a:pPr algn="r"/>
            <a:r>
              <a:rPr lang="he-IL" sz="1800" b="0" i="0" u="none" strike="noStrike" baseline="0" dirty="0">
                <a:latin typeface="NarkisimMFO"/>
              </a:rPr>
              <a:t>היממה היא משך הזמן שבו כדור הארץ משלים סיבוב אחד מלא סביב צירו.</a:t>
            </a:r>
            <a:endParaRPr lang="he-IL" dirty="0"/>
          </a:p>
        </p:txBody>
      </p:sp>
      <p:sp>
        <p:nvSpPr>
          <p:cNvPr id="4" name="מציין מיקום של מספר שקופית 3"/>
          <p:cNvSpPr>
            <a:spLocks noGrp="1"/>
          </p:cNvSpPr>
          <p:nvPr>
            <p:ph type="sldNum" sz="quarter" idx="5"/>
          </p:nvPr>
        </p:nvSpPr>
        <p:spPr/>
        <p:txBody>
          <a:bodyPr/>
          <a:lstStyle/>
          <a:p>
            <a:fld id="{619B2966-9687-4053-932D-337D24406EE0}" type="slidenum">
              <a:rPr lang="he-IL" smtClean="0"/>
              <a:t>20</a:t>
            </a:fld>
            <a:endParaRPr lang="he-IL"/>
          </a:p>
        </p:txBody>
      </p:sp>
    </p:spTree>
    <p:extLst>
      <p:ext uri="{BB962C8B-B14F-4D97-AF65-F5344CB8AC3E}">
        <p14:creationId xmlns:p14="http://schemas.microsoft.com/office/powerpoint/2010/main" val="24246422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dirty="0"/>
              <a:t>תשובה לשאלה 1: סעיף ב. </a:t>
            </a:r>
          </a:p>
          <a:p>
            <a:pPr algn="r"/>
            <a:r>
              <a:rPr lang="he-IL" dirty="0"/>
              <a:t>תשובה לשאלה 2: יום ולילה הם יממה.</a:t>
            </a:r>
          </a:p>
          <a:p>
            <a:pPr algn="r"/>
            <a:r>
              <a:rPr lang="he-IL" dirty="0"/>
              <a:t>תשובה לשאלה 3: קרני השמש מאירות את החלק של כדור הארץ שפונה אל השמש. בחלק המואר של כדור הארץ שורר יום.</a:t>
            </a:r>
          </a:p>
          <a:p>
            <a:pPr algn="r"/>
            <a:r>
              <a:rPr lang="he-IL" dirty="0"/>
              <a:t>תשובה לשאלה 4: תופעה זו חוזרת על עצמה בסדר קבוע.</a:t>
            </a:r>
          </a:p>
          <a:p>
            <a:pPr algn="r"/>
            <a:r>
              <a:rPr lang="he-IL" dirty="0"/>
              <a:t>תשובה לשאלה 5: בחלק המואר של כדור הארץ על ידי השמש שורר יום.</a:t>
            </a:r>
          </a:p>
        </p:txBody>
      </p:sp>
      <p:sp>
        <p:nvSpPr>
          <p:cNvPr id="4" name="מציין מיקום של מספר שקופית 3"/>
          <p:cNvSpPr>
            <a:spLocks noGrp="1"/>
          </p:cNvSpPr>
          <p:nvPr>
            <p:ph type="sldNum" sz="quarter" idx="5"/>
          </p:nvPr>
        </p:nvSpPr>
        <p:spPr/>
        <p:txBody>
          <a:bodyPr/>
          <a:lstStyle/>
          <a:p>
            <a:fld id="{619B2966-9687-4053-932D-337D24406EE0}" type="slidenum">
              <a:rPr lang="he-IL" smtClean="0"/>
              <a:t>21</a:t>
            </a:fld>
            <a:endParaRPr lang="he-IL"/>
          </a:p>
        </p:txBody>
      </p:sp>
    </p:spTree>
    <p:extLst>
      <p:ext uri="{BB962C8B-B14F-4D97-AF65-F5344CB8AC3E}">
        <p14:creationId xmlns:p14="http://schemas.microsoft.com/office/powerpoint/2010/main" val="21628163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dirty="0"/>
              <a:t>איור מלווה קטע המידע שבשקופית 19</a:t>
            </a:r>
          </a:p>
        </p:txBody>
      </p:sp>
      <p:sp>
        <p:nvSpPr>
          <p:cNvPr id="4" name="מציין מיקום של מספר שקופית 3"/>
          <p:cNvSpPr>
            <a:spLocks noGrp="1"/>
          </p:cNvSpPr>
          <p:nvPr>
            <p:ph type="sldNum" sz="quarter" idx="5"/>
          </p:nvPr>
        </p:nvSpPr>
        <p:spPr/>
        <p:txBody>
          <a:bodyPr/>
          <a:lstStyle/>
          <a:p>
            <a:fld id="{619B2966-9687-4053-932D-337D24406EE0}" type="slidenum">
              <a:rPr lang="he-IL" smtClean="0"/>
              <a:t>22</a:t>
            </a:fld>
            <a:endParaRPr lang="he-IL"/>
          </a:p>
        </p:txBody>
      </p:sp>
    </p:spTree>
    <p:extLst>
      <p:ext uri="{BB962C8B-B14F-4D97-AF65-F5344CB8AC3E}">
        <p14:creationId xmlns:p14="http://schemas.microsoft.com/office/powerpoint/2010/main" val="8679566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dirty="0"/>
              <a:t>נושא שלישי: תנועת ההקפה של הירח את כדור הארץ.</a:t>
            </a:r>
          </a:p>
        </p:txBody>
      </p:sp>
      <p:sp>
        <p:nvSpPr>
          <p:cNvPr id="4" name="מציין מיקום של מספר שקופית 3"/>
          <p:cNvSpPr>
            <a:spLocks noGrp="1"/>
          </p:cNvSpPr>
          <p:nvPr>
            <p:ph type="sldNum" sz="quarter" idx="5"/>
          </p:nvPr>
        </p:nvSpPr>
        <p:spPr/>
        <p:txBody>
          <a:bodyPr/>
          <a:lstStyle/>
          <a:p>
            <a:fld id="{619B2966-9687-4053-932D-337D24406EE0}" type="slidenum">
              <a:rPr lang="he-IL" smtClean="0"/>
              <a:t>23</a:t>
            </a:fld>
            <a:endParaRPr lang="he-IL"/>
          </a:p>
        </p:txBody>
      </p:sp>
    </p:spTree>
    <p:extLst>
      <p:ext uri="{BB962C8B-B14F-4D97-AF65-F5344CB8AC3E}">
        <p14:creationId xmlns:p14="http://schemas.microsoft.com/office/powerpoint/2010/main" val="22831115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dirty="0"/>
              <a:t>מקיימים דיון סביב השאלה של הילדה. כיצד נקבע פרק הזמן חודש והאם יש לזה קשר לתנועת הירח?</a:t>
            </a:r>
          </a:p>
        </p:txBody>
      </p:sp>
      <p:sp>
        <p:nvSpPr>
          <p:cNvPr id="4" name="מציין מיקום של מספר שקופית 3"/>
          <p:cNvSpPr>
            <a:spLocks noGrp="1"/>
          </p:cNvSpPr>
          <p:nvPr>
            <p:ph type="sldNum" sz="quarter" idx="5"/>
          </p:nvPr>
        </p:nvSpPr>
        <p:spPr/>
        <p:txBody>
          <a:bodyPr/>
          <a:lstStyle/>
          <a:p>
            <a:fld id="{619B2966-9687-4053-932D-337D24406EE0}" type="slidenum">
              <a:rPr lang="he-IL" smtClean="0"/>
              <a:t>24</a:t>
            </a:fld>
            <a:endParaRPr lang="he-IL"/>
          </a:p>
        </p:txBody>
      </p:sp>
    </p:spTree>
    <p:extLst>
      <p:ext uri="{BB962C8B-B14F-4D97-AF65-F5344CB8AC3E}">
        <p14:creationId xmlns:p14="http://schemas.microsoft.com/office/powerpoint/2010/main" val="40952975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NarkisimMFO"/>
              </a:rPr>
              <a:t>המשימה מזמנת משחק הדמיה אנושי שמטרתו להמחיש את התנועות של הירח ושל כדור הארץ בחלל.</a:t>
            </a:r>
          </a:p>
          <a:p>
            <a:pPr algn="r"/>
            <a:r>
              <a:rPr lang="he-IL" sz="1800" b="0" i="0" u="none" strike="noStrike" baseline="0" dirty="0">
                <a:latin typeface="NarkisimMFO"/>
              </a:rPr>
              <a:t>במשחק שלושה "שחקנים": כדור הארץ, הירח והשמש. כל אחד מהשחקנים מתבקש להדגים את "תפקידו במשחק". חשוב להדגיש שייחודה של המשימה הוא בכך שבו בזמן מתקיימות כמה תנועות:</a:t>
            </a:r>
          </a:p>
          <a:p>
            <a:pPr algn="r"/>
            <a:r>
              <a:rPr lang="he-IL" sz="1800" b="0" i="0" u="none" strike="noStrike" baseline="0" dirty="0">
                <a:latin typeface="NarkisimMFO"/>
              </a:rPr>
              <a:t>כדור הארץ מסתובב סביב עצמו,  הירח מקיף את כדור הארץ,  וכדור הארץ יחד עם הירח המלווה אותו מקיפים את השמש. </a:t>
            </a:r>
          </a:p>
          <a:p>
            <a:pPr algn="r"/>
            <a:r>
              <a:rPr lang="he-IL" sz="1800" b="0" i="0" u="none" strike="noStrike" baseline="0" dirty="0">
                <a:latin typeface="NarkisimMFO"/>
              </a:rPr>
              <a:t>בהקשר זה כדאי להקפיד שהתלמידים המדגימים את הירח ואת כדור הארץ יבצעו את הקפותיהם סביב ה"שמש" בקצב מתאים: ה"ירח" ירוץ סביב "כדור הארץ" מהר יותר מאשר "כדור הארץ" סביב ה"שמש".</a:t>
            </a:r>
          </a:p>
        </p:txBody>
      </p:sp>
      <p:sp>
        <p:nvSpPr>
          <p:cNvPr id="4" name="מציין מיקום של מספר שקופית 3"/>
          <p:cNvSpPr>
            <a:spLocks noGrp="1"/>
          </p:cNvSpPr>
          <p:nvPr>
            <p:ph type="sldNum" sz="quarter" idx="5"/>
          </p:nvPr>
        </p:nvSpPr>
        <p:spPr/>
        <p:txBody>
          <a:bodyPr/>
          <a:lstStyle/>
          <a:p>
            <a:fld id="{619B2966-9687-4053-932D-337D24406EE0}" type="slidenum">
              <a:rPr lang="he-IL" smtClean="0"/>
              <a:t>25</a:t>
            </a:fld>
            <a:endParaRPr lang="he-IL"/>
          </a:p>
        </p:txBody>
      </p:sp>
    </p:spTree>
    <p:extLst>
      <p:ext uri="{BB962C8B-B14F-4D97-AF65-F5344CB8AC3E}">
        <p14:creationId xmlns:p14="http://schemas.microsoft.com/office/powerpoint/2010/main" val="8643356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NarkisimMFO"/>
              </a:rPr>
              <a:t>בסיכום ההדגמה חשוב לערוך העברה מן הדגם (המשחק) אל המציאות, ולדון במשמעות של פרקי הזמן חודש ושנה שנובעים מהקפת הירח את כדור הארץ והקפת כדור הארץ את השמש. לירח המקיף את כדור הארץ יש מסלול הקפה קטן יותר ממסלול ההקפה של כדור הארץ את השמש.</a:t>
            </a:r>
            <a:endParaRPr lang="he-IL" dirty="0"/>
          </a:p>
        </p:txBody>
      </p:sp>
      <p:sp>
        <p:nvSpPr>
          <p:cNvPr id="4" name="מציין מיקום של מספר שקופית 3"/>
          <p:cNvSpPr>
            <a:spLocks noGrp="1"/>
          </p:cNvSpPr>
          <p:nvPr>
            <p:ph type="sldNum" sz="quarter" idx="5"/>
          </p:nvPr>
        </p:nvSpPr>
        <p:spPr/>
        <p:txBody>
          <a:bodyPr/>
          <a:lstStyle/>
          <a:p>
            <a:fld id="{619B2966-9687-4053-932D-337D24406EE0}" type="slidenum">
              <a:rPr lang="he-IL" smtClean="0"/>
              <a:t>26</a:t>
            </a:fld>
            <a:endParaRPr lang="he-IL"/>
          </a:p>
        </p:txBody>
      </p:sp>
    </p:spTree>
    <p:extLst>
      <p:ext uri="{BB962C8B-B14F-4D97-AF65-F5344CB8AC3E}">
        <p14:creationId xmlns:p14="http://schemas.microsoft.com/office/powerpoint/2010/main" val="27138029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1" i="0" u="none" strike="noStrike" baseline="0" dirty="0">
                <a:latin typeface="NarkisimMFOBold"/>
              </a:rPr>
              <a:t>תצפית </a:t>
            </a:r>
            <a:r>
              <a:rPr lang="he-IL" sz="1800" b="0" i="0" u="none" strike="noStrike" baseline="0" dirty="0">
                <a:latin typeface="NarkisimMFO"/>
              </a:rPr>
              <a:t>היא אחד הכלים החשובים ביותר של מדע האסטרונומיה. במשימה התלמידים מתבקשים לערוך תצפית על הירח כמה ימים במהלך החודש. מאחר שהתצפית נערכת מחוץ לשעות הלימודים חשוב לרתום את ההורים לסייע בביצוע נכון של התצפית.</a:t>
            </a:r>
          </a:p>
          <a:p>
            <a:pPr algn="r"/>
            <a:r>
              <a:rPr lang="he-IL" sz="1800" b="0" i="0" u="none" strike="noStrike" baseline="0" dirty="0">
                <a:latin typeface="NarkisimMFO"/>
              </a:rPr>
              <a:t>יש להסביר להורים כי מטרת התצפית היא לעקוב אחר מיקומו של הירח ומופעיו במשך כמה ערבים עוקבים, באותה שעה בדיוק ובאותו</a:t>
            </a:r>
          </a:p>
          <a:p>
            <a:pPr algn="r"/>
            <a:r>
              <a:rPr lang="he-IL" sz="1800" b="0" i="0" u="none" strike="noStrike" baseline="0" dirty="0">
                <a:latin typeface="NarkisimMFO"/>
              </a:rPr>
              <a:t>מקום. מוצע להנחות את התלמידים להכין מראש טבלה ולארגן בה את תוצאות התצפית - תאריכי הצפייה, מקום התצפית, ציורים של מופעי הירח והערות.</a:t>
            </a:r>
          </a:p>
        </p:txBody>
      </p:sp>
      <p:sp>
        <p:nvSpPr>
          <p:cNvPr id="4" name="מציין מיקום של מספר שקופית 3"/>
          <p:cNvSpPr>
            <a:spLocks noGrp="1"/>
          </p:cNvSpPr>
          <p:nvPr>
            <p:ph type="sldNum" sz="quarter" idx="5"/>
          </p:nvPr>
        </p:nvSpPr>
        <p:spPr/>
        <p:txBody>
          <a:bodyPr/>
          <a:lstStyle/>
          <a:p>
            <a:fld id="{619B2966-9687-4053-932D-337D24406EE0}" type="slidenum">
              <a:rPr lang="he-IL" smtClean="0"/>
              <a:t>27</a:t>
            </a:fld>
            <a:endParaRPr lang="he-IL"/>
          </a:p>
        </p:txBody>
      </p:sp>
    </p:spTree>
    <p:extLst>
      <p:ext uri="{BB962C8B-B14F-4D97-AF65-F5344CB8AC3E}">
        <p14:creationId xmlns:p14="http://schemas.microsoft.com/office/powerpoint/2010/main" val="859316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endParaRPr lang="he-IL" dirty="0"/>
          </a:p>
        </p:txBody>
      </p:sp>
      <p:sp>
        <p:nvSpPr>
          <p:cNvPr id="4" name="מציין מיקום של מספר שקופית 3"/>
          <p:cNvSpPr>
            <a:spLocks noGrp="1"/>
          </p:cNvSpPr>
          <p:nvPr>
            <p:ph type="sldNum" sz="quarter" idx="5"/>
          </p:nvPr>
        </p:nvSpPr>
        <p:spPr/>
        <p:txBody>
          <a:bodyPr/>
          <a:lstStyle/>
          <a:p>
            <a:fld id="{619B2966-9687-4053-932D-337D24406EE0}" type="slidenum">
              <a:rPr lang="he-IL" smtClean="0"/>
              <a:t>28</a:t>
            </a:fld>
            <a:endParaRPr lang="he-IL"/>
          </a:p>
        </p:txBody>
      </p:sp>
    </p:spTree>
    <p:extLst>
      <p:ext uri="{BB962C8B-B14F-4D97-AF65-F5344CB8AC3E}">
        <p14:creationId xmlns:p14="http://schemas.microsoft.com/office/powerpoint/2010/main" val="30450390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200" b="0" i="0" u="none" strike="noStrike" baseline="0" dirty="0">
                <a:latin typeface="NarkisimMFO"/>
              </a:rPr>
              <a:t>המסקנה העיקרית שהתלמידים אמורים להסיק מתצפיותיהם היא שהירח משנה את מיקומו מדי לילה, דבר המוכיח כי הוא נמצא בתנועה.</a:t>
            </a:r>
            <a:endParaRPr lang="he-IL" dirty="0"/>
          </a:p>
          <a:p>
            <a:pPr algn="r"/>
            <a:endParaRPr lang="he-IL" dirty="0"/>
          </a:p>
        </p:txBody>
      </p:sp>
      <p:sp>
        <p:nvSpPr>
          <p:cNvPr id="4" name="מציין מיקום של מספר שקופית 3"/>
          <p:cNvSpPr>
            <a:spLocks noGrp="1"/>
          </p:cNvSpPr>
          <p:nvPr>
            <p:ph type="sldNum" sz="quarter" idx="5"/>
          </p:nvPr>
        </p:nvSpPr>
        <p:spPr/>
        <p:txBody>
          <a:bodyPr/>
          <a:lstStyle/>
          <a:p>
            <a:fld id="{619B2966-9687-4053-932D-337D24406EE0}" type="slidenum">
              <a:rPr lang="he-IL" smtClean="0"/>
              <a:t>29</a:t>
            </a:fld>
            <a:endParaRPr lang="he-IL"/>
          </a:p>
        </p:txBody>
      </p:sp>
    </p:spTree>
    <p:extLst>
      <p:ext uri="{BB962C8B-B14F-4D97-AF65-F5344CB8AC3E}">
        <p14:creationId xmlns:p14="http://schemas.microsoft.com/office/powerpoint/2010/main" val="770949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NarkisimMFO"/>
              </a:rPr>
              <a:t>מבקשים מהתלמידים להביא דוגמאות של תופעות או אירועים שחוזרים על עצמם (ימי הולדת, תופעות של עונות השנה, ימי השבוע, מחזורי חיים ועוד). עורכים המשגה למושג מחזוריות.</a:t>
            </a:r>
          </a:p>
          <a:p>
            <a:pPr algn="r"/>
            <a:r>
              <a:rPr lang="he-IL" sz="1800" b="0" i="0" u="none" strike="noStrike" baseline="0" dirty="0">
                <a:latin typeface="NarkisimMFO"/>
              </a:rPr>
              <a:t>שואלים: אילו מבין התופעות קשורות  קביעת </a:t>
            </a:r>
            <a:r>
              <a:rPr lang="he-IL" sz="1800" b="1" i="0" u="none" strike="noStrike" baseline="0" dirty="0">
                <a:latin typeface="NarkisimMFOBold"/>
              </a:rPr>
              <a:t>זמן</a:t>
            </a:r>
            <a:r>
              <a:rPr lang="he-IL" sz="1800" b="0" i="0" u="none" strike="noStrike" baseline="0" dirty="0">
                <a:latin typeface="NarkisimMFO"/>
              </a:rPr>
              <a:t>, כגון </a:t>
            </a:r>
            <a:r>
              <a:rPr lang="he-IL" sz="1800" b="1" i="0" u="none" strike="noStrike" baseline="0" dirty="0">
                <a:latin typeface="NarkisimMFOBold"/>
              </a:rPr>
              <a:t>שנה, יממה, חודש</a:t>
            </a:r>
            <a:r>
              <a:rPr lang="he-IL" sz="1800" b="0" i="0" u="none" strike="noStrike" baseline="0" dirty="0">
                <a:latin typeface="NarkisimMFO"/>
              </a:rPr>
              <a:t>?  .</a:t>
            </a:r>
            <a:endParaRPr lang="he-IL" dirty="0"/>
          </a:p>
        </p:txBody>
      </p:sp>
      <p:sp>
        <p:nvSpPr>
          <p:cNvPr id="4" name="מציין מיקום של מספר שקופית 3"/>
          <p:cNvSpPr>
            <a:spLocks noGrp="1"/>
          </p:cNvSpPr>
          <p:nvPr>
            <p:ph type="sldNum" sz="quarter" idx="5"/>
          </p:nvPr>
        </p:nvSpPr>
        <p:spPr/>
        <p:txBody>
          <a:bodyPr/>
          <a:lstStyle/>
          <a:p>
            <a:fld id="{619B2966-9687-4053-932D-337D24406EE0}" type="slidenum">
              <a:rPr lang="he-IL" smtClean="0"/>
              <a:t>3</a:t>
            </a:fld>
            <a:endParaRPr lang="he-IL"/>
          </a:p>
        </p:txBody>
      </p:sp>
    </p:spTree>
    <p:extLst>
      <p:ext uri="{BB962C8B-B14F-4D97-AF65-F5344CB8AC3E}">
        <p14:creationId xmlns:p14="http://schemas.microsoft.com/office/powerpoint/2010/main" val="16381805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NarkisimMFO"/>
              </a:rPr>
              <a:t>מופעי הירח מסייעים לבני האדם לציין את התחלת ההקפה החודשית בקלות: מולד הירח מציין את היום שבו מתחילה הקפה נוספת של הירח סביב כדור הארץ ומוגדר כראש חודש.</a:t>
            </a:r>
          </a:p>
          <a:p>
            <a:pPr algn="r"/>
            <a:endParaRPr lang="he-IL" sz="1800" b="0" i="0" u="none" strike="noStrike" baseline="0" dirty="0">
              <a:latin typeface="NarkisimMFO"/>
            </a:endParaRPr>
          </a:p>
        </p:txBody>
      </p:sp>
      <p:sp>
        <p:nvSpPr>
          <p:cNvPr id="4" name="מציין מיקום של מספר שקופית 3"/>
          <p:cNvSpPr>
            <a:spLocks noGrp="1"/>
          </p:cNvSpPr>
          <p:nvPr>
            <p:ph type="sldNum" sz="quarter" idx="5"/>
          </p:nvPr>
        </p:nvSpPr>
        <p:spPr/>
        <p:txBody>
          <a:bodyPr/>
          <a:lstStyle/>
          <a:p>
            <a:fld id="{619B2966-9687-4053-932D-337D24406EE0}" type="slidenum">
              <a:rPr lang="he-IL" smtClean="0"/>
              <a:t>30</a:t>
            </a:fld>
            <a:endParaRPr lang="he-IL"/>
          </a:p>
        </p:txBody>
      </p:sp>
    </p:spTree>
    <p:extLst>
      <p:ext uri="{BB962C8B-B14F-4D97-AF65-F5344CB8AC3E}">
        <p14:creationId xmlns:p14="http://schemas.microsoft.com/office/powerpoint/2010/main" val="21986682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היכנסו וצפו בהדמיה שבאתר</a:t>
            </a:r>
            <a:r>
              <a:rPr lang="he-IL" baseline="0" dirty="0"/>
              <a:t> במבט מקוון. אפשר לצפות בהדמיה ללא מנוי לאתר.</a:t>
            </a:r>
            <a:endParaRPr lang="he-IL" dirty="0"/>
          </a:p>
        </p:txBody>
      </p:sp>
      <p:sp>
        <p:nvSpPr>
          <p:cNvPr id="4" name="מציין מיקום של מספר שקופית 3"/>
          <p:cNvSpPr>
            <a:spLocks noGrp="1"/>
          </p:cNvSpPr>
          <p:nvPr>
            <p:ph type="sldNum" sz="quarter" idx="5"/>
          </p:nvPr>
        </p:nvSpPr>
        <p:spPr/>
        <p:txBody>
          <a:bodyPr/>
          <a:lstStyle/>
          <a:p>
            <a:fld id="{619B2966-9687-4053-932D-337D24406EE0}" type="slidenum">
              <a:rPr lang="he-IL" smtClean="0"/>
              <a:t>31</a:t>
            </a:fld>
            <a:endParaRPr lang="he-IL"/>
          </a:p>
        </p:txBody>
      </p:sp>
    </p:spTree>
    <p:extLst>
      <p:ext uri="{BB962C8B-B14F-4D97-AF65-F5344CB8AC3E}">
        <p14:creationId xmlns:p14="http://schemas.microsoft.com/office/powerpoint/2010/main" val="16997427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2800" dirty="0"/>
              <a:t>קטע המידע מתוך הספר מדע וטכנולוגיה לכיתה ג, הוצאת רמות אוניברסיטת תל אביב, עמוד 192.</a:t>
            </a:r>
          </a:p>
          <a:p>
            <a:pPr marL="0" marR="0" lvl="0" indent="0" algn="r" defTabSz="914400" rtl="1" eaLnBrk="1" fontAlgn="auto" latinLnBrk="0" hangingPunct="1">
              <a:lnSpc>
                <a:spcPct val="100000"/>
              </a:lnSpc>
              <a:spcBef>
                <a:spcPts val="0"/>
              </a:spcBef>
              <a:spcAft>
                <a:spcPts val="0"/>
              </a:spcAft>
              <a:buClrTx/>
              <a:buSzTx/>
              <a:buFontTx/>
              <a:buNone/>
              <a:tabLst/>
              <a:defRPr/>
            </a:pPr>
            <a:endParaRPr lang="he-IL" sz="2800" dirty="0"/>
          </a:p>
          <a:p>
            <a:pPr marL="0" marR="0" lvl="0" indent="0" algn="r" defTabSz="914400" rtl="1" eaLnBrk="1" fontAlgn="auto" latinLnBrk="0" hangingPunct="1">
              <a:lnSpc>
                <a:spcPct val="100000"/>
              </a:lnSpc>
              <a:spcBef>
                <a:spcPts val="0"/>
              </a:spcBef>
              <a:spcAft>
                <a:spcPts val="0"/>
              </a:spcAft>
              <a:buClrTx/>
              <a:buSzTx/>
              <a:buFontTx/>
              <a:buNone/>
              <a:tabLst/>
              <a:defRPr/>
            </a:pPr>
            <a:r>
              <a:rPr lang="he-IL" sz="1800" b="0" i="0" u="none" strike="noStrike" baseline="0" dirty="0">
                <a:latin typeface="NarkisimMFO"/>
              </a:rPr>
              <a:t>המשגה למושג </a:t>
            </a:r>
            <a:r>
              <a:rPr lang="he-IL" sz="1800" b="1" i="0" u="none" strike="noStrike" baseline="0" dirty="0">
                <a:latin typeface="NarkisimMFOBold"/>
              </a:rPr>
              <a:t>מופעי ירח. </a:t>
            </a:r>
            <a:r>
              <a:rPr lang="he-IL" sz="1800" b="0" i="0" u="none" strike="noStrike" baseline="0" dirty="0">
                <a:latin typeface="NarkisimMFO"/>
              </a:rPr>
              <a:t>הבניית המושג </a:t>
            </a:r>
            <a:r>
              <a:rPr lang="he-IL" sz="1800" b="1" i="0" u="none" strike="noStrike" baseline="0" dirty="0">
                <a:latin typeface="NarkisimMFOBold"/>
              </a:rPr>
              <a:t>מופע</a:t>
            </a:r>
            <a:r>
              <a:rPr lang="he-IL" sz="1800" b="0" i="0" u="none" strike="noStrike" baseline="0" dirty="0">
                <a:latin typeface="NarkisimMFO"/>
              </a:rPr>
              <a:t>, נעשית בעקבות התצפית שהתלמידים ערכו בפעילות הקודמת. להבניית משמעות מדעית למושג </a:t>
            </a:r>
            <a:r>
              <a:rPr lang="he-IL" sz="1800" b="1" i="0" u="none" strike="noStrike" baseline="0" dirty="0">
                <a:latin typeface="NarkisimMFOBold"/>
              </a:rPr>
              <a:t>מופעי ירח </a:t>
            </a:r>
            <a:r>
              <a:rPr lang="he-IL" sz="1800" b="0" i="0" u="none" strike="noStrike" baseline="0" dirty="0">
                <a:latin typeface="NarkisimMFO"/>
              </a:rPr>
              <a:t>נדרשת תשתית מושגית בסיסית כגון: </a:t>
            </a:r>
            <a:r>
              <a:rPr lang="he-IL" sz="1800" b="1" i="0" u="none" strike="noStrike" baseline="0" dirty="0">
                <a:latin typeface="NarkisimMFOBold"/>
              </a:rPr>
              <a:t>מקור אור, גוף מאיר, גוף מואר, החזרת אור</a:t>
            </a:r>
            <a:r>
              <a:rPr lang="he-IL" sz="1800" b="0" i="0" u="none" strike="noStrike" baseline="0" dirty="0">
                <a:latin typeface="NarkisimMFO"/>
              </a:rPr>
              <a:t>. מושגים אלה נלמדים בכיתה ו.</a:t>
            </a:r>
          </a:p>
          <a:p>
            <a:pPr marL="0" marR="0" lvl="0" indent="0" algn="r" defTabSz="914400" rtl="1" eaLnBrk="1" fontAlgn="auto" latinLnBrk="0" hangingPunct="1">
              <a:lnSpc>
                <a:spcPct val="100000"/>
              </a:lnSpc>
              <a:spcBef>
                <a:spcPts val="0"/>
              </a:spcBef>
              <a:spcAft>
                <a:spcPts val="0"/>
              </a:spcAft>
              <a:buClrTx/>
              <a:buSzTx/>
              <a:buFontTx/>
              <a:buNone/>
              <a:tabLst/>
              <a:defRPr/>
            </a:pPr>
            <a:endParaRPr lang="he-IL" sz="1800" b="0" i="0" u="none" strike="noStrike" baseline="0" dirty="0">
              <a:latin typeface="NarkisimMFO"/>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he-IL" sz="1800" b="0" i="0" u="none" strike="noStrike" baseline="0" dirty="0">
                <a:latin typeface="NarkisimMFO"/>
              </a:rPr>
              <a:t>תשובה לשאלה 1: הירח נמצא בחלל קרוב יותר לכדור הארץ מאשר השמש ומכל יתר הכוכבים.</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800" b="0" i="0" u="none" strike="noStrike" baseline="0" dirty="0">
                <a:latin typeface="NarkisimMFO"/>
              </a:rPr>
              <a:t>כמו כדור הארץ, הירח הוא גוף כדורי וכמו כדור הארץ גם הירח מואר על ידי השמש. כמו כדור הארץ, הירח אינו מקור אור - הירח הוא גוף מואר.</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800" b="0" i="0" u="none" strike="noStrike" baseline="0" dirty="0">
                <a:latin typeface="NarkisimMFO"/>
              </a:rPr>
              <a:t>תשובה לשאלה 2: הירח אינו מקור אור. הירח מואר על ידי השמש. אם הירח היה מקור אור היינו יכולים לראותו בשלמותו ולא רק חלקים ממנו.</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800" b="0" i="0" u="none" strike="noStrike" baseline="0" dirty="0">
                <a:latin typeface="NarkisimMFO"/>
              </a:rPr>
              <a:t>תשובה לשאלה 3: השמש מאירה את הירח כפי שהיא מאירה את כדור הארץ. הירח רק מַחְזיר את אור השמש והודות לכך אנו יכולים לראות את הירח המוּאר או חלק ממנו.</a:t>
            </a:r>
          </a:p>
          <a:p>
            <a:pPr algn="r"/>
            <a:endParaRPr lang="he-IL" sz="1800" b="0" i="0" u="none" strike="noStrike" baseline="0" dirty="0">
              <a:latin typeface="NarkisimMFO"/>
            </a:endParaRPr>
          </a:p>
        </p:txBody>
      </p:sp>
      <p:sp>
        <p:nvSpPr>
          <p:cNvPr id="4" name="מציין מיקום של מספר שקופית 3"/>
          <p:cNvSpPr>
            <a:spLocks noGrp="1"/>
          </p:cNvSpPr>
          <p:nvPr>
            <p:ph type="sldNum" sz="quarter" idx="5"/>
          </p:nvPr>
        </p:nvSpPr>
        <p:spPr/>
        <p:txBody>
          <a:bodyPr/>
          <a:lstStyle/>
          <a:p>
            <a:fld id="{619B2966-9687-4053-932D-337D24406EE0}" type="slidenum">
              <a:rPr lang="he-IL" smtClean="0"/>
              <a:t>32</a:t>
            </a:fld>
            <a:endParaRPr lang="he-IL"/>
          </a:p>
        </p:txBody>
      </p:sp>
    </p:spTree>
    <p:extLst>
      <p:ext uri="{BB962C8B-B14F-4D97-AF65-F5344CB8AC3E}">
        <p14:creationId xmlns:p14="http://schemas.microsoft.com/office/powerpoint/2010/main" val="11777238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2800" dirty="0"/>
              <a:t>קטע המידע מתוך הספר מדע וטכנולוגיה לכיתה ג, הוצאת רמות אוניברסיטת תל אביב, עמוד 193.</a:t>
            </a:r>
          </a:p>
          <a:p>
            <a:pPr algn="r"/>
            <a:r>
              <a:rPr lang="he-IL" sz="1800" b="0" i="0" u="none" strike="noStrike" baseline="0" dirty="0">
                <a:latin typeface="NarkisimMFO"/>
              </a:rPr>
              <a:t>המשימה עוסקת במושג </a:t>
            </a:r>
            <a:r>
              <a:rPr lang="he-IL" sz="1800" b="1" i="0" u="none" strike="noStrike" baseline="0" dirty="0">
                <a:latin typeface="NarkisimMFOBold"/>
              </a:rPr>
              <a:t>חודש </a:t>
            </a:r>
            <a:r>
              <a:rPr lang="he-IL" sz="1800" b="0" i="0" u="none" strike="noStrike" baseline="0" dirty="0">
                <a:latin typeface="NarkisimMFO"/>
              </a:rPr>
              <a:t>(ירחי) המוגדר כמשך הזמן שבו הירח משלים הקפה אחת מלאה סביב כדור הארץ.</a:t>
            </a:r>
          </a:p>
          <a:p>
            <a:pPr algn="r"/>
            <a:r>
              <a:rPr lang="he-IL" sz="1800" b="1" i="0" u="none" strike="noStrike" baseline="0" dirty="0">
                <a:latin typeface="NarkisimMFOBold"/>
              </a:rPr>
              <a:t>מופעי הירח </a:t>
            </a:r>
            <a:r>
              <a:rPr lang="he-IL" sz="1800" b="0" i="0" u="none" strike="noStrike" baseline="0" dirty="0">
                <a:latin typeface="NarkisimMFO"/>
              </a:rPr>
              <a:t>מסייעים לבני האדם לציין את התחלת ההקפה החודשית בקלות: </a:t>
            </a:r>
            <a:r>
              <a:rPr lang="he-IL" sz="1800" b="1" i="0" u="none" strike="noStrike" baseline="0" dirty="0">
                <a:latin typeface="NarkisimMFOBold"/>
              </a:rPr>
              <a:t>מולד הירח </a:t>
            </a:r>
            <a:r>
              <a:rPr lang="he-IL" sz="1800" b="0" i="0" u="none" strike="noStrike" baseline="0" dirty="0">
                <a:latin typeface="NarkisimMFO"/>
              </a:rPr>
              <a:t>מציין את היום שבו מתחילה הקפה נוספת של הירח סביב כדור הארץ ומוגדר כ</a:t>
            </a:r>
            <a:r>
              <a:rPr lang="he-IL" sz="1800" b="1" i="0" u="none" strike="noStrike" baseline="0" dirty="0">
                <a:latin typeface="NarkisimMFOBold"/>
              </a:rPr>
              <a:t>ראש חודש</a:t>
            </a:r>
            <a:r>
              <a:rPr lang="he-IL" sz="1800" b="0" i="0" u="none" strike="noStrike" baseline="0" dirty="0">
                <a:latin typeface="NarkisimMFO"/>
              </a:rPr>
              <a:t>.</a:t>
            </a:r>
            <a:endParaRPr lang="he-IL" dirty="0"/>
          </a:p>
        </p:txBody>
      </p:sp>
      <p:sp>
        <p:nvSpPr>
          <p:cNvPr id="4" name="מציין מיקום של מספר שקופית 3"/>
          <p:cNvSpPr>
            <a:spLocks noGrp="1"/>
          </p:cNvSpPr>
          <p:nvPr>
            <p:ph type="sldNum" sz="quarter" idx="5"/>
          </p:nvPr>
        </p:nvSpPr>
        <p:spPr/>
        <p:txBody>
          <a:bodyPr/>
          <a:lstStyle/>
          <a:p>
            <a:fld id="{619B2966-9687-4053-932D-337D24406EE0}" type="slidenum">
              <a:rPr lang="he-IL" smtClean="0"/>
              <a:t>33</a:t>
            </a:fld>
            <a:endParaRPr lang="he-IL"/>
          </a:p>
        </p:txBody>
      </p:sp>
    </p:spTree>
    <p:extLst>
      <p:ext uri="{BB962C8B-B14F-4D97-AF65-F5344CB8AC3E}">
        <p14:creationId xmlns:p14="http://schemas.microsoft.com/office/powerpoint/2010/main" val="3356691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קטע המידע מתוך הספר מדע וטכנולוגיה לכיתה ג, הוצאת רמות אוניברסיטת תל אביב, עמוד 194.</a:t>
            </a:r>
          </a:p>
          <a:p>
            <a:pPr algn="r"/>
            <a:r>
              <a:rPr lang="he-IL" sz="1800" b="0" i="0" u="none" strike="noStrike" baseline="0" dirty="0">
                <a:latin typeface="NarkisimMFO"/>
              </a:rPr>
              <a:t>המשימה עוסקת במושג </a:t>
            </a:r>
            <a:r>
              <a:rPr lang="he-IL" sz="1800" b="1" i="0" u="none" strike="noStrike" baseline="0" dirty="0">
                <a:latin typeface="NarkisimMFOBold"/>
              </a:rPr>
              <a:t>חודש </a:t>
            </a:r>
            <a:r>
              <a:rPr lang="he-IL" sz="1800" b="0" i="0" u="none" strike="noStrike" baseline="0" dirty="0">
                <a:latin typeface="NarkisimMFO"/>
              </a:rPr>
              <a:t>(ירחי) המוגדר כמשך הזמן שבו הירח משלים הקפה אחת מלאה סביב כדור הארץ.</a:t>
            </a:r>
          </a:p>
          <a:p>
            <a:pPr algn="r"/>
            <a:r>
              <a:rPr lang="he-IL" sz="1800" b="1" i="0" u="none" strike="noStrike" baseline="0" dirty="0">
                <a:latin typeface="NarkisimMFOBold"/>
              </a:rPr>
              <a:t>מופעי הירח </a:t>
            </a:r>
            <a:r>
              <a:rPr lang="he-IL" sz="1800" b="0" i="0" u="none" strike="noStrike" baseline="0" dirty="0">
                <a:latin typeface="NarkisimMFO"/>
              </a:rPr>
              <a:t>מסייעים לבני האדם לציין את התחלת ההקפה החודשית בקלות: </a:t>
            </a:r>
            <a:r>
              <a:rPr lang="he-IL" sz="1800" b="1" i="0" u="none" strike="noStrike" baseline="0" dirty="0">
                <a:latin typeface="NarkisimMFOBold"/>
              </a:rPr>
              <a:t>מולד הירח </a:t>
            </a:r>
            <a:r>
              <a:rPr lang="he-IL" sz="1800" b="0" i="0" u="none" strike="noStrike" baseline="0" dirty="0">
                <a:latin typeface="NarkisimMFO"/>
              </a:rPr>
              <a:t>מציין את היום שבו מתחילה הקפה נוספת של הירח סביב כדור הארץ ומוגדר כ</a:t>
            </a:r>
            <a:r>
              <a:rPr lang="he-IL" sz="1800" b="1" i="0" u="none" strike="noStrike" baseline="0" dirty="0">
                <a:latin typeface="NarkisimMFOBold"/>
              </a:rPr>
              <a:t>ראש חודש</a:t>
            </a:r>
            <a:r>
              <a:rPr lang="he-IL" sz="1800" b="0" i="0" u="none" strike="noStrike" baseline="0" dirty="0">
                <a:latin typeface="NarkisimMFO"/>
              </a:rPr>
              <a:t>.</a:t>
            </a:r>
          </a:p>
          <a:p>
            <a:pPr algn="r"/>
            <a:r>
              <a:rPr lang="he-IL" sz="1800" b="0" i="0" u="none" strike="noStrike" baseline="0" dirty="0">
                <a:latin typeface="NarkisimMFO"/>
              </a:rPr>
              <a:t>השאלות בשקופית 35 מתייחסות לקטע מידע זה.</a:t>
            </a:r>
          </a:p>
        </p:txBody>
      </p:sp>
      <p:sp>
        <p:nvSpPr>
          <p:cNvPr id="4" name="מציין מיקום של מספר שקופית 3"/>
          <p:cNvSpPr>
            <a:spLocks noGrp="1"/>
          </p:cNvSpPr>
          <p:nvPr>
            <p:ph type="sldNum" sz="quarter" idx="5"/>
          </p:nvPr>
        </p:nvSpPr>
        <p:spPr/>
        <p:txBody>
          <a:bodyPr/>
          <a:lstStyle/>
          <a:p>
            <a:fld id="{619B2966-9687-4053-932D-337D24406EE0}" type="slidenum">
              <a:rPr lang="he-IL" smtClean="0"/>
              <a:t>34</a:t>
            </a:fld>
            <a:endParaRPr lang="he-IL"/>
          </a:p>
        </p:txBody>
      </p:sp>
    </p:spTree>
    <p:extLst>
      <p:ext uri="{BB962C8B-B14F-4D97-AF65-F5344CB8AC3E}">
        <p14:creationId xmlns:p14="http://schemas.microsoft.com/office/powerpoint/2010/main" val="22648696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NarkisimMFO"/>
              </a:rPr>
              <a:t>השאלות הן על קטע המידע שבשקופית 33.</a:t>
            </a:r>
          </a:p>
        </p:txBody>
      </p:sp>
      <p:sp>
        <p:nvSpPr>
          <p:cNvPr id="4" name="מציין מיקום של מספר שקופית 3"/>
          <p:cNvSpPr>
            <a:spLocks noGrp="1"/>
          </p:cNvSpPr>
          <p:nvPr>
            <p:ph type="sldNum" sz="quarter" idx="5"/>
          </p:nvPr>
        </p:nvSpPr>
        <p:spPr/>
        <p:txBody>
          <a:bodyPr/>
          <a:lstStyle/>
          <a:p>
            <a:fld id="{619B2966-9687-4053-932D-337D24406EE0}" type="slidenum">
              <a:rPr lang="he-IL" smtClean="0"/>
              <a:t>35</a:t>
            </a:fld>
            <a:endParaRPr lang="he-IL"/>
          </a:p>
        </p:txBody>
      </p:sp>
    </p:spTree>
    <p:extLst>
      <p:ext uri="{BB962C8B-B14F-4D97-AF65-F5344CB8AC3E}">
        <p14:creationId xmlns:p14="http://schemas.microsoft.com/office/powerpoint/2010/main" val="31939824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dirty="0"/>
              <a:t> </a:t>
            </a:r>
          </a:p>
          <a:p>
            <a:pPr algn="r"/>
            <a:r>
              <a:rPr lang="he-IL" dirty="0"/>
              <a:t>מומלץ להקריא את משפטי הסיכום שבשקופיות 39-35 בקול רם ולבקש מהתלמידים להשלים בקול את מושגי המפתח.</a:t>
            </a:r>
          </a:p>
          <a:p>
            <a:pPr algn="r"/>
            <a:r>
              <a:rPr lang="he-IL" dirty="0"/>
              <a:t>מוצע להשתמש בהיגדי הסיכום לפעולות של הערכה: להכין פריטים של נכון/לא נכון, פריטים של השלמת מילים, ציור תופעה וכדומה.</a:t>
            </a:r>
          </a:p>
          <a:p>
            <a:pPr algn="r"/>
            <a:endParaRPr lang="he-IL" dirty="0"/>
          </a:p>
        </p:txBody>
      </p:sp>
      <p:sp>
        <p:nvSpPr>
          <p:cNvPr id="4" name="מציין מיקום של מספר שקופית 3"/>
          <p:cNvSpPr>
            <a:spLocks noGrp="1"/>
          </p:cNvSpPr>
          <p:nvPr>
            <p:ph type="sldNum" sz="quarter" idx="5"/>
          </p:nvPr>
        </p:nvSpPr>
        <p:spPr/>
        <p:txBody>
          <a:bodyPr/>
          <a:lstStyle/>
          <a:p>
            <a:fld id="{619B2966-9687-4053-932D-337D24406EE0}" type="slidenum">
              <a:rPr lang="he-IL" smtClean="0"/>
              <a:t>36</a:t>
            </a:fld>
            <a:endParaRPr lang="he-IL"/>
          </a:p>
        </p:txBody>
      </p:sp>
    </p:spTree>
    <p:extLst>
      <p:ext uri="{BB962C8B-B14F-4D97-AF65-F5344CB8AC3E}">
        <p14:creationId xmlns:p14="http://schemas.microsoft.com/office/powerpoint/2010/main" val="1733784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endParaRPr lang="he-IL" dirty="0"/>
          </a:p>
        </p:txBody>
      </p:sp>
      <p:sp>
        <p:nvSpPr>
          <p:cNvPr id="4" name="מציין מיקום של מספר שקופית 3"/>
          <p:cNvSpPr>
            <a:spLocks noGrp="1"/>
          </p:cNvSpPr>
          <p:nvPr>
            <p:ph type="sldNum" sz="quarter" idx="5"/>
          </p:nvPr>
        </p:nvSpPr>
        <p:spPr/>
        <p:txBody>
          <a:bodyPr/>
          <a:lstStyle/>
          <a:p>
            <a:fld id="{619B2966-9687-4053-932D-337D24406EE0}" type="slidenum">
              <a:rPr lang="he-IL" smtClean="0"/>
              <a:t>37</a:t>
            </a:fld>
            <a:endParaRPr lang="he-IL"/>
          </a:p>
        </p:txBody>
      </p:sp>
    </p:spTree>
    <p:extLst>
      <p:ext uri="{BB962C8B-B14F-4D97-AF65-F5344CB8AC3E}">
        <p14:creationId xmlns:p14="http://schemas.microsoft.com/office/powerpoint/2010/main" val="26500020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dirty="0"/>
              <a:t>  </a:t>
            </a:r>
          </a:p>
        </p:txBody>
      </p:sp>
      <p:sp>
        <p:nvSpPr>
          <p:cNvPr id="4" name="מציין מיקום של מספר שקופית 3"/>
          <p:cNvSpPr>
            <a:spLocks noGrp="1"/>
          </p:cNvSpPr>
          <p:nvPr>
            <p:ph type="sldNum" sz="quarter" idx="5"/>
          </p:nvPr>
        </p:nvSpPr>
        <p:spPr/>
        <p:txBody>
          <a:bodyPr/>
          <a:lstStyle/>
          <a:p>
            <a:fld id="{619B2966-9687-4053-932D-337D24406EE0}" type="slidenum">
              <a:rPr lang="he-IL" smtClean="0"/>
              <a:t>38</a:t>
            </a:fld>
            <a:endParaRPr lang="he-IL"/>
          </a:p>
        </p:txBody>
      </p:sp>
    </p:spTree>
    <p:extLst>
      <p:ext uri="{BB962C8B-B14F-4D97-AF65-F5344CB8AC3E}">
        <p14:creationId xmlns:p14="http://schemas.microsoft.com/office/powerpoint/2010/main" val="19787057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dirty="0"/>
              <a:t>  </a:t>
            </a:r>
          </a:p>
        </p:txBody>
      </p:sp>
      <p:sp>
        <p:nvSpPr>
          <p:cNvPr id="4" name="מציין מיקום של מספר שקופית 3"/>
          <p:cNvSpPr>
            <a:spLocks noGrp="1"/>
          </p:cNvSpPr>
          <p:nvPr>
            <p:ph type="sldNum" sz="quarter" idx="5"/>
          </p:nvPr>
        </p:nvSpPr>
        <p:spPr/>
        <p:txBody>
          <a:bodyPr/>
          <a:lstStyle/>
          <a:p>
            <a:fld id="{619B2966-9687-4053-932D-337D24406EE0}" type="slidenum">
              <a:rPr lang="he-IL" smtClean="0"/>
              <a:t>39</a:t>
            </a:fld>
            <a:endParaRPr lang="he-IL"/>
          </a:p>
        </p:txBody>
      </p:sp>
    </p:spTree>
    <p:extLst>
      <p:ext uri="{BB962C8B-B14F-4D97-AF65-F5344CB8AC3E}">
        <p14:creationId xmlns:p14="http://schemas.microsoft.com/office/powerpoint/2010/main" val="1458362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dirty="0"/>
              <a:t>נושא ראשון: תנועת ההקפה של כדור הארץ את השמש.</a:t>
            </a:r>
          </a:p>
        </p:txBody>
      </p:sp>
      <p:sp>
        <p:nvSpPr>
          <p:cNvPr id="4" name="מציין מיקום של מספר שקופית 3"/>
          <p:cNvSpPr>
            <a:spLocks noGrp="1"/>
          </p:cNvSpPr>
          <p:nvPr>
            <p:ph type="sldNum" sz="quarter" idx="5"/>
          </p:nvPr>
        </p:nvSpPr>
        <p:spPr/>
        <p:txBody>
          <a:bodyPr/>
          <a:lstStyle/>
          <a:p>
            <a:fld id="{619B2966-9687-4053-932D-337D24406EE0}" type="slidenum">
              <a:rPr lang="he-IL" smtClean="0"/>
              <a:t>4</a:t>
            </a:fld>
            <a:endParaRPr lang="he-IL"/>
          </a:p>
        </p:txBody>
      </p:sp>
    </p:spTree>
    <p:extLst>
      <p:ext uri="{BB962C8B-B14F-4D97-AF65-F5344CB8AC3E}">
        <p14:creationId xmlns:p14="http://schemas.microsoft.com/office/powerpoint/2010/main" val="16583844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dirty="0"/>
              <a:t>סיכום </a:t>
            </a:r>
          </a:p>
        </p:txBody>
      </p:sp>
      <p:sp>
        <p:nvSpPr>
          <p:cNvPr id="4" name="מציין מיקום של מספר שקופית 3"/>
          <p:cNvSpPr>
            <a:spLocks noGrp="1"/>
          </p:cNvSpPr>
          <p:nvPr>
            <p:ph type="sldNum" sz="quarter" idx="5"/>
          </p:nvPr>
        </p:nvSpPr>
        <p:spPr/>
        <p:txBody>
          <a:bodyPr/>
          <a:lstStyle/>
          <a:p>
            <a:fld id="{619B2966-9687-4053-932D-337D24406EE0}" type="slidenum">
              <a:rPr lang="he-IL" smtClean="0"/>
              <a:t>40</a:t>
            </a:fld>
            <a:endParaRPr lang="he-IL"/>
          </a:p>
        </p:txBody>
      </p:sp>
    </p:spTree>
    <p:extLst>
      <p:ext uri="{BB962C8B-B14F-4D97-AF65-F5344CB8AC3E}">
        <p14:creationId xmlns:p14="http://schemas.microsoft.com/office/powerpoint/2010/main" val="3121519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NarkisimMFO"/>
              </a:rPr>
              <a:t>המשימה מזמנת ללומדים משחק הדמיה אנושי שבו הם מדמים את תנועת ההקפה של כדור הארץ סביב השמש.</a:t>
            </a:r>
          </a:p>
          <a:p>
            <a:pPr algn="r"/>
            <a:r>
              <a:rPr lang="he-IL" sz="1800" b="0" i="0" u="none" strike="noStrike" baseline="0" dirty="0">
                <a:latin typeface="NarkisimMFO"/>
              </a:rPr>
              <a:t>המשחק ממחיש ומגרה את החשיבה לגבי משמעויותיה של ההקפה: משך הזמן, מעגליות ללא התחלה וסוף, דהיינו - </a:t>
            </a:r>
            <a:r>
              <a:rPr lang="he-IL" sz="1800" b="1" i="0" u="none" strike="noStrike" baseline="0" dirty="0">
                <a:latin typeface="NarkisimMFO"/>
              </a:rPr>
              <a:t>מחזוריות.</a:t>
            </a:r>
          </a:p>
          <a:p>
            <a:pPr algn="r"/>
            <a:r>
              <a:rPr lang="he-IL" sz="1800" b="0" i="0" u="none" strike="noStrike" baseline="0" dirty="0">
                <a:latin typeface="NarkisimMFO"/>
              </a:rPr>
              <a:t>חשוב לאפשר לכל התלמידים להדגים את ההקפה, שכן פעילות שהם מבצעים בגופם ממחישה להם את הנלמד בצורה הטובה ביותר. </a:t>
            </a:r>
          </a:p>
          <a:p>
            <a:pPr algn="r"/>
            <a:r>
              <a:rPr lang="he-IL" sz="1800" b="0" i="0" u="none" strike="noStrike" baseline="0" dirty="0">
                <a:latin typeface="NarkisimMFO"/>
              </a:rPr>
              <a:t>מחקרים מצאו קשר בין תנועה ללמידה. הנעת הגוף בתנועות קשורות לתוכן הנלמד מסייעות לפיתוח חשיבה, להבנה ולהפנמה של הנלמד.</a:t>
            </a:r>
            <a:endParaRPr lang="he-IL" dirty="0"/>
          </a:p>
        </p:txBody>
      </p:sp>
      <p:sp>
        <p:nvSpPr>
          <p:cNvPr id="4" name="מציין מיקום של מספר שקופית 3"/>
          <p:cNvSpPr>
            <a:spLocks noGrp="1"/>
          </p:cNvSpPr>
          <p:nvPr>
            <p:ph type="sldNum" sz="quarter" idx="5"/>
          </p:nvPr>
        </p:nvSpPr>
        <p:spPr/>
        <p:txBody>
          <a:bodyPr/>
          <a:lstStyle/>
          <a:p>
            <a:fld id="{619B2966-9687-4053-932D-337D24406EE0}" type="slidenum">
              <a:rPr lang="he-IL" smtClean="0"/>
              <a:t>5</a:t>
            </a:fld>
            <a:endParaRPr lang="he-IL"/>
          </a:p>
        </p:txBody>
      </p:sp>
    </p:spTree>
    <p:extLst>
      <p:ext uri="{BB962C8B-B14F-4D97-AF65-F5344CB8AC3E}">
        <p14:creationId xmlns:p14="http://schemas.microsoft.com/office/powerpoint/2010/main" val="1114968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dirty="0"/>
              <a:t>ההדמיה מאפשרת לצפות בתנועת ההקפה של כדור הארץ את השמש.</a:t>
            </a:r>
          </a:p>
        </p:txBody>
      </p:sp>
      <p:sp>
        <p:nvSpPr>
          <p:cNvPr id="4" name="מציין מיקום של מספר שקופית 3"/>
          <p:cNvSpPr>
            <a:spLocks noGrp="1"/>
          </p:cNvSpPr>
          <p:nvPr>
            <p:ph type="sldNum" sz="quarter" idx="5"/>
          </p:nvPr>
        </p:nvSpPr>
        <p:spPr/>
        <p:txBody>
          <a:bodyPr/>
          <a:lstStyle/>
          <a:p>
            <a:fld id="{619B2966-9687-4053-932D-337D24406EE0}" type="slidenum">
              <a:rPr lang="he-IL" smtClean="0"/>
              <a:t>6</a:t>
            </a:fld>
            <a:endParaRPr lang="he-IL"/>
          </a:p>
        </p:txBody>
      </p:sp>
    </p:spTree>
    <p:extLst>
      <p:ext uri="{BB962C8B-B14F-4D97-AF65-F5344CB8AC3E}">
        <p14:creationId xmlns:p14="http://schemas.microsoft.com/office/powerpoint/2010/main" val="621792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NarkisimMFO"/>
              </a:rPr>
              <a:t>לאחר שהתלמידים מתנסים במשחק ההדמיה ובהדמיה </a:t>
            </a:r>
            <a:r>
              <a:rPr lang="he-IL" sz="1800" b="0" i="0" u="none" strike="noStrike" baseline="0" dirty="0" err="1">
                <a:latin typeface="NarkisimMFO"/>
              </a:rPr>
              <a:t>הדיגטלית</a:t>
            </a:r>
            <a:r>
              <a:rPr lang="he-IL" sz="1800" b="0" i="0" u="none" strike="noStrike" baseline="0" dirty="0">
                <a:latin typeface="NarkisimMFO"/>
              </a:rPr>
              <a:t> מסכמים בעזרת המשימה את הנושא.</a:t>
            </a:r>
            <a:endParaRPr lang="he-IL" dirty="0"/>
          </a:p>
        </p:txBody>
      </p:sp>
      <p:sp>
        <p:nvSpPr>
          <p:cNvPr id="4" name="מציין מיקום של מספר שקופית 3"/>
          <p:cNvSpPr>
            <a:spLocks noGrp="1"/>
          </p:cNvSpPr>
          <p:nvPr>
            <p:ph type="sldNum" sz="quarter" idx="5"/>
          </p:nvPr>
        </p:nvSpPr>
        <p:spPr/>
        <p:txBody>
          <a:bodyPr/>
          <a:lstStyle/>
          <a:p>
            <a:fld id="{619B2966-9687-4053-932D-337D24406EE0}" type="slidenum">
              <a:rPr lang="he-IL" smtClean="0"/>
              <a:t>7</a:t>
            </a:fld>
            <a:endParaRPr lang="he-IL"/>
          </a:p>
        </p:txBody>
      </p:sp>
    </p:spTree>
    <p:extLst>
      <p:ext uri="{BB962C8B-B14F-4D97-AF65-F5344CB8AC3E}">
        <p14:creationId xmlns:p14="http://schemas.microsoft.com/office/powerpoint/2010/main" val="2518298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NarkisimMFO"/>
              </a:rPr>
              <a:t>המשימה עוסקת בהמשגת המושגים הבסיסיים הדרושים להבנת התנועה המחזורית של כדור הארץ סביב השמש - </a:t>
            </a:r>
            <a:r>
              <a:rPr lang="he-IL" sz="1800" b="1" i="0" u="none" strike="noStrike" baseline="0" dirty="0">
                <a:latin typeface="NarkisimMFOBold"/>
              </a:rPr>
              <a:t>הקפה</a:t>
            </a:r>
            <a:r>
              <a:rPr lang="he-IL" sz="1800" b="0" i="0" u="none" strike="noStrike" baseline="0" dirty="0">
                <a:latin typeface="NarkisimMFO"/>
              </a:rPr>
              <a:t>. חשוב להתעכב על משמעות המושג </a:t>
            </a:r>
            <a:r>
              <a:rPr lang="he-IL" sz="1800" b="1" i="0" u="none" strike="noStrike" baseline="0" dirty="0">
                <a:latin typeface="NarkisimMFOBold"/>
              </a:rPr>
              <a:t>מחזוריות</a:t>
            </a:r>
            <a:r>
              <a:rPr lang="he-IL" sz="1800" b="0" i="0" u="none" strike="noStrike" baseline="0" dirty="0">
                <a:latin typeface="NarkisimMFO"/>
              </a:rPr>
              <a:t>, שעליו מתבססת הבנת הנושא כולו. </a:t>
            </a:r>
          </a:p>
          <a:p>
            <a:pPr algn="r"/>
            <a:r>
              <a:rPr lang="he-IL" sz="1800" b="0" i="0" u="none" strike="noStrike" baseline="0" dirty="0">
                <a:latin typeface="NarkisimMFO"/>
              </a:rPr>
              <a:t>מוצע לקיים דיון ושיח בכיתה בעזרת השאלות שבשקופית.</a:t>
            </a:r>
          </a:p>
          <a:p>
            <a:pPr algn="r"/>
            <a:endParaRPr lang="he-IL" sz="1800" b="0" i="0" u="none" strike="noStrike" baseline="0" dirty="0">
              <a:latin typeface="NarkisimMFO"/>
            </a:endParaRPr>
          </a:p>
          <a:p>
            <a:pPr algn="r"/>
            <a:r>
              <a:rPr lang="he-IL" sz="1800" b="0" i="0" u="none" strike="noStrike" baseline="0" dirty="0">
                <a:latin typeface="NarkisimMFO"/>
              </a:rPr>
              <a:t>בשל נטיית כדור הארץ, בקיץ מגיעה קרינה רבה מן השמש אל החצי הצפוני של כדור הארץ (ואל ישראל בכלל זה), ומזג האוויר שם חם. בחורף הקרינה שמגיעה מן השמש אל החצי הצפוני של כדור הארץ מועטה, ושורר שם מזג אוויר קר.</a:t>
            </a:r>
          </a:p>
        </p:txBody>
      </p:sp>
      <p:sp>
        <p:nvSpPr>
          <p:cNvPr id="4" name="מציין מיקום של מספר שקופית 3"/>
          <p:cNvSpPr>
            <a:spLocks noGrp="1"/>
          </p:cNvSpPr>
          <p:nvPr>
            <p:ph type="sldNum" sz="quarter" idx="5"/>
          </p:nvPr>
        </p:nvSpPr>
        <p:spPr/>
        <p:txBody>
          <a:bodyPr/>
          <a:lstStyle/>
          <a:p>
            <a:fld id="{619B2966-9687-4053-932D-337D24406EE0}" type="slidenum">
              <a:rPr lang="he-IL" smtClean="0"/>
              <a:t>8</a:t>
            </a:fld>
            <a:endParaRPr lang="he-IL"/>
          </a:p>
        </p:txBody>
      </p:sp>
    </p:spTree>
    <p:extLst>
      <p:ext uri="{BB962C8B-B14F-4D97-AF65-F5344CB8AC3E}">
        <p14:creationId xmlns:p14="http://schemas.microsoft.com/office/powerpoint/2010/main" val="1228398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קטע המידע מתוך הספר מדע וטכנולוגיה לכיתה ג, הוצאת רמות אוניברסיטת תל אביב, עמוד 170.</a:t>
            </a:r>
          </a:p>
          <a:p>
            <a:pPr algn="r"/>
            <a:r>
              <a:rPr lang="he-IL" sz="1800" b="0" i="0" u="none" strike="noStrike" baseline="0" dirty="0">
                <a:latin typeface="NarkisimMFO"/>
              </a:rPr>
              <a:t>המשגה של התופעה המחזורית של הקפת כדור הארץ את השמש.</a:t>
            </a:r>
          </a:p>
          <a:p>
            <a:pPr algn="r"/>
            <a:r>
              <a:rPr lang="he-IL" sz="1800" b="0" i="0" u="none" strike="noStrike" baseline="0" dirty="0">
                <a:latin typeface="NarkisimMFO"/>
              </a:rPr>
              <a:t>קוראים את קטע המידע ועונים על השאלות בשקופית זו ובשקופית הבאה.</a:t>
            </a:r>
          </a:p>
          <a:p>
            <a:pPr algn="r"/>
            <a:r>
              <a:rPr lang="he-IL" dirty="0"/>
              <a:t>שאלות 3-1 שבשוליים מתייחסות לקטע הראשון, שמטרתו לסייע ללומדים להבנות את המודל התפיסתי של כדור הארץ: כיצד כדור הארץ נראה בחלל, ואילו מרכיבים הוא כולל.</a:t>
            </a:r>
          </a:p>
          <a:p>
            <a:pPr algn="r"/>
            <a:r>
              <a:rPr lang="he-IL" dirty="0"/>
              <a:t>שאלות 5-4 מתייחסות לקטע השני, שבמרכזו עומד המושג הקפה (מקיף).</a:t>
            </a:r>
          </a:p>
        </p:txBody>
      </p:sp>
      <p:sp>
        <p:nvSpPr>
          <p:cNvPr id="4" name="מציין מיקום של מספר שקופית 3"/>
          <p:cNvSpPr>
            <a:spLocks noGrp="1"/>
          </p:cNvSpPr>
          <p:nvPr>
            <p:ph type="sldNum" sz="quarter" idx="5"/>
          </p:nvPr>
        </p:nvSpPr>
        <p:spPr/>
        <p:txBody>
          <a:bodyPr/>
          <a:lstStyle/>
          <a:p>
            <a:fld id="{619B2966-9687-4053-932D-337D24406EE0}" type="slidenum">
              <a:rPr lang="he-IL" smtClean="0"/>
              <a:t>9</a:t>
            </a:fld>
            <a:endParaRPr lang="he-IL"/>
          </a:p>
        </p:txBody>
      </p:sp>
    </p:spTree>
    <p:extLst>
      <p:ext uri="{BB962C8B-B14F-4D97-AF65-F5344CB8AC3E}">
        <p14:creationId xmlns:p14="http://schemas.microsoft.com/office/powerpoint/2010/main" val="1289717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D46D761-BF8A-D474-2DE8-28777C85CAA1}"/>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13E2FAA2-74C9-6381-C5F6-2C56B5A6E7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1593C5B0-EC17-D6C0-07EE-EA22B33E572B}"/>
              </a:ext>
            </a:extLst>
          </p:cNvPr>
          <p:cNvSpPr>
            <a:spLocks noGrp="1"/>
          </p:cNvSpPr>
          <p:nvPr>
            <p:ph type="dt" sz="half" idx="10"/>
          </p:nvPr>
        </p:nvSpPr>
        <p:spPr/>
        <p:txBody>
          <a:bodyPr/>
          <a:lstStyle/>
          <a:p>
            <a:fld id="{356FB435-40B9-4CE2-BB65-434E6FCA281A}" type="datetimeFigureOut">
              <a:rPr lang="he-IL" smtClean="0"/>
              <a:t>ז'/אדר א/תשפ"ד</a:t>
            </a:fld>
            <a:endParaRPr lang="he-IL"/>
          </a:p>
        </p:txBody>
      </p:sp>
      <p:sp>
        <p:nvSpPr>
          <p:cNvPr id="5" name="מציין מיקום של כותרת תחתונה 4">
            <a:extLst>
              <a:ext uri="{FF2B5EF4-FFF2-40B4-BE49-F238E27FC236}">
                <a16:creationId xmlns:a16="http://schemas.microsoft.com/office/drawing/2014/main" id="{DEED2F56-890E-5EEB-2F87-7B1AFFF61327}"/>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EBDCD003-B087-B9AE-1BA3-01E0E9DC9EA5}"/>
              </a:ext>
            </a:extLst>
          </p:cNvPr>
          <p:cNvSpPr>
            <a:spLocks noGrp="1"/>
          </p:cNvSpPr>
          <p:nvPr>
            <p:ph type="sldNum" sz="quarter" idx="12"/>
          </p:nvPr>
        </p:nvSpPr>
        <p:spPr/>
        <p:txBody>
          <a:bodyPr/>
          <a:lstStyle/>
          <a:p>
            <a:fld id="{1A6DDA86-419D-4ABD-BCCD-8F6FAE01B109}" type="slidenum">
              <a:rPr lang="he-IL" smtClean="0"/>
              <a:t>‹#›</a:t>
            </a:fld>
            <a:endParaRPr lang="he-IL"/>
          </a:p>
        </p:txBody>
      </p:sp>
    </p:spTree>
    <p:extLst>
      <p:ext uri="{BB962C8B-B14F-4D97-AF65-F5344CB8AC3E}">
        <p14:creationId xmlns:p14="http://schemas.microsoft.com/office/powerpoint/2010/main" val="1614942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C6C138B-FCB8-12D3-12F4-BE5A04C78541}"/>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4DF891F8-899E-745D-9D95-1826DA3127CE}"/>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68C0AE3E-D599-CB96-51A1-BB2EAF02919F}"/>
              </a:ext>
            </a:extLst>
          </p:cNvPr>
          <p:cNvSpPr>
            <a:spLocks noGrp="1"/>
          </p:cNvSpPr>
          <p:nvPr>
            <p:ph type="dt" sz="half" idx="10"/>
          </p:nvPr>
        </p:nvSpPr>
        <p:spPr/>
        <p:txBody>
          <a:bodyPr/>
          <a:lstStyle/>
          <a:p>
            <a:fld id="{356FB435-40B9-4CE2-BB65-434E6FCA281A}" type="datetimeFigureOut">
              <a:rPr lang="he-IL" smtClean="0"/>
              <a:t>ז'/אדר א/תשפ"ד</a:t>
            </a:fld>
            <a:endParaRPr lang="he-IL"/>
          </a:p>
        </p:txBody>
      </p:sp>
      <p:sp>
        <p:nvSpPr>
          <p:cNvPr id="5" name="מציין מיקום של כותרת תחתונה 4">
            <a:extLst>
              <a:ext uri="{FF2B5EF4-FFF2-40B4-BE49-F238E27FC236}">
                <a16:creationId xmlns:a16="http://schemas.microsoft.com/office/drawing/2014/main" id="{10B4EB14-D2C9-6B77-B8CC-605C2BBC1FEC}"/>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DC9FC4AD-912E-6FC8-4E84-02E2EAB78D82}"/>
              </a:ext>
            </a:extLst>
          </p:cNvPr>
          <p:cNvSpPr>
            <a:spLocks noGrp="1"/>
          </p:cNvSpPr>
          <p:nvPr>
            <p:ph type="sldNum" sz="quarter" idx="12"/>
          </p:nvPr>
        </p:nvSpPr>
        <p:spPr/>
        <p:txBody>
          <a:bodyPr/>
          <a:lstStyle/>
          <a:p>
            <a:fld id="{1A6DDA86-419D-4ABD-BCCD-8F6FAE01B109}" type="slidenum">
              <a:rPr lang="he-IL" smtClean="0"/>
              <a:t>‹#›</a:t>
            </a:fld>
            <a:endParaRPr lang="he-IL"/>
          </a:p>
        </p:txBody>
      </p:sp>
    </p:spTree>
    <p:extLst>
      <p:ext uri="{BB962C8B-B14F-4D97-AF65-F5344CB8AC3E}">
        <p14:creationId xmlns:p14="http://schemas.microsoft.com/office/powerpoint/2010/main" val="3373317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84FC4EC8-E8AC-A596-59E3-7B696B556DCD}"/>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37D3B5B5-8BE3-4F6C-4498-61349B268593}"/>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BE0C7D07-FCCF-19D9-B951-4908B276CE49}"/>
              </a:ext>
            </a:extLst>
          </p:cNvPr>
          <p:cNvSpPr>
            <a:spLocks noGrp="1"/>
          </p:cNvSpPr>
          <p:nvPr>
            <p:ph type="dt" sz="half" idx="10"/>
          </p:nvPr>
        </p:nvSpPr>
        <p:spPr/>
        <p:txBody>
          <a:bodyPr/>
          <a:lstStyle/>
          <a:p>
            <a:fld id="{356FB435-40B9-4CE2-BB65-434E6FCA281A}" type="datetimeFigureOut">
              <a:rPr lang="he-IL" smtClean="0"/>
              <a:t>ז'/אדר א/תשפ"ד</a:t>
            </a:fld>
            <a:endParaRPr lang="he-IL"/>
          </a:p>
        </p:txBody>
      </p:sp>
      <p:sp>
        <p:nvSpPr>
          <p:cNvPr id="5" name="מציין מיקום של כותרת תחתונה 4">
            <a:extLst>
              <a:ext uri="{FF2B5EF4-FFF2-40B4-BE49-F238E27FC236}">
                <a16:creationId xmlns:a16="http://schemas.microsoft.com/office/drawing/2014/main" id="{B1D51BE2-0DD8-2078-1ECB-388E2E806A9C}"/>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2D2B5680-40D3-D93A-131A-B76A98E07262}"/>
              </a:ext>
            </a:extLst>
          </p:cNvPr>
          <p:cNvSpPr>
            <a:spLocks noGrp="1"/>
          </p:cNvSpPr>
          <p:nvPr>
            <p:ph type="sldNum" sz="quarter" idx="12"/>
          </p:nvPr>
        </p:nvSpPr>
        <p:spPr/>
        <p:txBody>
          <a:bodyPr/>
          <a:lstStyle/>
          <a:p>
            <a:fld id="{1A6DDA86-419D-4ABD-BCCD-8F6FAE01B109}" type="slidenum">
              <a:rPr lang="he-IL" smtClean="0"/>
              <a:t>‹#›</a:t>
            </a:fld>
            <a:endParaRPr lang="he-IL"/>
          </a:p>
        </p:txBody>
      </p:sp>
    </p:spTree>
    <p:extLst>
      <p:ext uri="{BB962C8B-B14F-4D97-AF65-F5344CB8AC3E}">
        <p14:creationId xmlns:p14="http://schemas.microsoft.com/office/powerpoint/2010/main" val="4044986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5F9AC6C-4393-4B5C-6BD9-2774F8A17172}"/>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71078907-ABB2-E1E7-098A-0E08307BE910}"/>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BD8A31D4-E661-D242-81CF-CE25494C04E8}"/>
              </a:ext>
            </a:extLst>
          </p:cNvPr>
          <p:cNvSpPr>
            <a:spLocks noGrp="1"/>
          </p:cNvSpPr>
          <p:nvPr>
            <p:ph type="dt" sz="half" idx="10"/>
          </p:nvPr>
        </p:nvSpPr>
        <p:spPr/>
        <p:txBody>
          <a:bodyPr/>
          <a:lstStyle/>
          <a:p>
            <a:fld id="{356FB435-40B9-4CE2-BB65-434E6FCA281A}" type="datetimeFigureOut">
              <a:rPr lang="he-IL" smtClean="0"/>
              <a:t>ז'/אדר א/תשפ"ד</a:t>
            </a:fld>
            <a:endParaRPr lang="he-IL"/>
          </a:p>
        </p:txBody>
      </p:sp>
      <p:sp>
        <p:nvSpPr>
          <p:cNvPr id="5" name="מציין מיקום של כותרת תחתונה 4">
            <a:extLst>
              <a:ext uri="{FF2B5EF4-FFF2-40B4-BE49-F238E27FC236}">
                <a16:creationId xmlns:a16="http://schemas.microsoft.com/office/drawing/2014/main" id="{0CC50AA3-725C-BE4F-B552-F4FD863207E5}"/>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F5611A36-9989-C00C-FA75-35ABA390050F}"/>
              </a:ext>
            </a:extLst>
          </p:cNvPr>
          <p:cNvSpPr>
            <a:spLocks noGrp="1"/>
          </p:cNvSpPr>
          <p:nvPr>
            <p:ph type="sldNum" sz="quarter" idx="12"/>
          </p:nvPr>
        </p:nvSpPr>
        <p:spPr/>
        <p:txBody>
          <a:bodyPr/>
          <a:lstStyle/>
          <a:p>
            <a:fld id="{1A6DDA86-419D-4ABD-BCCD-8F6FAE01B109}" type="slidenum">
              <a:rPr lang="he-IL" smtClean="0"/>
              <a:t>‹#›</a:t>
            </a:fld>
            <a:endParaRPr lang="he-IL"/>
          </a:p>
        </p:txBody>
      </p:sp>
    </p:spTree>
    <p:extLst>
      <p:ext uri="{BB962C8B-B14F-4D97-AF65-F5344CB8AC3E}">
        <p14:creationId xmlns:p14="http://schemas.microsoft.com/office/powerpoint/2010/main" val="2824084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846F0CE-CFEC-48CE-FD6C-1237B39DD038}"/>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77C6DF68-2EAF-0FA1-D007-3684718493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FEE34877-F0CE-3935-7C08-2BA5AA453476}"/>
              </a:ext>
            </a:extLst>
          </p:cNvPr>
          <p:cNvSpPr>
            <a:spLocks noGrp="1"/>
          </p:cNvSpPr>
          <p:nvPr>
            <p:ph type="dt" sz="half" idx="10"/>
          </p:nvPr>
        </p:nvSpPr>
        <p:spPr/>
        <p:txBody>
          <a:bodyPr/>
          <a:lstStyle/>
          <a:p>
            <a:fld id="{356FB435-40B9-4CE2-BB65-434E6FCA281A}" type="datetimeFigureOut">
              <a:rPr lang="he-IL" smtClean="0"/>
              <a:t>ז'/אדר א/תשפ"ד</a:t>
            </a:fld>
            <a:endParaRPr lang="he-IL"/>
          </a:p>
        </p:txBody>
      </p:sp>
      <p:sp>
        <p:nvSpPr>
          <p:cNvPr id="5" name="מציין מיקום של כותרת תחתונה 4">
            <a:extLst>
              <a:ext uri="{FF2B5EF4-FFF2-40B4-BE49-F238E27FC236}">
                <a16:creationId xmlns:a16="http://schemas.microsoft.com/office/drawing/2014/main" id="{4F3890FD-1C52-1B01-FAD0-7443A9A76924}"/>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2879543A-4789-A70E-556F-A4E9EA9139AB}"/>
              </a:ext>
            </a:extLst>
          </p:cNvPr>
          <p:cNvSpPr>
            <a:spLocks noGrp="1"/>
          </p:cNvSpPr>
          <p:nvPr>
            <p:ph type="sldNum" sz="quarter" idx="12"/>
          </p:nvPr>
        </p:nvSpPr>
        <p:spPr/>
        <p:txBody>
          <a:bodyPr/>
          <a:lstStyle/>
          <a:p>
            <a:fld id="{1A6DDA86-419D-4ABD-BCCD-8F6FAE01B109}" type="slidenum">
              <a:rPr lang="he-IL" smtClean="0"/>
              <a:t>‹#›</a:t>
            </a:fld>
            <a:endParaRPr lang="he-IL"/>
          </a:p>
        </p:txBody>
      </p:sp>
    </p:spTree>
    <p:extLst>
      <p:ext uri="{BB962C8B-B14F-4D97-AF65-F5344CB8AC3E}">
        <p14:creationId xmlns:p14="http://schemas.microsoft.com/office/powerpoint/2010/main" val="1593524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8ED98FE-D294-7396-919F-BAD9D5D37430}"/>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AD0A7FD1-DD67-CC87-75CE-B6C4896D8B55}"/>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8C6A9BA9-E1D6-37F0-FF56-9E7D5053DAF5}"/>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C83B6DDB-8AE4-2C2F-29E0-FE3BD76E8E9A}"/>
              </a:ext>
            </a:extLst>
          </p:cNvPr>
          <p:cNvSpPr>
            <a:spLocks noGrp="1"/>
          </p:cNvSpPr>
          <p:nvPr>
            <p:ph type="dt" sz="half" idx="10"/>
          </p:nvPr>
        </p:nvSpPr>
        <p:spPr/>
        <p:txBody>
          <a:bodyPr/>
          <a:lstStyle/>
          <a:p>
            <a:fld id="{356FB435-40B9-4CE2-BB65-434E6FCA281A}" type="datetimeFigureOut">
              <a:rPr lang="he-IL" smtClean="0"/>
              <a:t>ז'/אדר א/תשפ"ד</a:t>
            </a:fld>
            <a:endParaRPr lang="he-IL"/>
          </a:p>
        </p:txBody>
      </p:sp>
      <p:sp>
        <p:nvSpPr>
          <p:cNvPr id="6" name="מציין מיקום של כותרת תחתונה 5">
            <a:extLst>
              <a:ext uri="{FF2B5EF4-FFF2-40B4-BE49-F238E27FC236}">
                <a16:creationId xmlns:a16="http://schemas.microsoft.com/office/drawing/2014/main" id="{4C56E376-691C-635C-10EA-E33C09DEE548}"/>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B502B43F-6628-1C47-EEA5-46BD6406EAB1}"/>
              </a:ext>
            </a:extLst>
          </p:cNvPr>
          <p:cNvSpPr>
            <a:spLocks noGrp="1"/>
          </p:cNvSpPr>
          <p:nvPr>
            <p:ph type="sldNum" sz="quarter" idx="12"/>
          </p:nvPr>
        </p:nvSpPr>
        <p:spPr/>
        <p:txBody>
          <a:bodyPr/>
          <a:lstStyle/>
          <a:p>
            <a:fld id="{1A6DDA86-419D-4ABD-BCCD-8F6FAE01B109}" type="slidenum">
              <a:rPr lang="he-IL" smtClean="0"/>
              <a:t>‹#›</a:t>
            </a:fld>
            <a:endParaRPr lang="he-IL"/>
          </a:p>
        </p:txBody>
      </p:sp>
    </p:spTree>
    <p:extLst>
      <p:ext uri="{BB962C8B-B14F-4D97-AF65-F5344CB8AC3E}">
        <p14:creationId xmlns:p14="http://schemas.microsoft.com/office/powerpoint/2010/main" val="1216845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3081F29-57EC-8FAA-8C67-E9378C6CCFF7}"/>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7DE204EA-BA08-D989-9A72-4746A51009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65DC16DB-608E-62A0-CC4C-B529F79C4CDC}"/>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424860B4-8701-F49E-3982-B7E4AD8CE8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8AAC5590-C75B-550B-4AD2-74E68BB5CF04}"/>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641403A7-4A6F-B700-2B88-16224B159ADA}"/>
              </a:ext>
            </a:extLst>
          </p:cNvPr>
          <p:cNvSpPr>
            <a:spLocks noGrp="1"/>
          </p:cNvSpPr>
          <p:nvPr>
            <p:ph type="dt" sz="half" idx="10"/>
          </p:nvPr>
        </p:nvSpPr>
        <p:spPr/>
        <p:txBody>
          <a:bodyPr/>
          <a:lstStyle/>
          <a:p>
            <a:fld id="{356FB435-40B9-4CE2-BB65-434E6FCA281A}" type="datetimeFigureOut">
              <a:rPr lang="he-IL" smtClean="0"/>
              <a:t>ז'/אדר א/תשפ"ד</a:t>
            </a:fld>
            <a:endParaRPr lang="he-IL"/>
          </a:p>
        </p:txBody>
      </p:sp>
      <p:sp>
        <p:nvSpPr>
          <p:cNvPr id="8" name="מציין מיקום של כותרת תחתונה 7">
            <a:extLst>
              <a:ext uri="{FF2B5EF4-FFF2-40B4-BE49-F238E27FC236}">
                <a16:creationId xmlns:a16="http://schemas.microsoft.com/office/drawing/2014/main" id="{2901B666-DA94-969F-2159-BC2AC821CEB8}"/>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0B710718-F186-5FEF-606C-353B92A0AD94}"/>
              </a:ext>
            </a:extLst>
          </p:cNvPr>
          <p:cNvSpPr>
            <a:spLocks noGrp="1"/>
          </p:cNvSpPr>
          <p:nvPr>
            <p:ph type="sldNum" sz="quarter" idx="12"/>
          </p:nvPr>
        </p:nvSpPr>
        <p:spPr/>
        <p:txBody>
          <a:bodyPr/>
          <a:lstStyle/>
          <a:p>
            <a:fld id="{1A6DDA86-419D-4ABD-BCCD-8F6FAE01B109}" type="slidenum">
              <a:rPr lang="he-IL" smtClean="0"/>
              <a:t>‹#›</a:t>
            </a:fld>
            <a:endParaRPr lang="he-IL"/>
          </a:p>
        </p:txBody>
      </p:sp>
    </p:spTree>
    <p:extLst>
      <p:ext uri="{BB962C8B-B14F-4D97-AF65-F5344CB8AC3E}">
        <p14:creationId xmlns:p14="http://schemas.microsoft.com/office/powerpoint/2010/main" val="1918808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88601A9-335B-9455-F6B2-DC46CBC48A96}"/>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A81E58A2-7DF8-74DC-11BD-186BD55C2454}"/>
              </a:ext>
            </a:extLst>
          </p:cNvPr>
          <p:cNvSpPr>
            <a:spLocks noGrp="1"/>
          </p:cNvSpPr>
          <p:nvPr>
            <p:ph type="dt" sz="half" idx="10"/>
          </p:nvPr>
        </p:nvSpPr>
        <p:spPr/>
        <p:txBody>
          <a:bodyPr/>
          <a:lstStyle/>
          <a:p>
            <a:fld id="{356FB435-40B9-4CE2-BB65-434E6FCA281A}" type="datetimeFigureOut">
              <a:rPr lang="he-IL" smtClean="0"/>
              <a:t>ז'/אדר א/תשפ"ד</a:t>
            </a:fld>
            <a:endParaRPr lang="he-IL"/>
          </a:p>
        </p:txBody>
      </p:sp>
      <p:sp>
        <p:nvSpPr>
          <p:cNvPr id="4" name="מציין מיקום של כותרת תחתונה 3">
            <a:extLst>
              <a:ext uri="{FF2B5EF4-FFF2-40B4-BE49-F238E27FC236}">
                <a16:creationId xmlns:a16="http://schemas.microsoft.com/office/drawing/2014/main" id="{5FF32881-F6C8-01AA-16A7-27F0F09BDA3D}"/>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B658DC82-610D-7E33-9842-BD718CB35FEE}"/>
              </a:ext>
            </a:extLst>
          </p:cNvPr>
          <p:cNvSpPr>
            <a:spLocks noGrp="1"/>
          </p:cNvSpPr>
          <p:nvPr>
            <p:ph type="sldNum" sz="quarter" idx="12"/>
          </p:nvPr>
        </p:nvSpPr>
        <p:spPr/>
        <p:txBody>
          <a:bodyPr/>
          <a:lstStyle/>
          <a:p>
            <a:fld id="{1A6DDA86-419D-4ABD-BCCD-8F6FAE01B109}" type="slidenum">
              <a:rPr lang="he-IL" smtClean="0"/>
              <a:t>‹#›</a:t>
            </a:fld>
            <a:endParaRPr lang="he-IL"/>
          </a:p>
        </p:txBody>
      </p:sp>
    </p:spTree>
    <p:extLst>
      <p:ext uri="{BB962C8B-B14F-4D97-AF65-F5344CB8AC3E}">
        <p14:creationId xmlns:p14="http://schemas.microsoft.com/office/powerpoint/2010/main" val="2126160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DABEA02D-01C7-8382-6B15-13B1D907D5A5}"/>
              </a:ext>
            </a:extLst>
          </p:cNvPr>
          <p:cNvSpPr>
            <a:spLocks noGrp="1"/>
          </p:cNvSpPr>
          <p:nvPr>
            <p:ph type="dt" sz="half" idx="10"/>
          </p:nvPr>
        </p:nvSpPr>
        <p:spPr/>
        <p:txBody>
          <a:bodyPr/>
          <a:lstStyle/>
          <a:p>
            <a:fld id="{356FB435-40B9-4CE2-BB65-434E6FCA281A}" type="datetimeFigureOut">
              <a:rPr lang="he-IL" smtClean="0"/>
              <a:t>ז'/אדר א/תשפ"ד</a:t>
            </a:fld>
            <a:endParaRPr lang="he-IL"/>
          </a:p>
        </p:txBody>
      </p:sp>
      <p:sp>
        <p:nvSpPr>
          <p:cNvPr id="3" name="מציין מיקום של כותרת תחתונה 2">
            <a:extLst>
              <a:ext uri="{FF2B5EF4-FFF2-40B4-BE49-F238E27FC236}">
                <a16:creationId xmlns:a16="http://schemas.microsoft.com/office/drawing/2014/main" id="{5CC3BF8B-4F9C-E970-3986-AFB9D048F505}"/>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9A351B03-7727-9F0F-5FFC-C204DC00B7E8}"/>
              </a:ext>
            </a:extLst>
          </p:cNvPr>
          <p:cNvSpPr>
            <a:spLocks noGrp="1"/>
          </p:cNvSpPr>
          <p:nvPr>
            <p:ph type="sldNum" sz="quarter" idx="12"/>
          </p:nvPr>
        </p:nvSpPr>
        <p:spPr/>
        <p:txBody>
          <a:bodyPr/>
          <a:lstStyle/>
          <a:p>
            <a:fld id="{1A6DDA86-419D-4ABD-BCCD-8F6FAE01B109}" type="slidenum">
              <a:rPr lang="he-IL" smtClean="0"/>
              <a:t>‹#›</a:t>
            </a:fld>
            <a:endParaRPr lang="he-IL"/>
          </a:p>
        </p:txBody>
      </p:sp>
    </p:spTree>
    <p:extLst>
      <p:ext uri="{BB962C8B-B14F-4D97-AF65-F5344CB8AC3E}">
        <p14:creationId xmlns:p14="http://schemas.microsoft.com/office/powerpoint/2010/main" val="141984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91C5689-6835-7A84-5001-62FAE4400A44}"/>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1C504BE1-DB06-51B1-2D4A-A71D400001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39D09857-786F-F901-BBB5-9B70248DD5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1E96AC02-6DEC-8860-3360-AE4C21F6F1A3}"/>
              </a:ext>
            </a:extLst>
          </p:cNvPr>
          <p:cNvSpPr>
            <a:spLocks noGrp="1"/>
          </p:cNvSpPr>
          <p:nvPr>
            <p:ph type="dt" sz="half" idx="10"/>
          </p:nvPr>
        </p:nvSpPr>
        <p:spPr/>
        <p:txBody>
          <a:bodyPr/>
          <a:lstStyle/>
          <a:p>
            <a:fld id="{356FB435-40B9-4CE2-BB65-434E6FCA281A}" type="datetimeFigureOut">
              <a:rPr lang="he-IL" smtClean="0"/>
              <a:t>ז'/אדר א/תשפ"ד</a:t>
            </a:fld>
            <a:endParaRPr lang="he-IL"/>
          </a:p>
        </p:txBody>
      </p:sp>
      <p:sp>
        <p:nvSpPr>
          <p:cNvPr id="6" name="מציין מיקום של כותרת תחתונה 5">
            <a:extLst>
              <a:ext uri="{FF2B5EF4-FFF2-40B4-BE49-F238E27FC236}">
                <a16:creationId xmlns:a16="http://schemas.microsoft.com/office/drawing/2014/main" id="{730FD4B0-FD8A-25F1-596E-E1E099488C13}"/>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C77A76AE-2BA7-5E0A-08AC-F1E10D0B1884}"/>
              </a:ext>
            </a:extLst>
          </p:cNvPr>
          <p:cNvSpPr>
            <a:spLocks noGrp="1"/>
          </p:cNvSpPr>
          <p:nvPr>
            <p:ph type="sldNum" sz="quarter" idx="12"/>
          </p:nvPr>
        </p:nvSpPr>
        <p:spPr/>
        <p:txBody>
          <a:bodyPr/>
          <a:lstStyle/>
          <a:p>
            <a:fld id="{1A6DDA86-419D-4ABD-BCCD-8F6FAE01B109}" type="slidenum">
              <a:rPr lang="he-IL" smtClean="0"/>
              <a:t>‹#›</a:t>
            </a:fld>
            <a:endParaRPr lang="he-IL"/>
          </a:p>
        </p:txBody>
      </p:sp>
    </p:spTree>
    <p:extLst>
      <p:ext uri="{BB962C8B-B14F-4D97-AF65-F5344CB8AC3E}">
        <p14:creationId xmlns:p14="http://schemas.microsoft.com/office/powerpoint/2010/main" val="1783893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3846B8C-37C6-E69F-CACE-0AAC78DA61A2}"/>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FBB1D124-8B3B-A8CB-B066-9FEEEB9153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B269439D-E11A-4478-FA1D-ACF1F1F720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E767B362-3495-B8AE-B12E-A0D392283E8C}"/>
              </a:ext>
            </a:extLst>
          </p:cNvPr>
          <p:cNvSpPr>
            <a:spLocks noGrp="1"/>
          </p:cNvSpPr>
          <p:nvPr>
            <p:ph type="dt" sz="half" idx="10"/>
          </p:nvPr>
        </p:nvSpPr>
        <p:spPr/>
        <p:txBody>
          <a:bodyPr/>
          <a:lstStyle/>
          <a:p>
            <a:fld id="{356FB435-40B9-4CE2-BB65-434E6FCA281A}" type="datetimeFigureOut">
              <a:rPr lang="he-IL" smtClean="0"/>
              <a:t>ז'/אדר א/תשפ"ד</a:t>
            </a:fld>
            <a:endParaRPr lang="he-IL"/>
          </a:p>
        </p:txBody>
      </p:sp>
      <p:sp>
        <p:nvSpPr>
          <p:cNvPr id="6" name="מציין מיקום של כותרת תחתונה 5">
            <a:extLst>
              <a:ext uri="{FF2B5EF4-FFF2-40B4-BE49-F238E27FC236}">
                <a16:creationId xmlns:a16="http://schemas.microsoft.com/office/drawing/2014/main" id="{683099BE-2B96-2A3D-1438-327E42EC42E2}"/>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661674CC-0DA9-05D5-1F19-AD970E98F3C9}"/>
              </a:ext>
            </a:extLst>
          </p:cNvPr>
          <p:cNvSpPr>
            <a:spLocks noGrp="1"/>
          </p:cNvSpPr>
          <p:nvPr>
            <p:ph type="sldNum" sz="quarter" idx="12"/>
          </p:nvPr>
        </p:nvSpPr>
        <p:spPr/>
        <p:txBody>
          <a:bodyPr/>
          <a:lstStyle/>
          <a:p>
            <a:fld id="{1A6DDA86-419D-4ABD-BCCD-8F6FAE01B109}" type="slidenum">
              <a:rPr lang="he-IL" smtClean="0"/>
              <a:t>‹#›</a:t>
            </a:fld>
            <a:endParaRPr lang="he-IL"/>
          </a:p>
        </p:txBody>
      </p:sp>
    </p:spTree>
    <p:extLst>
      <p:ext uri="{BB962C8B-B14F-4D97-AF65-F5344CB8AC3E}">
        <p14:creationId xmlns:p14="http://schemas.microsoft.com/office/powerpoint/2010/main" val="675187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6ED55C56-6BE6-22FF-16E6-D422B05A26D0}"/>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89199DF2-1130-6140-FED9-99E5E044C58B}"/>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19B9DF9D-1889-6AE0-3F26-595224547D41}"/>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56FB435-40B9-4CE2-BB65-434E6FCA281A}" type="datetimeFigureOut">
              <a:rPr lang="he-IL" smtClean="0"/>
              <a:t>ז'/אדר א/תשפ"ד</a:t>
            </a:fld>
            <a:endParaRPr lang="he-IL"/>
          </a:p>
        </p:txBody>
      </p:sp>
      <p:sp>
        <p:nvSpPr>
          <p:cNvPr id="5" name="מציין מיקום של כותרת תחתונה 4">
            <a:extLst>
              <a:ext uri="{FF2B5EF4-FFF2-40B4-BE49-F238E27FC236}">
                <a16:creationId xmlns:a16="http://schemas.microsoft.com/office/drawing/2014/main" id="{CAA95FAD-CC72-6ADE-C3AA-C209260D33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45FA732E-DE2E-22AC-60C0-2B4B87A8BF77}"/>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A6DDA86-419D-4ABD-BCCD-8F6FAE01B109}" type="slidenum">
              <a:rPr lang="he-IL" smtClean="0"/>
              <a:t>‹#›</a:t>
            </a:fld>
            <a:endParaRPr lang="he-IL"/>
          </a:p>
        </p:txBody>
      </p:sp>
    </p:spTree>
    <p:extLst>
      <p:ext uri="{BB962C8B-B14F-4D97-AF65-F5344CB8AC3E}">
        <p14:creationId xmlns:p14="http://schemas.microsoft.com/office/powerpoint/2010/main" val="41992766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5.tmp"/><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image" Target="../media/image13.tmp"/><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7.emf"/><Relationship Id="rId4" Type="http://schemas.openxmlformats.org/officeDocument/2006/relationships/image" Target="../media/image16.emf"/></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8.tmp"/><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0.tmp"/><Relationship Id="rId4" Type="http://schemas.openxmlformats.org/officeDocument/2006/relationships/image" Target="../media/image19.tmp"/></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1.tmp"/><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3.tmp"/><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22.png"/><Relationship Id="rId4" Type="http://schemas.openxmlformats.org/officeDocument/2006/relationships/hyperlink" Target="https://www.youtube.com/watch?v=QLUMT_K0-dc"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hyperlink" Target="https://mabat.tau.ac.il/app/tlv-sim/index.html?gameName=Earth" TargetMode="External"/><Relationship Id="rId5" Type="http://schemas.openxmlformats.org/officeDocument/2006/relationships/image" Target="../media/image24.emf"/><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5.tmp"/><Relationship Id="rId5" Type="http://schemas.openxmlformats.org/officeDocument/2006/relationships/image" Target="../media/image5.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6.tmp"/><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7.tmp"/><Relationship Id="rId5" Type="http://schemas.openxmlformats.org/officeDocument/2006/relationships/image" Target="../media/image5.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28.tmp"/><Relationship Id="rId5" Type="http://schemas.openxmlformats.org/officeDocument/2006/relationships/image" Target="../media/image5.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0.jpe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1.emf"/></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2.emf"/></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33.tmp"/><Relationship Id="rId5" Type="http://schemas.openxmlformats.org/officeDocument/2006/relationships/image" Target="../media/image5.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4.jpe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35.tmp"/><Relationship Id="rId5" Type="http://schemas.openxmlformats.org/officeDocument/2006/relationships/image" Target="../media/image5.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36.tmp"/><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37.tmp"/><Relationship Id="rId5" Type="http://schemas.openxmlformats.org/officeDocument/2006/relationships/image" Target="../media/image5.pn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38.tmp"/><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39.tmp"/><Relationship Id="rId5" Type="http://schemas.openxmlformats.org/officeDocument/2006/relationships/image" Target="../media/image5.pn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40.tmp"/><Relationship Id="rId5" Type="http://schemas.openxmlformats.org/officeDocument/2006/relationships/image" Target="../media/image5.png"/><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41.tmp"/><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3.tmp"/><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2.emf"/><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44.tmp"/><Relationship Id="rId5" Type="http://schemas.openxmlformats.org/officeDocument/2006/relationships/image" Target="../media/image5.png"/><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45.tmp"/><Relationship Id="rId5" Type="http://schemas.openxmlformats.org/officeDocument/2006/relationships/image" Target="../media/image5.png"/><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46.tmp"/><Relationship Id="rId5" Type="http://schemas.openxmlformats.org/officeDocument/2006/relationships/image" Target="../media/image5.png"/><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47.tmp"/><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8.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tmp"/><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tmp"/><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1.tmp"/><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3.tmp"/><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2.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4.tmp"/><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74A80261-029A-4196-DEC8-2FE9BED18DDC}"/>
              </a:ext>
            </a:extLst>
          </p:cNvPr>
          <p:cNvPicPr>
            <a:picLocks noChangeAspect="1"/>
          </p:cNvPicPr>
          <p:nvPr/>
        </p:nvPicPr>
        <p:blipFill>
          <a:blip r:embed="rId3"/>
          <a:stretch>
            <a:fillRect/>
          </a:stretch>
        </p:blipFill>
        <p:spPr>
          <a:xfrm>
            <a:off x="0" y="-42478"/>
            <a:ext cx="12192000" cy="6858000"/>
          </a:xfrm>
          <a:prstGeom prst="rect">
            <a:avLst/>
          </a:prstGeom>
        </p:spPr>
      </p:pic>
      <p:pic>
        <p:nvPicPr>
          <p:cNvPr id="18" name="תמונה 17" descr="וקטור מזג אוויר שמשי שמש חינם">
            <a:extLst>
              <a:ext uri="{FF2B5EF4-FFF2-40B4-BE49-F238E27FC236}">
                <a16:creationId xmlns:a16="http://schemas.microsoft.com/office/drawing/2014/main" id="{98A527D9-26C3-1EFE-FCE9-5146509C9BA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61868" y="-424107"/>
            <a:ext cx="4432790" cy="4723193"/>
          </a:xfrm>
          <a:prstGeom prst="rect">
            <a:avLst/>
          </a:prstGeom>
          <a:noFill/>
          <a:ln>
            <a:noFill/>
          </a:ln>
        </p:spPr>
      </p:pic>
      <p:pic>
        <p:nvPicPr>
          <p:cNvPr id="20" name="תמונה 19" descr="איור חלל של כוכב לכת ירח חופשי">
            <a:extLst>
              <a:ext uri="{FF2B5EF4-FFF2-40B4-BE49-F238E27FC236}">
                <a16:creationId xmlns:a16="http://schemas.microsoft.com/office/drawing/2014/main" id="{B55564A1-4BD3-3AB5-4530-1F2D3433311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2678" y="2694109"/>
            <a:ext cx="768295" cy="734891"/>
          </a:xfrm>
          <a:prstGeom prst="rect">
            <a:avLst/>
          </a:prstGeom>
          <a:noFill/>
          <a:ln>
            <a:noFill/>
          </a:ln>
        </p:spPr>
      </p:pic>
      <p:pic>
        <p:nvPicPr>
          <p:cNvPr id="22" name="תמונה 21">
            <a:extLst>
              <a:ext uri="{FF2B5EF4-FFF2-40B4-BE49-F238E27FC236}">
                <a16:creationId xmlns:a16="http://schemas.microsoft.com/office/drawing/2014/main" id="{59C3517E-C198-74F4-FB7A-C3BE59FF4F63}"/>
              </a:ext>
            </a:extLst>
          </p:cNvPr>
          <p:cNvPicPr>
            <a:picLocks noChangeAspect="1"/>
          </p:cNvPicPr>
          <p:nvPr/>
        </p:nvPicPr>
        <p:blipFill>
          <a:blip r:embed="rId6"/>
          <a:stretch>
            <a:fillRect/>
          </a:stretch>
        </p:blipFill>
        <p:spPr>
          <a:xfrm>
            <a:off x="19597" y="6011957"/>
            <a:ext cx="1542422" cy="666315"/>
          </a:xfrm>
          <a:prstGeom prst="rect">
            <a:avLst/>
          </a:prstGeom>
          <a:noFill/>
        </p:spPr>
      </p:pic>
      <p:sp>
        <p:nvSpPr>
          <p:cNvPr id="5" name="מציין מיקום תוכן 2">
            <a:extLst>
              <a:ext uri="{FF2B5EF4-FFF2-40B4-BE49-F238E27FC236}">
                <a16:creationId xmlns:a16="http://schemas.microsoft.com/office/drawing/2014/main" id="{DE860BD6-77A1-ABC0-B0D6-8AC15573A8C7}"/>
              </a:ext>
            </a:extLst>
          </p:cNvPr>
          <p:cNvSpPr txBox="1">
            <a:spLocks/>
          </p:cNvSpPr>
          <p:nvPr/>
        </p:nvSpPr>
        <p:spPr>
          <a:xfrm>
            <a:off x="2244036" y="797398"/>
            <a:ext cx="8134227" cy="6060602"/>
          </a:xfrm>
          <a:prstGeom prst="rect">
            <a:avLst/>
          </a:prstGeom>
        </p:spPr>
        <p:txBody>
          <a:bodyPr>
            <a:normAutofit lnSpcReduction="10000"/>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ar-SA" sz="4800" b="1" dirty="0"/>
              <a:t>عَارِضَة مُرافِقَة للتَّعَلُّم</a:t>
            </a:r>
          </a:p>
          <a:p>
            <a:pPr marL="0" indent="0" algn="ctr">
              <a:buNone/>
            </a:pPr>
            <a:r>
              <a:rPr lang="ar-SA" sz="4800" b="1" dirty="0"/>
              <a:t>الصَّف الخامس</a:t>
            </a:r>
            <a:endParaRPr lang="he-IL" sz="4800" b="1" dirty="0"/>
          </a:p>
          <a:p>
            <a:pPr marL="0" indent="0" algn="ctr">
              <a:buFont typeface="Arial" panose="020B0604020202020204" pitchFamily="34" charset="0"/>
              <a:buNone/>
            </a:pPr>
            <a:endParaRPr lang="he-IL" sz="4800" b="1" dirty="0">
              <a:solidFill>
                <a:srgbClr val="0070C0"/>
              </a:solidFill>
            </a:endParaRPr>
          </a:p>
          <a:p>
            <a:pPr marL="0" indent="0" algn="ctr">
              <a:buFont typeface="Arial" panose="020B0604020202020204" pitchFamily="34" charset="0"/>
              <a:buNone/>
            </a:pPr>
            <a:endParaRPr lang="he-IL" sz="4800" b="1" dirty="0">
              <a:solidFill>
                <a:srgbClr val="0070C0"/>
              </a:solidFill>
            </a:endParaRPr>
          </a:p>
          <a:p>
            <a:pPr marL="0" indent="0" algn="ctr">
              <a:buFont typeface="Arial" panose="020B0604020202020204" pitchFamily="34" charset="0"/>
              <a:buNone/>
            </a:pPr>
            <a:r>
              <a:rPr lang="ar-SA" sz="4400" b="1" dirty="0">
                <a:solidFill>
                  <a:srgbClr val="0070C0"/>
                </a:solidFill>
              </a:rPr>
              <a:t>الدَّوْرِيَّة</a:t>
            </a:r>
          </a:p>
          <a:p>
            <a:pPr marL="0" indent="0" algn="ctr">
              <a:buFont typeface="Arial" panose="020B0604020202020204" pitchFamily="34" charset="0"/>
              <a:buNone/>
            </a:pPr>
            <a:r>
              <a:rPr lang="ar-SA" sz="4400" b="1" dirty="0">
                <a:solidFill>
                  <a:srgbClr val="0070C0"/>
                </a:solidFill>
              </a:rPr>
              <a:t>   الكرة الأرضية تدور حول الشَّمس</a:t>
            </a:r>
          </a:p>
          <a:p>
            <a:pPr marL="0" indent="0" algn="ctr">
              <a:buFont typeface="Arial" panose="020B0604020202020204" pitchFamily="34" charset="0"/>
              <a:buNone/>
            </a:pPr>
            <a:r>
              <a:rPr lang="ar-SA" sz="4400" b="1" dirty="0">
                <a:solidFill>
                  <a:srgbClr val="0070C0"/>
                </a:solidFill>
              </a:rPr>
              <a:t>القمر يدور حول الكرة الأرضيَّة</a:t>
            </a:r>
          </a:p>
          <a:p>
            <a:pPr marL="0" indent="0" algn="ctr">
              <a:lnSpc>
                <a:spcPct val="150000"/>
              </a:lnSpc>
              <a:buFont typeface="Arial" panose="020B0604020202020204" pitchFamily="34" charset="0"/>
              <a:buNone/>
            </a:pPr>
            <a:r>
              <a:rPr lang="ar-SA" sz="4400" b="1" dirty="0">
                <a:solidFill>
                  <a:srgbClr val="0070C0"/>
                </a:solidFill>
              </a:rPr>
              <a:t>   الكرة الأرضيَّة تدور حول محورِها</a:t>
            </a:r>
            <a:endParaRPr lang="en-US" sz="4400" b="1" dirty="0">
              <a:solidFill>
                <a:srgbClr val="0070C0"/>
              </a:solidFill>
            </a:endParaRPr>
          </a:p>
          <a:p>
            <a:pPr marL="0" indent="0" algn="ctr">
              <a:buFont typeface="Arial" panose="020B0604020202020204" pitchFamily="34" charset="0"/>
              <a:buNone/>
            </a:pPr>
            <a:endParaRPr lang="en-US" sz="4400" b="1" dirty="0">
              <a:solidFill>
                <a:srgbClr val="0070C0"/>
              </a:solidFill>
            </a:endParaRPr>
          </a:p>
          <a:p>
            <a:pPr marL="0" indent="0" algn="ctr">
              <a:buFont typeface="Arial" panose="020B0604020202020204" pitchFamily="34" charset="0"/>
              <a:buNone/>
            </a:pPr>
            <a:endParaRPr lang="en-US" sz="4400" b="1" dirty="0">
              <a:solidFill>
                <a:srgbClr val="0070C0"/>
              </a:solidFill>
            </a:endParaRPr>
          </a:p>
        </p:txBody>
      </p:sp>
      <p:pic>
        <p:nvPicPr>
          <p:cNvPr id="8" name="תמונה 7">
            <a:extLst>
              <a:ext uri="{FF2B5EF4-FFF2-40B4-BE49-F238E27FC236}">
                <a16:creationId xmlns:a16="http://schemas.microsoft.com/office/drawing/2014/main" id="{1C119158-B6F6-B7DD-BF0B-44E5661C2606}"/>
              </a:ext>
            </a:extLst>
          </p:cNvPr>
          <p:cNvPicPr>
            <a:picLocks noChangeAspect="1"/>
          </p:cNvPicPr>
          <p:nvPr/>
        </p:nvPicPr>
        <p:blipFill>
          <a:blip r:embed="rId7"/>
          <a:stretch>
            <a:fillRect/>
          </a:stretch>
        </p:blipFill>
        <p:spPr>
          <a:xfrm>
            <a:off x="10983686" y="6057652"/>
            <a:ext cx="1208314" cy="800348"/>
          </a:xfrm>
          <a:prstGeom prst="rect">
            <a:avLst/>
          </a:prstGeom>
        </p:spPr>
      </p:pic>
    </p:spTree>
    <p:extLst>
      <p:ext uri="{BB962C8B-B14F-4D97-AF65-F5344CB8AC3E}">
        <p14:creationId xmlns:p14="http://schemas.microsoft.com/office/powerpoint/2010/main" val="3892259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7DCA0F29-A07B-D80A-D1DE-5857E94387F9}"/>
              </a:ext>
            </a:extLst>
          </p:cNvPr>
          <p:cNvPicPr>
            <a:picLocks noChangeAspect="1"/>
          </p:cNvPicPr>
          <p:nvPr/>
        </p:nvPicPr>
        <p:blipFill>
          <a:blip r:embed="rId3"/>
          <a:stretch>
            <a:fillRect/>
          </a:stretch>
        </p:blipFill>
        <p:spPr>
          <a:xfrm>
            <a:off x="-95488" y="35848"/>
            <a:ext cx="12382976" cy="7045344"/>
          </a:xfrm>
          <a:prstGeom prst="rect">
            <a:avLst/>
          </a:prstGeom>
        </p:spPr>
      </p:pic>
      <p:pic>
        <p:nvPicPr>
          <p:cNvPr id="12" name="תמונה 11">
            <a:extLst>
              <a:ext uri="{FF2B5EF4-FFF2-40B4-BE49-F238E27FC236}">
                <a16:creationId xmlns:a16="http://schemas.microsoft.com/office/drawing/2014/main" id="{E0CE7D0F-F8E8-C8E1-9017-9F7F47CAE9DE}"/>
              </a:ext>
            </a:extLst>
          </p:cNvPr>
          <p:cNvPicPr>
            <a:picLocks noChangeAspect="1"/>
          </p:cNvPicPr>
          <p:nvPr/>
        </p:nvPicPr>
        <p:blipFill>
          <a:blip r:embed="rId4"/>
          <a:stretch>
            <a:fillRect/>
          </a:stretch>
        </p:blipFill>
        <p:spPr>
          <a:xfrm>
            <a:off x="-159183" y="6333294"/>
            <a:ext cx="1542422" cy="666315"/>
          </a:xfrm>
          <a:prstGeom prst="rect">
            <a:avLst/>
          </a:prstGeom>
          <a:noFill/>
        </p:spPr>
      </p:pic>
      <p:sp>
        <p:nvSpPr>
          <p:cNvPr id="28" name="תיבת טקסט 27">
            <a:extLst>
              <a:ext uri="{FF2B5EF4-FFF2-40B4-BE49-F238E27FC236}">
                <a16:creationId xmlns:a16="http://schemas.microsoft.com/office/drawing/2014/main" id="{717BC63B-CD6B-8B97-283B-98979A401377}"/>
              </a:ext>
            </a:extLst>
          </p:cNvPr>
          <p:cNvSpPr txBox="1"/>
          <p:nvPr/>
        </p:nvSpPr>
        <p:spPr>
          <a:xfrm>
            <a:off x="9079345" y="3249096"/>
            <a:ext cx="683564" cy="369332"/>
          </a:xfrm>
          <a:prstGeom prst="rect">
            <a:avLst/>
          </a:prstGeom>
          <a:noFill/>
        </p:spPr>
        <p:txBody>
          <a:bodyPr wrap="square" rtlCol="1">
            <a:spAutoFit/>
          </a:bodyPr>
          <a:lstStyle/>
          <a:p>
            <a:endParaRPr lang="he-IL" dirty="0"/>
          </a:p>
        </p:txBody>
      </p:sp>
      <p:sp>
        <p:nvSpPr>
          <p:cNvPr id="29" name="תיבת טקסט 28">
            <a:extLst>
              <a:ext uri="{FF2B5EF4-FFF2-40B4-BE49-F238E27FC236}">
                <a16:creationId xmlns:a16="http://schemas.microsoft.com/office/drawing/2014/main" id="{31ECA2AD-6F4B-C696-9B0D-1EB64F301F05}"/>
              </a:ext>
            </a:extLst>
          </p:cNvPr>
          <p:cNvSpPr txBox="1"/>
          <p:nvPr/>
        </p:nvSpPr>
        <p:spPr>
          <a:xfrm>
            <a:off x="9231745" y="3401496"/>
            <a:ext cx="683564" cy="369332"/>
          </a:xfrm>
          <a:prstGeom prst="rect">
            <a:avLst/>
          </a:prstGeom>
          <a:noFill/>
        </p:spPr>
        <p:txBody>
          <a:bodyPr wrap="square" rtlCol="1">
            <a:spAutoFit/>
          </a:bodyPr>
          <a:lstStyle/>
          <a:p>
            <a:endParaRPr lang="he-IL" dirty="0"/>
          </a:p>
        </p:txBody>
      </p:sp>
      <p:sp>
        <p:nvSpPr>
          <p:cNvPr id="32" name="תיבת טקסט 31">
            <a:extLst>
              <a:ext uri="{FF2B5EF4-FFF2-40B4-BE49-F238E27FC236}">
                <a16:creationId xmlns:a16="http://schemas.microsoft.com/office/drawing/2014/main" id="{EFCF4435-CAC1-2B19-99E1-80C9ADE9DCE4}"/>
              </a:ext>
            </a:extLst>
          </p:cNvPr>
          <p:cNvSpPr txBox="1"/>
          <p:nvPr/>
        </p:nvSpPr>
        <p:spPr>
          <a:xfrm>
            <a:off x="9384145" y="3553896"/>
            <a:ext cx="683564" cy="369332"/>
          </a:xfrm>
          <a:prstGeom prst="rect">
            <a:avLst/>
          </a:prstGeom>
          <a:noFill/>
        </p:spPr>
        <p:txBody>
          <a:bodyPr wrap="square" rtlCol="1">
            <a:spAutoFit/>
          </a:bodyPr>
          <a:lstStyle/>
          <a:p>
            <a:endParaRPr lang="he-IL" dirty="0"/>
          </a:p>
        </p:txBody>
      </p:sp>
      <p:sp>
        <p:nvSpPr>
          <p:cNvPr id="33" name="תיבת טקסט 32">
            <a:extLst>
              <a:ext uri="{FF2B5EF4-FFF2-40B4-BE49-F238E27FC236}">
                <a16:creationId xmlns:a16="http://schemas.microsoft.com/office/drawing/2014/main" id="{DCE3597D-70B7-EA71-F259-69A0395956F4}"/>
              </a:ext>
            </a:extLst>
          </p:cNvPr>
          <p:cNvSpPr txBox="1"/>
          <p:nvPr/>
        </p:nvSpPr>
        <p:spPr>
          <a:xfrm>
            <a:off x="2732041" y="3189188"/>
            <a:ext cx="683564" cy="369332"/>
          </a:xfrm>
          <a:prstGeom prst="rect">
            <a:avLst/>
          </a:prstGeom>
          <a:noFill/>
        </p:spPr>
        <p:txBody>
          <a:bodyPr wrap="square" rtlCol="1">
            <a:spAutoFit/>
          </a:bodyPr>
          <a:lstStyle/>
          <a:p>
            <a:endParaRPr lang="he-IL" dirty="0"/>
          </a:p>
        </p:txBody>
      </p:sp>
      <p:sp>
        <p:nvSpPr>
          <p:cNvPr id="4" name="תיבת טקסט 3">
            <a:extLst>
              <a:ext uri="{FF2B5EF4-FFF2-40B4-BE49-F238E27FC236}">
                <a16:creationId xmlns:a16="http://schemas.microsoft.com/office/drawing/2014/main" id="{8E1ACCE1-C6E7-26D5-0170-5C3042E91768}"/>
              </a:ext>
            </a:extLst>
          </p:cNvPr>
          <p:cNvSpPr txBox="1"/>
          <p:nvPr/>
        </p:nvSpPr>
        <p:spPr>
          <a:xfrm>
            <a:off x="1383239" y="279380"/>
            <a:ext cx="10362352" cy="584775"/>
          </a:xfrm>
          <a:prstGeom prst="rect">
            <a:avLst/>
          </a:prstGeom>
          <a:noFill/>
        </p:spPr>
        <p:txBody>
          <a:bodyPr wrap="square">
            <a:spAutoFit/>
          </a:bodyPr>
          <a:lstStyle/>
          <a:p>
            <a:r>
              <a:rPr lang="ar-SA" sz="3200" b="1" dirty="0">
                <a:latin typeface="Bnarkisim"/>
              </a:rPr>
              <a:t>مهمَّة</a:t>
            </a:r>
            <a:r>
              <a:rPr lang="he-IL" sz="3200" b="1" dirty="0">
                <a:latin typeface="Bnarkisim"/>
              </a:rPr>
              <a:t>:</a:t>
            </a:r>
            <a:r>
              <a:rPr lang="he-IL" sz="3200" dirty="0">
                <a:solidFill>
                  <a:srgbClr val="FFFFFF"/>
                </a:solidFill>
                <a:latin typeface="Bnarkisim"/>
              </a:rPr>
              <a:t> </a:t>
            </a:r>
            <a:r>
              <a:rPr lang="ar-SA" sz="3200" b="1" dirty="0">
                <a:solidFill>
                  <a:schemeClr val="accent1">
                    <a:lumMod val="75000"/>
                  </a:schemeClr>
                </a:solidFill>
                <a:latin typeface="Bnarkisim"/>
              </a:rPr>
              <a:t>الكرة الأرضِيَّة والشَّمس</a:t>
            </a:r>
            <a:r>
              <a:rPr lang="ar-SA" sz="3200" b="1" dirty="0">
                <a:solidFill>
                  <a:schemeClr val="accent1">
                    <a:lumMod val="75000"/>
                  </a:schemeClr>
                </a:solidFill>
              </a:rPr>
              <a:t> </a:t>
            </a:r>
            <a:r>
              <a:rPr lang="ar-SA" sz="3200" b="1" dirty="0"/>
              <a:t>(</a:t>
            </a:r>
            <a:r>
              <a:rPr lang="ar-SA" sz="2800" b="1" i="0" u="none" strike="noStrike" baseline="0" dirty="0">
                <a:latin typeface="Bnarkisim"/>
              </a:rPr>
              <a:t>تَتِمَّة</a:t>
            </a:r>
            <a:r>
              <a:rPr lang="he-IL" sz="2800" b="1" i="0" u="none" strike="noStrike" baseline="0" dirty="0">
                <a:latin typeface="Bnarkisim"/>
              </a:rPr>
              <a:t>)</a:t>
            </a:r>
            <a:endParaRPr lang="he-IL" sz="3200" b="1" dirty="0"/>
          </a:p>
        </p:txBody>
      </p:sp>
      <p:sp>
        <p:nvSpPr>
          <p:cNvPr id="13" name="תיבת טקסט 12">
            <a:extLst>
              <a:ext uri="{FF2B5EF4-FFF2-40B4-BE49-F238E27FC236}">
                <a16:creationId xmlns:a16="http://schemas.microsoft.com/office/drawing/2014/main" id="{F8928C72-8929-F984-43A3-4929F1788BDE}"/>
              </a:ext>
            </a:extLst>
          </p:cNvPr>
          <p:cNvSpPr txBox="1"/>
          <p:nvPr/>
        </p:nvSpPr>
        <p:spPr>
          <a:xfrm>
            <a:off x="5804344" y="1987503"/>
            <a:ext cx="2782862" cy="461665"/>
          </a:xfrm>
          <a:prstGeom prst="rect">
            <a:avLst/>
          </a:prstGeom>
          <a:noFill/>
          <a:ln>
            <a:noFill/>
          </a:ln>
        </p:spPr>
        <p:txBody>
          <a:bodyPr wrap="square" rtlCol="1">
            <a:spAutoFit/>
          </a:bodyPr>
          <a:lstStyle/>
          <a:p>
            <a:r>
              <a:rPr lang="ar-SA" sz="2400" b="1" dirty="0">
                <a:solidFill>
                  <a:srgbClr val="00B0F0"/>
                </a:solidFill>
              </a:rPr>
              <a:t>الكرة الأرضيَّة والشَّمس</a:t>
            </a:r>
            <a:endParaRPr lang="he-IL" sz="2400" b="1" dirty="0">
              <a:solidFill>
                <a:srgbClr val="00B0F0"/>
              </a:solidFill>
            </a:endParaRPr>
          </a:p>
        </p:txBody>
      </p:sp>
      <p:sp>
        <p:nvSpPr>
          <p:cNvPr id="5" name="תיבת טקסט 4">
            <a:extLst>
              <a:ext uri="{FF2B5EF4-FFF2-40B4-BE49-F238E27FC236}">
                <a16:creationId xmlns:a16="http://schemas.microsoft.com/office/drawing/2014/main" id="{36B8DA4D-5D3E-2E61-BF3B-62B69C58CAF7}"/>
              </a:ext>
            </a:extLst>
          </p:cNvPr>
          <p:cNvSpPr txBox="1"/>
          <p:nvPr/>
        </p:nvSpPr>
        <p:spPr>
          <a:xfrm>
            <a:off x="2177307" y="1464283"/>
            <a:ext cx="8114120" cy="523220"/>
          </a:xfrm>
          <a:prstGeom prst="rect">
            <a:avLst/>
          </a:prstGeom>
          <a:noFill/>
        </p:spPr>
        <p:txBody>
          <a:bodyPr wrap="square">
            <a:spAutoFit/>
          </a:bodyPr>
          <a:lstStyle/>
          <a:p>
            <a:r>
              <a:rPr lang="ar-SA" sz="2800" dirty="0"/>
              <a:t>اقرأوا قطعة المعلومات وأجيبوا عن الأسئلة </a:t>
            </a:r>
            <a:r>
              <a:rPr lang="he-IL" sz="2800" dirty="0"/>
              <a:t>5-4.</a:t>
            </a:r>
            <a:endParaRPr lang="he-IL" sz="2000" dirty="0">
              <a:solidFill>
                <a:srgbClr val="C00000"/>
              </a:solidFill>
            </a:endParaRPr>
          </a:p>
        </p:txBody>
      </p:sp>
      <p:pic>
        <p:nvPicPr>
          <p:cNvPr id="14" name="תמונה 13">
            <a:extLst>
              <a:ext uri="{FF2B5EF4-FFF2-40B4-BE49-F238E27FC236}">
                <a16:creationId xmlns:a16="http://schemas.microsoft.com/office/drawing/2014/main" id="{1C119158-B6F6-B7DD-BF0B-44E5661C2606}"/>
              </a:ext>
            </a:extLst>
          </p:cNvPr>
          <p:cNvPicPr>
            <a:picLocks noChangeAspect="1"/>
          </p:cNvPicPr>
          <p:nvPr/>
        </p:nvPicPr>
        <p:blipFill>
          <a:blip r:embed="rId5"/>
          <a:stretch>
            <a:fillRect/>
          </a:stretch>
        </p:blipFill>
        <p:spPr>
          <a:xfrm>
            <a:off x="11048341" y="6259981"/>
            <a:ext cx="1208314" cy="800348"/>
          </a:xfrm>
          <a:prstGeom prst="rect">
            <a:avLst/>
          </a:prstGeom>
        </p:spPr>
      </p:pic>
      <p:pic>
        <p:nvPicPr>
          <p:cNvPr id="7" name="תמונה 6" descr="גזירת מסך"/>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0633" y="2377440"/>
            <a:ext cx="10027422" cy="3787180"/>
          </a:xfrm>
          <a:prstGeom prst="rect">
            <a:avLst/>
          </a:prstGeom>
        </p:spPr>
      </p:pic>
    </p:spTree>
    <p:extLst>
      <p:ext uri="{BB962C8B-B14F-4D97-AF65-F5344CB8AC3E}">
        <p14:creationId xmlns:p14="http://schemas.microsoft.com/office/powerpoint/2010/main" val="3727916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7DCA0F29-A07B-D80A-D1DE-5857E94387F9}"/>
              </a:ext>
            </a:extLst>
          </p:cNvPr>
          <p:cNvPicPr>
            <a:picLocks noChangeAspect="1"/>
          </p:cNvPicPr>
          <p:nvPr/>
        </p:nvPicPr>
        <p:blipFill>
          <a:blip r:embed="rId3"/>
          <a:stretch>
            <a:fillRect/>
          </a:stretch>
        </p:blipFill>
        <p:spPr>
          <a:xfrm>
            <a:off x="131866" y="-55146"/>
            <a:ext cx="12265891" cy="6858000"/>
          </a:xfrm>
          <a:prstGeom prst="rect">
            <a:avLst/>
          </a:prstGeom>
        </p:spPr>
      </p:pic>
      <p:sp>
        <p:nvSpPr>
          <p:cNvPr id="14" name="תיבת טקסט 13">
            <a:extLst>
              <a:ext uri="{FF2B5EF4-FFF2-40B4-BE49-F238E27FC236}">
                <a16:creationId xmlns:a16="http://schemas.microsoft.com/office/drawing/2014/main" id="{0210F27F-AC81-97B2-A99B-E252B4BF7496}"/>
              </a:ext>
            </a:extLst>
          </p:cNvPr>
          <p:cNvSpPr txBox="1"/>
          <p:nvPr/>
        </p:nvSpPr>
        <p:spPr>
          <a:xfrm>
            <a:off x="3385164" y="268399"/>
            <a:ext cx="6188364" cy="584775"/>
          </a:xfrm>
          <a:prstGeom prst="rect">
            <a:avLst/>
          </a:prstGeom>
          <a:noFill/>
        </p:spPr>
        <p:txBody>
          <a:bodyPr wrap="square">
            <a:spAutoFit/>
          </a:bodyPr>
          <a:lstStyle/>
          <a:p>
            <a:pPr algn="ctr"/>
            <a:r>
              <a:rPr lang="ar-SA" sz="3200" b="1" dirty="0"/>
              <a:t>مهمَّة</a:t>
            </a:r>
            <a:r>
              <a:rPr lang="ar-SA" sz="3200" b="1" dirty="0">
                <a:solidFill>
                  <a:schemeClr val="accent1">
                    <a:lumMod val="75000"/>
                  </a:schemeClr>
                </a:solidFill>
              </a:rPr>
              <a:t>: سَنة بعد سنة</a:t>
            </a:r>
            <a:endParaRPr lang="he-IL" sz="3200" b="1" dirty="0">
              <a:solidFill>
                <a:schemeClr val="accent1">
                  <a:lumMod val="75000"/>
                </a:schemeClr>
              </a:solidFill>
            </a:endParaRPr>
          </a:p>
        </p:txBody>
      </p:sp>
      <p:sp>
        <p:nvSpPr>
          <p:cNvPr id="28" name="תיבת טקסט 27">
            <a:extLst>
              <a:ext uri="{FF2B5EF4-FFF2-40B4-BE49-F238E27FC236}">
                <a16:creationId xmlns:a16="http://schemas.microsoft.com/office/drawing/2014/main" id="{717BC63B-CD6B-8B97-283B-98979A401377}"/>
              </a:ext>
            </a:extLst>
          </p:cNvPr>
          <p:cNvSpPr txBox="1"/>
          <p:nvPr/>
        </p:nvSpPr>
        <p:spPr>
          <a:xfrm>
            <a:off x="9079345" y="3249096"/>
            <a:ext cx="683564" cy="369332"/>
          </a:xfrm>
          <a:prstGeom prst="rect">
            <a:avLst/>
          </a:prstGeom>
          <a:noFill/>
        </p:spPr>
        <p:txBody>
          <a:bodyPr wrap="square" rtlCol="1">
            <a:spAutoFit/>
          </a:bodyPr>
          <a:lstStyle/>
          <a:p>
            <a:endParaRPr lang="he-IL" dirty="0"/>
          </a:p>
        </p:txBody>
      </p:sp>
      <p:sp>
        <p:nvSpPr>
          <p:cNvPr id="32" name="תיבת טקסט 31">
            <a:extLst>
              <a:ext uri="{FF2B5EF4-FFF2-40B4-BE49-F238E27FC236}">
                <a16:creationId xmlns:a16="http://schemas.microsoft.com/office/drawing/2014/main" id="{EFCF4435-CAC1-2B19-99E1-80C9ADE9DCE4}"/>
              </a:ext>
            </a:extLst>
          </p:cNvPr>
          <p:cNvSpPr txBox="1"/>
          <p:nvPr/>
        </p:nvSpPr>
        <p:spPr>
          <a:xfrm>
            <a:off x="9384145" y="3553896"/>
            <a:ext cx="683564" cy="369332"/>
          </a:xfrm>
          <a:prstGeom prst="rect">
            <a:avLst/>
          </a:prstGeom>
          <a:noFill/>
        </p:spPr>
        <p:txBody>
          <a:bodyPr wrap="square" rtlCol="1">
            <a:spAutoFit/>
          </a:bodyPr>
          <a:lstStyle/>
          <a:p>
            <a:endParaRPr lang="he-IL" dirty="0"/>
          </a:p>
        </p:txBody>
      </p:sp>
      <p:sp>
        <p:nvSpPr>
          <p:cNvPr id="33" name="תיבת טקסט 32">
            <a:extLst>
              <a:ext uri="{FF2B5EF4-FFF2-40B4-BE49-F238E27FC236}">
                <a16:creationId xmlns:a16="http://schemas.microsoft.com/office/drawing/2014/main" id="{DCE3597D-70B7-EA71-F259-69A0395956F4}"/>
              </a:ext>
            </a:extLst>
          </p:cNvPr>
          <p:cNvSpPr txBox="1"/>
          <p:nvPr/>
        </p:nvSpPr>
        <p:spPr>
          <a:xfrm>
            <a:off x="2732041" y="3189188"/>
            <a:ext cx="683564" cy="369332"/>
          </a:xfrm>
          <a:prstGeom prst="rect">
            <a:avLst/>
          </a:prstGeom>
          <a:noFill/>
        </p:spPr>
        <p:txBody>
          <a:bodyPr wrap="square" rtlCol="1">
            <a:spAutoFit/>
          </a:bodyPr>
          <a:lstStyle/>
          <a:p>
            <a:endParaRPr lang="he-IL" dirty="0"/>
          </a:p>
        </p:txBody>
      </p:sp>
      <p:pic>
        <p:nvPicPr>
          <p:cNvPr id="7" name="תמונה 6">
            <a:extLst>
              <a:ext uri="{FF2B5EF4-FFF2-40B4-BE49-F238E27FC236}">
                <a16:creationId xmlns:a16="http://schemas.microsoft.com/office/drawing/2014/main" id="{F651C910-5BCA-E8B9-F7E7-0F86C560091A}"/>
              </a:ext>
            </a:extLst>
          </p:cNvPr>
          <p:cNvPicPr>
            <a:picLocks noChangeAspect="1"/>
          </p:cNvPicPr>
          <p:nvPr/>
        </p:nvPicPr>
        <p:blipFill>
          <a:blip r:embed="rId4">
            <a:clrChange>
              <a:clrFrom>
                <a:srgbClr val="FEFEFE"/>
              </a:clrFrom>
              <a:clrTo>
                <a:srgbClr val="FEFEFE">
                  <a:alpha val="0"/>
                </a:srgbClr>
              </a:clrTo>
            </a:clrChange>
          </a:blip>
          <a:stretch>
            <a:fillRect/>
          </a:stretch>
        </p:blipFill>
        <p:spPr>
          <a:xfrm>
            <a:off x="6876508" y="3217806"/>
            <a:ext cx="3177309" cy="2733964"/>
          </a:xfrm>
          <a:prstGeom prst="ellipse">
            <a:avLst/>
          </a:prstGeom>
          <a:ln>
            <a:noFill/>
          </a:ln>
          <a:effectLst>
            <a:softEdge rad="112500"/>
          </a:effectLst>
        </p:spPr>
      </p:pic>
      <p:pic>
        <p:nvPicPr>
          <p:cNvPr id="9" name="תמונה 8">
            <a:extLst>
              <a:ext uri="{FF2B5EF4-FFF2-40B4-BE49-F238E27FC236}">
                <a16:creationId xmlns:a16="http://schemas.microsoft.com/office/drawing/2014/main" id="{BB4AC472-854E-A815-72F3-8C1B4668A22A}"/>
              </a:ext>
            </a:extLst>
          </p:cNvPr>
          <p:cNvPicPr>
            <a:picLocks noChangeAspect="1"/>
          </p:cNvPicPr>
          <p:nvPr/>
        </p:nvPicPr>
        <p:blipFill>
          <a:blip r:embed="rId5">
            <a:clrChange>
              <a:clrFrom>
                <a:srgbClr val="FDFDFD"/>
              </a:clrFrom>
              <a:clrTo>
                <a:srgbClr val="FDFDFD">
                  <a:alpha val="0"/>
                </a:srgbClr>
              </a:clrTo>
            </a:clrChange>
          </a:blip>
          <a:stretch>
            <a:fillRect/>
          </a:stretch>
        </p:blipFill>
        <p:spPr>
          <a:xfrm>
            <a:off x="1962764" y="2165394"/>
            <a:ext cx="2844800" cy="2955636"/>
          </a:xfrm>
          <a:prstGeom prst="ellipse">
            <a:avLst/>
          </a:prstGeom>
          <a:ln>
            <a:noFill/>
          </a:ln>
          <a:effectLst>
            <a:softEdge rad="112500"/>
          </a:effectLst>
        </p:spPr>
      </p:pic>
      <p:sp>
        <p:nvSpPr>
          <p:cNvPr id="15" name="בועת דיבור: אליפסה 14">
            <a:extLst>
              <a:ext uri="{FF2B5EF4-FFF2-40B4-BE49-F238E27FC236}">
                <a16:creationId xmlns:a16="http://schemas.microsoft.com/office/drawing/2014/main" id="{3E9D6630-B0CE-99E9-D601-E6A5F30BA2CB}"/>
              </a:ext>
            </a:extLst>
          </p:cNvPr>
          <p:cNvSpPr/>
          <p:nvPr/>
        </p:nvSpPr>
        <p:spPr>
          <a:xfrm>
            <a:off x="7266727" y="1126684"/>
            <a:ext cx="3649801" cy="2122412"/>
          </a:xfrm>
          <a:prstGeom prst="wedgeEllipseCallout">
            <a:avLst>
              <a:gd name="adj1" fmla="val -16573"/>
              <a:gd name="adj2" fmla="val 130784"/>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ar-SA" sz="2400" b="1" dirty="0">
                <a:solidFill>
                  <a:schemeClr val="tx2"/>
                </a:solidFill>
              </a:rPr>
              <a:t>اذا كانت الكرة الأرضيَّة تدور حول الشَّمس بدون توقُّف - كيف نعرف ان دورة جديدة قد بدأت ؟</a:t>
            </a:r>
            <a:endParaRPr lang="he-IL" sz="2400" b="1" dirty="0">
              <a:solidFill>
                <a:schemeClr val="tx2"/>
              </a:solidFill>
            </a:endParaRPr>
          </a:p>
        </p:txBody>
      </p:sp>
      <p:sp>
        <p:nvSpPr>
          <p:cNvPr id="16" name="בועת דיבור: אליפסה 15">
            <a:extLst>
              <a:ext uri="{FF2B5EF4-FFF2-40B4-BE49-F238E27FC236}">
                <a16:creationId xmlns:a16="http://schemas.microsoft.com/office/drawing/2014/main" id="{76C2C554-DC7E-9E33-7148-675D98E1ED63}"/>
              </a:ext>
            </a:extLst>
          </p:cNvPr>
          <p:cNvSpPr/>
          <p:nvPr/>
        </p:nvSpPr>
        <p:spPr>
          <a:xfrm>
            <a:off x="3285140" y="1121573"/>
            <a:ext cx="3113369" cy="1828945"/>
          </a:xfrm>
          <a:prstGeom prst="wedgeEllipseCallout">
            <a:avLst>
              <a:gd name="adj1" fmla="val -48709"/>
              <a:gd name="adj2" fmla="val 109800"/>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ar-SA" sz="2400" b="1" dirty="0">
                <a:solidFill>
                  <a:schemeClr val="tx2"/>
                </a:solidFill>
              </a:rPr>
              <a:t>وأنا أريد أن أعرف كم من الوقت تستَمِر هذه الدورة ؟</a:t>
            </a:r>
            <a:endParaRPr lang="he-IL" sz="2400" b="1" dirty="0">
              <a:solidFill>
                <a:schemeClr val="tx2"/>
              </a:solidFill>
            </a:endParaRPr>
          </a:p>
        </p:txBody>
      </p:sp>
      <p:sp>
        <p:nvSpPr>
          <p:cNvPr id="17" name="תיבת טקסט 16">
            <a:extLst>
              <a:ext uri="{FF2B5EF4-FFF2-40B4-BE49-F238E27FC236}">
                <a16:creationId xmlns:a16="http://schemas.microsoft.com/office/drawing/2014/main" id="{619502CC-7BD4-D8BE-6E65-E6EC0BA3EED1}"/>
              </a:ext>
            </a:extLst>
          </p:cNvPr>
          <p:cNvSpPr txBox="1"/>
          <p:nvPr/>
        </p:nvSpPr>
        <p:spPr>
          <a:xfrm>
            <a:off x="3081130" y="5269651"/>
            <a:ext cx="4349561" cy="523220"/>
          </a:xfrm>
          <a:prstGeom prst="rect">
            <a:avLst/>
          </a:prstGeom>
          <a:noFill/>
        </p:spPr>
        <p:txBody>
          <a:bodyPr wrap="square" rtlCol="1">
            <a:spAutoFit/>
          </a:bodyPr>
          <a:lstStyle/>
          <a:p>
            <a:r>
              <a:rPr lang="ar-SA" sz="2800" b="1" dirty="0">
                <a:solidFill>
                  <a:schemeClr val="tx2"/>
                </a:solidFill>
              </a:rPr>
              <a:t>ماذا تُجيبوا لكل من شادية وطارق؟</a:t>
            </a:r>
            <a:endParaRPr lang="he-IL" sz="2800" b="1" dirty="0">
              <a:solidFill>
                <a:schemeClr val="tx2"/>
              </a:solidFill>
            </a:endParaRPr>
          </a:p>
        </p:txBody>
      </p:sp>
      <p:pic>
        <p:nvPicPr>
          <p:cNvPr id="4" name="תמונה 3">
            <a:extLst>
              <a:ext uri="{FF2B5EF4-FFF2-40B4-BE49-F238E27FC236}">
                <a16:creationId xmlns:a16="http://schemas.microsoft.com/office/drawing/2014/main" id="{CE0CDED6-4C28-F203-6599-23BA17F11C7A}"/>
              </a:ext>
            </a:extLst>
          </p:cNvPr>
          <p:cNvPicPr>
            <a:picLocks noChangeAspect="1"/>
          </p:cNvPicPr>
          <p:nvPr/>
        </p:nvPicPr>
        <p:blipFill>
          <a:blip r:embed="rId6"/>
          <a:stretch>
            <a:fillRect/>
          </a:stretch>
        </p:blipFill>
        <p:spPr>
          <a:xfrm>
            <a:off x="0" y="174651"/>
            <a:ext cx="1542422" cy="666315"/>
          </a:xfrm>
          <a:prstGeom prst="rect">
            <a:avLst/>
          </a:prstGeom>
          <a:noFill/>
        </p:spPr>
      </p:pic>
      <p:sp>
        <p:nvSpPr>
          <p:cNvPr id="6" name="תיבת טקסט 5">
            <a:extLst>
              <a:ext uri="{FF2B5EF4-FFF2-40B4-BE49-F238E27FC236}">
                <a16:creationId xmlns:a16="http://schemas.microsoft.com/office/drawing/2014/main" id="{9BBB6EAD-F353-DB4F-F009-C52C167E2740}"/>
              </a:ext>
            </a:extLst>
          </p:cNvPr>
          <p:cNvSpPr txBox="1"/>
          <p:nvPr/>
        </p:nvSpPr>
        <p:spPr>
          <a:xfrm>
            <a:off x="9055676" y="5232646"/>
            <a:ext cx="910360" cy="461665"/>
          </a:xfrm>
          <a:prstGeom prst="rect">
            <a:avLst/>
          </a:prstGeom>
          <a:noFill/>
        </p:spPr>
        <p:txBody>
          <a:bodyPr wrap="square" rtlCol="1">
            <a:spAutoFit/>
          </a:bodyPr>
          <a:lstStyle/>
          <a:p>
            <a:r>
              <a:rPr lang="ar-SA" sz="2400" b="1" dirty="0"/>
              <a:t>شادية</a:t>
            </a:r>
            <a:endParaRPr lang="he-IL" sz="2400" b="1" dirty="0"/>
          </a:p>
        </p:txBody>
      </p:sp>
      <p:sp>
        <p:nvSpPr>
          <p:cNvPr id="8" name="תיבת טקסט 7">
            <a:extLst>
              <a:ext uri="{FF2B5EF4-FFF2-40B4-BE49-F238E27FC236}">
                <a16:creationId xmlns:a16="http://schemas.microsoft.com/office/drawing/2014/main" id="{7385A70B-7C7E-6D70-55F6-0475EE253844}"/>
              </a:ext>
            </a:extLst>
          </p:cNvPr>
          <p:cNvSpPr txBox="1"/>
          <p:nvPr/>
        </p:nvSpPr>
        <p:spPr>
          <a:xfrm>
            <a:off x="1683002" y="4733675"/>
            <a:ext cx="910360" cy="461665"/>
          </a:xfrm>
          <a:prstGeom prst="rect">
            <a:avLst/>
          </a:prstGeom>
          <a:noFill/>
        </p:spPr>
        <p:txBody>
          <a:bodyPr wrap="square" rtlCol="1">
            <a:spAutoFit/>
          </a:bodyPr>
          <a:lstStyle/>
          <a:p>
            <a:r>
              <a:rPr lang="ar-SA" sz="2400" b="1" dirty="0"/>
              <a:t>طارق</a:t>
            </a:r>
            <a:endParaRPr lang="he-IL" sz="2400" b="1" dirty="0"/>
          </a:p>
        </p:txBody>
      </p:sp>
      <p:pic>
        <p:nvPicPr>
          <p:cNvPr id="19" name="תמונה 18">
            <a:extLst>
              <a:ext uri="{FF2B5EF4-FFF2-40B4-BE49-F238E27FC236}">
                <a16:creationId xmlns:a16="http://schemas.microsoft.com/office/drawing/2014/main" id="{1C119158-B6F6-B7DD-BF0B-44E5661C2606}"/>
              </a:ext>
            </a:extLst>
          </p:cNvPr>
          <p:cNvPicPr>
            <a:picLocks noChangeAspect="1"/>
          </p:cNvPicPr>
          <p:nvPr/>
        </p:nvPicPr>
        <p:blipFill>
          <a:blip r:embed="rId7"/>
          <a:stretch>
            <a:fillRect/>
          </a:stretch>
        </p:blipFill>
        <p:spPr>
          <a:xfrm>
            <a:off x="0" y="1011559"/>
            <a:ext cx="1208314" cy="800348"/>
          </a:xfrm>
          <a:prstGeom prst="rect">
            <a:avLst/>
          </a:prstGeom>
        </p:spPr>
      </p:pic>
      <p:pic>
        <p:nvPicPr>
          <p:cNvPr id="18" name="תמונה 17" descr="גזירת מסך"/>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23015" y="124896"/>
            <a:ext cx="2074743" cy="1401639"/>
          </a:xfrm>
          <a:prstGeom prst="rect">
            <a:avLst/>
          </a:prstGeom>
        </p:spPr>
      </p:pic>
    </p:spTree>
    <p:extLst>
      <p:ext uri="{BB962C8B-B14F-4D97-AF65-F5344CB8AC3E}">
        <p14:creationId xmlns:p14="http://schemas.microsoft.com/office/powerpoint/2010/main" val="1028228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7DCA0F29-A07B-D80A-D1DE-5857E94387F9}"/>
              </a:ext>
            </a:extLst>
          </p:cNvPr>
          <p:cNvPicPr>
            <a:picLocks noChangeAspect="1"/>
          </p:cNvPicPr>
          <p:nvPr/>
        </p:nvPicPr>
        <p:blipFill>
          <a:blip r:embed="rId3"/>
          <a:stretch>
            <a:fillRect/>
          </a:stretch>
        </p:blipFill>
        <p:spPr>
          <a:xfrm>
            <a:off x="-95488" y="-273576"/>
            <a:ext cx="12382976" cy="7045344"/>
          </a:xfrm>
          <a:prstGeom prst="rect">
            <a:avLst/>
          </a:prstGeom>
        </p:spPr>
      </p:pic>
      <p:pic>
        <p:nvPicPr>
          <p:cNvPr id="12" name="תמונה 11">
            <a:extLst>
              <a:ext uri="{FF2B5EF4-FFF2-40B4-BE49-F238E27FC236}">
                <a16:creationId xmlns:a16="http://schemas.microsoft.com/office/drawing/2014/main" id="{E0CE7D0F-F8E8-C8E1-9017-9F7F47CAE9DE}"/>
              </a:ext>
            </a:extLst>
          </p:cNvPr>
          <p:cNvPicPr>
            <a:picLocks noChangeAspect="1"/>
          </p:cNvPicPr>
          <p:nvPr/>
        </p:nvPicPr>
        <p:blipFill>
          <a:blip r:embed="rId4"/>
          <a:stretch>
            <a:fillRect/>
          </a:stretch>
        </p:blipFill>
        <p:spPr>
          <a:xfrm>
            <a:off x="212487" y="6121035"/>
            <a:ext cx="1554967" cy="671734"/>
          </a:xfrm>
          <a:prstGeom prst="rect">
            <a:avLst/>
          </a:prstGeom>
          <a:noFill/>
        </p:spPr>
      </p:pic>
      <p:sp>
        <p:nvSpPr>
          <p:cNvPr id="28" name="תיבת טקסט 27">
            <a:extLst>
              <a:ext uri="{FF2B5EF4-FFF2-40B4-BE49-F238E27FC236}">
                <a16:creationId xmlns:a16="http://schemas.microsoft.com/office/drawing/2014/main" id="{717BC63B-CD6B-8B97-283B-98979A401377}"/>
              </a:ext>
            </a:extLst>
          </p:cNvPr>
          <p:cNvSpPr txBox="1"/>
          <p:nvPr/>
        </p:nvSpPr>
        <p:spPr>
          <a:xfrm>
            <a:off x="9079345" y="3249096"/>
            <a:ext cx="683564" cy="369332"/>
          </a:xfrm>
          <a:prstGeom prst="rect">
            <a:avLst/>
          </a:prstGeom>
          <a:noFill/>
        </p:spPr>
        <p:txBody>
          <a:bodyPr wrap="square" rtlCol="1">
            <a:spAutoFit/>
          </a:bodyPr>
          <a:lstStyle/>
          <a:p>
            <a:endParaRPr lang="he-IL" dirty="0"/>
          </a:p>
        </p:txBody>
      </p:sp>
      <p:sp>
        <p:nvSpPr>
          <p:cNvPr id="29" name="תיבת טקסט 28">
            <a:extLst>
              <a:ext uri="{FF2B5EF4-FFF2-40B4-BE49-F238E27FC236}">
                <a16:creationId xmlns:a16="http://schemas.microsoft.com/office/drawing/2014/main" id="{31ECA2AD-6F4B-C696-9B0D-1EB64F301F05}"/>
              </a:ext>
            </a:extLst>
          </p:cNvPr>
          <p:cNvSpPr txBox="1"/>
          <p:nvPr/>
        </p:nvSpPr>
        <p:spPr>
          <a:xfrm>
            <a:off x="9231745" y="3401496"/>
            <a:ext cx="683564" cy="369332"/>
          </a:xfrm>
          <a:prstGeom prst="rect">
            <a:avLst/>
          </a:prstGeom>
          <a:noFill/>
        </p:spPr>
        <p:txBody>
          <a:bodyPr wrap="square" rtlCol="1">
            <a:spAutoFit/>
          </a:bodyPr>
          <a:lstStyle/>
          <a:p>
            <a:endParaRPr lang="he-IL" dirty="0"/>
          </a:p>
        </p:txBody>
      </p:sp>
      <p:sp>
        <p:nvSpPr>
          <p:cNvPr id="32" name="תיבת טקסט 31">
            <a:extLst>
              <a:ext uri="{FF2B5EF4-FFF2-40B4-BE49-F238E27FC236}">
                <a16:creationId xmlns:a16="http://schemas.microsoft.com/office/drawing/2014/main" id="{EFCF4435-CAC1-2B19-99E1-80C9ADE9DCE4}"/>
              </a:ext>
            </a:extLst>
          </p:cNvPr>
          <p:cNvSpPr txBox="1"/>
          <p:nvPr/>
        </p:nvSpPr>
        <p:spPr>
          <a:xfrm>
            <a:off x="9384145" y="3553896"/>
            <a:ext cx="683564" cy="369332"/>
          </a:xfrm>
          <a:prstGeom prst="rect">
            <a:avLst/>
          </a:prstGeom>
          <a:noFill/>
        </p:spPr>
        <p:txBody>
          <a:bodyPr wrap="square" rtlCol="1">
            <a:spAutoFit/>
          </a:bodyPr>
          <a:lstStyle/>
          <a:p>
            <a:endParaRPr lang="he-IL" dirty="0"/>
          </a:p>
        </p:txBody>
      </p:sp>
      <p:sp>
        <p:nvSpPr>
          <p:cNvPr id="33" name="תיבת טקסט 32">
            <a:extLst>
              <a:ext uri="{FF2B5EF4-FFF2-40B4-BE49-F238E27FC236}">
                <a16:creationId xmlns:a16="http://schemas.microsoft.com/office/drawing/2014/main" id="{DCE3597D-70B7-EA71-F259-69A0395956F4}"/>
              </a:ext>
            </a:extLst>
          </p:cNvPr>
          <p:cNvSpPr txBox="1"/>
          <p:nvPr/>
        </p:nvSpPr>
        <p:spPr>
          <a:xfrm>
            <a:off x="2732041" y="3189188"/>
            <a:ext cx="683564" cy="369332"/>
          </a:xfrm>
          <a:prstGeom prst="rect">
            <a:avLst/>
          </a:prstGeom>
          <a:noFill/>
        </p:spPr>
        <p:txBody>
          <a:bodyPr wrap="square" rtlCol="1">
            <a:spAutoFit/>
          </a:bodyPr>
          <a:lstStyle/>
          <a:p>
            <a:endParaRPr lang="he-IL" dirty="0"/>
          </a:p>
        </p:txBody>
      </p:sp>
      <p:sp>
        <p:nvSpPr>
          <p:cNvPr id="2" name="תיבת טקסט 1">
            <a:extLst>
              <a:ext uri="{FF2B5EF4-FFF2-40B4-BE49-F238E27FC236}">
                <a16:creationId xmlns:a16="http://schemas.microsoft.com/office/drawing/2014/main" id="{F44C2904-22C9-01B0-7FA2-4F7389A04A37}"/>
              </a:ext>
            </a:extLst>
          </p:cNvPr>
          <p:cNvSpPr txBox="1"/>
          <p:nvPr/>
        </p:nvSpPr>
        <p:spPr>
          <a:xfrm>
            <a:off x="2159852" y="238681"/>
            <a:ext cx="8000703" cy="1077218"/>
          </a:xfrm>
          <a:prstGeom prst="rect">
            <a:avLst/>
          </a:prstGeom>
          <a:noFill/>
        </p:spPr>
        <p:txBody>
          <a:bodyPr wrap="square">
            <a:spAutoFit/>
          </a:bodyPr>
          <a:lstStyle/>
          <a:p>
            <a:pPr algn="ctr"/>
            <a:r>
              <a:rPr lang="ar-SA" sz="3600" b="1" dirty="0">
                <a:solidFill>
                  <a:schemeClr val="accent1">
                    <a:lumMod val="75000"/>
                  </a:schemeClr>
                </a:solidFill>
              </a:rPr>
              <a:t>سَنة بعد سنة</a:t>
            </a:r>
          </a:p>
          <a:p>
            <a:pPr algn="ctr"/>
            <a:r>
              <a:rPr lang="ar-SA" sz="2800" b="1" dirty="0"/>
              <a:t>اقرأوا قطعة المعلومات وأجيبوا عن الأسئلة 1-3</a:t>
            </a:r>
            <a:endParaRPr lang="he-IL" sz="2800" b="1" dirty="0">
              <a:solidFill>
                <a:schemeClr val="accent1">
                  <a:lumMod val="75000"/>
                </a:schemeClr>
              </a:solidFill>
            </a:endParaRPr>
          </a:p>
        </p:txBody>
      </p:sp>
      <p:pic>
        <p:nvPicPr>
          <p:cNvPr id="13" name="תמונה 12">
            <a:extLst>
              <a:ext uri="{FF2B5EF4-FFF2-40B4-BE49-F238E27FC236}">
                <a16:creationId xmlns:a16="http://schemas.microsoft.com/office/drawing/2014/main" id="{1C119158-B6F6-B7DD-BF0B-44E5661C2606}"/>
              </a:ext>
            </a:extLst>
          </p:cNvPr>
          <p:cNvPicPr>
            <a:picLocks noChangeAspect="1"/>
          </p:cNvPicPr>
          <p:nvPr/>
        </p:nvPicPr>
        <p:blipFill>
          <a:blip r:embed="rId5"/>
          <a:stretch>
            <a:fillRect/>
          </a:stretch>
        </p:blipFill>
        <p:spPr>
          <a:xfrm>
            <a:off x="11079174" y="5971420"/>
            <a:ext cx="1208314" cy="800348"/>
          </a:xfrm>
          <a:prstGeom prst="rect">
            <a:avLst/>
          </a:prstGeom>
        </p:spPr>
      </p:pic>
      <p:pic>
        <p:nvPicPr>
          <p:cNvPr id="4" name="תמונה 3" descr="גזירת מסך"/>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16621" y="1384536"/>
            <a:ext cx="10017180" cy="4772583"/>
          </a:xfrm>
          <a:prstGeom prst="rect">
            <a:avLst/>
          </a:prstGeom>
        </p:spPr>
      </p:pic>
    </p:spTree>
    <p:extLst>
      <p:ext uri="{BB962C8B-B14F-4D97-AF65-F5344CB8AC3E}">
        <p14:creationId xmlns:p14="http://schemas.microsoft.com/office/powerpoint/2010/main" val="4286535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7DCA0F29-A07B-D80A-D1DE-5857E94387F9}"/>
              </a:ext>
            </a:extLst>
          </p:cNvPr>
          <p:cNvPicPr>
            <a:picLocks noChangeAspect="1"/>
          </p:cNvPicPr>
          <p:nvPr/>
        </p:nvPicPr>
        <p:blipFill>
          <a:blip r:embed="rId3"/>
          <a:stretch>
            <a:fillRect/>
          </a:stretch>
        </p:blipFill>
        <p:spPr>
          <a:xfrm>
            <a:off x="0" y="-592749"/>
            <a:ext cx="13504940" cy="7683690"/>
          </a:xfrm>
          <a:prstGeom prst="rect">
            <a:avLst/>
          </a:prstGeom>
        </p:spPr>
      </p:pic>
      <p:sp>
        <p:nvSpPr>
          <p:cNvPr id="28" name="תיבת טקסט 27">
            <a:extLst>
              <a:ext uri="{FF2B5EF4-FFF2-40B4-BE49-F238E27FC236}">
                <a16:creationId xmlns:a16="http://schemas.microsoft.com/office/drawing/2014/main" id="{717BC63B-CD6B-8B97-283B-98979A401377}"/>
              </a:ext>
            </a:extLst>
          </p:cNvPr>
          <p:cNvSpPr txBox="1"/>
          <p:nvPr/>
        </p:nvSpPr>
        <p:spPr>
          <a:xfrm>
            <a:off x="9079345" y="3249096"/>
            <a:ext cx="683564" cy="369332"/>
          </a:xfrm>
          <a:prstGeom prst="rect">
            <a:avLst/>
          </a:prstGeom>
          <a:noFill/>
        </p:spPr>
        <p:txBody>
          <a:bodyPr wrap="square" rtlCol="1">
            <a:spAutoFit/>
          </a:bodyPr>
          <a:lstStyle/>
          <a:p>
            <a:endParaRPr lang="he-IL" dirty="0"/>
          </a:p>
        </p:txBody>
      </p:sp>
      <p:sp>
        <p:nvSpPr>
          <p:cNvPr id="29" name="תיבת טקסט 28">
            <a:extLst>
              <a:ext uri="{FF2B5EF4-FFF2-40B4-BE49-F238E27FC236}">
                <a16:creationId xmlns:a16="http://schemas.microsoft.com/office/drawing/2014/main" id="{31ECA2AD-6F4B-C696-9B0D-1EB64F301F05}"/>
              </a:ext>
            </a:extLst>
          </p:cNvPr>
          <p:cNvSpPr txBox="1"/>
          <p:nvPr/>
        </p:nvSpPr>
        <p:spPr>
          <a:xfrm>
            <a:off x="9231745" y="3401496"/>
            <a:ext cx="683564" cy="369332"/>
          </a:xfrm>
          <a:prstGeom prst="rect">
            <a:avLst/>
          </a:prstGeom>
          <a:noFill/>
        </p:spPr>
        <p:txBody>
          <a:bodyPr wrap="square" rtlCol="1">
            <a:spAutoFit/>
          </a:bodyPr>
          <a:lstStyle/>
          <a:p>
            <a:endParaRPr lang="he-IL" dirty="0"/>
          </a:p>
        </p:txBody>
      </p:sp>
      <p:sp>
        <p:nvSpPr>
          <p:cNvPr id="32" name="תיבת טקסט 31">
            <a:extLst>
              <a:ext uri="{FF2B5EF4-FFF2-40B4-BE49-F238E27FC236}">
                <a16:creationId xmlns:a16="http://schemas.microsoft.com/office/drawing/2014/main" id="{EFCF4435-CAC1-2B19-99E1-80C9ADE9DCE4}"/>
              </a:ext>
            </a:extLst>
          </p:cNvPr>
          <p:cNvSpPr txBox="1"/>
          <p:nvPr/>
        </p:nvSpPr>
        <p:spPr>
          <a:xfrm>
            <a:off x="9384145" y="3553896"/>
            <a:ext cx="683564" cy="369332"/>
          </a:xfrm>
          <a:prstGeom prst="rect">
            <a:avLst/>
          </a:prstGeom>
          <a:noFill/>
        </p:spPr>
        <p:txBody>
          <a:bodyPr wrap="square" rtlCol="1">
            <a:spAutoFit/>
          </a:bodyPr>
          <a:lstStyle/>
          <a:p>
            <a:endParaRPr lang="he-IL" dirty="0"/>
          </a:p>
        </p:txBody>
      </p:sp>
      <p:sp>
        <p:nvSpPr>
          <p:cNvPr id="33" name="תיבת טקסט 32">
            <a:extLst>
              <a:ext uri="{FF2B5EF4-FFF2-40B4-BE49-F238E27FC236}">
                <a16:creationId xmlns:a16="http://schemas.microsoft.com/office/drawing/2014/main" id="{DCE3597D-70B7-EA71-F259-69A0395956F4}"/>
              </a:ext>
            </a:extLst>
          </p:cNvPr>
          <p:cNvSpPr txBox="1"/>
          <p:nvPr/>
        </p:nvSpPr>
        <p:spPr>
          <a:xfrm>
            <a:off x="2732041" y="3189188"/>
            <a:ext cx="683564" cy="369332"/>
          </a:xfrm>
          <a:prstGeom prst="rect">
            <a:avLst/>
          </a:prstGeom>
          <a:noFill/>
        </p:spPr>
        <p:txBody>
          <a:bodyPr wrap="square" rtlCol="1">
            <a:spAutoFit/>
          </a:bodyPr>
          <a:lstStyle/>
          <a:p>
            <a:endParaRPr lang="he-IL" dirty="0"/>
          </a:p>
        </p:txBody>
      </p:sp>
      <p:pic>
        <p:nvPicPr>
          <p:cNvPr id="5" name="תמונה 4" descr="גזירת מסך"/>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32186" y="-385127"/>
            <a:ext cx="9375773" cy="5195338"/>
          </a:xfrm>
          <a:prstGeom prst="rect">
            <a:avLst/>
          </a:prstGeom>
        </p:spPr>
      </p:pic>
      <p:pic>
        <p:nvPicPr>
          <p:cNvPr id="6" name="תמונה 5" descr="גזירת מסך"/>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4697669"/>
            <a:ext cx="5811959" cy="2474002"/>
          </a:xfrm>
          <a:prstGeom prst="rect">
            <a:avLst/>
          </a:prstGeom>
        </p:spPr>
      </p:pic>
    </p:spTree>
    <p:extLst>
      <p:ext uri="{BB962C8B-B14F-4D97-AF65-F5344CB8AC3E}">
        <p14:creationId xmlns:p14="http://schemas.microsoft.com/office/powerpoint/2010/main" val="11291424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7DCA0F29-A07B-D80A-D1DE-5857E94387F9}"/>
              </a:ext>
            </a:extLst>
          </p:cNvPr>
          <p:cNvPicPr>
            <a:picLocks noChangeAspect="1"/>
          </p:cNvPicPr>
          <p:nvPr/>
        </p:nvPicPr>
        <p:blipFill>
          <a:blip r:embed="rId3"/>
          <a:stretch>
            <a:fillRect/>
          </a:stretch>
        </p:blipFill>
        <p:spPr>
          <a:xfrm>
            <a:off x="-95488" y="-41122"/>
            <a:ext cx="12382976" cy="7045344"/>
          </a:xfrm>
          <a:prstGeom prst="rect">
            <a:avLst/>
          </a:prstGeom>
        </p:spPr>
      </p:pic>
      <p:pic>
        <p:nvPicPr>
          <p:cNvPr id="12" name="תמונה 11">
            <a:extLst>
              <a:ext uri="{FF2B5EF4-FFF2-40B4-BE49-F238E27FC236}">
                <a16:creationId xmlns:a16="http://schemas.microsoft.com/office/drawing/2014/main" id="{E0CE7D0F-F8E8-C8E1-9017-9F7F47CAE9DE}"/>
              </a:ext>
            </a:extLst>
          </p:cNvPr>
          <p:cNvPicPr>
            <a:picLocks noChangeAspect="1"/>
          </p:cNvPicPr>
          <p:nvPr/>
        </p:nvPicPr>
        <p:blipFill>
          <a:blip r:embed="rId4"/>
          <a:stretch>
            <a:fillRect/>
          </a:stretch>
        </p:blipFill>
        <p:spPr>
          <a:xfrm>
            <a:off x="-126321" y="6342083"/>
            <a:ext cx="1194273" cy="515917"/>
          </a:xfrm>
          <a:prstGeom prst="rect">
            <a:avLst/>
          </a:prstGeom>
          <a:noFill/>
        </p:spPr>
      </p:pic>
      <p:sp>
        <p:nvSpPr>
          <p:cNvPr id="18" name="תיבת טקסט 17">
            <a:extLst>
              <a:ext uri="{FF2B5EF4-FFF2-40B4-BE49-F238E27FC236}">
                <a16:creationId xmlns:a16="http://schemas.microsoft.com/office/drawing/2014/main" id="{34E53E78-4F6B-3763-39EC-1F0852AFD240}"/>
              </a:ext>
            </a:extLst>
          </p:cNvPr>
          <p:cNvSpPr txBox="1"/>
          <p:nvPr/>
        </p:nvSpPr>
        <p:spPr>
          <a:xfrm>
            <a:off x="4692644" y="-41122"/>
            <a:ext cx="4386701" cy="769441"/>
          </a:xfrm>
          <a:prstGeom prst="rect">
            <a:avLst/>
          </a:prstGeom>
          <a:noFill/>
        </p:spPr>
        <p:txBody>
          <a:bodyPr wrap="square" rtlCol="1">
            <a:spAutoFit/>
          </a:bodyPr>
          <a:lstStyle/>
          <a:p>
            <a:pPr algn="ctr"/>
            <a:r>
              <a:rPr lang="ar-SA" sz="4400" b="1" dirty="0">
                <a:solidFill>
                  <a:srgbClr val="00B0F0"/>
                </a:solidFill>
              </a:rPr>
              <a:t>فصول السَّنة</a:t>
            </a:r>
            <a:endParaRPr lang="he-IL" sz="4400" b="1" dirty="0">
              <a:solidFill>
                <a:srgbClr val="00B0F0"/>
              </a:solidFill>
            </a:endParaRPr>
          </a:p>
        </p:txBody>
      </p:sp>
      <p:sp>
        <p:nvSpPr>
          <p:cNvPr id="28" name="תיבת טקסט 27">
            <a:extLst>
              <a:ext uri="{FF2B5EF4-FFF2-40B4-BE49-F238E27FC236}">
                <a16:creationId xmlns:a16="http://schemas.microsoft.com/office/drawing/2014/main" id="{717BC63B-CD6B-8B97-283B-98979A401377}"/>
              </a:ext>
            </a:extLst>
          </p:cNvPr>
          <p:cNvSpPr txBox="1"/>
          <p:nvPr/>
        </p:nvSpPr>
        <p:spPr>
          <a:xfrm>
            <a:off x="9079345" y="3249096"/>
            <a:ext cx="683564" cy="369332"/>
          </a:xfrm>
          <a:prstGeom prst="rect">
            <a:avLst/>
          </a:prstGeom>
          <a:noFill/>
        </p:spPr>
        <p:txBody>
          <a:bodyPr wrap="square" rtlCol="1">
            <a:spAutoFit/>
          </a:bodyPr>
          <a:lstStyle/>
          <a:p>
            <a:endParaRPr lang="he-IL" dirty="0"/>
          </a:p>
        </p:txBody>
      </p:sp>
      <p:sp>
        <p:nvSpPr>
          <p:cNvPr id="29" name="תיבת טקסט 28">
            <a:extLst>
              <a:ext uri="{FF2B5EF4-FFF2-40B4-BE49-F238E27FC236}">
                <a16:creationId xmlns:a16="http://schemas.microsoft.com/office/drawing/2014/main" id="{31ECA2AD-6F4B-C696-9B0D-1EB64F301F05}"/>
              </a:ext>
            </a:extLst>
          </p:cNvPr>
          <p:cNvSpPr txBox="1"/>
          <p:nvPr/>
        </p:nvSpPr>
        <p:spPr>
          <a:xfrm>
            <a:off x="9231745" y="3401496"/>
            <a:ext cx="683564" cy="369332"/>
          </a:xfrm>
          <a:prstGeom prst="rect">
            <a:avLst/>
          </a:prstGeom>
          <a:noFill/>
        </p:spPr>
        <p:txBody>
          <a:bodyPr wrap="square" rtlCol="1">
            <a:spAutoFit/>
          </a:bodyPr>
          <a:lstStyle/>
          <a:p>
            <a:endParaRPr lang="he-IL" dirty="0"/>
          </a:p>
        </p:txBody>
      </p:sp>
      <p:sp>
        <p:nvSpPr>
          <p:cNvPr id="32" name="תיבת טקסט 31">
            <a:extLst>
              <a:ext uri="{FF2B5EF4-FFF2-40B4-BE49-F238E27FC236}">
                <a16:creationId xmlns:a16="http://schemas.microsoft.com/office/drawing/2014/main" id="{EFCF4435-CAC1-2B19-99E1-80C9ADE9DCE4}"/>
              </a:ext>
            </a:extLst>
          </p:cNvPr>
          <p:cNvSpPr txBox="1"/>
          <p:nvPr/>
        </p:nvSpPr>
        <p:spPr>
          <a:xfrm>
            <a:off x="9384145" y="3553896"/>
            <a:ext cx="683564" cy="369332"/>
          </a:xfrm>
          <a:prstGeom prst="rect">
            <a:avLst/>
          </a:prstGeom>
          <a:noFill/>
        </p:spPr>
        <p:txBody>
          <a:bodyPr wrap="square" rtlCol="1">
            <a:spAutoFit/>
          </a:bodyPr>
          <a:lstStyle/>
          <a:p>
            <a:endParaRPr lang="he-IL" dirty="0"/>
          </a:p>
        </p:txBody>
      </p:sp>
      <p:sp>
        <p:nvSpPr>
          <p:cNvPr id="33" name="תיבת טקסט 32">
            <a:extLst>
              <a:ext uri="{FF2B5EF4-FFF2-40B4-BE49-F238E27FC236}">
                <a16:creationId xmlns:a16="http://schemas.microsoft.com/office/drawing/2014/main" id="{DCE3597D-70B7-EA71-F259-69A0395956F4}"/>
              </a:ext>
            </a:extLst>
          </p:cNvPr>
          <p:cNvSpPr txBox="1"/>
          <p:nvPr/>
        </p:nvSpPr>
        <p:spPr>
          <a:xfrm>
            <a:off x="2732041" y="3189188"/>
            <a:ext cx="683564" cy="369332"/>
          </a:xfrm>
          <a:prstGeom prst="rect">
            <a:avLst/>
          </a:prstGeom>
          <a:noFill/>
        </p:spPr>
        <p:txBody>
          <a:bodyPr wrap="square" rtlCol="1">
            <a:spAutoFit/>
          </a:bodyPr>
          <a:lstStyle/>
          <a:p>
            <a:endParaRPr lang="he-IL" dirty="0"/>
          </a:p>
        </p:txBody>
      </p:sp>
      <p:pic>
        <p:nvPicPr>
          <p:cNvPr id="13" name="תמונה 12">
            <a:extLst>
              <a:ext uri="{FF2B5EF4-FFF2-40B4-BE49-F238E27FC236}">
                <a16:creationId xmlns:a16="http://schemas.microsoft.com/office/drawing/2014/main" id="{1C119158-B6F6-B7DD-BF0B-44E5661C2606}"/>
              </a:ext>
            </a:extLst>
          </p:cNvPr>
          <p:cNvPicPr>
            <a:picLocks noChangeAspect="1"/>
          </p:cNvPicPr>
          <p:nvPr/>
        </p:nvPicPr>
        <p:blipFill>
          <a:blip r:embed="rId5"/>
          <a:stretch>
            <a:fillRect/>
          </a:stretch>
        </p:blipFill>
        <p:spPr>
          <a:xfrm>
            <a:off x="10983686" y="9113"/>
            <a:ext cx="1208314" cy="800348"/>
          </a:xfrm>
          <a:prstGeom prst="rect">
            <a:avLst/>
          </a:prstGeom>
        </p:spPr>
      </p:pic>
      <p:pic>
        <p:nvPicPr>
          <p:cNvPr id="2" name="תמונה 1" descr="גזירת מסך"/>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5247" y="1576538"/>
            <a:ext cx="12407247" cy="4019248"/>
          </a:xfrm>
          <a:prstGeom prst="rect">
            <a:avLst/>
          </a:prstGeom>
        </p:spPr>
      </p:pic>
    </p:spTree>
    <p:extLst>
      <p:ext uri="{BB962C8B-B14F-4D97-AF65-F5344CB8AC3E}">
        <p14:creationId xmlns:p14="http://schemas.microsoft.com/office/powerpoint/2010/main" val="11519620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7DCA0F29-A07B-D80A-D1DE-5857E94387F9}"/>
              </a:ext>
            </a:extLst>
          </p:cNvPr>
          <p:cNvPicPr>
            <a:picLocks noChangeAspect="1"/>
          </p:cNvPicPr>
          <p:nvPr/>
        </p:nvPicPr>
        <p:blipFill>
          <a:blip r:embed="rId3"/>
          <a:stretch>
            <a:fillRect/>
          </a:stretch>
        </p:blipFill>
        <p:spPr>
          <a:xfrm>
            <a:off x="0" y="-101538"/>
            <a:ext cx="12192000" cy="7006068"/>
          </a:xfrm>
          <a:prstGeom prst="rect">
            <a:avLst/>
          </a:prstGeom>
        </p:spPr>
      </p:pic>
      <p:sp>
        <p:nvSpPr>
          <p:cNvPr id="14" name="תיבת טקסט 13">
            <a:extLst>
              <a:ext uri="{FF2B5EF4-FFF2-40B4-BE49-F238E27FC236}">
                <a16:creationId xmlns:a16="http://schemas.microsoft.com/office/drawing/2014/main" id="{0210F27F-AC81-97B2-A99B-E252B4BF7496}"/>
              </a:ext>
            </a:extLst>
          </p:cNvPr>
          <p:cNvSpPr txBox="1"/>
          <p:nvPr/>
        </p:nvSpPr>
        <p:spPr>
          <a:xfrm>
            <a:off x="2840762" y="113170"/>
            <a:ext cx="6188364" cy="707886"/>
          </a:xfrm>
          <a:prstGeom prst="rect">
            <a:avLst/>
          </a:prstGeom>
          <a:noFill/>
        </p:spPr>
        <p:txBody>
          <a:bodyPr wrap="square">
            <a:spAutoFit/>
          </a:bodyPr>
          <a:lstStyle/>
          <a:p>
            <a:pPr algn="ctr"/>
            <a:r>
              <a:rPr lang="ar-SA" sz="4000" b="1" dirty="0">
                <a:solidFill>
                  <a:schemeClr val="tx2">
                    <a:lumMod val="50000"/>
                  </a:schemeClr>
                </a:solidFill>
              </a:rPr>
              <a:t>فصول السَّنة</a:t>
            </a:r>
            <a:endParaRPr lang="he-IL" sz="4000" b="1" dirty="0">
              <a:solidFill>
                <a:schemeClr val="tx2">
                  <a:lumMod val="50000"/>
                </a:schemeClr>
              </a:solidFill>
            </a:endParaRPr>
          </a:p>
        </p:txBody>
      </p:sp>
      <p:sp>
        <p:nvSpPr>
          <p:cNvPr id="28" name="תיבת טקסט 27">
            <a:extLst>
              <a:ext uri="{FF2B5EF4-FFF2-40B4-BE49-F238E27FC236}">
                <a16:creationId xmlns:a16="http://schemas.microsoft.com/office/drawing/2014/main" id="{717BC63B-CD6B-8B97-283B-98979A401377}"/>
              </a:ext>
            </a:extLst>
          </p:cNvPr>
          <p:cNvSpPr txBox="1"/>
          <p:nvPr/>
        </p:nvSpPr>
        <p:spPr>
          <a:xfrm>
            <a:off x="9079345" y="3249096"/>
            <a:ext cx="683564" cy="369332"/>
          </a:xfrm>
          <a:prstGeom prst="rect">
            <a:avLst/>
          </a:prstGeom>
          <a:noFill/>
        </p:spPr>
        <p:txBody>
          <a:bodyPr wrap="square" rtlCol="1">
            <a:spAutoFit/>
          </a:bodyPr>
          <a:lstStyle/>
          <a:p>
            <a:endParaRPr lang="he-IL" dirty="0"/>
          </a:p>
        </p:txBody>
      </p:sp>
      <p:sp>
        <p:nvSpPr>
          <p:cNvPr id="29" name="תיבת טקסט 28">
            <a:extLst>
              <a:ext uri="{FF2B5EF4-FFF2-40B4-BE49-F238E27FC236}">
                <a16:creationId xmlns:a16="http://schemas.microsoft.com/office/drawing/2014/main" id="{31ECA2AD-6F4B-C696-9B0D-1EB64F301F05}"/>
              </a:ext>
            </a:extLst>
          </p:cNvPr>
          <p:cNvSpPr txBox="1"/>
          <p:nvPr/>
        </p:nvSpPr>
        <p:spPr>
          <a:xfrm>
            <a:off x="9231745" y="3401496"/>
            <a:ext cx="683564" cy="369332"/>
          </a:xfrm>
          <a:prstGeom prst="rect">
            <a:avLst/>
          </a:prstGeom>
          <a:noFill/>
        </p:spPr>
        <p:txBody>
          <a:bodyPr wrap="square" rtlCol="1">
            <a:spAutoFit/>
          </a:bodyPr>
          <a:lstStyle/>
          <a:p>
            <a:endParaRPr lang="he-IL" dirty="0"/>
          </a:p>
        </p:txBody>
      </p:sp>
      <p:sp>
        <p:nvSpPr>
          <p:cNvPr id="32" name="תיבת טקסט 31">
            <a:extLst>
              <a:ext uri="{FF2B5EF4-FFF2-40B4-BE49-F238E27FC236}">
                <a16:creationId xmlns:a16="http://schemas.microsoft.com/office/drawing/2014/main" id="{EFCF4435-CAC1-2B19-99E1-80C9ADE9DCE4}"/>
              </a:ext>
            </a:extLst>
          </p:cNvPr>
          <p:cNvSpPr txBox="1"/>
          <p:nvPr/>
        </p:nvSpPr>
        <p:spPr>
          <a:xfrm>
            <a:off x="9384145" y="3553896"/>
            <a:ext cx="683564" cy="369332"/>
          </a:xfrm>
          <a:prstGeom prst="rect">
            <a:avLst/>
          </a:prstGeom>
          <a:noFill/>
        </p:spPr>
        <p:txBody>
          <a:bodyPr wrap="square" rtlCol="1">
            <a:spAutoFit/>
          </a:bodyPr>
          <a:lstStyle/>
          <a:p>
            <a:endParaRPr lang="he-IL" dirty="0"/>
          </a:p>
        </p:txBody>
      </p:sp>
      <p:sp>
        <p:nvSpPr>
          <p:cNvPr id="33" name="תיבת טקסט 32">
            <a:extLst>
              <a:ext uri="{FF2B5EF4-FFF2-40B4-BE49-F238E27FC236}">
                <a16:creationId xmlns:a16="http://schemas.microsoft.com/office/drawing/2014/main" id="{DCE3597D-70B7-EA71-F259-69A0395956F4}"/>
              </a:ext>
            </a:extLst>
          </p:cNvPr>
          <p:cNvSpPr txBox="1"/>
          <p:nvPr/>
        </p:nvSpPr>
        <p:spPr>
          <a:xfrm>
            <a:off x="2732041" y="3189188"/>
            <a:ext cx="683564" cy="369332"/>
          </a:xfrm>
          <a:prstGeom prst="rect">
            <a:avLst/>
          </a:prstGeom>
          <a:noFill/>
        </p:spPr>
        <p:txBody>
          <a:bodyPr wrap="square" rtlCol="1">
            <a:spAutoFit/>
          </a:bodyPr>
          <a:lstStyle/>
          <a:p>
            <a:endParaRPr lang="he-IL" dirty="0"/>
          </a:p>
        </p:txBody>
      </p:sp>
      <p:sp>
        <p:nvSpPr>
          <p:cNvPr id="20" name="תיבת טקסט 19">
            <a:extLst>
              <a:ext uri="{FF2B5EF4-FFF2-40B4-BE49-F238E27FC236}">
                <a16:creationId xmlns:a16="http://schemas.microsoft.com/office/drawing/2014/main" id="{C66238A1-DE8F-8748-7FD9-92FF7ADE9E86}"/>
              </a:ext>
            </a:extLst>
          </p:cNvPr>
          <p:cNvSpPr txBox="1"/>
          <p:nvPr/>
        </p:nvSpPr>
        <p:spPr>
          <a:xfrm>
            <a:off x="2868094" y="1931723"/>
            <a:ext cx="7162861" cy="523220"/>
          </a:xfrm>
          <a:prstGeom prst="rect">
            <a:avLst/>
          </a:prstGeom>
          <a:noFill/>
        </p:spPr>
        <p:txBody>
          <a:bodyPr wrap="square" rtlCol="1">
            <a:spAutoFit/>
          </a:bodyPr>
          <a:lstStyle/>
          <a:p>
            <a:pPr marL="457200" indent="-457200">
              <a:buFont typeface="Wingdings" panose="05000000000000000000" pitchFamily="2" charset="2"/>
              <a:buChar char="Ø"/>
            </a:pPr>
            <a:r>
              <a:rPr lang="ar-SA" sz="2800" dirty="0"/>
              <a:t>شاهدوا الفيلم  «فصول السنة»</a:t>
            </a:r>
            <a:r>
              <a:rPr lang="he-IL" sz="2800" dirty="0"/>
              <a:t>. </a:t>
            </a:r>
            <a:r>
              <a:rPr lang="ar-SA" sz="2800" dirty="0"/>
              <a:t>ادخلوا الى الرابط </a:t>
            </a:r>
            <a:r>
              <a:rPr lang="ar-SA" sz="2800" dirty="0">
                <a:hlinkClick r:id="rId4"/>
              </a:rPr>
              <a:t>التالي</a:t>
            </a:r>
            <a:endParaRPr lang="he-IL" sz="2800" dirty="0"/>
          </a:p>
        </p:txBody>
      </p:sp>
      <p:pic>
        <p:nvPicPr>
          <p:cNvPr id="7" name="תמונה 6">
            <a:extLst>
              <a:ext uri="{FF2B5EF4-FFF2-40B4-BE49-F238E27FC236}">
                <a16:creationId xmlns:a16="http://schemas.microsoft.com/office/drawing/2014/main" id="{EBFDC6E8-4058-B860-CA99-C80C4F94D927}"/>
              </a:ext>
            </a:extLst>
          </p:cNvPr>
          <p:cNvPicPr>
            <a:picLocks noChangeAspect="1"/>
          </p:cNvPicPr>
          <p:nvPr/>
        </p:nvPicPr>
        <p:blipFill>
          <a:blip r:embed="rId5"/>
          <a:stretch>
            <a:fillRect/>
          </a:stretch>
        </p:blipFill>
        <p:spPr>
          <a:xfrm>
            <a:off x="2987516" y="2704028"/>
            <a:ext cx="7043439" cy="3719630"/>
          </a:xfrm>
          <a:prstGeom prst="rect">
            <a:avLst/>
          </a:prstGeom>
        </p:spPr>
      </p:pic>
      <p:sp>
        <p:nvSpPr>
          <p:cNvPr id="9" name="תיבת טקסט 8">
            <a:extLst>
              <a:ext uri="{FF2B5EF4-FFF2-40B4-BE49-F238E27FC236}">
                <a16:creationId xmlns:a16="http://schemas.microsoft.com/office/drawing/2014/main" id="{BFDCB467-9B33-C607-AD6F-36805713965E}"/>
              </a:ext>
            </a:extLst>
          </p:cNvPr>
          <p:cNvSpPr txBox="1"/>
          <p:nvPr/>
        </p:nvSpPr>
        <p:spPr>
          <a:xfrm>
            <a:off x="1928191" y="728125"/>
            <a:ext cx="8102764" cy="1305165"/>
          </a:xfrm>
          <a:prstGeom prst="rect">
            <a:avLst/>
          </a:prstGeom>
          <a:noFill/>
        </p:spPr>
        <p:txBody>
          <a:bodyPr wrap="square" rtlCol="1">
            <a:spAutoFit/>
          </a:bodyPr>
          <a:lstStyle/>
          <a:p>
            <a:pPr marL="342900" indent="-342900">
              <a:lnSpc>
                <a:spcPct val="150000"/>
              </a:lnSpc>
              <a:buFont typeface="Wingdings" panose="05000000000000000000" pitchFamily="2" charset="2"/>
              <a:buChar char="Ø"/>
            </a:pPr>
            <a:r>
              <a:rPr lang="ar-SA" sz="2800" dirty="0"/>
              <a:t>أي ظواهر طبيعيَّة تتكّرَّر سنة بعد سنة ؟</a:t>
            </a:r>
            <a:endParaRPr lang="he-IL" sz="2800" dirty="0"/>
          </a:p>
          <a:p>
            <a:pPr marL="342900" indent="-342900">
              <a:lnSpc>
                <a:spcPct val="150000"/>
              </a:lnSpc>
              <a:buFont typeface="Wingdings" panose="05000000000000000000" pitchFamily="2" charset="2"/>
              <a:buChar char="Ø"/>
            </a:pPr>
            <a:r>
              <a:rPr lang="ar-SA" sz="2800" dirty="0"/>
              <a:t>ماذا يُمَيِّز كل فصل من فصول السَّنَة؟ </a:t>
            </a:r>
            <a:endParaRPr lang="he-IL" sz="2800" dirty="0"/>
          </a:p>
        </p:txBody>
      </p:sp>
      <p:pic>
        <p:nvPicPr>
          <p:cNvPr id="12" name="תמונה 11">
            <a:extLst>
              <a:ext uri="{FF2B5EF4-FFF2-40B4-BE49-F238E27FC236}">
                <a16:creationId xmlns:a16="http://schemas.microsoft.com/office/drawing/2014/main" id="{1C119158-B6F6-B7DD-BF0B-44E5661C2606}"/>
              </a:ext>
            </a:extLst>
          </p:cNvPr>
          <p:cNvPicPr>
            <a:picLocks noChangeAspect="1"/>
          </p:cNvPicPr>
          <p:nvPr/>
        </p:nvPicPr>
        <p:blipFill>
          <a:blip r:embed="rId6"/>
          <a:stretch>
            <a:fillRect/>
          </a:stretch>
        </p:blipFill>
        <p:spPr>
          <a:xfrm>
            <a:off x="0" y="-72223"/>
            <a:ext cx="1208314" cy="800348"/>
          </a:xfrm>
          <a:prstGeom prst="rect">
            <a:avLst/>
          </a:prstGeom>
        </p:spPr>
      </p:pic>
      <p:pic>
        <p:nvPicPr>
          <p:cNvPr id="13" name="תמונה 12" descr="גזירת מסך"/>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17257" y="10094"/>
            <a:ext cx="2074743" cy="1401639"/>
          </a:xfrm>
          <a:prstGeom prst="rect">
            <a:avLst/>
          </a:prstGeom>
        </p:spPr>
      </p:pic>
    </p:spTree>
    <p:extLst>
      <p:ext uri="{BB962C8B-B14F-4D97-AF65-F5344CB8AC3E}">
        <p14:creationId xmlns:p14="http://schemas.microsoft.com/office/powerpoint/2010/main" val="4140763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7DCA0F29-A07B-D80A-D1DE-5857E94387F9}"/>
              </a:ext>
            </a:extLst>
          </p:cNvPr>
          <p:cNvPicPr>
            <a:picLocks noChangeAspect="1"/>
          </p:cNvPicPr>
          <p:nvPr/>
        </p:nvPicPr>
        <p:blipFill>
          <a:blip r:embed="rId3"/>
          <a:stretch>
            <a:fillRect/>
          </a:stretch>
        </p:blipFill>
        <p:spPr>
          <a:xfrm>
            <a:off x="0" y="-47624"/>
            <a:ext cx="12192000" cy="7197393"/>
          </a:xfrm>
          <a:prstGeom prst="rect">
            <a:avLst/>
          </a:prstGeom>
        </p:spPr>
      </p:pic>
      <p:pic>
        <p:nvPicPr>
          <p:cNvPr id="7" name="תמונה 6" descr="וקטור כדור הארץ העולמי החופשי">
            <a:extLst>
              <a:ext uri="{FF2B5EF4-FFF2-40B4-BE49-F238E27FC236}">
                <a16:creationId xmlns:a16="http://schemas.microsoft.com/office/drawing/2014/main" id="{171773BF-6195-809A-0C3F-DDD0EFBDA5A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0814" y="1692854"/>
            <a:ext cx="3976255" cy="3716435"/>
          </a:xfrm>
          <a:prstGeom prst="ellipse">
            <a:avLst/>
          </a:prstGeom>
          <a:ln>
            <a:noFill/>
          </a:ln>
          <a:effectLst>
            <a:softEdge rad="112500"/>
          </a:effectLst>
        </p:spPr>
      </p:pic>
      <p:sp>
        <p:nvSpPr>
          <p:cNvPr id="4" name="מציין מיקום תוכן 2">
            <a:extLst>
              <a:ext uri="{FF2B5EF4-FFF2-40B4-BE49-F238E27FC236}">
                <a16:creationId xmlns:a16="http://schemas.microsoft.com/office/drawing/2014/main" id="{42D9B7A5-88C5-4786-B269-54DE8C4EABB0}"/>
              </a:ext>
            </a:extLst>
          </p:cNvPr>
          <p:cNvSpPr txBox="1">
            <a:spLocks/>
          </p:cNvSpPr>
          <p:nvPr/>
        </p:nvSpPr>
        <p:spPr>
          <a:xfrm>
            <a:off x="3979513" y="3004125"/>
            <a:ext cx="8031673" cy="2121495"/>
          </a:xfrm>
          <a:prstGeom prst="rect">
            <a:avLst/>
          </a:prstGeom>
        </p:spPr>
        <p:txBody>
          <a:bodyPr>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ar-SA" sz="4400" b="1" dirty="0">
                <a:solidFill>
                  <a:srgbClr val="0070C0"/>
                </a:solidFill>
              </a:rPr>
              <a:t>الكرة الأرضية تدور حول محورها</a:t>
            </a:r>
            <a:endParaRPr lang="he-IL" sz="4400" b="1" dirty="0">
              <a:solidFill>
                <a:srgbClr val="0070C0"/>
              </a:solidFill>
            </a:endParaRPr>
          </a:p>
        </p:txBody>
      </p:sp>
      <p:pic>
        <p:nvPicPr>
          <p:cNvPr id="6" name="תמונה 5">
            <a:extLst>
              <a:ext uri="{FF2B5EF4-FFF2-40B4-BE49-F238E27FC236}">
                <a16:creationId xmlns:a16="http://schemas.microsoft.com/office/drawing/2014/main" id="{E7A4B85D-8EB8-84F6-4C01-87ACB1CBAD40}"/>
              </a:ext>
            </a:extLst>
          </p:cNvPr>
          <p:cNvPicPr>
            <a:picLocks noChangeAspect="1"/>
          </p:cNvPicPr>
          <p:nvPr/>
        </p:nvPicPr>
        <p:blipFill>
          <a:blip r:embed="rId5"/>
          <a:stretch>
            <a:fillRect/>
          </a:stretch>
        </p:blipFill>
        <p:spPr>
          <a:xfrm>
            <a:off x="10213383" y="-47624"/>
            <a:ext cx="1978617" cy="1027600"/>
          </a:xfrm>
          <a:prstGeom prst="rect">
            <a:avLst/>
          </a:prstGeom>
          <a:noFill/>
        </p:spPr>
      </p:pic>
      <p:pic>
        <p:nvPicPr>
          <p:cNvPr id="8" name="תמונה 7">
            <a:extLst>
              <a:ext uri="{FF2B5EF4-FFF2-40B4-BE49-F238E27FC236}">
                <a16:creationId xmlns:a16="http://schemas.microsoft.com/office/drawing/2014/main" id="{1C119158-B6F6-B7DD-BF0B-44E5661C2606}"/>
              </a:ext>
            </a:extLst>
          </p:cNvPr>
          <p:cNvPicPr>
            <a:picLocks noChangeAspect="1"/>
          </p:cNvPicPr>
          <p:nvPr/>
        </p:nvPicPr>
        <p:blipFill>
          <a:blip r:embed="rId6"/>
          <a:stretch>
            <a:fillRect/>
          </a:stretch>
        </p:blipFill>
        <p:spPr>
          <a:xfrm>
            <a:off x="0" y="-47624"/>
            <a:ext cx="1208314" cy="800348"/>
          </a:xfrm>
          <a:prstGeom prst="rect">
            <a:avLst/>
          </a:prstGeom>
        </p:spPr>
      </p:pic>
    </p:spTree>
    <p:extLst>
      <p:ext uri="{BB962C8B-B14F-4D97-AF65-F5344CB8AC3E}">
        <p14:creationId xmlns:p14="http://schemas.microsoft.com/office/powerpoint/2010/main" val="26886669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7DCA0F29-A07B-D80A-D1DE-5857E94387F9}"/>
              </a:ext>
            </a:extLst>
          </p:cNvPr>
          <p:cNvPicPr>
            <a:picLocks noChangeAspect="1"/>
          </p:cNvPicPr>
          <p:nvPr/>
        </p:nvPicPr>
        <p:blipFill>
          <a:blip r:embed="rId3">
            <a:clrChange>
              <a:clrFrom>
                <a:srgbClr val="F3F9F9"/>
              </a:clrFrom>
              <a:clrTo>
                <a:srgbClr val="F3F9F9">
                  <a:alpha val="0"/>
                </a:srgbClr>
              </a:clrTo>
            </a:clrChange>
          </a:blip>
          <a:stretch>
            <a:fillRect/>
          </a:stretch>
        </p:blipFill>
        <p:spPr>
          <a:xfrm>
            <a:off x="53910" y="-57686"/>
            <a:ext cx="12371147" cy="6982896"/>
          </a:xfrm>
          <a:prstGeom prst="rect">
            <a:avLst/>
          </a:prstGeom>
        </p:spPr>
      </p:pic>
      <p:pic>
        <p:nvPicPr>
          <p:cNvPr id="12" name="תמונה 11">
            <a:extLst>
              <a:ext uri="{FF2B5EF4-FFF2-40B4-BE49-F238E27FC236}">
                <a16:creationId xmlns:a16="http://schemas.microsoft.com/office/drawing/2014/main" id="{E0CE7D0F-F8E8-C8E1-9017-9F7F47CAE9DE}"/>
              </a:ext>
            </a:extLst>
          </p:cNvPr>
          <p:cNvPicPr>
            <a:picLocks noChangeAspect="1"/>
          </p:cNvPicPr>
          <p:nvPr/>
        </p:nvPicPr>
        <p:blipFill>
          <a:blip r:embed="rId4"/>
          <a:stretch>
            <a:fillRect/>
          </a:stretch>
        </p:blipFill>
        <p:spPr>
          <a:xfrm>
            <a:off x="83554" y="6086810"/>
            <a:ext cx="1542422" cy="666315"/>
          </a:xfrm>
          <a:prstGeom prst="rect">
            <a:avLst/>
          </a:prstGeom>
          <a:noFill/>
        </p:spPr>
      </p:pic>
      <p:sp>
        <p:nvSpPr>
          <p:cNvPr id="28" name="תיבת טקסט 27">
            <a:extLst>
              <a:ext uri="{FF2B5EF4-FFF2-40B4-BE49-F238E27FC236}">
                <a16:creationId xmlns:a16="http://schemas.microsoft.com/office/drawing/2014/main" id="{717BC63B-CD6B-8B97-283B-98979A401377}"/>
              </a:ext>
            </a:extLst>
          </p:cNvPr>
          <p:cNvSpPr txBox="1"/>
          <p:nvPr/>
        </p:nvSpPr>
        <p:spPr>
          <a:xfrm>
            <a:off x="9079345" y="3249096"/>
            <a:ext cx="683564" cy="369332"/>
          </a:xfrm>
          <a:prstGeom prst="rect">
            <a:avLst/>
          </a:prstGeom>
          <a:noFill/>
        </p:spPr>
        <p:txBody>
          <a:bodyPr wrap="square" rtlCol="1">
            <a:spAutoFit/>
          </a:bodyPr>
          <a:lstStyle/>
          <a:p>
            <a:endParaRPr lang="he-IL" dirty="0"/>
          </a:p>
        </p:txBody>
      </p:sp>
      <p:sp>
        <p:nvSpPr>
          <p:cNvPr id="29" name="תיבת טקסט 28">
            <a:extLst>
              <a:ext uri="{FF2B5EF4-FFF2-40B4-BE49-F238E27FC236}">
                <a16:creationId xmlns:a16="http://schemas.microsoft.com/office/drawing/2014/main" id="{31ECA2AD-6F4B-C696-9B0D-1EB64F301F05}"/>
              </a:ext>
            </a:extLst>
          </p:cNvPr>
          <p:cNvSpPr txBox="1"/>
          <p:nvPr/>
        </p:nvSpPr>
        <p:spPr>
          <a:xfrm>
            <a:off x="9231745" y="3401496"/>
            <a:ext cx="683564" cy="369332"/>
          </a:xfrm>
          <a:prstGeom prst="rect">
            <a:avLst/>
          </a:prstGeom>
          <a:noFill/>
        </p:spPr>
        <p:txBody>
          <a:bodyPr wrap="square" rtlCol="1">
            <a:spAutoFit/>
          </a:bodyPr>
          <a:lstStyle/>
          <a:p>
            <a:endParaRPr lang="he-IL" dirty="0"/>
          </a:p>
        </p:txBody>
      </p:sp>
      <p:sp>
        <p:nvSpPr>
          <p:cNvPr id="32" name="תיבת טקסט 31">
            <a:extLst>
              <a:ext uri="{FF2B5EF4-FFF2-40B4-BE49-F238E27FC236}">
                <a16:creationId xmlns:a16="http://schemas.microsoft.com/office/drawing/2014/main" id="{EFCF4435-CAC1-2B19-99E1-80C9ADE9DCE4}"/>
              </a:ext>
            </a:extLst>
          </p:cNvPr>
          <p:cNvSpPr txBox="1"/>
          <p:nvPr/>
        </p:nvSpPr>
        <p:spPr>
          <a:xfrm>
            <a:off x="9384145" y="3553896"/>
            <a:ext cx="683564" cy="369332"/>
          </a:xfrm>
          <a:prstGeom prst="rect">
            <a:avLst/>
          </a:prstGeom>
          <a:noFill/>
        </p:spPr>
        <p:txBody>
          <a:bodyPr wrap="square" rtlCol="1">
            <a:spAutoFit/>
          </a:bodyPr>
          <a:lstStyle/>
          <a:p>
            <a:endParaRPr lang="he-IL" dirty="0"/>
          </a:p>
        </p:txBody>
      </p:sp>
      <p:sp>
        <p:nvSpPr>
          <p:cNvPr id="33" name="תיבת טקסט 32">
            <a:extLst>
              <a:ext uri="{FF2B5EF4-FFF2-40B4-BE49-F238E27FC236}">
                <a16:creationId xmlns:a16="http://schemas.microsoft.com/office/drawing/2014/main" id="{DCE3597D-70B7-EA71-F259-69A0395956F4}"/>
              </a:ext>
            </a:extLst>
          </p:cNvPr>
          <p:cNvSpPr txBox="1"/>
          <p:nvPr/>
        </p:nvSpPr>
        <p:spPr>
          <a:xfrm>
            <a:off x="2732041" y="3189188"/>
            <a:ext cx="683564" cy="369332"/>
          </a:xfrm>
          <a:prstGeom prst="rect">
            <a:avLst/>
          </a:prstGeom>
          <a:noFill/>
        </p:spPr>
        <p:txBody>
          <a:bodyPr wrap="square" rtlCol="1">
            <a:spAutoFit/>
          </a:bodyPr>
          <a:lstStyle/>
          <a:p>
            <a:endParaRPr lang="he-IL" dirty="0"/>
          </a:p>
        </p:txBody>
      </p:sp>
      <p:sp>
        <p:nvSpPr>
          <p:cNvPr id="2" name="תיבת טקסט 1">
            <a:extLst>
              <a:ext uri="{FF2B5EF4-FFF2-40B4-BE49-F238E27FC236}">
                <a16:creationId xmlns:a16="http://schemas.microsoft.com/office/drawing/2014/main" id="{98AABD9C-5A0B-1A30-93E3-BA8C1A5BAD77}"/>
              </a:ext>
            </a:extLst>
          </p:cNvPr>
          <p:cNvSpPr txBox="1"/>
          <p:nvPr/>
        </p:nvSpPr>
        <p:spPr>
          <a:xfrm>
            <a:off x="1208314" y="485601"/>
            <a:ext cx="9782268" cy="646331"/>
          </a:xfrm>
          <a:prstGeom prst="rect">
            <a:avLst/>
          </a:prstGeom>
          <a:noFill/>
        </p:spPr>
        <p:txBody>
          <a:bodyPr wrap="square" rtlCol="1">
            <a:spAutoFit/>
          </a:bodyPr>
          <a:lstStyle/>
          <a:p>
            <a:pPr algn="ctr"/>
            <a:r>
              <a:rPr lang="ar-SA" sz="3600" b="1" dirty="0"/>
              <a:t>مهمَّة</a:t>
            </a:r>
            <a:r>
              <a:rPr lang="he-IL" sz="3600" b="1" dirty="0"/>
              <a:t>: </a:t>
            </a:r>
            <a:r>
              <a:rPr lang="ar-SA" sz="3600" b="1" dirty="0">
                <a:solidFill>
                  <a:schemeClr val="accent1">
                    <a:lumMod val="50000"/>
                  </a:schemeClr>
                </a:solidFill>
              </a:rPr>
              <a:t>ما هو النَّهار وما هو الليل؟ </a:t>
            </a:r>
            <a:endParaRPr lang="he-IL" sz="3600" b="1" dirty="0">
              <a:solidFill>
                <a:schemeClr val="accent1">
                  <a:lumMod val="50000"/>
                </a:schemeClr>
              </a:solidFill>
            </a:endParaRPr>
          </a:p>
        </p:txBody>
      </p:sp>
      <p:sp>
        <p:nvSpPr>
          <p:cNvPr id="4" name="תיבת טקסט 3">
            <a:extLst>
              <a:ext uri="{FF2B5EF4-FFF2-40B4-BE49-F238E27FC236}">
                <a16:creationId xmlns:a16="http://schemas.microsoft.com/office/drawing/2014/main" id="{9997CC9F-834F-C99A-7F6B-86B3BD3706E4}"/>
              </a:ext>
            </a:extLst>
          </p:cNvPr>
          <p:cNvSpPr txBox="1"/>
          <p:nvPr/>
        </p:nvSpPr>
        <p:spPr>
          <a:xfrm>
            <a:off x="1514730" y="1193959"/>
            <a:ext cx="9782268" cy="2055178"/>
          </a:xfrm>
          <a:prstGeom prst="rect">
            <a:avLst/>
          </a:prstGeom>
          <a:noFill/>
        </p:spPr>
        <p:txBody>
          <a:bodyPr wrap="square" rtlCol="1">
            <a:spAutoFit/>
          </a:bodyPr>
          <a:lstStyle/>
          <a:p>
            <a:pPr marL="342900" indent="-342900">
              <a:buFont typeface="Wingdings" panose="05000000000000000000" pitchFamily="2" charset="2"/>
              <a:buChar char="Ø"/>
            </a:pPr>
            <a:r>
              <a:rPr lang="ar-SA" sz="2400" dirty="0"/>
              <a:t>يتمّ تحديد لفترة الزمنيَّة </a:t>
            </a:r>
            <a:r>
              <a:rPr lang="ar-SA" sz="2400" b="1" dirty="0"/>
              <a:t>السَّنَة </a:t>
            </a:r>
            <a:r>
              <a:rPr lang="ar-SA" sz="2400" dirty="0"/>
              <a:t>بحسب  دوران الكرة الأرضيَّة حول الشَّمس،  وكيف يتم تحديد الفترة الزَّمنيَّة </a:t>
            </a:r>
            <a:r>
              <a:rPr lang="ar-SA" sz="2400" b="1" dirty="0"/>
              <a:t>اليوم </a:t>
            </a:r>
            <a:r>
              <a:rPr lang="ar-SA" sz="2400" dirty="0"/>
              <a:t>؟</a:t>
            </a:r>
            <a:endParaRPr lang="he-IL" sz="2400" dirty="0"/>
          </a:p>
          <a:p>
            <a:pPr marL="342900" indent="-342900">
              <a:buFont typeface="Wingdings" panose="05000000000000000000" pitchFamily="2" charset="2"/>
              <a:buChar char="Ø"/>
            </a:pPr>
            <a:r>
              <a:rPr lang="he-IL" sz="2400" dirty="0"/>
              <a:t> </a:t>
            </a:r>
            <a:r>
              <a:rPr lang="ar-SA" sz="2400" dirty="0"/>
              <a:t>في الصباح نرى الشَّمس في الشَّرق وفي المساء نراها في الغرب – هل هذا يني أن الشمس تتحَرَّك في السَّماء؟</a:t>
            </a:r>
            <a:r>
              <a:rPr lang="he-IL" sz="2400" dirty="0"/>
              <a:t> </a:t>
            </a:r>
            <a:endParaRPr lang="ar-SA" sz="2400" dirty="0"/>
          </a:p>
          <a:p>
            <a:pPr marL="342900" indent="-342900">
              <a:lnSpc>
                <a:spcPct val="150000"/>
              </a:lnSpc>
              <a:buFont typeface="Wingdings" panose="05000000000000000000" pitchFamily="2" charset="2"/>
              <a:buChar char="Ø"/>
            </a:pPr>
            <a:r>
              <a:rPr lang="ar-SA" sz="2400" dirty="0"/>
              <a:t>أين تكون الشَّمس في الليل عندما تختفي عن أعيننا؟</a:t>
            </a:r>
            <a:endParaRPr lang="he-IL" sz="2400" dirty="0"/>
          </a:p>
        </p:txBody>
      </p:sp>
      <p:sp>
        <p:nvSpPr>
          <p:cNvPr id="5" name="תיבת טקסט 4">
            <a:extLst>
              <a:ext uri="{FF2B5EF4-FFF2-40B4-BE49-F238E27FC236}">
                <a16:creationId xmlns:a16="http://schemas.microsoft.com/office/drawing/2014/main" id="{088470C2-B42C-787F-3F84-F335024288AD}"/>
              </a:ext>
            </a:extLst>
          </p:cNvPr>
          <p:cNvSpPr txBox="1"/>
          <p:nvPr/>
        </p:nvSpPr>
        <p:spPr>
          <a:xfrm>
            <a:off x="5285988" y="808766"/>
            <a:ext cx="6534159" cy="461665"/>
          </a:xfrm>
          <a:prstGeom prst="rect">
            <a:avLst/>
          </a:prstGeom>
          <a:noFill/>
        </p:spPr>
        <p:txBody>
          <a:bodyPr wrap="square" rtlCol="1">
            <a:spAutoFit/>
          </a:bodyPr>
          <a:lstStyle/>
          <a:p>
            <a:r>
              <a:rPr lang="ar-SA" sz="2400" b="1" dirty="0">
                <a:solidFill>
                  <a:srgbClr val="C00000"/>
                </a:solidFill>
              </a:rPr>
              <a:t>نقاش</a:t>
            </a:r>
            <a:r>
              <a:rPr lang="he-IL" sz="2400" b="1" dirty="0">
                <a:solidFill>
                  <a:srgbClr val="C00000"/>
                </a:solidFill>
              </a:rPr>
              <a:t>:</a:t>
            </a:r>
          </a:p>
        </p:txBody>
      </p:sp>
      <p:pic>
        <p:nvPicPr>
          <p:cNvPr id="8" name="תמונה 7">
            <a:extLst>
              <a:ext uri="{FF2B5EF4-FFF2-40B4-BE49-F238E27FC236}">
                <a16:creationId xmlns:a16="http://schemas.microsoft.com/office/drawing/2014/main" id="{93AB2953-E1EA-8596-A1A7-6430CD4F0E8C}"/>
              </a:ext>
            </a:extLst>
          </p:cNvPr>
          <p:cNvPicPr>
            <a:picLocks noChangeAspect="1"/>
          </p:cNvPicPr>
          <p:nvPr/>
        </p:nvPicPr>
        <p:blipFill>
          <a:blip r:embed="rId5"/>
          <a:stretch>
            <a:fillRect/>
          </a:stretch>
        </p:blipFill>
        <p:spPr>
          <a:xfrm>
            <a:off x="2218014" y="3428999"/>
            <a:ext cx="8419019" cy="2968511"/>
          </a:xfrm>
          <a:prstGeom prst="rect">
            <a:avLst/>
          </a:prstGeom>
        </p:spPr>
      </p:pic>
      <p:sp>
        <p:nvSpPr>
          <p:cNvPr id="6" name="תיבת טקסט 5">
            <a:extLst>
              <a:ext uri="{FF2B5EF4-FFF2-40B4-BE49-F238E27FC236}">
                <a16:creationId xmlns:a16="http://schemas.microsoft.com/office/drawing/2014/main" id="{38452EC0-FFA0-AD16-E1B9-0407B4C7826E}"/>
              </a:ext>
            </a:extLst>
          </p:cNvPr>
          <p:cNvSpPr txBox="1"/>
          <p:nvPr/>
        </p:nvSpPr>
        <p:spPr>
          <a:xfrm>
            <a:off x="3827721" y="6419968"/>
            <a:ext cx="5164073" cy="461665"/>
          </a:xfrm>
          <a:prstGeom prst="rect">
            <a:avLst/>
          </a:prstGeom>
          <a:noFill/>
        </p:spPr>
        <p:txBody>
          <a:bodyPr wrap="square" rtlCol="1">
            <a:spAutoFit/>
          </a:bodyPr>
          <a:lstStyle/>
          <a:p>
            <a:r>
              <a:rPr lang="ar-SA" sz="2400" dirty="0"/>
              <a:t>ادخلوا الى الرابط </a:t>
            </a:r>
            <a:r>
              <a:rPr lang="ar-SA" sz="2400" dirty="0">
                <a:hlinkClick r:id="rId6"/>
              </a:rPr>
              <a:t>التالي</a:t>
            </a:r>
            <a:r>
              <a:rPr lang="ar-SA" sz="2400" dirty="0"/>
              <a:t> وشاهدوا المحاكاة</a:t>
            </a:r>
            <a:endParaRPr lang="he-IL" sz="2400" dirty="0"/>
          </a:p>
        </p:txBody>
      </p:sp>
      <p:pic>
        <p:nvPicPr>
          <p:cNvPr id="14" name="תמונה 13">
            <a:extLst>
              <a:ext uri="{FF2B5EF4-FFF2-40B4-BE49-F238E27FC236}">
                <a16:creationId xmlns:a16="http://schemas.microsoft.com/office/drawing/2014/main" id="{1C119158-B6F6-B7DD-BF0B-44E5661C2606}"/>
              </a:ext>
            </a:extLst>
          </p:cNvPr>
          <p:cNvPicPr>
            <a:picLocks noChangeAspect="1"/>
          </p:cNvPicPr>
          <p:nvPr/>
        </p:nvPicPr>
        <p:blipFill>
          <a:blip r:embed="rId7"/>
          <a:stretch>
            <a:fillRect/>
          </a:stretch>
        </p:blipFill>
        <p:spPr>
          <a:xfrm>
            <a:off x="0" y="-27023"/>
            <a:ext cx="1208314" cy="800348"/>
          </a:xfrm>
          <a:prstGeom prst="rect">
            <a:avLst/>
          </a:prstGeom>
        </p:spPr>
      </p:pic>
    </p:spTree>
    <p:extLst>
      <p:ext uri="{BB962C8B-B14F-4D97-AF65-F5344CB8AC3E}">
        <p14:creationId xmlns:p14="http://schemas.microsoft.com/office/powerpoint/2010/main" val="75765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7DCA0F29-A07B-D80A-D1DE-5857E94387F9}"/>
              </a:ext>
            </a:extLst>
          </p:cNvPr>
          <p:cNvPicPr>
            <a:picLocks noChangeAspect="1"/>
          </p:cNvPicPr>
          <p:nvPr/>
        </p:nvPicPr>
        <p:blipFill>
          <a:blip r:embed="rId3"/>
          <a:stretch>
            <a:fillRect/>
          </a:stretch>
        </p:blipFill>
        <p:spPr>
          <a:xfrm>
            <a:off x="-73891" y="0"/>
            <a:ext cx="12265891" cy="7352228"/>
          </a:xfrm>
          <a:prstGeom prst="rect">
            <a:avLst/>
          </a:prstGeom>
        </p:spPr>
      </p:pic>
      <p:pic>
        <p:nvPicPr>
          <p:cNvPr id="12" name="תמונה 11">
            <a:extLst>
              <a:ext uri="{FF2B5EF4-FFF2-40B4-BE49-F238E27FC236}">
                <a16:creationId xmlns:a16="http://schemas.microsoft.com/office/drawing/2014/main" id="{E0CE7D0F-F8E8-C8E1-9017-9F7F47CAE9DE}"/>
              </a:ext>
            </a:extLst>
          </p:cNvPr>
          <p:cNvPicPr>
            <a:picLocks noChangeAspect="1"/>
          </p:cNvPicPr>
          <p:nvPr/>
        </p:nvPicPr>
        <p:blipFill>
          <a:blip r:embed="rId4"/>
          <a:stretch>
            <a:fillRect/>
          </a:stretch>
        </p:blipFill>
        <p:spPr>
          <a:xfrm>
            <a:off x="236680" y="0"/>
            <a:ext cx="1542422" cy="666315"/>
          </a:xfrm>
          <a:prstGeom prst="rect">
            <a:avLst/>
          </a:prstGeom>
          <a:noFill/>
        </p:spPr>
      </p:pic>
      <p:sp>
        <p:nvSpPr>
          <p:cNvPr id="28" name="תיבת טקסט 27">
            <a:extLst>
              <a:ext uri="{FF2B5EF4-FFF2-40B4-BE49-F238E27FC236}">
                <a16:creationId xmlns:a16="http://schemas.microsoft.com/office/drawing/2014/main" id="{717BC63B-CD6B-8B97-283B-98979A401377}"/>
              </a:ext>
            </a:extLst>
          </p:cNvPr>
          <p:cNvSpPr txBox="1"/>
          <p:nvPr/>
        </p:nvSpPr>
        <p:spPr>
          <a:xfrm>
            <a:off x="9079345" y="3249096"/>
            <a:ext cx="683564" cy="369332"/>
          </a:xfrm>
          <a:prstGeom prst="rect">
            <a:avLst/>
          </a:prstGeom>
          <a:noFill/>
        </p:spPr>
        <p:txBody>
          <a:bodyPr wrap="square" rtlCol="1">
            <a:spAutoFit/>
          </a:bodyPr>
          <a:lstStyle/>
          <a:p>
            <a:endParaRPr lang="he-IL" dirty="0"/>
          </a:p>
        </p:txBody>
      </p:sp>
      <p:sp>
        <p:nvSpPr>
          <p:cNvPr id="29" name="תיבת טקסט 28">
            <a:extLst>
              <a:ext uri="{FF2B5EF4-FFF2-40B4-BE49-F238E27FC236}">
                <a16:creationId xmlns:a16="http://schemas.microsoft.com/office/drawing/2014/main" id="{31ECA2AD-6F4B-C696-9B0D-1EB64F301F05}"/>
              </a:ext>
            </a:extLst>
          </p:cNvPr>
          <p:cNvSpPr txBox="1"/>
          <p:nvPr/>
        </p:nvSpPr>
        <p:spPr>
          <a:xfrm>
            <a:off x="9231745" y="3401496"/>
            <a:ext cx="683564" cy="369332"/>
          </a:xfrm>
          <a:prstGeom prst="rect">
            <a:avLst/>
          </a:prstGeom>
          <a:noFill/>
        </p:spPr>
        <p:txBody>
          <a:bodyPr wrap="square" rtlCol="1">
            <a:spAutoFit/>
          </a:bodyPr>
          <a:lstStyle/>
          <a:p>
            <a:endParaRPr lang="he-IL" dirty="0"/>
          </a:p>
        </p:txBody>
      </p:sp>
      <p:sp>
        <p:nvSpPr>
          <p:cNvPr id="32" name="תיבת טקסט 31">
            <a:extLst>
              <a:ext uri="{FF2B5EF4-FFF2-40B4-BE49-F238E27FC236}">
                <a16:creationId xmlns:a16="http://schemas.microsoft.com/office/drawing/2014/main" id="{EFCF4435-CAC1-2B19-99E1-80C9ADE9DCE4}"/>
              </a:ext>
            </a:extLst>
          </p:cNvPr>
          <p:cNvSpPr txBox="1"/>
          <p:nvPr/>
        </p:nvSpPr>
        <p:spPr>
          <a:xfrm>
            <a:off x="9384145" y="3553896"/>
            <a:ext cx="683564" cy="369332"/>
          </a:xfrm>
          <a:prstGeom prst="rect">
            <a:avLst/>
          </a:prstGeom>
          <a:noFill/>
        </p:spPr>
        <p:txBody>
          <a:bodyPr wrap="square" rtlCol="1">
            <a:spAutoFit/>
          </a:bodyPr>
          <a:lstStyle/>
          <a:p>
            <a:endParaRPr lang="he-IL" dirty="0"/>
          </a:p>
        </p:txBody>
      </p:sp>
      <p:sp>
        <p:nvSpPr>
          <p:cNvPr id="33" name="תיבת טקסט 32">
            <a:extLst>
              <a:ext uri="{FF2B5EF4-FFF2-40B4-BE49-F238E27FC236}">
                <a16:creationId xmlns:a16="http://schemas.microsoft.com/office/drawing/2014/main" id="{DCE3597D-70B7-EA71-F259-69A0395956F4}"/>
              </a:ext>
            </a:extLst>
          </p:cNvPr>
          <p:cNvSpPr txBox="1"/>
          <p:nvPr/>
        </p:nvSpPr>
        <p:spPr>
          <a:xfrm>
            <a:off x="2732041" y="3189188"/>
            <a:ext cx="683564" cy="369332"/>
          </a:xfrm>
          <a:prstGeom prst="rect">
            <a:avLst/>
          </a:prstGeom>
          <a:noFill/>
        </p:spPr>
        <p:txBody>
          <a:bodyPr wrap="square" rtlCol="1">
            <a:spAutoFit/>
          </a:bodyPr>
          <a:lstStyle/>
          <a:p>
            <a:endParaRPr lang="he-IL" dirty="0"/>
          </a:p>
        </p:txBody>
      </p:sp>
      <p:sp>
        <p:nvSpPr>
          <p:cNvPr id="2" name="תיבת טקסט 1">
            <a:extLst>
              <a:ext uri="{FF2B5EF4-FFF2-40B4-BE49-F238E27FC236}">
                <a16:creationId xmlns:a16="http://schemas.microsoft.com/office/drawing/2014/main" id="{CAF8943E-8410-4CE4-7B5E-3222CFE175E0}"/>
              </a:ext>
            </a:extLst>
          </p:cNvPr>
          <p:cNvSpPr txBox="1"/>
          <p:nvPr/>
        </p:nvSpPr>
        <p:spPr>
          <a:xfrm>
            <a:off x="3415605" y="333157"/>
            <a:ext cx="6499704" cy="1077218"/>
          </a:xfrm>
          <a:prstGeom prst="rect">
            <a:avLst/>
          </a:prstGeom>
          <a:noFill/>
        </p:spPr>
        <p:txBody>
          <a:bodyPr wrap="square" rtlCol="1">
            <a:spAutoFit/>
          </a:bodyPr>
          <a:lstStyle/>
          <a:p>
            <a:r>
              <a:rPr lang="ar-SA" sz="3200" b="1" dirty="0"/>
              <a:t>مهمَّة</a:t>
            </a:r>
            <a:r>
              <a:rPr lang="he-IL" sz="3200" b="1" dirty="0"/>
              <a:t>: </a:t>
            </a:r>
            <a:r>
              <a:rPr lang="ar-SA" sz="3200" b="1" dirty="0">
                <a:solidFill>
                  <a:schemeClr val="accent1">
                    <a:lumMod val="50000"/>
                  </a:schemeClr>
                </a:solidFill>
              </a:rPr>
              <a:t>ما هو النَّهار وما هو الليل؟ </a:t>
            </a:r>
            <a:endParaRPr lang="he-IL" sz="3200" b="1" dirty="0">
              <a:solidFill>
                <a:schemeClr val="accent1">
                  <a:lumMod val="75000"/>
                </a:schemeClr>
              </a:solidFill>
            </a:endParaRPr>
          </a:p>
          <a:p>
            <a:r>
              <a:rPr lang="ar-SA" sz="3200" b="1" dirty="0">
                <a:solidFill>
                  <a:schemeClr val="accent1">
                    <a:lumMod val="75000"/>
                  </a:schemeClr>
                </a:solidFill>
              </a:rPr>
              <a:t>القسم الثّاني</a:t>
            </a:r>
            <a:r>
              <a:rPr lang="he-IL" sz="3200" b="1" dirty="0">
                <a:solidFill>
                  <a:schemeClr val="accent1">
                    <a:lumMod val="75000"/>
                  </a:schemeClr>
                </a:solidFill>
              </a:rPr>
              <a:t>: </a:t>
            </a:r>
            <a:r>
              <a:rPr lang="ar-SA" sz="3200" b="1" dirty="0">
                <a:solidFill>
                  <a:schemeClr val="accent1">
                    <a:lumMod val="75000"/>
                  </a:schemeClr>
                </a:solidFill>
              </a:rPr>
              <a:t>نبحث ونكتَشِف</a:t>
            </a:r>
            <a:r>
              <a:rPr lang="he-IL" sz="3200" b="1" dirty="0">
                <a:solidFill>
                  <a:schemeClr val="accent1">
                    <a:lumMod val="75000"/>
                  </a:schemeClr>
                </a:solidFill>
              </a:rPr>
              <a:t> </a:t>
            </a:r>
            <a:r>
              <a:rPr lang="he-IL" sz="3200" b="1" dirty="0"/>
              <a:t>(</a:t>
            </a:r>
            <a:r>
              <a:rPr lang="ar-SA" sz="3200" b="1" dirty="0"/>
              <a:t>تتمَّة المَهَمَّة</a:t>
            </a:r>
            <a:r>
              <a:rPr lang="he-IL" sz="3200" b="1" dirty="0"/>
              <a:t>)</a:t>
            </a:r>
          </a:p>
        </p:txBody>
      </p:sp>
      <p:sp>
        <p:nvSpPr>
          <p:cNvPr id="6" name="תיבת טקסט 5">
            <a:extLst>
              <a:ext uri="{FF2B5EF4-FFF2-40B4-BE49-F238E27FC236}">
                <a16:creationId xmlns:a16="http://schemas.microsoft.com/office/drawing/2014/main" id="{8BB275C9-48AE-4593-F048-DE4D0B0747CF}"/>
              </a:ext>
            </a:extLst>
          </p:cNvPr>
          <p:cNvSpPr txBox="1"/>
          <p:nvPr/>
        </p:nvSpPr>
        <p:spPr>
          <a:xfrm>
            <a:off x="3032539" y="6211586"/>
            <a:ext cx="4132803" cy="400110"/>
          </a:xfrm>
          <a:prstGeom prst="rect">
            <a:avLst/>
          </a:prstGeom>
          <a:noFill/>
        </p:spPr>
        <p:txBody>
          <a:bodyPr wrap="square" rtlCol="1">
            <a:spAutoFit/>
          </a:bodyPr>
          <a:lstStyle/>
          <a:p>
            <a:r>
              <a:rPr lang="ar-SA" sz="2000" b="1" dirty="0"/>
              <a:t>تتمة المهمة في الشريحة التالية</a:t>
            </a:r>
            <a:endParaRPr lang="he-IL" sz="2000" b="1" dirty="0"/>
          </a:p>
        </p:txBody>
      </p:sp>
      <p:pic>
        <p:nvPicPr>
          <p:cNvPr id="13" name="תמונה 12">
            <a:extLst>
              <a:ext uri="{FF2B5EF4-FFF2-40B4-BE49-F238E27FC236}">
                <a16:creationId xmlns:a16="http://schemas.microsoft.com/office/drawing/2014/main" id="{1C119158-B6F6-B7DD-BF0B-44E5661C2606}"/>
              </a:ext>
            </a:extLst>
          </p:cNvPr>
          <p:cNvPicPr>
            <a:picLocks noChangeAspect="1"/>
          </p:cNvPicPr>
          <p:nvPr/>
        </p:nvPicPr>
        <p:blipFill>
          <a:blip r:embed="rId5"/>
          <a:stretch>
            <a:fillRect/>
          </a:stretch>
        </p:blipFill>
        <p:spPr>
          <a:xfrm>
            <a:off x="10983686" y="9113"/>
            <a:ext cx="1208314" cy="800348"/>
          </a:xfrm>
          <a:prstGeom prst="rect">
            <a:avLst/>
          </a:prstGeom>
        </p:spPr>
      </p:pic>
      <p:pic>
        <p:nvPicPr>
          <p:cNvPr id="4" name="תמונה 3" descr="גזירת מסך"/>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8431" y="1477447"/>
            <a:ext cx="11075138" cy="4522229"/>
          </a:xfrm>
          <a:prstGeom prst="rect">
            <a:avLst/>
          </a:prstGeom>
        </p:spPr>
      </p:pic>
    </p:spTree>
    <p:extLst>
      <p:ext uri="{BB962C8B-B14F-4D97-AF65-F5344CB8AC3E}">
        <p14:creationId xmlns:p14="http://schemas.microsoft.com/office/powerpoint/2010/main" val="11231074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7DCA0F29-A07B-D80A-D1DE-5857E94387F9}"/>
              </a:ext>
            </a:extLst>
          </p:cNvPr>
          <p:cNvPicPr>
            <a:picLocks noChangeAspect="1"/>
          </p:cNvPicPr>
          <p:nvPr/>
        </p:nvPicPr>
        <p:blipFill>
          <a:blip r:embed="rId3"/>
          <a:stretch>
            <a:fillRect/>
          </a:stretch>
        </p:blipFill>
        <p:spPr>
          <a:xfrm>
            <a:off x="-73891" y="0"/>
            <a:ext cx="12265891" cy="7352228"/>
          </a:xfrm>
          <a:prstGeom prst="rect">
            <a:avLst/>
          </a:prstGeom>
        </p:spPr>
      </p:pic>
      <p:pic>
        <p:nvPicPr>
          <p:cNvPr id="12" name="תמונה 11">
            <a:extLst>
              <a:ext uri="{FF2B5EF4-FFF2-40B4-BE49-F238E27FC236}">
                <a16:creationId xmlns:a16="http://schemas.microsoft.com/office/drawing/2014/main" id="{E0CE7D0F-F8E8-C8E1-9017-9F7F47CAE9DE}"/>
              </a:ext>
            </a:extLst>
          </p:cNvPr>
          <p:cNvPicPr>
            <a:picLocks noChangeAspect="1"/>
          </p:cNvPicPr>
          <p:nvPr/>
        </p:nvPicPr>
        <p:blipFill>
          <a:blip r:embed="rId4"/>
          <a:stretch>
            <a:fillRect/>
          </a:stretch>
        </p:blipFill>
        <p:spPr>
          <a:xfrm>
            <a:off x="236680" y="0"/>
            <a:ext cx="1542422" cy="666315"/>
          </a:xfrm>
          <a:prstGeom prst="rect">
            <a:avLst/>
          </a:prstGeom>
          <a:noFill/>
        </p:spPr>
      </p:pic>
      <p:sp>
        <p:nvSpPr>
          <p:cNvPr id="28" name="תיבת טקסט 27">
            <a:extLst>
              <a:ext uri="{FF2B5EF4-FFF2-40B4-BE49-F238E27FC236}">
                <a16:creationId xmlns:a16="http://schemas.microsoft.com/office/drawing/2014/main" id="{717BC63B-CD6B-8B97-283B-98979A401377}"/>
              </a:ext>
            </a:extLst>
          </p:cNvPr>
          <p:cNvSpPr txBox="1"/>
          <p:nvPr/>
        </p:nvSpPr>
        <p:spPr>
          <a:xfrm>
            <a:off x="9079345" y="3249096"/>
            <a:ext cx="683564" cy="369332"/>
          </a:xfrm>
          <a:prstGeom prst="rect">
            <a:avLst/>
          </a:prstGeom>
          <a:noFill/>
        </p:spPr>
        <p:txBody>
          <a:bodyPr wrap="square" rtlCol="1">
            <a:spAutoFit/>
          </a:bodyPr>
          <a:lstStyle/>
          <a:p>
            <a:endParaRPr lang="he-IL" dirty="0"/>
          </a:p>
        </p:txBody>
      </p:sp>
      <p:sp>
        <p:nvSpPr>
          <p:cNvPr id="29" name="תיבת טקסט 28">
            <a:extLst>
              <a:ext uri="{FF2B5EF4-FFF2-40B4-BE49-F238E27FC236}">
                <a16:creationId xmlns:a16="http://schemas.microsoft.com/office/drawing/2014/main" id="{31ECA2AD-6F4B-C696-9B0D-1EB64F301F05}"/>
              </a:ext>
            </a:extLst>
          </p:cNvPr>
          <p:cNvSpPr txBox="1"/>
          <p:nvPr/>
        </p:nvSpPr>
        <p:spPr>
          <a:xfrm>
            <a:off x="9231745" y="3401496"/>
            <a:ext cx="683564" cy="369332"/>
          </a:xfrm>
          <a:prstGeom prst="rect">
            <a:avLst/>
          </a:prstGeom>
          <a:noFill/>
        </p:spPr>
        <p:txBody>
          <a:bodyPr wrap="square" rtlCol="1">
            <a:spAutoFit/>
          </a:bodyPr>
          <a:lstStyle/>
          <a:p>
            <a:endParaRPr lang="he-IL" dirty="0"/>
          </a:p>
        </p:txBody>
      </p:sp>
      <p:sp>
        <p:nvSpPr>
          <p:cNvPr id="32" name="תיבת טקסט 31">
            <a:extLst>
              <a:ext uri="{FF2B5EF4-FFF2-40B4-BE49-F238E27FC236}">
                <a16:creationId xmlns:a16="http://schemas.microsoft.com/office/drawing/2014/main" id="{EFCF4435-CAC1-2B19-99E1-80C9ADE9DCE4}"/>
              </a:ext>
            </a:extLst>
          </p:cNvPr>
          <p:cNvSpPr txBox="1"/>
          <p:nvPr/>
        </p:nvSpPr>
        <p:spPr>
          <a:xfrm>
            <a:off x="9384145" y="3553896"/>
            <a:ext cx="683564" cy="369332"/>
          </a:xfrm>
          <a:prstGeom prst="rect">
            <a:avLst/>
          </a:prstGeom>
          <a:noFill/>
        </p:spPr>
        <p:txBody>
          <a:bodyPr wrap="square" rtlCol="1">
            <a:spAutoFit/>
          </a:bodyPr>
          <a:lstStyle/>
          <a:p>
            <a:endParaRPr lang="he-IL" dirty="0"/>
          </a:p>
        </p:txBody>
      </p:sp>
      <p:sp>
        <p:nvSpPr>
          <p:cNvPr id="33" name="תיבת טקסט 32">
            <a:extLst>
              <a:ext uri="{FF2B5EF4-FFF2-40B4-BE49-F238E27FC236}">
                <a16:creationId xmlns:a16="http://schemas.microsoft.com/office/drawing/2014/main" id="{DCE3597D-70B7-EA71-F259-69A0395956F4}"/>
              </a:ext>
            </a:extLst>
          </p:cNvPr>
          <p:cNvSpPr txBox="1"/>
          <p:nvPr/>
        </p:nvSpPr>
        <p:spPr>
          <a:xfrm>
            <a:off x="2732041" y="3189188"/>
            <a:ext cx="683564" cy="369332"/>
          </a:xfrm>
          <a:prstGeom prst="rect">
            <a:avLst/>
          </a:prstGeom>
          <a:noFill/>
        </p:spPr>
        <p:txBody>
          <a:bodyPr wrap="square" rtlCol="1">
            <a:spAutoFit/>
          </a:bodyPr>
          <a:lstStyle/>
          <a:p>
            <a:endParaRPr lang="he-IL" dirty="0"/>
          </a:p>
        </p:txBody>
      </p:sp>
      <p:sp>
        <p:nvSpPr>
          <p:cNvPr id="2" name="תיבת טקסט 1">
            <a:extLst>
              <a:ext uri="{FF2B5EF4-FFF2-40B4-BE49-F238E27FC236}">
                <a16:creationId xmlns:a16="http://schemas.microsoft.com/office/drawing/2014/main" id="{CAF8943E-8410-4CE4-7B5E-3222CFE175E0}"/>
              </a:ext>
            </a:extLst>
          </p:cNvPr>
          <p:cNvSpPr txBox="1"/>
          <p:nvPr/>
        </p:nvSpPr>
        <p:spPr>
          <a:xfrm>
            <a:off x="3415605" y="326692"/>
            <a:ext cx="6499704" cy="1077218"/>
          </a:xfrm>
          <a:prstGeom prst="rect">
            <a:avLst/>
          </a:prstGeom>
          <a:noFill/>
        </p:spPr>
        <p:txBody>
          <a:bodyPr wrap="square" rtlCol="1">
            <a:spAutoFit/>
          </a:bodyPr>
          <a:lstStyle/>
          <a:p>
            <a:r>
              <a:rPr lang="ar-SA" sz="3600" b="1" dirty="0"/>
              <a:t>مهَمَّة</a:t>
            </a:r>
            <a:r>
              <a:rPr lang="he-IL" sz="3600" b="1" dirty="0"/>
              <a:t>:</a:t>
            </a:r>
            <a:r>
              <a:rPr lang="he-IL" sz="3600" b="1" dirty="0">
                <a:solidFill>
                  <a:schemeClr val="accent1">
                    <a:lumMod val="75000"/>
                  </a:schemeClr>
                </a:solidFill>
              </a:rPr>
              <a:t> </a:t>
            </a:r>
            <a:r>
              <a:rPr lang="ar-SA" sz="3600" b="1" dirty="0">
                <a:solidFill>
                  <a:schemeClr val="accent1">
                    <a:lumMod val="75000"/>
                  </a:schemeClr>
                </a:solidFill>
              </a:rPr>
              <a:t>ما هو النَّهار وما هو اللَّيل؟</a:t>
            </a:r>
            <a:r>
              <a:rPr lang="he-IL" sz="3600" b="1" dirty="0">
                <a:solidFill>
                  <a:schemeClr val="accent1">
                    <a:lumMod val="75000"/>
                  </a:schemeClr>
                </a:solidFill>
              </a:rPr>
              <a:t> </a:t>
            </a:r>
          </a:p>
          <a:p>
            <a:r>
              <a:rPr lang="ar-SA" sz="2800" b="1" dirty="0">
                <a:solidFill>
                  <a:schemeClr val="accent1">
                    <a:lumMod val="75000"/>
                  </a:schemeClr>
                </a:solidFill>
              </a:rPr>
              <a:t>القسم الثّاني</a:t>
            </a:r>
            <a:r>
              <a:rPr lang="he-IL" sz="2800" b="1" dirty="0">
                <a:solidFill>
                  <a:schemeClr val="accent1">
                    <a:lumMod val="75000"/>
                  </a:schemeClr>
                </a:solidFill>
              </a:rPr>
              <a:t>: </a:t>
            </a:r>
            <a:r>
              <a:rPr lang="ar-SA" sz="2800" b="1" dirty="0">
                <a:solidFill>
                  <a:schemeClr val="accent1">
                    <a:lumMod val="75000"/>
                  </a:schemeClr>
                </a:solidFill>
              </a:rPr>
              <a:t>نبحث ونكتَشِف </a:t>
            </a:r>
            <a:r>
              <a:rPr lang="he-IL" sz="2800" dirty="0"/>
              <a:t>(</a:t>
            </a:r>
            <a:r>
              <a:rPr lang="ar-SA" sz="2800" dirty="0"/>
              <a:t>تَتِمَّة المَهَمَّة</a:t>
            </a:r>
            <a:r>
              <a:rPr lang="he-IL" sz="2800" dirty="0"/>
              <a:t>)</a:t>
            </a:r>
            <a:endParaRPr lang="he-IL" sz="2400" dirty="0"/>
          </a:p>
        </p:txBody>
      </p:sp>
      <p:pic>
        <p:nvPicPr>
          <p:cNvPr id="13" name="תמונה 12">
            <a:extLst>
              <a:ext uri="{FF2B5EF4-FFF2-40B4-BE49-F238E27FC236}">
                <a16:creationId xmlns:a16="http://schemas.microsoft.com/office/drawing/2014/main" id="{1C119158-B6F6-B7DD-BF0B-44E5661C2606}"/>
              </a:ext>
            </a:extLst>
          </p:cNvPr>
          <p:cNvPicPr>
            <a:picLocks noChangeAspect="1"/>
          </p:cNvPicPr>
          <p:nvPr/>
        </p:nvPicPr>
        <p:blipFill>
          <a:blip r:embed="rId5"/>
          <a:stretch>
            <a:fillRect/>
          </a:stretch>
        </p:blipFill>
        <p:spPr>
          <a:xfrm>
            <a:off x="10983686" y="9113"/>
            <a:ext cx="1208314" cy="800348"/>
          </a:xfrm>
          <a:prstGeom prst="rect">
            <a:avLst/>
          </a:prstGeom>
        </p:spPr>
      </p:pic>
      <p:pic>
        <p:nvPicPr>
          <p:cNvPr id="4" name="תמונה 3" descr="גזירת מסך"/>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168" y="1427569"/>
            <a:ext cx="11321772" cy="4991318"/>
          </a:xfrm>
          <a:prstGeom prst="rect">
            <a:avLst/>
          </a:prstGeom>
        </p:spPr>
      </p:pic>
    </p:spTree>
    <p:extLst>
      <p:ext uri="{BB962C8B-B14F-4D97-AF65-F5344CB8AC3E}">
        <p14:creationId xmlns:p14="http://schemas.microsoft.com/office/powerpoint/2010/main" val="2861428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7DCA0F29-A07B-D80A-D1DE-5857E94387F9}"/>
              </a:ext>
            </a:extLst>
          </p:cNvPr>
          <p:cNvPicPr>
            <a:picLocks noChangeAspect="1"/>
          </p:cNvPicPr>
          <p:nvPr/>
        </p:nvPicPr>
        <p:blipFill>
          <a:blip r:embed="rId3"/>
          <a:stretch>
            <a:fillRect/>
          </a:stretch>
        </p:blipFill>
        <p:spPr>
          <a:xfrm>
            <a:off x="-126321" y="0"/>
            <a:ext cx="12382976" cy="7045344"/>
          </a:xfrm>
          <a:prstGeom prst="rect">
            <a:avLst/>
          </a:prstGeom>
        </p:spPr>
      </p:pic>
      <p:sp>
        <p:nvSpPr>
          <p:cNvPr id="28" name="תיבת טקסט 27">
            <a:extLst>
              <a:ext uri="{FF2B5EF4-FFF2-40B4-BE49-F238E27FC236}">
                <a16:creationId xmlns:a16="http://schemas.microsoft.com/office/drawing/2014/main" id="{717BC63B-CD6B-8B97-283B-98979A401377}"/>
              </a:ext>
            </a:extLst>
          </p:cNvPr>
          <p:cNvSpPr txBox="1"/>
          <p:nvPr/>
        </p:nvSpPr>
        <p:spPr>
          <a:xfrm>
            <a:off x="9079345" y="3249096"/>
            <a:ext cx="683564" cy="369332"/>
          </a:xfrm>
          <a:prstGeom prst="rect">
            <a:avLst/>
          </a:prstGeom>
          <a:noFill/>
        </p:spPr>
        <p:txBody>
          <a:bodyPr wrap="square" rtlCol="1">
            <a:spAutoFit/>
          </a:bodyPr>
          <a:lstStyle/>
          <a:p>
            <a:endParaRPr lang="he-IL" dirty="0"/>
          </a:p>
        </p:txBody>
      </p:sp>
      <p:sp>
        <p:nvSpPr>
          <p:cNvPr id="29" name="תיבת טקסט 28">
            <a:extLst>
              <a:ext uri="{FF2B5EF4-FFF2-40B4-BE49-F238E27FC236}">
                <a16:creationId xmlns:a16="http://schemas.microsoft.com/office/drawing/2014/main" id="{31ECA2AD-6F4B-C696-9B0D-1EB64F301F05}"/>
              </a:ext>
            </a:extLst>
          </p:cNvPr>
          <p:cNvSpPr txBox="1"/>
          <p:nvPr/>
        </p:nvSpPr>
        <p:spPr>
          <a:xfrm>
            <a:off x="9231745" y="3401496"/>
            <a:ext cx="683564" cy="369332"/>
          </a:xfrm>
          <a:prstGeom prst="rect">
            <a:avLst/>
          </a:prstGeom>
          <a:noFill/>
        </p:spPr>
        <p:txBody>
          <a:bodyPr wrap="square" rtlCol="1">
            <a:spAutoFit/>
          </a:bodyPr>
          <a:lstStyle/>
          <a:p>
            <a:endParaRPr lang="he-IL" dirty="0"/>
          </a:p>
        </p:txBody>
      </p:sp>
      <p:sp>
        <p:nvSpPr>
          <p:cNvPr id="32" name="תיבת טקסט 31">
            <a:extLst>
              <a:ext uri="{FF2B5EF4-FFF2-40B4-BE49-F238E27FC236}">
                <a16:creationId xmlns:a16="http://schemas.microsoft.com/office/drawing/2014/main" id="{EFCF4435-CAC1-2B19-99E1-80C9ADE9DCE4}"/>
              </a:ext>
            </a:extLst>
          </p:cNvPr>
          <p:cNvSpPr txBox="1"/>
          <p:nvPr/>
        </p:nvSpPr>
        <p:spPr>
          <a:xfrm>
            <a:off x="9384145" y="3553896"/>
            <a:ext cx="683564" cy="369332"/>
          </a:xfrm>
          <a:prstGeom prst="rect">
            <a:avLst/>
          </a:prstGeom>
          <a:noFill/>
        </p:spPr>
        <p:txBody>
          <a:bodyPr wrap="square" rtlCol="1">
            <a:spAutoFit/>
          </a:bodyPr>
          <a:lstStyle/>
          <a:p>
            <a:endParaRPr lang="he-IL" dirty="0"/>
          </a:p>
        </p:txBody>
      </p:sp>
      <p:graphicFrame>
        <p:nvGraphicFramePr>
          <p:cNvPr id="4" name="טבלה 3">
            <a:extLst>
              <a:ext uri="{FF2B5EF4-FFF2-40B4-BE49-F238E27FC236}">
                <a16:creationId xmlns:a16="http://schemas.microsoft.com/office/drawing/2014/main" id="{01F56CA7-D5CC-7CC2-FF0F-868A3E2B4783}"/>
              </a:ext>
            </a:extLst>
          </p:cNvPr>
          <p:cNvGraphicFramePr>
            <a:graphicFrameLocks noGrp="1"/>
          </p:cNvGraphicFramePr>
          <p:nvPr>
            <p:extLst>
              <p:ext uri="{D42A27DB-BD31-4B8C-83A1-F6EECF244321}">
                <p14:modId xmlns:p14="http://schemas.microsoft.com/office/powerpoint/2010/main" val="539691682"/>
              </p:ext>
            </p:extLst>
          </p:nvPr>
        </p:nvGraphicFramePr>
        <p:xfrm>
          <a:off x="983699" y="1277302"/>
          <a:ext cx="9844101" cy="4922520"/>
        </p:xfrm>
        <a:graphic>
          <a:graphicData uri="http://schemas.openxmlformats.org/drawingml/2006/table">
            <a:tbl>
              <a:tblPr rtl="1" firstRow="1" firstCol="1" bandRow="1"/>
              <a:tblGrid>
                <a:gridCol w="1523061">
                  <a:extLst>
                    <a:ext uri="{9D8B030D-6E8A-4147-A177-3AD203B41FA5}">
                      <a16:colId xmlns:a16="http://schemas.microsoft.com/office/drawing/2014/main" val="1446889368"/>
                    </a:ext>
                  </a:extLst>
                </a:gridCol>
                <a:gridCol w="3398520">
                  <a:extLst>
                    <a:ext uri="{9D8B030D-6E8A-4147-A177-3AD203B41FA5}">
                      <a16:colId xmlns:a16="http://schemas.microsoft.com/office/drawing/2014/main" val="2184094454"/>
                    </a:ext>
                  </a:extLst>
                </a:gridCol>
                <a:gridCol w="4922520">
                  <a:extLst>
                    <a:ext uri="{9D8B030D-6E8A-4147-A177-3AD203B41FA5}">
                      <a16:colId xmlns:a16="http://schemas.microsoft.com/office/drawing/2014/main" val="2423942886"/>
                    </a:ext>
                  </a:extLst>
                </a:gridCol>
              </a:tblGrid>
              <a:tr h="4922520">
                <a:tc>
                  <a:txBody>
                    <a:bodyPr/>
                    <a:lstStyle/>
                    <a:p>
                      <a:pPr algn="r" rtl="1">
                        <a:lnSpc>
                          <a:spcPct val="115000"/>
                        </a:lnSpc>
                        <a:spcAft>
                          <a:spcPts val="1000"/>
                        </a:spcAft>
                      </a:pPr>
                      <a:r>
                        <a:rPr lang="ar-SA" sz="2800" b="1" dirty="0">
                          <a:effectLst/>
                          <a:latin typeface="Calibri" panose="020F0502020204030204" pitchFamily="34" charset="0"/>
                          <a:ea typeface="SimSun" panose="02010600030101010101" pitchFamily="2" charset="-122"/>
                          <a:cs typeface="Arial" panose="020B0604020202020204" pitchFamily="34" charset="0"/>
                        </a:rPr>
                        <a:t>الكرة</a:t>
                      </a:r>
                      <a:r>
                        <a:rPr lang="ar-SA" sz="2800" b="1" baseline="0" dirty="0">
                          <a:effectLst/>
                          <a:latin typeface="Calibri" panose="020F0502020204030204" pitchFamily="34" charset="0"/>
                          <a:ea typeface="SimSun" panose="02010600030101010101" pitchFamily="2" charset="-122"/>
                          <a:cs typeface="Arial" panose="020B0604020202020204" pitchFamily="34" charset="0"/>
                        </a:rPr>
                        <a:t> الأرضية والكون</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1000"/>
                        </a:spcAft>
                      </a:pPr>
                      <a:r>
                        <a:rPr lang="ar-SA" sz="2800" b="1" dirty="0">
                          <a:effectLst/>
                          <a:latin typeface="Calibri" panose="020F0502020204030204" pitchFamily="34" charset="0"/>
                          <a:ea typeface="Calibri" panose="020F0502020204030204" pitchFamily="34" charset="0"/>
                          <a:cs typeface="David" panose="020E0502060401010101" pitchFamily="34" charset="-79"/>
                        </a:rPr>
                        <a:t>علم الفضاء</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0000"/>
                        </a:lnSpc>
                        <a:spcAft>
                          <a:spcPts val="1000"/>
                        </a:spcAft>
                        <a:buClr>
                          <a:srgbClr val="BC1480"/>
                        </a:buClr>
                        <a:buFont typeface="Symbol" panose="05050102010706020507" pitchFamily="18" charset="2"/>
                        <a:buChar char=""/>
                      </a:pPr>
                      <a:r>
                        <a:rPr lang="ar-SA" sz="2800" dirty="0">
                          <a:solidFill>
                            <a:srgbClr val="984806"/>
                          </a:solidFill>
                          <a:effectLst/>
                          <a:latin typeface="Calibri" panose="020F0502020204030204" pitchFamily="34" charset="0"/>
                          <a:ea typeface="Calibri" panose="020F0502020204030204" pitchFamily="34" charset="0"/>
                          <a:cs typeface="David" panose="020E0502060401010101" pitchFamily="34" charset="-79"/>
                        </a:rPr>
                        <a:t>مبنى</a:t>
                      </a:r>
                      <a:r>
                        <a:rPr lang="ar-SA" sz="2800" baseline="0" dirty="0">
                          <a:solidFill>
                            <a:srgbClr val="984806"/>
                          </a:solidFill>
                          <a:effectLst/>
                          <a:latin typeface="Calibri" panose="020F0502020204030204" pitchFamily="34" charset="0"/>
                          <a:ea typeface="Calibri" panose="020F0502020204030204" pitchFamily="34" charset="0"/>
                          <a:cs typeface="David" panose="020E0502060401010101" pitchFamily="34" charset="-79"/>
                        </a:rPr>
                        <a:t> المجموعة الشمسيَّة</a:t>
                      </a:r>
                      <a:endParaRPr lang="he-IL" sz="2800" dirty="0">
                        <a:solidFill>
                          <a:srgbClr val="984806"/>
                        </a:solidFill>
                        <a:effectLst/>
                        <a:latin typeface="Calibri" panose="020F0502020204030204" pitchFamily="34" charset="0"/>
                        <a:ea typeface="Calibri" panose="020F0502020204030204" pitchFamily="34" charset="0"/>
                        <a:cs typeface="David" panose="020E0502060401010101" pitchFamily="34" charset="-79"/>
                      </a:endParaRPr>
                    </a:p>
                    <a:p>
                      <a:pPr marL="342900" lvl="0" indent="-342900" algn="r" rtl="1">
                        <a:lnSpc>
                          <a:spcPct val="100000"/>
                        </a:lnSpc>
                        <a:spcAft>
                          <a:spcPts val="1000"/>
                        </a:spcAft>
                        <a:buClr>
                          <a:srgbClr val="BC1480"/>
                        </a:buClr>
                        <a:buFont typeface="Symbol" panose="05050102010706020507" pitchFamily="18" charset="2"/>
                        <a:buChar char=""/>
                      </a:pP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15000"/>
                        </a:lnSpc>
                        <a:spcAft>
                          <a:spcPts val="1000"/>
                        </a:spcAft>
                        <a:buClr>
                          <a:srgbClr val="BC1480"/>
                        </a:buClr>
                        <a:buFont typeface="Symbol" panose="05050102010706020507" pitchFamily="18" charset="2"/>
                        <a:buChar char=""/>
                      </a:pPr>
                      <a:r>
                        <a:rPr lang="ar-SA" sz="2800" dirty="0">
                          <a:solidFill>
                            <a:srgbClr val="984806"/>
                          </a:solidFill>
                          <a:effectLst/>
                          <a:latin typeface="Calibri" panose="020F0502020204030204" pitchFamily="34" charset="0"/>
                          <a:ea typeface="Calibri" panose="020F0502020204030204" pitchFamily="34" charset="0"/>
                          <a:cs typeface="David" panose="020E0502060401010101" pitchFamily="34" charset="-79"/>
                        </a:rPr>
                        <a:t>الظواهر المتكرِّرَة (الدَّورِيَّة)-</a:t>
                      </a:r>
                      <a:r>
                        <a:rPr lang="ar-SA" sz="2800" baseline="0" dirty="0">
                          <a:solidFill>
                            <a:srgbClr val="984806"/>
                          </a:solidFill>
                          <a:effectLst/>
                          <a:latin typeface="Calibri" panose="020F0502020204030204" pitchFamily="34" charset="0"/>
                          <a:ea typeface="Calibri" panose="020F0502020204030204" pitchFamily="34" charset="0"/>
                          <a:cs typeface="David" panose="020E0502060401010101" pitchFamily="34" charset="-79"/>
                        </a:rPr>
                        <a:t> </a:t>
                      </a:r>
                      <a:r>
                        <a:rPr lang="ar-SA" sz="2800" dirty="0">
                          <a:solidFill>
                            <a:srgbClr val="984806"/>
                          </a:solidFill>
                          <a:effectLst/>
                          <a:latin typeface="Calibri" panose="020F0502020204030204" pitchFamily="34" charset="0"/>
                          <a:ea typeface="Calibri" panose="020F0502020204030204" pitchFamily="34" charset="0"/>
                          <a:cs typeface="David" panose="020E0502060401010101" pitchFamily="34" charset="-79"/>
                        </a:rPr>
                        <a:t>الليل والنهار، الشَّهر،</a:t>
                      </a:r>
                      <a:r>
                        <a:rPr lang="ar-SA" sz="2800" baseline="0" dirty="0">
                          <a:solidFill>
                            <a:srgbClr val="984806"/>
                          </a:solidFill>
                          <a:effectLst/>
                          <a:latin typeface="Calibri" panose="020F0502020204030204" pitchFamily="34" charset="0"/>
                          <a:ea typeface="Calibri" panose="020F0502020204030204" pitchFamily="34" charset="0"/>
                          <a:cs typeface="David" panose="020E0502060401010101" pitchFamily="34" charset="-79"/>
                        </a:rPr>
                        <a:t> السّنَة.</a:t>
                      </a:r>
                      <a:endParaRPr lang="he-IL" sz="2800" dirty="0">
                        <a:solidFill>
                          <a:srgbClr val="984806"/>
                        </a:solidFill>
                        <a:effectLst/>
                        <a:latin typeface="Calibri" panose="020F0502020204030204" pitchFamily="34" charset="0"/>
                        <a:ea typeface="Calibri" panose="020F0502020204030204" pitchFamily="34" charset="0"/>
                        <a:cs typeface="David" panose="020E0502060401010101" pitchFamily="34" charset="-79"/>
                      </a:endParaRPr>
                    </a:p>
                    <a:p>
                      <a:pPr marL="0" lvl="0" indent="0" algn="r" rtl="1">
                        <a:lnSpc>
                          <a:spcPct val="115000"/>
                        </a:lnSpc>
                        <a:spcAft>
                          <a:spcPts val="1000"/>
                        </a:spcAft>
                        <a:buClr>
                          <a:srgbClr val="BC1480"/>
                        </a:buClr>
                        <a:buFont typeface="Symbol" panose="05050102010706020507" pitchFamily="18" charset="2"/>
                        <a:buNone/>
                      </a:pP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50000"/>
                        </a:lnSpc>
                        <a:spcAft>
                          <a:spcPts val="1000"/>
                        </a:spcAft>
                        <a:buClr>
                          <a:srgbClr val="BC1480"/>
                        </a:buClr>
                        <a:buFont typeface="Symbol" panose="05050102010706020507" pitchFamily="18" charset="2"/>
                        <a:buChar char=""/>
                      </a:pPr>
                      <a:r>
                        <a:rPr lang="ar-SA" sz="2800" dirty="0">
                          <a:solidFill>
                            <a:srgbClr val="002060"/>
                          </a:solidFill>
                          <a:effectLst/>
                          <a:latin typeface="Calibri" panose="020F0502020204030204" pitchFamily="34" charset="0"/>
                          <a:ea typeface="Calibri" panose="020F0502020204030204" pitchFamily="34" charset="0"/>
                          <a:cs typeface="David" panose="020E0502060401010101" pitchFamily="34" charset="-79"/>
                        </a:rPr>
                        <a:t>وسائل</a:t>
                      </a:r>
                      <a:r>
                        <a:rPr lang="ar-SA" sz="2800" baseline="0" dirty="0">
                          <a:solidFill>
                            <a:srgbClr val="002060"/>
                          </a:solidFill>
                          <a:effectLst/>
                          <a:latin typeface="Calibri" panose="020F0502020204030204" pitchFamily="34" charset="0"/>
                          <a:ea typeface="Calibri" panose="020F0502020204030204" pitchFamily="34" charset="0"/>
                          <a:cs typeface="David" panose="020E0502060401010101" pitchFamily="34" charset="-79"/>
                        </a:rPr>
                        <a:t> بحث الفضاء</a:t>
                      </a:r>
                      <a:r>
                        <a:rPr lang="he-IL" sz="2800" dirty="0">
                          <a:solidFill>
                            <a:srgbClr val="FF0000"/>
                          </a:solidFill>
                          <a:effectLst/>
                          <a:latin typeface="Calibri" panose="020F0502020204030204" pitchFamily="34" charset="0"/>
                          <a:ea typeface="Calibri" panose="020F0502020204030204" pitchFamily="34" charset="0"/>
                          <a:cs typeface="David" panose="020E0502060401010101" pitchFamily="34" charset="-79"/>
                        </a:rPr>
                        <a:t>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1000"/>
                        </a:spcAft>
                      </a:pPr>
                      <a:r>
                        <a:rPr lang="ar-SA" sz="2800" b="1" dirty="0">
                          <a:effectLst/>
                          <a:latin typeface="Calibri" panose="020F0502020204030204" pitchFamily="34" charset="0"/>
                          <a:ea typeface="Calibri" panose="020F0502020204030204" pitchFamily="34" charset="0"/>
                          <a:cs typeface="Arial" panose="020B0604020202020204" pitchFamily="34" charset="0"/>
                        </a:rPr>
                        <a:t>علم</a:t>
                      </a:r>
                      <a:r>
                        <a:rPr lang="ar-SA" sz="2800" b="1" baseline="0" dirty="0">
                          <a:effectLst/>
                          <a:latin typeface="Calibri" panose="020F0502020204030204" pitchFamily="34" charset="0"/>
                          <a:ea typeface="Calibri" panose="020F0502020204030204" pitchFamily="34" charset="0"/>
                          <a:cs typeface="Arial" panose="020B0604020202020204" pitchFamily="34" charset="0"/>
                        </a:rPr>
                        <a:t> الفضاء</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0000"/>
                        </a:lnSpc>
                        <a:spcAft>
                          <a:spcPts val="1000"/>
                        </a:spcAft>
                        <a:buClr>
                          <a:srgbClr val="BC1480"/>
                        </a:buClr>
                        <a:buFont typeface="Symbol" panose="05050102010706020507" pitchFamily="18" charset="2"/>
                        <a:buChar char=""/>
                      </a:pPr>
                      <a:r>
                        <a:rPr lang="ar-SA" sz="2800" dirty="0">
                          <a:solidFill>
                            <a:srgbClr val="984806"/>
                          </a:solidFill>
                          <a:effectLst/>
                          <a:latin typeface="Calibri" panose="020F0502020204030204" pitchFamily="34" charset="0"/>
                          <a:ea typeface="Calibri" panose="020F0502020204030204" pitchFamily="34" charset="0"/>
                          <a:cs typeface="David" panose="020E0502060401010101" pitchFamily="34" charset="-79"/>
                        </a:rPr>
                        <a:t>أن</a:t>
                      </a:r>
                      <a:r>
                        <a:rPr lang="ar-SA" sz="2800" baseline="0" dirty="0">
                          <a:solidFill>
                            <a:srgbClr val="984806"/>
                          </a:solidFill>
                          <a:effectLst/>
                          <a:latin typeface="Calibri" panose="020F0502020204030204" pitchFamily="34" charset="0"/>
                          <a:ea typeface="Calibri" panose="020F0502020204030204" pitchFamily="34" charset="0"/>
                          <a:cs typeface="David" panose="020E0502060401010101" pitchFamily="34" charset="-79"/>
                        </a:rPr>
                        <a:t> يصفوا مبنى المجموعة الشَّمسِيَّة</a:t>
                      </a:r>
                      <a:r>
                        <a:rPr lang="he-IL" sz="2800" dirty="0">
                          <a:solidFill>
                            <a:srgbClr val="984806"/>
                          </a:solidFill>
                          <a:effectLst/>
                          <a:latin typeface="Calibri" panose="020F0502020204030204" pitchFamily="34" charset="0"/>
                          <a:ea typeface="Calibri" panose="020F0502020204030204" pitchFamily="34" charset="0"/>
                          <a:cs typeface="David" panose="020E0502060401010101" pitchFamily="34" charset="-79"/>
                        </a:rPr>
                        <a:t>.</a:t>
                      </a:r>
                    </a:p>
                    <a:p>
                      <a:pPr marL="0" lvl="0" indent="0" algn="r" rtl="1">
                        <a:lnSpc>
                          <a:spcPct val="100000"/>
                        </a:lnSpc>
                        <a:spcAft>
                          <a:spcPts val="1000"/>
                        </a:spcAft>
                        <a:buClr>
                          <a:srgbClr val="BC1480"/>
                        </a:buClr>
                        <a:buFont typeface="Symbol" panose="05050102010706020507" pitchFamily="18" charset="2"/>
                        <a:buNone/>
                      </a:pP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15000"/>
                        </a:lnSpc>
                        <a:spcAft>
                          <a:spcPts val="1000"/>
                        </a:spcAft>
                        <a:buClr>
                          <a:srgbClr val="BC1480"/>
                        </a:buClr>
                        <a:buFont typeface="Symbol" panose="05050102010706020507" pitchFamily="18" charset="2"/>
                        <a:buChar char=""/>
                      </a:pPr>
                      <a:r>
                        <a:rPr lang="ar-SA" sz="2800" dirty="0">
                          <a:solidFill>
                            <a:srgbClr val="984806"/>
                          </a:solidFill>
                          <a:effectLst/>
                          <a:latin typeface="Calibri" panose="020F0502020204030204" pitchFamily="34" charset="0"/>
                          <a:ea typeface="Calibri" panose="020F0502020204030204" pitchFamily="34" charset="0"/>
                          <a:cs typeface="David" panose="020E0502060401010101" pitchFamily="34" charset="-79"/>
                        </a:rPr>
                        <a:t>يُفَسِّروا ظواهر دَوْرِيَّة في المجموعة الشَّمسِيَّة.</a:t>
                      </a:r>
                      <a:endParaRPr lang="he-IL" sz="2800" dirty="0">
                        <a:solidFill>
                          <a:srgbClr val="984806"/>
                        </a:solidFill>
                        <a:effectLst/>
                        <a:latin typeface="Calibri" panose="020F0502020204030204" pitchFamily="34" charset="0"/>
                        <a:ea typeface="Calibri" panose="020F0502020204030204" pitchFamily="34" charset="0"/>
                        <a:cs typeface="David" panose="020E0502060401010101" pitchFamily="34" charset="-79"/>
                      </a:endParaRPr>
                    </a:p>
                    <a:p>
                      <a:pPr marL="0" lvl="0" indent="0" algn="r" rtl="1">
                        <a:lnSpc>
                          <a:spcPct val="115000"/>
                        </a:lnSpc>
                        <a:spcAft>
                          <a:spcPts val="1000"/>
                        </a:spcAft>
                        <a:buClr>
                          <a:srgbClr val="BC1480"/>
                        </a:buClr>
                        <a:buFont typeface="Symbol" panose="05050102010706020507" pitchFamily="18" charset="2"/>
                        <a:buNone/>
                      </a:pP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15000"/>
                        </a:lnSpc>
                        <a:spcAft>
                          <a:spcPts val="1000"/>
                        </a:spcAft>
                        <a:buClr>
                          <a:srgbClr val="BC1480"/>
                        </a:buClr>
                        <a:buFont typeface="Symbol" panose="05050102010706020507" pitchFamily="18" charset="2"/>
                        <a:buChar char=""/>
                      </a:pPr>
                      <a:r>
                        <a:rPr lang="ar-SA" sz="2800" dirty="0">
                          <a:solidFill>
                            <a:srgbClr val="002060"/>
                          </a:solidFill>
                          <a:effectLst/>
                          <a:latin typeface="Calibri" panose="020F0502020204030204" pitchFamily="34" charset="0"/>
                          <a:ea typeface="Calibri" panose="020F0502020204030204" pitchFamily="34" charset="0"/>
                          <a:cs typeface="David" panose="020E0502060401010101" pitchFamily="34" charset="-79"/>
                        </a:rPr>
                        <a:t>أن يصِفوا وسائل تكنولوجية لبحث الفضاء ومساهمتها</a:t>
                      </a:r>
                      <a:r>
                        <a:rPr lang="ar-SA" sz="2800" baseline="0" dirty="0">
                          <a:solidFill>
                            <a:srgbClr val="002060"/>
                          </a:solidFill>
                          <a:effectLst/>
                          <a:latin typeface="Calibri" panose="020F0502020204030204" pitchFamily="34" charset="0"/>
                          <a:ea typeface="Calibri" panose="020F0502020204030204" pitchFamily="34" charset="0"/>
                          <a:cs typeface="David" panose="020E0502060401010101" pitchFamily="34" charset="-79"/>
                        </a:rPr>
                        <a:t> في بحث الفضاء وللإنسانية </a:t>
                      </a:r>
                      <a:r>
                        <a:rPr lang="he-IL" sz="2800" dirty="0">
                          <a:solidFill>
                            <a:srgbClr val="002060"/>
                          </a:solidFill>
                          <a:effectLst/>
                          <a:latin typeface="Calibri" panose="020F0502020204030204" pitchFamily="34" charset="0"/>
                          <a:ea typeface="Calibri" panose="020F0502020204030204" pitchFamily="34" charset="0"/>
                          <a:cs typeface="David" panose="020E0502060401010101" pitchFamily="34" charset="-79"/>
                        </a:rPr>
                        <a:t>.</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436646"/>
                  </a:ext>
                </a:extLst>
              </a:tr>
            </a:tbl>
          </a:graphicData>
        </a:graphic>
      </p:graphicFrame>
      <p:sp>
        <p:nvSpPr>
          <p:cNvPr id="8" name="תיבת טקסט 7">
            <a:extLst>
              <a:ext uri="{FF2B5EF4-FFF2-40B4-BE49-F238E27FC236}">
                <a16:creationId xmlns:a16="http://schemas.microsoft.com/office/drawing/2014/main" id="{56ED7D4E-F8EC-9F18-09D4-4FEEA63D0C81}"/>
              </a:ext>
            </a:extLst>
          </p:cNvPr>
          <p:cNvSpPr txBox="1"/>
          <p:nvPr/>
        </p:nvSpPr>
        <p:spPr>
          <a:xfrm>
            <a:off x="2133600" y="121179"/>
            <a:ext cx="7934109" cy="851323"/>
          </a:xfrm>
          <a:prstGeom prst="rect">
            <a:avLst/>
          </a:prstGeom>
          <a:noFill/>
        </p:spPr>
        <p:txBody>
          <a:bodyPr wrap="square">
            <a:spAutoFit/>
          </a:bodyPr>
          <a:lstStyle/>
          <a:p>
            <a:pPr algn="just" rtl="1">
              <a:lnSpc>
                <a:spcPct val="150000"/>
              </a:lnSpc>
              <a:spcAft>
                <a:spcPts val="1000"/>
              </a:spcAft>
            </a:pPr>
            <a:r>
              <a:rPr lang="ar-SA" sz="3600" b="1" u="sng" dirty="0">
                <a:solidFill>
                  <a:srgbClr val="0563C1"/>
                </a:solidFill>
                <a:latin typeface="Calibri" panose="020F0502020204030204" pitchFamily="34" charset="0"/>
                <a:ea typeface="Calibri" panose="020F0502020204030204" pitchFamily="34" charset="0"/>
                <a:cs typeface="David" panose="020E0502060401010101" pitchFamily="34" charset="-79"/>
              </a:rPr>
              <a:t>من جدول تركيز التَّعَلُّم </a:t>
            </a:r>
            <a:r>
              <a:rPr lang="he-IL" sz="3600" b="1" u="sng" dirty="0">
                <a:solidFill>
                  <a:srgbClr val="0563C1"/>
                </a:solidFill>
                <a:effectLst/>
                <a:latin typeface="Calibri" panose="020F0502020204030204" pitchFamily="34" charset="0"/>
                <a:ea typeface="Calibri" panose="020F0502020204030204" pitchFamily="34" charset="0"/>
                <a:cs typeface="David" panose="020E0502060401010101" pitchFamily="34" charset="-79"/>
              </a:rPr>
              <a:t>–(2023-2024)</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85513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7DCA0F29-A07B-D80A-D1DE-5857E94387F9}"/>
              </a:ext>
            </a:extLst>
          </p:cNvPr>
          <p:cNvPicPr>
            <a:picLocks noChangeAspect="1"/>
          </p:cNvPicPr>
          <p:nvPr/>
        </p:nvPicPr>
        <p:blipFill>
          <a:blip r:embed="rId3"/>
          <a:stretch>
            <a:fillRect/>
          </a:stretch>
        </p:blipFill>
        <p:spPr>
          <a:xfrm>
            <a:off x="-36946" y="-427018"/>
            <a:ext cx="12265891" cy="7352228"/>
          </a:xfrm>
          <a:prstGeom prst="rect">
            <a:avLst/>
          </a:prstGeom>
        </p:spPr>
      </p:pic>
      <p:pic>
        <p:nvPicPr>
          <p:cNvPr id="12" name="תמונה 11">
            <a:extLst>
              <a:ext uri="{FF2B5EF4-FFF2-40B4-BE49-F238E27FC236}">
                <a16:creationId xmlns:a16="http://schemas.microsoft.com/office/drawing/2014/main" id="{E0CE7D0F-F8E8-C8E1-9017-9F7F47CAE9DE}"/>
              </a:ext>
            </a:extLst>
          </p:cNvPr>
          <p:cNvPicPr>
            <a:picLocks noChangeAspect="1"/>
          </p:cNvPicPr>
          <p:nvPr/>
        </p:nvPicPr>
        <p:blipFill>
          <a:blip r:embed="rId4"/>
          <a:stretch>
            <a:fillRect/>
          </a:stretch>
        </p:blipFill>
        <p:spPr>
          <a:xfrm>
            <a:off x="236680" y="0"/>
            <a:ext cx="1542422" cy="666315"/>
          </a:xfrm>
          <a:prstGeom prst="rect">
            <a:avLst/>
          </a:prstGeom>
          <a:noFill/>
        </p:spPr>
      </p:pic>
      <p:sp>
        <p:nvSpPr>
          <p:cNvPr id="28" name="תיבת טקסט 27">
            <a:extLst>
              <a:ext uri="{FF2B5EF4-FFF2-40B4-BE49-F238E27FC236}">
                <a16:creationId xmlns:a16="http://schemas.microsoft.com/office/drawing/2014/main" id="{717BC63B-CD6B-8B97-283B-98979A401377}"/>
              </a:ext>
            </a:extLst>
          </p:cNvPr>
          <p:cNvSpPr txBox="1"/>
          <p:nvPr/>
        </p:nvSpPr>
        <p:spPr>
          <a:xfrm>
            <a:off x="9079345" y="3249096"/>
            <a:ext cx="683564" cy="369332"/>
          </a:xfrm>
          <a:prstGeom prst="rect">
            <a:avLst/>
          </a:prstGeom>
          <a:noFill/>
        </p:spPr>
        <p:txBody>
          <a:bodyPr wrap="square" rtlCol="1">
            <a:spAutoFit/>
          </a:bodyPr>
          <a:lstStyle/>
          <a:p>
            <a:endParaRPr lang="he-IL" dirty="0"/>
          </a:p>
        </p:txBody>
      </p:sp>
      <p:sp>
        <p:nvSpPr>
          <p:cNvPr id="29" name="תיבת טקסט 28">
            <a:extLst>
              <a:ext uri="{FF2B5EF4-FFF2-40B4-BE49-F238E27FC236}">
                <a16:creationId xmlns:a16="http://schemas.microsoft.com/office/drawing/2014/main" id="{31ECA2AD-6F4B-C696-9B0D-1EB64F301F05}"/>
              </a:ext>
            </a:extLst>
          </p:cNvPr>
          <p:cNvSpPr txBox="1"/>
          <p:nvPr/>
        </p:nvSpPr>
        <p:spPr>
          <a:xfrm>
            <a:off x="9231745" y="3401496"/>
            <a:ext cx="683564" cy="369332"/>
          </a:xfrm>
          <a:prstGeom prst="rect">
            <a:avLst/>
          </a:prstGeom>
          <a:noFill/>
        </p:spPr>
        <p:txBody>
          <a:bodyPr wrap="square" rtlCol="1">
            <a:spAutoFit/>
          </a:bodyPr>
          <a:lstStyle/>
          <a:p>
            <a:endParaRPr lang="he-IL" dirty="0"/>
          </a:p>
        </p:txBody>
      </p:sp>
      <p:sp>
        <p:nvSpPr>
          <p:cNvPr id="32" name="תיבת טקסט 31">
            <a:extLst>
              <a:ext uri="{FF2B5EF4-FFF2-40B4-BE49-F238E27FC236}">
                <a16:creationId xmlns:a16="http://schemas.microsoft.com/office/drawing/2014/main" id="{EFCF4435-CAC1-2B19-99E1-80C9ADE9DCE4}"/>
              </a:ext>
            </a:extLst>
          </p:cNvPr>
          <p:cNvSpPr txBox="1"/>
          <p:nvPr/>
        </p:nvSpPr>
        <p:spPr>
          <a:xfrm>
            <a:off x="9384145" y="3553896"/>
            <a:ext cx="683564" cy="369332"/>
          </a:xfrm>
          <a:prstGeom prst="rect">
            <a:avLst/>
          </a:prstGeom>
          <a:noFill/>
        </p:spPr>
        <p:txBody>
          <a:bodyPr wrap="square" rtlCol="1">
            <a:spAutoFit/>
          </a:bodyPr>
          <a:lstStyle/>
          <a:p>
            <a:endParaRPr lang="he-IL" dirty="0"/>
          </a:p>
        </p:txBody>
      </p:sp>
      <p:sp>
        <p:nvSpPr>
          <p:cNvPr id="33" name="תיבת טקסט 32">
            <a:extLst>
              <a:ext uri="{FF2B5EF4-FFF2-40B4-BE49-F238E27FC236}">
                <a16:creationId xmlns:a16="http://schemas.microsoft.com/office/drawing/2014/main" id="{DCE3597D-70B7-EA71-F259-69A0395956F4}"/>
              </a:ext>
            </a:extLst>
          </p:cNvPr>
          <p:cNvSpPr txBox="1"/>
          <p:nvPr/>
        </p:nvSpPr>
        <p:spPr>
          <a:xfrm>
            <a:off x="2732041" y="3189188"/>
            <a:ext cx="683564" cy="369332"/>
          </a:xfrm>
          <a:prstGeom prst="rect">
            <a:avLst/>
          </a:prstGeom>
          <a:noFill/>
        </p:spPr>
        <p:txBody>
          <a:bodyPr wrap="square" rtlCol="1">
            <a:spAutoFit/>
          </a:bodyPr>
          <a:lstStyle/>
          <a:p>
            <a:endParaRPr lang="he-IL" dirty="0"/>
          </a:p>
        </p:txBody>
      </p:sp>
      <p:sp>
        <p:nvSpPr>
          <p:cNvPr id="2" name="תיבת טקסט 1">
            <a:extLst>
              <a:ext uri="{FF2B5EF4-FFF2-40B4-BE49-F238E27FC236}">
                <a16:creationId xmlns:a16="http://schemas.microsoft.com/office/drawing/2014/main" id="{A09E2CAE-A45D-2407-9263-B08B6B9F9749}"/>
              </a:ext>
            </a:extLst>
          </p:cNvPr>
          <p:cNvSpPr txBox="1"/>
          <p:nvPr/>
        </p:nvSpPr>
        <p:spPr>
          <a:xfrm>
            <a:off x="1801189" y="459103"/>
            <a:ext cx="8114120" cy="523220"/>
          </a:xfrm>
          <a:prstGeom prst="rect">
            <a:avLst/>
          </a:prstGeom>
          <a:noFill/>
        </p:spPr>
        <p:txBody>
          <a:bodyPr wrap="square">
            <a:spAutoFit/>
          </a:bodyPr>
          <a:lstStyle/>
          <a:p>
            <a:r>
              <a:rPr lang="ar-SA" sz="2800" b="1" dirty="0"/>
              <a:t>اقرأوا قطعة المعلومات وأجيبوا عن الأسئلة في الشريحة رقم </a:t>
            </a:r>
            <a:r>
              <a:rPr lang="he-IL" sz="2800" dirty="0"/>
              <a:t>21 .</a:t>
            </a:r>
            <a:endParaRPr lang="he-IL" sz="2000" dirty="0">
              <a:solidFill>
                <a:srgbClr val="C00000"/>
              </a:solidFill>
            </a:endParaRPr>
          </a:p>
        </p:txBody>
      </p:sp>
      <p:pic>
        <p:nvPicPr>
          <p:cNvPr id="13" name="תמונה 12">
            <a:extLst>
              <a:ext uri="{FF2B5EF4-FFF2-40B4-BE49-F238E27FC236}">
                <a16:creationId xmlns:a16="http://schemas.microsoft.com/office/drawing/2014/main" id="{1C119158-B6F6-B7DD-BF0B-44E5661C2606}"/>
              </a:ext>
            </a:extLst>
          </p:cNvPr>
          <p:cNvPicPr>
            <a:picLocks noChangeAspect="1"/>
          </p:cNvPicPr>
          <p:nvPr/>
        </p:nvPicPr>
        <p:blipFill>
          <a:blip r:embed="rId5"/>
          <a:stretch>
            <a:fillRect/>
          </a:stretch>
        </p:blipFill>
        <p:spPr>
          <a:xfrm>
            <a:off x="10983686" y="-427018"/>
            <a:ext cx="1208314" cy="800348"/>
          </a:xfrm>
          <a:prstGeom prst="rect">
            <a:avLst/>
          </a:prstGeom>
        </p:spPr>
      </p:pic>
      <p:pic>
        <p:nvPicPr>
          <p:cNvPr id="5" name="תמונה 4" descr="גזירת מסך"/>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3331" y="1308296"/>
            <a:ext cx="10935659" cy="4614202"/>
          </a:xfrm>
          <a:prstGeom prst="rect">
            <a:avLst/>
          </a:prstGeom>
        </p:spPr>
      </p:pic>
    </p:spTree>
    <p:extLst>
      <p:ext uri="{BB962C8B-B14F-4D97-AF65-F5344CB8AC3E}">
        <p14:creationId xmlns:p14="http://schemas.microsoft.com/office/powerpoint/2010/main" val="29191800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7DCA0F29-A07B-D80A-D1DE-5857E94387F9}"/>
              </a:ext>
            </a:extLst>
          </p:cNvPr>
          <p:cNvPicPr>
            <a:picLocks noChangeAspect="1"/>
          </p:cNvPicPr>
          <p:nvPr/>
        </p:nvPicPr>
        <p:blipFill>
          <a:blip r:embed="rId3"/>
          <a:stretch>
            <a:fillRect/>
          </a:stretch>
        </p:blipFill>
        <p:spPr>
          <a:xfrm>
            <a:off x="-73891" y="0"/>
            <a:ext cx="12265891" cy="7352228"/>
          </a:xfrm>
          <a:prstGeom prst="rect">
            <a:avLst/>
          </a:prstGeom>
        </p:spPr>
      </p:pic>
      <p:pic>
        <p:nvPicPr>
          <p:cNvPr id="12" name="תמונה 11">
            <a:extLst>
              <a:ext uri="{FF2B5EF4-FFF2-40B4-BE49-F238E27FC236}">
                <a16:creationId xmlns:a16="http://schemas.microsoft.com/office/drawing/2014/main" id="{E0CE7D0F-F8E8-C8E1-9017-9F7F47CAE9DE}"/>
              </a:ext>
            </a:extLst>
          </p:cNvPr>
          <p:cNvPicPr>
            <a:picLocks noChangeAspect="1"/>
          </p:cNvPicPr>
          <p:nvPr/>
        </p:nvPicPr>
        <p:blipFill>
          <a:blip r:embed="rId4"/>
          <a:stretch>
            <a:fillRect/>
          </a:stretch>
        </p:blipFill>
        <p:spPr>
          <a:xfrm>
            <a:off x="236680" y="0"/>
            <a:ext cx="1542422" cy="666315"/>
          </a:xfrm>
          <a:prstGeom prst="rect">
            <a:avLst/>
          </a:prstGeom>
          <a:noFill/>
        </p:spPr>
      </p:pic>
      <p:sp>
        <p:nvSpPr>
          <p:cNvPr id="28" name="תיבת טקסט 27">
            <a:extLst>
              <a:ext uri="{FF2B5EF4-FFF2-40B4-BE49-F238E27FC236}">
                <a16:creationId xmlns:a16="http://schemas.microsoft.com/office/drawing/2014/main" id="{717BC63B-CD6B-8B97-283B-98979A401377}"/>
              </a:ext>
            </a:extLst>
          </p:cNvPr>
          <p:cNvSpPr txBox="1"/>
          <p:nvPr/>
        </p:nvSpPr>
        <p:spPr>
          <a:xfrm>
            <a:off x="9079345" y="3249096"/>
            <a:ext cx="683564" cy="369332"/>
          </a:xfrm>
          <a:prstGeom prst="rect">
            <a:avLst/>
          </a:prstGeom>
          <a:noFill/>
        </p:spPr>
        <p:txBody>
          <a:bodyPr wrap="square" rtlCol="1">
            <a:spAutoFit/>
          </a:bodyPr>
          <a:lstStyle/>
          <a:p>
            <a:endParaRPr lang="he-IL" dirty="0"/>
          </a:p>
        </p:txBody>
      </p:sp>
      <p:sp>
        <p:nvSpPr>
          <p:cNvPr id="29" name="תיבת טקסט 28">
            <a:extLst>
              <a:ext uri="{FF2B5EF4-FFF2-40B4-BE49-F238E27FC236}">
                <a16:creationId xmlns:a16="http://schemas.microsoft.com/office/drawing/2014/main" id="{31ECA2AD-6F4B-C696-9B0D-1EB64F301F05}"/>
              </a:ext>
            </a:extLst>
          </p:cNvPr>
          <p:cNvSpPr txBox="1"/>
          <p:nvPr/>
        </p:nvSpPr>
        <p:spPr>
          <a:xfrm>
            <a:off x="9231745" y="3401496"/>
            <a:ext cx="683564" cy="369332"/>
          </a:xfrm>
          <a:prstGeom prst="rect">
            <a:avLst/>
          </a:prstGeom>
          <a:noFill/>
        </p:spPr>
        <p:txBody>
          <a:bodyPr wrap="square" rtlCol="1">
            <a:spAutoFit/>
          </a:bodyPr>
          <a:lstStyle/>
          <a:p>
            <a:endParaRPr lang="he-IL" dirty="0"/>
          </a:p>
        </p:txBody>
      </p:sp>
      <p:sp>
        <p:nvSpPr>
          <p:cNvPr id="32" name="תיבת טקסט 31">
            <a:extLst>
              <a:ext uri="{FF2B5EF4-FFF2-40B4-BE49-F238E27FC236}">
                <a16:creationId xmlns:a16="http://schemas.microsoft.com/office/drawing/2014/main" id="{EFCF4435-CAC1-2B19-99E1-80C9ADE9DCE4}"/>
              </a:ext>
            </a:extLst>
          </p:cNvPr>
          <p:cNvSpPr txBox="1"/>
          <p:nvPr/>
        </p:nvSpPr>
        <p:spPr>
          <a:xfrm>
            <a:off x="9384145" y="3553896"/>
            <a:ext cx="683564" cy="369332"/>
          </a:xfrm>
          <a:prstGeom prst="rect">
            <a:avLst/>
          </a:prstGeom>
          <a:noFill/>
        </p:spPr>
        <p:txBody>
          <a:bodyPr wrap="square" rtlCol="1">
            <a:spAutoFit/>
          </a:bodyPr>
          <a:lstStyle/>
          <a:p>
            <a:endParaRPr lang="he-IL" dirty="0"/>
          </a:p>
        </p:txBody>
      </p:sp>
      <p:sp>
        <p:nvSpPr>
          <p:cNvPr id="33" name="תיבת טקסט 32">
            <a:extLst>
              <a:ext uri="{FF2B5EF4-FFF2-40B4-BE49-F238E27FC236}">
                <a16:creationId xmlns:a16="http://schemas.microsoft.com/office/drawing/2014/main" id="{DCE3597D-70B7-EA71-F259-69A0395956F4}"/>
              </a:ext>
            </a:extLst>
          </p:cNvPr>
          <p:cNvSpPr txBox="1"/>
          <p:nvPr/>
        </p:nvSpPr>
        <p:spPr>
          <a:xfrm>
            <a:off x="2732041" y="3189188"/>
            <a:ext cx="683564" cy="369332"/>
          </a:xfrm>
          <a:prstGeom prst="rect">
            <a:avLst/>
          </a:prstGeom>
          <a:noFill/>
        </p:spPr>
        <p:txBody>
          <a:bodyPr wrap="square" rtlCol="1">
            <a:spAutoFit/>
          </a:bodyPr>
          <a:lstStyle/>
          <a:p>
            <a:endParaRPr lang="he-IL" dirty="0"/>
          </a:p>
        </p:txBody>
      </p:sp>
      <p:pic>
        <p:nvPicPr>
          <p:cNvPr id="10" name="תמונה 9">
            <a:extLst>
              <a:ext uri="{FF2B5EF4-FFF2-40B4-BE49-F238E27FC236}">
                <a16:creationId xmlns:a16="http://schemas.microsoft.com/office/drawing/2014/main" id="{1C119158-B6F6-B7DD-BF0B-44E5661C2606}"/>
              </a:ext>
            </a:extLst>
          </p:cNvPr>
          <p:cNvPicPr>
            <a:picLocks noChangeAspect="1"/>
          </p:cNvPicPr>
          <p:nvPr/>
        </p:nvPicPr>
        <p:blipFill>
          <a:blip r:embed="rId5"/>
          <a:stretch>
            <a:fillRect/>
          </a:stretch>
        </p:blipFill>
        <p:spPr>
          <a:xfrm>
            <a:off x="10983686" y="9113"/>
            <a:ext cx="1208314" cy="800348"/>
          </a:xfrm>
          <a:prstGeom prst="rect">
            <a:avLst/>
          </a:prstGeom>
        </p:spPr>
      </p:pic>
      <p:pic>
        <p:nvPicPr>
          <p:cNvPr id="2" name="תמונה 1" descr="גזירת מסך"/>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3805" y="1320389"/>
            <a:ext cx="11484389" cy="4900877"/>
          </a:xfrm>
          <a:prstGeom prst="rect">
            <a:avLst/>
          </a:prstGeom>
        </p:spPr>
      </p:pic>
    </p:spTree>
    <p:extLst>
      <p:ext uri="{BB962C8B-B14F-4D97-AF65-F5344CB8AC3E}">
        <p14:creationId xmlns:p14="http://schemas.microsoft.com/office/powerpoint/2010/main" val="19589281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תמונה 11">
            <a:extLst>
              <a:ext uri="{FF2B5EF4-FFF2-40B4-BE49-F238E27FC236}">
                <a16:creationId xmlns:a16="http://schemas.microsoft.com/office/drawing/2014/main" id="{E0CE7D0F-F8E8-C8E1-9017-9F7F47CAE9DE}"/>
              </a:ext>
            </a:extLst>
          </p:cNvPr>
          <p:cNvPicPr>
            <a:picLocks noChangeAspect="1"/>
          </p:cNvPicPr>
          <p:nvPr/>
        </p:nvPicPr>
        <p:blipFill>
          <a:blip r:embed="rId3"/>
          <a:stretch>
            <a:fillRect/>
          </a:stretch>
        </p:blipFill>
        <p:spPr>
          <a:xfrm>
            <a:off x="197682" y="6126276"/>
            <a:ext cx="1542422" cy="666315"/>
          </a:xfrm>
          <a:prstGeom prst="rect">
            <a:avLst/>
          </a:prstGeom>
          <a:noFill/>
        </p:spPr>
      </p:pic>
      <p:sp>
        <p:nvSpPr>
          <p:cNvPr id="28" name="תיבת טקסט 27">
            <a:extLst>
              <a:ext uri="{FF2B5EF4-FFF2-40B4-BE49-F238E27FC236}">
                <a16:creationId xmlns:a16="http://schemas.microsoft.com/office/drawing/2014/main" id="{717BC63B-CD6B-8B97-283B-98979A401377}"/>
              </a:ext>
            </a:extLst>
          </p:cNvPr>
          <p:cNvSpPr txBox="1"/>
          <p:nvPr/>
        </p:nvSpPr>
        <p:spPr>
          <a:xfrm>
            <a:off x="9079345" y="3249096"/>
            <a:ext cx="683564" cy="369332"/>
          </a:xfrm>
          <a:prstGeom prst="rect">
            <a:avLst/>
          </a:prstGeom>
          <a:noFill/>
        </p:spPr>
        <p:txBody>
          <a:bodyPr wrap="square" rtlCol="1">
            <a:spAutoFit/>
          </a:bodyPr>
          <a:lstStyle/>
          <a:p>
            <a:endParaRPr lang="he-IL" dirty="0"/>
          </a:p>
        </p:txBody>
      </p:sp>
      <p:sp>
        <p:nvSpPr>
          <p:cNvPr id="29" name="תיבת טקסט 28">
            <a:extLst>
              <a:ext uri="{FF2B5EF4-FFF2-40B4-BE49-F238E27FC236}">
                <a16:creationId xmlns:a16="http://schemas.microsoft.com/office/drawing/2014/main" id="{31ECA2AD-6F4B-C696-9B0D-1EB64F301F05}"/>
              </a:ext>
            </a:extLst>
          </p:cNvPr>
          <p:cNvSpPr txBox="1"/>
          <p:nvPr/>
        </p:nvSpPr>
        <p:spPr>
          <a:xfrm>
            <a:off x="9231745" y="3401496"/>
            <a:ext cx="683564" cy="369332"/>
          </a:xfrm>
          <a:prstGeom prst="rect">
            <a:avLst/>
          </a:prstGeom>
          <a:noFill/>
        </p:spPr>
        <p:txBody>
          <a:bodyPr wrap="square" rtlCol="1">
            <a:spAutoFit/>
          </a:bodyPr>
          <a:lstStyle/>
          <a:p>
            <a:endParaRPr lang="he-IL" dirty="0"/>
          </a:p>
        </p:txBody>
      </p:sp>
      <p:sp>
        <p:nvSpPr>
          <p:cNvPr id="32" name="תיבת טקסט 31">
            <a:extLst>
              <a:ext uri="{FF2B5EF4-FFF2-40B4-BE49-F238E27FC236}">
                <a16:creationId xmlns:a16="http://schemas.microsoft.com/office/drawing/2014/main" id="{EFCF4435-CAC1-2B19-99E1-80C9ADE9DCE4}"/>
              </a:ext>
            </a:extLst>
          </p:cNvPr>
          <p:cNvSpPr txBox="1"/>
          <p:nvPr/>
        </p:nvSpPr>
        <p:spPr>
          <a:xfrm>
            <a:off x="9384145" y="3553896"/>
            <a:ext cx="683564" cy="369332"/>
          </a:xfrm>
          <a:prstGeom prst="rect">
            <a:avLst/>
          </a:prstGeom>
          <a:noFill/>
        </p:spPr>
        <p:txBody>
          <a:bodyPr wrap="square" rtlCol="1">
            <a:spAutoFit/>
          </a:bodyPr>
          <a:lstStyle/>
          <a:p>
            <a:endParaRPr lang="he-IL" dirty="0"/>
          </a:p>
        </p:txBody>
      </p:sp>
      <p:sp>
        <p:nvSpPr>
          <p:cNvPr id="33" name="תיבת טקסט 32">
            <a:extLst>
              <a:ext uri="{FF2B5EF4-FFF2-40B4-BE49-F238E27FC236}">
                <a16:creationId xmlns:a16="http://schemas.microsoft.com/office/drawing/2014/main" id="{DCE3597D-70B7-EA71-F259-69A0395956F4}"/>
              </a:ext>
            </a:extLst>
          </p:cNvPr>
          <p:cNvSpPr txBox="1"/>
          <p:nvPr/>
        </p:nvSpPr>
        <p:spPr>
          <a:xfrm>
            <a:off x="2732041" y="3189188"/>
            <a:ext cx="683564" cy="369332"/>
          </a:xfrm>
          <a:prstGeom prst="rect">
            <a:avLst/>
          </a:prstGeom>
          <a:noFill/>
        </p:spPr>
        <p:txBody>
          <a:bodyPr wrap="square" rtlCol="1">
            <a:spAutoFit/>
          </a:bodyPr>
          <a:lstStyle/>
          <a:p>
            <a:endParaRPr lang="he-IL" dirty="0"/>
          </a:p>
        </p:txBody>
      </p:sp>
      <p:sp>
        <p:nvSpPr>
          <p:cNvPr id="2" name="תיבת טקסט 1">
            <a:extLst>
              <a:ext uri="{FF2B5EF4-FFF2-40B4-BE49-F238E27FC236}">
                <a16:creationId xmlns:a16="http://schemas.microsoft.com/office/drawing/2014/main" id="{BDB3FBA4-498A-B907-A38A-8A109DA38797}"/>
              </a:ext>
            </a:extLst>
          </p:cNvPr>
          <p:cNvSpPr txBox="1"/>
          <p:nvPr/>
        </p:nvSpPr>
        <p:spPr>
          <a:xfrm>
            <a:off x="2276061" y="366511"/>
            <a:ext cx="7639248" cy="646331"/>
          </a:xfrm>
          <a:prstGeom prst="rect">
            <a:avLst/>
          </a:prstGeom>
          <a:noFill/>
        </p:spPr>
        <p:txBody>
          <a:bodyPr wrap="square" rtlCol="1">
            <a:spAutoFit/>
          </a:bodyPr>
          <a:lstStyle/>
          <a:p>
            <a:r>
              <a:rPr lang="ar-SA" sz="3600" b="1" dirty="0"/>
              <a:t>النَّهار، الليل واليوم</a:t>
            </a:r>
            <a:endParaRPr lang="he-IL" sz="3600" b="1" dirty="0"/>
          </a:p>
        </p:txBody>
      </p:sp>
      <p:pic>
        <p:nvPicPr>
          <p:cNvPr id="9" name="תמונה 8">
            <a:extLst>
              <a:ext uri="{FF2B5EF4-FFF2-40B4-BE49-F238E27FC236}">
                <a16:creationId xmlns:a16="http://schemas.microsoft.com/office/drawing/2014/main" id="{F18C8F19-A0E9-B816-5458-188EAE70FEF3}"/>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535380" y="2037550"/>
            <a:ext cx="9572625" cy="4059576"/>
          </a:xfrm>
          <a:prstGeom prst="rect">
            <a:avLst/>
          </a:prstGeom>
        </p:spPr>
      </p:pic>
      <p:sp>
        <p:nvSpPr>
          <p:cNvPr id="10" name="תיבת טקסט 9">
            <a:extLst>
              <a:ext uri="{FF2B5EF4-FFF2-40B4-BE49-F238E27FC236}">
                <a16:creationId xmlns:a16="http://schemas.microsoft.com/office/drawing/2014/main" id="{A686AF75-FF74-9C76-E9B3-A5FF85259440}"/>
              </a:ext>
            </a:extLst>
          </p:cNvPr>
          <p:cNvSpPr txBox="1"/>
          <p:nvPr/>
        </p:nvSpPr>
        <p:spPr>
          <a:xfrm>
            <a:off x="1172817" y="1083443"/>
            <a:ext cx="10692672" cy="954107"/>
          </a:xfrm>
          <a:prstGeom prst="rect">
            <a:avLst/>
          </a:prstGeom>
          <a:noFill/>
        </p:spPr>
        <p:txBody>
          <a:bodyPr wrap="square" rtlCol="1">
            <a:spAutoFit/>
          </a:bodyPr>
          <a:lstStyle/>
          <a:p>
            <a:r>
              <a:rPr lang="ar-SA" sz="2800" b="1" dirty="0"/>
              <a:t>ما العلاقة بين ظاهرة تكون النهار والليل ودوران الكرة الأرضيَّة حول محوَرِها؟</a:t>
            </a:r>
            <a:endParaRPr lang="he-IL" sz="2800" b="1" dirty="0"/>
          </a:p>
          <a:p>
            <a:r>
              <a:rPr lang="ar-SA" sz="2800" b="1" dirty="0"/>
              <a:t>ما هو النَّهار؟ ما هو الليْل؟ وما هو اليوم؟ </a:t>
            </a:r>
            <a:endParaRPr lang="he-IL" sz="2800" b="1" dirty="0"/>
          </a:p>
        </p:txBody>
      </p:sp>
      <p:sp>
        <p:nvSpPr>
          <p:cNvPr id="4" name="תיבת טקסט 3">
            <a:extLst>
              <a:ext uri="{FF2B5EF4-FFF2-40B4-BE49-F238E27FC236}">
                <a16:creationId xmlns:a16="http://schemas.microsoft.com/office/drawing/2014/main" id="{F08ABB9A-21BE-463B-008C-0B80DEACFD90}"/>
              </a:ext>
            </a:extLst>
          </p:cNvPr>
          <p:cNvSpPr txBox="1"/>
          <p:nvPr/>
        </p:nvSpPr>
        <p:spPr>
          <a:xfrm>
            <a:off x="7691225" y="514106"/>
            <a:ext cx="4205161" cy="646331"/>
          </a:xfrm>
          <a:prstGeom prst="rect">
            <a:avLst/>
          </a:prstGeom>
          <a:noFill/>
        </p:spPr>
        <p:txBody>
          <a:bodyPr wrap="square" rtlCol="1">
            <a:spAutoFit/>
          </a:bodyPr>
          <a:lstStyle/>
          <a:p>
            <a:r>
              <a:rPr lang="ar-SA" sz="3600" b="1" dirty="0">
                <a:solidFill>
                  <a:srgbClr val="C00000"/>
                </a:solidFill>
              </a:rPr>
              <a:t>نُلَخِّص</a:t>
            </a:r>
            <a:endParaRPr lang="he-IL" sz="3600" b="1" dirty="0">
              <a:solidFill>
                <a:srgbClr val="C00000"/>
              </a:solidFill>
            </a:endParaRPr>
          </a:p>
        </p:txBody>
      </p:sp>
      <p:pic>
        <p:nvPicPr>
          <p:cNvPr id="13" name="תמונה 12">
            <a:extLst>
              <a:ext uri="{FF2B5EF4-FFF2-40B4-BE49-F238E27FC236}">
                <a16:creationId xmlns:a16="http://schemas.microsoft.com/office/drawing/2014/main" id="{1C119158-B6F6-B7DD-BF0B-44E5661C2606}"/>
              </a:ext>
            </a:extLst>
          </p:cNvPr>
          <p:cNvPicPr>
            <a:picLocks noChangeAspect="1"/>
          </p:cNvPicPr>
          <p:nvPr/>
        </p:nvPicPr>
        <p:blipFill>
          <a:blip r:embed="rId5"/>
          <a:stretch>
            <a:fillRect/>
          </a:stretch>
        </p:blipFill>
        <p:spPr>
          <a:xfrm>
            <a:off x="10983686" y="6057652"/>
            <a:ext cx="1208314" cy="800348"/>
          </a:xfrm>
          <a:prstGeom prst="rect">
            <a:avLst/>
          </a:prstGeom>
        </p:spPr>
      </p:pic>
    </p:spTree>
    <p:extLst>
      <p:ext uri="{BB962C8B-B14F-4D97-AF65-F5344CB8AC3E}">
        <p14:creationId xmlns:p14="http://schemas.microsoft.com/office/powerpoint/2010/main" val="41964883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7DCA0F29-A07B-D80A-D1DE-5857E94387F9}"/>
              </a:ext>
            </a:extLst>
          </p:cNvPr>
          <p:cNvPicPr>
            <a:picLocks noChangeAspect="1"/>
          </p:cNvPicPr>
          <p:nvPr/>
        </p:nvPicPr>
        <p:blipFill>
          <a:blip r:embed="rId3"/>
          <a:stretch>
            <a:fillRect/>
          </a:stretch>
        </p:blipFill>
        <p:spPr>
          <a:xfrm>
            <a:off x="0" y="0"/>
            <a:ext cx="12371147" cy="6982896"/>
          </a:xfrm>
          <a:prstGeom prst="rect">
            <a:avLst/>
          </a:prstGeom>
        </p:spPr>
      </p:pic>
      <p:pic>
        <p:nvPicPr>
          <p:cNvPr id="12" name="תמונה 11">
            <a:extLst>
              <a:ext uri="{FF2B5EF4-FFF2-40B4-BE49-F238E27FC236}">
                <a16:creationId xmlns:a16="http://schemas.microsoft.com/office/drawing/2014/main" id="{E0CE7D0F-F8E8-C8E1-9017-9F7F47CAE9DE}"/>
              </a:ext>
            </a:extLst>
          </p:cNvPr>
          <p:cNvPicPr>
            <a:picLocks noChangeAspect="1"/>
          </p:cNvPicPr>
          <p:nvPr/>
        </p:nvPicPr>
        <p:blipFill>
          <a:blip r:embed="rId4"/>
          <a:stretch>
            <a:fillRect/>
          </a:stretch>
        </p:blipFill>
        <p:spPr>
          <a:xfrm>
            <a:off x="212488" y="6201654"/>
            <a:ext cx="1542422" cy="666315"/>
          </a:xfrm>
          <a:prstGeom prst="rect">
            <a:avLst/>
          </a:prstGeom>
          <a:noFill/>
        </p:spPr>
      </p:pic>
      <p:sp>
        <p:nvSpPr>
          <p:cNvPr id="28" name="תיבת טקסט 27">
            <a:extLst>
              <a:ext uri="{FF2B5EF4-FFF2-40B4-BE49-F238E27FC236}">
                <a16:creationId xmlns:a16="http://schemas.microsoft.com/office/drawing/2014/main" id="{717BC63B-CD6B-8B97-283B-98979A401377}"/>
              </a:ext>
            </a:extLst>
          </p:cNvPr>
          <p:cNvSpPr txBox="1"/>
          <p:nvPr/>
        </p:nvSpPr>
        <p:spPr>
          <a:xfrm>
            <a:off x="9079345" y="3249096"/>
            <a:ext cx="683564" cy="369332"/>
          </a:xfrm>
          <a:prstGeom prst="rect">
            <a:avLst/>
          </a:prstGeom>
          <a:noFill/>
        </p:spPr>
        <p:txBody>
          <a:bodyPr wrap="square" rtlCol="1">
            <a:spAutoFit/>
          </a:bodyPr>
          <a:lstStyle/>
          <a:p>
            <a:endParaRPr lang="he-IL" dirty="0"/>
          </a:p>
        </p:txBody>
      </p:sp>
      <p:sp>
        <p:nvSpPr>
          <p:cNvPr id="29" name="תיבת טקסט 28">
            <a:extLst>
              <a:ext uri="{FF2B5EF4-FFF2-40B4-BE49-F238E27FC236}">
                <a16:creationId xmlns:a16="http://schemas.microsoft.com/office/drawing/2014/main" id="{31ECA2AD-6F4B-C696-9B0D-1EB64F301F05}"/>
              </a:ext>
            </a:extLst>
          </p:cNvPr>
          <p:cNvSpPr txBox="1"/>
          <p:nvPr/>
        </p:nvSpPr>
        <p:spPr>
          <a:xfrm>
            <a:off x="9231745" y="3401496"/>
            <a:ext cx="683564" cy="369332"/>
          </a:xfrm>
          <a:prstGeom prst="rect">
            <a:avLst/>
          </a:prstGeom>
          <a:noFill/>
        </p:spPr>
        <p:txBody>
          <a:bodyPr wrap="square" rtlCol="1">
            <a:spAutoFit/>
          </a:bodyPr>
          <a:lstStyle/>
          <a:p>
            <a:endParaRPr lang="he-IL" dirty="0"/>
          </a:p>
        </p:txBody>
      </p:sp>
      <p:sp>
        <p:nvSpPr>
          <p:cNvPr id="32" name="תיבת טקסט 31">
            <a:extLst>
              <a:ext uri="{FF2B5EF4-FFF2-40B4-BE49-F238E27FC236}">
                <a16:creationId xmlns:a16="http://schemas.microsoft.com/office/drawing/2014/main" id="{EFCF4435-CAC1-2B19-99E1-80C9ADE9DCE4}"/>
              </a:ext>
            </a:extLst>
          </p:cNvPr>
          <p:cNvSpPr txBox="1"/>
          <p:nvPr/>
        </p:nvSpPr>
        <p:spPr>
          <a:xfrm>
            <a:off x="9384145" y="3553896"/>
            <a:ext cx="683564" cy="369332"/>
          </a:xfrm>
          <a:prstGeom prst="rect">
            <a:avLst/>
          </a:prstGeom>
          <a:noFill/>
        </p:spPr>
        <p:txBody>
          <a:bodyPr wrap="square" rtlCol="1">
            <a:spAutoFit/>
          </a:bodyPr>
          <a:lstStyle/>
          <a:p>
            <a:endParaRPr lang="he-IL" dirty="0"/>
          </a:p>
        </p:txBody>
      </p:sp>
      <p:sp>
        <p:nvSpPr>
          <p:cNvPr id="33" name="תיבת טקסט 32">
            <a:extLst>
              <a:ext uri="{FF2B5EF4-FFF2-40B4-BE49-F238E27FC236}">
                <a16:creationId xmlns:a16="http://schemas.microsoft.com/office/drawing/2014/main" id="{DCE3597D-70B7-EA71-F259-69A0395956F4}"/>
              </a:ext>
            </a:extLst>
          </p:cNvPr>
          <p:cNvSpPr txBox="1"/>
          <p:nvPr/>
        </p:nvSpPr>
        <p:spPr>
          <a:xfrm>
            <a:off x="2732041" y="3189188"/>
            <a:ext cx="683564" cy="369332"/>
          </a:xfrm>
          <a:prstGeom prst="rect">
            <a:avLst/>
          </a:prstGeom>
          <a:noFill/>
        </p:spPr>
        <p:txBody>
          <a:bodyPr wrap="square" rtlCol="1">
            <a:spAutoFit/>
          </a:bodyPr>
          <a:lstStyle/>
          <a:p>
            <a:endParaRPr lang="he-IL" dirty="0"/>
          </a:p>
        </p:txBody>
      </p:sp>
      <p:sp>
        <p:nvSpPr>
          <p:cNvPr id="5" name="מציין מיקום תוכן 2">
            <a:extLst>
              <a:ext uri="{FF2B5EF4-FFF2-40B4-BE49-F238E27FC236}">
                <a16:creationId xmlns:a16="http://schemas.microsoft.com/office/drawing/2014/main" id="{82899D2B-3A47-0F88-CF4A-C06E7EC6858C}"/>
              </a:ext>
            </a:extLst>
          </p:cNvPr>
          <p:cNvSpPr txBox="1">
            <a:spLocks/>
          </p:cNvSpPr>
          <p:nvPr/>
        </p:nvSpPr>
        <p:spPr>
          <a:xfrm>
            <a:off x="4541003" y="604579"/>
            <a:ext cx="7830143" cy="4770945"/>
          </a:xfrm>
          <a:prstGeom prst="rect">
            <a:avLst/>
          </a:prstGeom>
        </p:spPr>
        <p:txBody>
          <a:bodyPr>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he-IL" sz="4000" b="1" dirty="0"/>
          </a:p>
          <a:p>
            <a:pPr marL="0" indent="0" algn="ctr">
              <a:buFont typeface="Arial" panose="020B0604020202020204" pitchFamily="34" charset="0"/>
              <a:buNone/>
            </a:pPr>
            <a:endParaRPr lang="he-IL" sz="4000" b="1" dirty="0"/>
          </a:p>
          <a:p>
            <a:pPr marL="0" indent="0" algn="ctr">
              <a:buFont typeface="Arial" panose="020B0604020202020204" pitchFamily="34" charset="0"/>
              <a:buNone/>
            </a:pPr>
            <a:endParaRPr lang="he-IL" sz="4400" b="1" dirty="0">
              <a:solidFill>
                <a:srgbClr val="0070C0"/>
              </a:solidFill>
            </a:endParaRPr>
          </a:p>
          <a:p>
            <a:pPr marL="0" indent="0" algn="ctr">
              <a:buFont typeface="Arial" panose="020B0604020202020204" pitchFamily="34" charset="0"/>
              <a:buNone/>
            </a:pPr>
            <a:r>
              <a:rPr lang="he-IL" sz="5400" b="1" dirty="0">
                <a:solidFill>
                  <a:srgbClr val="0070C0"/>
                </a:solidFill>
              </a:rPr>
              <a:t> </a:t>
            </a:r>
            <a:r>
              <a:rPr lang="ar-SA" sz="5400" b="1" dirty="0">
                <a:solidFill>
                  <a:srgbClr val="0070C0"/>
                </a:solidFill>
              </a:rPr>
              <a:t>القمر يدور حول الكرة الأرضيَّة</a:t>
            </a:r>
            <a:endParaRPr lang="en-US" sz="5400" b="1" dirty="0">
              <a:solidFill>
                <a:srgbClr val="0070C0"/>
              </a:solidFill>
            </a:endParaRPr>
          </a:p>
        </p:txBody>
      </p:sp>
      <p:pic>
        <p:nvPicPr>
          <p:cNvPr id="8" name="תמונה 7" descr="צילום ותמונה של ליל ירח בחינם">
            <a:extLst>
              <a:ext uri="{FF2B5EF4-FFF2-40B4-BE49-F238E27FC236}">
                <a16:creationId xmlns:a16="http://schemas.microsoft.com/office/drawing/2014/main" id="{04770BE2-83C2-C5F9-122F-124A6C0ED55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3332" y="1895158"/>
            <a:ext cx="2921991" cy="295739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3" name="תמונה 12">
            <a:extLst>
              <a:ext uri="{FF2B5EF4-FFF2-40B4-BE49-F238E27FC236}">
                <a16:creationId xmlns:a16="http://schemas.microsoft.com/office/drawing/2014/main" id="{1C119158-B6F6-B7DD-BF0B-44E5661C2606}"/>
              </a:ext>
            </a:extLst>
          </p:cNvPr>
          <p:cNvPicPr>
            <a:picLocks noChangeAspect="1"/>
          </p:cNvPicPr>
          <p:nvPr/>
        </p:nvPicPr>
        <p:blipFill>
          <a:blip r:embed="rId6"/>
          <a:stretch>
            <a:fillRect/>
          </a:stretch>
        </p:blipFill>
        <p:spPr>
          <a:xfrm>
            <a:off x="11162832" y="6201654"/>
            <a:ext cx="1208314" cy="800348"/>
          </a:xfrm>
          <a:prstGeom prst="rect">
            <a:avLst/>
          </a:prstGeom>
        </p:spPr>
      </p:pic>
    </p:spTree>
    <p:extLst>
      <p:ext uri="{BB962C8B-B14F-4D97-AF65-F5344CB8AC3E}">
        <p14:creationId xmlns:p14="http://schemas.microsoft.com/office/powerpoint/2010/main" val="31495754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7DCA0F29-A07B-D80A-D1DE-5857E94387F9}"/>
              </a:ext>
            </a:extLst>
          </p:cNvPr>
          <p:cNvPicPr>
            <a:picLocks noChangeAspect="1"/>
          </p:cNvPicPr>
          <p:nvPr/>
        </p:nvPicPr>
        <p:blipFill>
          <a:blip r:embed="rId3"/>
          <a:stretch>
            <a:fillRect/>
          </a:stretch>
        </p:blipFill>
        <p:spPr>
          <a:xfrm>
            <a:off x="-73891" y="-89952"/>
            <a:ext cx="12265891" cy="6982896"/>
          </a:xfrm>
          <a:prstGeom prst="rect">
            <a:avLst/>
          </a:prstGeom>
        </p:spPr>
      </p:pic>
      <p:sp>
        <p:nvSpPr>
          <p:cNvPr id="28" name="תיבת טקסט 27">
            <a:extLst>
              <a:ext uri="{FF2B5EF4-FFF2-40B4-BE49-F238E27FC236}">
                <a16:creationId xmlns:a16="http://schemas.microsoft.com/office/drawing/2014/main" id="{717BC63B-CD6B-8B97-283B-98979A401377}"/>
              </a:ext>
            </a:extLst>
          </p:cNvPr>
          <p:cNvSpPr txBox="1"/>
          <p:nvPr/>
        </p:nvSpPr>
        <p:spPr>
          <a:xfrm>
            <a:off x="9079345" y="3249096"/>
            <a:ext cx="683564" cy="369332"/>
          </a:xfrm>
          <a:prstGeom prst="rect">
            <a:avLst/>
          </a:prstGeom>
          <a:noFill/>
        </p:spPr>
        <p:txBody>
          <a:bodyPr wrap="square" rtlCol="1">
            <a:spAutoFit/>
          </a:bodyPr>
          <a:lstStyle/>
          <a:p>
            <a:endParaRPr lang="he-IL" dirty="0"/>
          </a:p>
        </p:txBody>
      </p:sp>
      <p:sp>
        <p:nvSpPr>
          <p:cNvPr id="29" name="תיבת טקסט 28">
            <a:extLst>
              <a:ext uri="{FF2B5EF4-FFF2-40B4-BE49-F238E27FC236}">
                <a16:creationId xmlns:a16="http://schemas.microsoft.com/office/drawing/2014/main" id="{31ECA2AD-6F4B-C696-9B0D-1EB64F301F05}"/>
              </a:ext>
            </a:extLst>
          </p:cNvPr>
          <p:cNvSpPr txBox="1"/>
          <p:nvPr/>
        </p:nvSpPr>
        <p:spPr>
          <a:xfrm>
            <a:off x="9231745" y="3401496"/>
            <a:ext cx="683564" cy="369332"/>
          </a:xfrm>
          <a:prstGeom prst="rect">
            <a:avLst/>
          </a:prstGeom>
          <a:noFill/>
        </p:spPr>
        <p:txBody>
          <a:bodyPr wrap="square" rtlCol="1">
            <a:spAutoFit/>
          </a:bodyPr>
          <a:lstStyle/>
          <a:p>
            <a:endParaRPr lang="he-IL" dirty="0"/>
          </a:p>
        </p:txBody>
      </p:sp>
      <p:sp>
        <p:nvSpPr>
          <p:cNvPr id="32" name="תיבת טקסט 31">
            <a:extLst>
              <a:ext uri="{FF2B5EF4-FFF2-40B4-BE49-F238E27FC236}">
                <a16:creationId xmlns:a16="http://schemas.microsoft.com/office/drawing/2014/main" id="{EFCF4435-CAC1-2B19-99E1-80C9ADE9DCE4}"/>
              </a:ext>
            </a:extLst>
          </p:cNvPr>
          <p:cNvSpPr txBox="1"/>
          <p:nvPr/>
        </p:nvSpPr>
        <p:spPr>
          <a:xfrm>
            <a:off x="9384145" y="3553896"/>
            <a:ext cx="683564" cy="369332"/>
          </a:xfrm>
          <a:prstGeom prst="rect">
            <a:avLst/>
          </a:prstGeom>
          <a:noFill/>
        </p:spPr>
        <p:txBody>
          <a:bodyPr wrap="square" rtlCol="1">
            <a:spAutoFit/>
          </a:bodyPr>
          <a:lstStyle/>
          <a:p>
            <a:endParaRPr lang="he-IL" dirty="0"/>
          </a:p>
        </p:txBody>
      </p:sp>
      <p:sp>
        <p:nvSpPr>
          <p:cNvPr id="33" name="תיבת טקסט 32">
            <a:extLst>
              <a:ext uri="{FF2B5EF4-FFF2-40B4-BE49-F238E27FC236}">
                <a16:creationId xmlns:a16="http://schemas.microsoft.com/office/drawing/2014/main" id="{DCE3597D-70B7-EA71-F259-69A0395956F4}"/>
              </a:ext>
            </a:extLst>
          </p:cNvPr>
          <p:cNvSpPr txBox="1"/>
          <p:nvPr/>
        </p:nvSpPr>
        <p:spPr>
          <a:xfrm>
            <a:off x="2732041" y="3189188"/>
            <a:ext cx="683564" cy="369332"/>
          </a:xfrm>
          <a:prstGeom prst="rect">
            <a:avLst/>
          </a:prstGeom>
          <a:noFill/>
        </p:spPr>
        <p:txBody>
          <a:bodyPr wrap="square" rtlCol="1">
            <a:spAutoFit/>
          </a:bodyPr>
          <a:lstStyle/>
          <a:p>
            <a:endParaRPr lang="he-IL" dirty="0"/>
          </a:p>
        </p:txBody>
      </p:sp>
      <p:sp>
        <p:nvSpPr>
          <p:cNvPr id="2" name="תיבת טקסט 1">
            <a:extLst>
              <a:ext uri="{FF2B5EF4-FFF2-40B4-BE49-F238E27FC236}">
                <a16:creationId xmlns:a16="http://schemas.microsoft.com/office/drawing/2014/main" id="{49B89B7E-3C68-773C-DD6F-AE0D1B8A762C}"/>
              </a:ext>
            </a:extLst>
          </p:cNvPr>
          <p:cNvSpPr txBox="1"/>
          <p:nvPr/>
        </p:nvSpPr>
        <p:spPr>
          <a:xfrm>
            <a:off x="4490369" y="40020"/>
            <a:ext cx="4738254" cy="769441"/>
          </a:xfrm>
          <a:prstGeom prst="rect">
            <a:avLst/>
          </a:prstGeom>
          <a:noFill/>
        </p:spPr>
        <p:txBody>
          <a:bodyPr wrap="square" rtlCol="1">
            <a:spAutoFit/>
          </a:bodyPr>
          <a:lstStyle/>
          <a:p>
            <a:pPr algn="ctr"/>
            <a:r>
              <a:rPr lang="ar-SA" sz="4400" b="1" dirty="0">
                <a:solidFill>
                  <a:schemeClr val="accent1">
                    <a:lumMod val="75000"/>
                  </a:schemeClr>
                </a:solidFill>
              </a:rPr>
              <a:t>شهر وشهر آخر</a:t>
            </a:r>
            <a:endParaRPr lang="he-IL" sz="4400" b="1" dirty="0">
              <a:solidFill>
                <a:schemeClr val="accent1">
                  <a:lumMod val="75000"/>
                </a:schemeClr>
              </a:solidFill>
            </a:endParaRPr>
          </a:p>
        </p:txBody>
      </p:sp>
      <p:sp>
        <p:nvSpPr>
          <p:cNvPr id="4" name="תיבת טקסט 3">
            <a:extLst>
              <a:ext uri="{FF2B5EF4-FFF2-40B4-BE49-F238E27FC236}">
                <a16:creationId xmlns:a16="http://schemas.microsoft.com/office/drawing/2014/main" id="{FE860458-75DB-6AB8-0D69-237564680E34}"/>
              </a:ext>
            </a:extLst>
          </p:cNvPr>
          <p:cNvSpPr txBox="1"/>
          <p:nvPr/>
        </p:nvSpPr>
        <p:spPr>
          <a:xfrm>
            <a:off x="5834412" y="756718"/>
            <a:ext cx="4936910" cy="584775"/>
          </a:xfrm>
          <a:prstGeom prst="rect">
            <a:avLst/>
          </a:prstGeom>
          <a:noFill/>
        </p:spPr>
        <p:txBody>
          <a:bodyPr wrap="square" rtlCol="1">
            <a:spAutoFit/>
          </a:bodyPr>
          <a:lstStyle/>
          <a:p>
            <a:r>
              <a:rPr lang="ar-SA" sz="3200" b="1" dirty="0"/>
              <a:t>مهمَّة</a:t>
            </a:r>
            <a:r>
              <a:rPr lang="he-IL" sz="3200" b="1" dirty="0"/>
              <a:t>: </a:t>
            </a:r>
            <a:r>
              <a:rPr lang="ar-SA" sz="3200" b="1" dirty="0">
                <a:solidFill>
                  <a:schemeClr val="accent1">
                    <a:lumMod val="75000"/>
                  </a:schemeClr>
                </a:solidFill>
              </a:rPr>
              <a:t>من يدور حولَ مَن؟</a:t>
            </a:r>
            <a:endParaRPr lang="he-IL" sz="3200" b="1" dirty="0">
              <a:solidFill>
                <a:schemeClr val="accent1">
                  <a:lumMod val="75000"/>
                </a:schemeClr>
              </a:solidFill>
            </a:endParaRPr>
          </a:p>
        </p:txBody>
      </p:sp>
      <p:pic>
        <p:nvPicPr>
          <p:cNvPr id="10" name="תמונה 9">
            <a:extLst>
              <a:ext uri="{FF2B5EF4-FFF2-40B4-BE49-F238E27FC236}">
                <a16:creationId xmlns:a16="http://schemas.microsoft.com/office/drawing/2014/main" id="{D90C335A-446A-B091-8807-7E59398A42DF}"/>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000909" y="1868388"/>
            <a:ext cx="3879274" cy="2641600"/>
          </a:xfrm>
          <a:prstGeom prst="rect">
            <a:avLst/>
          </a:prstGeom>
        </p:spPr>
      </p:pic>
      <p:sp>
        <p:nvSpPr>
          <p:cNvPr id="13" name="בועת מחשבה: ענן 12">
            <a:extLst>
              <a:ext uri="{FF2B5EF4-FFF2-40B4-BE49-F238E27FC236}">
                <a16:creationId xmlns:a16="http://schemas.microsoft.com/office/drawing/2014/main" id="{F5B143DD-DD3B-118D-1F1F-34AF1F03203E}"/>
              </a:ext>
            </a:extLst>
          </p:cNvPr>
          <p:cNvSpPr/>
          <p:nvPr/>
        </p:nvSpPr>
        <p:spPr>
          <a:xfrm>
            <a:off x="6859496" y="3110847"/>
            <a:ext cx="3767611" cy="2957316"/>
          </a:xfrm>
          <a:prstGeom prst="cloudCallout">
            <a:avLst>
              <a:gd name="adj1" fmla="val -93575"/>
              <a:gd name="adj2" fmla="val -39151"/>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ar-SA" sz="2400" dirty="0"/>
              <a:t>كيف تَتَحَدَّد الفترة الزمنية </a:t>
            </a:r>
            <a:r>
              <a:rPr lang="ar-SA" sz="2400" b="1" dirty="0"/>
              <a:t>شهر</a:t>
            </a:r>
            <a:r>
              <a:rPr lang="ar-SA" sz="2400" dirty="0"/>
              <a:t>؟</a:t>
            </a:r>
            <a:endParaRPr lang="he-IL" sz="2400" dirty="0"/>
          </a:p>
          <a:p>
            <a:pPr algn="ctr"/>
            <a:r>
              <a:rPr lang="ar-SA" sz="2400" dirty="0"/>
              <a:t>هل</a:t>
            </a:r>
            <a:r>
              <a:rPr lang="he-IL" sz="2400" dirty="0"/>
              <a:t> </a:t>
            </a:r>
            <a:r>
              <a:rPr lang="ar-SA" sz="2400" dirty="0"/>
              <a:t>يتَعَلَّق الأمر بحركة القمر؟</a:t>
            </a:r>
            <a:endParaRPr lang="he-IL" sz="2400" dirty="0"/>
          </a:p>
        </p:txBody>
      </p:sp>
      <p:pic>
        <p:nvPicPr>
          <p:cNvPr id="5" name="תמונה 4">
            <a:extLst>
              <a:ext uri="{FF2B5EF4-FFF2-40B4-BE49-F238E27FC236}">
                <a16:creationId xmlns:a16="http://schemas.microsoft.com/office/drawing/2014/main" id="{0538D7FF-A586-B0B3-01A4-E97A25642D9B}"/>
              </a:ext>
            </a:extLst>
          </p:cNvPr>
          <p:cNvPicPr>
            <a:picLocks noChangeAspect="1"/>
          </p:cNvPicPr>
          <p:nvPr/>
        </p:nvPicPr>
        <p:blipFill>
          <a:blip r:embed="rId5"/>
          <a:stretch>
            <a:fillRect/>
          </a:stretch>
        </p:blipFill>
        <p:spPr>
          <a:xfrm>
            <a:off x="0" y="140881"/>
            <a:ext cx="1542422" cy="666315"/>
          </a:xfrm>
          <a:prstGeom prst="rect">
            <a:avLst/>
          </a:prstGeom>
          <a:noFill/>
        </p:spPr>
      </p:pic>
      <p:pic>
        <p:nvPicPr>
          <p:cNvPr id="14" name="תמונה 13">
            <a:extLst>
              <a:ext uri="{FF2B5EF4-FFF2-40B4-BE49-F238E27FC236}">
                <a16:creationId xmlns:a16="http://schemas.microsoft.com/office/drawing/2014/main" id="{1C119158-B6F6-B7DD-BF0B-44E5661C2606}"/>
              </a:ext>
            </a:extLst>
          </p:cNvPr>
          <p:cNvPicPr>
            <a:picLocks noChangeAspect="1"/>
          </p:cNvPicPr>
          <p:nvPr/>
        </p:nvPicPr>
        <p:blipFill>
          <a:blip r:embed="rId6"/>
          <a:stretch>
            <a:fillRect/>
          </a:stretch>
        </p:blipFill>
        <p:spPr>
          <a:xfrm>
            <a:off x="10983686" y="9113"/>
            <a:ext cx="1208314" cy="800348"/>
          </a:xfrm>
          <a:prstGeom prst="rect">
            <a:avLst/>
          </a:prstGeom>
        </p:spPr>
      </p:pic>
    </p:spTree>
    <p:extLst>
      <p:ext uri="{BB962C8B-B14F-4D97-AF65-F5344CB8AC3E}">
        <p14:creationId xmlns:p14="http://schemas.microsoft.com/office/powerpoint/2010/main" val="33495057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7DCA0F29-A07B-D80A-D1DE-5857E94387F9}"/>
              </a:ext>
            </a:extLst>
          </p:cNvPr>
          <p:cNvPicPr>
            <a:picLocks noChangeAspect="1"/>
          </p:cNvPicPr>
          <p:nvPr/>
        </p:nvPicPr>
        <p:blipFill>
          <a:blip r:embed="rId3"/>
          <a:stretch>
            <a:fillRect/>
          </a:stretch>
        </p:blipFill>
        <p:spPr>
          <a:xfrm>
            <a:off x="-73891" y="0"/>
            <a:ext cx="12265891" cy="6982896"/>
          </a:xfrm>
          <a:prstGeom prst="rect">
            <a:avLst/>
          </a:prstGeom>
        </p:spPr>
      </p:pic>
      <p:sp>
        <p:nvSpPr>
          <p:cNvPr id="28" name="תיבת טקסט 27">
            <a:extLst>
              <a:ext uri="{FF2B5EF4-FFF2-40B4-BE49-F238E27FC236}">
                <a16:creationId xmlns:a16="http://schemas.microsoft.com/office/drawing/2014/main" id="{717BC63B-CD6B-8B97-283B-98979A401377}"/>
              </a:ext>
            </a:extLst>
          </p:cNvPr>
          <p:cNvSpPr txBox="1"/>
          <p:nvPr/>
        </p:nvSpPr>
        <p:spPr>
          <a:xfrm>
            <a:off x="9079345" y="3249096"/>
            <a:ext cx="683564" cy="369332"/>
          </a:xfrm>
          <a:prstGeom prst="rect">
            <a:avLst/>
          </a:prstGeom>
          <a:noFill/>
        </p:spPr>
        <p:txBody>
          <a:bodyPr wrap="square" rtlCol="1">
            <a:spAutoFit/>
          </a:bodyPr>
          <a:lstStyle/>
          <a:p>
            <a:endParaRPr lang="he-IL" dirty="0"/>
          </a:p>
        </p:txBody>
      </p:sp>
      <p:sp>
        <p:nvSpPr>
          <p:cNvPr id="29" name="תיבת טקסט 28">
            <a:extLst>
              <a:ext uri="{FF2B5EF4-FFF2-40B4-BE49-F238E27FC236}">
                <a16:creationId xmlns:a16="http://schemas.microsoft.com/office/drawing/2014/main" id="{31ECA2AD-6F4B-C696-9B0D-1EB64F301F05}"/>
              </a:ext>
            </a:extLst>
          </p:cNvPr>
          <p:cNvSpPr txBox="1"/>
          <p:nvPr/>
        </p:nvSpPr>
        <p:spPr>
          <a:xfrm>
            <a:off x="9231745" y="3401496"/>
            <a:ext cx="683564" cy="369332"/>
          </a:xfrm>
          <a:prstGeom prst="rect">
            <a:avLst/>
          </a:prstGeom>
          <a:noFill/>
        </p:spPr>
        <p:txBody>
          <a:bodyPr wrap="square" rtlCol="1">
            <a:spAutoFit/>
          </a:bodyPr>
          <a:lstStyle/>
          <a:p>
            <a:endParaRPr lang="he-IL" dirty="0"/>
          </a:p>
        </p:txBody>
      </p:sp>
      <p:sp>
        <p:nvSpPr>
          <p:cNvPr id="32" name="תיבת טקסט 31">
            <a:extLst>
              <a:ext uri="{FF2B5EF4-FFF2-40B4-BE49-F238E27FC236}">
                <a16:creationId xmlns:a16="http://schemas.microsoft.com/office/drawing/2014/main" id="{EFCF4435-CAC1-2B19-99E1-80C9ADE9DCE4}"/>
              </a:ext>
            </a:extLst>
          </p:cNvPr>
          <p:cNvSpPr txBox="1"/>
          <p:nvPr/>
        </p:nvSpPr>
        <p:spPr>
          <a:xfrm>
            <a:off x="9384145" y="3553896"/>
            <a:ext cx="683564" cy="369332"/>
          </a:xfrm>
          <a:prstGeom prst="rect">
            <a:avLst/>
          </a:prstGeom>
          <a:noFill/>
        </p:spPr>
        <p:txBody>
          <a:bodyPr wrap="square" rtlCol="1">
            <a:spAutoFit/>
          </a:bodyPr>
          <a:lstStyle/>
          <a:p>
            <a:endParaRPr lang="he-IL" dirty="0"/>
          </a:p>
        </p:txBody>
      </p:sp>
      <p:sp>
        <p:nvSpPr>
          <p:cNvPr id="33" name="תיבת טקסט 32">
            <a:extLst>
              <a:ext uri="{FF2B5EF4-FFF2-40B4-BE49-F238E27FC236}">
                <a16:creationId xmlns:a16="http://schemas.microsoft.com/office/drawing/2014/main" id="{DCE3597D-70B7-EA71-F259-69A0395956F4}"/>
              </a:ext>
            </a:extLst>
          </p:cNvPr>
          <p:cNvSpPr txBox="1"/>
          <p:nvPr/>
        </p:nvSpPr>
        <p:spPr>
          <a:xfrm>
            <a:off x="2732041" y="3189188"/>
            <a:ext cx="683564" cy="369332"/>
          </a:xfrm>
          <a:prstGeom prst="rect">
            <a:avLst/>
          </a:prstGeom>
          <a:noFill/>
        </p:spPr>
        <p:txBody>
          <a:bodyPr wrap="square" rtlCol="1">
            <a:spAutoFit/>
          </a:bodyPr>
          <a:lstStyle/>
          <a:p>
            <a:endParaRPr lang="he-IL" dirty="0"/>
          </a:p>
        </p:txBody>
      </p:sp>
      <p:sp>
        <p:nvSpPr>
          <p:cNvPr id="2" name="תיבת טקסט 1">
            <a:extLst>
              <a:ext uri="{FF2B5EF4-FFF2-40B4-BE49-F238E27FC236}">
                <a16:creationId xmlns:a16="http://schemas.microsoft.com/office/drawing/2014/main" id="{49B89B7E-3C68-773C-DD6F-AE0D1B8A762C}"/>
              </a:ext>
            </a:extLst>
          </p:cNvPr>
          <p:cNvSpPr txBox="1"/>
          <p:nvPr/>
        </p:nvSpPr>
        <p:spPr>
          <a:xfrm>
            <a:off x="4446167" y="53917"/>
            <a:ext cx="4738254" cy="769441"/>
          </a:xfrm>
          <a:prstGeom prst="rect">
            <a:avLst/>
          </a:prstGeom>
          <a:noFill/>
        </p:spPr>
        <p:txBody>
          <a:bodyPr wrap="square" rtlCol="1">
            <a:spAutoFit/>
          </a:bodyPr>
          <a:lstStyle/>
          <a:p>
            <a:pPr algn="ctr"/>
            <a:r>
              <a:rPr lang="ar-SA" sz="4400" b="1" dirty="0">
                <a:solidFill>
                  <a:schemeClr val="accent1">
                    <a:lumMod val="75000"/>
                  </a:schemeClr>
                </a:solidFill>
              </a:rPr>
              <a:t>شهر وشهر آخر</a:t>
            </a:r>
            <a:endParaRPr lang="he-IL" sz="4400" b="1" dirty="0">
              <a:solidFill>
                <a:schemeClr val="accent1">
                  <a:lumMod val="75000"/>
                </a:schemeClr>
              </a:solidFill>
            </a:endParaRPr>
          </a:p>
        </p:txBody>
      </p:sp>
      <p:sp>
        <p:nvSpPr>
          <p:cNvPr id="4" name="תיבת טקסט 3">
            <a:extLst>
              <a:ext uri="{FF2B5EF4-FFF2-40B4-BE49-F238E27FC236}">
                <a16:creationId xmlns:a16="http://schemas.microsoft.com/office/drawing/2014/main" id="{FE860458-75DB-6AB8-0D69-237564680E34}"/>
              </a:ext>
            </a:extLst>
          </p:cNvPr>
          <p:cNvSpPr txBox="1"/>
          <p:nvPr/>
        </p:nvSpPr>
        <p:spPr>
          <a:xfrm>
            <a:off x="5455404" y="1027390"/>
            <a:ext cx="5010523" cy="584775"/>
          </a:xfrm>
          <a:prstGeom prst="rect">
            <a:avLst/>
          </a:prstGeom>
          <a:noFill/>
        </p:spPr>
        <p:txBody>
          <a:bodyPr wrap="square" rtlCol="1">
            <a:spAutoFit/>
          </a:bodyPr>
          <a:lstStyle/>
          <a:p>
            <a:r>
              <a:rPr lang="ar-SA" sz="3200" b="1" dirty="0"/>
              <a:t>مَهَمَّة: </a:t>
            </a:r>
            <a:r>
              <a:rPr lang="ar-SA" sz="3200" b="1" dirty="0">
                <a:solidFill>
                  <a:schemeClr val="accent1">
                    <a:lumMod val="50000"/>
                  </a:schemeClr>
                </a:solidFill>
              </a:rPr>
              <a:t>من يدور حول من؟</a:t>
            </a:r>
            <a:endParaRPr lang="he-IL" sz="3200" b="1" dirty="0">
              <a:solidFill>
                <a:schemeClr val="accent1">
                  <a:lumMod val="50000"/>
                </a:schemeClr>
              </a:solidFill>
            </a:endParaRPr>
          </a:p>
        </p:txBody>
      </p:sp>
      <p:pic>
        <p:nvPicPr>
          <p:cNvPr id="15" name="תמונה 14">
            <a:extLst>
              <a:ext uri="{FF2B5EF4-FFF2-40B4-BE49-F238E27FC236}">
                <a16:creationId xmlns:a16="http://schemas.microsoft.com/office/drawing/2014/main" id="{5A916A7B-125C-E476-CF22-CFE1812F18D5}"/>
              </a:ext>
            </a:extLst>
          </p:cNvPr>
          <p:cNvPicPr>
            <a:picLocks noChangeAspect="1"/>
          </p:cNvPicPr>
          <p:nvPr/>
        </p:nvPicPr>
        <p:blipFill>
          <a:blip r:embed="rId4"/>
          <a:stretch>
            <a:fillRect/>
          </a:stretch>
        </p:blipFill>
        <p:spPr>
          <a:xfrm>
            <a:off x="1776950" y="642669"/>
            <a:ext cx="8114923" cy="6520916"/>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5" name="תמונה 4">
            <a:extLst>
              <a:ext uri="{FF2B5EF4-FFF2-40B4-BE49-F238E27FC236}">
                <a16:creationId xmlns:a16="http://schemas.microsoft.com/office/drawing/2014/main" id="{0538D7FF-A586-B0B3-01A4-E97A25642D9B}"/>
              </a:ext>
            </a:extLst>
          </p:cNvPr>
          <p:cNvPicPr>
            <a:picLocks noChangeAspect="1"/>
          </p:cNvPicPr>
          <p:nvPr/>
        </p:nvPicPr>
        <p:blipFill>
          <a:blip r:embed="rId5"/>
          <a:stretch>
            <a:fillRect/>
          </a:stretch>
        </p:blipFill>
        <p:spPr>
          <a:xfrm>
            <a:off x="0" y="140881"/>
            <a:ext cx="1542422" cy="666315"/>
          </a:xfrm>
          <a:prstGeom prst="rect">
            <a:avLst/>
          </a:prstGeom>
          <a:noFill/>
        </p:spPr>
      </p:pic>
      <p:pic>
        <p:nvPicPr>
          <p:cNvPr id="12" name="תמונה 11">
            <a:extLst>
              <a:ext uri="{FF2B5EF4-FFF2-40B4-BE49-F238E27FC236}">
                <a16:creationId xmlns:a16="http://schemas.microsoft.com/office/drawing/2014/main" id="{1C119158-B6F6-B7DD-BF0B-44E5661C2606}"/>
              </a:ext>
            </a:extLst>
          </p:cNvPr>
          <p:cNvPicPr>
            <a:picLocks noChangeAspect="1"/>
          </p:cNvPicPr>
          <p:nvPr/>
        </p:nvPicPr>
        <p:blipFill>
          <a:blip r:embed="rId6"/>
          <a:stretch>
            <a:fillRect/>
          </a:stretch>
        </p:blipFill>
        <p:spPr>
          <a:xfrm>
            <a:off x="10983686" y="9113"/>
            <a:ext cx="1208314" cy="800348"/>
          </a:xfrm>
          <a:prstGeom prst="rect">
            <a:avLst/>
          </a:prstGeom>
        </p:spPr>
      </p:pic>
    </p:spTree>
    <p:extLst>
      <p:ext uri="{BB962C8B-B14F-4D97-AF65-F5344CB8AC3E}">
        <p14:creationId xmlns:p14="http://schemas.microsoft.com/office/powerpoint/2010/main" val="33295523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7DCA0F29-A07B-D80A-D1DE-5857E94387F9}"/>
              </a:ext>
            </a:extLst>
          </p:cNvPr>
          <p:cNvPicPr>
            <a:picLocks noChangeAspect="1"/>
          </p:cNvPicPr>
          <p:nvPr/>
        </p:nvPicPr>
        <p:blipFill>
          <a:blip r:embed="rId3"/>
          <a:stretch>
            <a:fillRect/>
          </a:stretch>
        </p:blipFill>
        <p:spPr>
          <a:xfrm>
            <a:off x="0" y="0"/>
            <a:ext cx="12265891" cy="6982896"/>
          </a:xfrm>
          <a:prstGeom prst="rect">
            <a:avLst/>
          </a:prstGeom>
        </p:spPr>
      </p:pic>
      <p:sp>
        <p:nvSpPr>
          <p:cNvPr id="28" name="תיבת טקסט 27">
            <a:extLst>
              <a:ext uri="{FF2B5EF4-FFF2-40B4-BE49-F238E27FC236}">
                <a16:creationId xmlns:a16="http://schemas.microsoft.com/office/drawing/2014/main" id="{717BC63B-CD6B-8B97-283B-98979A401377}"/>
              </a:ext>
            </a:extLst>
          </p:cNvPr>
          <p:cNvSpPr txBox="1"/>
          <p:nvPr/>
        </p:nvSpPr>
        <p:spPr>
          <a:xfrm>
            <a:off x="9079345" y="3249096"/>
            <a:ext cx="683564" cy="369332"/>
          </a:xfrm>
          <a:prstGeom prst="rect">
            <a:avLst/>
          </a:prstGeom>
          <a:noFill/>
        </p:spPr>
        <p:txBody>
          <a:bodyPr wrap="square" rtlCol="1">
            <a:spAutoFit/>
          </a:bodyPr>
          <a:lstStyle/>
          <a:p>
            <a:endParaRPr lang="he-IL" dirty="0"/>
          </a:p>
        </p:txBody>
      </p:sp>
      <p:sp>
        <p:nvSpPr>
          <p:cNvPr id="29" name="תיבת טקסט 28">
            <a:extLst>
              <a:ext uri="{FF2B5EF4-FFF2-40B4-BE49-F238E27FC236}">
                <a16:creationId xmlns:a16="http://schemas.microsoft.com/office/drawing/2014/main" id="{31ECA2AD-6F4B-C696-9B0D-1EB64F301F05}"/>
              </a:ext>
            </a:extLst>
          </p:cNvPr>
          <p:cNvSpPr txBox="1"/>
          <p:nvPr/>
        </p:nvSpPr>
        <p:spPr>
          <a:xfrm>
            <a:off x="9231745" y="3401496"/>
            <a:ext cx="683564" cy="369332"/>
          </a:xfrm>
          <a:prstGeom prst="rect">
            <a:avLst/>
          </a:prstGeom>
          <a:noFill/>
        </p:spPr>
        <p:txBody>
          <a:bodyPr wrap="square" rtlCol="1">
            <a:spAutoFit/>
          </a:bodyPr>
          <a:lstStyle/>
          <a:p>
            <a:endParaRPr lang="he-IL" dirty="0"/>
          </a:p>
        </p:txBody>
      </p:sp>
      <p:sp>
        <p:nvSpPr>
          <p:cNvPr id="32" name="תיבת טקסט 31">
            <a:extLst>
              <a:ext uri="{FF2B5EF4-FFF2-40B4-BE49-F238E27FC236}">
                <a16:creationId xmlns:a16="http://schemas.microsoft.com/office/drawing/2014/main" id="{EFCF4435-CAC1-2B19-99E1-80C9ADE9DCE4}"/>
              </a:ext>
            </a:extLst>
          </p:cNvPr>
          <p:cNvSpPr txBox="1"/>
          <p:nvPr/>
        </p:nvSpPr>
        <p:spPr>
          <a:xfrm>
            <a:off x="9384145" y="3553896"/>
            <a:ext cx="683564" cy="369332"/>
          </a:xfrm>
          <a:prstGeom prst="rect">
            <a:avLst/>
          </a:prstGeom>
          <a:noFill/>
        </p:spPr>
        <p:txBody>
          <a:bodyPr wrap="square" rtlCol="1">
            <a:spAutoFit/>
          </a:bodyPr>
          <a:lstStyle/>
          <a:p>
            <a:endParaRPr lang="he-IL" dirty="0"/>
          </a:p>
        </p:txBody>
      </p:sp>
      <p:sp>
        <p:nvSpPr>
          <p:cNvPr id="33" name="תיבת טקסט 32">
            <a:extLst>
              <a:ext uri="{FF2B5EF4-FFF2-40B4-BE49-F238E27FC236}">
                <a16:creationId xmlns:a16="http://schemas.microsoft.com/office/drawing/2014/main" id="{DCE3597D-70B7-EA71-F259-69A0395956F4}"/>
              </a:ext>
            </a:extLst>
          </p:cNvPr>
          <p:cNvSpPr txBox="1"/>
          <p:nvPr/>
        </p:nvSpPr>
        <p:spPr>
          <a:xfrm>
            <a:off x="2732041" y="3189188"/>
            <a:ext cx="683564" cy="369332"/>
          </a:xfrm>
          <a:prstGeom prst="rect">
            <a:avLst/>
          </a:prstGeom>
          <a:noFill/>
        </p:spPr>
        <p:txBody>
          <a:bodyPr wrap="square" rtlCol="1">
            <a:spAutoFit/>
          </a:bodyPr>
          <a:lstStyle/>
          <a:p>
            <a:endParaRPr lang="he-IL" dirty="0"/>
          </a:p>
        </p:txBody>
      </p:sp>
      <p:sp>
        <p:nvSpPr>
          <p:cNvPr id="2" name="תיבת טקסט 1">
            <a:extLst>
              <a:ext uri="{FF2B5EF4-FFF2-40B4-BE49-F238E27FC236}">
                <a16:creationId xmlns:a16="http://schemas.microsoft.com/office/drawing/2014/main" id="{49B89B7E-3C68-773C-DD6F-AE0D1B8A762C}"/>
              </a:ext>
            </a:extLst>
          </p:cNvPr>
          <p:cNvSpPr txBox="1"/>
          <p:nvPr/>
        </p:nvSpPr>
        <p:spPr>
          <a:xfrm>
            <a:off x="4446167" y="53917"/>
            <a:ext cx="4738254" cy="769441"/>
          </a:xfrm>
          <a:prstGeom prst="rect">
            <a:avLst/>
          </a:prstGeom>
          <a:noFill/>
        </p:spPr>
        <p:txBody>
          <a:bodyPr wrap="square" rtlCol="1">
            <a:spAutoFit/>
          </a:bodyPr>
          <a:lstStyle/>
          <a:p>
            <a:pPr algn="ctr"/>
            <a:r>
              <a:rPr lang="ar-SA" sz="4400" b="1" dirty="0">
                <a:solidFill>
                  <a:schemeClr val="accent1">
                    <a:lumMod val="75000"/>
                  </a:schemeClr>
                </a:solidFill>
              </a:rPr>
              <a:t>شهر وشهر آخر</a:t>
            </a:r>
            <a:endParaRPr lang="he-IL" sz="4400" b="1" dirty="0">
              <a:solidFill>
                <a:schemeClr val="accent1">
                  <a:lumMod val="75000"/>
                </a:schemeClr>
              </a:solidFill>
            </a:endParaRPr>
          </a:p>
        </p:txBody>
      </p:sp>
      <p:sp>
        <p:nvSpPr>
          <p:cNvPr id="4" name="תיבת טקסט 3">
            <a:extLst>
              <a:ext uri="{FF2B5EF4-FFF2-40B4-BE49-F238E27FC236}">
                <a16:creationId xmlns:a16="http://schemas.microsoft.com/office/drawing/2014/main" id="{FE860458-75DB-6AB8-0D69-237564680E34}"/>
              </a:ext>
            </a:extLst>
          </p:cNvPr>
          <p:cNvSpPr txBox="1"/>
          <p:nvPr/>
        </p:nvSpPr>
        <p:spPr>
          <a:xfrm>
            <a:off x="5834412" y="1224365"/>
            <a:ext cx="4518456" cy="584775"/>
          </a:xfrm>
          <a:prstGeom prst="rect">
            <a:avLst/>
          </a:prstGeom>
          <a:noFill/>
        </p:spPr>
        <p:txBody>
          <a:bodyPr wrap="square" rtlCol="1">
            <a:spAutoFit/>
          </a:bodyPr>
          <a:lstStyle/>
          <a:p>
            <a:r>
              <a:rPr lang="ar-SA" sz="3200" b="1" dirty="0"/>
              <a:t>مَهَمَّة: </a:t>
            </a:r>
            <a:r>
              <a:rPr lang="ar-SA" sz="3200" b="1" dirty="0">
                <a:solidFill>
                  <a:schemeClr val="accent1">
                    <a:lumMod val="50000"/>
                  </a:schemeClr>
                </a:solidFill>
              </a:rPr>
              <a:t>من يدور حول من؟</a:t>
            </a:r>
            <a:endParaRPr lang="he-IL" sz="3200" b="1" dirty="0">
              <a:solidFill>
                <a:schemeClr val="accent1">
                  <a:lumMod val="50000"/>
                </a:schemeClr>
              </a:solidFill>
            </a:endParaRPr>
          </a:p>
        </p:txBody>
      </p:sp>
      <p:pic>
        <p:nvPicPr>
          <p:cNvPr id="5" name="תמונה 4">
            <a:extLst>
              <a:ext uri="{FF2B5EF4-FFF2-40B4-BE49-F238E27FC236}">
                <a16:creationId xmlns:a16="http://schemas.microsoft.com/office/drawing/2014/main" id="{0538D7FF-A586-B0B3-01A4-E97A25642D9B}"/>
              </a:ext>
            </a:extLst>
          </p:cNvPr>
          <p:cNvPicPr>
            <a:picLocks noChangeAspect="1"/>
          </p:cNvPicPr>
          <p:nvPr/>
        </p:nvPicPr>
        <p:blipFill>
          <a:blip r:embed="rId4"/>
          <a:stretch>
            <a:fillRect/>
          </a:stretch>
        </p:blipFill>
        <p:spPr>
          <a:xfrm>
            <a:off x="0" y="140881"/>
            <a:ext cx="1542422" cy="666315"/>
          </a:xfrm>
          <a:prstGeom prst="rect">
            <a:avLst/>
          </a:prstGeom>
          <a:noFill/>
        </p:spPr>
      </p:pic>
      <p:pic>
        <p:nvPicPr>
          <p:cNvPr id="12" name="תמונה 11">
            <a:extLst>
              <a:ext uri="{FF2B5EF4-FFF2-40B4-BE49-F238E27FC236}">
                <a16:creationId xmlns:a16="http://schemas.microsoft.com/office/drawing/2014/main" id="{1C119158-B6F6-B7DD-BF0B-44E5661C2606}"/>
              </a:ext>
            </a:extLst>
          </p:cNvPr>
          <p:cNvPicPr>
            <a:picLocks noChangeAspect="1"/>
          </p:cNvPicPr>
          <p:nvPr/>
        </p:nvPicPr>
        <p:blipFill>
          <a:blip r:embed="rId5"/>
          <a:stretch>
            <a:fillRect/>
          </a:stretch>
        </p:blipFill>
        <p:spPr>
          <a:xfrm>
            <a:off x="10983686" y="9113"/>
            <a:ext cx="1208314" cy="800348"/>
          </a:xfrm>
          <a:prstGeom prst="rect">
            <a:avLst/>
          </a:prstGeom>
        </p:spPr>
      </p:pic>
      <p:pic>
        <p:nvPicPr>
          <p:cNvPr id="6" name="תמונה 5" descr="גזירת מסך"/>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6572" y="2255486"/>
            <a:ext cx="9890724" cy="4328193"/>
          </a:xfrm>
          <a:prstGeom prst="rect">
            <a:avLst/>
          </a:prstGeom>
        </p:spPr>
      </p:pic>
    </p:spTree>
    <p:extLst>
      <p:ext uri="{BB962C8B-B14F-4D97-AF65-F5344CB8AC3E}">
        <p14:creationId xmlns:p14="http://schemas.microsoft.com/office/powerpoint/2010/main" val="15751771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7DCA0F29-A07B-D80A-D1DE-5857E94387F9}"/>
              </a:ext>
            </a:extLst>
          </p:cNvPr>
          <p:cNvPicPr>
            <a:picLocks noChangeAspect="1"/>
          </p:cNvPicPr>
          <p:nvPr/>
        </p:nvPicPr>
        <p:blipFill>
          <a:blip r:embed="rId3"/>
          <a:stretch>
            <a:fillRect/>
          </a:stretch>
        </p:blipFill>
        <p:spPr>
          <a:xfrm>
            <a:off x="-163465" y="0"/>
            <a:ext cx="12518929" cy="6982896"/>
          </a:xfrm>
          <a:prstGeom prst="rect">
            <a:avLst/>
          </a:prstGeom>
        </p:spPr>
      </p:pic>
      <p:pic>
        <p:nvPicPr>
          <p:cNvPr id="12" name="תמונה 11">
            <a:extLst>
              <a:ext uri="{FF2B5EF4-FFF2-40B4-BE49-F238E27FC236}">
                <a16:creationId xmlns:a16="http://schemas.microsoft.com/office/drawing/2014/main" id="{E0CE7D0F-F8E8-C8E1-9017-9F7F47CAE9DE}"/>
              </a:ext>
            </a:extLst>
          </p:cNvPr>
          <p:cNvPicPr>
            <a:picLocks noChangeAspect="1"/>
          </p:cNvPicPr>
          <p:nvPr/>
        </p:nvPicPr>
        <p:blipFill>
          <a:blip r:embed="rId4"/>
          <a:stretch>
            <a:fillRect/>
          </a:stretch>
        </p:blipFill>
        <p:spPr>
          <a:xfrm>
            <a:off x="0" y="-40428"/>
            <a:ext cx="1542422" cy="840790"/>
          </a:xfrm>
          <a:prstGeom prst="rect">
            <a:avLst/>
          </a:prstGeom>
          <a:noFill/>
        </p:spPr>
      </p:pic>
      <p:sp>
        <p:nvSpPr>
          <p:cNvPr id="28" name="תיבת טקסט 27">
            <a:extLst>
              <a:ext uri="{FF2B5EF4-FFF2-40B4-BE49-F238E27FC236}">
                <a16:creationId xmlns:a16="http://schemas.microsoft.com/office/drawing/2014/main" id="{717BC63B-CD6B-8B97-283B-98979A401377}"/>
              </a:ext>
            </a:extLst>
          </p:cNvPr>
          <p:cNvSpPr txBox="1"/>
          <p:nvPr/>
        </p:nvSpPr>
        <p:spPr>
          <a:xfrm>
            <a:off x="9079345" y="3249096"/>
            <a:ext cx="683564" cy="369332"/>
          </a:xfrm>
          <a:prstGeom prst="rect">
            <a:avLst/>
          </a:prstGeom>
          <a:noFill/>
        </p:spPr>
        <p:txBody>
          <a:bodyPr wrap="square" rtlCol="1">
            <a:spAutoFit/>
          </a:bodyPr>
          <a:lstStyle/>
          <a:p>
            <a:endParaRPr lang="he-IL" dirty="0"/>
          </a:p>
        </p:txBody>
      </p:sp>
      <p:sp>
        <p:nvSpPr>
          <p:cNvPr id="29" name="תיבת טקסט 28">
            <a:extLst>
              <a:ext uri="{FF2B5EF4-FFF2-40B4-BE49-F238E27FC236}">
                <a16:creationId xmlns:a16="http://schemas.microsoft.com/office/drawing/2014/main" id="{31ECA2AD-6F4B-C696-9B0D-1EB64F301F05}"/>
              </a:ext>
            </a:extLst>
          </p:cNvPr>
          <p:cNvSpPr txBox="1"/>
          <p:nvPr/>
        </p:nvSpPr>
        <p:spPr>
          <a:xfrm>
            <a:off x="9231745" y="3401496"/>
            <a:ext cx="683564" cy="369332"/>
          </a:xfrm>
          <a:prstGeom prst="rect">
            <a:avLst/>
          </a:prstGeom>
          <a:noFill/>
        </p:spPr>
        <p:txBody>
          <a:bodyPr wrap="square" rtlCol="1">
            <a:spAutoFit/>
          </a:bodyPr>
          <a:lstStyle/>
          <a:p>
            <a:endParaRPr lang="he-IL" dirty="0"/>
          </a:p>
        </p:txBody>
      </p:sp>
      <p:sp>
        <p:nvSpPr>
          <p:cNvPr id="32" name="תיבת טקסט 31">
            <a:extLst>
              <a:ext uri="{FF2B5EF4-FFF2-40B4-BE49-F238E27FC236}">
                <a16:creationId xmlns:a16="http://schemas.microsoft.com/office/drawing/2014/main" id="{EFCF4435-CAC1-2B19-99E1-80C9ADE9DCE4}"/>
              </a:ext>
            </a:extLst>
          </p:cNvPr>
          <p:cNvSpPr txBox="1"/>
          <p:nvPr/>
        </p:nvSpPr>
        <p:spPr>
          <a:xfrm>
            <a:off x="9384145" y="3553896"/>
            <a:ext cx="683564" cy="369332"/>
          </a:xfrm>
          <a:prstGeom prst="rect">
            <a:avLst/>
          </a:prstGeom>
          <a:noFill/>
        </p:spPr>
        <p:txBody>
          <a:bodyPr wrap="square" rtlCol="1">
            <a:spAutoFit/>
          </a:bodyPr>
          <a:lstStyle/>
          <a:p>
            <a:endParaRPr lang="he-IL" dirty="0"/>
          </a:p>
        </p:txBody>
      </p:sp>
      <p:sp>
        <p:nvSpPr>
          <p:cNvPr id="33" name="תיבת טקסט 32">
            <a:extLst>
              <a:ext uri="{FF2B5EF4-FFF2-40B4-BE49-F238E27FC236}">
                <a16:creationId xmlns:a16="http://schemas.microsoft.com/office/drawing/2014/main" id="{DCE3597D-70B7-EA71-F259-69A0395956F4}"/>
              </a:ext>
            </a:extLst>
          </p:cNvPr>
          <p:cNvSpPr txBox="1"/>
          <p:nvPr/>
        </p:nvSpPr>
        <p:spPr>
          <a:xfrm>
            <a:off x="2732041" y="3189188"/>
            <a:ext cx="683564" cy="369332"/>
          </a:xfrm>
          <a:prstGeom prst="rect">
            <a:avLst/>
          </a:prstGeom>
          <a:noFill/>
        </p:spPr>
        <p:txBody>
          <a:bodyPr wrap="square" rtlCol="1">
            <a:spAutoFit/>
          </a:bodyPr>
          <a:lstStyle/>
          <a:p>
            <a:endParaRPr lang="he-IL" dirty="0"/>
          </a:p>
        </p:txBody>
      </p:sp>
      <p:sp>
        <p:nvSpPr>
          <p:cNvPr id="2" name="תיבת טקסט 1">
            <a:extLst>
              <a:ext uri="{FF2B5EF4-FFF2-40B4-BE49-F238E27FC236}">
                <a16:creationId xmlns:a16="http://schemas.microsoft.com/office/drawing/2014/main" id="{88941520-59C0-56EA-2B9A-54295B1640EE}"/>
              </a:ext>
            </a:extLst>
          </p:cNvPr>
          <p:cNvSpPr txBox="1"/>
          <p:nvPr/>
        </p:nvSpPr>
        <p:spPr>
          <a:xfrm>
            <a:off x="2123269" y="809461"/>
            <a:ext cx="7792040" cy="523220"/>
          </a:xfrm>
          <a:prstGeom prst="rect">
            <a:avLst/>
          </a:prstGeom>
          <a:noFill/>
        </p:spPr>
        <p:txBody>
          <a:bodyPr wrap="square" rtlCol="1">
            <a:spAutoFit/>
          </a:bodyPr>
          <a:lstStyle/>
          <a:p>
            <a:r>
              <a:rPr lang="ar-SA" sz="2800" b="1" dirty="0"/>
              <a:t>مهمَّة</a:t>
            </a:r>
            <a:r>
              <a:rPr lang="he-IL" sz="2800" b="1" dirty="0"/>
              <a:t>: </a:t>
            </a:r>
            <a:r>
              <a:rPr lang="ar-SA" sz="2800" b="1" dirty="0">
                <a:solidFill>
                  <a:schemeClr val="accent1"/>
                </a:solidFill>
              </a:rPr>
              <a:t>مشاهدة حول أشكال ظهور القمر </a:t>
            </a:r>
            <a:r>
              <a:rPr lang="he-IL" sz="2800" b="1" dirty="0">
                <a:solidFill>
                  <a:schemeClr val="accent1"/>
                </a:solidFill>
              </a:rPr>
              <a:t>(</a:t>
            </a:r>
            <a:r>
              <a:rPr lang="ar-SA" sz="2800" b="1" dirty="0">
                <a:solidFill>
                  <a:schemeClr val="accent1"/>
                </a:solidFill>
              </a:rPr>
              <a:t>اثراء</a:t>
            </a:r>
            <a:r>
              <a:rPr lang="he-IL" sz="2800" b="1" dirty="0">
                <a:solidFill>
                  <a:schemeClr val="accent1"/>
                </a:solidFill>
              </a:rPr>
              <a:t>)</a:t>
            </a:r>
          </a:p>
        </p:txBody>
      </p:sp>
      <p:pic>
        <p:nvPicPr>
          <p:cNvPr id="18" name="תמונה 17" descr="ירח חופשי ירח מלא תמונה ותמונה">
            <a:extLst>
              <a:ext uri="{FF2B5EF4-FFF2-40B4-BE49-F238E27FC236}">
                <a16:creationId xmlns:a16="http://schemas.microsoft.com/office/drawing/2014/main" id="{A1251D6E-785F-DBA0-BCC9-97AC469A1F9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51187" y="1452062"/>
            <a:ext cx="9870794" cy="494233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3" name="תמונה 12">
            <a:extLst>
              <a:ext uri="{FF2B5EF4-FFF2-40B4-BE49-F238E27FC236}">
                <a16:creationId xmlns:a16="http://schemas.microsoft.com/office/drawing/2014/main" id="{1C119158-B6F6-B7DD-BF0B-44E5661C2606}"/>
              </a:ext>
            </a:extLst>
          </p:cNvPr>
          <p:cNvPicPr>
            <a:picLocks noChangeAspect="1"/>
          </p:cNvPicPr>
          <p:nvPr/>
        </p:nvPicPr>
        <p:blipFill>
          <a:blip r:embed="rId6"/>
          <a:stretch>
            <a:fillRect/>
          </a:stretch>
        </p:blipFill>
        <p:spPr>
          <a:xfrm>
            <a:off x="10983686" y="9113"/>
            <a:ext cx="1208314" cy="800348"/>
          </a:xfrm>
          <a:prstGeom prst="rect">
            <a:avLst/>
          </a:prstGeom>
        </p:spPr>
      </p:pic>
    </p:spTree>
    <p:extLst>
      <p:ext uri="{BB962C8B-B14F-4D97-AF65-F5344CB8AC3E}">
        <p14:creationId xmlns:p14="http://schemas.microsoft.com/office/powerpoint/2010/main" val="38889403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7DCA0F29-A07B-D80A-D1DE-5857E94387F9}"/>
              </a:ext>
            </a:extLst>
          </p:cNvPr>
          <p:cNvPicPr>
            <a:picLocks noChangeAspect="1"/>
          </p:cNvPicPr>
          <p:nvPr/>
        </p:nvPicPr>
        <p:blipFill>
          <a:blip r:embed="rId3"/>
          <a:stretch>
            <a:fillRect/>
          </a:stretch>
        </p:blipFill>
        <p:spPr>
          <a:xfrm>
            <a:off x="0" y="0"/>
            <a:ext cx="12518929" cy="6982896"/>
          </a:xfrm>
          <a:prstGeom prst="rect">
            <a:avLst/>
          </a:prstGeom>
        </p:spPr>
      </p:pic>
      <p:pic>
        <p:nvPicPr>
          <p:cNvPr id="12" name="תמונה 11">
            <a:extLst>
              <a:ext uri="{FF2B5EF4-FFF2-40B4-BE49-F238E27FC236}">
                <a16:creationId xmlns:a16="http://schemas.microsoft.com/office/drawing/2014/main" id="{E0CE7D0F-F8E8-C8E1-9017-9F7F47CAE9DE}"/>
              </a:ext>
            </a:extLst>
          </p:cNvPr>
          <p:cNvPicPr>
            <a:picLocks noChangeAspect="1"/>
          </p:cNvPicPr>
          <p:nvPr/>
        </p:nvPicPr>
        <p:blipFill>
          <a:blip r:embed="rId4"/>
          <a:stretch>
            <a:fillRect/>
          </a:stretch>
        </p:blipFill>
        <p:spPr>
          <a:xfrm>
            <a:off x="0" y="-40428"/>
            <a:ext cx="1542422" cy="840790"/>
          </a:xfrm>
          <a:prstGeom prst="rect">
            <a:avLst/>
          </a:prstGeom>
          <a:noFill/>
        </p:spPr>
      </p:pic>
      <p:sp>
        <p:nvSpPr>
          <p:cNvPr id="28" name="תיבת טקסט 27">
            <a:extLst>
              <a:ext uri="{FF2B5EF4-FFF2-40B4-BE49-F238E27FC236}">
                <a16:creationId xmlns:a16="http://schemas.microsoft.com/office/drawing/2014/main" id="{717BC63B-CD6B-8B97-283B-98979A401377}"/>
              </a:ext>
            </a:extLst>
          </p:cNvPr>
          <p:cNvSpPr txBox="1"/>
          <p:nvPr/>
        </p:nvSpPr>
        <p:spPr>
          <a:xfrm>
            <a:off x="9079345" y="3249096"/>
            <a:ext cx="683564" cy="369332"/>
          </a:xfrm>
          <a:prstGeom prst="rect">
            <a:avLst/>
          </a:prstGeom>
          <a:noFill/>
        </p:spPr>
        <p:txBody>
          <a:bodyPr wrap="square" rtlCol="1">
            <a:spAutoFit/>
          </a:bodyPr>
          <a:lstStyle/>
          <a:p>
            <a:endParaRPr lang="he-IL" dirty="0"/>
          </a:p>
        </p:txBody>
      </p:sp>
      <p:sp>
        <p:nvSpPr>
          <p:cNvPr id="29" name="תיבת טקסט 28">
            <a:extLst>
              <a:ext uri="{FF2B5EF4-FFF2-40B4-BE49-F238E27FC236}">
                <a16:creationId xmlns:a16="http://schemas.microsoft.com/office/drawing/2014/main" id="{31ECA2AD-6F4B-C696-9B0D-1EB64F301F05}"/>
              </a:ext>
            </a:extLst>
          </p:cNvPr>
          <p:cNvSpPr txBox="1"/>
          <p:nvPr/>
        </p:nvSpPr>
        <p:spPr>
          <a:xfrm>
            <a:off x="9231745" y="3401496"/>
            <a:ext cx="683564" cy="369332"/>
          </a:xfrm>
          <a:prstGeom prst="rect">
            <a:avLst/>
          </a:prstGeom>
          <a:noFill/>
        </p:spPr>
        <p:txBody>
          <a:bodyPr wrap="square" rtlCol="1">
            <a:spAutoFit/>
          </a:bodyPr>
          <a:lstStyle/>
          <a:p>
            <a:endParaRPr lang="he-IL" dirty="0"/>
          </a:p>
        </p:txBody>
      </p:sp>
      <p:sp>
        <p:nvSpPr>
          <p:cNvPr id="32" name="תיבת טקסט 31">
            <a:extLst>
              <a:ext uri="{FF2B5EF4-FFF2-40B4-BE49-F238E27FC236}">
                <a16:creationId xmlns:a16="http://schemas.microsoft.com/office/drawing/2014/main" id="{EFCF4435-CAC1-2B19-99E1-80C9ADE9DCE4}"/>
              </a:ext>
            </a:extLst>
          </p:cNvPr>
          <p:cNvSpPr txBox="1"/>
          <p:nvPr/>
        </p:nvSpPr>
        <p:spPr>
          <a:xfrm>
            <a:off x="9384145" y="3553896"/>
            <a:ext cx="683564" cy="369332"/>
          </a:xfrm>
          <a:prstGeom prst="rect">
            <a:avLst/>
          </a:prstGeom>
          <a:noFill/>
        </p:spPr>
        <p:txBody>
          <a:bodyPr wrap="square" rtlCol="1">
            <a:spAutoFit/>
          </a:bodyPr>
          <a:lstStyle/>
          <a:p>
            <a:endParaRPr lang="he-IL" dirty="0"/>
          </a:p>
        </p:txBody>
      </p:sp>
      <p:sp>
        <p:nvSpPr>
          <p:cNvPr id="33" name="תיבת טקסט 32">
            <a:extLst>
              <a:ext uri="{FF2B5EF4-FFF2-40B4-BE49-F238E27FC236}">
                <a16:creationId xmlns:a16="http://schemas.microsoft.com/office/drawing/2014/main" id="{DCE3597D-70B7-EA71-F259-69A0395956F4}"/>
              </a:ext>
            </a:extLst>
          </p:cNvPr>
          <p:cNvSpPr txBox="1"/>
          <p:nvPr/>
        </p:nvSpPr>
        <p:spPr>
          <a:xfrm>
            <a:off x="2732041" y="3189188"/>
            <a:ext cx="683564" cy="369332"/>
          </a:xfrm>
          <a:prstGeom prst="rect">
            <a:avLst/>
          </a:prstGeom>
          <a:noFill/>
        </p:spPr>
        <p:txBody>
          <a:bodyPr wrap="square" rtlCol="1">
            <a:spAutoFit/>
          </a:bodyPr>
          <a:lstStyle/>
          <a:p>
            <a:endParaRPr lang="he-IL" dirty="0"/>
          </a:p>
        </p:txBody>
      </p:sp>
      <p:sp>
        <p:nvSpPr>
          <p:cNvPr id="2" name="תיבת טקסט 1">
            <a:extLst>
              <a:ext uri="{FF2B5EF4-FFF2-40B4-BE49-F238E27FC236}">
                <a16:creationId xmlns:a16="http://schemas.microsoft.com/office/drawing/2014/main" id="{88941520-59C0-56EA-2B9A-54295B1640EE}"/>
              </a:ext>
            </a:extLst>
          </p:cNvPr>
          <p:cNvSpPr txBox="1"/>
          <p:nvPr/>
        </p:nvSpPr>
        <p:spPr>
          <a:xfrm>
            <a:off x="4158067" y="379967"/>
            <a:ext cx="5757242" cy="1200329"/>
          </a:xfrm>
          <a:prstGeom prst="rect">
            <a:avLst/>
          </a:prstGeom>
          <a:noFill/>
        </p:spPr>
        <p:txBody>
          <a:bodyPr wrap="square" rtlCol="1">
            <a:spAutoFit/>
          </a:bodyPr>
          <a:lstStyle/>
          <a:p>
            <a:r>
              <a:rPr lang="ar-SA" sz="3600" b="1" dirty="0">
                <a:solidFill>
                  <a:schemeClr val="accent1"/>
                </a:solidFill>
              </a:rPr>
              <a:t>مهمَّة: مشاهدة لأشكال ظهور القمر </a:t>
            </a:r>
            <a:r>
              <a:rPr lang="he-IL" sz="3600" b="1" dirty="0">
                <a:solidFill>
                  <a:schemeClr val="accent1"/>
                </a:solidFill>
              </a:rPr>
              <a:t>-</a:t>
            </a:r>
            <a:r>
              <a:rPr lang="ar-SA" sz="3600" b="1" dirty="0">
                <a:solidFill>
                  <a:schemeClr val="accent1"/>
                </a:solidFill>
              </a:rPr>
              <a:t>إثراء</a:t>
            </a:r>
            <a:endParaRPr lang="he-IL" sz="3600" b="1" dirty="0">
              <a:solidFill>
                <a:schemeClr val="accent1"/>
              </a:solidFill>
            </a:endParaRPr>
          </a:p>
        </p:txBody>
      </p:sp>
      <p:sp>
        <p:nvSpPr>
          <p:cNvPr id="7" name="תיבת טקסט 6">
            <a:extLst>
              <a:ext uri="{FF2B5EF4-FFF2-40B4-BE49-F238E27FC236}">
                <a16:creationId xmlns:a16="http://schemas.microsoft.com/office/drawing/2014/main" id="{DA08E05C-A292-5798-D32C-79C2303C6C63}"/>
              </a:ext>
            </a:extLst>
          </p:cNvPr>
          <p:cNvSpPr txBox="1"/>
          <p:nvPr/>
        </p:nvSpPr>
        <p:spPr>
          <a:xfrm>
            <a:off x="4019558" y="6058000"/>
            <a:ext cx="4955711" cy="461665"/>
          </a:xfrm>
          <a:prstGeom prst="rect">
            <a:avLst/>
          </a:prstGeom>
          <a:noFill/>
        </p:spPr>
        <p:txBody>
          <a:bodyPr wrap="square" rtlCol="1">
            <a:spAutoFit/>
          </a:bodyPr>
          <a:lstStyle/>
          <a:p>
            <a:r>
              <a:rPr lang="ar-SA" sz="2400" dirty="0"/>
              <a:t>تتمَّة المهمة في الشريحة التالية</a:t>
            </a:r>
            <a:r>
              <a:rPr lang="he-IL" dirty="0"/>
              <a:t>.</a:t>
            </a:r>
          </a:p>
        </p:txBody>
      </p:sp>
      <p:pic>
        <p:nvPicPr>
          <p:cNvPr id="13" name="תמונה 12">
            <a:extLst>
              <a:ext uri="{FF2B5EF4-FFF2-40B4-BE49-F238E27FC236}">
                <a16:creationId xmlns:a16="http://schemas.microsoft.com/office/drawing/2014/main" id="{1C119158-B6F6-B7DD-BF0B-44E5661C2606}"/>
              </a:ext>
            </a:extLst>
          </p:cNvPr>
          <p:cNvPicPr>
            <a:picLocks noChangeAspect="1"/>
          </p:cNvPicPr>
          <p:nvPr/>
        </p:nvPicPr>
        <p:blipFill>
          <a:blip r:embed="rId5"/>
          <a:stretch>
            <a:fillRect/>
          </a:stretch>
        </p:blipFill>
        <p:spPr>
          <a:xfrm>
            <a:off x="10983686" y="9113"/>
            <a:ext cx="1208314" cy="800348"/>
          </a:xfrm>
          <a:prstGeom prst="rect">
            <a:avLst/>
          </a:prstGeom>
        </p:spPr>
      </p:pic>
      <p:pic>
        <p:nvPicPr>
          <p:cNvPr id="4" name="תמונה 3" descr="גזירת מסך"/>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7910" y="991200"/>
            <a:ext cx="10979006" cy="5000496"/>
          </a:xfrm>
          <a:prstGeom prst="rect">
            <a:avLst/>
          </a:prstGeom>
        </p:spPr>
      </p:pic>
    </p:spTree>
    <p:extLst>
      <p:ext uri="{BB962C8B-B14F-4D97-AF65-F5344CB8AC3E}">
        <p14:creationId xmlns:p14="http://schemas.microsoft.com/office/powerpoint/2010/main" val="14809198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7DCA0F29-A07B-D80A-D1DE-5857E94387F9}"/>
              </a:ext>
            </a:extLst>
          </p:cNvPr>
          <p:cNvPicPr>
            <a:picLocks noChangeAspect="1"/>
          </p:cNvPicPr>
          <p:nvPr/>
        </p:nvPicPr>
        <p:blipFill>
          <a:blip r:embed="rId3"/>
          <a:stretch>
            <a:fillRect/>
          </a:stretch>
        </p:blipFill>
        <p:spPr>
          <a:xfrm>
            <a:off x="-77984" y="0"/>
            <a:ext cx="12518929" cy="6982896"/>
          </a:xfrm>
          <a:prstGeom prst="rect">
            <a:avLst/>
          </a:prstGeom>
        </p:spPr>
      </p:pic>
      <p:pic>
        <p:nvPicPr>
          <p:cNvPr id="12" name="תמונה 11">
            <a:extLst>
              <a:ext uri="{FF2B5EF4-FFF2-40B4-BE49-F238E27FC236}">
                <a16:creationId xmlns:a16="http://schemas.microsoft.com/office/drawing/2014/main" id="{E0CE7D0F-F8E8-C8E1-9017-9F7F47CAE9DE}"/>
              </a:ext>
            </a:extLst>
          </p:cNvPr>
          <p:cNvPicPr>
            <a:picLocks noChangeAspect="1"/>
          </p:cNvPicPr>
          <p:nvPr/>
        </p:nvPicPr>
        <p:blipFill>
          <a:blip r:embed="rId4"/>
          <a:stretch>
            <a:fillRect/>
          </a:stretch>
        </p:blipFill>
        <p:spPr>
          <a:xfrm>
            <a:off x="0" y="-40428"/>
            <a:ext cx="1542422" cy="840790"/>
          </a:xfrm>
          <a:prstGeom prst="rect">
            <a:avLst/>
          </a:prstGeom>
          <a:noFill/>
        </p:spPr>
      </p:pic>
      <p:sp>
        <p:nvSpPr>
          <p:cNvPr id="28" name="תיבת טקסט 27">
            <a:extLst>
              <a:ext uri="{FF2B5EF4-FFF2-40B4-BE49-F238E27FC236}">
                <a16:creationId xmlns:a16="http://schemas.microsoft.com/office/drawing/2014/main" id="{717BC63B-CD6B-8B97-283B-98979A401377}"/>
              </a:ext>
            </a:extLst>
          </p:cNvPr>
          <p:cNvSpPr txBox="1"/>
          <p:nvPr/>
        </p:nvSpPr>
        <p:spPr>
          <a:xfrm>
            <a:off x="9079345" y="3249096"/>
            <a:ext cx="683564" cy="369332"/>
          </a:xfrm>
          <a:prstGeom prst="rect">
            <a:avLst/>
          </a:prstGeom>
          <a:noFill/>
        </p:spPr>
        <p:txBody>
          <a:bodyPr wrap="square" rtlCol="1">
            <a:spAutoFit/>
          </a:bodyPr>
          <a:lstStyle/>
          <a:p>
            <a:endParaRPr lang="he-IL" dirty="0"/>
          </a:p>
        </p:txBody>
      </p:sp>
      <p:sp>
        <p:nvSpPr>
          <p:cNvPr id="29" name="תיבת טקסט 28">
            <a:extLst>
              <a:ext uri="{FF2B5EF4-FFF2-40B4-BE49-F238E27FC236}">
                <a16:creationId xmlns:a16="http://schemas.microsoft.com/office/drawing/2014/main" id="{31ECA2AD-6F4B-C696-9B0D-1EB64F301F05}"/>
              </a:ext>
            </a:extLst>
          </p:cNvPr>
          <p:cNvSpPr txBox="1"/>
          <p:nvPr/>
        </p:nvSpPr>
        <p:spPr>
          <a:xfrm>
            <a:off x="9231745" y="3401496"/>
            <a:ext cx="683564" cy="369332"/>
          </a:xfrm>
          <a:prstGeom prst="rect">
            <a:avLst/>
          </a:prstGeom>
          <a:noFill/>
        </p:spPr>
        <p:txBody>
          <a:bodyPr wrap="square" rtlCol="1">
            <a:spAutoFit/>
          </a:bodyPr>
          <a:lstStyle/>
          <a:p>
            <a:endParaRPr lang="he-IL" dirty="0"/>
          </a:p>
        </p:txBody>
      </p:sp>
      <p:sp>
        <p:nvSpPr>
          <p:cNvPr id="32" name="תיבת טקסט 31">
            <a:extLst>
              <a:ext uri="{FF2B5EF4-FFF2-40B4-BE49-F238E27FC236}">
                <a16:creationId xmlns:a16="http://schemas.microsoft.com/office/drawing/2014/main" id="{EFCF4435-CAC1-2B19-99E1-80C9ADE9DCE4}"/>
              </a:ext>
            </a:extLst>
          </p:cNvPr>
          <p:cNvSpPr txBox="1"/>
          <p:nvPr/>
        </p:nvSpPr>
        <p:spPr>
          <a:xfrm>
            <a:off x="9384145" y="3553896"/>
            <a:ext cx="683564" cy="369332"/>
          </a:xfrm>
          <a:prstGeom prst="rect">
            <a:avLst/>
          </a:prstGeom>
          <a:noFill/>
        </p:spPr>
        <p:txBody>
          <a:bodyPr wrap="square" rtlCol="1">
            <a:spAutoFit/>
          </a:bodyPr>
          <a:lstStyle/>
          <a:p>
            <a:endParaRPr lang="he-IL" dirty="0"/>
          </a:p>
        </p:txBody>
      </p:sp>
      <p:sp>
        <p:nvSpPr>
          <p:cNvPr id="33" name="תיבת טקסט 32">
            <a:extLst>
              <a:ext uri="{FF2B5EF4-FFF2-40B4-BE49-F238E27FC236}">
                <a16:creationId xmlns:a16="http://schemas.microsoft.com/office/drawing/2014/main" id="{DCE3597D-70B7-EA71-F259-69A0395956F4}"/>
              </a:ext>
            </a:extLst>
          </p:cNvPr>
          <p:cNvSpPr txBox="1"/>
          <p:nvPr/>
        </p:nvSpPr>
        <p:spPr>
          <a:xfrm>
            <a:off x="2732041" y="3189188"/>
            <a:ext cx="683564" cy="369332"/>
          </a:xfrm>
          <a:prstGeom prst="rect">
            <a:avLst/>
          </a:prstGeom>
          <a:noFill/>
        </p:spPr>
        <p:txBody>
          <a:bodyPr wrap="square" rtlCol="1">
            <a:spAutoFit/>
          </a:bodyPr>
          <a:lstStyle/>
          <a:p>
            <a:endParaRPr lang="he-IL" dirty="0"/>
          </a:p>
        </p:txBody>
      </p:sp>
      <p:sp>
        <p:nvSpPr>
          <p:cNvPr id="2" name="תיבת טקסט 1">
            <a:extLst>
              <a:ext uri="{FF2B5EF4-FFF2-40B4-BE49-F238E27FC236}">
                <a16:creationId xmlns:a16="http://schemas.microsoft.com/office/drawing/2014/main" id="{88941520-59C0-56EA-2B9A-54295B1640EE}"/>
              </a:ext>
            </a:extLst>
          </p:cNvPr>
          <p:cNvSpPr txBox="1"/>
          <p:nvPr/>
        </p:nvSpPr>
        <p:spPr>
          <a:xfrm>
            <a:off x="2377440" y="379967"/>
            <a:ext cx="8259593" cy="646331"/>
          </a:xfrm>
          <a:prstGeom prst="rect">
            <a:avLst/>
          </a:prstGeom>
          <a:noFill/>
        </p:spPr>
        <p:txBody>
          <a:bodyPr wrap="square" rtlCol="1">
            <a:spAutoFit/>
          </a:bodyPr>
          <a:lstStyle/>
          <a:p>
            <a:r>
              <a:rPr lang="ar-SA" sz="3600" b="1" dirty="0"/>
              <a:t>مهَمَّة</a:t>
            </a:r>
            <a:r>
              <a:rPr lang="he-IL" sz="3600" b="1" dirty="0"/>
              <a:t>: </a:t>
            </a:r>
            <a:r>
              <a:rPr lang="ar-SA" sz="3600" b="1" dirty="0">
                <a:solidFill>
                  <a:schemeClr val="accent1"/>
                </a:solidFill>
              </a:rPr>
              <a:t>مشاهدة لأشكال ظهور القمر </a:t>
            </a:r>
            <a:r>
              <a:rPr lang="he-IL" sz="3600" b="1" dirty="0">
                <a:solidFill>
                  <a:schemeClr val="accent1"/>
                </a:solidFill>
              </a:rPr>
              <a:t>–</a:t>
            </a:r>
            <a:r>
              <a:rPr lang="ar-SA" sz="3600" b="1" dirty="0">
                <a:solidFill>
                  <a:schemeClr val="accent1"/>
                </a:solidFill>
              </a:rPr>
              <a:t> إثراء</a:t>
            </a:r>
            <a:r>
              <a:rPr lang="he-IL" sz="3600" b="1" dirty="0">
                <a:solidFill>
                  <a:schemeClr val="accent1"/>
                </a:solidFill>
              </a:rPr>
              <a:t>  </a:t>
            </a:r>
            <a:r>
              <a:rPr lang="he-IL" sz="2400" dirty="0"/>
              <a:t>(</a:t>
            </a:r>
            <a:r>
              <a:rPr lang="ar-SA" sz="2400" dirty="0"/>
              <a:t>تتمَّة</a:t>
            </a:r>
            <a:r>
              <a:rPr lang="he-IL" sz="2400" dirty="0"/>
              <a:t>)</a:t>
            </a:r>
            <a:endParaRPr lang="he-IL" sz="2800" dirty="0"/>
          </a:p>
        </p:txBody>
      </p:sp>
      <p:sp>
        <p:nvSpPr>
          <p:cNvPr id="19" name="תיבת טקסט 18">
            <a:extLst>
              <a:ext uri="{FF2B5EF4-FFF2-40B4-BE49-F238E27FC236}">
                <a16:creationId xmlns:a16="http://schemas.microsoft.com/office/drawing/2014/main" id="{D7082E55-12BE-ED98-3C3E-4A4EF4DD0E19}"/>
              </a:ext>
            </a:extLst>
          </p:cNvPr>
          <p:cNvSpPr txBox="1"/>
          <p:nvPr/>
        </p:nvSpPr>
        <p:spPr>
          <a:xfrm>
            <a:off x="3051452" y="6264908"/>
            <a:ext cx="7343165" cy="584775"/>
          </a:xfrm>
          <a:prstGeom prst="rect">
            <a:avLst/>
          </a:prstGeom>
          <a:noFill/>
        </p:spPr>
        <p:txBody>
          <a:bodyPr wrap="square" rtlCol="1">
            <a:spAutoFit/>
          </a:bodyPr>
          <a:lstStyle/>
          <a:p>
            <a:r>
              <a:rPr lang="ar-SA" sz="3200" b="1" dirty="0">
                <a:solidFill>
                  <a:schemeClr val="accent1"/>
                </a:solidFill>
              </a:rPr>
              <a:t>ماذا تعلَّمتم من المشاهدات التي اجريتموها على القمر؟</a:t>
            </a:r>
            <a:endParaRPr lang="he-IL" sz="3200" b="1" dirty="0">
              <a:solidFill>
                <a:schemeClr val="accent1"/>
              </a:solidFill>
            </a:endParaRPr>
          </a:p>
        </p:txBody>
      </p:sp>
      <p:pic>
        <p:nvPicPr>
          <p:cNvPr id="13" name="תמונה 12">
            <a:extLst>
              <a:ext uri="{FF2B5EF4-FFF2-40B4-BE49-F238E27FC236}">
                <a16:creationId xmlns:a16="http://schemas.microsoft.com/office/drawing/2014/main" id="{1C119158-B6F6-B7DD-BF0B-44E5661C2606}"/>
              </a:ext>
            </a:extLst>
          </p:cNvPr>
          <p:cNvPicPr>
            <a:picLocks noChangeAspect="1"/>
          </p:cNvPicPr>
          <p:nvPr/>
        </p:nvPicPr>
        <p:blipFill>
          <a:blip r:embed="rId5"/>
          <a:stretch>
            <a:fillRect/>
          </a:stretch>
        </p:blipFill>
        <p:spPr>
          <a:xfrm>
            <a:off x="10983686" y="9113"/>
            <a:ext cx="1208314" cy="800348"/>
          </a:xfrm>
          <a:prstGeom prst="rect">
            <a:avLst/>
          </a:prstGeom>
        </p:spPr>
      </p:pic>
      <p:pic>
        <p:nvPicPr>
          <p:cNvPr id="6" name="תמונה 5" descr="גזירת מסך"/>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6345" y="1055078"/>
            <a:ext cx="10830273" cy="5036234"/>
          </a:xfrm>
          <a:prstGeom prst="rect">
            <a:avLst/>
          </a:prstGeom>
        </p:spPr>
      </p:pic>
    </p:spTree>
    <p:extLst>
      <p:ext uri="{BB962C8B-B14F-4D97-AF65-F5344CB8AC3E}">
        <p14:creationId xmlns:p14="http://schemas.microsoft.com/office/powerpoint/2010/main" val="268140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74A80261-029A-4196-DEC8-2FE9BED18DDC}"/>
              </a:ext>
            </a:extLst>
          </p:cNvPr>
          <p:cNvPicPr>
            <a:picLocks noChangeAspect="1"/>
          </p:cNvPicPr>
          <p:nvPr/>
        </p:nvPicPr>
        <p:blipFill>
          <a:blip r:embed="rId3"/>
          <a:stretch>
            <a:fillRect/>
          </a:stretch>
        </p:blipFill>
        <p:spPr>
          <a:xfrm>
            <a:off x="-146893" y="-31525"/>
            <a:ext cx="12192000" cy="6858000"/>
          </a:xfrm>
          <a:prstGeom prst="rect">
            <a:avLst/>
          </a:prstGeom>
        </p:spPr>
      </p:pic>
      <p:sp>
        <p:nvSpPr>
          <p:cNvPr id="14" name="תיבת טקסט 13">
            <a:extLst>
              <a:ext uri="{FF2B5EF4-FFF2-40B4-BE49-F238E27FC236}">
                <a16:creationId xmlns:a16="http://schemas.microsoft.com/office/drawing/2014/main" id="{5CDFEA8A-1FDD-A45E-A76D-CD5045A49640}"/>
              </a:ext>
            </a:extLst>
          </p:cNvPr>
          <p:cNvSpPr txBox="1"/>
          <p:nvPr/>
        </p:nvSpPr>
        <p:spPr>
          <a:xfrm>
            <a:off x="5622324" y="320144"/>
            <a:ext cx="3569607" cy="646331"/>
          </a:xfrm>
          <a:prstGeom prst="rect">
            <a:avLst/>
          </a:prstGeom>
          <a:noFill/>
        </p:spPr>
        <p:txBody>
          <a:bodyPr wrap="square" rtlCol="1">
            <a:spAutoFit/>
          </a:bodyPr>
          <a:lstStyle/>
          <a:p>
            <a:pPr algn="ctr"/>
            <a:r>
              <a:rPr lang="ar-SA" sz="3600" b="1" dirty="0">
                <a:solidFill>
                  <a:schemeClr val="accent1">
                    <a:lumMod val="75000"/>
                  </a:schemeClr>
                </a:solidFill>
              </a:rPr>
              <a:t>الدَّورِيَّة- ظواهر تتكرَّر</a:t>
            </a:r>
            <a:endParaRPr lang="he-IL" sz="3600" b="1" dirty="0">
              <a:solidFill>
                <a:schemeClr val="accent1">
                  <a:lumMod val="75000"/>
                </a:schemeClr>
              </a:solidFill>
            </a:endParaRPr>
          </a:p>
        </p:txBody>
      </p:sp>
      <p:pic>
        <p:nvPicPr>
          <p:cNvPr id="18" name="תמונה 17" descr="וקטור מזג אוויר שמשי שמש חינם">
            <a:extLst>
              <a:ext uri="{FF2B5EF4-FFF2-40B4-BE49-F238E27FC236}">
                <a16:creationId xmlns:a16="http://schemas.microsoft.com/office/drawing/2014/main" id="{98A527D9-26C3-1EFE-FCE9-5146509C9BA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26857" y="-169902"/>
            <a:ext cx="2281534" cy="2359248"/>
          </a:xfrm>
          <a:prstGeom prst="rect">
            <a:avLst/>
          </a:prstGeom>
          <a:noFill/>
          <a:ln>
            <a:noFill/>
          </a:ln>
        </p:spPr>
      </p:pic>
      <p:pic>
        <p:nvPicPr>
          <p:cNvPr id="19" name="תמונה 18" descr="וקטור כדור הארץ העולמי החופשי">
            <a:extLst>
              <a:ext uri="{FF2B5EF4-FFF2-40B4-BE49-F238E27FC236}">
                <a16:creationId xmlns:a16="http://schemas.microsoft.com/office/drawing/2014/main" id="{06A1B4F2-A06D-2C14-1C58-60FB2B446B9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5490" y="99784"/>
            <a:ext cx="1062570" cy="1087053"/>
          </a:xfrm>
          <a:prstGeom prst="rect">
            <a:avLst/>
          </a:prstGeom>
          <a:noFill/>
          <a:ln>
            <a:noFill/>
          </a:ln>
        </p:spPr>
      </p:pic>
      <p:pic>
        <p:nvPicPr>
          <p:cNvPr id="20" name="תמונה 19" descr="איור חלל של כוכב לכת ירח חופשי">
            <a:extLst>
              <a:ext uri="{FF2B5EF4-FFF2-40B4-BE49-F238E27FC236}">
                <a16:creationId xmlns:a16="http://schemas.microsoft.com/office/drawing/2014/main" id="{B55564A1-4BD3-3AB5-4530-1F2D3433311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883477" y="3597085"/>
            <a:ext cx="768295" cy="734891"/>
          </a:xfrm>
          <a:prstGeom prst="rect">
            <a:avLst/>
          </a:prstGeom>
          <a:noFill/>
          <a:ln>
            <a:noFill/>
          </a:ln>
        </p:spPr>
      </p:pic>
      <p:pic>
        <p:nvPicPr>
          <p:cNvPr id="22" name="תמונה 21">
            <a:extLst>
              <a:ext uri="{FF2B5EF4-FFF2-40B4-BE49-F238E27FC236}">
                <a16:creationId xmlns:a16="http://schemas.microsoft.com/office/drawing/2014/main" id="{59C3517E-C198-74F4-FB7A-C3BE59FF4F63}"/>
              </a:ext>
            </a:extLst>
          </p:cNvPr>
          <p:cNvPicPr>
            <a:picLocks noChangeAspect="1"/>
          </p:cNvPicPr>
          <p:nvPr/>
        </p:nvPicPr>
        <p:blipFill>
          <a:blip r:embed="rId7"/>
          <a:stretch>
            <a:fillRect/>
          </a:stretch>
        </p:blipFill>
        <p:spPr>
          <a:xfrm>
            <a:off x="19597" y="5949147"/>
            <a:ext cx="1542422" cy="729125"/>
          </a:xfrm>
          <a:prstGeom prst="rect">
            <a:avLst/>
          </a:prstGeom>
          <a:noFill/>
        </p:spPr>
      </p:pic>
      <p:sp>
        <p:nvSpPr>
          <p:cNvPr id="2" name="TextBox 1">
            <a:extLst>
              <a:ext uri="{FF2B5EF4-FFF2-40B4-BE49-F238E27FC236}">
                <a16:creationId xmlns:a16="http://schemas.microsoft.com/office/drawing/2014/main" id="{28D2BB40-84B3-1158-B731-B4DB89EE90CC}"/>
              </a:ext>
            </a:extLst>
          </p:cNvPr>
          <p:cNvSpPr txBox="1"/>
          <p:nvPr/>
        </p:nvSpPr>
        <p:spPr>
          <a:xfrm>
            <a:off x="4215539" y="1689315"/>
            <a:ext cx="6445781" cy="2862322"/>
          </a:xfrm>
          <a:prstGeom prst="rect">
            <a:avLst/>
          </a:prstGeom>
          <a:noFill/>
        </p:spPr>
        <p:txBody>
          <a:bodyPr wrap="square" rtlCol="0">
            <a:spAutoFit/>
          </a:bodyPr>
          <a:lstStyle/>
          <a:p>
            <a:r>
              <a:rPr lang="ar-SA" sz="3600" b="1" dirty="0"/>
              <a:t>أعطوا امثلة لظواهر</a:t>
            </a:r>
            <a:r>
              <a:rPr lang="he-IL" sz="3600" b="1" dirty="0"/>
              <a:t> </a:t>
            </a:r>
            <a:r>
              <a:rPr lang="ar-SA" sz="3600" b="1" dirty="0"/>
              <a:t>متكَرِّرَة</a:t>
            </a:r>
            <a:r>
              <a:rPr lang="he-IL" sz="3600" b="1" dirty="0"/>
              <a:t>.</a:t>
            </a:r>
          </a:p>
          <a:p>
            <a:r>
              <a:rPr lang="ar-SA" sz="3600" dirty="0"/>
              <a:t>أمثلة</a:t>
            </a:r>
            <a:r>
              <a:rPr lang="he-IL" sz="3600" dirty="0"/>
              <a:t>:</a:t>
            </a:r>
          </a:p>
          <a:p>
            <a:pPr marL="571500" indent="-571500">
              <a:buFont typeface="Arial" panose="020B0604020202020204" pitchFamily="34" charset="0"/>
              <a:buChar char="•"/>
            </a:pPr>
            <a:r>
              <a:rPr lang="ar-SA" sz="3600" dirty="0"/>
              <a:t>شروق الشمس وغروبها.</a:t>
            </a:r>
            <a:endParaRPr lang="he-IL" sz="3600" dirty="0"/>
          </a:p>
          <a:p>
            <a:pPr marL="571500" indent="-571500">
              <a:buFont typeface="Arial" panose="020B0604020202020204" pitchFamily="34" charset="0"/>
              <a:buChar char="•"/>
            </a:pPr>
            <a:r>
              <a:rPr lang="ar-SA" sz="3600" dirty="0"/>
              <a:t>أعياد</a:t>
            </a:r>
            <a:r>
              <a:rPr lang="he-IL" sz="3600" dirty="0"/>
              <a:t> </a:t>
            </a:r>
            <a:r>
              <a:rPr lang="ar-SA" sz="3600" dirty="0"/>
              <a:t>الميلاد.</a:t>
            </a:r>
            <a:endParaRPr lang="he-IL" sz="3600" dirty="0"/>
          </a:p>
          <a:p>
            <a:endParaRPr lang="en-US" sz="3600" b="1" dirty="0"/>
          </a:p>
        </p:txBody>
      </p:sp>
      <p:pic>
        <p:nvPicPr>
          <p:cNvPr id="10" name="תמונה 9">
            <a:extLst>
              <a:ext uri="{FF2B5EF4-FFF2-40B4-BE49-F238E27FC236}">
                <a16:creationId xmlns:a16="http://schemas.microsoft.com/office/drawing/2014/main" id="{1C119158-B6F6-B7DD-BF0B-44E5661C2606}"/>
              </a:ext>
            </a:extLst>
          </p:cNvPr>
          <p:cNvPicPr>
            <a:picLocks noChangeAspect="1"/>
          </p:cNvPicPr>
          <p:nvPr/>
        </p:nvPicPr>
        <p:blipFill>
          <a:blip r:embed="rId8"/>
          <a:stretch>
            <a:fillRect/>
          </a:stretch>
        </p:blipFill>
        <p:spPr>
          <a:xfrm>
            <a:off x="10799073" y="6026127"/>
            <a:ext cx="1208314" cy="800348"/>
          </a:xfrm>
          <a:prstGeom prst="rect">
            <a:avLst/>
          </a:prstGeom>
        </p:spPr>
      </p:pic>
    </p:spTree>
    <p:extLst>
      <p:ext uri="{BB962C8B-B14F-4D97-AF65-F5344CB8AC3E}">
        <p14:creationId xmlns:p14="http://schemas.microsoft.com/office/powerpoint/2010/main" val="6317742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7DCA0F29-A07B-D80A-D1DE-5857E94387F9}"/>
              </a:ext>
            </a:extLst>
          </p:cNvPr>
          <p:cNvPicPr>
            <a:picLocks noChangeAspect="1"/>
          </p:cNvPicPr>
          <p:nvPr/>
        </p:nvPicPr>
        <p:blipFill>
          <a:blip r:embed="rId3"/>
          <a:stretch>
            <a:fillRect/>
          </a:stretch>
        </p:blipFill>
        <p:spPr>
          <a:xfrm>
            <a:off x="10132" y="-202963"/>
            <a:ext cx="12265891" cy="6982896"/>
          </a:xfrm>
          <a:prstGeom prst="rect">
            <a:avLst/>
          </a:prstGeom>
        </p:spPr>
      </p:pic>
      <p:pic>
        <p:nvPicPr>
          <p:cNvPr id="12" name="תמונה 11">
            <a:extLst>
              <a:ext uri="{FF2B5EF4-FFF2-40B4-BE49-F238E27FC236}">
                <a16:creationId xmlns:a16="http://schemas.microsoft.com/office/drawing/2014/main" id="{E0CE7D0F-F8E8-C8E1-9017-9F7F47CAE9DE}"/>
              </a:ext>
            </a:extLst>
          </p:cNvPr>
          <p:cNvPicPr>
            <a:picLocks noChangeAspect="1"/>
          </p:cNvPicPr>
          <p:nvPr/>
        </p:nvPicPr>
        <p:blipFill>
          <a:blip r:embed="rId4"/>
          <a:stretch>
            <a:fillRect/>
          </a:stretch>
        </p:blipFill>
        <p:spPr>
          <a:xfrm>
            <a:off x="46183" y="6379759"/>
            <a:ext cx="1542422" cy="517441"/>
          </a:xfrm>
          <a:prstGeom prst="rect">
            <a:avLst/>
          </a:prstGeom>
          <a:noFill/>
        </p:spPr>
      </p:pic>
      <p:sp>
        <p:nvSpPr>
          <p:cNvPr id="28" name="תיבת טקסט 27">
            <a:extLst>
              <a:ext uri="{FF2B5EF4-FFF2-40B4-BE49-F238E27FC236}">
                <a16:creationId xmlns:a16="http://schemas.microsoft.com/office/drawing/2014/main" id="{717BC63B-CD6B-8B97-283B-98979A401377}"/>
              </a:ext>
            </a:extLst>
          </p:cNvPr>
          <p:cNvSpPr txBox="1"/>
          <p:nvPr/>
        </p:nvSpPr>
        <p:spPr>
          <a:xfrm>
            <a:off x="9079345" y="3249096"/>
            <a:ext cx="683564" cy="369332"/>
          </a:xfrm>
          <a:prstGeom prst="rect">
            <a:avLst/>
          </a:prstGeom>
          <a:noFill/>
        </p:spPr>
        <p:txBody>
          <a:bodyPr wrap="square" rtlCol="1">
            <a:spAutoFit/>
          </a:bodyPr>
          <a:lstStyle/>
          <a:p>
            <a:endParaRPr lang="he-IL" dirty="0"/>
          </a:p>
        </p:txBody>
      </p:sp>
      <p:sp>
        <p:nvSpPr>
          <p:cNvPr id="29" name="תיבת טקסט 28">
            <a:extLst>
              <a:ext uri="{FF2B5EF4-FFF2-40B4-BE49-F238E27FC236}">
                <a16:creationId xmlns:a16="http://schemas.microsoft.com/office/drawing/2014/main" id="{31ECA2AD-6F4B-C696-9B0D-1EB64F301F05}"/>
              </a:ext>
            </a:extLst>
          </p:cNvPr>
          <p:cNvSpPr txBox="1"/>
          <p:nvPr/>
        </p:nvSpPr>
        <p:spPr>
          <a:xfrm>
            <a:off x="9231745" y="3401496"/>
            <a:ext cx="683564" cy="369332"/>
          </a:xfrm>
          <a:prstGeom prst="rect">
            <a:avLst/>
          </a:prstGeom>
          <a:noFill/>
        </p:spPr>
        <p:txBody>
          <a:bodyPr wrap="square" rtlCol="1">
            <a:spAutoFit/>
          </a:bodyPr>
          <a:lstStyle/>
          <a:p>
            <a:endParaRPr lang="he-IL" dirty="0"/>
          </a:p>
        </p:txBody>
      </p:sp>
      <p:sp>
        <p:nvSpPr>
          <p:cNvPr id="32" name="תיבת טקסט 31">
            <a:extLst>
              <a:ext uri="{FF2B5EF4-FFF2-40B4-BE49-F238E27FC236}">
                <a16:creationId xmlns:a16="http://schemas.microsoft.com/office/drawing/2014/main" id="{EFCF4435-CAC1-2B19-99E1-80C9ADE9DCE4}"/>
              </a:ext>
            </a:extLst>
          </p:cNvPr>
          <p:cNvSpPr txBox="1"/>
          <p:nvPr/>
        </p:nvSpPr>
        <p:spPr>
          <a:xfrm>
            <a:off x="9384145" y="3553896"/>
            <a:ext cx="683564" cy="369332"/>
          </a:xfrm>
          <a:prstGeom prst="rect">
            <a:avLst/>
          </a:prstGeom>
          <a:noFill/>
        </p:spPr>
        <p:txBody>
          <a:bodyPr wrap="square" rtlCol="1">
            <a:spAutoFit/>
          </a:bodyPr>
          <a:lstStyle/>
          <a:p>
            <a:endParaRPr lang="he-IL" dirty="0"/>
          </a:p>
        </p:txBody>
      </p:sp>
      <p:sp>
        <p:nvSpPr>
          <p:cNvPr id="33" name="תיבת טקסט 32">
            <a:extLst>
              <a:ext uri="{FF2B5EF4-FFF2-40B4-BE49-F238E27FC236}">
                <a16:creationId xmlns:a16="http://schemas.microsoft.com/office/drawing/2014/main" id="{DCE3597D-70B7-EA71-F259-69A0395956F4}"/>
              </a:ext>
            </a:extLst>
          </p:cNvPr>
          <p:cNvSpPr txBox="1"/>
          <p:nvPr/>
        </p:nvSpPr>
        <p:spPr>
          <a:xfrm>
            <a:off x="2732041" y="3189188"/>
            <a:ext cx="683564" cy="369332"/>
          </a:xfrm>
          <a:prstGeom prst="rect">
            <a:avLst/>
          </a:prstGeom>
          <a:noFill/>
        </p:spPr>
        <p:txBody>
          <a:bodyPr wrap="square" rtlCol="1">
            <a:spAutoFit/>
          </a:bodyPr>
          <a:lstStyle/>
          <a:p>
            <a:endParaRPr lang="he-IL" dirty="0"/>
          </a:p>
        </p:txBody>
      </p:sp>
      <p:sp>
        <p:nvSpPr>
          <p:cNvPr id="2" name="תיבת טקסט 1">
            <a:extLst>
              <a:ext uri="{FF2B5EF4-FFF2-40B4-BE49-F238E27FC236}">
                <a16:creationId xmlns:a16="http://schemas.microsoft.com/office/drawing/2014/main" id="{1086C6BA-C3E9-061F-CEEA-E443C5CE525A}"/>
              </a:ext>
            </a:extLst>
          </p:cNvPr>
          <p:cNvSpPr txBox="1"/>
          <p:nvPr/>
        </p:nvSpPr>
        <p:spPr>
          <a:xfrm>
            <a:off x="-824948" y="282739"/>
            <a:ext cx="12056439" cy="769441"/>
          </a:xfrm>
          <a:prstGeom prst="rect">
            <a:avLst/>
          </a:prstGeom>
          <a:noFill/>
        </p:spPr>
        <p:txBody>
          <a:bodyPr wrap="square" rtlCol="1">
            <a:spAutoFit/>
          </a:bodyPr>
          <a:lstStyle/>
          <a:p>
            <a:pPr algn="ctr"/>
            <a:r>
              <a:rPr lang="ar-SA" sz="4400" b="1" dirty="0"/>
              <a:t>مهمَّة</a:t>
            </a:r>
            <a:r>
              <a:rPr lang="he-IL" sz="4400" b="1" dirty="0"/>
              <a:t>: </a:t>
            </a:r>
            <a:r>
              <a:rPr lang="ar-SA" sz="4400" b="1" dirty="0"/>
              <a:t>أوْجُه القمر (أشكال ظُهور القمر)</a:t>
            </a:r>
            <a:endParaRPr lang="he-IL" sz="2400" b="1" dirty="0">
              <a:solidFill>
                <a:schemeClr val="accent1"/>
              </a:solidFill>
            </a:endParaRPr>
          </a:p>
        </p:txBody>
      </p:sp>
      <p:pic>
        <p:nvPicPr>
          <p:cNvPr id="13" name="תמונה 12">
            <a:extLst>
              <a:ext uri="{FF2B5EF4-FFF2-40B4-BE49-F238E27FC236}">
                <a16:creationId xmlns:a16="http://schemas.microsoft.com/office/drawing/2014/main" id="{1C119158-B6F6-B7DD-BF0B-44E5661C2606}"/>
              </a:ext>
            </a:extLst>
          </p:cNvPr>
          <p:cNvPicPr>
            <a:picLocks noChangeAspect="1"/>
          </p:cNvPicPr>
          <p:nvPr/>
        </p:nvPicPr>
        <p:blipFill>
          <a:blip r:embed="rId5"/>
          <a:stretch>
            <a:fillRect/>
          </a:stretch>
        </p:blipFill>
        <p:spPr>
          <a:xfrm>
            <a:off x="10983686" y="6027411"/>
            <a:ext cx="1208314" cy="800348"/>
          </a:xfrm>
          <a:prstGeom prst="rect">
            <a:avLst/>
          </a:prstGeom>
        </p:spPr>
      </p:pic>
      <p:pic>
        <p:nvPicPr>
          <p:cNvPr id="4" name="תמונה 3" descr="גזירת מסך"/>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9098" y="1052180"/>
            <a:ext cx="10204588" cy="5394163"/>
          </a:xfrm>
          <a:prstGeom prst="rect">
            <a:avLst/>
          </a:prstGeom>
        </p:spPr>
      </p:pic>
    </p:spTree>
    <p:extLst>
      <p:ext uri="{BB962C8B-B14F-4D97-AF65-F5344CB8AC3E}">
        <p14:creationId xmlns:p14="http://schemas.microsoft.com/office/powerpoint/2010/main" val="23328295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descr="גזירת מסך"/>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4796" y="403305"/>
            <a:ext cx="6285135" cy="6051390"/>
          </a:xfrm>
          <a:prstGeom prst="rect">
            <a:avLst/>
          </a:prstGeom>
        </p:spPr>
      </p:pic>
    </p:spTree>
    <p:extLst>
      <p:ext uri="{BB962C8B-B14F-4D97-AF65-F5344CB8AC3E}">
        <p14:creationId xmlns:p14="http://schemas.microsoft.com/office/powerpoint/2010/main" val="17954690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7DCA0F29-A07B-D80A-D1DE-5857E94387F9}"/>
              </a:ext>
            </a:extLst>
          </p:cNvPr>
          <p:cNvPicPr>
            <a:picLocks noChangeAspect="1"/>
          </p:cNvPicPr>
          <p:nvPr/>
        </p:nvPicPr>
        <p:blipFill>
          <a:blip r:embed="rId3"/>
          <a:stretch>
            <a:fillRect/>
          </a:stretch>
        </p:blipFill>
        <p:spPr>
          <a:xfrm>
            <a:off x="0" y="0"/>
            <a:ext cx="12371147" cy="6982896"/>
          </a:xfrm>
          <a:prstGeom prst="rect">
            <a:avLst/>
          </a:prstGeom>
        </p:spPr>
      </p:pic>
      <p:pic>
        <p:nvPicPr>
          <p:cNvPr id="12" name="תמונה 11">
            <a:extLst>
              <a:ext uri="{FF2B5EF4-FFF2-40B4-BE49-F238E27FC236}">
                <a16:creationId xmlns:a16="http://schemas.microsoft.com/office/drawing/2014/main" id="{E0CE7D0F-F8E8-C8E1-9017-9F7F47CAE9DE}"/>
              </a:ext>
            </a:extLst>
          </p:cNvPr>
          <p:cNvPicPr>
            <a:picLocks noChangeAspect="1"/>
          </p:cNvPicPr>
          <p:nvPr/>
        </p:nvPicPr>
        <p:blipFill>
          <a:blip r:embed="rId4"/>
          <a:stretch>
            <a:fillRect/>
          </a:stretch>
        </p:blipFill>
        <p:spPr>
          <a:xfrm>
            <a:off x="203251" y="-4618"/>
            <a:ext cx="1542422" cy="666315"/>
          </a:xfrm>
          <a:prstGeom prst="rect">
            <a:avLst/>
          </a:prstGeom>
          <a:noFill/>
        </p:spPr>
      </p:pic>
      <p:sp>
        <p:nvSpPr>
          <p:cNvPr id="28" name="תיבת טקסט 27">
            <a:extLst>
              <a:ext uri="{FF2B5EF4-FFF2-40B4-BE49-F238E27FC236}">
                <a16:creationId xmlns:a16="http://schemas.microsoft.com/office/drawing/2014/main" id="{717BC63B-CD6B-8B97-283B-98979A401377}"/>
              </a:ext>
            </a:extLst>
          </p:cNvPr>
          <p:cNvSpPr txBox="1"/>
          <p:nvPr/>
        </p:nvSpPr>
        <p:spPr>
          <a:xfrm>
            <a:off x="9079345" y="3249096"/>
            <a:ext cx="683564" cy="369332"/>
          </a:xfrm>
          <a:prstGeom prst="rect">
            <a:avLst/>
          </a:prstGeom>
          <a:noFill/>
        </p:spPr>
        <p:txBody>
          <a:bodyPr wrap="square" rtlCol="1">
            <a:spAutoFit/>
          </a:bodyPr>
          <a:lstStyle/>
          <a:p>
            <a:endParaRPr lang="he-IL" dirty="0"/>
          </a:p>
        </p:txBody>
      </p:sp>
      <p:sp>
        <p:nvSpPr>
          <p:cNvPr id="29" name="תיבת טקסט 28">
            <a:extLst>
              <a:ext uri="{FF2B5EF4-FFF2-40B4-BE49-F238E27FC236}">
                <a16:creationId xmlns:a16="http://schemas.microsoft.com/office/drawing/2014/main" id="{31ECA2AD-6F4B-C696-9B0D-1EB64F301F05}"/>
              </a:ext>
            </a:extLst>
          </p:cNvPr>
          <p:cNvSpPr txBox="1"/>
          <p:nvPr/>
        </p:nvSpPr>
        <p:spPr>
          <a:xfrm>
            <a:off x="9231745" y="3401496"/>
            <a:ext cx="683564" cy="369332"/>
          </a:xfrm>
          <a:prstGeom prst="rect">
            <a:avLst/>
          </a:prstGeom>
          <a:noFill/>
        </p:spPr>
        <p:txBody>
          <a:bodyPr wrap="square" rtlCol="1">
            <a:spAutoFit/>
          </a:bodyPr>
          <a:lstStyle/>
          <a:p>
            <a:endParaRPr lang="he-IL" dirty="0"/>
          </a:p>
        </p:txBody>
      </p:sp>
      <p:sp>
        <p:nvSpPr>
          <p:cNvPr id="32" name="תיבת טקסט 31">
            <a:extLst>
              <a:ext uri="{FF2B5EF4-FFF2-40B4-BE49-F238E27FC236}">
                <a16:creationId xmlns:a16="http://schemas.microsoft.com/office/drawing/2014/main" id="{EFCF4435-CAC1-2B19-99E1-80C9ADE9DCE4}"/>
              </a:ext>
            </a:extLst>
          </p:cNvPr>
          <p:cNvSpPr txBox="1"/>
          <p:nvPr/>
        </p:nvSpPr>
        <p:spPr>
          <a:xfrm>
            <a:off x="9384145" y="3553896"/>
            <a:ext cx="683564" cy="369332"/>
          </a:xfrm>
          <a:prstGeom prst="rect">
            <a:avLst/>
          </a:prstGeom>
          <a:noFill/>
        </p:spPr>
        <p:txBody>
          <a:bodyPr wrap="square" rtlCol="1">
            <a:spAutoFit/>
          </a:bodyPr>
          <a:lstStyle/>
          <a:p>
            <a:endParaRPr lang="he-IL" dirty="0"/>
          </a:p>
        </p:txBody>
      </p:sp>
      <p:sp>
        <p:nvSpPr>
          <p:cNvPr id="33" name="תיבת טקסט 32">
            <a:extLst>
              <a:ext uri="{FF2B5EF4-FFF2-40B4-BE49-F238E27FC236}">
                <a16:creationId xmlns:a16="http://schemas.microsoft.com/office/drawing/2014/main" id="{DCE3597D-70B7-EA71-F259-69A0395956F4}"/>
              </a:ext>
            </a:extLst>
          </p:cNvPr>
          <p:cNvSpPr txBox="1"/>
          <p:nvPr/>
        </p:nvSpPr>
        <p:spPr>
          <a:xfrm>
            <a:off x="2732041" y="3189188"/>
            <a:ext cx="683564" cy="369332"/>
          </a:xfrm>
          <a:prstGeom prst="rect">
            <a:avLst/>
          </a:prstGeom>
          <a:noFill/>
        </p:spPr>
        <p:txBody>
          <a:bodyPr wrap="square" rtlCol="1">
            <a:spAutoFit/>
          </a:bodyPr>
          <a:lstStyle/>
          <a:p>
            <a:endParaRPr lang="he-IL" dirty="0"/>
          </a:p>
        </p:txBody>
      </p:sp>
      <p:sp>
        <p:nvSpPr>
          <p:cNvPr id="2" name="תיבת טקסט 1">
            <a:extLst>
              <a:ext uri="{FF2B5EF4-FFF2-40B4-BE49-F238E27FC236}">
                <a16:creationId xmlns:a16="http://schemas.microsoft.com/office/drawing/2014/main" id="{1F834307-6E81-2767-A491-CD585F8A648A}"/>
              </a:ext>
            </a:extLst>
          </p:cNvPr>
          <p:cNvSpPr txBox="1"/>
          <p:nvPr/>
        </p:nvSpPr>
        <p:spPr>
          <a:xfrm>
            <a:off x="2128513" y="481862"/>
            <a:ext cx="8114120" cy="523220"/>
          </a:xfrm>
          <a:prstGeom prst="rect">
            <a:avLst/>
          </a:prstGeom>
          <a:noFill/>
        </p:spPr>
        <p:txBody>
          <a:bodyPr wrap="square">
            <a:spAutoFit/>
          </a:bodyPr>
          <a:lstStyle/>
          <a:p>
            <a:r>
              <a:rPr lang="ar-SA" sz="2800" b="1" dirty="0"/>
              <a:t>اقرأوا قطعة المعلومات وأجيبوا عن الأسئلة </a:t>
            </a:r>
            <a:r>
              <a:rPr lang="he-IL" sz="2800" dirty="0"/>
              <a:t>3-1.</a:t>
            </a:r>
            <a:endParaRPr lang="he-IL" sz="2000" dirty="0">
              <a:solidFill>
                <a:srgbClr val="C00000"/>
              </a:solidFill>
            </a:endParaRPr>
          </a:p>
        </p:txBody>
      </p:sp>
      <p:pic>
        <p:nvPicPr>
          <p:cNvPr id="13" name="תמונה 12">
            <a:extLst>
              <a:ext uri="{FF2B5EF4-FFF2-40B4-BE49-F238E27FC236}">
                <a16:creationId xmlns:a16="http://schemas.microsoft.com/office/drawing/2014/main" id="{1C119158-B6F6-B7DD-BF0B-44E5661C2606}"/>
              </a:ext>
            </a:extLst>
          </p:cNvPr>
          <p:cNvPicPr>
            <a:picLocks noChangeAspect="1"/>
          </p:cNvPicPr>
          <p:nvPr/>
        </p:nvPicPr>
        <p:blipFill>
          <a:blip r:embed="rId5"/>
          <a:stretch>
            <a:fillRect/>
          </a:stretch>
        </p:blipFill>
        <p:spPr>
          <a:xfrm>
            <a:off x="10983686" y="9113"/>
            <a:ext cx="1208314" cy="800348"/>
          </a:xfrm>
          <a:prstGeom prst="rect">
            <a:avLst/>
          </a:prstGeom>
        </p:spPr>
      </p:pic>
      <p:pic>
        <p:nvPicPr>
          <p:cNvPr id="4" name="תמונה 3" descr="גזירת מסך"/>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6392" y="1528496"/>
            <a:ext cx="9336648" cy="5329503"/>
          </a:xfrm>
          <a:prstGeom prst="rect">
            <a:avLst/>
          </a:prstGeom>
        </p:spPr>
      </p:pic>
    </p:spTree>
    <p:extLst>
      <p:ext uri="{BB962C8B-B14F-4D97-AF65-F5344CB8AC3E}">
        <p14:creationId xmlns:p14="http://schemas.microsoft.com/office/powerpoint/2010/main" val="14628104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7DCA0F29-A07B-D80A-D1DE-5857E94387F9}"/>
              </a:ext>
            </a:extLst>
          </p:cNvPr>
          <p:cNvPicPr>
            <a:picLocks noChangeAspect="1"/>
          </p:cNvPicPr>
          <p:nvPr/>
        </p:nvPicPr>
        <p:blipFill>
          <a:blip r:embed="rId3"/>
          <a:stretch>
            <a:fillRect/>
          </a:stretch>
        </p:blipFill>
        <p:spPr>
          <a:xfrm>
            <a:off x="0" y="0"/>
            <a:ext cx="12371147" cy="6982896"/>
          </a:xfrm>
          <a:prstGeom prst="rect">
            <a:avLst/>
          </a:prstGeom>
        </p:spPr>
      </p:pic>
      <p:pic>
        <p:nvPicPr>
          <p:cNvPr id="12" name="תמונה 11">
            <a:extLst>
              <a:ext uri="{FF2B5EF4-FFF2-40B4-BE49-F238E27FC236}">
                <a16:creationId xmlns:a16="http://schemas.microsoft.com/office/drawing/2014/main" id="{E0CE7D0F-F8E8-C8E1-9017-9F7F47CAE9DE}"/>
              </a:ext>
            </a:extLst>
          </p:cNvPr>
          <p:cNvPicPr>
            <a:picLocks noChangeAspect="1"/>
          </p:cNvPicPr>
          <p:nvPr/>
        </p:nvPicPr>
        <p:blipFill>
          <a:blip r:embed="rId4"/>
          <a:stretch>
            <a:fillRect/>
          </a:stretch>
        </p:blipFill>
        <p:spPr>
          <a:xfrm>
            <a:off x="203251" y="-4618"/>
            <a:ext cx="1542422" cy="868177"/>
          </a:xfrm>
          <a:prstGeom prst="rect">
            <a:avLst/>
          </a:prstGeom>
          <a:noFill/>
        </p:spPr>
      </p:pic>
      <p:sp>
        <p:nvSpPr>
          <p:cNvPr id="28" name="תיבת טקסט 27">
            <a:extLst>
              <a:ext uri="{FF2B5EF4-FFF2-40B4-BE49-F238E27FC236}">
                <a16:creationId xmlns:a16="http://schemas.microsoft.com/office/drawing/2014/main" id="{717BC63B-CD6B-8B97-283B-98979A401377}"/>
              </a:ext>
            </a:extLst>
          </p:cNvPr>
          <p:cNvSpPr txBox="1"/>
          <p:nvPr/>
        </p:nvSpPr>
        <p:spPr>
          <a:xfrm>
            <a:off x="9079345" y="3249096"/>
            <a:ext cx="683564" cy="369332"/>
          </a:xfrm>
          <a:prstGeom prst="rect">
            <a:avLst/>
          </a:prstGeom>
          <a:noFill/>
        </p:spPr>
        <p:txBody>
          <a:bodyPr wrap="square" rtlCol="1">
            <a:spAutoFit/>
          </a:bodyPr>
          <a:lstStyle/>
          <a:p>
            <a:endParaRPr lang="he-IL" dirty="0"/>
          </a:p>
        </p:txBody>
      </p:sp>
      <p:sp>
        <p:nvSpPr>
          <p:cNvPr id="29" name="תיבת טקסט 28">
            <a:extLst>
              <a:ext uri="{FF2B5EF4-FFF2-40B4-BE49-F238E27FC236}">
                <a16:creationId xmlns:a16="http://schemas.microsoft.com/office/drawing/2014/main" id="{31ECA2AD-6F4B-C696-9B0D-1EB64F301F05}"/>
              </a:ext>
            </a:extLst>
          </p:cNvPr>
          <p:cNvSpPr txBox="1"/>
          <p:nvPr/>
        </p:nvSpPr>
        <p:spPr>
          <a:xfrm>
            <a:off x="9231745" y="3401496"/>
            <a:ext cx="683564" cy="369332"/>
          </a:xfrm>
          <a:prstGeom prst="rect">
            <a:avLst/>
          </a:prstGeom>
          <a:noFill/>
        </p:spPr>
        <p:txBody>
          <a:bodyPr wrap="square" rtlCol="1">
            <a:spAutoFit/>
          </a:bodyPr>
          <a:lstStyle/>
          <a:p>
            <a:endParaRPr lang="he-IL" dirty="0"/>
          </a:p>
        </p:txBody>
      </p:sp>
      <p:sp>
        <p:nvSpPr>
          <p:cNvPr id="32" name="תיבת טקסט 31">
            <a:extLst>
              <a:ext uri="{FF2B5EF4-FFF2-40B4-BE49-F238E27FC236}">
                <a16:creationId xmlns:a16="http://schemas.microsoft.com/office/drawing/2014/main" id="{EFCF4435-CAC1-2B19-99E1-80C9ADE9DCE4}"/>
              </a:ext>
            </a:extLst>
          </p:cNvPr>
          <p:cNvSpPr txBox="1"/>
          <p:nvPr/>
        </p:nvSpPr>
        <p:spPr>
          <a:xfrm>
            <a:off x="9384145" y="3553896"/>
            <a:ext cx="683564" cy="369332"/>
          </a:xfrm>
          <a:prstGeom prst="rect">
            <a:avLst/>
          </a:prstGeom>
          <a:noFill/>
        </p:spPr>
        <p:txBody>
          <a:bodyPr wrap="square" rtlCol="1">
            <a:spAutoFit/>
          </a:bodyPr>
          <a:lstStyle/>
          <a:p>
            <a:endParaRPr lang="he-IL" dirty="0"/>
          </a:p>
        </p:txBody>
      </p:sp>
      <p:sp>
        <p:nvSpPr>
          <p:cNvPr id="33" name="תיבת טקסט 32">
            <a:extLst>
              <a:ext uri="{FF2B5EF4-FFF2-40B4-BE49-F238E27FC236}">
                <a16:creationId xmlns:a16="http://schemas.microsoft.com/office/drawing/2014/main" id="{DCE3597D-70B7-EA71-F259-69A0395956F4}"/>
              </a:ext>
            </a:extLst>
          </p:cNvPr>
          <p:cNvSpPr txBox="1"/>
          <p:nvPr/>
        </p:nvSpPr>
        <p:spPr>
          <a:xfrm>
            <a:off x="2732041" y="3189188"/>
            <a:ext cx="683564" cy="369332"/>
          </a:xfrm>
          <a:prstGeom prst="rect">
            <a:avLst/>
          </a:prstGeom>
          <a:noFill/>
        </p:spPr>
        <p:txBody>
          <a:bodyPr wrap="square" rtlCol="1">
            <a:spAutoFit/>
          </a:bodyPr>
          <a:lstStyle/>
          <a:p>
            <a:endParaRPr lang="he-IL" dirty="0"/>
          </a:p>
        </p:txBody>
      </p:sp>
      <p:sp>
        <p:nvSpPr>
          <p:cNvPr id="2" name="תיבת טקסט 1">
            <a:extLst>
              <a:ext uri="{FF2B5EF4-FFF2-40B4-BE49-F238E27FC236}">
                <a16:creationId xmlns:a16="http://schemas.microsoft.com/office/drawing/2014/main" id="{C59D6721-76B8-968C-DC21-A609510C6C5F}"/>
              </a:ext>
            </a:extLst>
          </p:cNvPr>
          <p:cNvSpPr txBox="1"/>
          <p:nvPr/>
        </p:nvSpPr>
        <p:spPr>
          <a:xfrm>
            <a:off x="2038940" y="520005"/>
            <a:ext cx="8114120" cy="523220"/>
          </a:xfrm>
          <a:prstGeom prst="rect">
            <a:avLst/>
          </a:prstGeom>
          <a:noFill/>
        </p:spPr>
        <p:txBody>
          <a:bodyPr wrap="square">
            <a:spAutoFit/>
          </a:bodyPr>
          <a:lstStyle/>
          <a:p>
            <a:r>
              <a:rPr lang="ar-SA" sz="2800" b="1" dirty="0"/>
              <a:t>أقرأوا قطعة المعلومات وأجيبوا على السؤال </a:t>
            </a:r>
            <a:r>
              <a:rPr lang="he-IL" sz="2800" dirty="0"/>
              <a:t>4.</a:t>
            </a:r>
            <a:endParaRPr lang="he-IL" sz="2000" dirty="0">
              <a:solidFill>
                <a:srgbClr val="C00000"/>
              </a:solidFill>
            </a:endParaRPr>
          </a:p>
        </p:txBody>
      </p:sp>
      <p:pic>
        <p:nvPicPr>
          <p:cNvPr id="13" name="תמונה 12">
            <a:extLst>
              <a:ext uri="{FF2B5EF4-FFF2-40B4-BE49-F238E27FC236}">
                <a16:creationId xmlns:a16="http://schemas.microsoft.com/office/drawing/2014/main" id="{1C119158-B6F6-B7DD-BF0B-44E5661C2606}"/>
              </a:ext>
            </a:extLst>
          </p:cNvPr>
          <p:cNvPicPr>
            <a:picLocks noChangeAspect="1"/>
          </p:cNvPicPr>
          <p:nvPr/>
        </p:nvPicPr>
        <p:blipFill>
          <a:blip r:embed="rId5"/>
          <a:stretch>
            <a:fillRect/>
          </a:stretch>
        </p:blipFill>
        <p:spPr>
          <a:xfrm>
            <a:off x="10983686" y="9113"/>
            <a:ext cx="1208314" cy="800348"/>
          </a:xfrm>
          <a:prstGeom prst="rect">
            <a:avLst/>
          </a:prstGeom>
        </p:spPr>
      </p:pic>
      <p:pic>
        <p:nvPicPr>
          <p:cNvPr id="4" name="תמונה 3" descr="גזירת מסך"/>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25197" y="1131899"/>
            <a:ext cx="9862239" cy="5582658"/>
          </a:xfrm>
          <a:prstGeom prst="rect">
            <a:avLst/>
          </a:prstGeom>
        </p:spPr>
      </p:pic>
      <p:sp>
        <p:nvSpPr>
          <p:cNvPr id="5" name="TextBox 4"/>
          <p:cNvSpPr txBox="1"/>
          <p:nvPr/>
        </p:nvSpPr>
        <p:spPr>
          <a:xfrm>
            <a:off x="1645514" y="3923228"/>
            <a:ext cx="2856617" cy="2838643"/>
          </a:xfrm>
          <a:prstGeom prst="rect">
            <a:avLst/>
          </a:prstGeom>
          <a:solidFill>
            <a:schemeClr val="bg2"/>
          </a:solidFill>
        </p:spPr>
        <p:txBody>
          <a:bodyPr wrap="square" rtlCol="1">
            <a:spAutoFit/>
          </a:bodyPr>
          <a:lstStyle/>
          <a:p>
            <a:endParaRPr lang="he-IL" dirty="0"/>
          </a:p>
        </p:txBody>
      </p:sp>
    </p:spTree>
    <p:extLst>
      <p:ext uri="{BB962C8B-B14F-4D97-AF65-F5344CB8AC3E}">
        <p14:creationId xmlns:p14="http://schemas.microsoft.com/office/powerpoint/2010/main" val="19385576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7DCA0F29-A07B-D80A-D1DE-5857E94387F9}"/>
              </a:ext>
            </a:extLst>
          </p:cNvPr>
          <p:cNvPicPr>
            <a:picLocks noChangeAspect="1"/>
          </p:cNvPicPr>
          <p:nvPr/>
        </p:nvPicPr>
        <p:blipFill>
          <a:blip r:embed="rId3"/>
          <a:stretch>
            <a:fillRect/>
          </a:stretch>
        </p:blipFill>
        <p:spPr>
          <a:xfrm>
            <a:off x="0" y="-216827"/>
            <a:ext cx="12371147" cy="6982896"/>
          </a:xfrm>
          <a:prstGeom prst="rect">
            <a:avLst/>
          </a:prstGeom>
        </p:spPr>
      </p:pic>
      <p:sp>
        <p:nvSpPr>
          <p:cNvPr id="28" name="תיבת טקסט 27">
            <a:extLst>
              <a:ext uri="{FF2B5EF4-FFF2-40B4-BE49-F238E27FC236}">
                <a16:creationId xmlns:a16="http://schemas.microsoft.com/office/drawing/2014/main" id="{717BC63B-CD6B-8B97-283B-98979A401377}"/>
              </a:ext>
            </a:extLst>
          </p:cNvPr>
          <p:cNvSpPr txBox="1"/>
          <p:nvPr/>
        </p:nvSpPr>
        <p:spPr>
          <a:xfrm>
            <a:off x="9079345" y="3249096"/>
            <a:ext cx="683564" cy="369332"/>
          </a:xfrm>
          <a:prstGeom prst="rect">
            <a:avLst/>
          </a:prstGeom>
          <a:noFill/>
        </p:spPr>
        <p:txBody>
          <a:bodyPr wrap="square" rtlCol="1">
            <a:spAutoFit/>
          </a:bodyPr>
          <a:lstStyle/>
          <a:p>
            <a:endParaRPr lang="he-IL" dirty="0"/>
          </a:p>
        </p:txBody>
      </p:sp>
      <p:sp>
        <p:nvSpPr>
          <p:cNvPr id="29" name="תיבת טקסט 28">
            <a:extLst>
              <a:ext uri="{FF2B5EF4-FFF2-40B4-BE49-F238E27FC236}">
                <a16:creationId xmlns:a16="http://schemas.microsoft.com/office/drawing/2014/main" id="{31ECA2AD-6F4B-C696-9B0D-1EB64F301F05}"/>
              </a:ext>
            </a:extLst>
          </p:cNvPr>
          <p:cNvSpPr txBox="1"/>
          <p:nvPr/>
        </p:nvSpPr>
        <p:spPr>
          <a:xfrm>
            <a:off x="9231745" y="3401496"/>
            <a:ext cx="683564" cy="369332"/>
          </a:xfrm>
          <a:prstGeom prst="rect">
            <a:avLst/>
          </a:prstGeom>
          <a:noFill/>
        </p:spPr>
        <p:txBody>
          <a:bodyPr wrap="square" rtlCol="1">
            <a:spAutoFit/>
          </a:bodyPr>
          <a:lstStyle/>
          <a:p>
            <a:endParaRPr lang="he-IL" dirty="0"/>
          </a:p>
        </p:txBody>
      </p:sp>
      <p:sp>
        <p:nvSpPr>
          <p:cNvPr id="32" name="תיבת טקסט 31">
            <a:extLst>
              <a:ext uri="{FF2B5EF4-FFF2-40B4-BE49-F238E27FC236}">
                <a16:creationId xmlns:a16="http://schemas.microsoft.com/office/drawing/2014/main" id="{EFCF4435-CAC1-2B19-99E1-80C9ADE9DCE4}"/>
              </a:ext>
            </a:extLst>
          </p:cNvPr>
          <p:cNvSpPr txBox="1"/>
          <p:nvPr/>
        </p:nvSpPr>
        <p:spPr>
          <a:xfrm>
            <a:off x="9384145" y="3553896"/>
            <a:ext cx="683564" cy="369332"/>
          </a:xfrm>
          <a:prstGeom prst="rect">
            <a:avLst/>
          </a:prstGeom>
          <a:noFill/>
        </p:spPr>
        <p:txBody>
          <a:bodyPr wrap="square" rtlCol="1">
            <a:spAutoFit/>
          </a:bodyPr>
          <a:lstStyle/>
          <a:p>
            <a:endParaRPr lang="he-IL" dirty="0"/>
          </a:p>
        </p:txBody>
      </p:sp>
      <p:sp>
        <p:nvSpPr>
          <p:cNvPr id="33" name="תיבת טקסט 32">
            <a:extLst>
              <a:ext uri="{FF2B5EF4-FFF2-40B4-BE49-F238E27FC236}">
                <a16:creationId xmlns:a16="http://schemas.microsoft.com/office/drawing/2014/main" id="{DCE3597D-70B7-EA71-F259-69A0395956F4}"/>
              </a:ext>
            </a:extLst>
          </p:cNvPr>
          <p:cNvSpPr txBox="1"/>
          <p:nvPr/>
        </p:nvSpPr>
        <p:spPr>
          <a:xfrm>
            <a:off x="2732041" y="3189188"/>
            <a:ext cx="683564" cy="369332"/>
          </a:xfrm>
          <a:prstGeom prst="rect">
            <a:avLst/>
          </a:prstGeom>
          <a:noFill/>
        </p:spPr>
        <p:txBody>
          <a:bodyPr wrap="square" rtlCol="1">
            <a:spAutoFit/>
          </a:bodyPr>
          <a:lstStyle/>
          <a:p>
            <a:endParaRPr lang="he-IL" dirty="0"/>
          </a:p>
        </p:txBody>
      </p:sp>
      <p:pic>
        <p:nvPicPr>
          <p:cNvPr id="13" name="תמונה 12">
            <a:extLst>
              <a:ext uri="{FF2B5EF4-FFF2-40B4-BE49-F238E27FC236}">
                <a16:creationId xmlns:a16="http://schemas.microsoft.com/office/drawing/2014/main" id="{1C119158-B6F6-B7DD-BF0B-44E5661C2606}"/>
              </a:ext>
            </a:extLst>
          </p:cNvPr>
          <p:cNvPicPr>
            <a:picLocks noChangeAspect="1"/>
          </p:cNvPicPr>
          <p:nvPr/>
        </p:nvPicPr>
        <p:blipFill>
          <a:blip r:embed="rId4"/>
          <a:stretch>
            <a:fillRect/>
          </a:stretch>
        </p:blipFill>
        <p:spPr>
          <a:xfrm>
            <a:off x="10983686" y="-106248"/>
            <a:ext cx="1208314" cy="800348"/>
          </a:xfrm>
          <a:prstGeom prst="rect">
            <a:avLst/>
          </a:prstGeom>
        </p:spPr>
      </p:pic>
      <p:pic>
        <p:nvPicPr>
          <p:cNvPr id="2" name="תמונה 1" descr="גזירת מסך"/>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31029" y="694100"/>
            <a:ext cx="8729942" cy="5946091"/>
          </a:xfrm>
          <a:prstGeom prst="rect">
            <a:avLst/>
          </a:prstGeom>
        </p:spPr>
      </p:pic>
      <p:pic>
        <p:nvPicPr>
          <p:cNvPr id="14" name="תמונה 13">
            <a:extLst>
              <a:ext uri="{FF2B5EF4-FFF2-40B4-BE49-F238E27FC236}">
                <a16:creationId xmlns:a16="http://schemas.microsoft.com/office/drawing/2014/main" id="{E0CE7D0F-F8E8-C8E1-9017-9F7F47CAE9DE}"/>
              </a:ext>
            </a:extLst>
          </p:cNvPr>
          <p:cNvPicPr>
            <a:picLocks noChangeAspect="1"/>
          </p:cNvPicPr>
          <p:nvPr/>
        </p:nvPicPr>
        <p:blipFill>
          <a:blip r:embed="rId6"/>
          <a:stretch>
            <a:fillRect/>
          </a:stretch>
        </p:blipFill>
        <p:spPr>
          <a:xfrm>
            <a:off x="0" y="-12588"/>
            <a:ext cx="1531732" cy="661697"/>
          </a:xfrm>
          <a:prstGeom prst="rect">
            <a:avLst/>
          </a:prstGeom>
          <a:noFill/>
        </p:spPr>
      </p:pic>
    </p:spTree>
    <p:extLst>
      <p:ext uri="{BB962C8B-B14F-4D97-AF65-F5344CB8AC3E}">
        <p14:creationId xmlns:p14="http://schemas.microsoft.com/office/powerpoint/2010/main" val="13577476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7DCA0F29-A07B-D80A-D1DE-5857E94387F9}"/>
              </a:ext>
            </a:extLst>
          </p:cNvPr>
          <p:cNvPicPr>
            <a:picLocks noChangeAspect="1"/>
          </p:cNvPicPr>
          <p:nvPr/>
        </p:nvPicPr>
        <p:blipFill>
          <a:blip r:embed="rId3"/>
          <a:stretch>
            <a:fillRect/>
          </a:stretch>
        </p:blipFill>
        <p:spPr>
          <a:xfrm>
            <a:off x="0" y="979641"/>
            <a:ext cx="12192000" cy="6881776"/>
          </a:xfrm>
          <a:prstGeom prst="rect">
            <a:avLst/>
          </a:prstGeom>
        </p:spPr>
      </p:pic>
      <p:pic>
        <p:nvPicPr>
          <p:cNvPr id="12" name="תמונה 11">
            <a:extLst>
              <a:ext uri="{FF2B5EF4-FFF2-40B4-BE49-F238E27FC236}">
                <a16:creationId xmlns:a16="http://schemas.microsoft.com/office/drawing/2014/main" id="{E0CE7D0F-F8E8-C8E1-9017-9F7F47CAE9DE}"/>
              </a:ext>
            </a:extLst>
          </p:cNvPr>
          <p:cNvPicPr>
            <a:picLocks noChangeAspect="1"/>
          </p:cNvPicPr>
          <p:nvPr/>
        </p:nvPicPr>
        <p:blipFill>
          <a:blip r:embed="rId4"/>
          <a:stretch>
            <a:fillRect/>
          </a:stretch>
        </p:blipFill>
        <p:spPr>
          <a:xfrm>
            <a:off x="203251" y="0"/>
            <a:ext cx="1531732" cy="661697"/>
          </a:xfrm>
          <a:prstGeom prst="rect">
            <a:avLst/>
          </a:prstGeom>
          <a:noFill/>
        </p:spPr>
      </p:pic>
      <p:sp>
        <p:nvSpPr>
          <p:cNvPr id="28" name="תיבת טקסט 27">
            <a:extLst>
              <a:ext uri="{FF2B5EF4-FFF2-40B4-BE49-F238E27FC236}">
                <a16:creationId xmlns:a16="http://schemas.microsoft.com/office/drawing/2014/main" id="{717BC63B-CD6B-8B97-283B-98979A401377}"/>
              </a:ext>
            </a:extLst>
          </p:cNvPr>
          <p:cNvSpPr txBox="1"/>
          <p:nvPr/>
        </p:nvSpPr>
        <p:spPr>
          <a:xfrm>
            <a:off x="9079345" y="3249096"/>
            <a:ext cx="683564" cy="369332"/>
          </a:xfrm>
          <a:prstGeom prst="rect">
            <a:avLst/>
          </a:prstGeom>
          <a:noFill/>
        </p:spPr>
        <p:txBody>
          <a:bodyPr wrap="square" rtlCol="1">
            <a:spAutoFit/>
          </a:bodyPr>
          <a:lstStyle/>
          <a:p>
            <a:endParaRPr lang="he-IL" dirty="0"/>
          </a:p>
        </p:txBody>
      </p:sp>
      <p:sp>
        <p:nvSpPr>
          <p:cNvPr id="29" name="תיבת טקסט 28">
            <a:extLst>
              <a:ext uri="{FF2B5EF4-FFF2-40B4-BE49-F238E27FC236}">
                <a16:creationId xmlns:a16="http://schemas.microsoft.com/office/drawing/2014/main" id="{31ECA2AD-6F4B-C696-9B0D-1EB64F301F05}"/>
              </a:ext>
            </a:extLst>
          </p:cNvPr>
          <p:cNvSpPr txBox="1"/>
          <p:nvPr/>
        </p:nvSpPr>
        <p:spPr>
          <a:xfrm>
            <a:off x="9231745" y="3401496"/>
            <a:ext cx="683564" cy="369332"/>
          </a:xfrm>
          <a:prstGeom prst="rect">
            <a:avLst/>
          </a:prstGeom>
          <a:noFill/>
        </p:spPr>
        <p:txBody>
          <a:bodyPr wrap="square" rtlCol="1">
            <a:spAutoFit/>
          </a:bodyPr>
          <a:lstStyle/>
          <a:p>
            <a:endParaRPr lang="he-IL" dirty="0"/>
          </a:p>
        </p:txBody>
      </p:sp>
      <p:sp>
        <p:nvSpPr>
          <p:cNvPr id="32" name="תיבת טקסט 31">
            <a:extLst>
              <a:ext uri="{FF2B5EF4-FFF2-40B4-BE49-F238E27FC236}">
                <a16:creationId xmlns:a16="http://schemas.microsoft.com/office/drawing/2014/main" id="{EFCF4435-CAC1-2B19-99E1-80C9ADE9DCE4}"/>
              </a:ext>
            </a:extLst>
          </p:cNvPr>
          <p:cNvSpPr txBox="1"/>
          <p:nvPr/>
        </p:nvSpPr>
        <p:spPr>
          <a:xfrm>
            <a:off x="9384145" y="3553896"/>
            <a:ext cx="683564" cy="369332"/>
          </a:xfrm>
          <a:prstGeom prst="rect">
            <a:avLst/>
          </a:prstGeom>
          <a:noFill/>
        </p:spPr>
        <p:txBody>
          <a:bodyPr wrap="square" rtlCol="1">
            <a:spAutoFit/>
          </a:bodyPr>
          <a:lstStyle/>
          <a:p>
            <a:endParaRPr lang="he-IL" dirty="0"/>
          </a:p>
        </p:txBody>
      </p:sp>
      <p:sp>
        <p:nvSpPr>
          <p:cNvPr id="33" name="תיבת טקסט 32">
            <a:extLst>
              <a:ext uri="{FF2B5EF4-FFF2-40B4-BE49-F238E27FC236}">
                <a16:creationId xmlns:a16="http://schemas.microsoft.com/office/drawing/2014/main" id="{DCE3597D-70B7-EA71-F259-69A0395956F4}"/>
              </a:ext>
            </a:extLst>
          </p:cNvPr>
          <p:cNvSpPr txBox="1"/>
          <p:nvPr/>
        </p:nvSpPr>
        <p:spPr>
          <a:xfrm>
            <a:off x="2732041" y="3189188"/>
            <a:ext cx="683564" cy="369332"/>
          </a:xfrm>
          <a:prstGeom prst="rect">
            <a:avLst/>
          </a:prstGeom>
          <a:noFill/>
        </p:spPr>
        <p:txBody>
          <a:bodyPr wrap="square" rtlCol="1">
            <a:spAutoFit/>
          </a:bodyPr>
          <a:lstStyle/>
          <a:p>
            <a:endParaRPr lang="he-IL" dirty="0"/>
          </a:p>
        </p:txBody>
      </p:sp>
      <p:pic>
        <p:nvPicPr>
          <p:cNvPr id="5" name="תמונה 4">
            <a:extLst>
              <a:ext uri="{FF2B5EF4-FFF2-40B4-BE49-F238E27FC236}">
                <a16:creationId xmlns:a16="http://schemas.microsoft.com/office/drawing/2014/main" id="{8A6BCDEB-D7A8-09E3-72DA-AB4E93B5C4CE}"/>
              </a:ext>
            </a:extLst>
          </p:cNvPr>
          <p:cNvPicPr>
            <a:picLocks noChangeAspect="1"/>
          </p:cNvPicPr>
          <p:nvPr/>
        </p:nvPicPr>
        <p:blipFill>
          <a:blip r:embed="rId5"/>
          <a:stretch>
            <a:fillRect/>
          </a:stretch>
        </p:blipFill>
        <p:spPr>
          <a:xfrm>
            <a:off x="4261758" y="4506686"/>
            <a:ext cx="4334806" cy="2182047"/>
          </a:xfrm>
          <a:prstGeom prst="rect">
            <a:avLst/>
          </a:prstGeom>
        </p:spPr>
      </p:pic>
      <p:pic>
        <p:nvPicPr>
          <p:cNvPr id="14" name="תמונה 13">
            <a:extLst>
              <a:ext uri="{FF2B5EF4-FFF2-40B4-BE49-F238E27FC236}">
                <a16:creationId xmlns:a16="http://schemas.microsoft.com/office/drawing/2014/main" id="{1C119158-B6F6-B7DD-BF0B-44E5661C2606}"/>
              </a:ext>
            </a:extLst>
          </p:cNvPr>
          <p:cNvPicPr>
            <a:picLocks noChangeAspect="1"/>
          </p:cNvPicPr>
          <p:nvPr/>
        </p:nvPicPr>
        <p:blipFill>
          <a:blip r:embed="rId6"/>
          <a:stretch>
            <a:fillRect/>
          </a:stretch>
        </p:blipFill>
        <p:spPr>
          <a:xfrm>
            <a:off x="10983686" y="0"/>
            <a:ext cx="1208314" cy="800348"/>
          </a:xfrm>
          <a:prstGeom prst="rect">
            <a:avLst/>
          </a:prstGeom>
        </p:spPr>
      </p:pic>
      <p:pic>
        <p:nvPicPr>
          <p:cNvPr id="2" name="תמונה 1" descr="גזירת מסך"/>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73612" y="1238624"/>
            <a:ext cx="9695358" cy="2699187"/>
          </a:xfrm>
          <a:prstGeom prst="rect">
            <a:avLst/>
          </a:prstGeom>
        </p:spPr>
      </p:pic>
    </p:spTree>
    <p:extLst>
      <p:ext uri="{BB962C8B-B14F-4D97-AF65-F5344CB8AC3E}">
        <p14:creationId xmlns:p14="http://schemas.microsoft.com/office/powerpoint/2010/main" val="8987905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7DCA0F29-A07B-D80A-D1DE-5857E94387F9}"/>
              </a:ext>
            </a:extLst>
          </p:cNvPr>
          <p:cNvPicPr>
            <a:picLocks noChangeAspect="1"/>
          </p:cNvPicPr>
          <p:nvPr/>
        </p:nvPicPr>
        <p:blipFill>
          <a:blip r:embed="rId3"/>
          <a:stretch>
            <a:fillRect/>
          </a:stretch>
        </p:blipFill>
        <p:spPr>
          <a:xfrm>
            <a:off x="-123028" y="-89952"/>
            <a:ext cx="12371147" cy="6982896"/>
          </a:xfrm>
          <a:prstGeom prst="rect">
            <a:avLst/>
          </a:prstGeom>
        </p:spPr>
      </p:pic>
      <p:pic>
        <p:nvPicPr>
          <p:cNvPr id="12" name="תמונה 11">
            <a:extLst>
              <a:ext uri="{FF2B5EF4-FFF2-40B4-BE49-F238E27FC236}">
                <a16:creationId xmlns:a16="http://schemas.microsoft.com/office/drawing/2014/main" id="{E0CE7D0F-F8E8-C8E1-9017-9F7F47CAE9DE}"/>
              </a:ext>
            </a:extLst>
          </p:cNvPr>
          <p:cNvPicPr>
            <a:picLocks noChangeAspect="1"/>
          </p:cNvPicPr>
          <p:nvPr/>
        </p:nvPicPr>
        <p:blipFill>
          <a:blip r:embed="rId4"/>
          <a:stretch>
            <a:fillRect/>
          </a:stretch>
        </p:blipFill>
        <p:spPr>
          <a:xfrm>
            <a:off x="127599" y="41860"/>
            <a:ext cx="1542422" cy="666315"/>
          </a:xfrm>
          <a:prstGeom prst="rect">
            <a:avLst/>
          </a:prstGeom>
          <a:noFill/>
        </p:spPr>
      </p:pic>
      <p:sp>
        <p:nvSpPr>
          <p:cNvPr id="28" name="תיבת טקסט 27">
            <a:extLst>
              <a:ext uri="{FF2B5EF4-FFF2-40B4-BE49-F238E27FC236}">
                <a16:creationId xmlns:a16="http://schemas.microsoft.com/office/drawing/2014/main" id="{717BC63B-CD6B-8B97-283B-98979A401377}"/>
              </a:ext>
            </a:extLst>
          </p:cNvPr>
          <p:cNvSpPr txBox="1"/>
          <p:nvPr/>
        </p:nvSpPr>
        <p:spPr>
          <a:xfrm>
            <a:off x="9079345" y="3249096"/>
            <a:ext cx="683564" cy="369332"/>
          </a:xfrm>
          <a:prstGeom prst="rect">
            <a:avLst/>
          </a:prstGeom>
          <a:noFill/>
        </p:spPr>
        <p:txBody>
          <a:bodyPr wrap="square" rtlCol="1">
            <a:spAutoFit/>
          </a:bodyPr>
          <a:lstStyle/>
          <a:p>
            <a:endParaRPr lang="he-IL" dirty="0"/>
          </a:p>
        </p:txBody>
      </p:sp>
      <p:sp>
        <p:nvSpPr>
          <p:cNvPr id="29" name="תיבת טקסט 28">
            <a:extLst>
              <a:ext uri="{FF2B5EF4-FFF2-40B4-BE49-F238E27FC236}">
                <a16:creationId xmlns:a16="http://schemas.microsoft.com/office/drawing/2014/main" id="{31ECA2AD-6F4B-C696-9B0D-1EB64F301F05}"/>
              </a:ext>
            </a:extLst>
          </p:cNvPr>
          <p:cNvSpPr txBox="1"/>
          <p:nvPr/>
        </p:nvSpPr>
        <p:spPr>
          <a:xfrm>
            <a:off x="9231745" y="3401496"/>
            <a:ext cx="683564" cy="369332"/>
          </a:xfrm>
          <a:prstGeom prst="rect">
            <a:avLst/>
          </a:prstGeom>
          <a:noFill/>
        </p:spPr>
        <p:txBody>
          <a:bodyPr wrap="square" rtlCol="1">
            <a:spAutoFit/>
          </a:bodyPr>
          <a:lstStyle/>
          <a:p>
            <a:endParaRPr lang="he-IL" dirty="0"/>
          </a:p>
        </p:txBody>
      </p:sp>
      <p:sp>
        <p:nvSpPr>
          <p:cNvPr id="32" name="תיבת טקסט 31">
            <a:extLst>
              <a:ext uri="{FF2B5EF4-FFF2-40B4-BE49-F238E27FC236}">
                <a16:creationId xmlns:a16="http://schemas.microsoft.com/office/drawing/2014/main" id="{EFCF4435-CAC1-2B19-99E1-80C9ADE9DCE4}"/>
              </a:ext>
            </a:extLst>
          </p:cNvPr>
          <p:cNvSpPr txBox="1"/>
          <p:nvPr/>
        </p:nvSpPr>
        <p:spPr>
          <a:xfrm>
            <a:off x="9384145" y="3553896"/>
            <a:ext cx="683564" cy="369332"/>
          </a:xfrm>
          <a:prstGeom prst="rect">
            <a:avLst/>
          </a:prstGeom>
          <a:noFill/>
        </p:spPr>
        <p:txBody>
          <a:bodyPr wrap="square" rtlCol="1">
            <a:spAutoFit/>
          </a:bodyPr>
          <a:lstStyle/>
          <a:p>
            <a:endParaRPr lang="he-IL" dirty="0"/>
          </a:p>
        </p:txBody>
      </p:sp>
      <p:sp>
        <p:nvSpPr>
          <p:cNvPr id="33" name="תיבת טקסט 32">
            <a:extLst>
              <a:ext uri="{FF2B5EF4-FFF2-40B4-BE49-F238E27FC236}">
                <a16:creationId xmlns:a16="http://schemas.microsoft.com/office/drawing/2014/main" id="{DCE3597D-70B7-EA71-F259-69A0395956F4}"/>
              </a:ext>
            </a:extLst>
          </p:cNvPr>
          <p:cNvSpPr txBox="1"/>
          <p:nvPr/>
        </p:nvSpPr>
        <p:spPr>
          <a:xfrm>
            <a:off x="2732041" y="3189188"/>
            <a:ext cx="683564" cy="369332"/>
          </a:xfrm>
          <a:prstGeom prst="rect">
            <a:avLst/>
          </a:prstGeom>
          <a:noFill/>
        </p:spPr>
        <p:txBody>
          <a:bodyPr wrap="square" rtlCol="1">
            <a:spAutoFit/>
          </a:bodyPr>
          <a:lstStyle/>
          <a:p>
            <a:endParaRPr lang="he-IL" dirty="0"/>
          </a:p>
        </p:txBody>
      </p:sp>
      <p:pic>
        <p:nvPicPr>
          <p:cNvPr id="10" name="תמונה 9">
            <a:extLst>
              <a:ext uri="{FF2B5EF4-FFF2-40B4-BE49-F238E27FC236}">
                <a16:creationId xmlns:a16="http://schemas.microsoft.com/office/drawing/2014/main" id="{1C119158-B6F6-B7DD-BF0B-44E5661C2606}"/>
              </a:ext>
            </a:extLst>
          </p:cNvPr>
          <p:cNvPicPr>
            <a:picLocks noChangeAspect="1"/>
          </p:cNvPicPr>
          <p:nvPr/>
        </p:nvPicPr>
        <p:blipFill>
          <a:blip r:embed="rId5"/>
          <a:stretch>
            <a:fillRect/>
          </a:stretch>
        </p:blipFill>
        <p:spPr>
          <a:xfrm>
            <a:off x="10983686" y="9113"/>
            <a:ext cx="1208314" cy="800348"/>
          </a:xfrm>
          <a:prstGeom prst="rect">
            <a:avLst/>
          </a:prstGeom>
        </p:spPr>
      </p:pic>
      <p:pic>
        <p:nvPicPr>
          <p:cNvPr id="11" name="תמונה 10" descr="גזירת מסך"/>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8341" y="1274775"/>
            <a:ext cx="11065551" cy="4858739"/>
          </a:xfrm>
          <a:prstGeom prst="rect">
            <a:avLst/>
          </a:prstGeom>
        </p:spPr>
      </p:pic>
    </p:spTree>
    <p:extLst>
      <p:ext uri="{BB962C8B-B14F-4D97-AF65-F5344CB8AC3E}">
        <p14:creationId xmlns:p14="http://schemas.microsoft.com/office/powerpoint/2010/main" val="15062153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7DCA0F29-A07B-D80A-D1DE-5857E94387F9}"/>
              </a:ext>
            </a:extLst>
          </p:cNvPr>
          <p:cNvPicPr>
            <a:picLocks noChangeAspect="1"/>
          </p:cNvPicPr>
          <p:nvPr/>
        </p:nvPicPr>
        <p:blipFill>
          <a:blip r:embed="rId3"/>
          <a:stretch>
            <a:fillRect/>
          </a:stretch>
        </p:blipFill>
        <p:spPr>
          <a:xfrm>
            <a:off x="-123028" y="-89952"/>
            <a:ext cx="12371147" cy="6982896"/>
          </a:xfrm>
          <a:prstGeom prst="rect">
            <a:avLst/>
          </a:prstGeom>
        </p:spPr>
      </p:pic>
      <p:pic>
        <p:nvPicPr>
          <p:cNvPr id="12" name="תמונה 11">
            <a:extLst>
              <a:ext uri="{FF2B5EF4-FFF2-40B4-BE49-F238E27FC236}">
                <a16:creationId xmlns:a16="http://schemas.microsoft.com/office/drawing/2014/main" id="{E0CE7D0F-F8E8-C8E1-9017-9F7F47CAE9DE}"/>
              </a:ext>
            </a:extLst>
          </p:cNvPr>
          <p:cNvPicPr>
            <a:picLocks noChangeAspect="1"/>
          </p:cNvPicPr>
          <p:nvPr/>
        </p:nvPicPr>
        <p:blipFill>
          <a:blip r:embed="rId4"/>
          <a:stretch>
            <a:fillRect/>
          </a:stretch>
        </p:blipFill>
        <p:spPr>
          <a:xfrm>
            <a:off x="127599" y="41860"/>
            <a:ext cx="1542422" cy="666315"/>
          </a:xfrm>
          <a:prstGeom prst="rect">
            <a:avLst/>
          </a:prstGeom>
          <a:noFill/>
        </p:spPr>
      </p:pic>
      <p:sp>
        <p:nvSpPr>
          <p:cNvPr id="28" name="תיבת טקסט 27">
            <a:extLst>
              <a:ext uri="{FF2B5EF4-FFF2-40B4-BE49-F238E27FC236}">
                <a16:creationId xmlns:a16="http://schemas.microsoft.com/office/drawing/2014/main" id="{717BC63B-CD6B-8B97-283B-98979A401377}"/>
              </a:ext>
            </a:extLst>
          </p:cNvPr>
          <p:cNvSpPr txBox="1"/>
          <p:nvPr/>
        </p:nvSpPr>
        <p:spPr>
          <a:xfrm>
            <a:off x="9079345" y="3249096"/>
            <a:ext cx="683564" cy="369332"/>
          </a:xfrm>
          <a:prstGeom prst="rect">
            <a:avLst/>
          </a:prstGeom>
          <a:noFill/>
        </p:spPr>
        <p:txBody>
          <a:bodyPr wrap="square" rtlCol="1">
            <a:spAutoFit/>
          </a:bodyPr>
          <a:lstStyle/>
          <a:p>
            <a:endParaRPr lang="he-IL" dirty="0"/>
          </a:p>
        </p:txBody>
      </p:sp>
      <p:sp>
        <p:nvSpPr>
          <p:cNvPr id="29" name="תיבת טקסט 28">
            <a:extLst>
              <a:ext uri="{FF2B5EF4-FFF2-40B4-BE49-F238E27FC236}">
                <a16:creationId xmlns:a16="http://schemas.microsoft.com/office/drawing/2014/main" id="{31ECA2AD-6F4B-C696-9B0D-1EB64F301F05}"/>
              </a:ext>
            </a:extLst>
          </p:cNvPr>
          <p:cNvSpPr txBox="1"/>
          <p:nvPr/>
        </p:nvSpPr>
        <p:spPr>
          <a:xfrm>
            <a:off x="9231745" y="3401496"/>
            <a:ext cx="683564" cy="369332"/>
          </a:xfrm>
          <a:prstGeom prst="rect">
            <a:avLst/>
          </a:prstGeom>
          <a:noFill/>
        </p:spPr>
        <p:txBody>
          <a:bodyPr wrap="square" rtlCol="1">
            <a:spAutoFit/>
          </a:bodyPr>
          <a:lstStyle/>
          <a:p>
            <a:endParaRPr lang="he-IL" dirty="0"/>
          </a:p>
        </p:txBody>
      </p:sp>
      <p:sp>
        <p:nvSpPr>
          <p:cNvPr id="32" name="תיבת טקסט 31">
            <a:extLst>
              <a:ext uri="{FF2B5EF4-FFF2-40B4-BE49-F238E27FC236}">
                <a16:creationId xmlns:a16="http://schemas.microsoft.com/office/drawing/2014/main" id="{EFCF4435-CAC1-2B19-99E1-80C9ADE9DCE4}"/>
              </a:ext>
            </a:extLst>
          </p:cNvPr>
          <p:cNvSpPr txBox="1"/>
          <p:nvPr/>
        </p:nvSpPr>
        <p:spPr>
          <a:xfrm>
            <a:off x="9384145" y="3553896"/>
            <a:ext cx="683564" cy="369332"/>
          </a:xfrm>
          <a:prstGeom prst="rect">
            <a:avLst/>
          </a:prstGeom>
          <a:noFill/>
        </p:spPr>
        <p:txBody>
          <a:bodyPr wrap="square" rtlCol="1">
            <a:spAutoFit/>
          </a:bodyPr>
          <a:lstStyle/>
          <a:p>
            <a:endParaRPr lang="he-IL" dirty="0"/>
          </a:p>
        </p:txBody>
      </p:sp>
      <p:sp>
        <p:nvSpPr>
          <p:cNvPr id="33" name="תיבת טקסט 32">
            <a:extLst>
              <a:ext uri="{FF2B5EF4-FFF2-40B4-BE49-F238E27FC236}">
                <a16:creationId xmlns:a16="http://schemas.microsoft.com/office/drawing/2014/main" id="{DCE3597D-70B7-EA71-F259-69A0395956F4}"/>
              </a:ext>
            </a:extLst>
          </p:cNvPr>
          <p:cNvSpPr txBox="1"/>
          <p:nvPr/>
        </p:nvSpPr>
        <p:spPr>
          <a:xfrm>
            <a:off x="2732041" y="3189188"/>
            <a:ext cx="683564" cy="369332"/>
          </a:xfrm>
          <a:prstGeom prst="rect">
            <a:avLst/>
          </a:prstGeom>
          <a:noFill/>
        </p:spPr>
        <p:txBody>
          <a:bodyPr wrap="square" rtlCol="1">
            <a:spAutoFit/>
          </a:bodyPr>
          <a:lstStyle/>
          <a:p>
            <a:endParaRPr lang="he-IL" dirty="0"/>
          </a:p>
        </p:txBody>
      </p:sp>
      <p:sp>
        <p:nvSpPr>
          <p:cNvPr id="2" name="תיבת טקסט 1">
            <a:extLst>
              <a:ext uri="{FF2B5EF4-FFF2-40B4-BE49-F238E27FC236}">
                <a16:creationId xmlns:a16="http://schemas.microsoft.com/office/drawing/2014/main" id="{7E31E640-D31E-9B07-0A16-5C247B5549DD}"/>
              </a:ext>
            </a:extLst>
          </p:cNvPr>
          <p:cNvSpPr txBox="1"/>
          <p:nvPr/>
        </p:nvSpPr>
        <p:spPr>
          <a:xfrm>
            <a:off x="6713789" y="212516"/>
            <a:ext cx="3854213" cy="584775"/>
          </a:xfrm>
          <a:prstGeom prst="rect">
            <a:avLst/>
          </a:prstGeom>
          <a:noFill/>
        </p:spPr>
        <p:txBody>
          <a:bodyPr wrap="square" rtlCol="1">
            <a:spAutoFit/>
          </a:bodyPr>
          <a:lstStyle/>
          <a:p>
            <a:r>
              <a:rPr lang="ar-SA" sz="3200" b="1" dirty="0">
                <a:solidFill>
                  <a:schemeClr val="accent1">
                    <a:lumMod val="75000"/>
                  </a:schemeClr>
                </a:solidFill>
              </a:rPr>
              <a:t>تتِمَّة</a:t>
            </a:r>
            <a:endParaRPr lang="he-IL" sz="3200" b="1" dirty="0">
              <a:solidFill>
                <a:schemeClr val="accent1">
                  <a:lumMod val="75000"/>
                </a:schemeClr>
              </a:solidFill>
            </a:endParaRPr>
          </a:p>
        </p:txBody>
      </p:sp>
      <p:pic>
        <p:nvPicPr>
          <p:cNvPr id="13" name="תמונה 12">
            <a:extLst>
              <a:ext uri="{FF2B5EF4-FFF2-40B4-BE49-F238E27FC236}">
                <a16:creationId xmlns:a16="http://schemas.microsoft.com/office/drawing/2014/main" id="{1C119158-B6F6-B7DD-BF0B-44E5661C2606}"/>
              </a:ext>
            </a:extLst>
          </p:cNvPr>
          <p:cNvPicPr>
            <a:picLocks noChangeAspect="1"/>
          </p:cNvPicPr>
          <p:nvPr/>
        </p:nvPicPr>
        <p:blipFill>
          <a:blip r:embed="rId5"/>
          <a:stretch>
            <a:fillRect/>
          </a:stretch>
        </p:blipFill>
        <p:spPr>
          <a:xfrm>
            <a:off x="10983686" y="9113"/>
            <a:ext cx="1208314" cy="800348"/>
          </a:xfrm>
          <a:prstGeom prst="rect">
            <a:avLst/>
          </a:prstGeom>
        </p:spPr>
      </p:pic>
      <p:pic>
        <p:nvPicPr>
          <p:cNvPr id="5" name="תמונה 4" descr="גזירת מסך"/>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6411" y="1161983"/>
            <a:ext cx="11552267" cy="5477968"/>
          </a:xfrm>
          <a:prstGeom prst="rect">
            <a:avLst/>
          </a:prstGeom>
        </p:spPr>
      </p:pic>
    </p:spTree>
    <p:extLst>
      <p:ext uri="{BB962C8B-B14F-4D97-AF65-F5344CB8AC3E}">
        <p14:creationId xmlns:p14="http://schemas.microsoft.com/office/powerpoint/2010/main" val="6115420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7DCA0F29-A07B-D80A-D1DE-5857E94387F9}"/>
              </a:ext>
            </a:extLst>
          </p:cNvPr>
          <p:cNvPicPr>
            <a:picLocks noChangeAspect="1"/>
          </p:cNvPicPr>
          <p:nvPr/>
        </p:nvPicPr>
        <p:blipFill>
          <a:blip r:embed="rId3"/>
          <a:stretch>
            <a:fillRect/>
          </a:stretch>
        </p:blipFill>
        <p:spPr>
          <a:xfrm>
            <a:off x="-123028" y="-89952"/>
            <a:ext cx="12371147" cy="6982896"/>
          </a:xfrm>
          <a:prstGeom prst="rect">
            <a:avLst/>
          </a:prstGeom>
        </p:spPr>
      </p:pic>
      <p:pic>
        <p:nvPicPr>
          <p:cNvPr id="12" name="תמונה 11">
            <a:extLst>
              <a:ext uri="{FF2B5EF4-FFF2-40B4-BE49-F238E27FC236}">
                <a16:creationId xmlns:a16="http://schemas.microsoft.com/office/drawing/2014/main" id="{E0CE7D0F-F8E8-C8E1-9017-9F7F47CAE9DE}"/>
              </a:ext>
            </a:extLst>
          </p:cNvPr>
          <p:cNvPicPr>
            <a:picLocks noChangeAspect="1"/>
          </p:cNvPicPr>
          <p:nvPr/>
        </p:nvPicPr>
        <p:blipFill>
          <a:blip r:embed="rId4"/>
          <a:stretch>
            <a:fillRect/>
          </a:stretch>
        </p:blipFill>
        <p:spPr>
          <a:xfrm>
            <a:off x="127599" y="41860"/>
            <a:ext cx="1542422" cy="666315"/>
          </a:xfrm>
          <a:prstGeom prst="rect">
            <a:avLst/>
          </a:prstGeom>
          <a:noFill/>
        </p:spPr>
      </p:pic>
      <p:sp>
        <p:nvSpPr>
          <p:cNvPr id="28" name="תיבת טקסט 27">
            <a:extLst>
              <a:ext uri="{FF2B5EF4-FFF2-40B4-BE49-F238E27FC236}">
                <a16:creationId xmlns:a16="http://schemas.microsoft.com/office/drawing/2014/main" id="{717BC63B-CD6B-8B97-283B-98979A401377}"/>
              </a:ext>
            </a:extLst>
          </p:cNvPr>
          <p:cNvSpPr txBox="1"/>
          <p:nvPr/>
        </p:nvSpPr>
        <p:spPr>
          <a:xfrm>
            <a:off x="9079345" y="3249096"/>
            <a:ext cx="683564" cy="369332"/>
          </a:xfrm>
          <a:prstGeom prst="rect">
            <a:avLst/>
          </a:prstGeom>
          <a:noFill/>
        </p:spPr>
        <p:txBody>
          <a:bodyPr wrap="square" rtlCol="1">
            <a:spAutoFit/>
          </a:bodyPr>
          <a:lstStyle/>
          <a:p>
            <a:endParaRPr lang="he-IL" dirty="0"/>
          </a:p>
        </p:txBody>
      </p:sp>
      <p:sp>
        <p:nvSpPr>
          <p:cNvPr id="29" name="תיבת טקסט 28">
            <a:extLst>
              <a:ext uri="{FF2B5EF4-FFF2-40B4-BE49-F238E27FC236}">
                <a16:creationId xmlns:a16="http://schemas.microsoft.com/office/drawing/2014/main" id="{31ECA2AD-6F4B-C696-9B0D-1EB64F301F05}"/>
              </a:ext>
            </a:extLst>
          </p:cNvPr>
          <p:cNvSpPr txBox="1"/>
          <p:nvPr/>
        </p:nvSpPr>
        <p:spPr>
          <a:xfrm>
            <a:off x="9231745" y="3401496"/>
            <a:ext cx="683564" cy="369332"/>
          </a:xfrm>
          <a:prstGeom prst="rect">
            <a:avLst/>
          </a:prstGeom>
          <a:noFill/>
        </p:spPr>
        <p:txBody>
          <a:bodyPr wrap="square" rtlCol="1">
            <a:spAutoFit/>
          </a:bodyPr>
          <a:lstStyle/>
          <a:p>
            <a:endParaRPr lang="he-IL" dirty="0"/>
          </a:p>
        </p:txBody>
      </p:sp>
      <p:sp>
        <p:nvSpPr>
          <p:cNvPr id="32" name="תיבת טקסט 31">
            <a:extLst>
              <a:ext uri="{FF2B5EF4-FFF2-40B4-BE49-F238E27FC236}">
                <a16:creationId xmlns:a16="http://schemas.microsoft.com/office/drawing/2014/main" id="{EFCF4435-CAC1-2B19-99E1-80C9ADE9DCE4}"/>
              </a:ext>
            </a:extLst>
          </p:cNvPr>
          <p:cNvSpPr txBox="1"/>
          <p:nvPr/>
        </p:nvSpPr>
        <p:spPr>
          <a:xfrm>
            <a:off x="9384145" y="3553896"/>
            <a:ext cx="683564" cy="369332"/>
          </a:xfrm>
          <a:prstGeom prst="rect">
            <a:avLst/>
          </a:prstGeom>
          <a:noFill/>
        </p:spPr>
        <p:txBody>
          <a:bodyPr wrap="square" rtlCol="1">
            <a:spAutoFit/>
          </a:bodyPr>
          <a:lstStyle/>
          <a:p>
            <a:endParaRPr lang="he-IL" dirty="0"/>
          </a:p>
        </p:txBody>
      </p:sp>
      <p:sp>
        <p:nvSpPr>
          <p:cNvPr id="33" name="תיבת טקסט 32">
            <a:extLst>
              <a:ext uri="{FF2B5EF4-FFF2-40B4-BE49-F238E27FC236}">
                <a16:creationId xmlns:a16="http://schemas.microsoft.com/office/drawing/2014/main" id="{DCE3597D-70B7-EA71-F259-69A0395956F4}"/>
              </a:ext>
            </a:extLst>
          </p:cNvPr>
          <p:cNvSpPr txBox="1"/>
          <p:nvPr/>
        </p:nvSpPr>
        <p:spPr>
          <a:xfrm>
            <a:off x="2732041" y="3189188"/>
            <a:ext cx="683564" cy="369332"/>
          </a:xfrm>
          <a:prstGeom prst="rect">
            <a:avLst/>
          </a:prstGeom>
          <a:noFill/>
        </p:spPr>
        <p:txBody>
          <a:bodyPr wrap="square" rtlCol="1">
            <a:spAutoFit/>
          </a:bodyPr>
          <a:lstStyle/>
          <a:p>
            <a:endParaRPr lang="he-IL" dirty="0"/>
          </a:p>
        </p:txBody>
      </p:sp>
      <p:sp>
        <p:nvSpPr>
          <p:cNvPr id="14" name="תיבת טקסט 13">
            <a:extLst>
              <a:ext uri="{FF2B5EF4-FFF2-40B4-BE49-F238E27FC236}">
                <a16:creationId xmlns:a16="http://schemas.microsoft.com/office/drawing/2014/main" id="{7FD6B5D4-600F-E90E-559C-23609C3B7675}"/>
              </a:ext>
            </a:extLst>
          </p:cNvPr>
          <p:cNvSpPr txBox="1"/>
          <p:nvPr/>
        </p:nvSpPr>
        <p:spPr>
          <a:xfrm>
            <a:off x="5908696" y="187899"/>
            <a:ext cx="3854213" cy="584775"/>
          </a:xfrm>
          <a:prstGeom prst="rect">
            <a:avLst/>
          </a:prstGeom>
          <a:noFill/>
          <a:ln w="12700">
            <a:noFill/>
          </a:ln>
        </p:spPr>
        <p:txBody>
          <a:bodyPr wrap="square" rtlCol="1">
            <a:spAutoFit/>
          </a:bodyPr>
          <a:lstStyle/>
          <a:p>
            <a:r>
              <a:rPr lang="ar-SA" sz="3200" b="1" dirty="0">
                <a:solidFill>
                  <a:schemeClr val="accent1">
                    <a:lumMod val="75000"/>
                  </a:schemeClr>
                </a:solidFill>
              </a:rPr>
              <a:t>تَتِمَّة</a:t>
            </a:r>
            <a:endParaRPr lang="he-IL" sz="3200" b="1" dirty="0">
              <a:solidFill>
                <a:schemeClr val="accent1">
                  <a:lumMod val="75000"/>
                </a:schemeClr>
              </a:solidFill>
            </a:endParaRPr>
          </a:p>
        </p:txBody>
      </p:sp>
      <p:pic>
        <p:nvPicPr>
          <p:cNvPr id="13" name="תמונה 12">
            <a:extLst>
              <a:ext uri="{FF2B5EF4-FFF2-40B4-BE49-F238E27FC236}">
                <a16:creationId xmlns:a16="http://schemas.microsoft.com/office/drawing/2014/main" id="{1C119158-B6F6-B7DD-BF0B-44E5661C2606}"/>
              </a:ext>
            </a:extLst>
          </p:cNvPr>
          <p:cNvPicPr>
            <a:picLocks noChangeAspect="1"/>
          </p:cNvPicPr>
          <p:nvPr/>
        </p:nvPicPr>
        <p:blipFill>
          <a:blip r:embed="rId5"/>
          <a:stretch>
            <a:fillRect/>
          </a:stretch>
        </p:blipFill>
        <p:spPr>
          <a:xfrm>
            <a:off x="10983686" y="9113"/>
            <a:ext cx="1208314" cy="800348"/>
          </a:xfrm>
          <a:prstGeom prst="rect">
            <a:avLst/>
          </a:prstGeom>
        </p:spPr>
      </p:pic>
      <p:pic>
        <p:nvPicPr>
          <p:cNvPr id="2" name="תמונה 1" descr="גזירת מסך"/>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1080" y="1391394"/>
            <a:ext cx="11262929" cy="4084735"/>
          </a:xfrm>
          <a:prstGeom prst="rect">
            <a:avLst/>
          </a:prstGeom>
        </p:spPr>
      </p:pic>
    </p:spTree>
    <p:extLst>
      <p:ext uri="{BB962C8B-B14F-4D97-AF65-F5344CB8AC3E}">
        <p14:creationId xmlns:p14="http://schemas.microsoft.com/office/powerpoint/2010/main" val="16569591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7DCA0F29-A07B-D80A-D1DE-5857E94387F9}"/>
              </a:ext>
            </a:extLst>
          </p:cNvPr>
          <p:cNvPicPr>
            <a:picLocks noChangeAspect="1"/>
          </p:cNvPicPr>
          <p:nvPr/>
        </p:nvPicPr>
        <p:blipFill>
          <a:blip r:embed="rId3"/>
          <a:stretch>
            <a:fillRect/>
          </a:stretch>
        </p:blipFill>
        <p:spPr>
          <a:xfrm>
            <a:off x="-123028" y="-57686"/>
            <a:ext cx="12371147" cy="6982896"/>
          </a:xfrm>
          <a:prstGeom prst="rect">
            <a:avLst/>
          </a:prstGeom>
        </p:spPr>
      </p:pic>
      <p:pic>
        <p:nvPicPr>
          <p:cNvPr id="12" name="תמונה 11">
            <a:extLst>
              <a:ext uri="{FF2B5EF4-FFF2-40B4-BE49-F238E27FC236}">
                <a16:creationId xmlns:a16="http://schemas.microsoft.com/office/drawing/2014/main" id="{E0CE7D0F-F8E8-C8E1-9017-9F7F47CAE9DE}"/>
              </a:ext>
            </a:extLst>
          </p:cNvPr>
          <p:cNvPicPr>
            <a:picLocks noChangeAspect="1"/>
          </p:cNvPicPr>
          <p:nvPr/>
        </p:nvPicPr>
        <p:blipFill>
          <a:blip r:embed="rId4"/>
          <a:stretch>
            <a:fillRect/>
          </a:stretch>
        </p:blipFill>
        <p:spPr>
          <a:xfrm>
            <a:off x="127599" y="41860"/>
            <a:ext cx="1542422" cy="666315"/>
          </a:xfrm>
          <a:prstGeom prst="rect">
            <a:avLst/>
          </a:prstGeom>
          <a:noFill/>
        </p:spPr>
      </p:pic>
      <p:sp>
        <p:nvSpPr>
          <p:cNvPr id="28" name="תיבת טקסט 27">
            <a:extLst>
              <a:ext uri="{FF2B5EF4-FFF2-40B4-BE49-F238E27FC236}">
                <a16:creationId xmlns:a16="http://schemas.microsoft.com/office/drawing/2014/main" id="{717BC63B-CD6B-8B97-283B-98979A401377}"/>
              </a:ext>
            </a:extLst>
          </p:cNvPr>
          <p:cNvSpPr txBox="1"/>
          <p:nvPr/>
        </p:nvSpPr>
        <p:spPr>
          <a:xfrm>
            <a:off x="9079345" y="3249096"/>
            <a:ext cx="683564" cy="369332"/>
          </a:xfrm>
          <a:prstGeom prst="rect">
            <a:avLst/>
          </a:prstGeom>
          <a:noFill/>
        </p:spPr>
        <p:txBody>
          <a:bodyPr wrap="square" rtlCol="1">
            <a:spAutoFit/>
          </a:bodyPr>
          <a:lstStyle/>
          <a:p>
            <a:endParaRPr lang="he-IL" dirty="0"/>
          </a:p>
        </p:txBody>
      </p:sp>
      <p:sp>
        <p:nvSpPr>
          <p:cNvPr id="29" name="תיבת טקסט 28">
            <a:extLst>
              <a:ext uri="{FF2B5EF4-FFF2-40B4-BE49-F238E27FC236}">
                <a16:creationId xmlns:a16="http://schemas.microsoft.com/office/drawing/2014/main" id="{31ECA2AD-6F4B-C696-9B0D-1EB64F301F05}"/>
              </a:ext>
            </a:extLst>
          </p:cNvPr>
          <p:cNvSpPr txBox="1"/>
          <p:nvPr/>
        </p:nvSpPr>
        <p:spPr>
          <a:xfrm>
            <a:off x="9231745" y="3401496"/>
            <a:ext cx="683564" cy="369332"/>
          </a:xfrm>
          <a:prstGeom prst="rect">
            <a:avLst/>
          </a:prstGeom>
          <a:noFill/>
        </p:spPr>
        <p:txBody>
          <a:bodyPr wrap="square" rtlCol="1">
            <a:spAutoFit/>
          </a:bodyPr>
          <a:lstStyle/>
          <a:p>
            <a:endParaRPr lang="he-IL" dirty="0"/>
          </a:p>
        </p:txBody>
      </p:sp>
      <p:sp>
        <p:nvSpPr>
          <p:cNvPr id="32" name="תיבת טקסט 31">
            <a:extLst>
              <a:ext uri="{FF2B5EF4-FFF2-40B4-BE49-F238E27FC236}">
                <a16:creationId xmlns:a16="http://schemas.microsoft.com/office/drawing/2014/main" id="{EFCF4435-CAC1-2B19-99E1-80C9ADE9DCE4}"/>
              </a:ext>
            </a:extLst>
          </p:cNvPr>
          <p:cNvSpPr txBox="1"/>
          <p:nvPr/>
        </p:nvSpPr>
        <p:spPr>
          <a:xfrm>
            <a:off x="9384145" y="3553896"/>
            <a:ext cx="683564" cy="369332"/>
          </a:xfrm>
          <a:prstGeom prst="rect">
            <a:avLst/>
          </a:prstGeom>
          <a:noFill/>
        </p:spPr>
        <p:txBody>
          <a:bodyPr wrap="square" rtlCol="1">
            <a:spAutoFit/>
          </a:bodyPr>
          <a:lstStyle/>
          <a:p>
            <a:endParaRPr lang="he-IL" dirty="0"/>
          </a:p>
        </p:txBody>
      </p:sp>
      <p:sp>
        <p:nvSpPr>
          <p:cNvPr id="33" name="תיבת טקסט 32">
            <a:extLst>
              <a:ext uri="{FF2B5EF4-FFF2-40B4-BE49-F238E27FC236}">
                <a16:creationId xmlns:a16="http://schemas.microsoft.com/office/drawing/2014/main" id="{DCE3597D-70B7-EA71-F259-69A0395956F4}"/>
              </a:ext>
            </a:extLst>
          </p:cNvPr>
          <p:cNvSpPr txBox="1"/>
          <p:nvPr/>
        </p:nvSpPr>
        <p:spPr>
          <a:xfrm>
            <a:off x="2732041" y="3189188"/>
            <a:ext cx="683564" cy="369332"/>
          </a:xfrm>
          <a:prstGeom prst="rect">
            <a:avLst/>
          </a:prstGeom>
          <a:noFill/>
        </p:spPr>
        <p:txBody>
          <a:bodyPr wrap="square" rtlCol="1">
            <a:spAutoFit/>
          </a:bodyPr>
          <a:lstStyle/>
          <a:p>
            <a:endParaRPr lang="he-IL" dirty="0"/>
          </a:p>
        </p:txBody>
      </p:sp>
      <p:sp>
        <p:nvSpPr>
          <p:cNvPr id="14" name="תיבת טקסט 13">
            <a:extLst>
              <a:ext uri="{FF2B5EF4-FFF2-40B4-BE49-F238E27FC236}">
                <a16:creationId xmlns:a16="http://schemas.microsoft.com/office/drawing/2014/main" id="{7FD6B5D4-600F-E90E-559C-23609C3B7675}"/>
              </a:ext>
            </a:extLst>
          </p:cNvPr>
          <p:cNvSpPr txBox="1"/>
          <p:nvPr/>
        </p:nvSpPr>
        <p:spPr>
          <a:xfrm>
            <a:off x="5844041" y="123400"/>
            <a:ext cx="3854213" cy="584775"/>
          </a:xfrm>
          <a:prstGeom prst="rect">
            <a:avLst/>
          </a:prstGeom>
          <a:noFill/>
          <a:ln w="12700">
            <a:noFill/>
          </a:ln>
        </p:spPr>
        <p:txBody>
          <a:bodyPr wrap="square" rtlCol="1">
            <a:spAutoFit/>
          </a:bodyPr>
          <a:lstStyle/>
          <a:p>
            <a:r>
              <a:rPr lang="ar-SA" sz="3200" b="1" dirty="0">
                <a:solidFill>
                  <a:schemeClr val="accent1">
                    <a:lumMod val="75000"/>
                  </a:schemeClr>
                </a:solidFill>
              </a:rPr>
              <a:t>تتِمَّة</a:t>
            </a:r>
            <a:endParaRPr lang="he-IL" sz="3200" b="1" dirty="0">
              <a:solidFill>
                <a:schemeClr val="accent1">
                  <a:lumMod val="75000"/>
                </a:schemeClr>
              </a:solidFill>
            </a:endParaRPr>
          </a:p>
        </p:txBody>
      </p:sp>
      <p:sp>
        <p:nvSpPr>
          <p:cNvPr id="8" name="תיבת טקסט 7">
            <a:extLst>
              <a:ext uri="{FF2B5EF4-FFF2-40B4-BE49-F238E27FC236}">
                <a16:creationId xmlns:a16="http://schemas.microsoft.com/office/drawing/2014/main" id="{BF2BC4E4-A583-E337-6EDE-EE67FC45BA87}"/>
              </a:ext>
            </a:extLst>
          </p:cNvPr>
          <p:cNvSpPr txBox="1"/>
          <p:nvPr/>
        </p:nvSpPr>
        <p:spPr>
          <a:xfrm>
            <a:off x="6062546" y="1698208"/>
            <a:ext cx="3852764" cy="584775"/>
          </a:xfrm>
          <a:prstGeom prst="rect">
            <a:avLst/>
          </a:prstGeom>
          <a:noFill/>
        </p:spPr>
        <p:txBody>
          <a:bodyPr wrap="square" rtlCol="1">
            <a:spAutoFit/>
          </a:bodyPr>
          <a:lstStyle/>
          <a:p>
            <a:r>
              <a:rPr lang="ar-SA" sz="3200" b="1" dirty="0">
                <a:solidFill>
                  <a:srgbClr val="00B0F0"/>
                </a:solidFill>
              </a:rPr>
              <a:t>تعلَّمنا في هذا الفصل</a:t>
            </a:r>
            <a:r>
              <a:rPr lang="he-IL" sz="2400" b="1" dirty="0">
                <a:solidFill>
                  <a:srgbClr val="00B0F0"/>
                </a:solidFill>
              </a:rPr>
              <a:t>...</a:t>
            </a:r>
          </a:p>
        </p:txBody>
      </p:sp>
      <p:pic>
        <p:nvPicPr>
          <p:cNvPr id="13" name="תמונה 12">
            <a:extLst>
              <a:ext uri="{FF2B5EF4-FFF2-40B4-BE49-F238E27FC236}">
                <a16:creationId xmlns:a16="http://schemas.microsoft.com/office/drawing/2014/main" id="{1C119158-B6F6-B7DD-BF0B-44E5661C2606}"/>
              </a:ext>
            </a:extLst>
          </p:cNvPr>
          <p:cNvPicPr>
            <a:picLocks noChangeAspect="1"/>
          </p:cNvPicPr>
          <p:nvPr/>
        </p:nvPicPr>
        <p:blipFill>
          <a:blip r:embed="rId5"/>
          <a:stretch>
            <a:fillRect/>
          </a:stretch>
        </p:blipFill>
        <p:spPr>
          <a:xfrm>
            <a:off x="10983686" y="9113"/>
            <a:ext cx="1208314" cy="800348"/>
          </a:xfrm>
          <a:prstGeom prst="rect">
            <a:avLst/>
          </a:prstGeom>
        </p:spPr>
      </p:pic>
      <p:pic>
        <p:nvPicPr>
          <p:cNvPr id="4" name="תמונה 3" descr="גזירת מסך"/>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2563" y="2436657"/>
            <a:ext cx="11344288" cy="3528045"/>
          </a:xfrm>
          <a:prstGeom prst="rect">
            <a:avLst/>
          </a:prstGeom>
        </p:spPr>
      </p:pic>
    </p:spTree>
    <p:extLst>
      <p:ext uri="{BB962C8B-B14F-4D97-AF65-F5344CB8AC3E}">
        <p14:creationId xmlns:p14="http://schemas.microsoft.com/office/powerpoint/2010/main" val="3220048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7DCA0F29-A07B-D80A-D1DE-5857E94387F9}"/>
              </a:ext>
            </a:extLst>
          </p:cNvPr>
          <p:cNvPicPr>
            <a:picLocks noChangeAspect="1"/>
          </p:cNvPicPr>
          <p:nvPr/>
        </p:nvPicPr>
        <p:blipFill>
          <a:blip r:embed="rId3"/>
          <a:stretch>
            <a:fillRect/>
          </a:stretch>
        </p:blipFill>
        <p:spPr>
          <a:xfrm>
            <a:off x="-126321" y="0"/>
            <a:ext cx="12382976" cy="7045344"/>
          </a:xfrm>
          <a:prstGeom prst="rect">
            <a:avLst/>
          </a:prstGeom>
        </p:spPr>
      </p:pic>
      <p:pic>
        <p:nvPicPr>
          <p:cNvPr id="12" name="תמונה 11">
            <a:extLst>
              <a:ext uri="{FF2B5EF4-FFF2-40B4-BE49-F238E27FC236}">
                <a16:creationId xmlns:a16="http://schemas.microsoft.com/office/drawing/2014/main" id="{E0CE7D0F-F8E8-C8E1-9017-9F7F47CAE9DE}"/>
              </a:ext>
            </a:extLst>
          </p:cNvPr>
          <p:cNvPicPr>
            <a:picLocks noChangeAspect="1"/>
          </p:cNvPicPr>
          <p:nvPr/>
        </p:nvPicPr>
        <p:blipFill>
          <a:blip r:embed="rId4"/>
          <a:stretch>
            <a:fillRect/>
          </a:stretch>
        </p:blipFill>
        <p:spPr>
          <a:xfrm>
            <a:off x="212488" y="6126453"/>
            <a:ext cx="1542422" cy="666315"/>
          </a:xfrm>
          <a:prstGeom prst="rect">
            <a:avLst/>
          </a:prstGeom>
          <a:noFill/>
        </p:spPr>
      </p:pic>
      <p:sp>
        <p:nvSpPr>
          <p:cNvPr id="14" name="תיבת טקסט 13">
            <a:extLst>
              <a:ext uri="{FF2B5EF4-FFF2-40B4-BE49-F238E27FC236}">
                <a16:creationId xmlns:a16="http://schemas.microsoft.com/office/drawing/2014/main" id="{0210F27F-AC81-97B2-A99B-E252B4BF7496}"/>
              </a:ext>
            </a:extLst>
          </p:cNvPr>
          <p:cNvSpPr txBox="1"/>
          <p:nvPr/>
        </p:nvSpPr>
        <p:spPr>
          <a:xfrm>
            <a:off x="1968285" y="4963244"/>
            <a:ext cx="8322590" cy="923330"/>
          </a:xfrm>
          <a:prstGeom prst="rect">
            <a:avLst/>
          </a:prstGeom>
          <a:noFill/>
        </p:spPr>
        <p:txBody>
          <a:bodyPr wrap="square">
            <a:spAutoFit/>
          </a:bodyPr>
          <a:lstStyle/>
          <a:p>
            <a:pPr algn="ctr"/>
            <a:r>
              <a:rPr lang="ar-SA" sz="5400" b="1" dirty="0">
                <a:solidFill>
                  <a:schemeClr val="accent1">
                    <a:lumMod val="75000"/>
                  </a:schemeClr>
                </a:solidFill>
                <a:latin typeface="Bnarkisim"/>
              </a:rPr>
              <a:t>الكرة الأرضيَّة تدور حول الشَّمس</a:t>
            </a:r>
            <a:endParaRPr lang="he-IL" sz="5400" b="1" dirty="0">
              <a:solidFill>
                <a:schemeClr val="accent1">
                  <a:lumMod val="75000"/>
                </a:schemeClr>
              </a:solidFill>
            </a:endParaRPr>
          </a:p>
        </p:txBody>
      </p:sp>
      <p:sp>
        <p:nvSpPr>
          <p:cNvPr id="28" name="תיבת טקסט 27">
            <a:extLst>
              <a:ext uri="{FF2B5EF4-FFF2-40B4-BE49-F238E27FC236}">
                <a16:creationId xmlns:a16="http://schemas.microsoft.com/office/drawing/2014/main" id="{717BC63B-CD6B-8B97-283B-98979A401377}"/>
              </a:ext>
            </a:extLst>
          </p:cNvPr>
          <p:cNvSpPr txBox="1"/>
          <p:nvPr/>
        </p:nvSpPr>
        <p:spPr>
          <a:xfrm>
            <a:off x="9079345" y="3249096"/>
            <a:ext cx="683564" cy="369332"/>
          </a:xfrm>
          <a:prstGeom prst="rect">
            <a:avLst/>
          </a:prstGeom>
          <a:noFill/>
        </p:spPr>
        <p:txBody>
          <a:bodyPr wrap="square" rtlCol="1">
            <a:spAutoFit/>
          </a:bodyPr>
          <a:lstStyle/>
          <a:p>
            <a:endParaRPr lang="he-IL" dirty="0"/>
          </a:p>
        </p:txBody>
      </p:sp>
      <p:sp>
        <p:nvSpPr>
          <p:cNvPr id="29" name="תיבת טקסט 28">
            <a:extLst>
              <a:ext uri="{FF2B5EF4-FFF2-40B4-BE49-F238E27FC236}">
                <a16:creationId xmlns:a16="http://schemas.microsoft.com/office/drawing/2014/main" id="{31ECA2AD-6F4B-C696-9B0D-1EB64F301F05}"/>
              </a:ext>
            </a:extLst>
          </p:cNvPr>
          <p:cNvSpPr txBox="1"/>
          <p:nvPr/>
        </p:nvSpPr>
        <p:spPr>
          <a:xfrm>
            <a:off x="9231745" y="3401496"/>
            <a:ext cx="683564" cy="369332"/>
          </a:xfrm>
          <a:prstGeom prst="rect">
            <a:avLst/>
          </a:prstGeom>
          <a:noFill/>
        </p:spPr>
        <p:txBody>
          <a:bodyPr wrap="square" rtlCol="1">
            <a:spAutoFit/>
          </a:bodyPr>
          <a:lstStyle/>
          <a:p>
            <a:endParaRPr lang="he-IL" dirty="0"/>
          </a:p>
        </p:txBody>
      </p:sp>
      <p:sp>
        <p:nvSpPr>
          <p:cNvPr id="32" name="תיבת טקסט 31">
            <a:extLst>
              <a:ext uri="{FF2B5EF4-FFF2-40B4-BE49-F238E27FC236}">
                <a16:creationId xmlns:a16="http://schemas.microsoft.com/office/drawing/2014/main" id="{EFCF4435-CAC1-2B19-99E1-80C9ADE9DCE4}"/>
              </a:ext>
            </a:extLst>
          </p:cNvPr>
          <p:cNvSpPr txBox="1"/>
          <p:nvPr/>
        </p:nvSpPr>
        <p:spPr>
          <a:xfrm>
            <a:off x="9384145" y="3553896"/>
            <a:ext cx="683564" cy="369332"/>
          </a:xfrm>
          <a:prstGeom prst="rect">
            <a:avLst/>
          </a:prstGeom>
          <a:noFill/>
        </p:spPr>
        <p:txBody>
          <a:bodyPr wrap="square" rtlCol="1">
            <a:spAutoFit/>
          </a:bodyPr>
          <a:lstStyle/>
          <a:p>
            <a:endParaRPr lang="he-IL" dirty="0"/>
          </a:p>
        </p:txBody>
      </p:sp>
      <p:pic>
        <p:nvPicPr>
          <p:cNvPr id="6" name="תמונה 5" descr="וקטור כדור הארץ העולמי החופשי">
            <a:extLst>
              <a:ext uri="{FF2B5EF4-FFF2-40B4-BE49-F238E27FC236}">
                <a16:creationId xmlns:a16="http://schemas.microsoft.com/office/drawing/2014/main" id="{78851A87-6DDE-4A55-1F76-D08639512B8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82356" y="2397914"/>
            <a:ext cx="1267056" cy="1124758"/>
          </a:xfrm>
          <a:prstGeom prst="ellipse">
            <a:avLst/>
          </a:prstGeom>
          <a:ln>
            <a:noFill/>
          </a:ln>
          <a:effectLst>
            <a:softEdge rad="112500"/>
          </a:effectLst>
        </p:spPr>
      </p:pic>
      <p:pic>
        <p:nvPicPr>
          <p:cNvPr id="7" name="תמונה 6" descr="וקטור מזג אוויר שמשי שמש חינם">
            <a:extLst>
              <a:ext uri="{FF2B5EF4-FFF2-40B4-BE49-F238E27FC236}">
                <a16:creationId xmlns:a16="http://schemas.microsoft.com/office/drawing/2014/main" id="{B7E3A7D4-719A-28D9-8FBB-8AEB1ADEC5F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67505" y="-855015"/>
            <a:ext cx="6507243" cy="6728894"/>
          </a:xfrm>
          <a:prstGeom prst="rect">
            <a:avLst/>
          </a:prstGeom>
          <a:noFill/>
          <a:ln>
            <a:noFill/>
          </a:ln>
        </p:spPr>
      </p:pic>
      <p:pic>
        <p:nvPicPr>
          <p:cNvPr id="13" name="תמונה 12">
            <a:extLst>
              <a:ext uri="{FF2B5EF4-FFF2-40B4-BE49-F238E27FC236}">
                <a16:creationId xmlns:a16="http://schemas.microsoft.com/office/drawing/2014/main" id="{1C119158-B6F6-B7DD-BF0B-44E5661C2606}"/>
              </a:ext>
            </a:extLst>
          </p:cNvPr>
          <p:cNvPicPr>
            <a:picLocks noChangeAspect="1"/>
          </p:cNvPicPr>
          <p:nvPr/>
        </p:nvPicPr>
        <p:blipFill>
          <a:blip r:embed="rId7"/>
          <a:stretch>
            <a:fillRect/>
          </a:stretch>
        </p:blipFill>
        <p:spPr>
          <a:xfrm>
            <a:off x="10983686" y="6057652"/>
            <a:ext cx="1208314" cy="800348"/>
          </a:xfrm>
          <a:prstGeom prst="rect">
            <a:avLst/>
          </a:prstGeom>
        </p:spPr>
      </p:pic>
    </p:spTree>
    <p:extLst>
      <p:ext uri="{BB962C8B-B14F-4D97-AF65-F5344CB8AC3E}">
        <p14:creationId xmlns:p14="http://schemas.microsoft.com/office/powerpoint/2010/main" val="39929427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7DCA0F29-A07B-D80A-D1DE-5857E94387F9}"/>
              </a:ext>
            </a:extLst>
          </p:cNvPr>
          <p:cNvPicPr>
            <a:picLocks noChangeAspect="1"/>
          </p:cNvPicPr>
          <p:nvPr/>
        </p:nvPicPr>
        <p:blipFill>
          <a:blip r:embed="rId3"/>
          <a:stretch>
            <a:fillRect/>
          </a:stretch>
        </p:blipFill>
        <p:spPr>
          <a:xfrm>
            <a:off x="-123028" y="-89952"/>
            <a:ext cx="12371147" cy="6982896"/>
          </a:xfrm>
          <a:prstGeom prst="rect">
            <a:avLst/>
          </a:prstGeom>
        </p:spPr>
      </p:pic>
      <p:pic>
        <p:nvPicPr>
          <p:cNvPr id="12" name="תמונה 11">
            <a:extLst>
              <a:ext uri="{FF2B5EF4-FFF2-40B4-BE49-F238E27FC236}">
                <a16:creationId xmlns:a16="http://schemas.microsoft.com/office/drawing/2014/main" id="{E0CE7D0F-F8E8-C8E1-9017-9F7F47CAE9DE}"/>
              </a:ext>
            </a:extLst>
          </p:cNvPr>
          <p:cNvPicPr>
            <a:picLocks noChangeAspect="1"/>
          </p:cNvPicPr>
          <p:nvPr/>
        </p:nvPicPr>
        <p:blipFill>
          <a:blip r:embed="rId4"/>
          <a:stretch>
            <a:fillRect/>
          </a:stretch>
        </p:blipFill>
        <p:spPr>
          <a:xfrm>
            <a:off x="127599" y="41860"/>
            <a:ext cx="1542422" cy="666315"/>
          </a:xfrm>
          <a:prstGeom prst="rect">
            <a:avLst/>
          </a:prstGeom>
          <a:noFill/>
        </p:spPr>
      </p:pic>
      <p:sp>
        <p:nvSpPr>
          <p:cNvPr id="28" name="תיבת טקסט 27">
            <a:extLst>
              <a:ext uri="{FF2B5EF4-FFF2-40B4-BE49-F238E27FC236}">
                <a16:creationId xmlns:a16="http://schemas.microsoft.com/office/drawing/2014/main" id="{717BC63B-CD6B-8B97-283B-98979A401377}"/>
              </a:ext>
            </a:extLst>
          </p:cNvPr>
          <p:cNvSpPr txBox="1"/>
          <p:nvPr/>
        </p:nvSpPr>
        <p:spPr>
          <a:xfrm>
            <a:off x="9079345" y="3249096"/>
            <a:ext cx="683564" cy="369332"/>
          </a:xfrm>
          <a:prstGeom prst="rect">
            <a:avLst/>
          </a:prstGeom>
          <a:noFill/>
        </p:spPr>
        <p:txBody>
          <a:bodyPr wrap="square" rtlCol="1">
            <a:spAutoFit/>
          </a:bodyPr>
          <a:lstStyle/>
          <a:p>
            <a:endParaRPr lang="he-IL" dirty="0"/>
          </a:p>
        </p:txBody>
      </p:sp>
      <p:sp>
        <p:nvSpPr>
          <p:cNvPr id="29" name="תיבת טקסט 28">
            <a:extLst>
              <a:ext uri="{FF2B5EF4-FFF2-40B4-BE49-F238E27FC236}">
                <a16:creationId xmlns:a16="http://schemas.microsoft.com/office/drawing/2014/main" id="{31ECA2AD-6F4B-C696-9B0D-1EB64F301F05}"/>
              </a:ext>
            </a:extLst>
          </p:cNvPr>
          <p:cNvSpPr txBox="1"/>
          <p:nvPr/>
        </p:nvSpPr>
        <p:spPr>
          <a:xfrm>
            <a:off x="9231745" y="3401496"/>
            <a:ext cx="683564" cy="369332"/>
          </a:xfrm>
          <a:prstGeom prst="rect">
            <a:avLst/>
          </a:prstGeom>
          <a:noFill/>
        </p:spPr>
        <p:txBody>
          <a:bodyPr wrap="square" rtlCol="1">
            <a:spAutoFit/>
          </a:bodyPr>
          <a:lstStyle/>
          <a:p>
            <a:endParaRPr lang="he-IL" dirty="0"/>
          </a:p>
        </p:txBody>
      </p:sp>
      <p:sp>
        <p:nvSpPr>
          <p:cNvPr id="32" name="תיבת טקסט 31">
            <a:extLst>
              <a:ext uri="{FF2B5EF4-FFF2-40B4-BE49-F238E27FC236}">
                <a16:creationId xmlns:a16="http://schemas.microsoft.com/office/drawing/2014/main" id="{EFCF4435-CAC1-2B19-99E1-80C9ADE9DCE4}"/>
              </a:ext>
            </a:extLst>
          </p:cNvPr>
          <p:cNvSpPr txBox="1"/>
          <p:nvPr/>
        </p:nvSpPr>
        <p:spPr>
          <a:xfrm>
            <a:off x="9384145" y="3553896"/>
            <a:ext cx="683564" cy="369332"/>
          </a:xfrm>
          <a:prstGeom prst="rect">
            <a:avLst/>
          </a:prstGeom>
          <a:noFill/>
        </p:spPr>
        <p:txBody>
          <a:bodyPr wrap="square" rtlCol="1">
            <a:spAutoFit/>
          </a:bodyPr>
          <a:lstStyle/>
          <a:p>
            <a:endParaRPr lang="he-IL" dirty="0"/>
          </a:p>
        </p:txBody>
      </p:sp>
      <p:sp>
        <p:nvSpPr>
          <p:cNvPr id="33" name="תיבת טקסט 32">
            <a:extLst>
              <a:ext uri="{FF2B5EF4-FFF2-40B4-BE49-F238E27FC236}">
                <a16:creationId xmlns:a16="http://schemas.microsoft.com/office/drawing/2014/main" id="{DCE3597D-70B7-EA71-F259-69A0395956F4}"/>
              </a:ext>
            </a:extLst>
          </p:cNvPr>
          <p:cNvSpPr txBox="1"/>
          <p:nvPr/>
        </p:nvSpPr>
        <p:spPr>
          <a:xfrm>
            <a:off x="2732041" y="3189188"/>
            <a:ext cx="683564" cy="369332"/>
          </a:xfrm>
          <a:prstGeom prst="rect">
            <a:avLst/>
          </a:prstGeom>
          <a:noFill/>
        </p:spPr>
        <p:txBody>
          <a:bodyPr wrap="square" rtlCol="1">
            <a:spAutoFit/>
          </a:bodyPr>
          <a:lstStyle/>
          <a:p>
            <a:endParaRPr lang="he-IL" dirty="0"/>
          </a:p>
        </p:txBody>
      </p:sp>
      <p:sp>
        <p:nvSpPr>
          <p:cNvPr id="2" name="כותרת 1">
            <a:extLst>
              <a:ext uri="{FF2B5EF4-FFF2-40B4-BE49-F238E27FC236}">
                <a16:creationId xmlns:a16="http://schemas.microsoft.com/office/drawing/2014/main" id="{71480032-1AC8-D8AB-5A92-A8D594EF25F2}"/>
              </a:ext>
            </a:extLst>
          </p:cNvPr>
          <p:cNvSpPr txBox="1">
            <a:spLocks/>
          </p:cNvSpPr>
          <p:nvPr/>
        </p:nvSpPr>
        <p:spPr>
          <a:xfrm>
            <a:off x="838200" y="318251"/>
            <a:ext cx="10515600" cy="1325563"/>
          </a:xfrm>
          <a:prstGeom prst="rect">
            <a:avLst/>
          </a:prstGeom>
        </p:spPr>
        <p:txBody>
          <a:bodyP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4800" b="1" dirty="0">
              <a:solidFill>
                <a:schemeClr val="accent5">
                  <a:lumMod val="50000"/>
                </a:schemeClr>
              </a:solidFill>
              <a:cs typeface="+mn-cs"/>
            </a:endParaRPr>
          </a:p>
        </p:txBody>
      </p:sp>
      <p:sp>
        <p:nvSpPr>
          <p:cNvPr id="6" name="תיבת טקסט 5">
            <a:extLst>
              <a:ext uri="{FF2B5EF4-FFF2-40B4-BE49-F238E27FC236}">
                <a16:creationId xmlns:a16="http://schemas.microsoft.com/office/drawing/2014/main" id="{C968D003-B6F0-5538-42F6-EE05CCAA2322}"/>
              </a:ext>
            </a:extLst>
          </p:cNvPr>
          <p:cNvSpPr txBox="1"/>
          <p:nvPr/>
        </p:nvSpPr>
        <p:spPr>
          <a:xfrm>
            <a:off x="2890817" y="1009824"/>
            <a:ext cx="6188528" cy="3785652"/>
          </a:xfrm>
          <a:prstGeom prst="rect">
            <a:avLst/>
          </a:prstGeom>
          <a:noFill/>
          <a:ln>
            <a:noFill/>
          </a:ln>
        </p:spPr>
        <p:txBody>
          <a:bodyPr wrap="square">
            <a:spAutoFit/>
          </a:bodyPr>
          <a:lstStyle/>
          <a:p>
            <a:pPr marL="0" indent="0" algn="ctr">
              <a:buNone/>
            </a:pPr>
            <a:r>
              <a:rPr lang="ar-SA" sz="3600" b="1" dirty="0"/>
              <a:t>تَمَّ وَلَم يَكْتَمِل</a:t>
            </a:r>
          </a:p>
          <a:p>
            <a:pPr marL="0" indent="0" algn="ctr">
              <a:buNone/>
            </a:pPr>
            <a:r>
              <a:rPr lang="ar-SA" sz="3600" b="1" dirty="0"/>
              <a:t>عارضة مُرافِقَة للتَّعَلُّم</a:t>
            </a:r>
          </a:p>
          <a:p>
            <a:pPr marL="0" indent="0" algn="ctr">
              <a:buNone/>
            </a:pPr>
            <a:endParaRPr lang="he-IL" sz="3600" b="1" dirty="0"/>
          </a:p>
          <a:p>
            <a:pPr marL="0" indent="0" algn="ctr">
              <a:buNone/>
            </a:pPr>
            <a:r>
              <a:rPr lang="he-IL" sz="4400" b="1" dirty="0">
                <a:solidFill>
                  <a:srgbClr val="B31013"/>
                </a:solidFill>
              </a:rPr>
              <a:t> </a:t>
            </a:r>
            <a:r>
              <a:rPr lang="ar-SA" sz="4400" b="1" dirty="0">
                <a:solidFill>
                  <a:srgbClr val="B31013"/>
                </a:solidFill>
              </a:rPr>
              <a:t>ننتقل للباب التعليمي</a:t>
            </a:r>
            <a:endParaRPr lang="he-IL" sz="4400" b="1" dirty="0">
              <a:solidFill>
                <a:srgbClr val="B31013"/>
              </a:solidFill>
            </a:endParaRPr>
          </a:p>
          <a:p>
            <a:pPr marL="0" indent="0" algn="ctr">
              <a:buNone/>
            </a:pPr>
            <a:endParaRPr lang="he-IL" sz="4400" b="1" dirty="0">
              <a:solidFill>
                <a:srgbClr val="B31013"/>
              </a:solidFill>
            </a:endParaRPr>
          </a:p>
          <a:p>
            <a:pPr marL="0" indent="0" algn="ctr">
              <a:buNone/>
            </a:pPr>
            <a:r>
              <a:rPr lang="he-IL" sz="4400" b="1" dirty="0">
                <a:solidFill>
                  <a:srgbClr val="B31013"/>
                </a:solidFill>
              </a:rPr>
              <a:t> </a:t>
            </a:r>
            <a:r>
              <a:rPr lang="ar-SA" sz="4400" b="1" dirty="0">
                <a:solidFill>
                  <a:srgbClr val="B31013"/>
                </a:solidFill>
              </a:rPr>
              <a:t>الكون والمجموعة الشمسِيَّة</a:t>
            </a:r>
            <a:endParaRPr lang="he-IL" sz="4400" b="1" dirty="0">
              <a:solidFill>
                <a:srgbClr val="00B0F0"/>
              </a:solidFill>
            </a:endParaRPr>
          </a:p>
        </p:txBody>
      </p:sp>
      <p:pic>
        <p:nvPicPr>
          <p:cNvPr id="8" name="תמונה 7">
            <a:extLst>
              <a:ext uri="{FF2B5EF4-FFF2-40B4-BE49-F238E27FC236}">
                <a16:creationId xmlns:a16="http://schemas.microsoft.com/office/drawing/2014/main" id="{CBCDE085-AA14-611F-8151-5B22B45CC73E}"/>
              </a:ext>
            </a:extLst>
          </p:cNvPr>
          <p:cNvPicPr>
            <a:picLocks noChangeAspect="1"/>
          </p:cNvPicPr>
          <p:nvPr/>
        </p:nvPicPr>
        <p:blipFill>
          <a:blip r:embed="rId5"/>
          <a:stretch>
            <a:fillRect/>
          </a:stretch>
        </p:blipFill>
        <p:spPr>
          <a:xfrm>
            <a:off x="3415605" y="4795476"/>
            <a:ext cx="4962525" cy="1838325"/>
          </a:xfrm>
          <a:prstGeom prst="rect">
            <a:avLst/>
          </a:prstGeom>
        </p:spPr>
      </p:pic>
      <p:pic>
        <p:nvPicPr>
          <p:cNvPr id="13" name="תמונה 12">
            <a:extLst>
              <a:ext uri="{FF2B5EF4-FFF2-40B4-BE49-F238E27FC236}">
                <a16:creationId xmlns:a16="http://schemas.microsoft.com/office/drawing/2014/main" id="{1C119158-B6F6-B7DD-BF0B-44E5661C2606}"/>
              </a:ext>
            </a:extLst>
          </p:cNvPr>
          <p:cNvPicPr>
            <a:picLocks noChangeAspect="1"/>
          </p:cNvPicPr>
          <p:nvPr/>
        </p:nvPicPr>
        <p:blipFill>
          <a:blip r:embed="rId6"/>
          <a:stretch>
            <a:fillRect/>
          </a:stretch>
        </p:blipFill>
        <p:spPr>
          <a:xfrm>
            <a:off x="10983686" y="9113"/>
            <a:ext cx="1208314" cy="800348"/>
          </a:xfrm>
          <a:prstGeom prst="rect">
            <a:avLst/>
          </a:prstGeom>
        </p:spPr>
      </p:pic>
    </p:spTree>
    <p:extLst>
      <p:ext uri="{BB962C8B-B14F-4D97-AF65-F5344CB8AC3E}">
        <p14:creationId xmlns:p14="http://schemas.microsoft.com/office/powerpoint/2010/main" val="3238950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7DCA0F29-A07B-D80A-D1DE-5857E94387F9}"/>
              </a:ext>
            </a:extLst>
          </p:cNvPr>
          <p:cNvPicPr>
            <a:picLocks noChangeAspect="1"/>
          </p:cNvPicPr>
          <p:nvPr/>
        </p:nvPicPr>
        <p:blipFill>
          <a:blip r:embed="rId3"/>
          <a:stretch>
            <a:fillRect/>
          </a:stretch>
        </p:blipFill>
        <p:spPr>
          <a:xfrm>
            <a:off x="0" y="-273576"/>
            <a:ext cx="12382976" cy="7045344"/>
          </a:xfrm>
          <a:prstGeom prst="rect">
            <a:avLst/>
          </a:prstGeom>
        </p:spPr>
      </p:pic>
      <p:pic>
        <p:nvPicPr>
          <p:cNvPr id="12" name="תמונה 11">
            <a:extLst>
              <a:ext uri="{FF2B5EF4-FFF2-40B4-BE49-F238E27FC236}">
                <a16:creationId xmlns:a16="http://schemas.microsoft.com/office/drawing/2014/main" id="{E0CE7D0F-F8E8-C8E1-9017-9F7F47CAE9DE}"/>
              </a:ext>
            </a:extLst>
          </p:cNvPr>
          <p:cNvPicPr>
            <a:picLocks noChangeAspect="1"/>
          </p:cNvPicPr>
          <p:nvPr/>
        </p:nvPicPr>
        <p:blipFill>
          <a:blip r:embed="rId4"/>
          <a:stretch>
            <a:fillRect/>
          </a:stretch>
        </p:blipFill>
        <p:spPr>
          <a:xfrm>
            <a:off x="-162744" y="-96680"/>
            <a:ext cx="1851325" cy="888074"/>
          </a:xfrm>
          <a:prstGeom prst="rect">
            <a:avLst/>
          </a:prstGeom>
          <a:noFill/>
        </p:spPr>
      </p:pic>
      <p:sp>
        <p:nvSpPr>
          <p:cNvPr id="14" name="תיבת טקסט 13">
            <a:extLst>
              <a:ext uri="{FF2B5EF4-FFF2-40B4-BE49-F238E27FC236}">
                <a16:creationId xmlns:a16="http://schemas.microsoft.com/office/drawing/2014/main" id="{0210F27F-AC81-97B2-A99B-E252B4BF7496}"/>
              </a:ext>
            </a:extLst>
          </p:cNvPr>
          <p:cNvSpPr txBox="1"/>
          <p:nvPr/>
        </p:nvSpPr>
        <p:spPr>
          <a:xfrm>
            <a:off x="3415605" y="611222"/>
            <a:ext cx="6188364" cy="584775"/>
          </a:xfrm>
          <a:prstGeom prst="rect">
            <a:avLst/>
          </a:prstGeom>
          <a:noFill/>
        </p:spPr>
        <p:txBody>
          <a:bodyPr wrap="square">
            <a:spAutoFit/>
          </a:bodyPr>
          <a:lstStyle/>
          <a:p>
            <a:r>
              <a:rPr lang="ar-SA" sz="3200" b="1" i="0" u="none" strike="noStrike" baseline="0" dirty="0">
                <a:latin typeface="Bnarkisim"/>
              </a:rPr>
              <a:t>مهمَّة</a:t>
            </a:r>
            <a:r>
              <a:rPr lang="he-IL" sz="3200" b="1" i="0" u="none" strike="noStrike" baseline="0" dirty="0">
                <a:solidFill>
                  <a:schemeClr val="tx2">
                    <a:lumMod val="50000"/>
                  </a:schemeClr>
                </a:solidFill>
                <a:latin typeface="Bnarkisim"/>
              </a:rPr>
              <a:t>: </a:t>
            </a:r>
            <a:r>
              <a:rPr lang="ar-SA" sz="3200" b="1" i="0" u="none" strike="noStrike" baseline="0" dirty="0">
                <a:solidFill>
                  <a:schemeClr val="tx2">
                    <a:lumMod val="50000"/>
                  </a:schemeClr>
                </a:solidFill>
                <a:latin typeface="Bnarkisim"/>
              </a:rPr>
              <a:t>الكرة الأرضيَّة تدور حول الشَّمْس</a:t>
            </a:r>
            <a:endParaRPr lang="he-IL" sz="3200" b="1" dirty="0">
              <a:solidFill>
                <a:schemeClr val="tx2">
                  <a:lumMod val="50000"/>
                </a:schemeClr>
              </a:solidFill>
            </a:endParaRPr>
          </a:p>
        </p:txBody>
      </p:sp>
      <p:sp>
        <p:nvSpPr>
          <p:cNvPr id="18" name="תיבת טקסט 17">
            <a:extLst>
              <a:ext uri="{FF2B5EF4-FFF2-40B4-BE49-F238E27FC236}">
                <a16:creationId xmlns:a16="http://schemas.microsoft.com/office/drawing/2014/main" id="{34E53E78-4F6B-3763-39EC-1F0852AFD240}"/>
              </a:ext>
            </a:extLst>
          </p:cNvPr>
          <p:cNvSpPr txBox="1"/>
          <p:nvPr/>
        </p:nvSpPr>
        <p:spPr>
          <a:xfrm>
            <a:off x="2566144" y="-37363"/>
            <a:ext cx="6665601" cy="769441"/>
          </a:xfrm>
          <a:prstGeom prst="rect">
            <a:avLst/>
          </a:prstGeom>
          <a:noFill/>
        </p:spPr>
        <p:txBody>
          <a:bodyPr wrap="square" rtlCol="1">
            <a:spAutoFit/>
          </a:bodyPr>
          <a:lstStyle/>
          <a:p>
            <a:pPr algn="ctr"/>
            <a:r>
              <a:rPr lang="ar-SA" sz="4400" b="1" dirty="0">
                <a:solidFill>
                  <a:schemeClr val="accent1">
                    <a:lumMod val="50000"/>
                  </a:schemeClr>
                </a:solidFill>
              </a:rPr>
              <a:t>سَنَة بَعْدَ  سَنَة</a:t>
            </a:r>
            <a:endParaRPr lang="he-IL" sz="4400" b="1" dirty="0">
              <a:solidFill>
                <a:schemeClr val="accent1">
                  <a:lumMod val="50000"/>
                </a:schemeClr>
              </a:solidFill>
            </a:endParaRPr>
          </a:p>
        </p:txBody>
      </p:sp>
      <p:sp>
        <p:nvSpPr>
          <p:cNvPr id="28" name="תיבת טקסט 27">
            <a:extLst>
              <a:ext uri="{FF2B5EF4-FFF2-40B4-BE49-F238E27FC236}">
                <a16:creationId xmlns:a16="http://schemas.microsoft.com/office/drawing/2014/main" id="{717BC63B-CD6B-8B97-283B-98979A401377}"/>
              </a:ext>
            </a:extLst>
          </p:cNvPr>
          <p:cNvSpPr txBox="1"/>
          <p:nvPr/>
        </p:nvSpPr>
        <p:spPr>
          <a:xfrm>
            <a:off x="9079345" y="3249096"/>
            <a:ext cx="683564" cy="369332"/>
          </a:xfrm>
          <a:prstGeom prst="rect">
            <a:avLst/>
          </a:prstGeom>
          <a:noFill/>
        </p:spPr>
        <p:txBody>
          <a:bodyPr wrap="square" rtlCol="1">
            <a:spAutoFit/>
          </a:bodyPr>
          <a:lstStyle/>
          <a:p>
            <a:endParaRPr lang="he-IL" dirty="0"/>
          </a:p>
        </p:txBody>
      </p:sp>
      <p:sp>
        <p:nvSpPr>
          <p:cNvPr id="29" name="תיבת טקסט 28">
            <a:extLst>
              <a:ext uri="{FF2B5EF4-FFF2-40B4-BE49-F238E27FC236}">
                <a16:creationId xmlns:a16="http://schemas.microsoft.com/office/drawing/2014/main" id="{31ECA2AD-6F4B-C696-9B0D-1EB64F301F05}"/>
              </a:ext>
            </a:extLst>
          </p:cNvPr>
          <p:cNvSpPr txBox="1"/>
          <p:nvPr/>
        </p:nvSpPr>
        <p:spPr>
          <a:xfrm>
            <a:off x="9231745" y="3401496"/>
            <a:ext cx="683564" cy="369332"/>
          </a:xfrm>
          <a:prstGeom prst="rect">
            <a:avLst/>
          </a:prstGeom>
          <a:noFill/>
        </p:spPr>
        <p:txBody>
          <a:bodyPr wrap="square" rtlCol="1">
            <a:spAutoFit/>
          </a:bodyPr>
          <a:lstStyle/>
          <a:p>
            <a:endParaRPr lang="he-IL" dirty="0"/>
          </a:p>
        </p:txBody>
      </p:sp>
      <p:sp>
        <p:nvSpPr>
          <p:cNvPr id="32" name="תיבת טקסט 31">
            <a:extLst>
              <a:ext uri="{FF2B5EF4-FFF2-40B4-BE49-F238E27FC236}">
                <a16:creationId xmlns:a16="http://schemas.microsoft.com/office/drawing/2014/main" id="{EFCF4435-CAC1-2B19-99E1-80C9ADE9DCE4}"/>
              </a:ext>
            </a:extLst>
          </p:cNvPr>
          <p:cNvSpPr txBox="1"/>
          <p:nvPr/>
        </p:nvSpPr>
        <p:spPr>
          <a:xfrm>
            <a:off x="9384145" y="3553896"/>
            <a:ext cx="683564" cy="369332"/>
          </a:xfrm>
          <a:prstGeom prst="rect">
            <a:avLst/>
          </a:prstGeom>
          <a:noFill/>
        </p:spPr>
        <p:txBody>
          <a:bodyPr wrap="square" rtlCol="1">
            <a:spAutoFit/>
          </a:bodyPr>
          <a:lstStyle/>
          <a:p>
            <a:endParaRPr lang="he-IL" dirty="0"/>
          </a:p>
        </p:txBody>
      </p:sp>
      <p:sp>
        <p:nvSpPr>
          <p:cNvPr id="33" name="תיבת טקסט 32">
            <a:extLst>
              <a:ext uri="{FF2B5EF4-FFF2-40B4-BE49-F238E27FC236}">
                <a16:creationId xmlns:a16="http://schemas.microsoft.com/office/drawing/2014/main" id="{DCE3597D-70B7-EA71-F259-69A0395956F4}"/>
              </a:ext>
            </a:extLst>
          </p:cNvPr>
          <p:cNvSpPr txBox="1"/>
          <p:nvPr/>
        </p:nvSpPr>
        <p:spPr>
          <a:xfrm>
            <a:off x="2732041" y="3189188"/>
            <a:ext cx="683564" cy="369332"/>
          </a:xfrm>
          <a:prstGeom prst="rect">
            <a:avLst/>
          </a:prstGeom>
          <a:noFill/>
        </p:spPr>
        <p:txBody>
          <a:bodyPr wrap="square" rtlCol="1">
            <a:spAutoFit/>
          </a:bodyPr>
          <a:lstStyle/>
          <a:p>
            <a:endParaRPr lang="he-IL" dirty="0"/>
          </a:p>
        </p:txBody>
      </p:sp>
      <p:pic>
        <p:nvPicPr>
          <p:cNvPr id="13" name="תמונה 12">
            <a:extLst>
              <a:ext uri="{FF2B5EF4-FFF2-40B4-BE49-F238E27FC236}">
                <a16:creationId xmlns:a16="http://schemas.microsoft.com/office/drawing/2014/main" id="{1C119158-B6F6-B7DD-BF0B-44E5661C2606}"/>
              </a:ext>
            </a:extLst>
          </p:cNvPr>
          <p:cNvPicPr>
            <a:picLocks noChangeAspect="1"/>
          </p:cNvPicPr>
          <p:nvPr/>
        </p:nvPicPr>
        <p:blipFill>
          <a:blip r:embed="rId5"/>
          <a:stretch>
            <a:fillRect/>
          </a:stretch>
        </p:blipFill>
        <p:spPr>
          <a:xfrm>
            <a:off x="11147154" y="211048"/>
            <a:ext cx="1208314" cy="800348"/>
          </a:xfrm>
          <a:prstGeom prst="rect">
            <a:avLst/>
          </a:prstGeom>
        </p:spPr>
      </p:pic>
      <p:pic>
        <p:nvPicPr>
          <p:cNvPr id="2" name="תמונה 1" descr="גזירת מסך"/>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3329" y="1401899"/>
            <a:ext cx="10253825" cy="4313242"/>
          </a:xfrm>
          <a:prstGeom prst="rect">
            <a:avLst/>
          </a:prstGeom>
        </p:spPr>
      </p:pic>
    </p:spTree>
    <p:extLst>
      <p:ext uri="{BB962C8B-B14F-4D97-AF65-F5344CB8AC3E}">
        <p14:creationId xmlns:p14="http://schemas.microsoft.com/office/powerpoint/2010/main" val="579882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7DCA0F29-A07B-D80A-D1DE-5857E94387F9}"/>
              </a:ext>
            </a:extLst>
          </p:cNvPr>
          <p:cNvPicPr>
            <a:picLocks noChangeAspect="1"/>
          </p:cNvPicPr>
          <p:nvPr/>
        </p:nvPicPr>
        <p:blipFill>
          <a:blip r:embed="rId3"/>
          <a:stretch>
            <a:fillRect/>
          </a:stretch>
        </p:blipFill>
        <p:spPr>
          <a:xfrm>
            <a:off x="0" y="0"/>
            <a:ext cx="12382976" cy="7045344"/>
          </a:xfrm>
          <a:prstGeom prst="rect">
            <a:avLst/>
          </a:prstGeom>
        </p:spPr>
      </p:pic>
      <p:pic>
        <p:nvPicPr>
          <p:cNvPr id="12" name="תמונה 11">
            <a:extLst>
              <a:ext uri="{FF2B5EF4-FFF2-40B4-BE49-F238E27FC236}">
                <a16:creationId xmlns:a16="http://schemas.microsoft.com/office/drawing/2014/main" id="{E0CE7D0F-F8E8-C8E1-9017-9F7F47CAE9DE}"/>
              </a:ext>
            </a:extLst>
          </p:cNvPr>
          <p:cNvPicPr>
            <a:picLocks noChangeAspect="1"/>
          </p:cNvPicPr>
          <p:nvPr/>
        </p:nvPicPr>
        <p:blipFill>
          <a:blip r:embed="rId4"/>
          <a:stretch>
            <a:fillRect/>
          </a:stretch>
        </p:blipFill>
        <p:spPr>
          <a:xfrm>
            <a:off x="212488" y="6126453"/>
            <a:ext cx="1542422" cy="666315"/>
          </a:xfrm>
          <a:prstGeom prst="rect">
            <a:avLst/>
          </a:prstGeom>
          <a:noFill/>
        </p:spPr>
      </p:pic>
      <p:sp>
        <p:nvSpPr>
          <p:cNvPr id="18" name="תיבת טקסט 17">
            <a:extLst>
              <a:ext uri="{FF2B5EF4-FFF2-40B4-BE49-F238E27FC236}">
                <a16:creationId xmlns:a16="http://schemas.microsoft.com/office/drawing/2014/main" id="{34E53E78-4F6B-3763-39EC-1F0852AFD240}"/>
              </a:ext>
            </a:extLst>
          </p:cNvPr>
          <p:cNvSpPr txBox="1"/>
          <p:nvPr/>
        </p:nvSpPr>
        <p:spPr>
          <a:xfrm>
            <a:off x="3415605" y="27613"/>
            <a:ext cx="6665601" cy="2123658"/>
          </a:xfrm>
          <a:prstGeom prst="rect">
            <a:avLst/>
          </a:prstGeom>
          <a:noFill/>
        </p:spPr>
        <p:txBody>
          <a:bodyPr wrap="square" rtlCol="1">
            <a:spAutoFit/>
          </a:bodyPr>
          <a:lstStyle/>
          <a:p>
            <a:pPr algn="ctr"/>
            <a:r>
              <a:rPr lang="ar-SA" sz="4400" b="1" dirty="0">
                <a:solidFill>
                  <a:schemeClr val="accent1">
                    <a:lumMod val="50000"/>
                  </a:schemeClr>
                </a:solidFill>
              </a:rPr>
              <a:t>سَنَة بَعْدَ  سَنَة</a:t>
            </a:r>
          </a:p>
          <a:p>
            <a:pPr algn="ctr"/>
            <a:r>
              <a:rPr lang="ar-SA" sz="4400" b="1" dirty="0">
                <a:solidFill>
                  <a:schemeClr val="tx2">
                    <a:lumMod val="50000"/>
                  </a:schemeClr>
                </a:solidFill>
                <a:latin typeface="Bnarkisim"/>
              </a:rPr>
              <a:t>الكرة الأرضيَّة تدور حول الشَّمْس</a:t>
            </a:r>
            <a:endParaRPr lang="he-IL" sz="4400" b="1" dirty="0">
              <a:solidFill>
                <a:schemeClr val="tx2">
                  <a:lumMod val="50000"/>
                </a:schemeClr>
              </a:solidFill>
            </a:endParaRPr>
          </a:p>
          <a:p>
            <a:pPr algn="ctr"/>
            <a:endParaRPr lang="he-IL" sz="4400" b="1" dirty="0">
              <a:solidFill>
                <a:schemeClr val="accent1">
                  <a:lumMod val="50000"/>
                </a:schemeClr>
              </a:solidFill>
            </a:endParaRPr>
          </a:p>
        </p:txBody>
      </p:sp>
      <p:sp>
        <p:nvSpPr>
          <p:cNvPr id="28" name="תיבת טקסט 27">
            <a:extLst>
              <a:ext uri="{FF2B5EF4-FFF2-40B4-BE49-F238E27FC236}">
                <a16:creationId xmlns:a16="http://schemas.microsoft.com/office/drawing/2014/main" id="{717BC63B-CD6B-8B97-283B-98979A401377}"/>
              </a:ext>
            </a:extLst>
          </p:cNvPr>
          <p:cNvSpPr txBox="1"/>
          <p:nvPr/>
        </p:nvSpPr>
        <p:spPr>
          <a:xfrm>
            <a:off x="9079345" y="3249096"/>
            <a:ext cx="683564" cy="369332"/>
          </a:xfrm>
          <a:prstGeom prst="rect">
            <a:avLst/>
          </a:prstGeom>
          <a:noFill/>
        </p:spPr>
        <p:txBody>
          <a:bodyPr wrap="square" rtlCol="1">
            <a:spAutoFit/>
          </a:bodyPr>
          <a:lstStyle/>
          <a:p>
            <a:endParaRPr lang="he-IL" dirty="0"/>
          </a:p>
        </p:txBody>
      </p:sp>
      <p:sp>
        <p:nvSpPr>
          <p:cNvPr id="29" name="תיבת טקסט 28">
            <a:extLst>
              <a:ext uri="{FF2B5EF4-FFF2-40B4-BE49-F238E27FC236}">
                <a16:creationId xmlns:a16="http://schemas.microsoft.com/office/drawing/2014/main" id="{31ECA2AD-6F4B-C696-9B0D-1EB64F301F05}"/>
              </a:ext>
            </a:extLst>
          </p:cNvPr>
          <p:cNvSpPr txBox="1"/>
          <p:nvPr/>
        </p:nvSpPr>
        <p:spPr>
          <a:xfrm>
            <a:off x="9231745" y="3401496"/>
            <a:ext cx="683564" cy="369332"/>
          </a:xfrm>
          <a:prstGeom prst="rect">
            <a:avLst/>
          </a:prstGeom>
          <a:noFill/>
        </p:spPr>
        <p:txBody>
          <a:bodyPr wrap="square" rtlCol="1">
            <a:spAutoFit/>
          </a:bodyPr>
          <a:lstStyle/>
          <a:p>
            <a:endParaRPr lang="he-IL" dirty="0"/>
          </a:p>
        </p:txBody>
      </p:sp>
      <p:sp>
        <p:nvSpPr>
          <p:cNvPr id="32" name="תיבת טקסט 31">
            <a:extLst>
              <a:ext uri="{FF2B5EF4-FFF2-40B4-BE49-F238E27FC236}">
                <a16:creationId xmlns:a16="http://schemas.microsoft.com/office/drawing/2014/main" id="{EFCF4435-CAC1-2B19-99E1-80C9ADE9DCE4}"/>
              </a:ext>
            </a:extLst>
          </p:cNvPr>
          <p:cNvSpPr txBox="1"/>
          <p:nvPr/>
        </p:nvSpPr>
        <p:spPr>
          <a:xfrm>
            <a:off x="9384145" y="3553896"/>
            <a:ext cx="683564" cy="369332"/>
          </a:xfrm>
          <a:prstGeom prst="rect">
            <a:avLst/>
          </a:prstGeom>
          <a:noFill/>
        </p:spPr>
        <p:txBody>
          <a:bodyPr wrap="square" rtlCol="1">
            <a:spAutoFit/>
          </a:bodyPr>
          <a:lstStyle/>
          <a:p>
            <a:endParaRPr lang="he-IL" dirty="0"/>
          </a:p>
        </p:txBody>
      </p:sp>
      <p:sp>
        <p:nvSpPr>
          <p:cNvPr id="33" name="תיבת טקסט 32">
            <a:extLst>
              <a:ext uri="{FF2B5EF4-FFF2-40B4-BE49-F238E27FC236}">
                <a16:creationId xmlns:a16="http://schemas.microsoft.com/office/drawing/2014/main" id="{DCE3597D-70B7-EA71-F259-69A0395956F4}"/>
              </a:ext>
            </a:extLst>
          </p:cNvPr>
          <p:cNvSpPr txBox="1"/>
          <p:nvPr/>
        </p:nvSpPr>
        <p:spPr>
          <a:xfrm>
            <a:off x="2732041" y="3189188"/>
            <a:ext cx="683564" cy="369332"/>
          </a:xfrm>
          <a:prstGeom prst="rect">
            <a:avLst/>
          </a:prstGeom>
          <a:noFill/>
        </p:spPr>
        <p:txBody>
          <a:bodyPr wrap="square" rtlCol="1">
            <a:spAutoFit/>
          </a:bodyPr>
          <a:lstStyle/>
          <a:p>
            <a:endParaRPr lang="he-IL" dirty="0"/>
          </a:p>
        </p:txBody>
      </p:sp>
      <p:pic>
        <p:nvPicPr>
          <p:cNvPr id="13" name="תמונה 12">
            <a:extLst>
              <a:ext uri="{FF2B5EF4-FFF2-40B4-BE49-F238E27FC236}">
                <a16:creationId xmlns:a16="http://schemas.microsoft.com/office/drawing/2014/main" id="{1C119158-B6F6-B7DD-BF0B-44E5661C2606}"/>
              </a:ext>
            </a:extLst>
          </p:cNvPr>
          <p:cNvPicPr>
            <a:picLocks noChangeAspect="1"/>
          </p:cNvPicPr>
          <p:nvPr/>
        </p:nvPicPr>
        <p:blipFill>
          <a:blip r:embed="rId5"/>
          <a:stretch>
            <a:fillRect/>
          </a:stretch>
        </p:blipFill>
        <p:spPr>
          <a:xfrm>
            <a:off x="10983686" y="6057652"/>
            <a:ext cx="1208314" cy="800348"/>
          </a:xfrm>
          <a:prstGeom prst="rect">
            <a:avLst/>
          </a:prstGeom>
        </p:spPr>
      </p:pic>
      <p:sp>
        <p:nvSpPr>
          <p:cNvPr id="5" name="מלבן 4"/>
          <p:cNvSpPr/>
          <p:nvPr/>
        </p:nvSpPr>
        <p:spPr>
          <a:xfrm>
            <a:off x="4782179" y="3244334"/>
            <a:ext cx="2627642" cy="369332"/>
          </a:xfrm>
          <a:prstGeom prst="rect">
            <a:avLst/>
          </a:prstGeom>
        </p:spPr>
        <p:txBody>
          <a:bodyPr wrap="none">
            <a:spAutoFit/>
          </a:bodyPr>
          <a:lstStyle/>
          <a:p>
            <a:r>
              <a:rPr lang="ar-SA" b="1" dirty="0">
                <a:solidFill>
                  <a:schemeClr val="tx2">
                    <a:lumMod val="50000"/>
                  </a:schemeClr>
                </a:solidFill>
                <a:latin typeface="Bnarkisim"/>
              </a:rPr>
              <a:t>الكرة الأرضيَّة تدور حول الشَّمْس</a:t>
            </a:r>
            <a:endParaRPr lang="he-IL" b="1" dirty="0">
              <a:solidFill>
                <a:schemeClr val="tx2">
                  <a:lumMod val="50000"/>
                </a:schemeClr>
              </a:solidFill>
            </a:endParaRPr>
          </a:p>
        </p:txBody>
      </p:sp>
      <p:pic>
        <p:nvPicPr>
          <p:cNvPr id="7" name="תמונה 6" descr="גזירת מסך"/>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90403" y="1636251"/>
            <a:ext cx="8202170" cy="4791744"/>
          </a:xfrm>
          <a:prstGeom prst="rect">
            <a:avLst/>
          </a:prstGeom>
        </p:spPr>
      </p:pic>
      <p:sp>
        <p:nvSpPr>
          <p:cNvPr id="6" name="מלבן 5"/>
          <p:cNvSpPr/>
          <p:nvPr/>
        </p:nvSpPr>
        <p:spPr>
          <a:xfrm>
            <a:off x="7216187" y="1636251"/>
            <a:ext cx="2627642" cy="369332"/>
          </a:xfrm>
          <a:prstGeom prst="rect">
            <a:avLst/>
          </a:prstGeom>
          <a:solidFill>
            <a:schemeClr val="bg1"/>
          </a:solidFill>
        </p:spPr>
        <p:txBody>
          <a:bodyPr wrap="none">
            <a:spAutoFit/>
          </a:bodyPr>
          <a:lstStyle/>
          <a:p>
            <a:r>
              <a:rPr lang="ar-SA" b="1" dirty="0">
                <a:latin typeface="Bnarkisim"/>
              </a:rPr>
              <a:t>الكرة الأرضيَّة تدور حول الشَّمْس</a:t>
            </a:r>
            <a:endParaRPr lang="he-IL" b="1" dirty="0"/>
          </a:p>
        </p:txBody>
      </p:sp>
      <p:sp>
        <p:nvSpPr>
          <p:cNvPr id="2" name="תיבת טקסט 1">
            <a:extLst>
              <a:ext uri="{FF2B5EF4-FFF2-40B4-BE49-F238E27FC236}">
                <a16:creationId xmlns:a16="http://schemas.microsoft.com/office/drawing/2014/main" id="{A65A4BD7-1028-7C4E-31AF-6E5CDF6F8879}"/>
              </a:ext>
            </a:extLst>
          </p:cNvPr>
          <p:cNvSpPr txBox="1"/>
          <p:nvPr/>
        </p:nvSpPr>
        <p:spPr>
          <a:xfrm>
            <a:off x="5243639" y="6026500"/>
            <a:ext cx="781145" cy="369332"/>
          </a:xfrm>
          <a:prstGeom prst="rect">
            <a:avLst/>
          </a:prstGeom>
          <a:noFill/>
        </p:spPr>
        <p:txBody>
          <a:bodyPr wrap="square" rtlCol="1">
            <a:spAutoFit/>
          </a:bodyPr>
          <a:lstStyle/>
          <a:p>
            <a:r>
              <a:rPr lang="ar-SA" b="1" dirty="0">
                <a:solidFill>
                  <a:schemeClr val="bg1"/>
                </a:solidFill>
              </a:rPr>
              <a:t>خريف</a:t>
            </a:r>
            <a:endParaRPr lang="he-IL" b="1" dirty="0">
              <a:solidFill>
                <a:schemeClr val="bg1"/>
              </a:solidFill>
            </a:endParaRPr>
          </a:p>
        </p:txBody>
      </p:sp>
    </p:spTree>
    <p:extLst>
      <p:ext uri="{BB962C8B-B14F-4D97-AF65-F5344CB8AC3E}">
        <p14:creationId xmlns:p14="http://schemas.microsoft.com/office/powerpoint/2010/main" val="2845262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7DCA0F29-A07B-D80A-D1DE-5857E94387F9}"/>
              </a:ext>
            </a:extLst>
          </p:cNvPr>
          <p:cNvPicPr>
            <a:picLocks noChangeAspect="1"/>
          </p:cNvPicPr>
          <p:nvPr/>
        </p:nvPicPr>
        <p:blipFill>
          <a:blip r:embed="rId3"/>
          <a:stretch>
            <a:fillRect/>
          </a:stretch>
        </p:blipFill>
        <p:spPr>
          <a:xfrm>
            <a:off x="-190976" y="-471855"/>
            <a:ext cx="12382976" cy="7045344"/>
          </a:xfrm>
          <a:prstGeom prst="rect">
            <a:avLst/>
          </a:prstGeom>
        </p:spPr>
      </p:pic>
      <p:pic>
        <p:nvPicPr>
          <p:cNvPr id="12" name="תמונה 11">
            <a:extLst>
              <a:ext uri="{FF2B5EF4-FFF2-40B4-BE49-F238E27FC236}">
                <a16:creationId xmlns:a16="http://schemas.microsoft.com/office/drawing/2014/main" id="{E0CE7D0F-F8E8-C8E1-9017-9F7F47CAE9DE}"/>
              </a:ext>
            </a:extLst>
          </p:cNvPr>
          <p:cNvPicPr>
            <a:picLocks noChangeAspect="1"/>
          </p:cNvPicPr>
          <p:nvPr/>
        </p:nvPicPr>
        <p:blipFill>
          <a:blip r:embed="rId4"/>
          <a:stretch>
            <a:fillRect/>
          </a:stretch>
        </p:blipFill>
        <p:spPr>
          <a:xfrm>
            <a:off x="0" y="6214147"/>
            <a:ext cx="1150811" cy="685590"/>
          </a:xfrm>
          <a:prstGeom prst="rect">
            <a:avLst/>
          </a:prstGeom>
          <a:noFill/>
        </p:spPr>
      </p:pic>
      <p:sp>
        <p:nvSpPr>
          <p:cNvPr id="14" name="תיבת טקסט 13">
            <a:extLst>
              <a:ext uri="{FF2B5EF4-FFF2-40B4-BE49-F238E27FC236}">
                <a16:creationId xmlns:a16="http://schemas.microsoft.com/office/drawing/2014/main" id="{0210F27F-AC81-97B2-A99B-E252B4BF7496}"/>
              </a:ext>
            </a:extLst>
          </p:cNvPr>
          <p:cNvSpPr txBox="1"/>
          <p:nvPr/>
        </p:nvSpPr>
        <p:spPr>
          <a:xfrm>
            <a:off x="3574545" y="797054"/>
            <a:ext cx="6188364" cy="584775"/>
          </a:xfrm>
          <a:prstGeom prst="rect">
            <a:avLst/>
          </a:prstGeom>
          <a:noFill/>
        </p:spPr>
        <p:txBody>
          <a:bodyPr wrap="square">
            <a:spAutoFit/>
          </a:bodyPr>
          <a:lstStyle/>
          <a:p>
            <a:pPr algn="ctr"/>
            <a:r>
              <a:rPr lang="ar-SA" sz="3200" b="1" dirty="0">
                <a:solidFill>
                  <a:schemeClr val="tx2">
                    <a:lumMod val="50000"/>
                  </a:schemeClr>
                </a:solidFill>
                <a:latin typeface="Bnarkisim"/>
              </a:rPr>
              <a:t>مهمَّة: الكرة الأرضيَّة تدور حول الشَّمْس</a:t>
            </a:r>
            <a:endParaRPr lang="he-IL" sz="3200" b="1" dirty="0">
              <a:solidFill>
                <a:schemeClr val="tx2">
                  <a:lumMod val="50000"/>
                </a:schemeClr>
              </a:solidFill>
            </a:endParaRPr>
          </a:p>
        </p:txBody>
      </p:sp>
      <p:sp>
        <p:nvSpPr>
          <p:cNvPr id="18" name="תיבת טקסט 17">
            <a:extLst>
              <a:ext uri="{FF2B5EF4-FFF2-40B4-BE49-F238E27FC236}">
                <a16:creationId xmlns:a16="http://schemas.microsoft.com/office/drawing/2014/main" id="{34E53E78-4F6B-3763-39EC-1F0852AFD240}"/>
              </a:ext>
            </a:extLst>
          </p:cNvPr>
          <p:cNvSpPr txBox="1"/>
          <p:nvPr/>
        </p:nvSpPr>
        <p:spPr>
          <a:xfrm>
            <a:off x="3169352" y="87957"/>
            <a:ext cx="6665601" cy="769441"/>
          </a:xfrm>
          <a:prstGeom prst="rect">
            <a:avLst/>
          </a:prstGeom>
          <a:noFill/>
        </p:spPr>
        <p:txBody>
          <a:bodyPr wrap="square" rtlCol="1">
            <a:spAutoFit/>
          </a:bodyPr>
          <a:lstStyle/>
          <a:p>
            <a:pPr algn="ctr"/>
            <a:r>
              <a:rPr lang="ar-SA" sz="4400" b="1" dirty="0">
                <a:solidFill>
                  <a:schemeClr val="accent1">
                    <a:lumMod val="50000"/>
                  </a:schemeClr>
                </a:solidFill>
              </a:rPr>
              <a:t>سنة بعد سنة</a:t>
            </a:r>
            <a:endParaRPr lang="he-IL" sz="4400" b="1" dirty="0">
              <a:solidFill>
                <a:schemeClr val="accent1">
                  <a:lumMod val="50000"/>
                </a:schemeClr>
              </a:solidFill>
            </a:endParaRPr>
          </a:p>
        </p:txBody>
      </p:sp>
      <p:sp>
        <p:nvSpPr>
          <p:cNvPr id="28" name="תיבת טקסט 27">
            <a:extLst>
              <a:ext uri="{FF2B5EF4-FFF2-40B4-BE49-F238E27FC236}">
                <a16:creationId xmlns:a16="http://schemas.microsoft.com/office/drawing/2014/main" id="{717BC63B-CD6B-8B97-283B-98979A401377}"/>
              </a:ext>
            </a:extLst>
          </p:cNvPr>
          <p:cNvSpPr txBox="1"/>
          <p:nvPr/>
        </p:nvSpPr>
        <p:spPr>
          <a:xfrm>
            <a:off x="9079345" y="3249096"/>
            <a:ext cx="683564" cy="369332"/>
          </a:xfrm>
          <a:prstGeom prst="rect">
            <a:avLst/>
          </a:prstGeom>
          <a:noFill/>
        </p:spPr>
        <p:txBody>
          <a:bodyPr wrap="square" rtlCol="1">
            <a:spAutoFit/>
          </a:bodyPr>
          <a:lstStyle/>
          <a:p>
            <a:endParaRPr lang="he-IL" dirty="0"/>
          </a:p>
        </p:txBody>
      </p:sp>
      <p:sp>
        <p:nvSpPr>
          <p:cNvPr id="29" name="תיבת טקסט 28">
            <a:extLst>
              <a:ext uri="{FF2B5EF4-FFF2-40B4-BE49-F238E27FC236}">
                <a16:creationId xmlns:a16="http://schemas.microsoft.com/office/drawing/2014/main" id="{31ECA2AD-6F4B-C696-9B0D-1EB64F301F05}"/>
              </a:ext>
            </a:extLst>
          </p:cNvPr>
          <p:cNvSpPr txBox="1"/>
          <p:nvPr/>
        </p:nvSpPr>
        <p:spPr>
          <a:xfrm>
            <a:off x="9231745" y="3401496"/>
            <a:ext cx="683564" cy="369332"/>
          </a:xfrm>
          <a:prstGeom prst="rect">
            <a:avLst/>
          </a:prstGeom>
          <a:noFill/>
        </p:spPr>
        <p:txBody>
          <a:bodyPr wrap="square" rtlCol="1">
            <a:spAutoFit/>
          </a:bodyPr>
          <a:lstStyle/>
          <a:p>
            <a:endParaRPr lang="he-IL" dirty="0"/>
          </a:p>
        </p:txBody>
      </p:sp>
      <p:sp>
        <p:nvSpPr>
          <p:cNvPr id="32" name="תיבת טקסט 31">
            <a:extLst>
              <a:ext uri="{FF2B5EF4-FFF2-40B4-BE49-F238E27FC236}">
                <a16:creationId xmlns:a16="http://schemas.microsoft.com/office/drawing/2014/main" id="{EFCF4435-CAC1-2B19-99E1-80C9ADE9DCE4}"/>
              </a:ext>
            </a:extLst>
          </p:cNvPr>
          <p:cNvSpPr txBox="1"/>
          <p:nvPr/>
        </p:nvSpPr>
        <p:spPr>
          <a:xfrm>
            <a:off x="9384145" y="3553896"/>
            <a:ext cx="683564" cy="369332"/>
          </a:xfrm>
          <a:prstGeom prst="rect">
            <a:avLst/>
          </a:prstGeom>
          <a:noFill/>
        </p:spPr>
        <p:txBody>
          <a:bodyPr wrap="square" rtlCol="1">
            <a:spAutoFit/>
          </a:bodyPr>
          <a:lstStyle/>
          <a:p>
            <a:endParaRPr lang="he-IL" dirty="0"/>
          </a:p>
        </p:txBody>
      </p:sp>
      <p:sp>
        <p:nvSpPr>
          <p:cNvPr id="33" name="תיבת טקסט 32">
            <a:extLst>
              <a:ext uri="{FF2B5EF4-FFF2-40B4-BE49-F238E27FC236}">
                <a16:creationId xmlns:a16="http://schemas.microsoft.com/office/drawing/2014/main" id="{DCE3597D-70B7-EA71-F259-69A0395956F4}"/>
              </a:ext>
            </a:extLst>
          </p:cNvPr>
          <p:cNvSpPr txBox="1"/>
          <p:nvPr/>
        </p:nvSpPr>
        <p:spPr>
          <a:xfrm>
            <a:off x="2732041" y="3189188"/>
            <a:ext cx="683564" cy="369332"/>
          </a:xfrm>
          <a:prstGeom prst="rect">
            <a:avLst/>
          </a:prstGeom>
          <a:noFill/>
        </p:spPr>
        <p:txBody>
          <a:bodyPr wrap="square" rtlCol="1">
            <a:spAutoFit/>
          </a:bodyPr>
          <a:lstStyle/>
          <a:p>
            <a:endParaRPr lang="he-IL" dirty="0"/>
          </a:p>
        </p:txBody>
      </p:sp>
      <p:pic>
        <p:nvPicPr>
          <p:cNvPr id="13" name="תמונה 12">
            <a:extLst>
              <a:ext uri="{FF2B5EF4-FFF2-40B4-BE49-F238E27FC236}">
                <a16:creationId xmlns:a16="http://schemas.microsoft.com/office/drawing/2014/main" id="{1C119158-B6F6-B7DD-BF0B-44E5661C2606}"/>
              </a:ext>
            </a:extLst>
          </p:cNvPr>
          <p:cNvPicPr>
            <a:picLocks noChangeAspect="1"/>
          </p:cNvPicPr>
          <p:nvPr/>
        </p:nvPicPr>
        <p:blipFill>
          <a:blip r:embed="rId5"/>
          <a:stretch>
            <a:fillRect/>
          </a:stretch>
        </p:blipFill>
        <p:spPr>
          <a:xfrm>
            <a:off x="10983686" y="6057652"/>
            <a:ext cx="1208314" cy="800348"/>
          </a:xfrm>
          <a:prstGeom prst="rect">
            <a:avLst/>
          </a:prstGeom>
        </p:spPr>
      </p:pic>
      <p:pic>
        <p:nvPicPr>
          <p:cNvPr id="2" name="תמונה 1" descr="גזירת מסך"/>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94746" y="1980893"/>
            <a:ext cx="9011532" cy="3921963"/>
          </a:xfrm>
          <a:prstGeom prst="rect">
            <a:avLst/>
          </a:prstGeom>
        </p:spPr>
      </p:pic>
    </p:spTree>
    <p:extLst>
      <p:ext uri="{BB962C8B-B14F-4D97-AF65-F5344CB8AC3E}">
        <p14:creationId xmlns:p14="http://schemas.microsoft.com/office/powerpoint/2010/main" val="2439636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7DCA0F29-A07B-D80A-D1DE-5857E94387F9}"/>
              </a:ext>
            </a:extLst>
          </p:cNvPr>
          <p:cNvPicPr>
            <a:picLocks noChangeAspect="1"/>
          </p:cNvPicPr>
          <p:nvPr/>
        </p:nvPicPr>
        <p:blipFill>
          <a:blip r:embed="rId3"/>
          <a:stretch>
            <a:fillRect/>
          </a:stretch>
        </p:blipFill>
        <p:spPr>
          <a:xfrm>
            <a:off x="-36946" y="0"/>
            <a:ext cx="12265891" cy="6858000"/>
          </a:xfrm>
          <a:prstGeom prst="rect">
            <a:avLst/>
          </a:prstGeom>
        </p:spPr>
      </p:pic>
      <p:pic>
        <p:nvPicPr>
          <p:cNvPr id="12" name="תמונה 11">
            <a:extLst>
              <a:ext uri="{FF2B5EF4-FFF2-40B4-BE49-F238E27FC236}">
                <a16:creationId xmlns:a16="http://schemas.microsoft.com/office/drawing/2014/main" id="{E0CE7D0F-F8E8-C8E1-9017-9F7F47CAE9DE}"/>
              </a:ext>
            </a:extLst>
          </p:cNvPr>
          <p:cNvPicPr>
            <a:picLocks noChangeAspect="1"/>
          </p:cNvPicPr>
          <p:nvPr/>
        </p:nvPicPr>
        <p:blipFill>
          <a:blip r:embed="rId4"/>
          <a:stretch>
            <a:fillRect/>
          </a:stretch>
        </p:blipFill>
        <p:spPr>
          <a:xfrm>
            <a:off x="8954716" y="6211578"/>
            <a:ext cx="1542422" cy="666315"/>
          </a:xfrm>
          <a:prstGeom prst="rect">
            <a:avLst/>
          </a:prstGeom>
          <a:noFill/>
        </p:spPr>
      </p:pic>
      <p:sp>
        <p:nvSpPr>
          <p:cNvPr id="14" name="תיבת טקסט 13">
            <a:extLst>
              <a:ext uri="{FF2B5EF4-FFF2-40B4-BE49-F238E27FC236}">
                <a16:creationId xmlns:a16="http://schemas.microsoft.com/office/drawing/2014/main" id="{0210F27F-AC81-97B2-A99B-E252B4BF7496}"/>
              </a:ext>
            </a:extLst>
          </p:cNvPr>
          <p:cNvSpPr txBox="1"/>
          <p:nvPr/>
        </p:nvSpPr>
        <p:spPr>
          <a:xfrm>
            <a:off x="3285140" y="268399"/>
            <a:ext cx="6188364" cy="646331"/>
          </a:xfrm>
          <a:prstGeom prst="rect">
            <a:avLst/>
          </a:prstGeom>
          <a:noFill/>
        </p:spPr>
        <p:txBody>
          <a:bodyPr wrap="square">
            <a:spAutoFit/>
          </a:bodyPr>
          <a:lstStyle/>
          <a:p>
            <a:r>
              <a:rPr lang="ar-SA" sz="3600" b="1" dirty="0">
                <a:latin typeface="Bnarkisim"/>
              </a:rPr>
              <a:t>مهمَّة</a:t>
            </a:r>
            <a:r>
              <a:rPr lang="he-IL" sz="3600" b="1" i="0" u="none" strike="noStrike" baseline="0" dirty="0">
                <a:latin typeface="Bnarkisim"/>
              </a:rPr>
              <a:t>: </a:t>
            </a:r>
            <a:r>
              <a:rPr lang="ar-SA" sz="3600" b="1" i="0" u="none" strike="noStrike" baseline="0" dirty="0">
                <a:latin typeface="Bnarkisim"/>
              </a:rPr>
              <a:t>الكرة الأرضيَّة والشَّمس</a:t>
            </a:r>
            <a:endParaRPr lang="he-IL" sz="3600" b="1" dirty="0">
              <a:solidFill>
                <a:schemeClr val="accent1">
                  <a:lumMod val="75000"/>
                </a:schemeClr>
              </a:solidFill>
            </a:endParaRPr>
          </a:p>
        </p:txBody>
      </p:sp>
      <p:sp>
        <p:nvSpPr>
          <p:cNvPr id="28" name="תיבת טקסט 27">
            <a:extLst>
              <a:ext uri="{FF2B5EF4-FFF2-40B4-BE49-F238E27FC236}">
                <a16:creationId xmlns:a16="http://schemas.microsoft.com/office/drawing/2014/main" id="{717BC63B-CD6B-8B97-283B-98979A401377}"/>
              </a:ext>
            </a:extLst>
          </p:cNvPr>
          <p:cNvSpPr txBox="1"/>
          <p:nvPr/>
        </p:nvSpPr>
        <p:spPr>
          <a:xfrm>
            <a:off x="9079345" y="3249096"/>
            <a:ext cx="683564" cy="369332"/>
          </a:xfrm>
          <a:prstGeom prst="rect">
            <a:avLst/>
          </a:prstGeom>
          <a:noFill/>
        </p:spPr>
        <p:txBody>
          <a:bodyPr wrap="square" rtlCol="1">
            <a:spAutoFit/>
          </a:bodyPr>
          <a:lstStyle/>
          <a:p>
            <a:endParaRPr lang="he-IL" dirty="0"/>
          </a:p>
        </p:txBody>
      </p:sp>
      <p:sp>
        <p:nvSpPr>
          <p:cNvPr id="29" name="תיבת טקסט 28">
            <a:extLst>
              <a:ext uri="{FF2B5EF4-FFF2-40B4-BE49-F238E27FC236}">
                <a16:creationId xmlns:a16="http://schemas.microsoft.com/office/drawing/2014/main" id="{31ECA2AD-6F4B-C696-9B0D-1EB64F301F05}"/>
              </a:ext>
            </a:extLst>
          </p:cNvPr>
          <p:cNvSpPr txBox="1"/>
          <p:nvPr/>
        </p:nvSpPr>
        <p:spPr>
          <a:xfrm>
            <a:off x="9231745" y="3401496"/>
            <a:ext cx="683564" cy="369332"/>
          </a:xfrm>
          <a:prstGeom prst="rect">
            <a:avLst/>
          </a:prstGeom>
          <a:noFill/>
        </p:spPr>
        <p:txBody>
          <a:bodyPr wrap="square" rtlCol="1">
            <a:spAutoFit/>
          </a:bodyPr>
          <a:lstStyle/>
          <a:p>
            <a:endParaRPr lang="he-IL" dirty="0"/>
          </a:p>
        </p:txBody>
      </p:sp>
      <p:sp>
        <p:nvSpPr>
          <p:cNvPr id="32" name="תיבת טקסט 31">
            <a:extLst>
              <a:ext uri="{FF2B5EF4-FFF2-40B4-BE49-F238E27FC236}">
                <a16:creationId xmlns:a16="http://schemas.microsoft.com/office/drawing/2014/main" id="{EFCF4435-CAC1-2B19-99E1-80C9ADE9DCE4}"/>
              </a:ext>
            </a:extLst>
          </p:cNvPr>
          <p:cNvSpPr txBox="1"/>
          <p:nvPr/>
        </p:nvSpPr>
        <p:spPr>
          <a:xfrm>
            <a:off x="9384145" y="3553896"/>
            <a:ext cx="683564" cy="369332"/>
          </a:xfrm>
          <a:prstGeom prst="rect">
            <a:avLst/>
          </a:prstGeom>
          <a:noFill/>
        </p:spPr>
        <p:txBody>
          <a:bodyPr wrap="square" rtlCol="1">
            <a:spAutoFit/>
          </a:bodyPr>
          <a:lstStyle/>
          <a:p>
            <a:endParaRPr lang="he-IL" dirty="0"/>
          </a:p>
        </p:txBody>
      </p:sp>
      <p:sp>
        <p:nvSpPr>
          <p:cNvPr id="33" name="תיבת טקסט 32">
            <a:extLst>
              <a:ext uri="{FF2B5EF4-FFF2-40B4-BE49-F238E27FC236}">
                <a16:creationId xmlns:a16="http://schemas.microsoft.com/office/drawing/2014/main" id="{DCE3597D-70B7-EA71-F259-69A0395956F4}"/>
              </a:ext>
            </a:extLst>
          </p:cNvPr>
          <p:cNvSpPr txBox="1"/>
          <p:nvPr/>
        </p:nvSpPr>
        <p:spPr>
          <a:xfrm>
            <a:off x="2732041" y="3189188"/>
            <a:ext cx="683564" cy="369332"/>
          </a:xfrm>
          <a:prstGeom prst="rect">
            <a:avLst/>
          </a:prstGeom>
          <a:noFill/>
        </p:spPr>
        <p:txBody>
          <a:bodyPr wrap="square" rtlCol="1">
            <a:spAutoFit/>
          </a:bodyPr>
          <a:lstStyle/>
          <a:p>
            <a:endParaRPr lang="he-IL" dirty="0"/>
          </a:p>
        </p:txBody>
      </p:sp>
      <p:pic>
        <p:nvPicPr>
          <p:cNvPr id="19" name="תמונה 18">
            <a:extLst>
              <a:ext uri="{FF2B5EF4-FFF2-40B4-BE49-F238E27FC236}">
                <a16:creationId xmlns:a16="http://schemas.microsoft.com/office/drawing/2014/main" id="{AFDAC27B-037E-878F-499E-35E6A1A23C65}"/>
              </a:ext>
            </a:extLst>
          </p:cNvPr>
          <p:cNvPicPr>
            <a:picLocks noChangeAspect="1"/>
          </p:cNvPicPr>
          <p:nvPr/>
        </p:nvPicPr>
        <p:blipFill>
          <a:blip r:embed="rId5"/>
          <a:stretch>
            <a:fillRect/>
          </a:stretch>
        </p:blipFill>
        <p:spPr>
          <a:xfrm>
            <a:off x="367438" y="1278870"/>
            <a:ext cx="6676251" cy="467911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20" name="תיבת טקסט 19">
            <a:extLst>
              <a:ext uri="{FF2B5EF4-FFF2-40B4-BE49-F238E27FC236}">
                <a16:creationId xmlns:a16="http://schemas.microsoft.com/office/drawing/2014/main" id="{C66238A1-DE8F-8748-7FD9-92FF7ADE9E86}"/>
              </a:ext>
            </a:extLst>
          </p:cNvPr>
          <p:cNvSpPr txBox="1"/>
          <p:nvPr/>
        </p:nvSpPr>
        <p:spPr>
          <a:xfrm>
            <a:off x="6308436" y="2293454"/>
            <a:ext cx="5529577" cy="523220"/>
          </a:xfrm>
          <a:prstGeom prst="rect">
            <a:avLst/>
          </a:prstGeom>
          <a:noFill/>
        </p:spPr>
        <p:txBody>
          <a:bodyPr wrap="square" rtlCol="1">
            <a:spAutoFit/>
          </a:bodyPr>
          <a:lstStyle/>
          <a:p>
            <a:pPr marL="457200" indent="-457200">
              <a:buFont typeface="Wingdings" panose="05000000000000000000" pitchFamily="2" charset="2"/>
              <a:buChar char="Ø"/>
            </a:pPr>
            <a:r>
              <a:rPr lang="ar-SA" sz="2800" b="1" dirty="0"/>
              <a:t>كيف تبدو الكرة الأرضِيَّة من الفضاء؟</a:t>
            </a:r>
            <a:endParaRPr lang="he-IL" sz="2800" b="1" dirty="0"/>
          </a:p>
        </p:txBody>
      </p:sp>
      <p:sp>
        <p:nvSpPr>
          <p:cNvPr id="22" name="תיבת טקסט 21">
            <a:extLst>
              <a:ext uri="{FF2B5EF4-FFF2-40B4-BE49-F238E27FC236}">
                <a16:creationId xmlns:a16="http://schemas.microsoft.com/office/drawing/2014/main" id="{C941E536-AC38-EFB3-6C98-66B8D0F2C2CA}"/>
              </a:ext>
            </a:extLst>
          </p:cNvPr>
          <p:cNvSpPr txBox="1"/>
          <p:nvPr/>
        </p:nvSpPr>
        <p:spPr>
          <a:xfrm>
            <a:off x="6650182" y="3429000"/>
            <a:ext cx="5174380" cy="1231106"/>
          </a:xfrm>
          <a:prstGeom prst="rect">
            <a:avLst/>
          </a:prstGeom>
          <a:noFill/>
        </p:spPr>
        <p:txBody>
          <a:bodyPr wrap="square" rtlCol="1">
            <a:spAutoFit/>
          </a:bodyPr>
          <a:lstStyle/>
          <a:p>
            <a:pPr marL="457200" indent="-457200">
              <a:buFont typeface="Wingdings" panose="05000000000000000000" pitchFamily="2" charset="2"/>
              <a:buChar char="Ø"/>
            </a:pPr>
            <a:r>
              <a:rPr lang="ar-SA" sz="2800" b="1" dirty="0"/>
              <a:t>ما هي الحركة الدَّورِيَّة للكرة الأرضِيَّة حول الشَّمس؟</a:t>
            </a:r>
            <a:endParaRPr lang="he-IL" dirty="0"/>
          </a:p>
          <a:p>
            <a:endParaRPr lang="he-IL" dirty="0"/>
          </a:p>
        </p:txBody>
      </p:sp>
      <p:pic>
        <p:nvPicPr>
          <p:cNvPr id="15" name="תמונה 14">
            <a:extLst>
              <a:ext uri="{FF2B5EF4-FFF2-40B4-BE49-F238E27FC236}">
                <a16:creationId xmlns:a16="http://schemas.microsoft.com/office/drawing/2014/main" id="{1C119158-B6F6-B7DD-BF0B-44E5661C2606}"/>
              </a:ext>
            </a:extLst>
          </p:cNvPr>
          <p:cNvPicPr>
            <a:picLocks noChangeAspect="1"/>
          </p:cNvPicPr>
          <p:nvPr/>
        </p:nvPicPr>
        <p:blipFill>
          <a:blip r:embed="rId6"/>
          <a:stretch>
            <a:fillRect/>
          </a:stretch>
        </p:blipFill>
        <p:spPr>
          <a:xfrm>
            <a:off x="10879106" y="5984731"/>
            <a:ext cx="1208314" cy="800348"/>
          </a:xfrm>
          <a:prstGeom prst="rect">
            <a:avLst/>
          </a:prstGeom>
        </p:spPr>
      </p:pic>
      <p:pic>
        <p:nvPicPr>
          <p:cNvPr id="4" name="תמונה 3" descr="גזירת מסך"/>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96101" y="10094"/>
            <a:ext cx="2495899" cy="1686160"/>
          </a:xfrm>
          <a:prstGeom prst="rect">
            <a:avLst/>
          </a:prstGeom>
        </p:spPr>
      </p:pic>
    </p:spTree>
    <p:extLst>
      <p:ext uri="{BB962C8B-B14F-4D97-AF65-F5344CB8AC3E}">
        <p14:creationId xmlns:p14="http://schemas.microsoft.com/office/powerpoint/2010/main" val="931250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7DCA0F29-A07B-D80A-D1DE-5857E94387F9}"/>
              </a:ext>
            </a:extLst>
          </p:cNvPr>
          <p:cNvPicPr>
            <a:picLocks noChangeAspect="1"/>
          </p:cNvPicPr>
          <p:nvPr/>
        </p:nvPicPr>
        <p:blipFill>
          <a:blip r:embed="rId3"/>
          <a:stretch>
            <a:fillRect/>
          </a:stretch>
        </p:blipFill>
        <p:spPr>
          <a:xfrm>
            <a:off x="-126321" y="0"/>
            <a:ext cx="12382976" cy="7045344"/>
          </a:xfrm>
          <a:prstGeom prst="rect">
            <a:avLst/>
          </a:prstGeom>
        </p:spPr>
      </p:pic>
      <p:sp>
        <p:nvSpPr>
          <p:cNvPr id="28" name="תיבת טקסט 27">
            <a:extLst>
              <a:ext uri="{FF2B5EF4-FFF2-40B4-BE49-F238E27FC236}">
                <a16:creationId xmlns:a16="http://schemas.microsoft.com/office/drawing/2014/main" id="{717BC63B-CD6B-8B97-283B-98979A401377}"/>
              </a:ext>
            </a:extLst>
          </p:cNvPr>
          <p:cNvSpPr txBox="1"/>
          <p:nvPr/>
        </p:nvSpPr>
        <p:spPr>
          <a:xfrm>
            <a:off x="9079345" y="3249096"/>
            <a:ext cx="683564" cy="369332"/>
          </a:xfrm>
          <a:prstGeom prst="rect">
            <a:avLst/>
          </a:prstGeom>
          <a:noFill/>
        </p:spPr>
        <p:txBody>
          <a:bodyPr wrap="square" rtlCol="1">
            <a:spAutoFit/>
          </a:bodyPr>
          <a:lstStyle/>
          <a:p>
            <a:endParaRPr lang="he-IL" dirty="0"/>
          </a:p>
        </p:txBody>
      </p:sp>
      <p:sp>
        <p:nvSpPr>
          <p:cNvPr id="29" name="תיבת טקסט 28">
            <a:extLst>
              <a:ext uri="{FF2B5EF4-FFF2-40B4-BE49-F238E27FC236}">
                <a16:creationId xmlns:a16="http://schemas.microsoft.com/office/drawing/2014/main" id="{31ECA2AD-6F4B-C696-9B0D-1EB64F301F05}"/>
              </a:ext>
            </a:extLst>
          </p:cNvPr>
          <p:cNvSpPr txBox="1"/>
          <p:nvPr/>
        </p:nvSpPr>
        <p:spPr>
          <a:xfrm>
            <a:off x="9231745" y="3401496"/>
            <a:ext cx="683564" cy="369332"/>
          </a:xfrm>
          <a:prstGeom prst="rect">
            <a:avLst/>
          </a:prstGeom>
          <a:noFill/>
        </p:spPr>
        <p:txBody>
          <a:bodyPr wrap="square" rtlCol="1">
            <a:spAutoFit/>
          </a:bodyPr>
          <a:lstStyle/>
          <a:p>
            <a:endParaRPr lang="he-IL" dirty="0"/>
          </a:p>
        </p:txBody>
      </p:sp>
      <p:sp>
        <p:nvSpPr>
          <p:cNvPr id="32" name="תיבת טקסט 31">
            <a:extLst>
              <a:ext uri="{FF2B5EF4-FFF2-40B4-BE49-F238E27FC236}">
                <a16:creationId xmlns:a16="http://schemas.microsoft.com/office/drawing/2014/main" id="{EFCF4435-CAC1-2B19-99E1-80C9ADE9DCE4}"/>
              </a:ext>
            </a:extLst>
          </p:cNvPr>
          <p:cNvSpPr txBox="1"/>
          <p:nvPr/>
        </p:nvSpPr>
        <p:spPr>
          <a:xfrm>
            <a:off x="9384145" y="3553896"/>
            <a:ext cx="683564" cy="369332"/>
          </a:xfrm>
          <a:prstGeom prst="rect">
            <a:avLst/>
          </a:prstGeom>
          <a:noFill/>
        </p:spPr>
        <p:txBody>
          <a:bodyPr wrap="square" rtlCol="1">
            <a:spAutoFit/>
          </a:bodyPr>
          <a:lstStyle/>
          <a:p>
            <a:endParaRPr lang="he-IL" dirty="0"/>
          </a:p>
        </p:txBody>
      </p:sp>
      <p:sp>
        <p:nvSpPr>
          <p:cNvPr id="33" name="תיבת טקסט 32">
            <a:extLst>
              <a:ext uri="{FF2B5EF4-FFF2-40B4-BE49-F238E27FC236}">
                <a16:creationId xmlns:a16="http://schemas.microsoft.com/office/drawing/2014/main" id="{DCE3597D-70B7-EA71-F259-69A0395956F4}"/>
              </a:ext>
            </a:extLst>
          </p:cNvPr>
          <p:cNvSpPr txBox="1"/>
          <p:nvPr/>
        </p:nvSpPr>
        <p:spPr>
          <a:xfrm>
            <a:off x="2732041" y="3189188"/>
            <a:ext cx="683564" cy="369332"/>
          </a:xfrm>
          <a:prstGeom prst="rect">
            <a:avLst/>
          </a:prstGeom>
          <a:noFill/>
        </p:spPr>
        <p:txBody>
          <a:bodyPr wrap="square" rtlCol="1">
            <a:spAutoFit/>
          </a:bodyPr>
          <a:lstStyle/>
          <a:p>
            <a:endParaRPr lang="he-IL" dirty="0"/>
          </a:p>
        </p:txBody>
      </p:sp>
      <p:sp>
        <p:nvSpPr>
          <p:cNvPr id="4" name="תיבת טקסט 3">
            <a:extLst>
              <a:ext uri="{FF2B5EF4-FFF2-40B4-BE49-F238E27FC236}">
                <a16:creationId xmlns:a16="http://schemas.microsoft.com/office/drawing/2014/main" id="{8E1ACCE1-C6E7-26D5-0170-5C3042E91768}"/>
              </a:ext>
            </a:extLst>
          </p:cNvPr>
          <p:cNvSpPr txBox="1"/>
          <p:nvPr/>
        </p:nvSpPr>
        <p:spPr>
          <a:xfrm>
            <a:off x="-218790" y="30127"/>
            <a:ext cx="9602935" cy="646331"/>
          </a:xfrm>
          <a:prstGeom prst="rect">
            <a:avLst/>
          </a:prstGeom>
          <a:noFill/>
        </p:spPr>
        <p:txBody>
          <a:bodyPr wrap="square">
            <a:spAutoFit/>
          </a:bodyPr>
          <a:lstStyle/>
          <a:p>
            <a:r>
              <a:rPr lang="ar-SA" sz="3600" b="1" i="0" u="none" strike="noStrike" baseline="0" dirty="0">
                <a:latin typeface="Bnarkisim"/>
              </a:rPr>
              <a:t>مهمَّة</a:t>
            </a:r>
            <a:r>
              <a:rPr lang="he-IL" sz="3600" b="1" i="0" u="none" strike="noStrike" baseline="0" dirty="0">
                <a:latin typeface="Bnarkisim"/>
              </a:rPr>
              <a:t>:</a:t>
            </a:r>
            <a:r>
              <a:rPr lang="he-IL" sz="3600" b="0" i="0" u="none" strike="noStrike" baseline="0" dirty="0">
                <a:solidFill>
                  <a:srgbClr val="FFFFFF"/>
                </a:solidFill>
                <a:latin typeface="Bnarkisim"/>
              </a:rPr>
              <a:t> </a:t>
            </a:r>
            <a:r>
              <a:rPr lang="ar-SA" sz="3600" b="1" dirty="0">
                <a:solidFill>
                  <a:schemeClr val="accent1">
                    <a:lumMod val="75000"/>
                  </a:schemeClr>
                </a:solidFill>
                <a:latin typeface="Bnarkisim"/>
              </a:rPr>
              <a:t>الكرة الأرضِيَّة والشَّمس</a:t>
            </a:r>
            <a:endParaRPr lang="he-IL" sz="3600" b="1" dirty="0">
              <a:solidFill>
                <a:schemeClr val="accent1">
                  <a:lumMod val="75000"/>
                </a:schemeClr>
              </a:solidFill>
            </a:endParaRPr>
          </a:p>
        </p:txBody>
      </p:sp>
      <p:sp>
        <p:nvSpPr>
          <p:cNvPr id="2" name="תיבת טקסט 1">
            <a:extLst>
              <a:ext uri="{FF2B5EF4-FFF2-40B4-BE49-F238E27FC236}">
                <a16:creationId xmlns:a16="http://schemas.microsoft.com/office/drawing/2014/main" id="{EAE9B546-A3FE-7525-0AF8-BF6F51BD187E}"/>
              </a:ext>
            </a:extLst>
          </p:cNvPr>
          <p:cNvSpPr txBox="1"/>
          <p:nvPr/>
        </p:nvSpPr>
        <p:spPr>
          <a:xfrm>
            <a:off x="2711042" y="754852"/>
            <a:ext cx="8114120" cy="523220"/>
          </a:xfrm>
          <a:prstGeom prst="rect">
            <a:avLst/>
          </a:prstGeom>
          <a:noFill/>
        </p:spPr>
        <p:txBody>
          <a:bodyPr wrap="square">
            <a:spAutoFit/>
          </a:bodyPr>
          <a:lstStyle/>
          <a:p>
            <a:r>
              <a:rPr lang="ar-SA" sz="2800" b="1" dirty="0"/>
              <a:t>اقرأوا قطعة المعلومات وأجيبوا عن الأسئلة </a:t>
            </a:r>
            <a:r>
              <a:rPr lang="he-IL" sz="2800" dirty="0"/>
              <a:t>3-1.</a:t>
            </a:r>
            <a:endParaRPr lang="he-IL" sz="2000" dirty="0">
              <a:solidFill>
                <a:srgbClr val="C00000"/>
              </a:solidFill>
            </a:endParaRPr>
          </a:p>
        </p:txBody>
      </p:sp>
      <p:pic>
        <p:nvPicPr>
          <p:cNvPr id="6" name="תמונה 5">
            <a:extLst>
              <a:ext uri="{FF2B5EF4-FFF2-40B4-BE49-F238E27FC236}">
                <a16:creationId xmlns:a16="http://schemas.microsoft.com/office/drawing/2014/main" id="{FB1C117B-D1A3-9837-177D-EA0EA554AA87}"/>
              </a:ext>
            </a:extLst>
          </p:cNvPr>
          <p:cNvPicPr>
            <a:picLocks noChangeAspect="1"/>
          </p:cNvPicPr>
          <p:nvPr/>
        </p:nvPicPr>
        <p:blipFill>
          <a:blip r:embed="rId4"/>
          <a:stretch>
            <a:fillRect/>
          </a:stretch>
        </p:blipFill>
        <p:spPr>
          <a:xfrm>
            <a:off x="0" y="-52985"/>
            <a:ext cx="1542422" cy="666315"/>
          </a:xfrm>
          <a:prstGeom prst="rect">
            <a:avLst/>
          </a:prstGeom>
          <a:noFill/>
        </p:spPr>
      </p:pic>
      <p:pic>
        <p:nvPicPr>
          <p:cNvPr id="12" name="תמונה 11">
            <a:extLst>
              <a:ext uri="{FF2B5EF4-FFF2-40B4-BE49-F238E27FC236}">
                <a16:creationId xmlns:a16="http://schemas.microsoft.com/office/drawing/2014/main" id="{1C119158-B6F6-B7DD-BF0B-44E5661C2606}"/>
              </a:ext>
            </a:extLst>
          </p:cNvPr>
          <p:cNvPicPr>
            <a:picLocks noChangeAspect="1"/>
          </p:cNvPicPr>
          <p:nvPr/>
        </p:nvPicPr>
        <p:blipFill>
          <a:blip r:embed="rId5"/>
          <a:stretch>
            <a:fillRect/>
          </a:stretch>
        </p:blipFill>
        <p:spPr>
          <a:xfrm>
            <a:off x="10983686" y="9113"/>
            <a:ext cx="1208314" cy="800348"/>
          </a:xfrm>
          <a:prstGeom prst="rect">
            <a:avLst/>
          </a:prstGeom>
        </p:spPr>
      </p:pic>
      <p:pic>
        <p:nvPicPr>
          <p:cNvPr id="5" name="תמונה 4" descr="גזירת מסך"/>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09822" y="1642811"/>
            <a:ext cx="9562140" cy="5029177"/>
          </a:xfrm>
          <a:prstGeom prst="rect">
            <a:avLst/>
          </a:prstGeom>
        </p:spPr>
      </p:pic>
    </p:spTree>
    <p:extLst>
      <p:ext uri="{BB962C8B-B14F-4D97-AF65-F5344CB8AC3E}">
        <p14:creationId xmlns:p14="http://schemas.microsoft.com/office/powerpoint/2010/main" val="1624759730"/>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8663</TotalTime>
  <Words>2417</Words>
  <Application>Microsoft Office PowerPoint</Application>
  <PresentationFormat>מסך רחב</PresentationFormat>
  <Paragraphs>251</Paragraphs>
  <Slides>40</Slides>
  <Notes>40</Notes>
  <HiddenSlides>0</HiddenSlides>
  <MMClips>0</MMClips>
  <ScaleCrop>false</ScaleCrop>
  <HeadingPairs>
    <vt:vector size="6" baseType="variant">
      <vt:variant>
        <vt:lpstr>גופנים בשימוש</vt:lpstr>
      </vt:variant>
      <vt:variant>
        <vt:i4>8</vt:i4>
      </vt:variant>
      <vt:variant>
        <vt:lpstr>ערכת נושא</vt:lpstr>
      </vt:variant>
      <vt:variant>
        <vt:i4>1</vt:i4>
      </vt:variant>
      <vt:variant>
        <vt:lpstr>כותרות שקופיות</vt:lpstr>
      </vt:variant>
      <vt:variant>
        <vt:i4>40</vt:i4>
      </vt:variant>
    </vt:vector>
  </HeadingPairs>
  <TitlesOfParts>
    <vt:vector size="49" baseType="lpstr">
      <vt:lpstr>Arial</vt:lpstr>
      <vt:lpstr>Bnarkisim</vt:lpstr>
      <vt:lpstr>Calibri</vt:lpstr>
      <vt:lpstr>Calibri Light</vt:lpstr>
      <vt:lpstr>NarkisimMFO</vt:lpstr>
      <vt:lpstr>NarkisimMFOBold</vt:lpstr>
      <vt:lpstr>Symbol</vt:lpstr>
      <vt:lpstr>Wingdings</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noga mishan</dc:creator>
  <cp:lastModifiedBy>noga mishan</cp:lastModifiedBy>
  <cp:revision>71</cp:revision>
  <dcterms:created xsi:type="dcterms:W3CDTF">2023-12-02T07:16:44Z</dcterms:created>
  <dcterms:modified xsi:type="dcterms:W3CDTF">2024-02-16T06:04:08Z</dcterms:modified>
</cp:coreProperties>
</file>