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59"/>
  </p:notesMasterIdLst>
  <p:sldIdLst>
    <p:sldId id="256" r:id="rId2"/>
    <p:sldId id="320" r:id="rId3"/>
    <p:sldId id="322" r:id="rId4"/>
    <p:sldId id="257" r:id="rId5"/>
    <p:sldId id="305" r:id="rId6"/>
    <p:sldId id="306" r:id="rId7"/>
    <p:sldId id="307" r:id="rId8"/>
    <p:sldId id="261" r:id="rId9"/>
    <p:sldId id="308" r:id="rId10"/>
    <p:sldId id="299" r:id="rId11"/>
    <p:sldId id="265" r:id="rId12"/>
    <p:sldId id="264" r:id="rId13"/>
    <p:sldId id="262" r:id="rId14"/>
    <p:sldId id="266" r:id="rId15"/>
    <p:sldId id="300" r:id="rId16"/>
    <p:sldId id="271" r:id="rId17"/>
    <p:sldId id="263" r:id="rId18"/>
    <p:sldId id="267" r:id="rId19"/>
    <p:sldId id="269" r:id="rId20"/>
    <p:sldId id="309" r:id="rId21"/>
    <p:sldId id="310" r:id="rId22"/>
    <p:sldId id="286" r:id="rId23"/>
    <p:sldId id="285" r:id="rId24"/>
    <p:sldId id="284" r:id="rId25"/>
    <p:sldId id="311" r:id="rId26"/>
    <p:sldId id="283" r:id="rId27"/>
    <p:sldId id="282" r:id="rId28"/>
    <p:sldId id="304" r:id="rId29"/>
    <p:sldId id="301" r:id="rId30"/>
    <p:sldId id="280" r:id="rId31"/>
    <p:sldId id="312" r:id="rId32"/>
    <p:sldId id="279" r:id="rId33"/>
    <p:sldId id="278" r:id="rId34"/>
    <p:sldId id="313" r:id="rId35"/>
    <p:sldId id="273" r:id="rId36"/>
    <p:sldId id="303" r:id="rId37"/>
    <p:sldId id="277" r:id="rId38"/>
    <p:sldId id="298" r:id="rId39"/>
    <p:sldId id="276" r:id="rId40"/>
    <p:sldId id="275" r:id="rId41"/>
    <p:sldId id="272" r:id="rId42"/>
    <p:sldId id="314" r:id="rId43"/>
    <p:sldId id="289" r:id="rId44"/>
    <p:sldId id="290" r:id="rId45"/>
    <p:sldId id="315" r:id="rId46"/>
    <p:sldId id="296" r:id="rId47"/>
    <p:sldId id="302" r:id="rId48"/>
    <p:sldId id="292" r:id="rId49"/>
    <p:sldId id="288" r:id="rId50"/>
    <p:sldId id="293" r:id="rId51"/>
    <p:sldId id="294" r:id="rId52"/>
    <p:sldId id="295" r:id="rId53"/>
    <p:sldId id="317" r:id="rId54"/>
    <p:sldId id="318" r:id="rId55"/>
    <p:sldId id="316" r:id="rId56"/>
    <p:sldId id="319" r:id="rId57"/>
    <p:sldId id="274" r:id="rId58"/>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ECFF"/>
    <a:srgbClr val="35C4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019" autoAdjust="0"/>
    <p:restoredTop sz="94620" autoAdjust="0"/>
  </p:normalViewPr>
  <p:slideViewPr>
    <p:cSldViewPr snapToGrid="0">
      <p:cViewPr varScale="1">
        <p:scale>
          <a:sx n="105" d="100"/>
          <a:sy n="105" d="100"/>
        </p:scale>
        <p:origin x="66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85E64277-CF81-48E9-942F-B9F2386FF511}" type="datetimeFigureOut">
              <a:rPr lang="he-IL" smtClean="0"/>
              <a:t>י"ג/אדר א/תשפ"ד</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9B580829-2D3F-4F34-B301-6BBC65228153}" type="slidenum">
              <a:rPr lang="he-IL" smtClean="0"/>
              <a:t>‹#›</a:t>
            </a:fld>
            <a:endParaRPr lang="he-IL"/>
          </a:p>
        </p:txBody>
      </p:sp>
    </p:spTree>
    <p:extLst>
      <p:ext uri="{BB962C8B-B14F-4D97-AF65-F5344CB8AC3E}">
        <p14:creationId xmlns:p14="http://schemas.microsoft.com/office/powerpoint/2010/main" val="340439808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השער אור ולראות — קול ולשמוע עוסק בהיבטים המדעיים הקשורים לאור ולקול, לראייה ולשמיעה וביישום</a:t>
            </a:r>
          </a:p>
          <a:p>
            <a:r>
              <a:rPr lang="he-IL" dirty="0"/>
              <a:t>שלהם בפתרונות טכנולוגיים שנועדו לעשות שימוש באור ובקול לפתרון בעיות קיומיות ואחרות של האדם.</a:t>
            </a:r>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1</a:t>
            </a:fld>
            <a:endParaRPr lang="he-IL"/>
          </a:p>
        </p:txBody>
      </p:sp>
    </p:spTree>
    <p:extLst>
      <p:ext uri="{BB962C8B-B14F-4D97-AF65-F5344CB8AC3E}">
        <p14:creationId xmlns:p14="http://schemas.microsoft.com/office/powerpoint/2010/main" val="1307824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במבט מקוון, בספר הדיגיטלי, בעמוד 134, משימה: </a:t>
            </a:r>
            <a:r>
              <a:rPr lang="he-IL" b="1" dirty="0"/>
              <a:t>מקורות אור</a:t>
            </a:r>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10</a:t>
            </a:fld>
            <a:endParaRPr lang="he-IL"/>
          </a:p>
        </p:txBody>
      </p:sp>
    </p:spTree>
    <p:extLst>
      <p:ext uri="{BB962C8B-B14F-4D97-AF65-F5344CB8AC3E}">
        <p14:creationId xmlns:p14="http://schemas.microsoft.com/office/powerpoint/2010/main" val="828020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עמוד 136.</a:t>
            </a:r>
          </a:p>
          <a:p>
            <a:r>
              <a:rPr lang="he-IL" dirty="0"/>
              <a:t>תת הפרק כולל חמישה חלקים. בכל חלק נערכת היכרות עם אחת מתכונות האור. הפרק מזמן קשת רחבה של התנסויות</a:t>
            </a:r>
          </a:p>
          <a:p>
            <a:r>
              <a:rPr lang="he-IL" dirty="0"/>
              <a:t> (</a:t>
            </a:r>
            <a:r>
              <a:rPr lang="en-US" dirty="0"/>
              <a:t>Hands on Activities</a:t>
            </a:r>
            <a:r>
              <a:rPr lang="he-IL" dirty="0"/>
              <a:t>) שבאמצעותן התלמידים מגלים את התכונות הפיזיקליות של האור. בכל התנסות כזו צריך לתת את הדעת למיומנויות החשיבה המשולבות במשימות — החל מתיאור התופעה (הרמה העובדתית) ועד לרמה של הסקת המסקנות והבניית העיקרון (אינדוקציה). חשוב ביותר לזמן לתלמידים תופעות דומות ולבקש מהם להסבירן על בסיס העיקרון שנלמד (דדוקציה).</a:t>
            </a:r>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11</a:t>
            </a:fld>
            <a:endParaRPr lang="he-IL"/>
          </a:p>
        </p:txBody>
      </p:sp>
    </p:spTree>
    <p:extLst>
      <p:ext uri="{BB962C8B-B14F-4D97-AF65-F5344CB8AC3E}">
        <p14:creationId xmlns:p14="http://schemas.microsoft.com/office/powerpoint/2010/main" val="505982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kumimoji="0" lang="he-IL"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עמודים 137-136.</a:t>
            </a:r>
          </a:p>
          <a:p>
            <a:r>
              <a:rPr lang="he-IL" dirty="0"/>
              <a:t>חלק זה עוסק בעיקר בתנועתו של האור מהמקור והלאה: כיוון התנועה והמסלול. עד עתה כבר נרמז שהאור נמצא בתנועה (אור מגיע, נע, עובר ממקור האור לעינינו).</a:t>
            </a:r>
          </a:p>
          <a:p>
            <a:r>
              <a:rPr lang="he-IL" dirty="0"/>
              <a:t>השאלות המרכזיות הן: לאיזה כיוון מתקדם האור? מהו מסלולו? מה קורה לאור כשהוא נתקל במכשול?</a:t>
            </a:r>
          </a:p>
          <a:p>
            <a:r>
              <a:rPr lang="he-IL" dirty="0"/>
              <a:t>התלמידים מתבקשים לחזור אל התיבה האפלה, אך הפעם לשלב בתוכה נורה חשמלית ולהתבונן אל תוך התיבה מבעד לנקבים שינקבו בדפנות שלה.</a:t>
            </a:r>
          </a:p>
          <a:p>
            <a:r>
              <a:rPr lang="he-IL" dirty="0"/>
              <a:t>ההתנסות מראה שמכל מקום שבו יבחרו התלמידים להתבונן במקור האור שבתיבה, יגיע אור לעיניהם. מכאן אפשר להגיע למסקנה שהאור מתקדם לכל הכיוונים.</a:t>
            </a:r>
          </a:p>
          <a:p>
            <a:r>
              <a:rPr lang="he-IL" dirty="0"/>
              <a:t>אפשר גם להתבונן בנורה המצויה בכיתה מכיוונים שונים ולהיווכח שלכל כיוון מגיע אור (כמובן אם אין מכשול בדרך).</a:t>
            </a:r>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12</a:t>
            </a:fld>
            <a:endParaRPr lang="he-IL"/>
          </a:p>
        </p:txBody>
      </p:sp>
    </p:spTree>
    <p:extLst>
      <p:ext uri="{BB962C8B-B14F-4D97-AF65-F5344CB8AC3E}">
        <p14:creationId xmlns:p14="http://schemas.microsoft.com/office/powerpoint/2010/main" val="1168536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התבנית חושבים מדע נועדה לבסס יסודות של חשיבה מדעית. כאן התלמידים נשאלים מדוע חשוב היה לנקב לפחות שלושה נקבים</a:t>
            </a:r>
          </a:p>
          <a:p>
            <a:r>
              <a:rPr lang="he-IL" dirty="0"/>
              <a:t>כדי להגיע למסקנה על אודות כיוון ההתפשטות של האור? כאן חשוב לשאול: איזו מסקנה היינו מקבלים אילו היינו מנקבים רק</a:t>
            </a:r>
          </a:p>
          <a:p>
            <a:r>
              <a:rPr lang="he-IL" dirty="0"/>
              <a:t>נקב אחד? כדי לקבל מסקנה תקפה חשוב לבדוק (להתבונן) מכמה כיוונים ולא להסתפק בהתבוננות מכיוון אחד בלבד.</a:t>
            </a:r>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13</a:t>
            </a:fld>
            <a:endParaRPr lang="he-IL"/>
          </a:p>
        </p:txBody>
      </p:sp>
    </p:spTree>
    <p:extLst>
      <p:ext uri="{BB962C8B-B14F-4D97-AF65-F5344CB8AC3E}">
        <p14:creationId xmlns:p14="http://schemas.microsoft.com/office/powerpoint/2010/main" val="2928162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המסקנה שהאור מתקדם במסלול ישר מתקבלת לאחר עריכת התנסות בשני מצבים: התבוננות על מקור אור מבעד לצינור גומי</a:t>
            </a:r>
          </a:p>
          <a:p>
            <a:r>
              <a:rPr lang="he-IL" dirty="0"/>
              <a:t>אטום בשני מצבים: מצב ישר ומצב מכופף.</a:t>
            </a:r>
          </a:p>
          <a:p>
            <a:r>
              <a:rPr lang="he-IL" dirty="0"/>
              <a:t>שימו לב: בניית הכלל נעשית באמצעות מיומנות החשיבה הכללה. פעולת ההכללה במקרה זה תיעשה באמצעות השוואת התוצאות של כל הקבוצות והסקת מסקנות משותפת לגבי מסלול האור.</a:t>
            </a:r>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14</a:t>
            </a:fld>
            <a:endParaRPr lang="he-IL"/>
          </a:p>
        </p:txBody>
      </p:sp>
    </p:spTree>
    <p:extLst>
      <p:ext uri="{BB962C8B-B14F-4D97-AF65-F5344CB8AC3E}">
        <p14:creationId xmlns:p14="http://schemas.microsoft.com/office/powerpoint/2010/main" val="1744412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במבט מקוון, בספר הדיגיטלי, בעמוד 137, משימה: </a:t>
            </a:r>
            <a:r>
              <a:rPr lang="he-IL" b="1" dirty="0"/>
              <a:t>אור בקצה המנהרה.</a:t>
            </a:r>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15</a:t>
            </a:fld>
            <a:endParaRPr lang="he-IL"/>
          </a:p>
        </p:txBody>
      </p:sp>
    </p:spTree>
    <p:extLst>
      <p:ext uri="{BB962C8B-B14F-4D97-AF65-F5344CB8AC3E}">
        <p14:creationId xmlns:p14="http://schemas.microsoft.com/office/powerpoint/2010/main" val="140992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שוב להבהיר לתלמידים את הקשר בין המושג חומר למושג גוף: גופים עשויים מחומרים.</a:t>
            </a:r>
          </a:p>
          <a:p>
            <a:r>
              <a:rPr lang="he-IL" dirty="0"/>
              <a:t>גופים שונים עשויים להימצא בדרכו של האור ולשנות את מסלולו או את כיוון תנועתו. גוף שהאור אינו עובר דרכו נקרא גוף אטום.</a:t>
            </a:r>
          </a:p>
          <a:p>
            <a:pPr algn="r"/>
            <a:r>
              <a:rPr lang="he-IL" sz="1800" b="0" i="0" u="none" strike="noStrike" baseline="0" dirty="0">
                <a:latin typeface="MFNarkisClassic"/>
              </a:rPr>
              <a:t>גוף שהאור עובר דרכו כמעט ללא בליעה או החזרה נקרא גוף שקוף )(כמעט שאין גופים שקופים לחלוטין). האור עובר דרך גוף שקוף</a:t>
            </a:r>
          </a:p>
          <a:p>
            <a:pPr algn="r"/>
            <a:r>
              <a:rPr lang="he-IL" sz="1800" b="0" i="0" u="none" strike="noStrike" baseline="0" dirty="0">
                <a:latin typeface="MFNarkisClassic"/>
              </a:rPr>
              <a:t>אך הוא עשוי לשנות את כיוונו. גוף שהאור אינו עובר דרכו נקרא גוף אטום. חלק מהאור נבלע בגוף וגורם להתחממותו, חלק מהאור מוחזר</a:t>
            </a:r>
          </a:p>
          <a:p>
            <a:pPr algn="r"/>
            <a:r>
              <a:rPr lang="he-IL" sz="1800" b="0" i="0" u="none" strike="noStrike" baseline="0" dirty="0">
                <a:latin typeface="MFNarkisClassic"/>
              </a:rPr>
              <a:t>מהגוף, תוך שינוי מסלול וכיוון.</a:t>
            </a:r>
            <a:endParaRPr lang="he-IL" dirty="0"/>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16</a:t>
            </a:fld>
            <a:endParaRPr lang="he-IL"/>
          </a:p>
        </p:txBody>
      </p:sp>
    </p:spTree>
    <p:extLst>
      <p:ext uri="{BB962C8B-B14F-4D97-AF65-F5344CB8AC3E}">
        <p14:creationId xmlns:p14="http://schemas.microsoft.com/office/powerpoint/2010/main" val="1018948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התלמידים קוראים את קטע המידע ועונים על השאלות בעמוד 139. הם מסבירים את ההבדל במעבר האור בגופים שקופים, בגופים אטומים ובגופים שקופים למחצה ומציעים דוגמאות לשימושים בגופים שקופים, אטומים ושקופים למחצה בחיי היומיום.</a:t>
            </a:r>
          </a:p>
          <a:p>
            <a:r>
              <a:rPr lang="he-IL" dirty="0"/>
              <a:t>חשוב להסב את תשומת לב התלמידים להדרגתיות של תכונת מעבר האור מבעד לגופים. קיימות גם קטגוריות ביניים – גופים שקופים למחצה. דרך גוף שקוף למחצה רק חלק מהאור עובר ואין רואים דרכו בבירור, לדוגמה: נייר שעווה וסוגים של פלסטיק מט. השימוש בביטוי "שקוף למחצה" אין פירושו שמחצית מכמות האור עוברת ומחצית נבלעת. היחס בין כמות האור העוברת לבין כמות האור הנבלעת משתנה בהתאם לסוג החומר, לעובי החומר ולאופי המשטח.</a:t>
            </a:r>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17</a:t>
            </a:fld>
            <a:endParaRPr lang="he-IL"/>
          </a:p>
        </p:txBody>
      </p:sp>
    </p:spTree>
    <p:extLst>
      <p:ext uri="{BB962C8B-B14F-4D97-AF65-F5344CB8AC3E}">
        <p14:creationId xmlns:p14="http://schemas.microsoft.com/office/powerpoint/2010/main" val="5660315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התלמידים מתנסים בתופעת הצל. הם יוצרים דמויות על הקיר (צלליות), מסבירים כיצד נוצר צל ומהם התנאים </a:t>
            </a:r>
            <a:r>
              <a:rPr lang="he-IL" dirty="0" err="1"/>
              <a:t>הדושים</a:t>
            </a:r>
            <a:r>
              <a:rPr lang="he-IL" dirty="0"/>
              <a:t> ליצירת צל.  </a:t>
            </a:r>
          </a:p>
          <a:p>
            <a:r>
              <a:rPr lang="he-IL" dirty="0"/>
              <a:t>גופים שונים עשויים להימצא בדרכו של האור ולשנות את מסלולו או את כיוון תנועתו. גוף שהאור אינו עובר דרכו נקרא גוף אטום. מאחורי הגוף האטום המואר נוצר אזור חשוך שהאור אינו מגיע אליו. זהו הצל.</a:t>
            </a:r>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18</a:t>
            </a:fld>
            <a:endParaRPr lang="he-IL"/>
          </a:p>
        </p:txBody>
      </p:sp>
    </p:spTree>
    <p:extLst>
      <p:ext uri="{BB962C8B-B14F-4D97-AF65-F5344CB8AC3E}">
        <p14:creationId xmlns:p14="http://schemas.microsoft.com/office/powerpoint/2010/main" val="1278120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התלמידים מניחים פיסת נייר בתוך תיבה אפלה ומתבקשים לכתוב כיצד הם מצליחים לראות את הנייר למרות שהנייר איננו מקור אור.</a:t>
            </a:r>
          </a:p>
          <a:p>
            <a:r>
              <a:rPr lang="he-IL" dirty="0"/>
              <a:t>היכולת לראות את הנייר תלויה בתכונות החזרת אור ובליעת אור. </a:t>
            </a:r>
          </a:p>
          <a:p>
            <a:r>
              <a:rPr lang="he-IL" dirty="0"/>
              <a:t>כשגוף אטום מואר, הוא מחזיר חלק מהאור ובולע את השאר. תכונות רבות (סוג החומר, עובי) משפיעות על כמות האור</a:t>
            </a:r>
          </a:p>
          <a:p>
            <a:r>
              <a:rPr lang="he-IL" dirty="0"/>
              <a:t>המוחזרת ועל כמות האור הנבלעת. הבנת העיקרון מושתת על הבנת הקשר שבין אור לראייה – ראייה יכולה להתרחש כאשר קרני אור מגיעות לעין. בהתנסות התלמידים מתוודעים ליכולתנו לראות גופים שאינם מקור אור. ההמשגה לתופעה מוצג. במשימה הבאה "החזרת אור".</a:t>
            </a:r>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19</a:t>
            </a:fld>
            <a:endParaRPr lang="he-IL"/>
          </a:p>
        </p:txBody>
      </p:sp>
    </p:spTree>
    <p:extLst>
      <p:ext uri="{BB962C8B-B14F-4D97-AF65-F5344CB8AC3E}">
        <p14:creationId xmlns:p14="http://schemas.microsoft.com/office/powerpoint/2010/main" val="2505315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טבלת מיקוד למידה מציגה את הנושאים להוראה/למידה בכיתה ו (אנרגיה ותקשורת), ההישגים הנדרשים בנושאים אלה והמיומנויות להבניה בהוראה מפורשת.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 </a:t>
            </a:r>
            <a:r>
              <a:rPr lang="he-IL" sz="1800" b="1" dirty="0">
                <a:effectLst/>
                <a:latin typeface="Calibri" panose="020F0502020204030204" pitchFamily="34" charset="0"/>
                <a:ea typeface="MS Mincho" panose="02020609040205080304" pitchFamily="49" charset="-128"/>
                <a:cs typeface="David" panose="020E0502060401010101" pitchFamily="34" charset="-79"/>
              </a:rPr>
              <a:t>נושא: אנרגית קרינה (אור) ותקשורת (עין וראיה)</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800" b="1" dirty="0">
                <a:effectLst/>
                <a:latin typeface="Calibri" panose="020F0502020204030204" pitchFamily="34" charset="0"/>
                <a:ea typeface="MS Mincho" panose="02020609040205080304" pitchFamily="49" charset="-128"/>
                <a:cs typeface="David" panose="020E0502060401010101" pitchFamily="34" charset="-79"/>
              </a:rPr>
              <a:t>נושא: אנרגית קול ותקשורת (אוזן ושמיעה)</a:t>
            </a:r>
          </a:p>
          <a:p>
            <a:pPr marL="0" marR="0" lvl="0" indent="0" algn="r" defTabSz="914400" rtl="1"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MS Mincho" panose="02020609040205080304" pitchFamily="49" charset="-128"/>
              <a:cs typeface="Arial" panose="020B0604020202020204" pitchFamily="34" charset="0"/>
            </a:endParaRPr>
          </a:p>
          <a:p>
            <a:endParaRPr lang="he-IL" dirty="0"/>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2</a:t>
            </a:fld>
            <a:endParaRPr lang="he-IL"/>
          </a:p>
        </p:txBody>
      </p:sp>
    </p:spTree>
    <p:extLst>
      <p:ext uri="{BB962C8B-B14F-4D97-AF65-F5344CB8AC3E}">
        <p14:creationId xmlns:p14="http://schemas.microsoft.com/office/powerpoint/2010/main" val="42675823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מקיימים דיון במליאה על ההשאלה: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כיצד אנו רואים גופים שאינם מקורות אור? </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(מבקשים להיעזר ברמז)</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לאחר מכן מתבוננים באיורים (ראו בשקופית הבאה)  ועונים על השאלות.</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מפנים לעבודה בספר הלימוד.</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בעקבות ביצוע המשימה חשוב לסייע לתלמידים להגיע להכללה: כל גוף נראה לנו, אם האור המוחזר ממנו מגיע לעינינו, גם אם האור – מקורו בגוף וגם אם מקורו אינו בגוף. מכיוון שרוב הגופים אינם מקורות אור, אפשר להבין מהכללה זו כי דרוש אור כדי לראות את הגופים. חשוב לדון עם התלמידים כיצד הייתה נראית הסביבה שלנו אילו הגופים לא היו מחזירים אור – הכול היה חשוך והיינו מבחינים רק במקורות אור, וגם זאת, רק אם אור הנפלט מהם היה מגיע לעינינו.</a:t>
            </a:r>
          </a:p>
          <a:p>
            <a:endParaRPr lang="en-US" dirty="0"/>
          </a:p>
        </p:txBody>
      </p:sp>
      <p:sp>
        <p:nvSpPr>
          <p:cNvPr id="4" name="Slide Number Placeholder 3"/>
          <p:cNvSpPr>
            <a:spLocks noGrp="1"/>
          </p:cNvSpPr>
          <p:nvPr>
            <p:ph type="sldNum" sz="quarter" idx="5"/>
          </p:nvPr>
        </p:nvSpPr>
        <p:spPr/>
        <p:txBody>
          <a:bodyPr/>
          <a:lstStyle/>
          <a:p>
            <a:fld id="{9B580829-2D3F-4F34-B301-6BBC65228153}" type="slidenum">
              <a:rPr lang="he-IL" smtClean="0"/>
              <a:t>20</a:t>
            </a:fld>
            <a:endParaRPr lang="he-IL"/>
          </a:p>
        </p:txBody>
      </p:sp>
    </p:spTree>
    <p:extLst>
      <p:ext uri="{BB962C8B-B14F-4D97-AF65-F5344CB8AC3E}">
        <p14:creationId xmlns:p14="http://schemas.microsoft.com/office/powerpoint/2010/main" val="16299849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ממחישים  את העיקרון באמצעות שתי הדוגמאות האלה.</a:t>
            </a:r>
            <a:endParaRPr lang="en-US" dirty="0"/>
          </a:p>
        </p:txBody>
      </p:sp>
      <p:sp>
        <p:nvSpPr>
          <p:cNvPr id="4" name="Slide Number Placeholder 3"/>
          <p:cNvSpPr>
            <a:spLocks noGrp="1"/>
          </p:cNvSpPr>
          <p:nvPr>
            <p:ph type="sldNum" sz="quarter" idx="5"/>
          </p:nvPr>
        </p:nvSpPr>
        <p:spPr/>
        <p:txBody>
          <a:bodyPr/>
          <a:lstStyle/>
          <a:p>
            <a:fld id="{9B580829-2D3F-4F34-B301-6BBC65228153}" type="slidenum">
              <a:rPr lang="he-IL" smtClean="0"/>
              <a:t>21</a:t>
            </a:fld>
            <a:endParaRPr lang="he-IL"/>
          </a:p>
        </p:txBody>
      </p:sp>
    </p:spTree>
    <p:extLst>
      <p:ext uri="{BB962C8B-B14F-4D97-AF65-F5344CB8AC3E}">
        <p14:creationId xmlns:p14="http://schemas.microsoft.com/office/powerpoint/2010/main" val="23872633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קוראים במליאה את האגדה על נרקיס. עורכים דיון במליאה בעזרת השאלות.</a:t>
            </a:r>
          </a:p>
          <a:p>
            <a:r>
              <a:rPr lang="he-IL" dirty="0"/>
              <a:t>מפנים לעבודה בספר. </a:t>
            </a:r>
            <a:r>
              <a:rPr lang="he-IL" sz="1800" b="0" i="0" u="none" strike="noStrike" baseline="0" dirty="0">
                <a:latin typeface="MFNarkisClassic"/>
              </a:rPr>
              <a:t>המשימה עוסקת בסוג מיוחד של החזרת אור – החזרה מסודרת במראה.</a:t>
            </a:r>
          </a:p>
          <a:p>
            <a:pPr algn="r"/>
            <a:r>
              <a:rPr lang="he-IL" sz="1800" b="0" i="0" u="none" strike="noStrike" baseline="0" dirty="0">
                <a:latin typeface="MFNarkisClassic"/>
              </a:rPr>
              <a:t>אפשר להמחיש החזרה מסודרת ומפוזרת של אור באמצעות הקרנה של אור על מראה ועל גוף מחוספס. כשאלומת אור פוגעת במראה, האור מוחזר בכיוון אחד ומתקבל כתם של אור על הקיר. כשאלומת אור פוגעת במשטח מחוספס, האור מוחזר בכיוונים שונים ולא מתקבל כתם של אור על הקיר.</a:t>
            </a:r>
            <a:endParaRPr lang="he-IL" dirty="0"/>
          </a:p>
          <a:p>
            <a:pPr algn="r"/>
            <a:r>
              <a:rPr lang="he-IL" dirty="0"/>
              <a:t>ניתן לראות דמויות לא רק ממשטחים עשויים ממתכת. גם על משטחי עץ כמו </a:t>
            </a:r>
            <a:r>
              <a:rPr lang="he-IL" dirty="0" err="1"/>
              <a:t>פורמיקה</a:t>
            </a:r>
            <a:r>
              <a:rPr lang="he-IL" dirty="0"/>
              <a:t> או משטחים שפני החומר מאפשרים החזרה מסודרת ניתן לראות דמויות, אם כי פחות ברור ממשטחי מתכת. </a:t>
            </a:r>
          </a:p>
          <a:p>
            <a:endParaRPr lang="he-IL" dirty="0"/>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22</a:t>
            </a:fld>
            <a:endParaRPr lang="he-IL"/>
          </a:p>
        </p:txBody>
      </p:sp>
    </p:spTree>
    <p:extLst>
      <p:ext uri="{BB962C8B-B14F-4D97-AF65-F5344CB8AC3E}">
        <p14:creationId xmlns:p14="http://schemas.microsoft.com/office/powerpoint/2010/main" val="15774397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מרחיבה את משמעות המושג </a:t>
            </a:r>
            <a:r>
              <a:rPr lang="he-IL" b="1" dirty="0"/>
              <a:t>החזרת אור </a:t>
            </a:r>
            <a:r>
              <a:rPr lang="he-IL" dirty="0"/>
              <a:t>וקושרת אותו למושג </a:t>
            </a:r>
            <a:r>
              <a:rPr lang="he-IL" b="1" dirty="0"/>
              <a:t>בליעת אור</a:t>
            </a:r>
            <a:r>
              <a:rPr lang="he-IL" dirty="0"/>
              <a:t>. כאשר אור פוגע בגוף חלק ממנו מוחזר וחלק נבלע. מידת ההחזרה/בליעה של האור תלויה בצבע הגוף.</a:t>
            </a:r>
          </a:p>
          <a:p>
            <a:pPr algn="r"/>
            <a:r>
              <a:rPr lang="he-IL" sz="1800" b="0" i="0" u="none" strike="noStrike" baseline="0" dirty="0">
                <a:latin typeface="MFNarkisClassic"/>
              </a:rPr>
              <a:t>חשוב לערוך השוואה בין הממצאים של משימה זו לבין הממצאים של המשימה "האם רואים גופים שאינם מקורות אור?". המשימות</a:t>
            </a:r>
          </a:p>
          <a:p>
            <a:pPr algn="r"/>
            <a:r>
              <a:rPr lang="he-IL" sz="1800" b="0" i="0" u="none" strike="noStrike" baseline="0" dirty="0">
                <a:latin typeface="MFNarkisClassic"/>
              </a:rPr>
              <a:t>נבדלות בצבע פיסת הנייר המוארת בתיבה האפלה. ההבדל בממצאים מעלה את השאלה: מהו ההסבר לכך שאת פיסת הנייר</a:t>
            </a:r>
          </a:p>
          <a:p>
            <a:pPr algn="r"/>
            <a:r>
              <a:rPr lang="he-IL" sz="1800" b="0" i="0" u="none" strike="noStrike" baseline="0" dirty="0">
                <a:latin typeface="MFNarkisClassic"/>
              </a:rPr>
              <a:t>הלבנה רואים היטב ואת פיסת הנייר השחורה קשה לראות?</a:t>
            </a:r>
            <a:endParaRPr lang="he-IL" dirty="0"/>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23</a:t>
            </a:fld>
            <a:endParaRPr lang="he-IL"/>
          </a:p>
        </p:txBody>
      </p:sp>
    </p:spTree>
    <p:extLst>
      <p:ext uri="{BB962C8B-B14F-4D97-AF65-F5344CB8AC3E}">
        <p14:creationId xmlns:p14="http://schemas.microsoft.com/office/powerpoint/2010/main" val="23622082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במשימה זו (שקופיות 23-22) התלמידים מתבקשים לבדוק בעזרת ניסוי את תופעת הבליעה של האור הקשורה בחימום (האור הנבלע הופך לחום שגורם להתחממות הגוף). </a:t>
            </a:r>
          </a:p>
          <a:p>
            <a:r>
              <a:rPr lang="he-IL" dirty="0"/>
              <a:t>לצורך ביצוע הניסוי יש לקחת שתי פחיות זהות לחלוטין, פרט לעובדה שאחת מהן כהה והשנייה בהירה. ממלאים את שתי הפחיות באותה כמות מים ומעמידים אותן במקום גלוי לקרני השמש. מודדים את הטמפרטורה של המים בכל אחת מהפחיות פעמיים: פעם אחת לפני העמדתן בשמש ופעם שנייה כעבור שעות אחדות. </a:t>
            </a:r>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24</a:t>
            </a:fld>
            <a:endParaRPr lang="he-IL"/>
          </a:p>
        </p:txBody>
      </p:sp>
    </p:spTree>
    <p:extLst>
      <p:ext uri="{BB962C8B-B14F-4D97-AF65-F5344CB8AC3E}">
        <p14:creationId xmlns:p14="http://schemas.microsoft.com/office/powerpoint/2010/main" val="20176803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את התוצאות של הניסוי שערכו התלמידים (ראו שקופית 22) הם מתבקשים לארגן בטבלה ולהסביר אותן. </a:t>
            </a:r>
          </a:p>
          <a:p>
            <a:r>
              <a:rPr lang="he-IL" dirty="0"/>
              <a:t>התוצאה של ניסוי זה מראה על טמפרטורה גבוהה יותר של המים שבפחית הכהה. מכאן אפשר להסיק (שאלות 2-1 עמוד 147) שהמים שבפחית הכהה התחממו יותר ושהעלייה בטמפרטורה משקפת את כמות החום שהתפתחה בעקבות בליעת האור. </a:t>
            </a:r>
          </a:p>
          <a:p>
            <a:r>
              <a:rPr lang="he-IL" dirty="0"/>
              <a:t>ההסבר המתבקש הוא שאור נבלע בפחית הכהה גורם לחימום המים, או במילים אחרות - </a:t>
            </a:r>
            <a:r>
              <a:rPr lang="he-IL" b="1" dirty="0"/>
              <a:t>אנרגיית אור הופכת לחום.</a:t>
            </a:r>
          </a:p>
          <a:p>
            <a:endParaRPr lang="he-IL" dirty="0"/>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25</a:t>
            </a:fld>
            <a:endParaRPr lang="he-IL"/>
          </a:p>
        </p:txBody>
      </p:sp>
    </p:spTree>
    <p:extLst>
      <p:ext uri="{BB962C8B-B14F-4D97-AF65-F5344CB8AC3E}">
        <p14:creationId xmlns:p14="http://schemas.microsoft.com/office/powerpoint/2010/main" val="1435863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השאלות המוצגות נועדו להביא את התלמידים לתפקידים שיש למיומנויות החשיבה שהופעלו:</a:t>
            </a:r>
          </a:p>
          <a:p>
            <a:r>
              <a:rPr lang="he-IL" dirty="0"/>
              <a:t>מטרת הניסוי: לבדוק את הקשר בין צבע הגוף לבין מידת התחממותו על ידי השמש.</a:t>
            </a:r>
          </a:p>
          <a:p>
            <a:r>
              <a:rPr lang="he-IL" dirty="0"/>
              <a:t>הגורמים הקבועים בשתי מערכות הניסוי: פחיות זהות (גודל, צורה, מאותו החומר, מיקום הפחיות, זמן).</a:t>
            </a:r>
          </a:p>
          <a:p>
            <a:r>
              <a:rPr lang="he-IL" dirty="0"/>
              <a:t>הגורם השונה בניסוי: צבע. </a:t>
            </a:r>
          </a:p>
          <a:p>
            <a:r>
              <a:rPr lang="he-IL" dirty="0"/>
              <a:t>תוצאת הניסוי: כאן יש לציין את הטמפרטורות הסופיות של המים בכל אחת מהפחיות.</a:t>
            </a:r>
          </a:p>
          <a:p>
            <a:r>
              <a:rPr lang="he-IL" dirty="0"/>
              <a:t>מסקנת הניסוי: הפחית הכהה התחממה יותר. יש קשר בין צבע הגוף לבין מידת התחממותו.</a:t>
            </a:r>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26</a:t>
            </a:fld>
            <a:endParaRPr lang="he-IL"/>
          </a:p>
        </p:txBody>
      </p:sp>
    </p:spTree>
    <p:extLst>
      <p:ext uri="{BB962C8B-B14F-4D97-AF65-F5344CB8AC3E}">
        <p14:creationId xmlns:p14="http://schemas.microsoft.com/office/powerpoint/2010/main" val="36710215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קטע המידע מזמן דיון בקשר שבין טכנולוגיה למדע. פיתוח טכנולוגיות המבוססות על יישום של עקרונות מדעיים.</a:t>
            </a:r>
          </a:p>
          <a:p>
            <a:r>
              <a:rPr lang="he-IL" sz="1800" b="0" i="0" u="none" strike="noStrike" baseline="0" dirty="0">
                <a:solidFill>
                  <a:srgbClr val="E85231"/>
                </a:solidFill>
                <a:latin typeface="MFNarkisClassic-Bold"/>
              </a:rPr>
              <a:t>מדגרות, דודי שמש וחממות הם דוגמאות לפתרונות טכנולוגיים שהאדם פיתח המתבססים על תופעת בליעת האור.</a:t>
            </a:r>
            <a:endParaRPr lang="he-IL" b="0" dirty="0"/>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27</a:t>
            </a:fld>
            <a:endParaRPr lang="he-IL"/>
          </a:p>
        </p:txBody>
      </p:sp>
    </p:spTree>
    <p:extLst>
      <p:ext uri="{BB962C8B-B14F-4D97-AF65-F5344CB8AC3E}">
        <p14:creationId xmlns:p14="http://schemas.microsoft.com/office/powerpoint/2010/main" val="24689762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 </a:t>
            </a:r>
            <a:r>
              <a:rPr lang="he-IL" dirty="0"/>
              <a:t>יחידת התוכן אנרגיה, משימה דיגיטלית: </a:t>
            </a:r>
            <a:r>
              <a:rPr lang="he-IL" b="1" dirty="0"/>
              <a:t>צבע לסככה בגינת המשחקים</a:t>
            </a:r>
            <a:r>
              <a:rPr lang="he-IL" dirty="0"/>
              <a:t>.</a:t>
            </a:r>
          </a:p>
          <a:p>
            <a:r>
              <a:rPr lang="he-IL" dirty="0"/>
              <a:t>המשימה עוסקת בהקמת סככה בגן שעשועים שתצל על המתקנים בימים חמים.   בעזרת הדמיה ממוחשבת חוקרים את השפעת הסככה על הטמפרטורה מתחתיה. בעזרת הממצאים בוחרים את צבע הסככה ובודקים את השפעת הצבע על טמפרטורת האוויר מתחת לסככה. </a:t>
            </a:r>
          </a:p>
          <a:p>
            <a:endParaRPr lang="he-IL" dirty="0"/>
          </a:p>
          <a:p>
            <a:r>
              <a:rPr lang="he-IL" dirty="0"/>
              <a:t>אפשר להיכנס להדמיה (היכנסו לקישור) ללא מנוי לאתר במבט מקוון.</a:t>
            </a:r>
          </a:p>
          <a:p>
            <a:endParaRPr lang="he-IL" dirty="0"/>
          </a:p>
          <a:p>
            <a:r>
              <a:rPr lang="he-IL" b="0" i="0" dirty="0">
                <a:effectLst/>
                <a:latin typeface="Almoni Neue DL 4.0 AAA"/>
              </a:rPr>
              <a:t>שימו לב</a:t>
            </a:r>
          </a:p>
          <a:p>
            <a:r>
              <a:rPr lang="he-IL" b="0" i="0" dirty="0">
                <a:effectLst/>
                <a:latin typeface="Almoni Neue DL 4.0 AAA"/>
              </a:rPr>
              <a:t>אפשר להיכנס להדמיה באמצעות הקישור גם ללא מנוי לאתר במבט מקוון. </a:t>
            </a:r>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28</a:t>
            </a:fld>
            <a:endParaRPr lang="he-IL"/>
          </a:p>
        </p:txBody>
      </p:sp>
    </p:spTree>
    <p:extLst>
      <p:ext uri="{BB962C8B-B14F-4D97-AF65-F5344CB8AC3E}">
        <p14:creationId xmlns:p14="http://schemas.microsoft.com/office/powerpoint/2010/main" val="15281660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בעמוד 149, משימה: </a:t>
            </a:r>
            <a:r>
              <a:rPr lang="he-IL" b="1" dirty="0"/>
              <a:t>בליעת אור</a:t>
            </a:r>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29</a:t>
            </a:fld>
            <a:endParaRPr lang="he-IL"/>
          </a:p>
        </p:txBody>
      </p:sp>
    </p:spTree>
    <p:extLst>
      <p:ext uri="{BB962C8B-B14F-4D97-AF65-F5344CB8AC3E}">
        <p14:creationId xmlns:p14="http://schemas.microsoft.com/office/powerpoint/2010/main" val="1102799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החלק הראשון של הפרק אור עוסק במקורות אור, בתכונות האור, בטכנולוגיות המבוססות על תכונות האור ובחשיבותן לתפקוד שלנו בחיי היומיום. החלק השני ראייה עוסק במבנה העין ובמנגנון הראייה, בחשיבות האור לראייה וכן בהיבטים בריאותיים הנוגעים לחשיבות שיש לשמירה על בריאות העיניים.</a:t>
            </a:r>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3</a:t>
            </a:fld>
            <a:endParaRPr lang="he-IL"/>
          </a:p>
        </p:txBody>
      </p:sp>
    </p:spTree>
    <p:extLst>
      <p:ext uri="{BB962C8B-B14F-4D97-AF65-F5344CB8AC3E}">
        <p14:creationId xmlns:p14="http://schemas.microsoft.com/office/powerpoint/2010/main" val="29477975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חלק זה עוסק בתופעה של שבירת אור. גוף הנתון בשתי סביבות שקופות שונות (למשל, חלקו במים וחלקו באוויר) נראה מכופף (או קטוע, שבור) בגבול שבין שתי הסביבות בגלל התופעה של שבירת האור.</a:t>
            </a:r>
          </a:p>
          <a:p>
            <a:r>
              <a:rPr lang="he-IL" dirty="0"/>
              <a:t>המשימה ממחישה את התופעה של "אשליית שבירת גוף" כששני חלקיו נמצאים בחומרים שקופים שונים (במקרה</a:t>
            </a:r>
          </a:p>
          <a:p>
            <a:r>
              <a:rPr lang="he-IL" dirty="0"/>
              <a:t>זה אוויר ומים). התלמידים מתבקשים להתבונן בשני מצבים: כאשר הסרגל טובל במים וכאשר הסרגל נמצא מחוץ למים.</a:t>
            </a:r>
          </a:p>
          <a:p>
            <a:r>
              <a:rPr lang="he-IL" dirty="0"/>
              <a:t>חשוב להסב את תשומת לב התלמידים לעובדה שהאור המגיע מהסרגל עובר דרך חומרים שקופים שונים. האור המגיע מהחלק העליון של הסרגל עובר דרך האוויר, והחלק התחתון עובר דרך המים. בשלב זה יש לבקש מהתלמידים להסביר את התוצאות כדי לבדוק את</a:t>
            </a:r>
          </a:p>
          <a:p>
            <a:r>
              <a:rPr lang="he-IL" dirty="0"/>
              <a:t>הידע המוקדם שלהם.</a:t>
            </a:r>
          </a:p>
          <a:p>
            <a:r>
              <a:rPr lang="he-IL" dirty="0"/>
              <a:t>תופעת "הסרגל השבור" נעוצה בשבירת האור. מאחר שאנחנו הצופים רגילים שהאור מגיע לעינינו בקווים ישרים, "רואים" את חלקו</a:t>
            </a:r>
          </a:p>
          <a:p>
            <a:r>
              <a:rPr lang="he-IL" dirty="0"/>
              <a:t>הטבול של הסרגל במים לא במקומו האמיתי, אלא כאילו היה במקום אחר – בהמשך דמיוני של הקרניים המגיעות ממנו לעינינו.</a:t>
            </a:r>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30</a:t>
            </a:fld>
            <a:endParaRPr lang="he-IL"/>
          </a:p>
        </p:txBody>
      </p:sp>
    </p:spTree>
    <p:extLst>
      <p:ext uri="{BB962C8B-B14F-4D97-AF65-F5344CB8AC3E}">
        <p14:creationId xmlns:p14="http://schemas.microsoft.com/office/powerpoint/2010/main" val="16351972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גופים שקופים מוצקים בעלי דפנות מעוגלות (או דופן אחת שטוחה ודופן שניה מעוגלת) נקראים עדשות.</a:t>
            </a:r>
          </a:p>
          <a:p>
            <a:r>
              <a:rPr lang="he-IL" dirty="0"/>
              <a:t>קיימים סוגים רבים של עדשות (דו קמורה, קעורה וקמורה ועוד).</a:t>
            </a:r>
          </a:p>
          <a:p>
            <a:r>
              <a:rPr lang="he-IL" dirty="0"/>
              <a:t>מבעד לעדשה דו קמורה אפשר לראות גופים בהגדלה. עדשה דו קמורה משמשת כמגדלת.</a:t>
            </a:r>
          </a:p>
          <a:p>
            <a:r>
              <a:rPr lang="he-IL" dirty="0"/>
              <a:t>בעזרת צירופי עדשות ניתן לבנות מכשירים אופטיים רבים (שקופית 29).</a:t>
            </a:r>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31</a:t>
            </a:fld>
            <a:endParaRPr lang="he-IL"/>
          </a:p>
        </p:txBody>
      </p:sp>
    </p:spTree>
    <p:extLst>
      <p:ext uri="{BB962C8B-B14F-4D97-AF65-F5344CB8AC3E}">
        <p14:creationId xmlns:p14="http://schemas.microsoft.com/office/powerpoint/2010/main" val="16178884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בעזרת צירופי עדשות אפשר לבנות:</a:t>
            </a:r>
          </a:p>
          <a:p>
            <a:r>
              <a:rPr lang="he-IL" dirty="0"/>
              <a:t>מיקרוסקופ- מכשיר שבעזרתו רואים גופים זעירים בהגדלה.</a:t>
            </a:r>
          </a:p>
          <a:p>
            <a:r>
              <a:rPr lang="he-IL" dirty="0"/>
              <a:t>טלסקופ- מכשיר שבעזרתו רואים ברור גופים מרוחקים.</a:t>
            </a:r>
          </a:p>
          <a:p>
            <a:r>
              <a:rPr lang="he-IL" dirty="0"/>
              <a:t>התכונות הפיזיקליות של האור מנוצלות על ידי האדם במגוון רחב של פיתוחים טכנולוגיים. חשוב להאיר את עיני הלומדים בדוגמאות שמופיעות בפרק ובדוגמאות נוספות. כאן אפשר להמחיש את קשרי הגומלין בין מדע וטכנולוגיה — תרומת הידע והמחקר המדעי לפתרון הטכנולוגי (דודי שמש סולריים, עדשות) ולהיפך, תרומת הטלסקופ והמיקרוסקופ להתפתחות המדע. בזכות המכשור הטכנולוגי אנו יכולים לראות גופים מרוחקים מבלי להגיע אליהם או לראות גופים קטנים שלא ניתן לראותם בעיניים ובזכותם לרפא מחלות ולשפר את איכות החיים.</a:t>
            </a:r>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32</a:t>
            </a:fld>
            <a:endParaRPr lang="he-IL"/>
          </a:p>
        </p:txBody>
      </p:sp>
    </p:spTree>
    <p:extLst>
      <p:ext uri="{BB962C8B-B14F-4D97-AF65-F5344CB8AC3E}">
        <p14:creationId xmlns:p14="http://schemas.microsoft.com/office/powerpoint/2010/main" val="37594939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צבעי הקשת מוכרים לתלמידים, אבל יש להניח שהם אינם מודעים לקשר שבין הצבעים לבין האור. חשוב לפתוח את הנושא בדיון כיתתי</a:t>
            </a:r>
          </a:p>
          <a:p>
            <a:r>
              <a:rPr lang="he-IL" dirty="0"/>
              <a:t>ולדובב את הילדים להציג את ההסברים שלהם ביחס לקשר שבין אור לצבע כדי לעמוד על תפיסותיהם המוקדמות בנושא.</a:t>
            </a:r>
          </a:p>
          <a:p>
            <a:r>
              <a:rPr lang="he-IL" dirty="0"/>
              <a:t>לגבי ילדים (וגם מבוגרים) צבע הוא תכונה של חפץ, כמו מרקם או קשיות. נתבונן בפרח אדום. הילדים יאמרו שצבעו אדום כי זהו טבעו. נתבונן באותו הפרח בסביבה חשוכה במקצת. האם הפרח עדיין אדום? האם לאור ולהיעדר אור יש קשר לצבע?</a:t>
            </a:r>
          </a:p>
          <a:p>
            <a:r>
              <a:rPr lang="he-IL" dirty="0"/>
              <a:t>המשימה קושרת בין אור לצבע. </a:t>
            </a:r>
            <a:r>
              <a:rPr lang="he-IL" b="1" dirty="0"/>
              <a:t>פעילות 1 </a:t>
            </a:r>
            <a:r>
              <a:rPr lang="he-IL" dirty="0"/>
              <a:t>היא התנסות בניסוי המפורסם שערך ניוטון. אלומת אור שעוברת דרך מנסרה נשברת פעמיים – בכניסה למנסרה וביציאה ממנה. ביציאתה האלומה מתבדרת וכל צבעי הקשת נראים (סגול, כחול, ירוק, צהוב, כתום, אדום).</a:t>
            </a:r>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33</a:t>
            </a:fld>
            <a:endParaRPr lang="he-IL"/>
          </a:p>
        </p:txBody>
      </p:sp>
    </p:spTree>
    <p:extLst>
      <p:ext uri="{BB962C8B-B14F-4D97-AF65-F5344CB8AC3E}">
        <p14:creationId xmlns:p14="http://schemas.microsoft.com/office/powerpoint/2010/main" val="12081595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b="1" dirty="0"/>
              <a:t>פעילות 2</a:t>
            </a:r>
            <a:r>
              <a:rPr lang="he-IL" dirty="0"/>
              <a:t> היא התנסות בניסוי "ההפוך" שערך ניוטון (גלגל ניוטון) - הרכבת אור לבן מצבעי אור. גלגל הצבעים של ניוטון מורכב מחלקים</a:t>
            </a:r>
          </a:p>
          <a:p>
            <a:r>
              <a:rPr lang="he-IL" dirty="0"/>
              <a:t>שצבעם קרוב ככל האפשר לצבעי האור וכמובן ברצף דומה. כשהגלגל מסתובב מהר, הצבעים שעל הגלגל מטשטשים והגלגל נראה לבן. למעשה אנו לא רואים את ספקטרום צבעי האור בגלל מהירות תנועה של קרני האור. רק אחרי שהמנסרה מאיטה את הקרניים והן נשברות בה אפשר לראות את ספקטרום הצבעים.</a:t>
            </a:r>
          </a:p>
          <a:p>
            <a:endParaRPr lang="en-US" dirty="0"/>
          </a:p>
        </p:txBody>
      </p:sp>
      <p:sp>
        <p:nvSpPr>
          <p:cNvPr id="4" name="Slide Number Placeholder 3"/>
          <p:cNvSpPr>
            <a:spLocks noGrp="1"/>
          </p:cNvSpPr>
          <p:nvPr>
            <p:ph type="sldNum" sz="quarter" idx="5"/>
          </p:nvPr>
        </p:nvSpPr>
        <p:spPr/>
        <p:txBody>
          <a:bodyPr/>
          <a:lstStyle/>
          <a:p>
            <a:fld id="{9B580829-2D3F-4F34-B301-6BBC65228153}" type="slidenum">
              <a:rPr lang="he-IL" smtClean="0"/>
              <a:t>34</a:t>
            </a:fld>
            <a:endParaRPr lang="he-IL"/>
          </a:p>
        </p:txBody>
      </p:sp>
    </p:spTree>
    <p:extLst>
      <p:ext uri="{BB962C8B-B14F-4D97-AF65-F5344CB8AC3E}">
        <p14:creationId xmlns:p14="http://schemas.microsoft.com/office/powerpoint/2010/main" val="32713239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במבט מקוון, בספר הדיגיטלי, בעמוד 154, משימה: </a:t>
            </a:r>
            <a:r>
              <a:rPr lang="he-IL" b="1" dirty="0"/>
              <a:t>הכנת סביבון ניוטון </a:t>
            </a:r>
            <a:r>
              <a:rPr lang="he-IL" dirty="0"/>
              <a:t>(סרטון).</a:t>
            </a:r>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35</a:t>
            </a:fld>
            <a:endParaRPr lang="he-IL"/>
          </a:p>
        </p:txBody>
      </p:sp>
    </p:spTree>
    <p:extLst>
      <p:ext uri="{BB962C8B-B14F-4D97-AF65-F5344CB8AC3E}">
        <p14:creationId xmlns:p14="http://schemas.microsoft.com/office/powerpoint/2010/main" val="29028968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 </a:t>
            </a:r>
            <a:r>
              <a:rPr lang="he-IL" dirty="0"/>
              <a:t>יחידת התוכן אנרגיה, משימה דיגיטלית:  </a:t>
            </a:r>
            <a:r>
              <a:rPr lang="he-IL" b="1" dirty="0"/>
              <a:t>מאירים את הבמה- חיבור צבעי האור</a:t>
            </a:r>
            <a:r>
              <a:rPr lang="he-IL" dirty="0"/>
              <a:t>.</a:t>
            </a:r>
          </a:p>
          <a:p>
            <a:r>
              <a:rPr lang="he-IL" b="0" i="0" dirty="0">
                <a:effectLst/>
                <a:latin typeface="Almoni Neue DL 4.0 AAA"/>
              </a:rPr>
              <a:t>המשימה עוסקת בחיבור צבעי היסוד של האור: אדום, ירוק וכחול. התלמידים מתנסים בהדמיה של תאורת במה ומגלים את אופן יצירת מגוון צבעי האור על ידי חיבורם בצירופים שונים.</a:t>
            </a:r>
          </a:p>
          <a:p>
            <a:r>
              <a:rPr lang="he-IL" b="0" i="0" dirty="0">
                <a:effectLst/>
                <a:latin typeface="Almoni Neue DL 4.0 AAA"/>
              </a:rPr>
              <a:t>שימו לב אפשר להיכנס להדמיה גם ללא מנוי לאתר במבט מקוון. הכניסה באמצעות הקישור.</a:t>
            </a:r>
          </a:p>
          <a:p>
            <a:endParaRPr lang="he-IL" b="0" i="0" dirty="0">
              <a:effectLst/>
              <a:latin typeface="Almoni Neue DL 4.0 AAA"/>
            </a:endParaRPr>
          </a:p>
          <a:p>
            <a:r>
              <a:rPr lang="he-IL" b="0" i="0" dirty="0">
                <a:effectLst/>
                <a:latin typeface="Almoni Neue DL 4.0 AAA"/>
              </a:rPr>
              <a:t>שימו לב</a:t>
            </a:r>
          </a:p>
          <a:p>
            <a:r>
              <a:rPr lang="he-IL" b="0" i="0" dirty="0">
                <a:effectLst/>
                <a:latin typeface="Almoni Neue DL 4.0 AAA"/>
              </a:rPr>
              <a:t>אפשר להיכנס להדמיה באמצעות הקישור גם ללא מנוי לאתר במבט מקוון. </a:t>
            </a:r>
            <a:endParaRPr lang="he-IL" dirty="0"/>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36</a:t>
            </a:fld>
            <a:endParaRPr lang="he-IL"/>
          </a:p>
        </p:txBody>
      </p:sp>
    </p:spTree>
    <p:extLst>
      <p:ext uri="{BB962C8B-B14F-4D97-AF65-F5344CB8AC3E}">
        <p14:creationId xmlns:p14="http://schemas.microsoft.com/office/powerpoint/2010/main" val="11645607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סיכום: השלימו את המילים החסרות במשפטים.</a:t>
            </a:r>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37</a:t>
            </a:fld>
            <a:endParaRPr lang="he-IL"/>
          </a:p>
        </p:txBody>
      </p:sp>
    </p:spTree>
    <p:extLst>
      <p:ext uri="{BB962C8B-B14F-4D97-AF65-F5344CB8AC3E}">
        <p14:creationId xmlns:p14="http://schemas.microsoft.com/office/powerpoint/2010/main" val="25163781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סיכום: השלימו את המילים החסרות במשפטים.</a:t>
            </a:r>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38</a:t>
            </a:fld>
            <a:endParaRPr lang="he-IL"/>
          </a:p>
        </p:txBody>
      </p:sp>
    </p:spTree>
    <p:extLst>
      <p:ext uri="{BB962C8B-B14F-4D97-AF65-F5344CB8AC3E}">
        <p14:creationId xmlns:p14="http://schemas.microsoft.com/office/powerpoint/2010/main" val="3505920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מביאים את התלמידים למודעות אודות המיומנויות שנלמדו ולציין את ההקשר של השימוש במיומנויות.</a:t>
            </a:r>
          </a:p>
          <a:p>
            <a:r>
              <a:rPr lang="he-IL" dirty="0"/>
              <a:t>דוגמאות:</a:t>
            </a:r>
          </a:p>
          <a:p>
            <a:r>
              <a:rPr lang="he-IL" dirty="0"/>
              <a:t>ערכנו השוואה בין תוצאות של ניסויים שערכו קבוצות שונות.</a:t>
            </a:r>
          </a:p>
          <a:p>
            <a:r>
              <a:rPr lang="he-IL" dirty="0"/>
              <a:t>הסקנו מסקנות מתוצאות הניסוי.</a:t>
            </a:r>
          </a:p>
          <a:p>
            <a:endParaRPr lang="he-IL" dirty="0"/>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39</a:t>
            </a:fld>
            <a:endParaRPr lang="he-IL"/>
          </a:p>
        </p:txBody>
      </p:sp>
    </p:spTree>
    <p:extLst>
      <p:ext uri="{BB962C8B-B14F-4D97-AF65-F5344CB8AC3E}">
        <p14:creationId xmlns:p14="http://schemas.microsoft.com/office/powerpoint/2010/main" val="1866861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עמוד 129.</a:t>
            </a:r>
          </a:p>
          <a:p>
            <a:r>
              <a:rPr lang="he-IL" dirty="0"/>
              <a:t>סיפורה של הלן קלר הוא סיפור רב השראה על יכולתו של אדם לגבור על מגבלותיו אנושיות קשות ולגבור עליהן. בד בבד הוא נותן אפשרות להעריך עד כמה חשובים  חושי הראיה והשמיעה בחיינו. בד בבד הוא מאפשר לנו להעריך עד כמה חשובים חושי הראייה והשמיעה בחיינו. הפתיחה נועדה ליצור הקשר רעיוני לנושאים שמטופלים בשער וכן כדי לזמן שיח שבאמצעותו אפשר לחשוף ידע מוקדם ולפתח מודעות אודות מטרות הלמידה בשער זה.</a:t>
            </a:r>
          </a:p>
          <a:p>
            <a:r>
              <a:rPr lang="he-IL" dirty="0"/>
              <a:t>מומלץ לשלב סרט מופת על חייה של הלן קלר שנקרא " עושה הנפלאות" (במאי: ארתור פן). </a:t>
            </a:r>
          </a:p>
          <a:p>
            <a:r>
              <a:rPr lang="he-IL" dirty="0"/>
              <a:t>אפשר לצפות בתקציר ההצגה עושה הנפלאות , תיאטרון </a:t>
            </a:r>
            <a:r>
              <a:rPr lang="he-IL" dirty="0" err="1"/>
              <a:t>המדיטק</a:t>
            </a:r>
            <a:r>
              <a:rPr lang="he-IL" dirty="0"/>
              <a:t> (ראו קישור בשקופית)</a:t>
            </a:r>
          </a:p>
          <a:p>
            <a:r>
              <a:rPr lang="he-IL" dirty="0"/>
              <a:t>אפשר לצפות בסרטון על חיי הלן קלר (כתוביות עם תרגום לעברית ולערבית).</a:t>
            </a:r>
          </a:p>
          <a:p>
            <a:r>
              <a:rPr lang="he-IL" dirty="0"/>
              <a:t>אחרי הצפייה בסרטונים אפשר לקיים דיון על חשיבות חוש הראיה והשמיעה בחיינו ומה צריך להתקיים בסביבה כדי שנוכל לראות ולשמוע.</a:t>
            </a:r>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4</a:t>
            </a:fld>
            <a:endParaRPr lang="he-IL"/>
          </a:p>
        </p:txBody>
      </p:sp>
    </p:spTree>
    <p:extLst>
      <p:ext uri="{BB962C8B-B14F-4D97-AF65-F5344CB8AC3E}">
        <p14:creationId xmlns:p14="http://schemas.microsoft.com/office/powerpoint/2010/main" val="8587410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השאלות בתבנית זו נועדו לבדוק ביצועי הבנה של הלומדים אודות מה שנלמד בפרק.</a:t>
            </a:r>
          </a:p>
          <a:p>
            <a:r>
              <a:rPr lang="he-IL" dirty="0"/>
              <a:t>אפשר להשתמש בשאלות/המשימות שמופיעות בתבנית במבט חוזר למטרות של הערכה מעצבת.</a:t>
            </a:r>
          </a:p>
          <a:p>
            <a:r>
              <a:rPr lang="he-IL" dirty="0"/>
              <a:t>בניגוד להערכה מסכמת שהיא הערכה לצורך סיכום שלב הלמידה.</a:t>
            </a:r>
          </a:p>
          <a:p>
            <a:r>
              <a:rPr lang="he-IL" dirty="0"/>
              <a:t>הערכה מעצבת היא הערכה שבמסגרתה קיים משוב מתמיד ומתחולל תהליך למידה מתמשך. בשקופית מוצגת שאלה 3.</a:t>
            </a:r>
          </a:p>
          <a:p>
            <a:endParaRPr lang="he-IL" dirty="0"/>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40</a:t>
            </a:fld>
            <a:endParaRPr lang="he-IL"/>
          </a:p>
        </p:txBody>
      </p:sp>
    </p:spTree>
    <p:extLst>
      <p:ext uri="{BB962C8B-B14F-4D97-AF65-F5344CB8AC3E}">
        <p14:creationId xmlns:p14="http://schemas.microsoft.com/office/powerpoint/2010/main" val="19810234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חלק זה עוסק בהיכרות עם איבר חוש הראייה ותפקודו. הכרת מבנה העין ומנגנון הראייה נעשית ברמה התופעתית בלבד. הבנת מנגנון הראייה מהשלב של קליטת האור ועד לפענוחו במוח (למראה) מחייבת היכרות בסיסית עם מערכת העצבים ותפקודה. מערכת העצבים מטופלת בשער מבט אל תוך הגוף המקדים את השער הזה. בחלק זה שלושה חלקים: "מבנה העין", "תהליך הראייה" ו"שומרים על בריאות העיניים". כל אחד מהחלקים תורם להבנת הקשר שבין אור לראייה ולביסוס ההבנה של תפקוד מערכת העצבים.</a:t>
            </a:r>
          </a:p>
          <a:p>
            <a:r>
              <a:rPr lang="en-US" dirty="0"/>
              <a:t> </a:t>
            </a:r>
            <a:endParaRPr lang="he-IL" dirty="0"/>
          </a:p>
          <a:p>
            <a:r>
              <a:rPr lang="en-US" dirty="0"/>
              <a:t> </a:t>
            </a:r>
            <a:endParaRPr lang="he-IL" dirty="0"/>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41</a:t>
            </a:fld>
            <a:endParaRPr lang="he-IL"/>
          </a:p>
        </p:txBody>
      </p:sp>
    </p:spTree>
    <p:extLst>
      <p:ext uri="{BB962C8B-B14F-4D97-AF65-F5344CB8AC3E}">
        <p14:creationId xmlns:p14="http://schemas.microsoft.com/office/powerpoint/2010/main" val="14743289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התלמידים מתבקשים לערוך תצפית בעזרת מראה על חלקי העין החיצוניים ולצייר את מה שהם רואים.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בציור חשוב להקפיד לכלול את כל החלקים תוך התייחסות למיקומם וליחסי הגודל ביניהם.</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הבנת התפקוד של חלקי העין החיצוניים תתבהר תוך כדי התקדמות תהליך הלמידה.</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ציור תוך כדי התבוננות מסייע להתרכז במה שרואים, מכיוון שפעולת הציור דורשת תכנון מצד הלומדים ותכנון זה תובע מהם לשים לב לפרטים וליחסים שבין החלקים.</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למשל, היחס שבין אורך הגבה ואורך העין הוא פרט ששמים לב אליו כשמציירים והוא תורם להבנה שהגבה משמשת להגנה על העין.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גם זיהוי העובדה שהאישון הוא חור בטבעת שהיא הקשתית חיוני להבנה שהתכווצות והרפיה של הקשתית משנות את קוטר האישון. תלמידים רבים מופתעים מכך שהאישון הוא חור. הם חושבים שהוא "משהו" ולא רק "היעדר קשתית".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התבוננות מהצד בקרנית של החבר/ה כדי לראות את קמירותה עתידה לסייע בהמשך להבין את חשיבותה למיקוד הראייה.</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במשימה התלמידים מתבקשים לכסות את העיניים בעזרת הידיים ולפתוח אותן בבת אחת, זאת כדי להדגים את השתנות קוטר</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האישון בהתאם לכמות האור הנכנסת לעין.</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כשהידיים מכסות את העיניים וכמות האור קטנה – האישונים מתרחבים. ברגע שמסירים את הידיים ופותחים את העיניים, כמות גדולה</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של אור חודרת לעיניים והאישונים מתכווצים.</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התלמידים מתבקשים לחשוב בעצמם ולהסביר את התופעה. אפשר לצפות מהם שיעשו לבד את ההקשר שבין כמות האור הנכנסת לעין</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לבין התכווצות האישונים והתרחבותם ואף להסיק מסקנה שתפקיד האישון (והקשתית)</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הוא לווסת את כמות האור שנכנסת לעין.</a:t>
            </a:r>
          </a:p>
          <a:p>
            <a:endParaRPr lang="en-US" dirty="0"/>
          </a:p>
        </p:txBody>
      </p:sp>
      <p:sp>
        <p:nvSpPr>
          <p:cNvPr id="4" name="Slide Number Placeholder 3"/>
          <p:cNvSpPr>
            <a:spLocks noGrp="1"/>
          </p:cNvSpPr>
          <p:nvPr>
            <p:ph type="sldNum" sz="quarter" idx="5"/>
          </p:nvPr>
        </p:nvSpPr>
        <p:spPr/>
        <p:txBody>
          <a:bodyPr/>
          <a:lstStyle/>
          <a:p>
            <a:fld id="{9B580829-2D3F-4F34-B301-6BBC65228153}" type="slidenum">
              <a:rPr lang="he-IL" smtClean="0"/>
              <a:t>42</a:t>
            </a:fld>
            <a:endParaRPr lang="he-IL"/>
          </a:p>
        </p:txBody>
      </p:sp>
    </p:spTree>
    <p:extLst>
      <p:ext uri="{BB962C8B-B14F-4D97-AF65-F5344CB8AC3E}">
        <p14:creationId xmlns:p14="http://schemas.microsoft.com/office/powerpoint/2010/main" val="9377844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חשוב שההיכרות עם חלקי העין הפנימיים תיעשה בעזרת התנסות בדגמים ממשיים ווירטואליים. מזהים בדגם את חלקי העין ושמות החלקים.</a:t>
            </a:r>
          </a:p>
          <a:p>
            <a:r>
              <a:rPr lang="he-IL" dirty="0"/>
              <a:t>הבנה משמעותית של הקשר בין מבנה העין לבין חלקיה (הפנימיים והחיצוניים) מצריכה למידה של תהליך הראייה (שקופית 42)</a:t>
            </a:r>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43</a:t>
            </a:fld>
            <a:endParaRPr lang="he-IL"/>
          </a:p>
        </p:txBody>
      </p:sp>
    </p:spTree>
    <p:extLst>
      <p:ext uri="{BB962C8B-B14F-4D97-AF65-F5344CB8AC3E}">
        <p14:creationId xmlns:p14="http://schemas.microsoft.com/office/powerpoint/2010/main" val="41822763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על תפיסות חלופיות בנושא הראייה אפשר ללמוד מהסיפור הבא: פיאז'ה שאל את הילד </a:t>
            </a:r>
            <a:r>
              <a:rPr lang="he-IL" dirty="0" err="1"/>
              <a:t>פאט</a:t>
            </a:r>
            <a:r>
              <a:rPr lang="he-IL" dirty="0"/>
              <a:t> בן העשר – מנין בא האור?</a:t>
            </a:r>
          </a:p>
          <a:p>
            <a:r>
              <a:rPr lang="he-IL" dirty="0"/>
              <a:t>מן השמש, הירח, הכוכבים, העננים והאלוהים, ענה הילד.</a:t>
            </a:r>
          </a:p>
          <a:p>
            <a:r>
              <a:rPr lang="he-IL" dirty="0"/>
              <a:t>ואתה מאיר? – לא... כן.</a:t>
            </a:r>
          </a:p>
          <a:p>
            <a:r>
              <a:rPr lang="he-IL" dirty="0"/>
              <a:t>איך אתה מאיר? – בעיניים.</a:t>
            </a:r>
          </a:p>
          <a:p>
            <a:r>
              <a:rPr lang="he-IL" dirty="0"/>
              <a:t>מדוע? – מפני שאם אין עיניים לא רואים טוב.</a:t>
            </a:r>
          </a:p>
          <a:p>
            <a:r>
              <a:rPr lang="he-IL" dirty="0"/>
              <a:t>האם העיניים נותנות אור? – כן, הן נותנות אור.</a:t>
            </a:r>
          </a:p>
          <a:p>
            <a:r>
              <a:rPr lang="he-IL" dirty="0"/>
              <a:t>האם הן מאירות בלילה? – לא, כי הן נעצמות.</a:t>
            </a:r>
          </a:p>
          <a:p>
            <a:r>
              <a:rPr lang="he-IL" dirty="0"/>
              <a:t>ובזמן שהן פקוחות, הן נותנות אור? – כן.</a:t>
            </a:r>
          </a:p>
          <a:p>
            <a:r>
              <a:rPr lang="he-IL" dirty="0"/>
              <a:t>(פיאז'ה, 1957)</a:t>
            </a:r>
          </a:p>
          <a:p>
            <a:r>
              <a:rPr lang="he-IL" dirty="0"/>
              <a:t>הבנת מנגנון הראייה מבוססת על הכרת תכונות פיזיקליות של האור ועל הבנת מבנה מערכת העצבים ותפקודה. קיים טשטוש בהבנת המושגים תחושה וקליטת גירויים. תאי החישה שברשתית העין קולטים גירוי (גלי אור) שמעובד לדחפים עצביים שמובלים בעזרת מערכת העצבים אל אזור הראייה במוח. המוח מעבד את המידע ומפרש אותו למראות שאנו רואים. </a:t>
            </a:r>
          </a:p>
          <a:p>
            <a:endParaRPr lang="he-IL" dirty="0"/>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44</a:t>
            </a:fld>
            <a:endParaRPr lang="he-IL"/>
          </a:p>
        </p:txBody>
      </p:sp>
    </p:spTree>
    <p:extLst>
      <p:ext uri="{BB962C8B-B14F-4D97-AF65-F5344CB8AC3E}">
        <p14:creationId xmlns:p14="http://schemas.microsoft.com/office/powerpoint/2010/main" val="1729658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חשוב להדגיש את פעולת המוח בראייה. למעשה, לא רואים בעין אלא במוח. לא מספיק שהאור נכנס לעין, לא מספיק שהוא</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מתרכז ברשתית, לא מספיק שהוא הופך לדחף עצבי - על הדחף העצבי להגיע אל אזורי הראייה במוח ורק אז תתרחש ראייה.</a:t>
            </a:r>
          </a:p>
          <a:p>
            <a:endParaRPr lang="en-US" dirty="0"/>
          </a:p>
        </p:txBody>
      </p:sp>
      <p:sp>
        <p:nvSpPr>
          <p:cNvPr id="4" name="Slide Number Placeholder 3"/>
          <p:cNvSpPr>
            <a:spLocks noGrp="1"/>
          </p:cNvSpPr>
          <p:nvPr>
            <p:ph type="sldNum" sz="quarter" idx="5"/>
          </p:nvPr>
        </p:nvSpPr>
        <p:spPr/>
        <p:txBody>
          <a:bodyPr/>
          <a:lstStyle/>
          <a:p>
            <a:fld id="{9B580829-2D3F-4F34-B301-6BBC65228153}" type="slidenum">
              <a:rPr lang="he-IL" smtClean="0"/>
              <a:t>45</a:t>
            </a:fld>
            <a:endParaRPr lang="he-IL"/>
          </a:p>
        </p:txBody>
      </p:sp>
    </p:spTree>
    <p:extLst>
      <p:ext uri="{BB962C8B-B14F-4D97-AF65-F5344CB8AC3E}">
        <p14:creationId xmlns:p14="http://schemas.microsoft.com/office/powerpoint/2010/main" val="28491439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בפעילות זו אפשר למקד לשני עקרונות חשובים במדע:</a:t>
            </a:r>
          </a:p>
          <a:p>
            <a:r>
              <a:rPr lang="he-IL" b="1" dirty="0"/>
              <a:t>התאמה בין מבנה (במקרה זה איבר ביולוגי) לתפקוד.</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הבנת עקרון ההתאמה של מבנה ותפקוד איברים. פגיעה באחד המרכיבים יכולה להביא לאובדן הראייה. כל תקלה בתהליך הראייה יכולה להביא לעיוורון – עכירות של הקרנית, עכירות של העדשה, הרס תאי החישה ברשתית, קרע בעצבי הראייה, הרס אזורי הראייה במוח. בכך יש גם מסר חשוב לשמירה על העיניים מכל פגיעה. </a:t>
            </a:r>
          </a:p>
          <a:p>
            <a:endParaRPr lang="he-IL" dirty="0"/>
          </a:p>
          <a:p>
            <a:r>
              <a:rPr lang="he-IL" b="0" dirty="0"/>
              <a:t>ניתן ליישם את מושג המערכת, שבו נעשה שימוש בהקשר למערכות טכנולוגיות ולמערכות ביולוגיות, כמו מערכת העצבים, מערכת ההובלה ומערכת אקולוגיות בשערים קודמים, גם להבנת מבנה העין והקשר בין רכיבי העין לתפקודה.</a:t>
            </a:r>
          </a:p>
          <a:p>
            <a:pPr algn="r" rtl="1">
              <a:lnSpc>
                <a:spcPct val="115000"/>
              </a:lnSpc>
              <a:spcAft>
                <a:spcPts val="1000"/>
              </a:spcAft>
            </a:pPr>
            <a:r>
              <a:rPr lang="he-IL" b="0" dirty="0"/>
              <a:t>מאפייני מערכת ביולוגית: בנויה מרכיבים/איברים. </a:t>
            </a:r>
            <a:r>
              <a:rPr lang="he-IL" sz="1200" b="0" kern="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לכל רכיב יש תפקיד. כל הרכיבים פועלים בתאום. </a:t>
            </a:r>
            <a:r>
              <a:rPr lang="he-IL" sz="1200" b="0" kern="0" dirty="0" err="1">
                <a:solidFill>
                  <a:srgbClr val="222222"/>
                </a:solidFill>
                <a:effectLst/>
                <a:latin typeface="Calibri" panose="020F0502020204030204" pitchFamily="34" charset="0"/>
                <a:ea typeface="Times New Roman" panose="02020603050405020304" pitchFamily="18" charset="0"/>
                <a:cs typeface="Arial" panose="020B0604020202020204" pitchFamily="34" charset="0"/>
              </a:rPr>
              <a:t>התיפקוד</a:t>
            </a:r>
            <a:r>
              <a:rPr lang="he-IL" sz="1200" b="0" kern="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 של כל רכיב משפיע על </a:t>
            </a:r>
            <a:r>
              <a:rPr lang="he-IL" sz="1200" b="0" kern="0" dirty="0" err="1">
                <a:solidFill>
                  <a:srgbClr val="222222"/>
                </a:solidFill>
                <a:effectLst/>
                <a:latin typeface="Calibri" panose="020F0502020204030204" pitchFamily="34" charset="0"/>
                <a:ea typeface="Times New Roman" panose="02020603050405020304" pitchFamily="18" charset="0"/>
                <a:cs typeface="Arial" panose="020B0604020202020204" pitchFamily="34" charset="0"/>
              </a:rPr>
              <a:t>תיפקודם</a:t>
            </a:r>
            <a:r>
              <a:rPr lang="he-IL" sz="1200" b="0" kern="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 של הרכיבים האחרים והמערכת כולה. </a:t>
            </a:r>
            <a:endParaRPr lang="en-US" sz="1200" b="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he-IL" sz="1800" b="0" kern="0" dirty="0">
                <a:solidFill>
                  <a:srgbClr val="222222"/>
                </a:solidFill>
                <a:effectLst/>
                <a:latin typeface="Calibri" panose="020F0502020204030204" pitchFamily="34" charset="0"/>
                <a:ea typeface="Times New Roman" panose="02020603050405020304" pitchFamily="18" charset="0"/>
                <a:cs typeface="Arial" panose="020B0604020202020204" pitchFamily="34" charset="0"/>
              </a:rPr>
              <a:t>יש </a:t>
            </a:r>
            <a:r>
              <a:rPr lang="he-IL" b="0" dirty="0"/>
              <a:t>קלט של מידע (גירויים), עיבוד (במוח) ופלט (ראיה).</a:t>
            </a:r>
          </a:p>
          <a:p>
            <a:pPr algn="r" rtl="1">
              <a:lnSpc>
                <a:spcPct val="115000"/>
              </a:lnSpc>
              <a:spcAft>
                <a:spcPts val="1000"/>
              </a:spcAft>
            </a:pPr>
            <a:r>
              <a:rPr lang="he-IL" b="0" dirty="0"/>
              <a:t>הדיון על משמעות ההיגד </a:t>
            </a:r>
            <a:r>
              <a:rPr lang="he-IL" b="1" dirty="0"/>
              <a:t>אנו רואים במוח</a:t>
            </a:r>
            <a:r>
              <a:rPr lang="he-IL" b="0" dirty="0"/>
              <a:t> (מתחיל בדיון בשקופית 43) מפריך את התפיסה המוטעית שאנו רואים בעיניים. העיניים הן איבר החישה שקולט את גירויי האור והפיענוח ומה שרואים מתבצע במוח.</a:t>
            </a:r>
          </a:p>
          <a:p>
            <a:pPr algn="r" rtl="1">
              <a:lnSpc>
                <a:spcPct val="115000"/>
              </a:lnSpc>
              <a:spcAft>
                <a:spcPts val="1000"/>
              </a:spcAft>
            </a:pPr>
            <a:endParaRPr lang="he-IL" b="0" dirty="0"/>
          </a:p>
          <a:p>
            <a:pPr algn="r" rtl="1">
              <a:lnSpc>
                <a:spcPct val="115000"/>
              </a:lnSpc>
              <a:spcAft>
                <a:spcPts val="1000"/>
              </a:spcAft>
            </a:pPr>
            <a:endParaRPr lang="he-IL" dirty="0"/>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46</a:t>
            </a:fld>
            <a:endParaRPr lang="he-IL"/>
          </a:p>
        </p:txBody>
      </p:sp>
    </p:spTree>
    <p:extLst>
      <p:ext uri="{BB962C8B-B14F-4D97-AF65-F5344CB8AC3E}">
        <p14:creationId xmlns:p14="http://schemas.microsoft.com/office/powerpoint/2010/main" val="12560953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 </a:t>
            </a:r>
            <a:r>
              <a:rPr lang="he-IL" dirty="0"/>
              <a:t>יחידת התוכן גוף האדם ובריאותו, משימה דיגיטלית: </a:t>
            </a:r>
            <a:r>
              <a:rPr lang="he-IL" b="1" dirty="0"/>
              <a:t>עיניים לראות.</a:t>
            </a:r>
          </a:p>
          <a:p>
            <a:r>
              <a:rPr lang="he-IL" dirty="0"/>
              <a:t>המשימה עוסקת במבנה העין ובתפקוד של כל אחד מחלקיה וכן בתהליך הראייה  מחדירת קרני האור לעין ועד פיענוח המידע המגיע אל המוח. כמו כן, המשימה עוסקת במנגנוני ההגנה על העין ובחשיבותם ובדרכים ואמצעים להגנת העיניים</a:t>
            </a:r>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47</a:t>
            </a:fld>
            <a:endParaRPr lang="he-IL"/>
          </a:p>
        </p:txBody>
      </p:sp>
    </p:spTree>
    <p:extLst>
      <p:ext uri="{BB962C8B-B14F-4D97-AF65-F5344CB8AC3E}">
        <p14:creationId xmlns:p14="http://schemas.microsoft.com/office/powerpoint/2010/main" val="25816370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מוצגים לתלמידים כללים לשמירה על בריאות העיניים. בשאלות הנלוות הם מתבקשים לנתח את הכללים במטרה לזהות את סוגי הפעילויות ואת המרכיבים בסביבה שעלולים להביא לפגיעה בעין. כתיבת הסיסמה מזמנת אפשרות לתרגול של אסטרטגיית החשיבה "טיעון". </a:t>
            </a:r>
          </a:p>
          <a:p>
            <a:r>
              <a:rPr lang="he-IL" dirty="0"/>
              <a:t>הטיעון מורכב משני חלקים: משפט הצהרה (במקרה זה - יש לשמור על בריאות העיניים) ומנימוקים תומכים.</a:t>
            </a:r>
          </a:p>
          <a:p>
            <a:r>
              <a:rPr lang="he-IL" dirty="0"/>
              <a:t>חשוב להסב את תשומת לב התלמידים להתפתחות הטכנולוגית בתחום הרפואה. מומלץ להפנות את התלמידים למקורות מידע על טכנולוגיות ביו–רפואיות שפותחו במיוחד לשיפור יכולת הראייה. לדוגמה, תוכנת מחשב שמתרגמת את הטקסט לקול ומקריאה למשתמש לקוי הראייה.</a:t>
            </a:r>
          </a:p>
          <a:p>
            <a:r>
              <a:rPr lang="he-IL" dirty="0"/>
              <a:t>הפרק מזמן גם התייחסות לאנשים בעלי צרכים ייחודיים, כמו לקויי ראייה, ולדרכים שהאדם פיתח כדי להתמודד עם לקויות אלה, כגון כתב ברייל.</a:t>
            </a:r>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48</a:t>
            </a:fld>
            <a:endParaRPr lang="he-IL"/>
          </a:p>
        </p:txBody>
      </p:sp>
    </p:spTree>
    <p:extLst>
      <p:ext uri="{BB962C8B-B14F-4D97-AF65-F5344CB8AC3E}">
        <p14:creationId xmlns:p14="http://schemas.microsoft.com/office/powerpoint/2010/main" val="29669821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מבקשים את התלמידים להשלים את המילים החסרות במשפטים. </a:t>
            </a:r>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49</a:t>
            </a:fld>
            <a:endParaRPr lang="he-IL"/>
          </a:p>
        </p:txBody>
      </p:sp>
    </p:spTree>
    <p:extLst>
      <p:ext uri="{BB962C8B-B14F-4D97-AF65-F5344CB8AC3E}">
        <p14:creationId xmlns:p14="http://schemas.microsoft.com/office/powerpoint/2010/main" val="2137227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לפני קריאת השיר, המורה כותבת על הלוח את שם השיר ומבקשת מהתלמידים שימשיכו באופן חופשי את פתיחת השיר: "אֲנִי רוֹצֶה / רוֹצָה תָּמִיד </a:t>
            </a:r>
            <a:r>
              <a:rPr lang="he-IL" dirty="0" err="1"/>
              <a:t>עֵינַיִם</a:t>
            </a:r>
            <a:r>
              <a:rPr lang="he-IL" dirty="0"/>
              <a:t> כְּדֵי…". (מוסיפים מילים משלהם להמשך המשפט).</a:t>
            </a:r>
          </a:p>
          <a:p>
            <a:r>
              <a:rPr lang="he-IL" dirty="0"/>
              <a:t>משתפים את השורות שכתבו באמצעות הלוח השיתופי "</a:t>
            </a:r>
            <a:r>
              <a:rPr lang="he-IL" dirty="0" err="1"/>
              <a:t>פדלט</a:t>
            </a:r>
            <a:r>
              <a:rPr lang="he-IL" dirty="0"/>
              <a:t>", או בלוח שיתופי אחר. </a:t>
            </a:r>
          </a:p>
          <a:p>
            <a:r>
              <a:rPr lang="he-IL" dirty="0"/>
              <a:t>מקיימים דיון: מדוע בחרתם במילים אלה? מהם ההבדלים בין הדברים השונים שנכתבו על ידי התלמידים? מה הם מלמדים עלינו?</a:t>
            </a:r>
          </a:p>
          <a:p>
            <a:r>
              <a:rPr lang="he-IL" dirty="0"/>
              <a:t>קוראים את השיר.</a:t>
            </a:r>
          </a:p>
          <a:p>
            <a:r>
              <a:rPr lang="he-IL" dirty="0"/>
              <a:t>למה מתכוון המשורר במילים "אֲנִי רוֹצֶה תָּמִיד </a:t>
            </a:r>
            <a:r>
              <a:rPr lang="he-IL" dirty="0" err="1"/>
              <a:t>עֵינַיִם</a:t>
            </a:r>
            <a:r>
              <a:rPr lang="he-IL" dirty="0"/>
              <a:t>"? האם יש בני אדם בעלי עיניים שאינם רואים? </a:t>
            </a:r>
          </a:p>
          <a:p>
            <a:r>
              <a:rPr lang="he-IL" dirty="0"/>
              <a:t>הדובר בשיר מבקש לראות את היופי ולהיות מסוגל גם "לְהַלֵּל אֶת הַיֹּפִי/ </a:t>
            </a:r>
            <a:r>
              <a:rPr lang="he-IL" dirty="0" err="1"/>
              <a:t>הַמֻּפְלָא</a:t>
            </a:r>
            <a:r>
              <a:rPr lang="he-IL" dirty="0"/>
              <a:t> הַזֶּה.</a:t>
            </a:r>
          </a:p>
          <a:p>
            <a:r>
              <a:rPr lang="he-IL" dirty="0"/>
              <a:t>אפשר לצאת עם הילדים לסביבה ולבקש מכל תלמיד לצלם משהו שגורם לו להתרגש מיופיו של העולם.</a:t>
            </a:r>
          </a:p>
          <a:p>
            <a:endParaRPr lang="he-IL" dirty="0"/>
          </a:p>
          <a:p>
            <a:r>
              <a:rPr lang="he-IL" dirty="0"/>
              <a:t>מקיימים דיון על חשיבות חוש הראיה בחיינו ומהם התנאים הדרושים כדי לראות את הסביבה.</a:t>
            </a:r>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5</a:t>
            </a:fld>
            <a:endParaRPr lang="he-IL"/>
          </a:p>
        </p:txBody>
      </p:sp>
    </p:spTree>
    <p:extLst>
      <p:ext uri="{BB962C8B-B14F-4D97-AF65-F5344CB8AC3E}">
        <p14:creationId xmlns:p14="http://schemas.microsoft.com/office/powerpoint/2010/main" val="15663963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מביאים את התלמידים למודעות אודות המיומנויות שנלמדו ולציין את ההקשר של השימוש במיומנויות.</a:t>
            </a:r>
          </a:p>
          <a:p>
            <a:r>
              <a:rPr lang="he-IL" dirty="0"/>
              <a:t>דוגמאות:</a:t>
            </a:r>
          </a:p>
          <a:p>
            <a:r>
              <a:rPr lang="he-IL" dirty="0"/>
              <a:t>ארגנו מידע בטבלה (מהם חלקי העין, מהו תפקוד כל חלק וכיצד יושפע תהליך הראיה אם החלק יפגע.</a:t>
            </a:r>
          </a:p>
          <a:p>
            <a:r>
              <a:rPr lang="he-IL" dirty="0"/>
              <a:t>ניסחנו טיעון הכולל ראיות והנמקה (מדוע חשוב לשמור על בריאות העיניים)</a:t>
            </a:r>
          </a:p>
          <a:p>
            <a:endParaRPr lang="he-IL" dirty="0"/>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50</a:t>
            </a:fld>
            <a:endParaRPr lang="he-IL"/>
          </a:p>
        </p:txBody>
      </p:sp>
    </p:spTree>
    <p:extLst>
      <p:ext uri="{BB962C8B-B14F-4D97-AF65-F5344CB8AC3E}">
        <p14:creationId xmlns:p14="http://schemas.microsoft.com/office/powerpoint/2010/main" val="28092897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השאלות בתבנית זו נועדו לבדוק ביצועי הבנה של הלומדים אודות מה שנלמד בפרק.</a:t>
            </a:r>
          </a:p>
          <a:p>
            <a:r>
              <a:rPr lang="he-IL" dirty="0"/>
              <a:t>אפשר להשתמש בשאלות/המשימות שמופיעות בתבנית במבט חוזר למטרות של הערכה מעצבת.</a:t>
            </a:r>
          </a:p>
          <a:p>
            <a:r>
              <a:rPr lang="he-IL" dirty="0"/>
              <a:t>בניגוד להערכה מסכמת שהיא הערכה לצורך סיכום שלב הלמידה.</a:t>
            </a:r>
          </a:p>
          <a:p>
            <a:r>
              <a:rPr lang="he-IL" dirty="0"/>
              <a:t>הערכה מעצבת היא הערכה שבמסגרתה קיים משוב מתמיד ומתחולל תהליך למידה מתמשך.</a:t>
            </a:r>
          </a:p>
          <a:p>
            <a:endParaRPr lang="he-IL" dirty="0"/>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51</a:t>
            </a:fld>
            <a:endParaRPr lang="he-IL"/>
          </a:p>
        </p:txBody>
      </p:sp>
    </p:spTree>
    <p:extLst>
      <p:ext uri="{BB962C8B-B14F-4D97-AF65-F5344CB8AC3E}">
        <p14:creationId xmlns:p14="http://schemas.microsoft.com/office/powerpoint/2010/main" val="26145233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מקור התמונה: </a:t>
            </a:r>
            <a:r>
              <a:rPr lang="en-US" dirty="0" err="1"/>
              <a:t>pixabay</a:t>
            </a:r>
            <a:endParaRPr lang="en-US" dirty="0"/>
          </a:p>
          <a:p>
            <a:r>
              <a:rPr lang="he-IL" dirty="0"/>
              <a:t>משימת האתגר היא משימת ביצוע שעוסקת בתהליך פתרון בעיות. המשימה  פותחה בגישת ה-</a:t>
            </a:r>
            <a:r>
              <a:rPr lang="en-US" dirty="0"/>
              <a:t>STEM</a:t>
            </a:r>
            <a:r>
              <a:rPr lang="he-IL" dirty="0"/>
              <a:t>: שילוב ידע וחקר מדעי בתהליך פתרון בעיה טכנולוגית. </a:t>
            </a:r>
          </a:p>
          <a:p>
            <a:r>
              <a:rPr lang="he-IL" dirty="0"/>
              <a:t>במשימה התלמידים מתבקשים לפתח מוצר שהמראה בו מרכיב מרכזי ושיכול לשמש בשימוש מעניין.</a:t>
            </a:r>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52</a:t>
            </a:fld>
            <a:endParaRPr lang="he-IL"/>
          </a:p>
        </p:txBody>
      </p:sp>
    </p:spTree>
    <p:extLst>
      <p:ext uri="{BB962C8B-B14F-4D97-AF65-F5344CB8AC3E}">
        <p14:creationId xmlns:p14="http://schemas.microsoft.com/office/powerpoint/2010/main" val="41394489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התלמידים מעלים רעיונות למוצרים שמשולבת בהם מראה ויכולים לשמש את האדם לשימושים שונים.</a:t>
            </a:r>
          </a:p>
          <a:p>
            <a:r>
              <a:rPr lang="he-IL" dirty="0"/>
              <a:t>דוגמה: מוצר שיכול לעזור לי לראות מה מתרחש מתחת למיטה מבלי שאצטרך להתכופף.</a:t>
            </a:r>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53</a:t>
            </a:fld>
            <a:endParaRPr lang="he-IL"/>
          </a:p>
        </p:txBody>
      </p:sp>
    </p:spTree>
    <p:extLst>
      <p:ext uri="{BB962C8B-B14F-4D97-AF65-F5344CB8AC3E}">
        <p14:creationId xmlns:p14="http://schemas.microsoft.com/office/powerpoint/2010/main" val="1364487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התלמידים עורכים השוואה בין הרעיונות שהעלו למוצר בעזרת קריטריונים במטרה לבחור מוצר מתאים.</a:t>
            </a:r>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54</a:t>
            </a:fld>
            <a:endParaRPr lang="he-IL"/>
          </a:p>
        </p:txBody>
      </p:sp>
    </p:spTree>
    <p:extLst>
      <p:ext uri="{BB962C8B-B14F-4D97-AF65-F5344CB8AC3E}">
        <p14:creationId xmlns:p14="http://schemas.microsoft.com/office/powerpoint/2010/main" val="15255025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לאחר שהתלמידים בחרו ברעיון למוצר הם הופכים את הרעיון למוצר בעזרת תהליך התיכון. הם מתכננים ובונים דגם או אב טיפוס. כל התהליך מלווה בחקירה מדעית (אותה הם מבצעים באמצעות נווט החקר המדעי וחקירה מידענית), הערכת המוצר ולבסוף הביצוע.</a:t>
            </a:r>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55</a:t>
            </a:fld>
            <a:endParaRPr lang="he-IL"/>
          </a:p>
        </p:txBody>
      </p:sp>
    </p:spTree>
    <p:extLst>
      <p:ext uri="{BB962C8B-B14F-4D97-AF65-F5344CB8AC3E}">
        <p14:creationId xmlns:p14="http://schemas.microsoft.com/office/powerpoint/2010/main" val="9830401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פתרון הבעיה מחייב קיום של תהליך חקר מדעי.</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לדוגמה: אחת הדרכים לבדוק מאיזה חומר יהיה עשוי המוצר שלנו נאסוף מידע על תכונות חומרים באמצעות ביצוע תהליך של חקר מדעי.</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בעזרת ניסויים אפשר לבדוק, למשל, אילו גורמים יכולים להשפיע על חוזק החומר.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מוצע לעבוד עם נווט תהליך החקר לפתרון שאלת החקר.</a:t>
            </a:r>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56</a:t>
            </a:fld>
            <a:endParaRPr lang="he-IL"/>
          </a:p>
        </p:txBody>
      </p:sp>
    </p:spTree>
    <p:extLst>
      <p:ext uri="{BB962C8B-B14F-4D97-AF65-F5344CB8AC3E}">
        <p14:creationId xmlns:p14="http://schemas.microsoft.com/office/powerpoint/2010/main" val="355997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ללא אור לא תיתכן ראייה!</a:t>
            </a:r>
          </a:p>
          <a:p>
            <a:r>
              <a:rPr lang="he-IL" dirty="0"/>
              <a:t>הראייה היא זאת המאפשרת היכרות עם הסביבה ומקלה על ביצוע הפעולות. האור מופץ מגופים מסוימים הנקראים מקורות אור. קיימים מקורות אור טבעיים: השמש וכוכבים אחרים, תופעות טבע כמו ברק ועוד.  האדם יצר טכנולוגיות למאור שהלכו והשתכללו במהלך ההיסטוריה האנושית וכך השתחרר מהתלות הבלעדית במקורות האור הטבעיים.</a:t>
            </a:r>
          </a:p>
          <a:p>
            <a:r>
              <a:rPr kumimoji="0" lang="he-IL"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מבקשים מהתלמידים לקרוא את קטע המידע </a:t>
            </a:r>
            <a:r>
              <a:rPr kumimoji="0" lang="he-IL"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אור</a:t>
            </a:r>
            <a:r>
              <a:rPr kumimoji="0" lang="he-IL"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בעמוד 132 ולהשיב במחברת על שאלת הדיון.</a:t>
            </a:r>
            <a:endParaRPr lang="he-IL" dirty="0"/>
          </a:p>
          <a:p>
            <a:endParaRPr lang="en-US" dirty="0"/>
          </a:p>
        </p:txBody>
      </p:sp>
      <p:sp>
        <p:nvSpPr>
          <p:cNvPr id="4" name="Slide Number Placeholder 3"/>
          <p:cNvSpPr>
            <a:spLocks noGrp="1"/>
          </p:cNvSpPr>
          <p:nvPr>
            <p:ph type="sldNum" sz="quarter" idx="5"/>
          </p:nvPr>
        </p:nvSpPr>
        <p:spPr/>
        <p:txBody>
          <a:bodyPr/>
          <a:lstStyle/>
          <a:p>
            <a:fld id="{9B580829-2D3F-4F34-B301-6BBC65228153}" type="slidenum">
              <a:rPr lang="he-IL" smtClean="0"/>
              <a:t>6</a:t>
            </a:fld>
            <a:endParaRPr lang="he-IL"/>
          </a:p>
        </p:txBody>
      </p:sp>
    </p:spTree>
    <p:extLst>
      <p:ext uri="{BB962C8B-B14F-4D97-AF65-F5344CB8AC3E}">
        <p14:creationId xmlns:p14="http://schemas.microsoft.com/office/powerpoint/2010/main" val="1513187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MFNarkisClassic"/>
                <a:ea typeface="+mn-ea"/>
                <a:cs typeface="Arial" panose="020B0604020202020204" pitchFamily="34" charset="0"/>
              </a:rPr>
              <a:t>המשימה נועדה להביא את התלמידים למודעות שקיים קשר בין אור לבין ראייה: האור הוא תנאי הכרחי לראייה. לתלמידים היושבים בכיתה ורואים מה שסביבם ברור שהראייה מתאפשרת בזכות העיניים. מכיוון שבכיתה אין רואים את השמש שהיא מקור אור אין הם נותנים דעתם לכך שבכיתה יש אור. כדי להבין את הקשר שבין אור לראייה, יוצרים בעזרת התיבה האפלה סביבה שבה אין אור.</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הכנת תיבה אפלה:</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יש לדאוג להכנה מוקדמת של התיבות האפלות (רצוי שלכל ילד/ה תהיה תיבה משלו/ה או לכל היותר לכל זוג תלמידים).</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התיבה משמשת למשימות אחדות ולכן חשוב להקפיד בהכנתה על דיוק בביצוע ועל חוזק חומרים. מומלץ לצבוע את התיבה מבפנים ומבחוץ בצבע פלסטי שחור מט (להקפיד על צבע שאינו רעיל). השחרת התיבה מבפנים מונעת החזרת אור מהדפנות, והאור שיגיע לעין הוא אור מהמקור או מחפצים מוארים שבתיבה.</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1" i="0" u="none" strike="noStrike" kern="1200" cap="none" spc="0" normalizeH="0" baseline="0" noProof="0" dirty="0">
                <a:ln>
                  <a:noFill/>
                </a:ln>
                <a:solidFill>
                  <a:prstClr val="black"/>
                </a:solidFill>
                <a:effectLst/>
                <a:uLnTx/>
                <a:uFillTx/>
                <a:latin typeface="MFNarkisClassic-Bold"/>
                <a:ea typeface="+mn-ea"/>
                <a:cs typeface="Arial" panose="020B0604020202020204" pitchFamily="34" charset="0"/>
              </a:rPr>
              <a:t>שימו לב: </a:t>
            </a:r>
            <a:r>
              <a:rPr kumimoji="0" lang="he-IL" sz="1800" b="0" i="0" u="none" strike="noStrike" kern="1200" cap="none" spc="0" normalizeH="0" baseline="0" noProof="0" dirty="0">
                <a:ln>
                  <a:noFill/>
                </a:ln>
                <a:solidFill>
                  <a:prstClr val="black"/>
                </a:solidFill>
                <a:effectLst/>
                <a:uLnTx/>
                <a:uFillTx/>
                <a:latin typeface="MFNarkisClassic"/>
                <a:ea typeface="+mn-ea"/>
                <a:cs typeface="Arial" panose="020B0604020202020204" pitchFamily="34" charset="0"/>
              </a:rPr>
              <a:t>יש ילדים שהחושך נתפס אצלם כ"משהו" בפני עצמו ולא כמצב של שלילת אור. התיבה השחורה יכולה לשמש כאמצעי</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MFNarkisClassic"/>
                <a:ea typeface="+mn-ea"/>
                <a:cs typeface="Arial" panose="020B0604020202020204" pitchFamily="34" charset="0"/>
              </a:rPr>
              <a:t>להדגמת סביבה מוארת בפני התלמידים וכן סביבה חשוכה. התלמידים ייווכחו שברגע שלא יהיה אור ממקור אור, בתיבה ישרור</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black"/>
                </a:solidFill>
                <a:effectLst/>
                <a:uLnTx/>
                <a:uFillTx/>
                <a:latin typeface="MFNarkisClassic"/>
                <a:ea typeface="+mn-ea"/>
                <a:cs typeface="Arial" panose="020B0604020202020204" pitchFamily="34" charset="0"/>
              </a:rPr>
              <a:t>חושך. כלומר חושך = היעדר אור.</a:t>
            </a:r>
            <a:endPar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9B580829-2D3F-4F34-B301-6BBC65228153}" type="slidenum">
              <a:rPr lang="he-IL" smtClean="0"/>
              <a:t>7</a:t>
            </a:fld>
            <a:endParaRPr lang="he-IL"/>
          </a:p>
        </p:txBody>
      </p:sp>
    </p:spTree>
    <p:extLst>
      <p:ext uri="{BB962C8B-B14F-4D97-AF65-F5344CB8AC3E}">
        <p14:creationId xmlns:p14="http://schemas.microsoft.com/office/powerpoint/2010/main" val="2825604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MFNarkisClassic"/>
              </a:rPr>
              <a:t>לאחר שהתלמידים נוכחו לדעת שאי אפשר לראות ללא אור ולאחר שלמדו על קיומו של האור, נשאלת השאלה, מהיכן הגיע האור</a:t>
            </a:r>
          </a:p>
          <a:p>
            <a:pPr algn="r"/>
            <a:r>
              <a:rPr lang="he-IL" sz="1800" b="0" i="0" u="none" strike="noStrike" baseline="0" dirty="0">
                <a:latin typeface="MFNarkisClassic"/>
              </a:rPr>
              <a:t>כאשר הסרנו את הכיסוי מעל החור שנמצא במכסה של התיבה?</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800" b="0" i="0" u="none" strike="noStrike" baseline="0" dirty="0">
                <a:latin typeface="MFNarkisClassic"/>
              </a:rPr>
              <a:t>התלמידים קוראים את קטעי המידע ומארגנים מידע בטבלת השוואה (עמוד 135, שקופית 7). </a:t>
            </a:r>
            <a:r>
              <a:rPr lang="he-IL" sz="1800" dirty="0"/>
              <a:t>הקריטריונים למיון מדגישים את ההבדל בין מקורות אור טבעיים למלאכותיים (זמינותם, מענה לצורך, השפעה על הסביבה). </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800" b="0" i="0" u="none" strike="noStrike" baseline="0" dirty="0">
              <a:latin typeface="MFNarkisClassic"/>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sz="1800" b="0" i="0" u="none" strike="noStrike" baseline="0" dirty="0">
                <a:latin typeface="MFNarkisClassic"/>
              </a:rPr>
              <a:t>האור מגיע ממקורות אור טבעיים ומלאכותיים.</a:t>
            </a:r>
          </a:p>
          <a:p>
            <a:pPr algn="r"/>
            <a:endParaRPr lang="he-IL" sz="1800" b="0" i="0" u="none" strike="noStrike" baseline="0" dirty="0">
              <a:latin typeface="MFNarkisClassic"/>
            </a:endParaRPr>
          </a:p>
          <a:p>
            <a:pPr algn="r"/>
            <a:endParaRPr lang="he-IL" dirty="0"/>
          </a:p>
        </p:txBody>
      </p:sp>
      <p:sp>
        <p:nvSpPr>
          <p:cNvPr id="4" name="מציין מיקום של מספר שקופית 3"/>
          <p:cNvSpPr>
            <a:spLocks noGrp="1"/>
          </p:cNvSpPr>
          <p:nvPr>
            <p:ph type="sldNum" sz="quarter" idx="5"/>
          </p:nvPr>
        </p:nvSpPr>
        <p:spPr/>
        <p:txBody>
          <a:bodyPr/>
          <a:lstStyle/>
          <a:p>
            <a:fld id="{9B580829-2D3F-4F34-B301-6BBC65228153}" type="slidenum">
              <a:rPr lang="he-IL" smtClean="0"/>
              <a:t>8</a:t>
            </a:fld>
            <a:endParaRPr lang="he-IL"/>
          </a:p>
        </p:txBody>
      </p:sp>
    </p:spTree>
    <p:extLst>
      <p:ext uri="{BB962C8B-B14F-4D97-AF65-F5344CB8AC3E}">
        <p14:creationId xmlns:p14="http://schemas.microsoft.com/office/powerpoint/2010/main" val="3325665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מארגנים מידע בטבלה על מקורות אור טבעיים ומלאכותיים על פי תבחינים/קריטריונים. </a:t>
            </a:r>
          </a:p>
          <a:p>
            <a:r>
              <a:rPr lang="he-IL" dirty="0"/>
              <a:t>משווים בין סוגי המקורות ומסיקים מהם היתרונות והחסרונות לשימוש בכל אחד מסוגי מקורות האור.</a:t>
            </a:r>
          </a:p>
          <a:p>
            <a:endParaRPr lang="he-IL" dirty="0"/>
          </a:p>
          <a:p>
            <a:r>
              <a:rPr lang="he-IL" dirty="0"/>
              <a:t>הבנת משמעות ההבדל בין מקור אור טבעי למקור אור מלאכותי קשורה בהבנת מהות הטכנולוגיה.</a:t>
            </a:r>
          </a:p>
          <a:p>
            <a:r>
              <a:rPr lang="he-IL" dirty="0"/>
              <a:t>מקור אור טבעי זהו מקור אור שהאדם לא יצר. מגבלות בשימוש בזמן ובמקום של מקורות האור הטבעיים וחוסר היכולת של האדם לשלוט</a:t>
            </a:r>
          </a:p>
          <a:p>
            <a:r>
              <a:rPr lang="he-IL" dirty="0"/>
              <a:t>בהם ולהתאים אותם לצרכיו הובילו לפיתוח מקורות אור מלאכותיים – הטכנולוגיה של המאור.</a:t>
            </a:r>
          </a:p>
          <a:p>
            <a:r>
              <a:rPr lang="he-IL" dirty="0"/>
              <a:t>העיסוק במקורות אור מלאכותיים מזמן אפשרות לשימוש במושגים טכנולוגיים, כגון: צורך, בעיה, פתרון מתאים, דרישות מהמוצר, שכלול, הרחבת יכולת.</a:t>
            </a:r>
          </a:p>
          <a:p>
            <a:endParaRPr lang="he-IL" dirty="0"/>
          </a:p>
          <a:p>
            <a:r>
              <a:rPr lang="he-IL" dirty="0"/>
              <a:t> </a:t>
            </a:r>
            <a:endParaRPr lang="en-US" dirty="0"/>
          </a:p>
        </p:txBody>
      </p:sp>
      <p:sp>
        <p:nvSpPr>
          <p:cNvPr id="4" name="Slide Number Placeholder 3"/>
          <p:cNvSpPr>
            <a:spLocks noGrp="1"/>
          </p:cNvSpPr>
          <p:nvPr>
            <p:ph type="sldNum" sz="quarter" idx="5"/>
          </p:nvPr>
        </p:nvSpPr>
        <p:spPr/>
        <p:txBody>
          <a:bodyPr/>
          <a:lstStyle/>
          <a:p>
            <a:fld id="{9B580829-2D3F-4F34-B301-6BBC65228153}" type="slidenum">
              <a:rPr lang="he-IL" smtClean="0"/>
              <a:t>9</a:t>
            </a:fld>
            <a:endParaRPr lang="he-IL"/>
          </a:p>
        </p:txBody>
      </p:sp>
    </p:spTree>
    <p:extLst>
      <p:ext uri="{BB962C8B-B14F-4D97-AF65-F5344CB8AC3E}">
        <p14:creationId xmlns:p14="http://schemas.microsoft.com/office/powerpoint/2010/main" val="996471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FD07A92-5C05-01C8-BC18-DD0CA16831FE}"/>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EA3580C6-F3AD-4177-0E9B-5A5764952F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4C308D5A-B90F-A8D6-F4E4-ABB6209A9B45}"/>
              </a:ext>
            </a:extLst>
          </p:cNvPr>
          <p:cNvSpPr>
            <a:spLocks noGrp="1"/>
          </p:cNvSpPr>
          <p:nvPr>
            <p:ph type="dt" sz="half" idx="10"/>
          </p:nvPr>
        </p:nvSpPr>
        <p:spPr/>
        <p:txBody>
          <a:bodyPr/>
          <a:lstStyle/>
          <a:p>
            <a:fld id="{50576254-96E9-4582-B59E-C8698A3338BE}" type="datetimeFigureOut">
              <a:rPr lang="he-IL" smtClean="0"/>
              <a:t>י"ג/אדר א/תשפ"ד</a:t>
            </a:fld>
            <a:endParaRPr lang="he-IL"/>
          </a:p>
        </p:txBody>
      </p:sp>
      <p:sp>
        <p:nvSpPr>
          <p:cNvPr id="5" name="מציין מיקום של כותרת תחתונה 4">
            <a:extLst>
              <a:ext uri="{FF2B5EF4-FFF2-40B4-BE49-F238E27FC236}">
                <a16:creationId xmlns:a16="http://schemas.microsoft.com/office/drawing/2014/main" id="{8B4F4513-3DE4-0235-1901-083D9F4E73D7}"/>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0276DEA8-6037-E762-C869-1FBCFA671887}"/>
              </a:ext>
            </a:extLst>
          </p:cNvPr>
          <p:cNvSpPr>
            <a:spLocks noGrp="1"/>
          </p:cNvSpPr>
          <p:nvPr>
            <p:ph type="sldNum" sz="quarter" idx="12"/>
          </p:nvPr>
        </p:nvSpPr>
        <p:spPr/>
        <p:txBody>
          <a:bodyPr/>
          <a:lstStyle/>
          <a:p>
            <a:fld id="{85E9D138-955E-46B8-8FBE-A06C80600ED1}" type="slidenum">
              <a:rPr lang="he-IL" smtClean="0"/>
              <a:t>‹#›</a:t>
            </a:fld>
            <a:endParaRPr lang="he-IL"/>
          </a:p>
        </p:txBody>
      </p:sp>
    </p:spTree>
    <p:extLst>
      <p:ext uri="{BB962C8B-B14F-4D97-AF65-F5344CB8AC3E}">
        <p14:creationId xmlns:p14="http://schemas.microsoft.com/office/powerpoint/2010/main" val="600840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C046926-7D47-8D54-E2D5-5C4D77C3431B}"/>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D086D82A-BBFA-552C-1A30-E0E7E417E849}"/>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18CA2917-8800-BA1A-A77D-9C4379813CAF}"/>
              </a:ext>
            </a:extLst>
          </p:cNvPr>
          <p:cNvSpPr>
            <a:spLocks noGrp="1"/>
          </p:cNvSpPr>
          <p:nvPr>
            <p:ph type="dt" sz="half" idx="10"/>
          </p:nvPr>
        </p:nvSpPr>
        <p:spPr/>
        <p:txBody>
          <a:bodyPr/>
          <a:lstStyle/>
          <a:p>
            <a:fld id="{50576254-96E9-4582-B59E-C8698A3338BE}" type="datetimeFigureOut">
              <a:rPr lang="he-IL" smtClean="0"/>
              <a:t>י"ג/אדר א/תשפ"ד</a:t>
            </a:fld>
            <a:endParaRPr lang="he-IL"/>
          </a:p>
        </p:txBody>
      </p:sp>
      <p:sp>
        <p:nvSpPr>
          <p:cNvPr id="5" name="מציין מיקום של כותרת תחתונה 4">
            <a:extLst>
              <a:ext uri="{FF2B5EF4-FFF2-40B4-BE49-F238E27FC236}">
                <a16:creationId xmlns:a16="http://schemas.microsoft.com/office/drawing/2014/main" id="{8134DA3B-C32E-E9A1-97E9-326F41C7580A}"/>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5927C040-0306-A4CA-8E2D-7C142B054EC4}"/>
              </a:ext>
            </a:extLst>
          </p:cNvPr>
          <p:cNvSpPr>
            <a:spLocks noGrp="1"/>
          </p:cNvSpPr>
          <p:nvPr>
            <p:ph type="sldNum" sz="quarter" idx="12"/>
          </p:nvPr>
        </p:nvSpPr>
        <p:spPr/>
        <p:txBody>
          <a:bodyPr/>
          <a:lstStyle/>
          <a:p>
            <a:fld id="{85E9D138-955E-46B8-8FBE-A06C80600ED1}" type="slidenum">
              <a:rPr lang="he-IL" smtClean="0"/>
              <a:t>‹#›</a:t>
            </a:fld>
            <a:endParaRPr lang="he-IL"/>
          </a:p>
        </p:txBody>
      </p:sp>
    </p:spTree>
    <p:extLst>
      <p:ext uri="{BB962C8B-B14F-4D97-AF65-F5344CB8AC3E}">
        <p14:creationId xmlns:p14="http://schemas.microsoft.com/office/powerpoint/2010/main" val="2659019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A8346D7C-83E9-B381-8F24-AE6AA9D80B95}"/>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76CDC720-51C5-1759-82AC-D21FAAA49815}"/>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AD741937-0B9F-2F7E-26A7-69127725B661}"/>
              </a:ext>
            </a:extLst>
          </p:cNvPr>
          <p:cNvSpPr>
            <a:spLocks noGrp="1"/>
          </p:cNvSpPr>
          <p:nvPr>
            <p:ph type="dt" sz="half" idx="10"/>
          </p:nvPr>
        </p:nvSpPr>
        <p:spPr/>
        <p:txBody>
          <a:bodyPr/>
          <a:lstStyle/>
          <a:p>
            <a:fld id="{50576254-96E9-4582-B59E-C8698A3338BE}" type="datetimeFigureOut">
              <a:rPr lang="he-IL" smtClean="0"/>
              <a:t>י"ג/אדר א/תשפ"ד</a:t>
            </a:fld>
            <a:endParaRPr lang="he-IL"/>
          </a:p>
        </p:txBody>
      </p:sp>
      <p:sp>
        <p:nvSpPr>
          <p:cNvPr id="5" name="מציין מיקום של כותרת תחתונה 4">
            <a:extLst>
              <a:ext uri="{FF2B5EF4-FFF2-40B4-BE49-F238E27FC236}">
                <a16:creationId xmlns:a16="http://schemas.microsoft.com/office/drawing/2014/main" id="{8C30BA92-E885-42FF-18F1-CA1950049CA1}"/>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F34D1C07-B666-289A-54C9-C375D0463F94}"/>
              </a:ext>
            </a:extLst>
          </p:cNvPr>
          <p:cNvSpPr>
            <a:spLocks noGrp="1"/>
          </p:cNvSpPr>
          <p:nvPr>
            <p:ph type="sldNum" sz="quarter" idx="12"/>
          </p:nvPr>
        </p:nvSpPr>
        <p:spPr/>
        <p:txBody>
          <a:bodyPr/>
          <a:lstStyle/>
          <a:p>
            <a:fld id="{85E9D138-955E-46B8-8FBE-A06C80600ED1}" type="slidenum">
              <a:rPr lang="he-IL" smtClean="0"/>
              <a:t>‹#›</a:t>
            </a:fld>
            <a:endParaRPr lang="he-IL"/>
          </a:p>
        </p:txBody>
      </p:sp>
    </p:spTree>
    <p:extLst>
      <p:ext uri="{BB962C8B-B14F-4D97-AF65-F5344CB8AC3E}">
        <p14:creationId xmlns:p14="http://schemas.microsoft.com/office/powerpoint/2010/main" val="21369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FA71190-60CB-F10F-B426-054B6607B14C}"/>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62E5094A-24BB-4498-694B-C55E30E7E5F6}"/>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ED248706-2BFD-D3CB-6368-0DA3DC78C844}"/>
              </a:ext>
            </a:extLst>
          </p:cNvPr>
          <p:cNvSpPr>
            <a:spLocks noGrp="1"/>
          </p:cNvSpPr>
          <p:nvPr>
            <p:ph type="dt" sz="half" idx="10"/>
          </p:nvPr>
        </p:nvSpPr>
        <p:spPr/>
        <p:txBody>
          <a:bodyPr/>
          <a:lstStyle/>
          <a:p>
            <a:fld id="{50576254-96E9-4582-B59E-C8698A3338BE}" type="datetimeFigureOut">
              <a:rPr lang="he-IL" smtClean="0"/>
              <a:t>י"ג/אדר א/תשפ"ד</a:t>
            </a:fld>
            <a:endParaRPr lang="he-IL"/>
          </a:p>
        </p:txBody>
      </p:sp>
      <p:sp>
        <p:nvSpPr>
          <p:cNvPr id="5" name="מציין מיקום של כותרת תחתונה 4">
            <a:extLst>
              <a:ext uri="{FF2B5EF4-FFF2-40B4-BE49-F238E27FC236}">
                <a16:creationId xmlns:a16="http://schemas.microsoft.com/office/drawing/2014/main" id="{D27B11AB-6DBB-7B42-1ED9-45C8DACC2235}"/>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9CBC4B30-3F94-D6A5-11BE-63C5BD8A29AD}"/>
              </a:ext>
            </a:extLst>
          </p:cNvPr>
          <p:cNvSpPr>
            <a:spLocks noGrp="1"/>
          </p:cNvSpPr>
          <p:nvPr>
            <p:ph type="sldNum" sz="quarter" idx="12"/>
          </p:nvPr>
        </p:nvSpPr>
        <p:spPr/>
        <p:txBody>
          <a:bodyPr/>
          <a:lstStyle/>
          <a:p>
            <a:fld id="{85E9D138-955E-46B8-8FBE-A06C80600ED1}" type="slidenum">
              <a:rPr lang="he-IL" smtClean="0"/>
              <a:t>‹#›</a:t>
            </a:fld>
            <a:endParaRPr lang="he-IL"/>
          </a:p>
        </p:txBody>
      </p:sp>
    </p:spTree>
    <p:extLst>
      <p:ext uri="{BB962C8B-B14F-4D97-AF65-F5344CB8AC3E}">
        <p14:creationId xmlns:p14="http://schemas.microsoft.com/office/powerpoint/2010/main" val="81913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D83940E-F796-DAAF-1593-64B341F10783}"/>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43AD3578-E7A5-9F0E-58EE-F499629F3F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6D7B48E5-204E-36A7-C7F5-E4F6AB11FD01}"/>
              </a:ext>
            </a:extLst>
          </p:cNvPr>
          <p:cNvSpPr>
            <a:spLocks noGrp="1"/>
          </p:cNvSpPr>
          <p:nvPr>
            <p:ph type="dt" sz="half" idx="10"/>
          </p:nvPr>
        </p:nvSpPr>
        <p:spPr/>
        <p:txBody>
          <a:bodyPr/>
          <a:lstStyle/>
          <a:p>
            <a:fld id="{50576254-96E9-4582-B59E-C8698A3338BE}" type="datetimeFigureOut">
              <a:rPr lang="he-IL" smtClean="0"/>
              <a:t>י"ג/אדר א/תשפ"ד</a:t>
            </a:fld>
            <a:endParaRPr lang="he-IL"/>
          </a:p>
        </p:txBody>
      </p:sp>
      <p:sp>
        <p:nvSpPr>
          <p:cNvPr id="5" name="מציין מיקום של כותרת תחתונה 4">
            <a:extLst>
              <a:ext uri="{FF2B5EF4-FFF2-40B4-BE49-F238E27FC236}">
                <a16:creationId xmlns:a16="http://schemas.microsoft.com/office/drawing/2014/main" id="{625779C7-09EB-6776-3E47-80AADC4771C1}"/>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E2D662AA-3507-208D-160B-60A8D06BFE8E}"/>
              </a:ext>
            </a:extLst>
          </p:cNvPr>
          <p:cNvSpPr>
            <a:spLocks noGrp="1"/>
          </p:cNvSpPr>
          <p:nvPr>
            <p:ph type="sldNum" sz="quarter" idx="12"/>
          </p:nvPr>
        </p:nvSpPr>
        <p:spPr/>
        <p:txBody>
          <a:bodyPr/>
          <a:lstStyle/>
          <a:p>
            <a:fld id="{85E9D138-955E-46B8-8FBE-A06C80600ED1}" type="slidenum">
              <a:rPr lang="he-IL" smtClean="0"/>
              <a:t>‹#›</a:t>
            </a:fld>
            <a:endParaRPr lang="he-IL"/>
          </a:p>
        </p:txBody>
      </p:sp>
    </p:spTree>
    <p:extLst>
      <p:ext uri="{BB962C8B-B14F-4D97-AF65-F5344CB8AC3E}">
        <p14:creationId xmlns:p14="http://schemas.microsoft.com/office/powerpoint/2010/main" val="4222226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01E7B44-2193-6024-E465-B203DFF1002E}"/>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3C2FFDFA-A528-A8F7-2949-BA216AFDEFBD}"/>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39AF34C6-D060-B305-8C61-47A539CDED92}"/>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274F5E12-A2A0-EB26-C371-7DCF434B1621}"/>
              </a:ext>
            </a:extLst>
          </p:cNvPr>
          <p:cNvSpPr>
            <a:spLocks noGrp="1"/>
          </p:cNvSpPr>
          <p:nvPr>
            <p:ph type="dt" sz="half" idx="10"/>
          </p:nvPr>
        </p:nvSpPr>
        <p:spPr/>
        <p:txBody>
          <a:bodyPr/>
          <a:lstStyle/>
          <a:p>
            <a:fld id="{50576254-96E9-4582-B59E-C8698A3338BE}" type="datetimeFigureOut">
              <a:rPr lang="he-IL" smtClean="0"/>
              <a:t>י"ג/אדר א/תשפ"ד</a:t>
            </a:fld>
            <a:endParaRPr lang="he-IL"/>
          </a:p>
        </p:txBody>
      </p:sp>
      <p:sp>
        <p:nvSpPr>
          <p:cNvPr id="6" name="מציין מיקום של כותרת תחתונה 5">
            <a:extLst>
              <a:ext uri="{FF2B5EF4-FFF2-40B4-BE49-F238E27FC236}">
                <a16:creationId xmlns:a16="http://schemas.microsoft.com/office/drawing/2014/main" id="{CCF70935-294A-8590-3F2B-81FDE672381B}"/>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240759A6-18A9-53C8-162C-EDEFCDBD9A8E}"/>
              </a:ext>
            </a:extLst>
          </p:cNvPr>
          <p:cNvSpPr>
            <a:spLocks noGrp="1"/>
          </p:cNvSpPr>
          <p:nvPr>
            <p:ph type="sldNum" sz="quarter" idx="12"/>
          </p:nvPr>
        </p:nvSpPr>
        <p:spPr/>
        <p:txBody>
          <a:bodyPr/>
          <a:lstStyle/>
          <a:p>
            <a:fld id="{85E9D138-955E-46B8-8FBE-A06C80600ED1}" type="slidenum">
              <a:rPr lang="he-IL" smtClean="0"/>
              <a:t>‹#›</a:t>
            </a:fld>
            <a:endParaRPr lang="he-IL"/>
          </a:p>
        </p:txBody>
      </p:sp>
    </p:spTree>
    <p:extLst>
      <p:ext uri="{BB962C8B-B14F-4D97-AF65-F5344CB8AC3E}">
        <p14:creationId xmlns:p14="http://schemas.microsoft.com/office/powerpoint/2010/main" val="2713299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C4607A4-D806-0E3F-C401-3A88CA53F837}"/>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CCE1ABAF-2A66-FEC3-E33C-CDB9A299F5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2BC46DB7-6A4A-AF09-037A-E7E141E64FD0}"/>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7A262595-DB35-29A5-2CA7-63151B7811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5D8A8E79-B4A3-B929-239D-F4D3E2F07A34}"/>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F00BA1E7-D956-EA37-1D75-D272841BC401}"/>
              </a:ext>
            </a:extLst>
          </p:cNvPr>
          <p:cNvSpPr>
            <a:spLocks noGrp="1"/>
          </p:cNvSpPr>
          <p:nvPr>
            <p:ph type="dt" sz="half" idx="10"/>
          </p:nvPr>
        </p:nvSpPr>
        <p:spPr/>
        <p:txBody>
          <a:bodyPr/>
          <a:lstStyle/>
          <a:p>
            <a:fld id="{50576254-96E9-4582-B59E-C8698A3338BE}" type="datetimeFigureOut">
              <a:rPr lang="he-IL" smtClean="0"/>
              <a:t>י"ג/אדר א/תשפ"ד</a:t>
            </a:fld>
            <a:endParaRPr lang="he-IL"/>
          </a:p>
        </p:txBody>
      </p:sp>
      <p:sp>
        <p:nvSpPr>
          <p:cNvPr id="8" name="מציין מיקום של כותרת תחתונה 7">
            <a:extLst>
              <a:ext uri="{FF2B5EF4-FFF2-40B4-BE49-F238E27FC236}">
                <a16:creationId xmlns:a16="http://schemas.microsoft.com/office/drawing/2014/main" id="{BC3EE1D7-204E-F42B-FF8A-CA7BDD4B740E}"/>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F5F7B699-8C45-085A-835B-6A8DB6C0AAE0}"/>
              </a:ext>
            </a:extLst>
          </p:cNvPr>
          <p:cNvSpPr>
            <a:spLocks noGrp="1"/>
          </p:cNvSpPr>
          <p:nvPr>
            <p:ph type="sldNum" sz="quarter" idx="12"/>
          </p:nvPr>
        </p:nvSpPr>
        <p:spPr/>
        <p:txBody>
          <a:bodyPr/>
          <a:lstStyle/>
          <a:p>
            <a:fld id="{85E9D138-955E-46B8-8FBE-A06C80600ED1}" type="slidenum">
              <a:rPr lang="he-IL" smtClean="0"/>
              <a:t>‹#›</a:t>
            </a:fld>
            <a:endParaRPr lang="he-IL"/>
          </a:p>
        </p:txBody>
      </p:sp>
    </p:spTree>
    <p:extLst>
      <p:ext uri="{BB962C8B-B14F-4D97-AF65-F5344CB8AC3E}">
        <p14:creationId xmlns:p14="http://schemas.microsoft.com/office/powerpoint/2010/main" val="4146469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88FF963-E857-9AB6-D1F7-4094A6BFDC4F}"/>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78299439-3DD8-21C8-C800-FA95E6E7FD85}"/>
              </a:ext>
            </a:extLst>
          </p:cNvPr>
          <p:cNvSpPr>
            <a:spLocks noGrp="1"/>
          </p:cNvSpPr>
          <p:nvPr>
            <p:ph type="dt" sz="half" idx="10"/>
          </p:nvPr>
        </p:nvSpPr>
        <p:spPr/>
        <p:txBody>
          <a:bodyPr/>
          <a:lstStyle/>
          <a:p>
            <a:fld id="{50576254-96E9-4582-B59E-C8698A3338BE}" type="datetimeFigureOut">
              <a:rPr lang="he-IL" smtClean="0"/>
              <a:t>י"ג/אדר א/תשפ"ד</a:t>
            </a:fld>
            <a:endParaRPr lang="he-IL"/>
          </a:p>
        </p:txBody>
      </p:sp>
      <p:sp>
        <p:nvSpPr>
          <p:cNvPr id="4" name="מציין מיקום של כותרת תחתונה 3">
            <a:extLst>
              <a:ext uri="{FF2B5EF4-FFF2-40B4-BE49-F238E27FC236}">
                <a16:creationId xmlns:a16="http://schemas.microsoft.com/office/drawing/2014/main" id="{560607DC-E7DD-C57A-72C2-2EC1C388B557}"/>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0EA3AE09-5022-DD28-DC7A-619F169F56A0}"/>
              </a:ext>
            </a:extLst>
          </p:cNvPr>
          <p:cNvSpPr>
            <a:spLocks noGrp="1"/>
          </p:cNvSpPr>
          <p:nvPr>
            <p:ph type="sldNum" sz="quarter" idx="12"/>
          </p:nvPr>
        </p:nvSpPr>
        <p:spPr/>
        <p:txBody>
          <a:bodyPr/>
          <a:lstStyle/>
          <a:p>
            <a:fld id="{85E9D138-955E-46B8-8FBE-A06C80600ED1}" type="slidenum">
              <a:rPr lang="he-IL" smtClean="0"/>
              <a:t>‹#›</a:t>
            </a:fld>
            <a:endParaRPr lang="he-IL"/>
          </a:p>
        </p:txBody>
      </p:sp>
    </p:spTree>
    <p:extLst>
      <p:ext uri="{BB962C8B-B14F-4D97-AF65-F5344CB8AC3E}">
        <p14:creationId xmlns:p14="http://schemas.microsoft.com/office/powerpoint/2010/main" val="1039838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945EED51-6FDC-D408-F070-53EDA973C6A7}"/>
              </a:ext>
            </a:extLst>
          </p:cNvPr>
          <p:cNvSpPr>
            <a:spLocks noGrp="1"/>
          </p:cNvSpPr>
          <p:nvPr>
            <p:ph type="dt" sz="half" idx="10"/>
          </p:nvPr>
        </p:nvSpPr>
        <p:spPr/>
        <p:txBody>
          <a:bodyPr/>
          <a:lstStyle/>
          <a:p>
            <a:fld id="{50576254-96E9-4582-B59E-C8698A3338BE}" type="datetimeFigureOut">
              <a:rPr lang="he-IL" smtClean="0"/>
              <a:t>י"ג/אדר א/תשפ"ד</a:t>
            </a:fld>
            <a:endParaRPr lang="he-IL"/>
          </a:p>
        </p:txBody>
      </p:sp>
      <p:sp>
        <p:nvSpPr>
          <p:cNvPr id="3" name="מציין מיקום של כותרת תחתונה 2">
            <a:extLst>
              <a:ext uri="{FF2B5EF4-FFF2-40B4-BE49-F238E27FC236}">
                <a16:creationId xmlns:a16="http://schemas.microsoft.com/office/drawing/2014/main" id="{0B878261-71B5-06BD-26F8-FDA9179C8733}"/>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98B7FB19-D4C0-E9DF-8BE8-B04239A99B05}"/>
              </a:ext>
            </a:extLst>
          </p:cNvPr>
          <p:cNvSpPr>
            <a:spLocks noGrp="1"/>
          </p:cNvSpPr>
          <p:nvPr>
            <p:ph type="sldNum" sz="quarter" idx="12"/>
          </p:nvPr>
        </p:nvSpPr>
        <p:spPr/>
        <p:txBody>
          <a:bodyPr/>
          <a:lstStyle/>
          <a:p>
            <a:fld id="{85E9D138-955E-46B8-8FBE-A06C80600ED1}" type="slidenum">
              <a:rPr lang="he-IL" smtClean="0"/>
              <a:t>‹#›</a:t>
            </a:fld>
            <a:endParaRPr lang="he-IL"/>
          </a:p>
        </p:txBody>
      </p:sp>
    </p:spTree>
    <p:extLst>
      <p:ext uri="{BB962C8B-B14F-4D97-AF65-F5344CB8AC3E}">
        <p14:creationId xmlns:p14="http://schemas.microsoft.com/office/powerpoint/2010/main" val="4086109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C5DC4A6-F76D-03A0-8C1A-08CD707D2592}"/>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51379048-E051-654A-E8F5-01A0FA286B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835F5554-A50B-D7D4-6B62-ABAF301FB2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BD0ED740-F0F1-1CB1-D91D-84407E88FCB4}"/>
              </a:ext>
            </a:extLst>
          </p:cNvPr>
          <p:cNvSpPr>
            <a:spLocks noGrp="1"/>
          </p:cNvSpPr>
          <p:nvPr>
            <p:ph type="dt" sz="half" idx="10"/>
          </p:nvPr>
        </p:nvSpPr>
        <p:spPr/>
        <p:txBody>
          <a:bodyPr/>
          <a:lstStyle/>
          <a:p>
            <a:fld id="{50576254-96E9-4582-B59E-C8698A3338BE}" type="datetimeFigureOut">
              <a:rPr lang="he-IL" smtClean="0"/>
              <a:t>י"ג/אדר א/תשפ"ד</a:t>
            </a:fld>
            <a:endParaRPr lang="he-IL"/>
          </a:p>
        </p:txBody>
      </p:sp>
      <p:sp>
        <p:nvSpPr>
          <p:cNvPr id="6" name="מציין מיקום של כותרת תחתונה 5">
            <a:extLst>
              <a:ext uri="{FF2B5EF4-FFF2-40B4-BE49-F238E27FC236}">
                <a16:creationId xmlns:a16="http://schemas.microsoft.com/office/drawing/2014/main" id="{2C15E896-B68B-B6DF-5790-DBA57FC26F57}"/>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F071B5EC-711D-0EEA-2306-E92970406883}"/>
              </a:ext>
            </a:extLst>
          </p:cNvPr>
          <p:cNvSpPr>
            <a:spLocks noGrp="1"/>
          </p:cNvSpPr>
          <p:nvPr>
            <p:ph type="sldNum" sz="quarter" idx="12"/>
          </p:nvPr>
        </p:nvSpPr>
        <p:spPr/>
        <p:txBody>
          <a:bodyPr/>
          <a:lstStyle/>
          <a:p>
            <a:fld id="{85E9D138-955E-46B8-8FBE-A06C80600ED1}" type="slidenum">
              <a:rPr lang="he-IL" smtClean="0"/>
              <a:t>‹#›</a:t>
            </a:fld>
            <a:endParaRPr lang="he-IL"/>
          </a:p>
        </p:txBody>
      </p:sp>
    </p:spTree>
    <p:extLst>
      <p:ext uri="{BB962C8B-B14F-4D97-AF65-F5344CB8AC3E}">
        <p14:creationId xmlns:p14="http://schemas.microsoft.com/office/powerpoint/2010/main" val="1020659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AC51321-D1A9-24BB-00BB-FEFAF3B9C03D}"/>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1A1E2A5A-DEF7-D898-DA11-DCEA42CAEC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656CD9F4-A5D0-7AC5-0F4D-9FFF69048C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39153ED6-6E7B-D7D3-7E5F-ADCE917BC5E0}"/>
              </a:ext>
            </a:extLst>
          </p:cNvPr>
          <p:cNvSpPr>
            <a:spLocks noGrp="1"/>
          </p:cNvSpPr>
          <p:nvPr>
            <p:ph type="dt" sz="half" idx="10"/>
          </p:nvPr>
        </p:nvSpPr>
        <p:spPr/>
        <p:txBody>
          <a:bodyPr/>
          <a:lstStyle/>
          <a:p>
            <a:fld id="{50576254-96E9-4582-B59E-C8698A3338BE}" type="datetimeFigureOut">
              <a:rPr lang="he-IL" smtClean="0"/>
              <a:t>י"ג/אדר א/תשפ"ד</a:t>
            </a:fld>
            <a:endParaRPr lang="he-IL"/>
          </a:p>
        </p:txBody>
      </p:sp>
      <p:sp>
        <p:nvSpPr>
          <p:cNvPr id="6" name="מציין מיקום של כותרת תחתונה 5">
            <a:extLst>
              <a:ext uri="{FF2B5EF4-FFF2-40B4-BE49-F238E27FC236}">
                <a16:creationId xmlns:a16="http://schemas.microsoft.com/office/drawing/2014/main" id="{DC44427D-A317-7998-8EF6-FA6A586FA4D5}"/>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4997A23D-2792-179E-6ADC-EA917CFD4CE2}"/>
              </a:ext>
            </a:extLst>
          </p:cNvPr>
          <p:cNvSpPr>
            <a:spLocks noGrp="1"/>
          </p:cNvSpPr>
          <p:nvPr>
            <p:ph type="sldNum" sz="quarter" idx="12"/>
          </p:nvPr>
        </p:nvSpPr>
        <p:spPr/>
        <p:txBody>
          <a:bodyPr/>
          <a:lstStyle/>
          <a:p>
            <a:fld id="{85E9D138-955E-46B8-8FBE-A06C80600ED1}" type="slidenum">
              <a:rPr lang="he-IL" smtClean="0"/>
              <a:t>‹#›</a:t>
            </a:fld>
            <a:endParaRPr lang="he-IL"/>
          </a:p>
        </p:txBody>
      </p:sp>
    </p:spTree>
    <p:extLst>
      <p:ext uri="{BB962C8B-B14F-4D97-AF65-F5344CB8AC3E}">
        <p14:creationId xmlns:p14="http://schemas.microsoft.com/office/powerpoint/2010/main" val="167446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8500">
              <a:srgbClr val="D0EB96">
                <a:alpha val="91000"/>
                <a:lumMod val="60000"/>
                <a:lumOff val="40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13500000" scaled="1"/>
          <a:tileRect/>
        </a:gradFill>
        <a:effectLst/>
      </p:bgPr>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39FDA8F7-0C39-A5DF-A2FD-5F82B0749B59}"/>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1D13AE14-D271-7B76-47EF-85F9AF58E902}"/>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4178ED63-67D9-0E6F-CA6D-A5C77A5AD298}"/>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50576254-96E9-4582-B59E-C8698A3338BE}" type="datetimeFigureOut">
              <a:rPr lang="he-IL" smtClean="0"/>
              <a:t>י"ג/אדר א/תשפ"ד</a:t>
            </a:fld>
            <a:endParaRPr lang="he-IL"/>
          </a:p>
        </p:txBody>
      </p:sp>
      <p:sp>
        <p:nvSpPr>
          <p:cNvPr id="5" name="מציין מיקום של כותרת תחתונה 4">
            <a:extLst>
              <a:ext uri="{FF2B5EF4-FFF2-40B4-BE49-F238E27FC236}">
                <a16:creationId xmlns:a16="http://schemas.microsoft.com/office/drawing/2014/main" id="{BEF8C50F-DF5A-3AC2-5E38-3557DB39A6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9122F073-1E52-D6D0-0BC9-CC3C03A8F280}"/>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85E9D138-955E-46B8-8FBE-A06C80600ED1}" type="slidenum">
              <a:rPr lang="he-IL" smtClean="0"/>
              <a:t>‹#›</a:t>
            </a:fld>
            <a:endParaRPr lang="he-IL"/>
          </a:p>
        </p:txBody>
      </p:sp>
    </p:spTree>
    <p:extLst>
      <p:ext uri="{BB962C8B-B14F-4D97-AF65-F5344CB8AC3E}">
        <p14:creationId xmlns:p14="http://schemas.microsoft.com/office/powerpoint/2010/main" val="1172233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35.emf"/><Relationship Id="rId4" Type="http://schemas.openxmlformats.org/officeDocument/2006/relationships/image" Target="../media/image34.emf"/></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3.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hyperlink" Target="https://pop.education.gov.il/tchumey_daat/mada-tehnologia/yesodi/technology-science-pedagogy/curriculum" TargetMode="Externa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3.png"/><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hyperlink" Target="https://mabat.tau.ac.il/app/tlv-sim/index.html?gameName=temperature"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3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89.png"/><Relationship Id="rId3" Type="http://schemas.openxmlformats.org/officeDocument/2006/relationships/image" Target="../media/image82.png"/><Relationship Id="rId7" Type="http://schemas.openxmlformats.org/officeDocument/2006/relationships/image" Target="../media/image86.png"/><Relationship Id="rId12" Type="http://schemas.microsoft.com/office/2007/relationships/hdphoto" Target="../media/hdphoto3.wdp"/><Relationship Id="rId2" Type="http://schemas.openxmlformats.org/officeDocument/2006/relationships/notesSlide" Target="../notesSlides/notesSlide32.xml"/><Relationship Id="rId16" Type="http://schemas.openxmlformats.org/officeDocument/2006/relationships/image" Target="../media/image90.png"/><Relationship Id="rId1" Type="http://schemas.openxmlformats.org/officeDocument/2006/relationships/slideLayout" Target="../slideLayouts/slideLayout1.xml"/><Relationship Id="rId6" Type="http://schemas.openxmlformats.org/officeDocument/2006/relationships/image" Target="../media/image85.png"/><Relationship Id="rId11" Type="http://schemas.openxmlformats.org/officeDocument/2006/relationships/image" Target="../media/image88.png"/><Relationship Id="rId5" Type="http://schemas.openxmlformats.org/officeDocument/2006/relationships/image" Target="../media/image84.png"/><Relationship Id="rId15" Type="http://schemas.openxmlformats.org/officeDocument/2006/relationships/image" Target="../media/image64.png"/><Relationship Id="rId10" Type="http://schemas.microsoft.com/office/2007/relationships/hdphoto" Target="../media/hdphoto2.wdp"/><Relationship Id="rId4" Type="http://schemas.openxmlformats.org/officeDocument/2006/relationships/image" Target="../media/image83.png"/><Relationship Id="rId9" Type="http://schemas.openxmlformats.org/officeDocument/2006/relationships/image" Target="../media/image87.png"/><Relationship Id="rId14" Type="http://schemas.microsoft.com/office/2007/relationships/hdphoto" Target="../media/hdphoto4.wdp"/></Relationships>
</file>

<file path=ppt/slides/_rels/slide3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64.png"/><Relationship Id="rId4" Type="http://schemas.openxmlformats.org/officeDocument/2006/relationships/image" Target="../media/image92.png"/></Relationships>
</file>

<file path=ppt/slides/_rels/slide3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96.png"/><Relationship Id="rId4" Type="http://schemas.openxmlformats.org/officeDocument/2006/relationships/image" Target="../media/image95.jpeg"/></Relationships>
</file>

<file path=ppt/slides/_rels/slide36.xml.rels><?xml version="1.0" encoding="UTF-8" standalone="yes"?>
<Relationships xmlns="http://schemas.openxmlformats.org/package/2006/relationships"><Relationship Id="rId3" Type="http://schemas.openxmlformats.org/officeDocument/2006/relationships/hyperlink" Target="https://mabat.tau.ac.il/app/tlv-sim/index.html?gameName=LightColors" TargetMode="External"/><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98.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100.png"/><Relationship Id="rId4" Type="http://schemas.openxmlformats.org/officeDocument/2006/relationships/image" Target="../media/image99.png"/></Relationships>
</file>

<file path=ppt/slides/_rels/slide3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103.png"/><Relationship Id="rId4" Type="http://schemas.openxmlformats.org/officeDocument/2006/relationships/image" Target="../media/image102.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www.youtube.com/watch?v=J0pKI44Ko1c" TargetMode="External"/><Relationship Id="rId4" Type="http://schemas.openxmlformats.org/officeDocument/2006/relationships/hyperlink" Target="https://www.youtube.com/watch?v=bqtQ8Slz4Xc"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105.png"/><Relationship Id="rId4" Type="http://schemas.openxmlformats.org/officeDocument/2006/relationships/image" Target="../media/image104.png"/></Relationships>
</file>

<file path=ppt/slides/_rels/slide41.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png"/></Relationships>
</file>

<file path=ppt/slides/_rels/slide4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4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122.pn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126.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104.png"/><Relationship Id="rId5" Type="http://schemas.openxmlformats.org/officeDocument/2006/relationships/image" Target="../media/image125.png"/><Relationship Id="rId4" Type="http://schemas.openxmlformats.org/officeDocument/2006/relationships/image" Target="../media/image124.png"/></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128.png"/><Relationship Id="rId4" Type="http://schemas.openxmlformats.org/officeDocument/2006/relationships/image" Target="../media/image127.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128.png"/><Relationship Id="rId5" Type="http://schemas.openxmlformats.org/officeDocument/2006/relationships/image" Target="../media/image104.png"/><Relationship Id="rId4" Type="http://schemas.openxmlformats.org/officeDocument/2006/relationships/image" Target="../media/image130.emf"/></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131.png"/><Relationship Id="rId4" Type="http://schemas.openxmlformats.org/officeDocument/2006/relationships/image" Target="../media/image104.png"/></Relationships>
</file>

<file path=ppt/slides/_rels/slide5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134.png"/><Relationship Id="rId5" Type="http://schemas.openxmlformats.org/officeDocument/2006/relationships/image" Target="../media/image60.png"/><Relationship Id="rId4" Type="http://schemas.openxmlformats.org/officeDocument/2006/relationships/image" Target="../media/image133.png"/></Relationships>
</file>

<file path=ppt/slides/_rels/slide5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37.png"/><Relationship Id="rId4" Type="http://schemas.openxmlformats.org/officeDocument/2006/relationships/image" Target="../media/image136.png"/></Relationships>
</file>

<file path=ppt/slides/_rels/slide5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104.png"/><Relationship Id="rId4" Type="http://schemas.openxmlformats.org/officeDocument/2006/relationships/image" Target="../media/image135.png"/></Relationships>
</file>

<file path=ppt/slides/_rels/slide5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41.png"/><Relationship Id="rId4" Type="http://schemas.openxmlformats.org/officeDocument/2006/relationships/image" Target="../media/image25.png"/></Relationships>
</file>

<file path=ppt/slides/_rels/slide5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142.png"/><Relationship Id="rId4" Type="http://schemas.openxmlformats.org/officeDocument/2006/relationships/image" Target="../media/image25.png"/></Relationships>
</file>

<file path=ppt/slides/_rels/slide5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איור ראיית ראייה בחינם">
            <a:extLst>
              <a:ext uri="{FF2B5EF4-FFF2-40B4-BE49-F238E27FC236}">
                <a16:creationId xmlns:a16="http://schemas.microsoft.com/office/drawing/2014/main" id="{B4F7B222-3064-004A-A00A-AFE29F2D239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7876" y="0"/>
            <a:ext cx="1690255" cy="1569923"/>
          </a:xfrm>
          <a:prstGeom prst="rect">
            <a:avLst/>
          </a:prstGeom>
          <a:ln>
            <a:noFill/>
          </a:ln>
          <a:effectLst>
            <a:outerShdw blurRad="1270000" dist="2540000" dir="21420000" sx="200000" sy="200000" algn="ctr" rotWithShape="0">
              <a:srgbClr val="000000">
                <a:alpha val="7000"/>
              </a:srgbClr>
            </a:outerShdw>
            <a:softEdge rad="63500"/>
          </a:effectLst>
        </p:spPr>
      </p:pic>
      <p:sp>
        <p:nvSpPr>
          <p:cNvPr id="6" name="תיבת טקסט 5">
            <a:extLst>
              <a:ext uri="{FF2B5EF4-FFF2-40B4-BE49-F238E27FC236}">
                <a16:creationId xmlns:a16="http://schemas.microsoft.com/office/drawing/2014/main" id="{8605089F-9B79-796C-D474-3C9A7213F42B}"/>
              </a:ext>
            </a:extLst>
          </p:cNvPr>
          <p:cNvSpPr txBox="1"/>
          <p:nvPr/>
        </p:nvSpPr>
        <p:spPr>
          <a:xfrm>
            <a:off x="3499657" y="1551970"/>
            <a:ext cx="6957753" cy="769441"/>
          </a:xfrm>
          <a:prstGeom prst="rect">
            <a:avLst/>
          </a:prstGeom>
          <a:noFill/>
        </p:spPr>
        <p:txBody>
          <a:bodyPr wrap="square">
            <a:spAutoFit/>
          </a:bodyPr>
          <a:lstStyle/>
          <a:p>
            <a:r>
              <a:rPr kumimoji="0" lang="ar-SA" sz="4400" b="1" i="0" u="none" strike="noStrike" kern="1200" cap="none" spc="0" normalizeH="0" baseline="0" noProof="0" dirty="0">
                <a:ln>
                  <a:noFill/>
                </a:ln>
                <a:solidFill>
                  <a:prstClr val="black"/>
                </a:solidFill>
                <a:effectLst/>
                <a:uLnTx/>
                <a:uFillTx/>
                <a:latin typeface="Calibri Light"/>
                <a:ea typeface="+mj-ea"/>
                <a:cs typeface="Arial" panose="020B0604020202020204" pitchFamily="34" charset="0"/>
              </a:rPr>
              <a:t>العلوم والتكنولوجيا للصف السادس</a:t>
            </a:r>
            <a:endParaRPr lang="he-IL" sz="4400" b="1" dirty="0"/>
          </a:p>
        </p:txBody>
      </p:sp>
      <p:sp>
        <p:nvSpPr>
          <p:cNvPr id="8" name="תיבת טקסט 7">
            <a:extLst>
              <a:ext uri="{FF2B5EF4-FFF2-40B4-BE49-F238E27FC236}">
                <a16:creationId xmlns:a16="http://schemas.microsoft.com/office/drawing/2014/main" id="{038B043D-6E7D-F3E7-878E-B562724A9F7B}"/>
              </a:ext>
            </a:extLst>
          </p:cNvPr>
          <p:cNvSpPr txBox="1"/>
          <p:nvPr/>
        </p:nvSpPr>
        <p:spPr>
          <a:xfrm>
            <a:off x="2429163" y="2885918"/>
            <a:ext cx="7684655" cy="1413720"/>
          </a:xfrm>
          <a:prstGeom prst="rect">
            <a:avLst/>
          </a:prstGeom>
          <a:noFill/>
        </p:spPr>
        <p:txBody>
          <a:bodyPr wrap="square">
            <a:spAutoFit/>
          </a:bodyPr>
          <a:lstStyle/>
          <a:p>
            <a:pPr marL="0" marR="0" lvl="0" indent="0" algn="ctr" defTabSz="685800" rtl="1" eaLnBrk="1" fontAlgn="auto" latinLnBrk="0" hangingPunct="1">
              <a:lnSpc>
                <a:spcPct val="90000"/>
              </a:lnSpc>
              <a:spcBef>
                <a:spcPts val="750"/>
              </a:spcBef>
              <a:spcAft>
                <a:spcPts val="0"/>
              </a:spcAft>
              <a:buClrTx/>
              <a:buSzTx/>
              <a:buFont typeface="Wingdings 2" pitchFamily="18" charset="2"/>
              <a:buNone/>
              <a:tabLst/>
              <a:defRPr/>
            </a:pPr>
            <a:r>
              <a:rPr kumimoji="0" lang="ar-SA" sz="4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معروضة تابعة لتدريس الباب الثالث</a:t>
            </a:r>
            <a:endParaRPr kumimoji="0" lang="he-IL" sz="4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ctr" defTabSz="685800" rtl="1" eaLnBrk="1" fontAlgn="auto" latinLnBrk="0" hangingPunct="1">
              <a:lnSpc>
                <a:spcPct val="90000"/>
              </a:lnSpc>
              <a:spcBef>
                <a:spcPts val="750"/>
              </a:spcBef>
              <a:spcAft>
                <a:spcPts val="0"/>
              </a:spcAft>
              <a:buClrTx/>
              <a:buSzTx/>
              <a:buFont typeface="Wingdings 2" pitchFamily="18" charset="2"/>
              <a:buNone/>
              <a:tabLst/>
              <a:defRPr/>
            </a:pPr>
            <a:r>
              <a:rPr kumimoji="0" lang="ar-SA" sz="4800" b="1" i="0" u="none" strike="noStrike" kern="1200" cap="none" spc="0" normalizeH="0" baseline="0" noProof="0" dirty="0">
                <a:ln>
                  <a:noFill/>
                </a:ln>
                <a:solidFill>
                  <a:srgbClr val="B31013"/>
                </a:solidFill>
                <a:effectLst/>
                <a:uLnTx/>
                <a:uFillTx/>
                <a:latin typeface="Calibri"/>
                <a:ea typeface="+mn-ea"/>
                <a:cs typeface="Arial" panose="020B0604020202020204" pitchFamily="34" charset="0"/>
              </a:rPr>
              <a:t>الضوء لنرى- الصوت لنسمع</a:t>
            </a:r>
            <a:endParaRPr kumimoji="0" lang="he-IL" sz="4800" b="1" i="0" u="none" strike="noStrike" kern="1200" cap="none" spc="0" normalizeH="0" baseline="0" noProof="0" dirty="0">
              <a:ln>
                <a:noFill/>
              </a:ln>
              <a:solidFill>
                <a:srgbClr val="B31013"/>
              </a:solidFill>
              <a:effectLst/>
              <a:uLnTx/>
              <a:uFillTx/>
              <a:latin typeface="Calibri"/>
              <a:ea typeface="+mn-ea"/>
              <a:cs typeface="Arial" panose="020B0604020202020204" pitchFamily="34" charset="0"/>
            </a:endParaRPr>
          </a:p>
        </p:txBody>
      </p:sp>
      <p:pic>
        <p:nvPicPr>
          <p:cNvPr id="10" name="תמונה 9">
            <a:extLst>
              <a:ext uri="{FF2B5EF4-FFF2-40B4-BE49-F238E27FC236}">
                <a16:creationId xmlns:a16="http://schemas.microsoft.com/office/drawing/2014/main" id="{2149C3FE-4E76-7A25-4F9D-22DA2D486E2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57991" y="784961"/>
            <a:ext cx="1286367" cy="713294"/>
          </a:xfrm>
          <a:prstGeom prst="rect">
            <a:avLst/>
          </a:prstGeom>
        </p:spPr>
      </p:pic>
      <p:pic>
        <p:nvPicPr>
          <p:cNvPr id="2" name="תמונה 1">
            <a:extLst>
              <a:ext uri="{FF2B5EF4-FFF2-40B4-BE49-F238E27FC236}">
                <a16:creationId xmlns:a16="http://schemas.microsoft.com/office/drawing/2014/main" id="{BC202024-9073-69C0-5E69-2D5D095D1F3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006762" y="0"/>
            <a:ext cx="1188823" cy="804742"/>
          </a:xfrm>
          <a:prstGeom prst="rect">
            <a:avLst/>
          </a:prstGeom>
        </p:spPr>
      </p:pic>
    </p:spTree>
    <p:extLst>
      <p:ext uri="{BB962C8B-B14F-4D97-AF65-F5344CB8AC3E}">
        <p14:creationId xmlns:p14="http://schemas.microsoft.com/office/powerpoint/2010/main" val="3643150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C2ED30F6-87A6-5943-C2C8-D70F02590E42}"/>
              </a:ext>
            </a:extLst>
          </p:cNvPr>
          <p:cNvPicPr>
            <a:picLocks noChangeAspect="1"/>
          </p:cNvPicPr>
          <p:nvPr/>
        </p:nvPicPr>
        <p:blipFill>
          <a:blip r:embed="rId3"/>
          <a:stretch>
            <a:fillRect/>
          </a:stretch>
        </p:blipFill>
        <p:spPr>
          <a:xfrm>
            <a:off x="919162" y="376237"/>
            <a:ext cx="10353675" cy="6105525"/>
          </a:xfrm>
          <a:prstGeom prst="rect">
            <a:avLst/>
          </a:prstGeom>
        </p:spPr>
      </p:pic>
    </p:spTree>
    <p:extLst>
      <p:ext uri="{BB962C8B-B14F-4D97-AF65-F5344CB8AC3E}">
        <p14:creationId xmlns:p14="http://schemas.microsoft.com/office/powerpoint/2010/main" val="1135388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תמונה 9">
            <a:extLst>
              <a:ext uri="{FF2B5EF4-FFF2-40B4-BE49-F238E27FC236}">
                <a16:creationId xmlns:a16="http://schemas.microsoft.com/office/drawing/2014/main" id="{2149C3FE-4E76-7A25-4F9D-22DA2D486E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1445" y="0"/>
            <a:ext cx="1286367" cy="713294"/>
          </a:xfrm>
          <a:prstGeom prst="rect">
            <a:avLst/>
          </a:prstGeom>
        </p:spPr>
      </p:pic>
      <p:pic>
        <p:nvPicPr>
          <p:cNvPr id="2" name="תמונה 1">
            <a:extLst>
              <a:ext uri="{FF2B5EF4-FFF2-40B4-BE49-F238E27FC236}">
                <a16:creationId xmlns:a16="http://schemas.microsoft.com/office/drawing/2014/main" id="{CA6D6D03-7ECF-DEE5-14AD-50CF8391F49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08476" y="0"/>
            <a:ext cx="1188823" cy="804742"/>
          </a:xfrm>
          <a:prstGeom prst="rect">
            <a:avLst/>
          </a:prstGeom>
        </p:spPr>
      </p:pic>
      <p:pic>
        <p:nvPicPr>
          <p:cNvPr id="3" name="תמונה 2">
            <a:extLst>
              <a:ext uri="{FF2B5EF4-FFF2-40B4-BE49-F238E27FC236}">
                <a16:creationId xmlns:a16="http://schemas.microsoft.com/office/drawing/2014/main" id="{90180DE1-127A-9EEE-940A-B36AADE3DFFD}"/>
              </a:ext>
            </a:extLst>
          </p:cNvPr>
          <p:cNvPicPr>
            <a:picLocks noChangeAspect="1"/>
          </p:cNvPicPr>
          <p:nvPr/>
        </p:nvPicPr>
        <p:blipFill>
          <a:blip r:embed="rId5"/>
          <a:stretch>
            <a:fillRect/>
          </a:stretch>
        </p:blipFill>
        <p:spPr>
          <a:xfrm>
            <a:off x="2057400" y="1182757"/>
            <a:ext cx="8338930" cy="4512365"/>
          </a:xfrm>
          <a:prstGeom prst="rect">
            <a:avLst/>
          </a:prstGeom>
        </p:spPr>
      </p:pic>
    </p:spTree>
    <p:extLst>
      <p:ext uri="{BB962C8B-B14F-4D97-AF65-F5344CB8AC3E}">
        <p14:creationId xmlns:p14="http://schemas.microsoft.com/office/powerpoint/2010/main" val="186307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תמונה 9">
            <a:extLst>
              <a:ext uri="{FF2B5EF4-FFF2-40B4-BE49-F238E27FC236}">
                <a16:creationId xmlns:a16="http://schemas.microsoft.com/office/drawing/2014/main" id="{2149C3FE-4E76-7A25-4F9D-22DA2D486E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817430" cy="453267"/>
          </a:xfrm>
          <a:prstGeom prst="rect">
            <a:avLst/>
          </a:prstGeom>
        </p:spPr>
      </p:pic>
      <p:pic>
        <p:nvPicPr>
          <p:cNvPr id="2" name="תמונה 1">
            <a:extLst>
              <a:ext uri="{FF2B5EF4-FFF2-40B4-BE49-F238E27FC236}">
                <a16:creationId xmlns:a16="http://schemas.microsoft.com/office/drawing/2014/main" id="{BD823493-9B99-FDE3-0585-9655F4289C0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5800" y="19691"/>
            <a:ext cx="1188823" cy="703516"/>
          </a:xfrm>
          <a:prstGeom prst="rect">
            <a:avLst/>
          </a:prstGeom>
        </p:spPr>
      </p:pic>
      <p:pic>
        <p:nvPicPr>
          <p:cNvPr id="4" name="תמונה 3" descr="תמונה שמכילה טקסט, קופסה, אביזר, תיק&#10;&#10;התיאור נוצר באופן אוטומטי">
            <a:extLst>
              <a:ext uri="{FF2B5EF4-FFF2-40B4-BE49-F238E27FC236}">
                <a16:creationId xmlns:a16="http://schemas.microsoft.com/office/drawing/2014/main" id="{4A91D8E0-88BA-2D4F-0E5C-6DA9DE38BAF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21905" y="2504660"/>
            <a:ext cx="10058399" cy="4025349"/>
          </a:xfrm>
          <a:prstGeom prst="rect">
            <a:avLst/>
          </a:prstGeom>
        </p:spPr>
      </p:pic>
      <p:pic>
        <p:nvPicPr>
          <p:cNvPr id="8" name="תמונה 7" descr="תמונה שמכילה גופן, גרפיקה, לוגו, טקסט&#10;&#10;התיאור נוצר באופן אוטומטי">
            <a:extLst>
              <a:ext uri="{FF2B5EF4-FFF2-40B4-BE49-F238E27FC236}">
                <a16:creationId xmlns:a16="http://schemas.microsoft.com/office/drawing/2014/main" id="{5DB06741-1DB7-3E26-B5E8-8A7ACEE83C2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370983" y="1388113"/>
            <a:ext cx="4877489" cy="762106"/>
          </a:xfrm>
          <a:prstGeom prst="rect">
            <a:avLst/>
          </a:prstGeom>
        </p:spPr>
      </p:pic>
      <p:pic>
        <p:nvPicPr>
          <p:cNvPr id="12" name="תמונה 11">
            <a:extLst>
              <a:ext uri="{FF2B5EF4-FFF2-40B4-BE49-F238E27FC236}">
                <a16:creationId xmlns:a16="http://schemas.microsoft.com/office/drawing/2014/main" id="{F4A7F690-61D1-C8D4-D2AA-6D5F81BC0332}"/>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851914" y="453266"/>
            <a:ext cx="2760708" cy="441255"/>
          </a:xfrm>
          <a:prstGeom prst="rect">
            <a:avLst/>
          </a:prstGeom>
        </p:spPr>
      </p:pic>
    </p:spTree>
    <p:extLst>
      <p:ext uri="{BB962C8B-B14F-4D97-AF65-F5344CB8AC3E}">
        <p14:creationId xmlns:p14="http://schemas.microsoft.com/office/powerpoint/2010/main" val="919626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תמונה 9">
            <a:extLst>
              <a:ext uri="{FF2B5EF4-FFF2-40B4-BE49-F238E27FC236}">
                <a16:creationId xmlns:a16="http://schemas.microsoft.com/office/drawing/2014/main" id="{2149C3FE-4E76-7A25-4F9D-22DA2D486E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1403" y="97636"/>
            <a:ext cx="916122" cy="507992"/>
          </a:xfrm>
          <a:prstGeom prst="rect">
            <a:avLst/>
          </a:prstGeom>
        </p:spPr>
      </p:pic>
      <p:pic>
        <p:nvPicPr>
          <p:cNvPr id="2050" name="Picture 2" descr="ילד ילד חינם וקטור ילד">
            <a:extLst>
              <a:ext uri="{FF2B5EF4-FFF2-40B4-BE49-F238E27FC236}">
                <a16:creationId xmlns:a16="http://schemas.microsoft.com/office/drawing/2014/main" id="{FF3934EE-4099-65CF-A370-C2888EB0DD7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1402" y="1762812"/>
            <a:ext cx="2667786" cy="4997552"/>
          </a:xfrm>
          <a:prstGeom prst="rect">
            <a:avLst/>
          </a:prstGeom>
          <a:noFill/>
          <a:extLst>
            <a:ext uri="{909E8E84-426E-40DD-AFC4-6F175D3DCCD1}">
              <a14:hiddenFill xmlns:a14="http://schemas.microsoft.com/office/drawing/2010/main">
                <a:solidFill>
                  <a:srgbClr val="FFFFFF"/>
                </a:solidFill>
              </a14:hiddenFill>
            </a:ext>
          </a:extLst>
        </p:spPr>
      </p:pic>
      <p:pic>
        <p:nvPicPr>
          <p:cNvPr id="2" name="תמונה 1">
            <a:extLst>
              <a:ext uri="{FF2B5EF4-FFF2-40B4-BE49-F238E27FC236}">
                <a16:creationId xmlns:a16="http://schemas.microsoft.com/office/drawing/2014/main" id="{FADB178A-3D33-D29D-E90A-7F469B01EBF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003177" y="0"/>
            <a:ext cx="1188823" cy="755374"/>
          </a:xfrm>
          <a:prstGeom prst="rect">
            <a:avLst/>
          </a:prstGeom>
        </p:spPr>
      </p:pic>
      <p:pic>
        <p:nvPicPr>
          <p:cNvPr id="4" name="תמונה 3">
            <a:extLst>
              <a:ext uri="{FF2B5EF4-FFF2-40B4-BE49-F238E27FC236}">
                <a16:creationId xmlns:a16="http://schemas.microsoft.com/office/drawing/2014/main" id="{058C3B9E-CDC4-97E5-D0EF-3B3EAB976569}"/>
              </a:ext>
            </a:extLst>
          </p:cNvPr>
          <p:cNvPicPr>
            <a:picLocks noChangeAspect="1"/>
          </p:cNvPicPr>
          <p:nvPr/>
        </p:nvPicPr>
        <p:blipFill>
          <a:blip r:embed="rId6"/>
          <a:stretch>
            <a:fillRect/>
          </a:stretch>
        </p:blipFill>
        <p:spPr>
          <a:xfrm>
            <a:off x="2474843" y="1762812"/>
            <a:ext cx="8656983" cy="3723587"/>
          </a:xfrm>
          <a:prstGeom prst="rect">
            <a:avLst/>
          </a:prstGeom>
        </p:spPr>
      </p:pic>
    </p:spTree>
    <p:extLst>
      <p:ext uri="{BB962C8B-B14F-4D97-AF65-F5344CB8AC3E}">
        <p14:creationId xmlns:p14="http://schemas.microsoft.com/office/powerpoint/2010/main" val="4131104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תמונה 9">
            <a:extLst>
              <a:ext uri="{FF2B5EF4-FFF2-40B4-BE49-F238E27FC236}">
                <a16:creationId xmlns:a16="http://schemas.microsoft.com/office/drawing/2014/main" id="{2149C3FE-4E76-7A25-4F9D-22DA2D486E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754" y="77784"/>
            <a:ext cx="968188" cy="536863"/>
          </a:xfrm>
          <a:prstGeom prst="rect">
            <a:avLst/>
          </a:prstGeom>
        </p:spPr>
      </p:pic>
      <p:pic>
        <p:nvPicPr>
          <p:cNvPr id="3" name="תמונה 2">
            <a:extLst>
              <a:ext uri="{FF2B5EF4-FFF2-40B4-BE49-F238E27FC236}">
                <a16:creationId xmlns:a16="http://schemas.microsoft.com/office/drawing/2014/main" id="{6B9AAB4C-6424-A62A-909E-455CE28555DD}"/>
              </a:ext>
            </a:extLst>
          </p:cNvPr>
          <p:cNvPicPr>
            <a:picLocks noChangeAspect="1"/>
          </p:cNvPicPr>
          <p:nvPr/>
        </p:nvPicPr>
        <p:blipFill>
          <a:blip r:embed="rId4"/>
          <a:stretch>
            <a:fillRect/>
          </a:stretch>
        </p:blipFill>
        <p:spPr>
          <a:xfrm>
            <a:off x="966347" y="2329394"/>
            <a:ext cx="4369495" cy="3810311"/>
          </a:xfrm>
          <a:prstGeom prst="rect">
            <a:avLst/>
          </a:prstGeom>
          <a:ln w="28575">
            <a:solidFill>
              <a:srgbClr val="C00000"/>
            </a:solidFill>
          </a:ln>
        </p:spPr>
      </p:pic>
      <p:pic>
        <p:nvPicPr>
          <p:cNvPr id="6" name="תמונה 5">
            <a:extLst>
              <a:ext uri="{FF2B5EF4-FFF2-40B4-BE49-F238E27FC236}">
                <a16:creationId xmlns:a16="http://schemas.microsoft.com/office/drawing/2014/main" id="{6E2633B8-AE7E-6B00-0274-BFF655E16F9F}"/>
              </a:ext>
            </a:extLst>
          </p:cNvPr>
          <p:cNvPicPr>
            <a:picLocks noChangeAspect="1"/>
          </p:cNvPicPr>
          <p:nvPr/>
        </p:nvPicPr>
        <p:blipFill>
          <a:blip r:embed="rId5"/>
          <a:stretch>
            <a:fillRect/>
          </a:stretch>
        </p:blipFill>
        <p:spPr>
          <a:xfrm>
            <a:off x="6956710" y="2223248"/>
            <a:ext cx="4491219" cy="3916457"/>
          </a:xfrm>
          <a:prstGeom prst="rect">
            <a:avLst/>
          </a:prstGeom>
          <a:ln w="28575">
            <a:solidFill>
              <a:srgbClr val="C00000"/>
            </a:solidFill>
          </a:ln>
        </p:spPr>
      </p:pic>
      <p:sp>
        <p:nvSpPr>
          <p:cNvPr id="2" name="TextBox 1">
            <a:extLst>
              <a:ext uri="{FF2B5EF4-FFF2-40B4-BE49-F238E27FC236}">
                <a16:creationId xmlns:a16="http://schemas.microsoft.com/office/drawing/2014/main" id="{DE54EBF4-12AF-2E40-5965-3CA6C40684B6}"/>
              </a:ext>
            </a:extLst>
          </p:cNvPr>
          <p:cNvSpPr txBox="1"/>
          <p:nvPr/>
        </p:nvSpPr>
        <p:spPr>
          <a:xfrm>
            <a:off x="1990165" y="546847"/>
            <a:ext cx="1909482" cy="584775"/>
          </a:xfrm>
          <a:prstGeom prst="rect">
            <a:avLst/>
          </a:prstGeom>
          <a:noFill/>
        </p:spPr>
        <p:txBody>
          <a:bodyPr wrap="square" rtlCol="0">
            <a:spAutoFit/>
          </a:bodyPr>
          <a:lstStyle/>
          <a:p>
            <a:r>
              <a:rPr lang="ar-SA" sz="3200" b="1" dirty="0"/>
              <a:t>صفحة</a:t>
            </a:r>
            <a:r>
              <a:rPr lang="he-IL" sz="3200" b="1" dirty="0"/>
              <a:t> 137</a:t>
            </a:r>
            <a:endParaRPr lang="en-US" sz="3200" b="1" dirty="0"/>
          </a:p>
        </p:txBody>
      </p:sp>
      <p:sp>
        <p:nvSpPr>
          <p:cNvPr id="4" name="TextBox 3">
            <a:extLst>
              <a:ext uri="{FF2B5EF4-FFF2-40B4-BE49-F238E27FC236}">
                <a16:creationId xmlns:a16="http://schemas.microsoft.com/office/drawing/2014/main" id="{C02934DD-C40D-4310-C1D9-47736FB2A1C2}"/>
              </a:ext>
            </a:extLst>
          </p:cNvPr>
          <p:cNvSpPr txBox="1"/>
          <p:nvPr/>
        </p:nvSpPr>
        <p:spPr>
          <a:xfrm>
            <a:off x="1730188" y="1783976"/>
            <a:ext cx="9717741" cy="400110"/>
          </a:xfrm>
          <a:prstGeom prst="rect">
            <a:avLst/>
          </a:prstGeom>
          <a:noFill/>
        </p:spPr>
        <p:txBody>
          <a:bodyPr wrap="square" rtlCol="0">
            <a:spAutoFit/>
          </a:bodyPr>
          <a:lstStyle/>
          <a:p>
            <a:r>
              <a:rPr lang="he-IL" sz="2000" b="1" dirty="0"/>
              <a:t>                          </a:t>
            </a:r>
            <a:r>
              <a:rPr lang="ar-SA" sz="2000" b="1" dirty="0"/>
              <a:t>الوضعية أ</a:t>
            </a:r>
            <a:r>
              <a:rPr lang="he-IL" sz="2000" b="1" dirty="0"/>
              <a:t> </a:t>
            </a:r>
            <a:r>
              <a:rPr lang="ar-SA" sz="2000" b="1" dirty="0"/>
              <a:t>                                                                  الوضعية </a:t>
            </a:r>
            <a:r>
              <a:rPr lang="he-IL" sz="2000" b="1" dirty="0"/>
              <a:t> </a:t>
            </a:r>
            <a:r>
              <a:rPr lang="ar-SA" sz="2000" b="1" dirty="0"/>
              <a:t>ب</a:t>
            </a:r>
            <a:endParaRPr lang="en-US" sz="2000" b="1" dirty="0"/>
          </a:p>
        </p:txBody>
      </p:sp>
      <p:pic>
        <p:nvPicPr>
          <p:cNvPr id="5" name="תמונה 4">
            <a:extLst>
              <a:ext uri="{FF2B5EF4-FFF2-40B4-BE49-F238E27FC236}">
                <a16:creationId xmlns:a16="http://schemas.microsoft.com/office/drawing/2014/main" id="{3C1DB101-D98C-1334-042D-15C200BCEF0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003177" y="0"/>
            <a:ext cx="1188823" cy="804742"/>
          </a:xfrm>
          <a:prstGeom prst="rect">
            <a:avLst/>
          </a:prstGeom>
        </p:spPr>
      </p:pic>
      <p:pic>
        <p:nvPicPr>
          <p:cNvPr id="7" name="תמונה 6">
            <a:extLst>
              <a:ext uri="{FF2B5EF4-FFF2-40B4-BE49-F238E27FC236}">
                <a16:creationId xmlns:a16="http://schemas.microsoft.com/office/drawing/2014/main" id="{F200B134-D81E-F339-A4A5-E25FB15A3136}"/>
              </a:ext>
            </a:extLst>
          </p:cNvPr>
          <p:cNvPicPr>
            <a:picLocks noChangeAspect="1"/>
          </p:cNvPicPr>
          <p:nvPr/>
        </p:nvPicPr>
        <p:blipFill>
          <a:blip r:embed="rId7"/>
          <a:stretch>
            <a:fillRect/>
          </a:stretch>
        </p:blipFill>
        <p:spPr>
          <a:xfrm>
            <a:off x="4621877" y="249383"/>
            <a:ext cx="5579958" cy="1116492"/>
          </a:xfrm>
          <a:prstGeom prst="rect">
            <a:avLst/>
          </a:prstGeom>
        </p:spPr>
      </p:pic>
    </p:spTree>
    <p:extLst>
      <p:ext uri="{BB962C8B-B14F-4D97-AF65-F5344CB8AC3E}">
        <p14:creationId xmlns:p14="http://schemas.microsoft.com/office/powerpoint/2010/main" val="1115692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8BA76008-27A4-E7BF-3033-5D1ED3900700}"/>
              </a:ext>
            </a:extLst>
          </p:cNvPr>
          <p:cNvPicPr>
            <a:picLocks noChangeAspect="1"/>
          </p:cNvPicPr>
          <p:nvPr/>
        </p:nvPicPr>
        <p:blipFill>
          <a:blip r:embed="rId3"/>
          <a:stretch>
            <a:fillRect/>
          </a:stretch>
        </p:blipFill>
        <p:spPr>
          <a:xfrm>
            <a:off x="516834" y="1162879"/>
            <a:ext cx="11231217" cy="4448212"/>
          </a:xfrm>
          <a:prstGeom prst="rect">
            <a:avLst/>
          </a:prstGeom>
        </p:spPr>
      </p:pic>
    </p:spTree>
    <p:extLst>
      <p:ext uri="{BB962C8B-B14F-4D97-AF65-F5344CB8AC3E}">
        <p14:creationId xmlns:p14="http://schemas.microsoft.com/office/powerpoint/2010/main" val="25112794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תמונה 9">
            <a:extLst>
              <a:ext uri="{FF2B5EF4-FFF2-40B4-BE49-F238E27FC236}">
                <a16:creationId xmlns:a16="http://schemas.microsoft.com/office/drawing/2014/main" id="{2149C3FE-4E76-7A25-4F9D-22DA2D486E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531" y="0"/>
            <a:ext cx="914400" cy="507037"/>
          </a:xfrm>
          <a:prstGeom prst="rect">
            <a:avLst/>
          </a:prstGeom>
        </p:spPr>
      </p:pic>
      <p:pic>
        <p:nvPicPr>
          <p:cNvPr id="16" name="Picture 15">
            <a:extLst>
              <a:ext uri="{FF2B5EF4-FFF2-40B4-BE49-F238E27FC236}">
                <a16:creationId xmlns:a16="http://schemas.microsoft.com/office/drawing/2014/main" id="{25F69BAA-ECB5-3990-ED02-B2CDE0F048C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6633" y="2505374"/>
            <a:ext cx="11396280" cy="4131458"/>
          </a:xfrm>
          <a:prstGeom prst="rect">
            <a:avLst/>
          </a:prstGeom>
        </p:spPr>
      </p:pic>
      <p:sp>
        <p:nvSpPr>
          <p:cNvPr id="17" name="TextBox 16">
            <a:extLst>
              <a:ext uri="{FF2B5EF4-FFF2-40B4-BE49-F238E27FC236}">
                <a16:creationId xmlns:a16="http://schemas.microsoft.com/office/drawing/2014/main" id="{44291355-AC6E-9147-93E1-B345BF008105}"/>
              </a:ext>
            </a:extLst>
          </p:cNvPr>
          <p:cNvSpPr txBox="1"/>
          <p:nvPr/>
        </p:nvSpPr>
        <p:spPr>
          <a:xfrm>
            <a:off x="4503166" y="1636903"/>
            <a:ext cx="1979721" cy="523220"/>
          </a:xfrm>
          <a:prstGeom prst="rect">
            <a:avLst/>
          </a:prstGeom>
          <a:noFill/>
        </p:spPr>
        <p:txBody>
          <a:bodyPr wrap="square" rtlCol="0">
            <a:spAutoFit/>
          </a:bodyPr>
          <a:lstStyle/>
          <a:p>
            <a:r>
              <a:rPr kumimoji="0" lang="ar-SA"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صفحة</a:t>
            </a: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138</a:t>
            </a:r>
            <a:endParaRPr lang="en-US" sz="2800" b="1" dirty="0"/>
          </a:p>
        </p:txBody>
      </p:sp>
      <p:pic>
        <p:nvPicPr>
          <p:cNvPr id="2" name="תמונה 1">
            <a:extLst>
              <a:ext uri="{FF2B5EF4-FFF2-40B4-BE49-F238E27FC236}">
                <a16:creationId xmlns:a16="http://schemas.microsoft.com/office/drawing/2014/main" id="{327BC7A2-DD96-B4FF-8E29-1938FA87329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6931" y="0"/>
            <a:ext cx="1188823" cy="804742"/>
          </a:xfrm>
          <a:prstGeom prst="rect">
            <a:avLst/>
          </a:prstGeom>
        </p:spPr>
      </p:pic>
      <p:pic>
        <p:nvPicPr>
          <p:cNvPr id="5" name="תמונה 4" descr="תמונה שמכילה גופן, לוגו, גרפיקה, טקסט&#10;&#10;התיאור נוצר באופן אוטומטי">
            <a:extLst>
              <a:ext uri="{FF2B5EF4-FFF2-40B4-BE49-F238E27FC236}">
                <a16:creationId xmlns:a16="http://schemas.microsoft.com/office/drawing/2014/main" id="{ADD6A083-0594-9DDE-84A7-49D447BC45D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698974" y="1496189"/>
            <a:ext cx="5284497" cy="857370"/>
          </a:xfrm>
          <a:prstGeom prst="rect">
            <a:avLst/>
          </a:prstGeom>
        </p:spPr>
      </p:pic>
      <p:pic>
        <p:nvPicPr>
          <p:cNvPr id="7" name="תמונה 6">
            <a:extLst>
              <a:ext uri="{FF2B5EF4-FFF2-40B4-BE49-F238E27FC236}">
                <a16:creationId xmlns:a16="http://schemas.microsoft.com/office/drawing/2014/main" id="{F6000382-5E2D-AEB0-6B4A-D22CA05A4C2A}"/>
              </a:ext>
            </a:extLst>
          </p:cNvPr>
          <p:cNvPicPr>
            <a:picLocks noChangeAspect="1"/>
          </p:cNvPicPr>
          <p:nvPr/>
        </p:nvPicPr>
        <p:blipFill>
          <a:blip r:embed="rId7"/>
          <a:stretch>
            <a:fillRect/>
          </a:stretch>
        </p:blipFill>
        <p:spPr>
          <a:xfrm>
            <a:off x="4999383" y="221168"/>
            <a:ext cx="6820824" cy="838200"/>
          </a:xfrm>
          <a:prstGeom prst="rect">
            <a:avLst/>
          </a:prstGeom>
        </p:spPr>
      </p:pic>
    </p:spTree>
    <p:extLst>
      <p:ext uri="{BB962C8B-B14F-4D97-AF65-F5344CB8AC3E}">
        <p14:creationId xmlns:p14="http://schemas.microsoft.com/office/powerpoint/2010/main" val="9457227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תמונה 9">
            <a:extLst>
              <a:ext uri="{FF2B5EF4-FFF2-40B4-BE49-F238E27FC236}">
                <a16:creationId xmlns:a16="http://schemas.microsoft.com/office/drawing/2014/main" id="{2149C3FE-4E76-7A25-4F9D-22DA2D486E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11" y="-1"/>
            <a:ext cx="807701" cy="804741"/>
          </a:xfrm>
          <a:prstGeom prst="rect">
            <a:avLst/>
          </a:prstGeom>
        </p:spPr>
      </p:pic>
      <p:sp>
        <p:nvSpPr>
          <p:cNvPr id="11" name="TextBox 10">
            <a:extLst>
              <a:ext uri="{FF2B5EF4-FFF2-40B4-BE49-F238E27FC236}">
                <a16:creationId xmlns:a16="http://schemas.microsoft.com/office/drawing/2014/main" id="{821EC71D-F9CF-8213-399A-EB2C77A4B592}"/>
              </a:ext>
            </a:extLst>
          </p:cNvPr>
          <p:cNvSpPr txBox="1"/>
          <p:nvPr/>
        </p:nvSpPr>
        <p:spPr>
          <a:xfrm>
            <a:off x="3852909" y="541538"/>
            <a:ext cx="3027285" cy="523220"/>
          </a:xfrm>
          <a:prstGeom prst="rect">
            <a:avLst/>
          </a:prstGeom>
          <a:noFill/>
        </p:spPr>
        <p:txBody>
          <a:bodyPr wrap="square" rtlCol="0">
            <a:spAutoFit/>
          </a:bodyPr>
          <a:lstStyle/>
          <a:p>
            <a:r>
              <a:rPr lang="ar-SA" sz="2800" b="1" dirty="0"/>
              <a:t>الصفحات</a:t>
            </a:r>
            <a:r>
              <a:rPr lang="he-IL" sz="2800" b="1" dirty="0"/>
              <a:t> 140-139</a:t>
            </a:r>
            <a:endParaRPr lang="en-US" sz="2800" b="1" dirty="0"/>
          </a:p>
        </p:txBody>
      </p:sp>
      <p:pic>
        <p:nvPicPr>
          <p:cNvPr id="2" name="תמונה 1">
            <a:extLst>
              <a:ext uri="{FF2B5EF4-FFF2-40B4-BE49-F238E27FC236}">
                <a16:creationId xmlns:a16="http://schemas.microsoft.com/office/drawing/2014/main" id="{18AE64D3-EA84-BDE5-F8CB-1095E4E39C8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5236" y="0"/>
            <a:ext cx="1188823" cy="804742"/>
          </a:xfrm>
          <a:prstGeom prst="rect">
            <a:avLst/>
          </a:prstGeom>
        </p:spPr>
      </p:pic>
      <p:pic>
        <p:nvPicPr>
          <p:cNvPr id="4" name="תמונה 3">
            <a:extLst>
              <a:ext uri="{FF2B5EF4-FFF2-40B4-BE49-F238E27FC236}">
                <a16:creationId xmlns:a16="http://schemas.microsoft.com/office/drawing/2014/main" id="{B089FBC4-AA3A-54DB-87ED-50EAEF64915E}"/>
              </a:ext>
            </a:extLst>
          </p:cNvPr>
          <p:cNvPicPr>
            <a:picLocks noChangeAspect="1"/>
          </p:cNvPicPr>
          <p:nvPr/>
        </p:nvPicPr>
        <p:blipFill>
          <a:blip r:embed="rId5"/>
          <a:stretch>
            <a:fillRect/>
          </a:stretch>
        </p:blipFill>
        <p:spPr>
          <a:xfrm>
            <a:off x="7566783" y="293560"/>
            <a:ext cx="4333875" cy="1019175"/>
          </a:xfrm>
          <a:prstGeom prst="rect">
            <a:avLst/>
          </a:prstGeom>
        </p:spPr>
      </p:pic>
      <p:pic>
        <p:nvPicPr>
          <p:cNvPr id="5" name="תמונה 4">
            <a:extLst>
              <a:ext uri="{FF2B5EF4-FFF2-40B4-BE49-F238E27FC236}">
                <a16:creationId xmlns:a16="http://schemas.microsoft.com/office/drawing/2014/main" id="{F0FEF8ED-D266-79DD-01EF-14DF8AC89505}"/>
              </a:ext>
            </a:extLst>
          </p:cNvPr>
          <p:cNvPicPr>
            <a:picLocks noChangeAspect="1"/>
          </p:cNvPicPr>
          <p:nvPr/>
        </p:nvPicPr>
        <p:blipFill>
          <a:blip r:embed="rId6"/>
          <a:stretch>
            <a:fillRect/>
          </a:stretch>
        </p:blipFill>
        <p:spPr>
          <a:xfrm>
            <a:off x="1025236" y="1997765"/>
            <a:ext cx="10335189" cy="4318697"/>
          </a:xfrm>
          <a:prstGeom prst="rect">
            <a:avLst/>
          </a:prstGeom>
        </p:spPr>
      </p:pic>
    </p:spTree>
    <p:extLst>
      <p:ext uri="{BB962C8B-B14F-4D97-AF65-F5344CB8AC3E}">
        <p14:creationId xmlns:p14="http://schemas.microsoft.com/office/powerpoint/2010/main" val="16557458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תמונה 9">
            <a:extLst>
              <a:ext uri="{FF2B5EF4-FFF2-40B4-BE49-F238E27FC236}">
                <a16:creationId xmlns:a16="http://schemas.microsoft.com/office/drawing/2014/main" id="{2149C3FE-4E76-7A25-4F9D-22DA2D486E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82475" cy="544785"/>
          </a:xfrm>
          <a:prstGeom prst="rect">
            <a:avLst/>
          </a:prstGeom>
        </p:spPr>
      </p:pic>
      <p:sp>
        <p:nvSpPr>
          <p:cNvPr id="6" name="TextBox 5">
            <a:extLst>
              <a:ext uri="{FF2B5EF4-FFF2-40B4-BE49-F238E27FC236}">
                <a16:creationId xmlns:a16="http://schemas.microsoft.com/office/drawing/2014/main" id="{C5CFF9B4-E054-11A1-886D-73B1A7CC8946}"/>
              </a:ext>
            </a:extLst>
          </p:cNvPr>
          <p:cNvSpPr txBox="1"/>
          <p:nvPr/>
        </p:nvSpPr>
        <p:spPr>
          <a:xfrm>
            <a:off x="4749553" y="544785"/>
            <a:ext cx="2672179" cy="523220"/>
          </a:xfrm>
          <a:prstGeom prst="rect">
            <a:avLst/>
          </a:prstGeom>
          <a:noFill/>
        </p:spPr>
        <p:txBody>
          <a:bodyPr wrap="square" rtlCol="0">
            <a:spAutoFit/>
          </a:bodyPr>
          <a:lstStyle/>
          <a:p>
            <a:r>
              <a:rPr kumimoji="0" lang="ar-SA"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الصفحات</a:t>
            </a: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141-140</a:t>
            </a:r>
            <a:endParaRPr lang="en-US" sz="2800" b="1" dirty="0"/>
          </a:p>
        </p:txBody>
      </p:sp>
      <p:pic>
        <p:nvPicPr>
          <p:cNvPr id="8" name="Picture 7">
            <a:extLst>
              <a:ext uri="{FF2B5EF4-FFF2-40B4-BE49-F238E27FC236}">
                <a16:creationId xmlns:a16="http://schemas.microsoft.com/office/drawing/2014/main" id="{AC0DADC3-F84C-FB8D-C839-FCA518B39C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5691" y="1782618"/>
            <a:ext cx="11680618" cy="4196985"/>
          </a:xfrm>
          <a:prstGeom prst="rect">
            <a:avLst/>
          </a:prstGeom>
        </p:spPr>
      </p:pic>
      <p:pic>
        <p:nvPicPr>
          <p:cNvPr id="2" name="תמונה 1">
            <a:extLst>
              <a:ext uri="{FF2B5EF4-FFF2-40B4-BE49-F238E27FC236}">
                <a16:creationId xmlns:a16="http://schemas.microsoft.com/office/drawing/2014/main" id="{3DA8C3B3-E3B3-353A-DC82-C14C5C38EC7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2779" y="1653"/>
            <a:ext cx="1188823" cy="804742"/>
          </a:xfrm>
          <a:prstGeom prst="rect">
            <a:avLst/>
          </a:prstGeom>
        </p:spPr>
      </p:pic>
      <p:pic>
        <p:nvPicPr>
          <p:cNvPr id="3" name="תמונה 2">
            <a:extLst>
              <a:ext uri="{FF2B5EF4-FFF2-40B4-BE49-F238E27FC236}">
                <a16:creationId xmlns:a16="http://schemas.microsoft.com/office/drawing/2014/main" id="{847763B5-F5AC-8819-FC67-AA47FD528C9E}"/>
              </a:ext>
            </a:extLst>
          </p:cNvPr>
          <p:cNvPicPr>
            <a:picLocks noChangeAspect="1"/>
          </p:cNvPicPr>
          <p:nvPr/>
        </p:nvPicPr>
        <p:blipFill>
          <a:blip r:embed="rId6"/>
          <a:stretch>
            <a:fillRect/>
          </a:stretch>
        </p:blipFill>
        <p:spPr>
          <a:xfrm>
            <a:off x="8008970" y="497396"/>
            <a:ext cx="3781425" cy="894081"/>
          </a:xfrm>
          <a:prstGeom prst="rect">
            <a:avLst/>
          </a:prstGeom>
        </p:spPr>
      </p:pic>
    </p:spTree>
    <p:extLst>
      <p:ext uri="{BB962C8B-B14F-4D97-AF65-F5344CB8AC3E}">
        <p14:creationId xmlns:p14="http://schemas.microsoft.com/office/powerpoint/2010/main" val="15948803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תמונה 9">
            <a:extLst>
              <a:ext uri="{FF2B5EF4-FFF2-40B4-BE49-F238E27FC236}">
                <a16:creationId xmlns:a16="http://schemas.microsoft.com/office/drawing/2014/main" id="{2149C3FE-4E76-7A25-4F9D-22DA2D486E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77785"/>
            <a:ext cx="1029810" cy="571032"/>
          </a:xfrm>
          <a:prstGeom prst="rect">
            <a:avLst/>
          </a:prstGeom>
        </p:spPr>
      </p:pic>
      <p:sp>
        <p:nvSpPr>
          <p:cNvPr id="8" name="TextBox 7">
            <a:extLst>
              <a:ext uri="{FF2B5EF4-FFF2-40B4-BE49-F238E27FC236}">
                <a16:creationId xmlns:a16="http://schemas.microsoft.com/office/drawing/2014/main" id="{1636CED4-F951-9439-3C97-4C3E0EDADD15}"/>
              </a:ext>
            </a:extLst>
          </p:cNvPr>
          <p:cNvSpPr txBox="1"/>
          <p:nvPr/>
        </p:nvSpPr>
        <p:spPr>
          <a:xfrm>
            <a:off x="3515557" y="1287262"/>
            <a:ext cx="2580443" cy="400110"/>
          </a:xfrm>
          <a:prstGeom prst="rect">
            <a:avLst/>
          </a:prstGeom>
          <a:noFill/>
        </p:spPr>
        <p:txBody>
          <a:bodyPr wrap="square" rtlCol="0">
            <a:spAutoFit/>
          </a:bodyPr>
          <a:lstStyle/>
          <a:p>
            <a:r>
              <a:rPr kumimoji="0" lang="ar-SA"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صفحة</a:t>
            </a:r>
            <a:r>
              <a:rPr kumimoji="0" lang="he-IL" sz="2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142</a:t>
            </a:r>
            <a:endParaRPr lang="en-US" b="1" dirty="0"/>
          </a:p>
        </p:txBody>
      </p:sp>
      <p:pic>
        <p:nvPicPr>
          <p:cNvPr id="2" name="תמונה 1">
            <a:extLst>
              <a:ext uri="{FF2B5EF4-FFF2-40B4-BE49-F238E27FC236}">
                <a16:creationId xmlns:a16="http://schemas.microsoft.com/office/drawing/2014/main" id="{D3C46822-285A-290E-DCDC-9D54750E06A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8371" y="0"/>
            <a:ext cx="1188823" cy="804742"/>
          </a:xfrm>
          <a:prstGeom prst="rect">
            <a:avLst/>
          </a:prstGeom>
        </p:spPr>
      </p:pic>
      <p:pic>
        <p:nvPicPr>
          <p:cNvPr id="4" name="תמונה 3">
            <a:extLst>
              <a:ext uri="{FF2B5EF4-FFF2-40B4-BE49-F238E27FC236}">
                <a16:creationId xmlns:a16="http://schemas.microsoft.com/office/drawing/2014/main" id="{F18374A7-6876-E535-198A-9A1FF3038DF6}"/>
              </a:ext>
            </a:extLst>
          </p:cNvPr>
          <p:cNvPicPr>
            <a:picLocks noChangeAspect="1"/>
          </p:cNvPicPr>
          <p:nvPr/>
        </p:nvPicPr>
        <p:blipFill>
          <a:blip r:embed="rId5"/>
          <a:stretch>
            <a:fillRect/>
          </a:stretch>
        </p:blipFill>
        <p:spPr>
          <a:xfrm>
            <a:off x="803413" y="2930252"/>
            <a:ext cx="10585173" cy="3849963"/>
          </a:xfrm>
          <a:prstGeom prst="rect">
            <a:avLst/>
          </a:prstGeom>
        </p:spPr>
      </p:pic>
      <p:pic>
        <p:nvPicPr>
          <p:cNvPr id="5" name="תמונה 4">
            <a:extLst>
              <a:ext uri="{FF2B5EF4-FFF2-40B4-BE49-F238E27FC236}">
                <a16:creationId xmlns:a16="http://schemas.microsoft.com/office/drawing/2014/main" id="{C4C2DC42-5A3D-6E05-EB2F-E07C0FF01ECF}"/>
              </a:ext>
            </a:extLst>
          </p:cNvPr>
          <p:cNvPicPr>
            <a:picLocks noChangeAspect="1"/>
          </p:cNvPicPr>
          <p:nvPr/>
        </p:nvPicPr>
        <p:blipFill>
          <a:blip r:embed="rId6"/>
          <a:stretch>
            <a:fillRect/>
          </a:stretch>
        </p:blipFill>
        <p:spPr>
          <a:xfrm>
            <a:off x="6445111" y="1092355"/>
            <a:ext cx="5124037" cy="847725"/>
          </a:xfrm>
          <a:prstGeom prst="rect">
            <a:avLst/>
          </a:prstGeom>
        </p:spPr>
      </p:pic>
      <p:pic>
        <p:nvPicPr>
          <p:cNvPr id="6" name="תמונה 5">
            <a:extLst>
              <a:ext uri="{FF2B5EF4-FFF2-40B4-BE49-F238E27FC236}">
                <a16:creationId xmlns:a16="http://schemas.microsoft.com/office/drawing/2014/main" id="{05F0ABC2-DEB7-BB41-DD72-3ED6053E3201}"/>
              </a:ext>
            </a:extLst>
          </p:cNvPr>
          <p:cNvPicPr>
            <a:picLocks noChangeAspect="1"/>
          </p:cNvPicPr>
          <p:nvPr/>
        </p:nvPicPr>
        <p:blipFill>
          <a:blip r:embed="rId7"/>
          <a:stretch>
            <a:fillRect/>
          </a:stretch>
        </p:blipFill>
        <p:spPr>
          <a:xfrm>
            <a:off x="7285383" y="121019"/>
            <a:ext cx="3909805" cy="847724"/>
          </a:xfrm>
          <a:prstGeom prst="rect">
            <a:avLst/>
          </a:prstGeom>
        </p:spPr>
      </p:pic>
    </p:spTree>
    <p:extLst>
      <p:ext uri="{BB962C8B-B14F-4D97-AF65-F5344CB8AC3E}">
        <p14:creationId xmlns:p14="http://schemas.microsoft.com/office/powerpoint/2010/main" val="387420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איור ראיית ראייה בחינם">
            <a:extLst>
              <a:ext uri="{FF2B5EF4-FFF2-40B4-BE49-F238E27FC236}">
                <a16:creationId xmlns:a16="http://schemas.microsoft.com/office/drawing/2014/main" id="{B4F7B222-3064-004A-A00A-AFE29F2D239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690255" cy="1569923"/>
          </a:xfrm>
          <a:prstGeom prst="rect">
            <a:avLst/>
          </a:prstGeom>
          <a:ln>
            <a:noFill/>
          </a:ln>
          <a:effectLst>
            <a:outerShdw blurRad="1270000" dist="2540000" dir="21420000" sx="200000" sy="200000" algn="ctr" rotWithShape="0">
              <a:srgbClr val="000000">
                <a:alpha val="7000"/>
              </a:srgbClr>
            </a:outerShdw>
            <a:softEdge rad="63500"/>
          </a:effectLst>
        </p:spPr>
      </p:pic>
      <p:pic>
        <p:nvPicPr>
          <p:cNvPr id="10" name="תמונה 9">
            <a:extLst>
              <a:ext uri="{FF2B5EF4-FFF2-40B4-BE49-F238E27FC236}">
                <a16:creationId xmlns:a16="http://schemas.microsoft.com/office/drawing/2014/main" id="{2149C3FE-4E76-7A25-4F9D-22DA2D486E2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71164" y="784961"/>
            <a:ext cx="937710" cy="397294"/>
          </a:xfrm>
          <a:prstGeom prst="rect">
            <a:avLst/>
          </a:prstGeom>
        </p:spPr>
      </p:pic>
      <p:sp>
        <p:nvSpPr>
          <p:cNvPr id="14" name="תיבת טקסט 13">
            <a:extLst>
              <a:ext uri="{FF2B5EF4-FFF2-40B4-BE49-F238E27FC236}">
                <a16:creationId xmlns:a16="http://schemas.microsoft.com/office/drawing/2014/main" id="{A69C5392-EDF1-E32B-22C9-2CFE76D78D76}"/>
              </a:ext>
            </a:extLst>
          </p:cNvPr>
          <p:cNvSpPr txBox="1"/>
          <p:nvPr/>
        </p:nvSpPr>
        <p:spPr>
          <a:xfrm>
            <a:off x="4206240" y="840120"/>
            <a:ext cx="5846198" cy="959237"/>
          </a:xfrm>
          <a:prstGeom prst="rect">
            <a:avLst/>
          </a:prstGeom>
          <a:noFill/>
        </p:spPr>
        <p:txBody>
          <a:bodyPr wrap="square">
            <a:spAutoFit/>
          </a:bodyPr>
          <a:lstStyle/>
          <a:p>
            <a:pPr algn="just" rtl="1">
              <a:spcAft>
                <a:spcPts val="1000"/>
              </a:spcAft>
            </a:pPr>
            <a:r>
              <a:rPr lang="ar-SA" sz="2400" b="1" dirty="0">
                <a:effectLst/>
                <a:latin typeface="Calibri" panose="020F0502020204030204" pitchFamily="34" charset="0"/>
                <a:ea typeface="Calibri" panose="020F0502020204030204" pitchFamily="34" charset="0"/>
              </a:rPr>
              <a:t>جدول تركيز مواضيع</a:t>
            </a:r>
            <a:r>
              <a:rPr lang="he-IL" sz="2400" b="1" dirty="0">
                <a:effectLst/>
                <a:latin typeface="Calibri" panose="020F0502020204030204" pitchFamily="34" charset="0"/>
                <a:ea typeface="Calibri" panose="020F0502020204030204" pitchFamily="34" charset="0"/>
              </a:rPr>
              <a:t> </a:t>
            </a:r>
            <a:r>
              <a:rPr lang="ar-SA" sz="2400" b="1" dirty="0">
                <a:effectLst/>
                <a:latin typeface="Calibri" panose="020F0502020204030204" pitchFamily="34" charset="0"/>
                <a:ea typeface="Calibri" panose="020F0502020204030204" pitchFamily="34" charset="0"/>
              </a:rPr>
              <a:t>التدريس: 2023-2024</a:t>
            </a:r>
            <a:endParaRPr lang="en-US" dirty="0">
              <a:effectLst/>
              <a:latin typeface="Calibri" panose="020F0502020204030204" pitchFamily="34" charset="0"/>
              <a:ea typeface="Calibri" panose="020F0502020204030204" pitchFamily="34" charset="0"/>
            </a:endParaRPr>
          </a:p>
          <a:p>
            <a:pPr algn="r" rtl="1">
              <a:spcAft>
                <a:spcPts val="1000"/>
              </a:spcAft>
            </a:pPr>
            <a:r>
              <a:rPr lang="ar-SA" sz="2400" b="1" dirty="0">
                <a:solidFill>
                  <a:srgbClr val="0000FF"/>
                </a:solidFill>
                <a:effectLst/>
                <a:latin typeface="Calibri" panose="020F0502020204030204" pitchFamily="34" charset="0"/>
                <a:ea typeface="Calibri" panose="020F0502020204030204" pitchFamily="34" charset="0"/>
                <a:hlinkClick r:id="rId5"/>
              </a:rPr>
              <a:t>منهاج العلوم</a:t>
            </a:r>
            <a:r>
              <a:rPr lang="he-IL" sz="2400" b="1" dirty="0">
                <a:solidFill>
                  <a:srgbClr val="0000FF"/>
                </a:solidFill>
                <a:effectLst/>
                <a:latin typeface="Calibri" panose="020F0502020204030204" pitchFamily="34" charset="0"/>
                <a:ea typeface="Calibri" panose="020F0502020204030204" pitchFamily="34" charset="0"/>
              </a:rPr>
              <a:t> (</a:t>
            </a:r>
            <a:r>
              <a:rPr lang="ar-SA" sz="2400" b="1" dirty="0">
                <a:solidFill>
                  <a:srgbClr val="0000FF"/>
                </a:solidFill>
                <a:effectLst/>
                <a:latin typeface="Calibri" panose="020F0502020204030204" pitchFamily="34" charset="0"/>
                <a:ea typeface="Calibri" panose="020F0502020204030204" pitchFamily="34" charset="0"/>
              </a:rPr>
              <a:t>الصف السادس</a:t>
            </a:r>
            <a:r>
              <a:rPr lang="he-IL" sz="2400" b="1" dirty="0">
                <a:solidFill>
                  <a:srgbClr val="0000FF"/>
                </a:solidFill>
                <a:effectLst/>
                <a:latin typeface="Calibri" panose="020F0502020204030204" pitchFamily="34" charset="0"/>
                <a:ea typeface="Calibri" panose="020F0502020204030204" pitchFamily="34" charset="0"/>
              </a:rPr>
              <a:t>)</a:t>
            </a:r>
            <a:endParaRPr lang="en-US" sz="1600" dirty="0">
              <a:effectLst/>
              <a:latin typeface="Calibri" panose="020F0502020204030204" pitchFamily="34" charset="0"/>
              <a:ea typeface="Calibri" panose="020F0502020204030204" pitchFamily="34" charset="0"/>
            </a:endParaRPr>
          </a:p>
        </p:txBody>
      </p:sp>
      <p:sp>
        <p:nvSpPr>
          <p:cNvPr id="19" name="תיבת טקסט 18">
            <a:extLst>
              <a:ext uri="{FF2B5EF4-FFF2-40B4-BE49-F238E27FC236}">
                <a16:creationId xmlns:a16="http://schemas.microsoft.com/office/drawing/2014/main" id="{C70D772E-517E-17A6-2875-CD674814A166}"/>
              </a:ext>
            </a:extLst>
          </p:cNvPr>
          <p:cNvSpPr txBox="1"/>
          <p:nvPr/>
        </p:nvSpPr>
        <p:spPr>
          <a:xfrm>
            <a:off x="4304146" y="68791"/>
            <a:ext cx="5236202" cy="646331"/>
          </a:xfrm>
          <a:prstGeom prst="rect">
            <a:avLst/>
          </a:prstGeom>
          <a:noFill/>
        </p:spPr>
        <p:txBody>
          <a:bodyPr wrap="square" rtlCol="1">
            <a:spAutoFit/>
          </a:bodyPr>
          <a:lstStyle/>
          <a:p>
            <a:r>
              <a:rPr lang="ar-SA" sz="3600" b="1" dirty="0">
                <a:solidFill>
                  <a:srgbClr val="C00000"/>
                </a:solidFill>
                <a:effectLst>
                  <a:outerShdw blurRad="38100" dist="38100" dir="2700000" algn="tl">
                    <a:srgbClr val="000000">
                      <a:alpha val="43137"/>
                    </a:srgbClr>
                  </a:outerShdw>
                </a:effectLst>
              </a:rPr>
              <a:t>الضوء لنرى- الصوت لنسمع</a:t>
            </a:r>
            <a:endParaRPr lang="he-IL" sz="3600" b="1" dirty="0">
              <a:solidFill>
                <a:srgbClr val="C00000"/>
              </a:solidFill>
              <a:effectLst>
                <a:outerShdw blurRad="38100" dist="38100" dir="2700000" algn="tl">
                  <a:srgbClr val="000000">
                    <a:alpha val="43137"/>
                  </a:srgbClr>
                </a:outerShdw>
              </a:effectLst>
            </a:endParaRPr>
          </a:p>
        </p:txBody>
      </p:sp>
      <p:pic>
        <p:nvPicPr>
          <p:cNvPr id="23" name="תמונה 22">
            <a:extLst>
              <a:ext uri="{FF2B5EF4-FFF2-40B4-BE49-F238E27FC236}">
                <a16:creationId xmlns:a16="http://schemas.microsoft.com/office/drawing/2014/main" id="{4DDFB6B5-20B9-F706-9A37-8850C100092E}"/>
              </a:ext>
            </a:extLst>
          </p:cNvPr>
          <p:cNvPicPr>
            <a:picLocks noChangeAspect="1"/>
          </p:cNvPicPr>
          <p:nvPr/>
        </p:nvPicPr>
        <p:blipFill>
          <a:blip r:embed="rId6"/>
          <a:stretch>
            <a:fillRect/>
          </a:stretch>
        </p:blipFill>
        <p:spPr>
          <a:xfrm>
            <a:off x="845127" y="1819918"/>
            <a:ext cx="10648950" cy="4953000"/>
          </a:xfrm>
          <a:prstGeom prst="rect">
            <a:avLst/>
          </a:prstGeom>
        </p:spPr>
      </p:pic>
      <p:pic>
        <p:nvPicPr>
          <p:cNvPr id="2" name="תמונה 1">
            <a:extLst>
              <a:ext uri="{FF2B5EF4-FFF2-40B4-BE49-F238E27FC236}">
                <a16:creationId xmlns:a16="http://schemas.microsoft.com/office/drawing/2014/main" id="{06DE56ED-5204-8B2B-A81D-8B55CC25177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003177" y="-10415"/>
            <a:ext cx="1188823" cy="804742"/>
          </a:xfrm>
          <a:prstGeom prst="rect">
            <a:avLst/>
          </a:prstGeom>
        </p:spPr>
      </p:pic>
    </p:spTree>
    <p:extLst>
      <p:ext uri="{BB962C8B-B14F-4D97-AF65-F5344CB8AC3E}">
        <p14:creationId xmlns:p14="http://schemas.microsoft.com/office/powerpoint/2010/main" val="29919373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5AB8BB4-96AB-2D68-A1B4-1DF25CB7FF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52240" y="2585304"/>
            <a:ext cx="4345255" cy="2208638"/>
          </a:xfrm>
          <a:prstGeom prst="rect">
            <a:avLst/>
          </a:prstGeom>
        </p:spPr>
      </p:pic>
      <p:sp>
        <p:nvSpPr>
          <p:cNvPr id="10" name="TextBox 9">
            <a:extLst>
              <a:ext uri="{FF2B5EF4-FFF2-40B4-BE49-F238E27FC236}">
                <a16:creationId xmlns:a16="http://schemas.microsoft.com/office/drawing/2014/main" id="{BAB8B914-31A4-B1A2-1F01-9E5389D7A342}"/>
              </a:ext>
            </a:extLst>
          </p:cNvPr>
          <p:cNvSpPr txBox="1"/>
          <p:nvPr/>
        </p:nvSpPr>
        <p:spPr>
          <a:xfrm>
            <a:off x="4421080" y="728471"/>
            <a:ext cx="3213715" cy="523220"/>
          </a:xfrm>
          <a:prstGeom prst="rect">
            <a:avLst/>
          </a:prstGeom>
          <a:noFill/>
        </p:spPr>
        <p:txBody>
          <a:bodyPr wrap="square" rtlCol="0">
            <a:spAutoFit/>
          </a:bodyPr>
          <a:lstStyle/>
          <a:p>
            <a:r>
              <a:rPr lang="ar-SA" sz="2800" b="1" dirty="0"/>
              <a:t>الصفحات</a:t>
            </a:r>
            <a:r>
              <a:rPr lang="he-IL" sz="2800" b="1" dirty="0"/>
              <a:t> 144-143</a:t>
            </a:r>
            <a:endParaRPr lang="en-US" sz="2800" b="1" dirty="0"/>
          </a:p>
        </p:txBody>
      </p:sp>
      <p:pic>
        <p:nvPicPr>
          <p:cNvPr id="6" name="מציין מיקום תוכן 5">
            <a:extLst>
              <a:ext uri="{FF2B5EF4-FFF2-40B4-BE49-F238E27FC236}">
                <a16:creationId xmlns:a16="http://schemas.microsoft.com/office/drawing/2014/main" id="{8B895934-6AE6-90F0-1845-D2CBE36DF9FF}"/>
              </a:ext>
            </a:extLst>
          </p:cNvPr>
          <p:cNvPicPr>
            <a:picLocks noGrp="1" noChangeAspect="1"/>
          </p:cNvPicPr>
          <p:nvPr>
            <p:ph idx="1"/>
          </p:nvPr>
        </p:nvPicPr>
        <p:blipFill>
          <a:blip r:embed="rId4"/>
          <a:stretch>
            <a:fillRect/>
          </a:stretch>
        </p:blipFill>
        <p:spPr>
          <a:xfrm>
            <a:off x="387626" y="2474843"/>
            <a:ext cx="6562341" cy="2663687"/>
          </a:xfrm>
          <a:prstGeom prst="rect">
            <a:avLst/>
          </a:prstGeom>
        </p:spPr>
      </p:pic>
      <p:pic>
        <p:nvPicPr>
          <p:cNvPr id="11" name="תמונה 10">
            <a:extLst>
              <a:ext uri="{FF2B5EF4-FFF2-40B4-BE49-F238E27FC236}">
                <a16:creationId xmlns:a16="http://schemas.microsoft.com/office/drawing/2014/main" id="{5CE5D0AA-5AD9-1773-B543-299BB83D111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80513" y="728471"/>
            <a:ext cx="3725915" cy="1150025"/>
          </a:xfrm>
          <a:prstGeom prst="rect">
            <a:avLst/>
          </a:prstGeom>
        </p:spPr>
      </p:pic>
      <p:sp>
        <p:nvSpPr>
          <p:cNvPr id="13" name="תיבת טקסט 12">
            <a:extLst>
              <a:ext uri="{FF2B5EF4-FFF2-40B4-BE49-F238E27FC236}">
                <a16:creationId xmlns:a16="http://schemas.microsoft.com/office/drawing/2014/main" id="{95EF915F-BFBF-945E-2408-4F207DA707DB}"/>
              </a:ext>
            </a:extLst>
          </p:cNvPr>
          <p:cNvSpPr txBox="1"/>
          <p:nvPr/>
        </p:nvSpPr>
        <p:spPr>
          <a:xfrm>
            <a:off x="8520546" y="3549534"/>
            <a:ext cx="1512916" cy="914401"/>
          </a:xfrm>
          <a:prstGeom prst="rect">
            <a:avLst/>
          </a:prstGeom>
          <a:solidFill>
            <a:schemeClr val="bg1"/>
          </a:solidFill>
        </p:spPr>
        <p:txBody>
          <a:bodyPr wrap="square" rtlCol="1">
            <a:spAutoFit/>
          </a:bodyPr>
          <a:lstStyle/>
          <a:p>
            <a:r>
              <a:rPr lang="ar-SA" b="1" dirty="0"/>
              <a:t>كيف نرى الاجسام التي هي ليست مصادر ضوء؟</a:t>
            </a:r>
            <a:endParaRPr lang="he-IL" b="1" dirty="0"/>
          </a:p>
        </p:txBody>
      </p:sp>
    </p:spTree>
    <p:extLst>
      <p:ext uri="{BB962C8B-B14F-4D97-AF65-F5344CB8AC3E}">
        <p14:creationId xmlns:p14="http://schemas.microsoft.com/office/powerpoint/2010/main" val="6339672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מציין מיקום תוכן 5">
            <a:extLst>
              <a:ext uri="{FF2B5EF4-FFF2-40B4-BE49-F238E27FC236}">
                <a16:creationId xmlns:a16="http://schemas.microsoft.com/office/drawing/2014/main" id="{362480E7-5BD3-3894-15BC-E379C66FBA18}"/>
              </a:ext>
            </a:extLst>
          </p:cNvPr>
          <p:cNvPicPr>
            <a:picLocks noGrp="1" noChangeAspect="1"/>
          </p:cNvPicPr>
          <p:nvPr>
            <p:ph idx="1"/>
          </p:nvPr>
        </p:nvPicPr>
        <p:blipFill>
          <a:blip r:embed="rId3"/>
          <a:stretch>
            <a:fillRect/>
          </a:stretch>
        </p:blipFill>
        <p:spPr>
          <a:xfrm>
            <a:off x="506896" y="1039091"/>
            <a:ext cx="11151704" cy="4743378"/>
          </a:xfrm>
          <a:prstGeom prst="rect">
            <a:avLst/>
          </a:prstGeom>
        </p:spPr>
      </p:pic>
    </p:spTree>
    <p:extLst>
      <p:ext uri="{BB962C8B-B14F-4D97-AF65-F5344CB8AC3E}">
        <p14:creationId xmlns:p14="http://schemas.microsoft.com/office/powerpoint/2010/main" val="14357565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תמונה 9">
            <a:extLst>
              <a:ext uri="{FF2B5EF4-FFF2-40B4-BE49-F238E27FC236}">
                <a16:creationId xmlns:a16="http://schemas.microsoft.com/office/drawing/2014/main" id="{2149C3FE-4E76-7A25-4F9D-22DA2D486E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9905" y="18095"/>
            <a:ext cx="827433" cy="458814"/>
          </a:xfrm>
          <a:prstGeom prst="rect">
            <a:avLst/>
          </a:prstGeom>
        </p:spPr>
      </p:pic>
      <p:pic>
        <p:nvPicPr>
          <p:cNvPr id="7" name="Picture 6">
            <a:extLst>
              <a:ext uri="{FF2B5EF4-FFF2-40B4-BE49-F238E27FC236}">
                <a16:creationId xmlns:a16="http://schemas.microsoft.com/office/drawing/2014/main" id="{C9380D59-504F-C649-1F3A-DB5095901B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9912" y="1827450"/>
            <a:ext cx="4695708" cy="3129249"/>
          </a:xfrm>
          <a:prstGeom prst="rect">
            <a:avLst/>
          </a:prstGeom>
          <a:solidFill>
            <a:schemeClr val="bg1"/>
          </a:solidFill>
          <a:ln>
            <a:solidFill>
              <a:schemeClr val="accent1"/>
            </a:solidFill>
          </a:ln>
        </p:spPr>
      </p:pic>
      <p:sp>
        <p:nvSpPr>
          <p:cNvPr id="8" name="TextBox 7">
            <a:extLst>
              <a:ext uri="{FF2B5EF4-FFF2-40B4-BE49-F238E27FC236}">
                <a16:creationId xmlns:a16="http://schemas.microsoft.com/office/drawing/2014/main" id="{555E83CE-5ABD-1C6D-C1FB-537B0BDBF7C0}"/>
              </a:ext>
            </a:extLst>
          </p:cNvPr>
          <p:cNvSpPr txBox="1"/>
          <p:nvPr/>
        </p:nvSpPr>
        <p:spPr>
          <a:xfrm>
            <a:off x="4673240" y="387426"/>
            <a:ext cx="1878480" cy="461665"/>
          </a:xfrm>
          <a:prstGeom prst="rect">
            <a:avLst/>
          </a:prstGeom>
          <a:noFill/>
        </p:spPr>
        <p:txBody>
          <a:bodyPr wrap="square" rtlCol="0">
            <a:spAutoFit/>
          </a:bodyPr>
          <a:lstStyle/>
          <a:p>
            <a:r>
              <a:rPr lang="ar-SA" sz="2400" b="1" dirty="0"/>
              <a:t>صفحة</a:t>
            </a:r>
            <a:r>
              <a:rPr lang="he-IL" sz="2400" b="1" dirty="0"/>
              <a:t> 144</a:t>
            </a:r>
            <a:endParaRPr lang="en-US" sz="2400" b="1" dirty="0"/>
          </a:p>
        </p:txBody>
      </p:sp>
      <p:sp>
        <p:nvSpPr>
          <p:cNvPr id="12" name="TextBox 11">
            <a:extLst>
              <a:ext uri="{FF2B5EF4-FFF2-40B4-BE49-F238E27FC236}">
                <a16:creationId xmlns:a16="http://schemas.microsoft.com/office/drawing/2014/main" id="{05E52470-3B64-E654-3530-0109D50C6A35}"/>
              </a:ext>
            </a:extLst>
          </p:cNvPr>
          <p:cNvSpPr txBox="1"/>
          <p:nvPr/>
        </p:nvSpPr>
        <p:spPr>
          <a:xfrm>
            <a:off x="4208016" y="5459767"/>
            <a:ext cx="7288567" cy="584775"/>
          </a:xfrm>
          <a:prstGeom prst="rect">
            <a:avLst/>
          </a:prstGeom>
          <a:noFill/>
        </p:spPr>
        <p:txBody>
          <a:bodyPr wrap="square" rtlCol="0">
            <a:spAutoFit/>
          </a:bodyPr>
          <a:lstStyle/>
          <a:p>
            <a:r>
              <a:rPr lang="ar-SA" sz="3200" b="1" dirty="0"/>
              <a:t>ما هو تفسير رؤية الاجسام في المرآه؟</a:t>
            </a:r>
          </a:p>
        </p:txBody>
      </p:sp>
      <p:pic>
        <p:nvPicPr>
          <p:cNvPr id="2" name="תמונה 1">
            <a:extLst>
              <a:ext uri="{FF2B5EF4-FFF2-40B4-BE49-F238E27FC236}">
                <a16:creationId xmlns:a16="http://schemas.microsoft.com/office/drawing/2014/main" id="{BAE22B59-A847-E4F2-0636-E0AB8A42467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12860" y="-14945"/>
            <a:ext cx="1188823" cy="804742"/>
          </a:xfrm>
          <a:prstGeom prst="rect">
            <a:avLst/>
          </a:prstGeom>
        </p:spPr>
      </p:pic>
      <p:pic>
        <p:nvPicPr>
          <p:cNvPr id="5" name="תמונה 4">
            <a:extLst>
              <a:ext uri="{FF2B5EF4-FFF2-40B4-BE49-F238E27FC236}">
                <a16:creationId xmlns:a16="http://schemas.microsoft.com/office/drawing/2014/main" id="{6CFE6ED9-BF65-3F64-3410-C0AD4406EBE1}"/>
              </a:ext>
            </a:extLst>
          </p:cNvPr>
          <p:cNvPicPr>
            <a:picLocks noChangeAspect="1"/>
          </p:cNvPicPr>
          <p:nvPr/>
        </p:nvPicPr>
        <p:blipFill>
          <a:blip r:embed="rId6"/>
          <a:stretch>
            <a:fillRect/>
          </a:stretch>
        </p:blipFill>
        <p:spPr>
          <a:xfrm>
            <a:off x="6824750" y="476909"/>
            <a:ext cx="4560214" cy="753187"/>
          </a:xfrm>
          <a:prstGeom prst="rect">
            <a:avLst/>
          </a:prstGeom>
        </p:spPr>
      </p:pic>
      <p:pic>
        <p:nvPicPr>
          <p:cNvPr id="9" name="תמונה 8">
            <a:extLst>
              <a:ext uri="{FF2B5EF4-FFF2-40B4-BE49-F238E27FC236}">
                <a16:creationId xmlns:a16="http://schemas.microsoft.com/office/drawing/2014/main" id="{55A594D1-8600-3162-0D23-EF6129EA6B2B}"/>
              </a:ext>
            </a:extLst>
          </p:cNvPr>
          <p:cNvPicPr>
            <a:picLocks noChangeAspect="1"/>
          </p:cNvPicPr>
          <p:nvPr/>
        </p:nvPicPr>
        <p:blipFill>
          <a:blip r:embed="rId7"/>
          <a:stretch>
            <a:fillRect/>
          </a:stretch>
        </p:blipFill>
        <p:spPr>
          <a:xfrm>
            <a:off x="7481456" y="1986742"/>
            <a:ext cx="3458180" cy="2759825"/>
          </a:xfrm>
          <a:prstGeom prst="rect">
            <a:avLst/>
          </a:prstGeom>
        </p:spPr>
      </p:pic>
    </p:spTree>
    <p:extLst>
      <p:ext uri="{BB962C8B-B14F-4D97-AF65-F5344CB8AC3E}">
        <p14:creationId xmlns:p14="http://schemas.microsoft.com/office/powerpoint/2010/main" val="14609310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תמונה 9">
            <a:extLst>
              <a:ext uri="{FF2B5EF4-FFF2-40B4-BE49-F238E27FC236}">
                <a16:creationId xmlns:a16="http://schemas.microsoft.com/office/drawing/2014/main" id="{2149C3FE-4E76-7A25-4F9D-22DA2D486E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136342" cy="561392"/>
          </a:xfrm>
          <a:prstGeom prst="rect">
            <a:avLst/>
          </a:prstGeom>
        </p:spPr>
      </p:pic>
      <p:sp>
        <p:nvSpPr>
          <p:cNvPr id="5" name="TextBox 4">
            <a:extLst>
              <a:ext uri="{FF2B5EF4-FFF2-40B4-BE49-F238E27FC236}">
                <a16:creationId xmlns:a16="http://schemas.microsoft.com/office/drawing/2014/main" id="{3E999F36-723D-5AE0-522D-F47EE03F76E9}"/>
              </a:ext>
            </a:extLst>
          </p:cNvPr>
          <p:cNvSpPr txBox="1"/>
          <p:nvPr/>
        </p:nvSpPr>
        <p:spPr>
          <a:xfrm>
            <a:off x="4900474" y="417250"/>
            <a:ext cx="1864310" cy="523220"/>
          </a:xfrm>
          <a:prstGeom prst="rect">
            <a:avLst/>
          </a:prstGeom>
          <a:noFill/>
        </p:spPr>
        <p:txBody>
          <a:bodyPr wrap="square" rtlCol="0">
            <a:spAutoFit/>
          </a:bodyPr>
          <a:lstStyle/>
          <a:p>
            <a:r>
              <a:rPr lang="ar-SA" sz="2800" b="1" dirty="0"/>
              <a:t>صفحة</a:t>
            </a:r>
            <a:r>
              <a:rPr lang="he-IL" sz="2800" b="1" dirty="0"/>
              <a:t> 145</a:t>
            </a:r>
            <a:endParaRPr lang="en-US" sz="2800" b="1" dirty="0"/>
          </a:p>
        </p:txBody>
      </p:sp>
      <p:pic>
        <p:nvPicPr>
          <p:cNvPr id="2" name="תמונה 1">
            <a:extLst>
              <a:ext uri="{FF2B5EF4-FFF2-40B4-BE49-F238E27FC236}">
                <a16:creationId xmlns:a16="http://schemas.microsoft.com/office/drawing/2014/main" id="{4945F944-8E80-0F9E-D209-FCF0F85A7FF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89351" y="0"/>
            <a:ext cx="1188823" cy="675861"/>
          </a:xfrm>
          <a:prstGeom prst="rect">
            <a:avLst/>
          </a:prstGeom>
        </p:spPr>
      </p:pic>
      <p:pic>
        <p:nvPicPr>
          <p:cNvPr id="8" name="תמונה 7" descr="תמונה שמכילה גופן, לוגו, גרפיקה, טקסט&#10;&#10;התיאור נוצר באופן אוטומטי">
            <a:extLst>
              <a:ext uri="{FF2B5EF4-FFF2-40B4-BE49-F238E27FC236}">
                <a16:creationId xmlns:a16="http://schemas.microsoft.com/office/drawing/2014/main" id="{02ED2020-FB3D-9294-75F4-D361E3E14DA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962814" y="530838"/>
            <a:ext cx="4401164" cy="819264"/>
          </a:xfrm>
          <a:prstGeom prst="rect">
            <a:avLst/>
          </a:prstGeom>
        </p:spPr>
      </p:pic>
      <p:pic>
        <p:nvPicPr>
          <p:cNvPr id="9" name="תמונה 8">
            <a:extLst>
              <a:ext uri="{FF2B5EF4-FFF2-40B4-BE49-F238E27FC236}">
                <a16:creationId xmlns:a16="http://schemas.microsoft.com/office/drawing/2014/main" id="{143F8A6E-25AB-1459-D332-0D1CB2A5AB33}"/>
              </a:ext>
            </a:extLst>
          </p:cNvPr>
          <p:cNvPicPr>
            <a:picLocks noChangeAspect="1"/>
          </p:cNvPicPr>
          <p:nvPr/>
        </p:nvPicPr>
        <p:blipFill>
          <a:blip r:embed="rId6"/>
          <a:stretch>
            <a:fillRect/>
          </a:stretch>
        </p:blipFill>
        <p:spPr>
          <a:xfrm>
            <a:off x="1189351" y="2562225"/>
            <a:ext cx="9583944" cy="2957426"/>
          </a:xfrm>
          <a:prstGeom prst="rect">
            <a:avLst/>
          </a:prstGeom>
        </p:spPr>
      </p:pic>
    </p:spTree>
    <p:extLst>
      <p:ext uri="{BB962C8B-B14F-4D97-AF65-F5344CB8AC3E}">
        <p14:creationId xmlns:p14="http://schemas.microsoft.com/office/powerpoint/2010/main" val="20284450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תמונה 9">
            <a:extLst>
              <a:ext uri="{FF2B5EF4-FFF2-40B4-BE49-F238E27FC236}">
                <a16:creationId xmlns:a16="http://schemas.microsoft.com/office/drawing/2014/main" id="{2149C3FE-4E76-7A25-4F9D-22DA2D486E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090" y="171106"/>
            <a:ext cx="967667" cy="536574"/>
          </a:xfrm>
          <a:prstGeom prst="rect">
            <a:avLst/>
          </a:prstGeom>
        </p:spPr>
      </p:pic>
      <p:sp>
        <p:nvSpPr>
          <p:cNvPr id="5" name="TextBox 4">
            <a:extLst>
              <a:ext uri="{FF2B5EF4-FFF2-40B4-BE49-F238E27FC236}">
                <a16:creationId xmlns:a16="http://schemas.microsoft.com/office/drawing/2014/main" id="{CB2FB8BB-90E9-F4F3-C39E-51E7A8B59EC6}"/>
              </a:ext>
            </a:extLst>
          </p:cNvPr>
          <p:cNvSpPr txBox="1"/>
          <p:nvPr/>
        </p:nvSpPr>
        <p:spPr>
          <a:xfrm>
            <a:off x="3480047" y="212943"/>
            <a:ext cx="3089429" cy="523220"/>
          </a:xfrm>
          <a:prstGeom prst="rect">
            <a:avLst/>
          </a:prstGeom>
          <a:noFill/>
        </p:spPr>
        <p:txBody>
          <a:bodyPr wrap="square" rtlCol="0">
            <a:spAutoFit/>
          </a:bodyPr>
          <a:lstStyle/>
          <a:p>
            <a:r>
              <a:rPr kumimoji="0" lang="ar-SA"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الصفحات</a:t>
            </a: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147-146</a:t>
            </a:r>
            <a:endParaRPr lang="en-US" sz="2800" b="1" dirty="0"/>
          </a:p>
        </p:txBody>
      </p:sp>
      <p:pic>
        <p:nvPicPr>
          <p:cNvPr id="12" name="Picture 11">
            <a:extLst>
              <a:ext uri="{FF2B5EF4-FFF2-40B4-BE49-F238E27FC236}">
                <a16:creationId xmlns:a16="http://schemas.microsoft.com/office/drawing/2014/main" id="{78322AA7-D791-6C3D-71AB-7A0ABE91B39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8709" y="1428093"/>
            <a:ext cx="10836448" cy="4262493"/>
          </a:xfrm>
          <a:prstGeom prst="rect">
            <a:avLst/>
          </a:prstGeom>
        </p:spPr>
      </p:pic>
      <p:pic>
        <p:nvPicPr>
          <p:cNvPr id="2" name="תמונה 1">
            <a:extLst>
              <a:ext uri="{FF2B5EF4-FFF2-40B4-BE49-F238E27FC236}">
                <a16:creationId xmlns:a16="http://schemas.microsoft.com/office/drawing/2014/main" id="{66AA230E-7A5E-EB58-B524-2822FC85D87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7578" y="37021"/>
            <a:ext cx="1188823" cy="723937"/>
          </a:xfrm>
          <a:prstGeom prst="rect">
            <a:avLst/>
          </a:prstGeom>
        </p:spPr>
      </p:pic>
      <p:pic>
        <p:nvPicPr>
          <p:cNvPr id="3" name="תמונה 2">
            <a:extLst>
              <a:ext uri="{FF2B5EF4-FFF2-40B4-BE49-F238E27FC236}">
                <a16:creationId xmlns:a16="http://schemas.microsoft.com/office/drawing/2014/main" id="{5B4BE583-048C-8343-BE72-38C217D422FB}"/>
              </a:ext>
            </a:extLst>
          </p:cNvPr>
          <p:cNvPicPr>
            <a:picLocks noChangeAspect="1"/>
          </p:cNvPicPr>
          <p:nvPr/>
        </p:nvPicPr>
        <p:blipFill>
          <a:blip r:embed="rId6"/>
          <a:stretch>
            <a:fillRect/>
          </a:stretch>
        </p:blipFill>
        <p:spPr>
          <a:xfrm>
            <a:off x="6888160" y="171106"/>
            <a:ext cx="5238750" cy="990600"/>
          </a:xfrm>
          <a:prstGeom prst="rect">
            <a:avLst/>
          </a:prstGeom>
        </p:spPr>
      </p:pic>
    </p:spTree>
    <p:extLst>
      <p:ext uri="{BB962C8B-B14F-4D97-AF65-F5344CB8AC3E}">
        <p14:creationId xmlns:p14="http://schemas.microsoft.com/office/powerpoint/2010/main" val="36349173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88D7D643-C0E3-054F-2463-A22EFAE97DAF}"/>
              </a:ext>
            </a:extLst>
          </p:cNvPr>
          <p:cNvSpPr txBox="1"/>
          <p:nvPr/>
        </p:nvSpPr>
        <p:spPr>
          <a:xfrm>
            <a:off x="-223734" y="5391210"/>
            <a:ext cx="3089429" cy="523220"/>
          </a:xfrm>
          <a:prstGeom prst="rect">
            <a:avLst/>
          </a:prstGeom>
          <a:noFill/>
        </p:spPr>
        <p:txBody>
          <a:bodyPr wrap="square" rtlCol="0">
            <a:spAutoFit/>
          </a:bodyPr>
          <a:lstStyle/>
          <a:p>
            <a:r>
              <a:rPr kumimoji="0" lang="ar-SA"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صفحة</a:t>
            </a: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147</a:t>
            </a:r>
            <a:endParaRPr lang="en-US" sz="2800" b="1" dirty="0"/>
          </a:p>
        </p:txBody>
      </p:sp>
      <p:pic>
        <p:nvPicPr>
          <p:cNvPr id="7" name="מציין מיקום תוכן 6" descr="תמונה שמכילה טקסט, גופן, צילום מסך, כתב יד&#10;&#10;התיאור נוצר באופן אוטומטי">
            <a:extLst>
              <a:ext uri="{FF2B5EF4-FFF2-40B4-BE49-F238E27FC236}">
                <a16:creationId xmlns:a16="http://schemas.microsoft.com/office/drawing/2014/main" id="{ED148828-0986-97D9-F673-442C69C5C52B}"/>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620078" y="943570"/>
            <a:ext cx="9352722" cy="3976300"/>
          </a:xfrm>
        </p:spPr>
      </p:pic>
    </p:spTree>
    <p:extLst>
      <p:ext uri="{BB962C8B-B14F-4D97-AF65-F5344CB8AC3E}">
        <p14:creationId xmlns:p14="http://schemas.microsoft.com/office/powerpoint/2010/main" val="37329678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תמונה 9">
            <a:extLst>
              <a:ext uri="{FF2B5EF4-FFF2-40B4-BE49-F238E27FC236}">
                <a16:creationId xmlns:a16="http://schemas.microsoft.com/office/drawing/2014/main" id="{2149C3FE-4E76-7A25-4F9D-22DA2D486E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2214" y="128832"/>
            <a:ext cx="1054028" cy="584461"/>
          </a:xfrm>
          <a:prstGeom prst="rect">
            <a:avLst/>
          </a:prstGeom>
        </p:spPr>
      </p:pic>
      <p:sp>
        <p:nvSpPr>
          <p:cNvPr id="4" name="TextBox 3">
            <a:extLst>
              <a:ext uri="{FF2B5EF4-FFF2-40B4-BE49-F238E27FC236}">
                <a16:creationId xmlns:a16="http://schemas.microsoft.com/office/drawing/2014/main" id="{AC480435-6E4A-9AE0-1C8B-2CF1EDDEDEBE}"/>
              </a:ext>
            </a:extLst>
          </p:cNvPr>
          <p:cNvSpPr txBox="1"/>
          <p:nvPr/>
        </p:nvSpPr>
        <p:spPr>
          <a:xfrm>
            <a:off x="4756639" y="625862"/>
            <a:ext cx="2521046" cy="461665"/>
          </a:xfrm>
          <a:prstGeom prst="rect">
            <a:avLst/>
          </a:prstGeom>
          <a:noFill/>
        </p:spPr>
        <p:txBody>
          <a:bodyPr wrap="square" rtlCol="0">
            <a:spAutoFit/>
          </a:bodyPr>
          <a:lstStyle/>
          <a:p>
            <a:r>
              <a:rPr kumimoji="0" lang="ar-SA"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صفحة</a:t>
            </a:r>
            <a:r>
              <a:rPr kumimoji="0" lang="he-IL"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147</a:t>
            </a:r>
            <a:endParaRPr lang="en-US" sz="2400" b="1" dirty="0"/>
          </a:p>
        </p:txBody>
      </p:sp>
      <p:pic>
        <p:nvPicPr>
          <p:cNvPr id="2" name="תמונה 1">
            <a:extLst>
              <a:ext uri="{FF2B5EF4-FFF2-40B4-BE49-F238E27FC236}">
                <a16:creationId xmlns:a16="http://schemas.microsoft.com/office/drawing/2014/main" id="{4221FA3A-D815-2972-6674-E00DE0E2A74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16242" y="51953"/>
            <a:ext cx="1188823" cy="661340"/>
          </a:xfrm>
          <a:prstGeom prst="rect">
            <a:avLst/>
          </a:prstGeom>
        </p:spPr>
      </p:pic>
      <p:pic>
        <p:nvPicPr>
          <p:cNvPr id="6" name="תמונה 5" descr="תמונה שמכילה טקסט, צילום מסך, גופן&#10;&#10;התיאור נוצר באופן אוטומטי">
            <a:extLst>
              <a:ext uri="{FF2B5EF4-FFF2-40B4-BE49-F238E27FC236}">
                <a16:creationId xmlns:a16="http://schemas.microsoft.com/office/drawing/2014/main" id="{389409A6-CC65-04F4-1AA5-BBD3DCA2357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49895" y="1690445"/>
            <a:ext cx="8468139" cy="4292912"/>
          </a:xfrm>
          <a:prstGeom prst="rect">
            <a:avLst/>
          </a:prstGeom>
        </p:spPr>
      </p:pic>
    </p:spTree>
    <p:extLst>
      <p:ext uri="{BB962C8B-B14F-4D97-AF65-F5344CB8AC3E}">
        <p14:creationId xmlns:p14="http://schemas.microsoft.com/office/powerpoint/2010/main" val="1741062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תמונה 9">
            <a:extLst>
              <a:ext uri="{FF2B5EF4-FFF2-40B4-BE49-F238E27FC236}">
                <a16:creationId xmlns:a16="http://schemas.microsoft.com/office/drawing/2014/main" id="{2149C3FE-4E76-7A25-4F9D-22DA2D486E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8473" y="0"/>
            <a:ext cx="1003177" cy="556264"/>
          </a:xfrm>
          <a:prstGeom prst="rect">
            <a:avLst/>
          </a:prstGeom>
        </p:spPr>
      </p:pic>
      <p:sp>
        <p:nvSpPr>
          <p:cNvPr id="5" name="TextBox 4">
            <a:extLst>
              <a:ext uri="{FF2B5EF4-FFF2-40B4-BE49-F238E27FC236}">
                <a16:creationId xmlns:a16="http://schemas.microsoft.com/office/drawing/2014/main" id="{07D7F322-E759-3891-10B3-37A9A343A212}"/>
              </a:ext>
            </a:extLst>
          </p:cNvPr>
          <p:cNvSpPr txBox="1"/>
          <p:nvPr/>
        </p:nvSpPr>
        <p:spPr>
          <a:xfrm>
            <a:off x="5175682" y="426128"/>
            <a:ext cx="2476869" cy="461665"/>
          </a:xfrm>
          <a:prstGeom prst="rect">
            <a:avLst/>
          </a:prstGeom>
          <a:noFill/>
        </p:spPr>
        <p:txBody>
          <a:bodyPr wrap="square" rtlCol="0">
            <a:spAutoFit/>
          </a:bodyPr>
          <a:lstStyle/>
          <a:p>
            <a:r>
              <a:rPr lang="ar-SA" sz="2400" b="1" dirty="0"/>
              <a:t>الصفحات</a:t>
            </a:r>
            <a:r>
              <a:rPr lang="he-IL" sz="2400" b="1" dirty="0"/>
              <a:t> 149-148</a:t>
            </a:r>
            <a:endParaRPr lang="en-US" sz="2400" b="1" dirty="0"/>
          </a:p>
        </p:txBody>
      </p:sp>
      <p:pic>
        <p:nvPicPr>
          <p:cNvPr id="2" name="תמונה 1">
            <a:extLst>
              <a:ext uri="{FF2B5EF4-FFF2-40B4-BE49-F238E27FC236}">
                <a16:creationId xmlns:a16="http://schemas.microsoft.com/office/drawing/2014/main" id="{5274C3BF-2653-D3F4-F3A2-2E5CE306F38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81650" y="0"/>
            <a:ext cx="1188823" cy="705678"/>
          </a:xfrm>
          <a:prstGeom prst="rect">
            <a:avLst/>
          </a:prstGeom>
        </p:spPr>
      </p:pic>
      <p:pic>
        <p:nvPicPr>
          <p:cNvPr id="6" name="תמונה 5" descr="תמונה שמכילה טקסט, גופן, לוגו, גרפיקה&#10;&#10;התיאור נוצר באופן אוטומטי">
            <a:extLst>
              <a:ext uri="{FF2B5EF4-FFF2-40B4-BE49-F238E27FC236}">
                <a16:creationId xmlns:a16="http://schemas.microsoft.com/office/drawing/2014/main" id="{429FC0E2-687D-3922-24EF-EA41FC980FD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955311" y="352839"/>
            <a:ext cx="4058216" cy="962159"/>
          </a:xfrm>
          <a:prstGeom prst="rect">
            <a:avLst/>
          </a:prstGeom>
        </p:spPr>
      </p:pic>
      <p:pic>
        <p:nvPicPr>
          <p:cNvPr id="9" name="תמונה 8" descr="תמונה שמכילה צילום מסך, שמיים, בחוץ, דשא&#10;&#10;התיאור נוצר באופן אוטומטי">
            <a:extLst>
              <a:ext uri="{FF2B5EF4-FFF2-40B4-BE49-F238E27FC236}">
                <a16:creationId xmlns:a16="http://schemas.microsoft.com/office/drawing/2014/main" id="{0B23F15D-0A80-6AD6-BC84-044D4F9CF26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83365" y="2464903"/>
            <a:ext cx="10038521" cy="3876261"/>
          </a:xfrm>
          <a:prstGeom prst="rect">
            <a:avLst/>
          </a:prstGeom>
        </p:spPr>
      </p:pic>
    </p:spTree>
    <p:extLst>
      <p:ext uri="{BB962C8B-B14F-4D97-AF65-F5344CB8AC3E}">
        <p14:creationId xmlns:p14="http://schemas.microsoft.com/office/powerpoint/2010/main" val="19688262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טבלה 3">
            <a:extLst>
              <a:ext uri="{FF2B5EF4-FFF2-40B4-BE49-F238E27FC236}">
                <a16:creationId xmlns:a16="http://schemas.microsoft.com/office/drawing/2014/main" id="{3B72F880-D2F7-994F-946A-21D93F3BB370}"/>
              </a:ext>
            </a:extLst>
          </p:cNvPr>
          <p:cNvGraphicFramePr>
            <a:graphicFrameLocks noGrp="1"/>
          </p:cNvGraphicFramePr>
          <p:nvPr>
            <p:extLst>
              <p:ext uri="{D42A27DB-BD31-4B8C-83A1-F6EECF244321}">
                <p14:modId xmlns:p14="http://schemas.microsoft.com/office/powerpoint/2010/main" val="1558410069"/>
              </p:ext>
            </p:extLst>
          </p:nvPr>
        </p:nvGraphicFramePr>
        <p:xfrm>
          <a:off x="206953" y="6190672"/>
          <a:ext cx="6254750" cy="628073"/>
        </p:xfrm>
        <a:graphic>
          <a:graphicData uri="http://schemas.openxmlformats.org/drawingml/2006/table">
            <a:tbl>
              <a:tblPr rtl="1" firstRow="1" firstCol="1" bandRow="1">
                <a:tableStyleId>{5C22544A-7EE6-4342-B048-85BDC9FD1C3A}</a:tableStyleId>
              </a:tblPr>
              <a:tblGrid>
                <a:gridCol w="6254750">
                  <a:extLst>
                    <a:ext uri="{9D8B030D-6E8A-4147-A177-3AD203B41FA5}">
                      <a16:colId xmlns:a16="http://schemas.microsoft.com/office/drawing/2014/main" val="2153923766"/>
                    </a:ext>
                  </a:extLst>
                </a:gridCol>
              </a:tblGrid>
              <a:tr h="628073">
                <a:tc>
                  <a:txBody>
                    <a:bodyPr/>
                    <a:lstStyle/>
                    <a:p>
                      <a:pPr algn="l" rtl="0">
                        <a:lnSpc>
                          <a:spcPct val="107000"/>
                        </a:lnSpc>
                        <a:spcAft>
                          <a:spcPts val="800"/>
                        </a:spcAft>
                      </a:pPr>
                      <a:r>
                        <a:rPr lang="en-US" sz="1600" u="sng" dirty="0">
                          <a:effectLst/>
                          <a:hlinkClick r:id="rId3"/>
                        </a:rPr>
                        <a:t>https://mabat.tau.ac.il/app/tlv-sim/index.html?gameName=temperature</a:t>
                      </a:r>
                      <a:r>
                        <a:rPr lang="en-US" sz="1600" dirty="0">
                          <a:effectLst/>
                        </a:rPr>
                        <a:t> </a:t>
                      </a:r>
                    </a:p>
                  </a:txBody>
                  <a:tcPr marL="68580" marR="68580" marT="0" marB="0">
                    <a:solidFill>
                      <a:schemeClr val="bg1"/>
                    </a:solidFill>
                  </a:tcPr>
                </a:tc>
                <a:extLst>
                  <a:ext uri="{0D108BD9-81ED-4DB2-BD59-A6C34878D82A}">
                    <a16:rowId xmlns:a16="http://schemas.microsoft.com/office/drawing/2014/main" val="3927687917"/>
                  </a:ext>
                </a:extLst>
              </a:tr>
            </a:tbl>
          </a:graphicData>
        </a:graphic>
      </p:graphicFrame>
      <p:pic>
        <p:nvPicPr>
          <p:cNvPr id="2" name="תמונה 1">
            <a:extLst>
              <a:ext uri="{FF2B5EF4-FFF2-40B4-BE49-F238E27FC236}">
                <a16:creationId xmlns:a16="http://schemas.microsoft.com/office/drawing/2014/main" id="{F7D7DA34-240F-92AC-56C4-3E7D17392998}"/>
              </a:ext>
            </a:extLst>
          </p:cNvPr>
          <p:cNvPicPr>
            <a:picLocks noChangeAspect="1"/>
          </p:cNvPicPr>
          <p:nvPr/>
        </p:nvPicPr>
        <p:blipFill>
          <a:blip r:embed="rId4"/>
          <a:stretch>
            <a:fillRect/>
          </a:stretch>
        </p:blipFill>
        <p:spPr>
          <a:xfrm>
            <a:off x="2302625" y="113722"/>
            <a:ext cx="7872413" cy="6076950"/>
          </a:xfrm>
          <a:prstGeom prst="rect">
            <a:avLst/>
          </a:prstGeom>
        </p:spPr>
      </p:pic>
    </p:spTree>
    <p:extLst>
      <p:ext uri="{BB962C8B-B14F-4D97-AF65-F5344CB8AC3E}">
        <p14:creationId xmlns:p14="http://schemas.microsoft.com/office/powerpoint/2010/main" val="10001348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174A2E97-515F-755C-6A7A-C93B84755CED}"/>
              </a:ext>
            </a:extLst>
          </p:cNvPr>
          <p:cNvPicPr>
            <a:picLocks noChangeAspect="1"/>
          </p:cNvPicPr>
          <p:nvPr/>
        </p:nvPicPr>
        <p:blipFill>
          <a:blip r:embed="rId3"/>
          <a:stretch>
            <a:fillRect/>
          </a:stretch>
        </p:blipFill>
        <p:spPr>
          <a:xfrm>
            <a:off x="2544417" y="1251757"/>
            <a:ext cx="7563679" cy="5089407"/>
          </a:xfrm>
          <a:prstGeom prst="rect">
            <a:avLst/>
          </a:prstGeom>
        </p:spPr>
      </p:pic>
    </p:spTree>
    <p:extLst>
      <p:ext uri="{BB962C8B-B14F-4D97-AF65-F5344CB8AC3E}">
        <p14:creationId xmlns:p14="http://schemas.microsoft.com/office/powerpoint/2010/main" val="958976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איור ראיית ראייה בחינם">
            <a:extLst>
              <a:ext uri="{FF2B5EF4-FFF2-40B4-BE49-F238E27FC236}">
                <a16:creationId xmlns:a16="http://schemas.microsoft.com/office/drawing/2014/main" id="{B4F7B222-3064-004A-A00A-AFE29F2D239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7876" y="0"/>
            <a:ext cx="1690255" cy="1569923"/>
          </a:xfrm>
          <a:prstGeom prst="rect">
            <a:avLst/>
          </a:prstGeom>
          <a:ln>
            <a:noFill/>
          </a:ln>
          <a:effectLst>
            <a:outerShdw blurRad="1270000" dist="2540000" dir="21420000" sx="200000" sy="200000" algn="ctr" rotWithShape="0">
              <a:srgbClr val="000000">
                <a:alpha val="7000"/>
              </a:srgbClr>
            </a:outerShdw>
            <a:softEdge rad="63500"/>
          </a:effectLst>
        </p:spPr>
      </p:pic>
      <p:sp>
        <p:nvSpPr>
          <p:cNvPr id="6" name="תיבת טקסט 5">
            <a:extLst>
              <a:ext uri="{FF2B5EF4-FFF2-40B4-BE49-F238E27FC236}">
                <a16:creationId xmlns:a16="http://schemas.microsoft.com/office/drawing/2014/main" id="{8605089F-9B79-796C-D474-3C9A7213F42B}"/>
              </a:ext>
            </a:extLst>
          </p:cNvPr>
          <p:cNvSpPr txBox="1"/>
          <p:nvPr/>
        </p:nvSpPr>
        <p:spPr>
          <a:xfrm>
            <a:off x="3047999" y="1551970"/>
            <a:ext cx="7065819" cy="830997"/>
          </a:xfrm>
          <a:prstGeom prst="rect">
            <a:avLst/>
          </a:prstGeom>
          <a:noFill/>
        </p:spPr>
        <p:txBody>
          <a:bodyPr wrap="square">
            <a:spAutoFit/>
          </a:bodyPr>
          <a:lstStyle/>
          <a:p>
            <a:r>
              <a:rPr kumimoji="0" lang="ar-SA" sz="4800" b="1" i="0" u="none" strike="noStrike" kern="1200" cap="none" spc="0" normalizeH="0" baseline="0" noProof="0" dirty="0">
                <a:ln>
                  <a:noFill/>
                </a:ln>
                <a:solidFill>
                  <a:prstClr val="black"/>
                </a:solidFill>
                <a:effectLst/>
                <a:uLnTx/>
                <a:uFillTx/>
                <a:latin typeface="Calibri Light"/>
                <a:ea typeface="+mj-ea"/>
                <a:cs typeface="Arial" panose="020B0604020202020204" pitchFamily="34" charset="0"/>
              </a:rPr>
              <a:t>العلوم والتكنولوجيا للصف السادس</a:t>
            </a:r>
          </a:p>
        </p:txBody>
      </p:sp>
      <p:sp>
        <p:nvSpPr>
          <p:cNvPr id="8" name="תיבת טקסט 7">
            <a:extLst>
              <a:ext uri="{FF2B5EF4-FFF2-40B4-BE49-F238E27FC236}">
                <a16:creationId xmlns:a16="http://schemas.microsoft.com/office/drawing/2014/main" id="{038B043D-6E7D-F3E7-878E-B562724A9F7B}"/>
              </a:ext>
            </a:extLst>
          </p:cNvPr>
          <p:cNvSpPr txBox="1"/>
          <p:nvPr/>
        </p:nvSpPr>
        <p:spPr>
          <a:xfrm>
            <a:off x="1908131" y="2885918"/>
            <a:ext cx="8582531" cy="2125710"/>
          </a:xfrm>
          <a:prstGeom prst="rect">
            <a:avLst/>
          </a:prstGeom>
          <a:noFill/>
        </p:spPr>
        <p:txBody>
          <a:bodyPr wrap="square">
            <a:spAutoFit/>
          </a:bodyPr>
          <a:lstStyle/>
          <a:p>
            <a:pPr marL="0" marR="0" lvl="0" indent="0" algn="ctr" defTabSz="685800" rtl="1" eaLnBrk="1" fontAlgn="auto" latinLnBrk="0" hangingPunct="1">
              <a:lnSpc>
                <a:spcPct val="90000"/>
              </a:lnSpc>
              <a:spcBef>
                <a:spcPts val="750"/>
              </a:spcBef>
              <a:spcAft>
                <a:spcPts val="0"/>
              </a:spcAft>
              <a:buClrTx/>
              <a:buSzTx/>
              <a:buFont typeface="Wingdings 2" pitchFamily="18" charset="2"/>
              <a:buNone/>
              <a:tabLst/>
              <a:defRPr/>
            </a:pPr>
            <a:r>
              <a:rPr kumimoji="0" lang="ar-SA" sz="4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معروضة تابعة للتدريس</a:t>
            </a:r>
          </a:p>
          <a:p>
            <a:pPr marL="0" marR="0" lvl="0" indent="0" algn="ctr" defTabSz="685800" rtl="1" eaLnBrk="1" fontAlgn="auto" latinLnBrk="0" hangingPunct="1">
              <a:lnSpc>
                <a:spcPct val="90000"/>
              </a:lnSpc>
              <a:spcBef>
                <a:spcPts val="750"/>
              </a:spcBef>
              <a:spcAft>
                <a:spcPts val="0"/>
              </a:spcAft>
              <a:buClrTx/>
              <a:buSzTx/>
              <a:buFont typeface="Wingdings 2" pitchFamily="18" charset="2"/>
              <a:buNone/>
              <a:tabLst/>
              <a:defRPr/>
            </a:pPr>
            <a:r>
              <a:rPr kumimoji="0" lang="ar-SA" sz="4800" b="1" i="0" u="none" strike="noStrike" kern="1200" cap="none" spc="0" normalizeH="0" baseline="0" noProof="0" dirty="0">
                <a:ln>
                  <a:noFill/>
                </a:ln>
                <a:solidFill>
                  <a:srgbClr val="B31013"/>
                </a:solidFill>
                <a:effectLst/>
                <a:uLnTx/>
                <a:uFillTx/>
                <a:latin typeface="Calibri"/>
                <a:ea typeface="+mn-ea"/>
                <a:cs typeface="Arial" panose="020B0604020202020204" pitchFamily="34" charset="0"/>
              </a:rPr>
              <a:t>الباب الثالث: الضوء لنرى- الصوت لنسمع</a:t>
            </a:r>
          </a:p>
          <a:p>
            <a:pPr marL="0" marR="0" lvl="0" indent="0" algn="ctr" defTabSz="685800" rtl="1" eaLnBrk="1" fontAlgn="auto" latinLnBrk="0" hangingPunct="1">
              <a:lnSpc>
                <a:spcPct val="90000"/>
              </a:lnSpc>
              <a:spcBef>
                <a:spcPts val="750"/>
              </a:spcBef>
              <a:spcAft>
                <a:spcPts val="0"/>
              </a:spcAft>
              <a:buClrTx/>
              <a:buSzTx/>
              <a:buFont typeface="Wingdings 2" pitchFamily="18" charset="2"/>
              <a:buNone/>
              <a:tabLst/>
              <a:defRPr/>
            </a:pPr>
            <a:r>
              <a:rPr kumimoji="0" lang="ar-SA" sz="4400" b="1" i="0" u="none" strike="noStrike" kern="1200" cap="none" spc="0" normalizeH="0" baseline="0" noProof="0" dirty="0">
                <a:ln>
                  <a:noFill/>
                </a:ln>
                <a:solidFill>
                  <a:srgbClr val="B31013"/>
                </a:solidFill>
                <a:effectLst/>
                <a:uLnTx/>
                <a:uFillTx/>
                <a:latin typeface="Calibri"/>
                <a:ea typeface="+mn-ea"/>
                <a:cs typeface="Arial" panose="020B0604020202020204" pitchFamily="34" charset="0"/>
              </a:rPr>
              <a:t>الفصل الأول</a:t>
            </a:r>
            <a:r>
              <a:rPr kumimoji="0" lang="he-IL" sz="4400" b="1" i="0" u="none" strike="noStrike" kern="1200" cap="none" spc="0" normalizeH="0" baseline="0" noProof="0" dirty="0">
                <a:ln>
                  <a:noFill/>
                </a:ln>
                <a:solidFill>
                  <a:srgbClr val="B31013"/>
                </a:solidFill>
                <a:effectLst/>
                <a:uLnTx/>
                <a:uFillTx/>
                <a:latin typeface="Calibri"/>
                <a:ea typeface="+mn-ea"/>
                <a:cs typeface="Arial" panose="020B0604020202020204" pitchFamily="34" charset="0"/>
              </a:rPr>
              <a:t>: </a:t>
            </a:r>
            <a:r>
              <a:rPr kumimoji="0" lang="ar-SA" sz="4400" b="1" i="0" u="none" strike="noStrike" kern="1200" cap="none" spc="0" normalizeH="0" baseline="0" noProof="0" dirty="0">
                <a:ln>
                  <a:noFill/>
                </a:ln>
                <a:solidFill>
                  <a:srgbClr val="B31013"/>
                </a:solidFill>
                <a:effectLst/>
                <a:uLnTx/>
                <a:uFillTx/>
                <a:latin typeface="Calibri"/>
                <a:ea typeface="+mn-ea"/>
                <a:cs typeface="Arial" panose="020B0604020202020204" pitchFamily="34" charset="0"/>
              </a:rPr>
              <a:t>الضوء</a:t>
            </a:r>
            <a:r>
              <a:rPr kumimoji="0" lang="he-IL" sz="4400" b="1" i="0" u="none" strike="noStrike" kern="1200" cap="none" spc="0" normalizeH="0" baseline="0" noProof="0" dirty="0">
                <a:ln>
                  <a:noFill/>
                </a:ln>
                <a:solidFill>
                  <a:srgbClr val="B31013"/>
                </a:solidFill>
                <a:effectLst/>
                <a:uLnTx/>
                <a:uFillTx/>
                <a:latin typeface="Calibri"/>
                <a:ea typeface="+mn-ea"/>
                <a:cs typeface="Arial" panose="020B0604020202020204" pitchFamily="34" charset="0"/>
              </a:rPr>
              <a:t> </a:t>
            </a:r>
            <a:r>
              <a:rPr kumimoji="0" lang="ar-SA" sz="4400" b="1" i="0" u="none" strike="noStrike" kern="1200" cap="none" spc="0" normalizeH="0" baseline="0" noProof="0" dirty="0" err="1">
                <a:ln>
                  <a:noFill/>
                </a:ln>
                <a:solidFill>
                  <a:srgbClr val="B31013"/>
                </a:solidFill>
                <a:effectLst/>
                <a:uLnTx/>
                <a:uFillTx/>
                <a:latin typeface="Calibri"/>
                <a:ea typeface="+mn-ea"/>
                <a:cs typeface="Arial" panose="020B0604020202020204" pitchFamily="34" charset="0"/>
              </a:rPr>
              <a:t>والرؤ</a:t>
            </a:r>
            <a:r>
              <a:rPr lang="ar-SA" sz="4400" b="1" dirty="0" err="1">
                <a:solidFill>
                  <a:srgbClr val="B31013"/>
                </a:solidFill>
                <a:latin typeface="Calibri"/>
                <a:cs typeface="Arial" panose="020B0604020202020204" pitchFamily="34" charset="0"/>
              </a:rPr>
              <a:t>ية</a:t>
            </a:r>
            <a:endParaRPr kumimoji="0" lang="he-IL" sz="4400" b="1" i="0" u="none" strike="noStrike" kern="1200" cap="none" spc="0" normalizeH="0" baseline="0" noProof="0" dirty="0">
              <a:ln>
                <a:noFill/>
              </a:ln>
              <a:solidFill>
                <a:srgbClr val="B31013"/>
              </a:solidFill>
              <a:effectLst/>
              <a:uLnTx/>
              <a:uFillTx/>
              <a:latin typeface="Calibri"/>
              <a:ea typeface="+mn-ea"/>
              <a:cs typeface="Arial" panose="020B0604020202020204" pitchFamily="34" charset="0"/>
            </a:endParaRPr>
          </a:p>
        </p:txBody>
      </p:sp>
      <p:pic>
        <p:nvPicPr>
          <p:cNvPr id="10" name="תמונה 9">
            <a:extLst>
              <a:ext uri="{FF2B5EF4-FFF2-40B4-BE49-F238E27FC236}">
                <a16:creationId xmlns:a16="http://schemas.microsoft.com/office/drawing/2014/main" id="{2149C3FE-4E76-7A25-4F9D-22DA2D486E2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57991" y="784961"/>
            <a:ext cx="1286367" cy="713294"/>
          </a:xfrm>
          <a:prstGeom prst="rect">
            <a:avLst/>
          </a:prstGeom>
        </p:spPr>
      </p:pic>
      <p:pic>
        <p:nvPicPr>
          <p:cNvPr id="2" name="תמונה 1">
            <a:extLst>
              <a:ext uri="{FF2B5EF4-FFF2-40B4-BE49-F238E27FC236}">
                <a16:creationId xmlns:a16="http://schemas.microsoft.com/office/drawing/2014/main" id="{FE3A6B4A-EC1F-12B1-335C-044892FC031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003177" y="0"/>
            <a:ext cx="1188823" cy="804742"/>
          </a:xfrm>
          <a:prstGeom prst="rect">
            <a:avLst/>
          </a:prstGeom>
        </p:spPr>
      </p:pic>
    </p:spTree>
    <p:extLst>
      <p:ext uri="{BB962C8B-B14F-4D97-AF65-F5344CB8AC3E}">
        <p14:creationId xmlns:p14="http://schemas.microsoft.com/office/powerpoint/2010/main" val="9231793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תמונה 9">
            <a:extLst>
              <a:ext uri="{FF2B5EF4-FFF2-40B4-BE49-F238E27FC236}">
                <a16:creationId xmlns:a16="http://schemas.microsoft.com/office/drawing/2014/main" id="{2149C3FE-4E76-7A25-4F9D-22DA2D486E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588" y="104191"/>
            <a:ext cx="1100831" cy="523216"/>
          </a:xfrm>
          <a:prstGeom prst="rect">
            <a:avLst/>
          </a:prstGeom>
        </p:spPr>
      </p:pic>
      <p:sp>
        <p:nvSpPr>
          <p:cNvPr id="11" name="TextBox 10">
            <a:extLst>
              <a:ext uri="{FF2B5EF4-FFF2-40B4-BE49-F238E27FC236}">
                <a16:creationId xmlns:a16="http://schemas.microsoft.com/office/drawing/2014/main" id="{4CE94E3C-9C5A-730F-439F-8701240E4BBB}"/>
              </a:ext>
            </a:extLst>
          </p:cNvPr>
          <p:cNvSpPr txBox="1"/>
          <p:nvPr/>
        </p:nvSpPr>
        <p:spPr>
          <a:xfrm>
            <a:off x="3950563" y="1464816"/>
            <a:ext cx="2885243" cy="461665"/>
          </a:xfrm>
          <a:prstGeom prst="rect">
            <a:avLst/>
          </a:prstGeom>
          <a:noFill/>
        </p:spPr>
        <p:txBody>
          <a:bodyPr wrap="square" rtlCol="0">
            <a:spAutoFit/>
          </a:bodyPr>
          <a:lstStyle/>
          <a:p>
            <a:r>
              <a:rPr lang="ar-SA" sz="2400" b="1" dirty="0"/>
              <a:t>الصفحات</a:t>
            </a:r>
            <a:r>
              <a:rPr lang="he-IL" sz="2400" b="1" dirty="0"/>
              <a:t> 151-150</a:t>
            </a:r>
            <a:endParaRPr lang="en-US" sz="2400" b="1" dirty="0"/>
          </a:p>
        </p:txBody>
      </p:sp>
      <p:pic>
        <p:nvPicPr>
          <p:cNvPr id="15" name="Picture 14">
            <a:extLst>
              <a:ext uri="{FF2B5EF4-FFF2-40B4-BE49-F238E27FC236}">
                <a16:creationId xmlns:a16="http://schemas.microsoft.com/office/drawing/2014/main" id="{819DDAE9-18E0-543A-009A-1E3ADE7B59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23796" y="2371496"/>
            <a:ext cx="8312577" cy="4121362"/>
          </a:xfrm>
          <a:prstGeom prst="rect">
            <a:avLst/>
          </a:prstGeom>
        </p:spPr>
      </p:pic>
      <p:pic>
        <p:nvPicPr>
          <p:cNvPr id="2" name="תמונה 1">
            <a:extLst>
              <a:ext uri="{FF2B5EF4-FFF2-40B4-BE49-F238E27FC236}">
                <a16:creationId xmlns:a16="http://schemas.microsoft.com/office/drawing/2014/main" id="{D55C012D-3EA0-1B98-4B82-1010744A5F3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77458" y="-37229"/>
            <a:ext cx="1188823" cy="664636"/>
          </a:xfrm>
          <a:prstGeom prst="rect">
            <a:avLst/>
          </a:prstGeom>
        </p:spPr>
      </p:pic>
      <p:pic>
        <p:nvPicPr>
          <p:cNvPr id="5" name="תמונה 4">
            <a:extLst>
              <a:ext uri="{FF2B5EF4-FFF2-40B4-BE49-F238E27FC236}">
                <a16:creationId xmlns:a16="http://schemas.microsoft.com/office/drawing/2014/main" id="{F192915A-EC09-E324-DBC9-34D0E49F7E2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696739" y="196784"/>
            <a:ext cx="2972763" cy="876641"/>
          </a:xfrm>
          <a:prstGeom prst="rect">
            <a:avLst/>
          </a:prstGeom>
        </p:spPr>
      </p:pic>
      <p:pic>
        <p:nvPicPr>
          <p:cNvPr id="8" name="תמונה 7" descr="תמונה שמכילה גופן, גרפיקה, לוגו, טקסט&#10;&#10;התיאור נוצר באופן אוטומטי">
            <a:extLst>
              <a:ext uri="{FF2B5EF4-FFF2-40B4-BE49-F238E27FC236}">
                <a16:creationId xmlns:a16="http://schemas.microsoft.com/office/drawing/2014/main" id="{83957A3D-2342-2952-2DA3-81D02316F81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293140" y="1350852"/>
            <a:ext cx="4563112" cy="828791"/>
          </a:xfrm>
          <a:prstGeom prst="rect">
            <a:avLst/>
          </a:prstGeom>
        </p:spPr>
      </p:pic>
    </p:spTree>
    <p:extLst>
      <p:ext uri="{BB962C8B-B14F-4D97-AF65-F5344CB8AC3E}">
        <p14:creationId xmlns:p14="http://schemas.microsoft.com/office/powerpoint/2010/main" val="13026607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8B53CDC-F5E3-4B9F-F680-1721E3BE5177}"/>
              </a:ext>
            </a:extLst>
          </p:cNvPr>
          <p:cNvSpPr txBox="1"/>
          <p:nvPr/>
        </p:nvSpPr>
        <p:spPr>
          <a:xfrm>
            <a:off x="6553201" y="5403273"/>
            <a:ext cx="5454072" cy="461665"/>
          </a:xfrm>
          <a:prstGeom prst="rect">
            <a:avLst/>
          </a:prstGeom>
          <a:noFill/>
        </p:spPr>
        <p:txBody>
          <a:bodyPr wrap="square" rtlCol="0">
            <a:spAutoFit/>
          </a:bodyPr>
          <a:lstStyle/>
          <a:p>
            <a:r>
              <a:rPr lang="ar-SA" sz="2400" b="1" dirty="0"/>
              <a:t>صفحة</a:t>
            </a:r>
            <a:r>
              <a:rPr lang="he-IL" sz="2400" b="1" dirty="0"/>
              <a:t> 152</a:t>
            </a:r>
            <a:endParaRPr lang="en-US" sz="2400" b="1" dirty="0"/>
          </a:p>
        </p:txBody>
      </p:sp>
      <p:pic>
        <p:nvPicPr>
          <p:cNvPr id="3" name="תמונה 2">
            <a:extLst>
              <a:ext uri="{FF2B5EF4-FFF2-40B4-BE49-F238E27FC236}">
                <a16:creationId xmlns:a16="http://schemas.microsoft.com/office/drawing/2014/main" id="{269E45F7-3150-6BB9-0252-DF51EB259E5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82757" y="2523998"/>
            <a:ext cx="10068339" cy="2793437"/>
          </a:xfrm>
          <a:prstGeom prst="rect">
            <a:avLst/>
          </a:prstGeom>
        </p:spPr>
      </p:pic>
      <p:pic>
        <p:nvPicPr>
          <p:cNvPr id="6" name="תמונה 5" descr="תמונה שמכילה טקסט, גופן, לוגו, גרפיקה&#10;&#10;התיאור נוצר באופן אוטומטי">
            <a:extLst>
              <a:ext uri="{FF2B5EF4-FFF2-40B4-BE49-F238E27FC236}">
                <a16:creationId xmlns:a16="http://schemas.microsoft.com/office/drawing/2014/main" id="{8C83E419-18C3-3338-862A-D46E362928B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51305" y="448142"/>
            <a:ext cx="3618648" cy="1400535"/>
          </a:xfrm>
          <a:prstGeom prst="rect">
            <a:avLst/>
          </a:prstGeom>
        </p:spPr>
      </p:pic>
    </p:spTree>
    <p:extLst>
      <p:ext uri="{BB962C8B-B14F-4D97-AF65-F5344CB8AC3E}">
        <p14:creationId xmlns:p14="http://schemas.microsoft.com/office/powerpoint/2010/main" val="26953946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תמונה 9">
            <a:extLst>
              <a:ext uri="{FF2B5EF4-FFF2-40B4-BE49-F238E27FC236}">
                <a16:creationId xmlns:a16="http://schemas.microsoft.com/office/drawing/2014/main" id="{2149C3FE-4E76-7A25-4F9D-22DA2D486E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27380"/>
            <a:ext cx="949911" cy="526728"/>
          </a:xfrm>
          <a:prstGeom prst="rect">
            <a:avLst/>
          </a:prstGeom>
        </p:spPr>
      </p:pic>
      <p:pic>
        <p:nvPicPr>
          <p:cNvPr id="1026" name="Picture 2" descr="תמונה ותמונה מזכוכית מגדלת בחינם">
            <a:extLst>
              <a:ext uri="{FF2B5EF4-FFF2-40B4-BE49-F238E27FC236}">
                <a16:creationId xmlns:a16="http://schemas.microsoft.com/office/drawing/2014/main" id="{724BA324-83DC-3772-F9B3-C24ECDB13C0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756782">
            <a:off x="7601815" y="4581235"/>
            <a:ext cx="2465821" cy="1400031"/>
          </a:xfrm>
          <a:prstGeom prst="rect">
            <a:avLst/>
          </a:prstGeom>
          <a:noFill/>
          <a:extLst>
            <a:ext uri="{909E8E84-426E-40DD-AFC4-6F175D3DCCD1}">
              <a14:hiddenFill xmlns:a14="http://schemas.microsoft.com/office/drawing/2010/main">
                <a:solidFill>
                  <a:srgbClr val="FFFFFF"/>
                </a:solidFill>
              </a14:hiddenFill>
            </a:ext>
          </a:extLst>
        </p:spPr>
      </p:pic>
      <p:pic>
        <p:nvPicPr>
          <p:cNvPr id="18" name="תמונה 17">
            <a:extLst>
              <a:ext uri="{FF2B5EF4-FFF2-40B4-BE49-F238E27FC236}">
                <a16:creationId xmlns:a16="http://schemas.microsoft.com/office/drawing/2014/main" id="{7909EC06-9652-F0AB-BE3C-943732A05861}"/>
              </a:ext>
            </a:extLst>
          </p:cNvPr>
          <p:cNvPicPr>
            <a:picLocks noChangeAspect="1"/>
          </p:cNvPicPr>
          <p:nvPr/>
        </p:nvPicPr>
        <p:blipFill>
          <a:blip r:embed="rId5" cstate="email">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5043174" y="3817484"/>
            <a:ext cx="2892676" cy="3034145"/>
          </a:xfrm>
          <a:prstGeom prst="rect">
            <a:avLst/>
          </a:prstGeom>
        </p:spPr>
      </p:pic>
      <p:pic>
        <p:nvPicPr>
          <p:cNvPr id="1028" name="Picture 4" descr="טלסקופ חינם תמונה ותמונה קבועות">
            <a:extLst>
              <a:ext uri="{FF2B5EF4-FFF2-40B4-BE49-F238E27FC236}">
                <a16:creationId xmlns:a16="http://schemas.microsoft.com/office/drawing/2014/main" id="{39ACC30D-8893-2339-39F7-F8CBE1C58375}"/>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597159" y="2247176"/>
            <a:ext cx="3075951" cy="4526151"/>
          </a:xfrm>
          <a:prstGeom prst="rect">
            <a:avLst/>
          </a:prstGeom>
          <a:noFill/>
          <a:extLst>
            <a:ext uri="{909E8E84-426E-40DD-AFC4-6F175D3DCCD1}">
              <a14:hiddenFill xmlns:a14="http://schemas.microsoft.com/office/drawing/2010/main">
                <a:solidFill>
                  <a:srgbClr val="FFFFFF"/>
                </a:solidFill>
              </a14:hiddenFill>
            </a:ext>
          </a:extLst>
        </p:spPr>
      </p:pic>
      <p:pic>
        <p:nvPicPr>
          <p:cNvPr id="20" name="תמונה 19">
            <a:extLst>
              <a:ext uri="{FF2B5EF4-FFF2-40B4-BE49-F238E27FC236}">
                <a16:creationId xmlns:a16="http://schemas.microsoft.com/office/drawing/2014/main" id="{862BABEC-BA15-B432-1C1C-3EFD67C7708C}"/>
              </a:ext>
            </a:extLst>
          </p:cNvPr>
          <p:cNvPicPr>
            <a:picLocks noChangeAspect="1"/>
          </p:cNvPicPr>
          <p:nvPr/>
        </p:nvPicPr>
        <p:blipFill>
          <a:blip r:embed="rId7" cstate="email">
            <a:duotone>
              <a:prstClr val="black"/>
              <a:schemeClr val="tx2">
                <a:tint val="45000"/>
                <a:satMod val="400000"/>
              </a:schemeClr>
            </a:duotone>
            <a:extLst>
              <a:ext uri="{BEBA8EAE-BF5A-486C-A8C5-ECC9F3942E4B}">
                <a14:imgProps xmlns:a14="http://schemas.microsoft.com/office/drawing/2010/main">
                  <a14:imgLayer r:embed="rId8">
                    <a14:imgEffect>
                      <a14:colorTemperature colorTemp="5300"/>
                    </a14:imgEffect>
                    <a14:imgEffect>
                      <a14:saturation sat="0"/>
                    </a14:imgEffect>
                  </a14:imgLayer>
                </a14:imgProps>
              </a:ext>
              <a:ext uri="{28A0092B-C50C-407E-A947-70E740481C1C}">
                <a14:useLocalDpi xmlns:a14="http://schemas.microsoft.com/office/drawing/2010/main"/>
              </a:ext>
            </a:extLst>
          </a:blip>
          <a:stretch>
            <a:fillRect/>
          </a:stretch>
        </p:blipFill>
        <p:spPr>
          <a:xfrm>
            <a:off x="10067636" y="4932218"/>
            <a:ext cx="1926711" cy="1839357"/>
          </a:xfrm>
          <a:prstGeom prst="rect">
            <a:avLst/>
          </a:prstGeom>
        </p:spPr>
      </p:pic>
      <p:pic>
        <p:nvPicPr>
          <p:cNvPr id="24" name="תמונה 23">
            <a:extLst>
              <a:ext uri="{FF2B5EF4-FFF2-40B4-BE49-F238E27FC236}">
                <a16:creationId xmlns:a16="http://schemas.microsoft.com/office/drawing/2014/main" id="{3004CF5B-2821-27A3-91BC-9A7A2D735DAF}"/>
              </a:ext>
            </a:extLst>
          </p:cNvPr>
          <p:cNvPicPr>
            <a:picLocks noChangeAspect="1"/>
          </p:cNvPicPr>
          <p:nvPr/>
        </p:nvPicPr>
        <p:blipFill>
          <a:blip r:embed="rId9" cstate="email">
            <a:duotone>
              <a:prstClr val="black"/>
              <a:schemeClr val="accent1">
                <a:tint val="45000"/>
                <a:satMod val="400000"/>
              </a:schemeClr>
            </a:duotone>
            <a:extLst>
              <a:ext uri="{BEBA8EAE-BF5A-486C-A8C5-ECC9F3942E4B}">
                <a14:imgProps xmlns:a14="http://schemas.microsoft.com/office/drawing/2010/main">
                  <a14:imgLayer r:embed="rId10">
                    <a14:imgEffect>
                      <a14:colorTemperature colorTemp="4700"/>
                    </a14:imgEffect>
                  </a14:imgLayer>
                </a14:imgProps>
              </a:ext>
              <a:ext uri="{28A0092B-C50C-407E-A947-70E740481C1C}">
                <a14:useLocalDpi xmlns:a14="http://schemas.microsoft.com/office/drawing/2010/main"/>
              </a:ext>
            </a:extLst>
          </a:blip>
          <a:stretch>
            <a:fillRect/>
          </a:stretch>
        </p:blipFill>
        <p:spPr>
          <a:xfrm>
            <a:off x="217876" y="5062514"/>
            <a:ext cx="2401695" cy="1709061"/>
          </a:xfrm>
          <a:prstGeom prst="rect">
            <a:avLst/>
          </a:prstGeom>
        </p:spPr>
      </p:pic>
      <p:pic>
        <p:nvPicPr>
          <p:cNvPr id="39" name="תמונה 38">
            <a:extLst>
              <a:ext uri="{FF2B5EF4-FFF2-40B4-BE49-F238E27FC236}">
                <a16:creationId xmlns:a16="http://schemas.microsoft.com/office/drawing/2014/main" id="{CC295118-CF80-E0AB-6CFC-A3649B648CDB}"/>
              </a:ext>
            </a:extLst>
          </p:cNvPr>
          <p:cNvPicPr>
            <a:picLocks noChangeAspect="1"/>
          </p:cNvPicPr>
          <p:nvPr/>
        </p:nvPicPr>
        <p:blipFill>
          <a:blip r:embed="rId11" cstate="email">
            <a:duotone>
              <a:schemeClr val="accent5">
                <a:shade val="45000"/>
                <a:satMod val="135000"/>
              </a:schemeClr>
              <a:prstClr val="white"/>
            </a:duotone>
            <a:extLst>
              <a:ext uri="{BEBA8EAE-BF5A-486C-A8C5-ECC9F3942E4B}">
                <a14:imgProps xmlns:a14="http://schemas.microsoft.com/office/drawing/2010/main">
                  <a14:imgLayer r:embed="rId12">
                    <a14:imgEffect>
                      <a14:artisticCrisscrossEtching/>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9811874" y="3126089"/>
            <a:ext cx="2292234" cy="1400031"/>
          </a:xfrm>
          <a:prstGeom prst="rect">
            <a:avLst/>
          </a:prstGeom>
        </p:spPr>
      </p:pic>
      <p:sp>
        <p:nvSpPr>
          <p:cNvPr id="47" name="תיבת טקסט 46">
            <a:extLst>
              <a:ext uri="{FF2B5EF4-FFF2-40B4-BE49-F238E27FC236}">
                <a16:creationId xmlns:a16="http://schemas.microsoft.com/office/drawing/2014/main" id="{62B835A9-CBC1-A7D2-CC34-2A700BB02FEA}"/>
              </a:ext>
            </a:extLst>
          </p:cNvPr>
          <p:cNvSpPr txBox="1"/>
          <p:nvPr/>
        </p:nvSpPr>
        <p:spPr>
          <a:xfrm>
            <a:off x="1117600" y="4696012"/>
            <a:ext cx="1191491" cy="369332"/>
          </a:xfrm>
          <a:prstGeom prst="rect">
            <a:avLst/>
          </a:prstGeom>
          <a:noFill/>
        </p:spPr>
        <p:txBody>
          <a:bodyPr wrap="square" rtlCol="1">
            <a:spAutoFit/>
          </a:bodyPr>
          <a:lstStyle/>
          <a:p>
            <a:r>
              <a:rPr lang="ar-SA" b="1" dirty="0"/>
              <a:t>منظار</a:t>
            </a:r>
            <a:endParaRPr lang="he-IL" b="1" dirty="0"/>
          </a:p>
        </p:txBody>
      </p:sp>
      <p:sp>
        <p:nvSpPr>
          <p:cNvPr id="48" name="תיבת טקסט 47">
            <a:extLst>
              <a:ext uri="{FF2B5EF4-FFF2-40B4-BE49-F238E27FC236}">
                <a16:creationId xmlns:a16="http://schemas.microsoft.com/office/drawing/2014/main" id="{8419D978-05B2-0FC1-D28F-D9DFEA9F2848}"/>
              </a:ext>
            </a:extLst>
          </p:cNvPr>
          <p:cNvSpPr txBox="1"/>
          <p:nvPr/>
        </p:nvSpPr>
        <p:spPr>
          <a:xfrm>
            <a:off x="2461491" y="2752539"/>
            <a:ext cx="1191491" cy="369332"/>
          </a:xfrm>
          <a:prstGeom prst="rect">
            <a:avLst/>
          </a:prstGeom>
          <a:noFill/>
        </p:spPr>
        <p:txBody>
          <a:bodyPr wrap="square" rtlCol="1">
            <a:spAutoFit/>
          </a:bodyPr>
          <a:lstStyle/>
          <a:p>
            <a:r>
              <a:rPr lang="ar-SA" b="1" dirty="0"/>
              <a:t>تلسكوب</a:t>
            </a:r>
            <a:endParaRPr lang="he-IL" b="1" dirty="0"/>
          </a:p>
        </p:txBody>
      </p:sp>
      <p:sp>
        <p:nvSpPr>
          <p:cNvPr id="49" name="תיבת טקסט 48">
            <a:extLst>
              <a:ext uri="{FF2B5EF4-FFF2-40B4-BE49-F238E27FC236}">
                <a16:creationId xmlns:a16="http://schemas.microsoft.com/office/drawing/2014/main" id="{16CA0313-2546-B6B6-24CD-4A66D844AC65}"/>
              </a:ext>
            </a:extLst>
          </p:cNvPr>
          <p:cNvSpPr txBox="1"/>
          <p:nvPr/>
        </p:nvSpPr>
        <p:spPr>
          <a:xfrm>
            <a:off x="5770888" y="3707383"/>
            <a:ext cx="1191491" cy="369332"/>
          </a:xfrm>
          <a:prstGeom prst="rect">
            <a:avLst/>
          </a:prstGeom>
          <a:noFill/>
        </p:spPr>
        <p:txBody>
          <a:bodyPr wrap="square" rtlCol="1">
            <a:spAutoFit/>
          </a:bodyPr>
          <a:lstStyle/>
          <a:p>
            <a:r>
              <a:rPr lang="ar-SA" b="1" dirty="0"/>
              <a:t>ميكروسكوب</a:t>
            </a:r>
            <a:endParaRPr lang="he-IL" b="1" dirty="0"/>
          </a:p>
        </p:txBody>
      </p:sp>
      <p:sp>
        <p:nvSpPr>
          <p:cNvPr id="50" name="תיבת טקסט 49">
            <a:extLst>
              <a:ext uri="{FF2B5EF4-FFF2-40B4-BE49-F238E27FC236}">
                <a16:creationId xmlns:a16="http://schemas.microsoft.com/office/drawing/2014/main" id="{BE01D2E8-04C4-4A63-4B7F-08262C1FEAC5}"/>
              </a:ext>
            </a:extLst>
          </p:cNvPr>
          <p:cNvSpPr txBox="1"/>
          <p:nvPr/>
        </p:nvSpPr>
        <p:spPr>
          <a:xfrm>
            <a:off x="7423472" y="4067683"/>
            <a:ext cx="1191491" cy="369332"/>
          </a:xfrm>
          <a:prstGeom prst="rect">
            <a:avLst/>
          </a:prstGeom>
          <a:noFill/>
        </p:spPr>
        <p:txBody>
          <a:bodyPr wrap="square" rtlCol="1">
            <a:spAutoFit/>
          </a:bodyPr>
          <a:lstStyle/>
          <a:p>
            <a:r>
              <a:rPr lang="ar-SA" b="1" dirty="0"/>
              <a:t>عدسة مكبرة</a:t>
            </a:r>
            <a:endParaRPr lang="he-IL" b="1" dirty="0"/>
          </a:p>
        </p:txBody>
      </p:sp>
      <p:sp>
        <p:nvSpPr>
          <p:cNvPr id="51" name="תיבת טקסט 50">
            <a:extLst>
              <a:ext uri="{FF2B5EF4-FFF2-40B4-BE49-F238E27FC236}">
                <a16:creationId xmlns:a16="http://schemas.microsoft.com/office/drawing/2014/main" id="{C1ED29A5-0EE8-BC70-87AE-791E1D2706EE}"/>
              </a:ext>
            </a:extLst>
          </p:cNvPr>
          <p:cNvSpPr txBox="1"/>
          <p:nvPr/>
        </p:nvSpPr>
        <p:spPr>
          <a:xfrm>
            <a:off x="9679709" y="4877082"/>
            <a:ext cx="944053" cy="369332"/>
          </a:xfrm>
          <a:prstGeom prst="rect">
            <a:avLst/>
          </a:prstGeom>
          <a:noFill/>
        </p:spPr>
        <p:txBody>
          <a:bodyPr wrap="square" rtlCol="1">
            <a:spAutoFit/>
          </a:bodyPr>
          <a:lstStyle/>
          <a:p>
            <a:r>
              <a:rPr lang="ar-SA" b="1" dirty="0"/>
              <a:t>كاميرا</a:t>
            </a:r>
            <a:endParaRPr lang="he-IL" b="1" dirty="0"/>
          </a:p>
        </p:txBody>
      </p:sp>
      <p:sp>
        <p:nvSpPr>
          <p:cNvPr id="52" name="תיבת טקסט 51">
            <a:extLst>
              <a:ext uri="{FF2B5EF4-FFF2-40B4-BE49-F238E27FC236}">
                <a16:creationId xmlns:a16="http://schemas.microsoft.com/office/drawing/2014/main" id="{395C4F71-DAC3-FCA4-ACC3-CAAB41CB2AC9}"/>
              </a:ext>
            </a:extLst>
          </p:cNvPr>
          <p:cNvSpPr txBox="1"/>
          <p:nvPr/>
        </p:nvSpPr>
        <p:spPr>
          <a:xfrm>
            <a:off x="10326255" y="2789264"/>
            <a:ext cx="1103762" cy="369332"/>
          </a:xfrm>
          <a:prstGeom prst="rect">
            <a:avLst/>
          </a:prstGeom>
          <a:noFill/>
        </p:spPr>
        <p:txBody>
          <a:bodyPr wrap="square" rtlCol="1">
            <a:spAutoFit/>
          </a:bodyPr>
          <a:lstStyle/>
          <a:p>
            <a:r>
              <a:rPr lang="ar-SA" b="1" dirty="0"/>
              <a:t>نظارات</a:t>
            </a:r>
            <a:endParaRPr lang="he-IL" b="1" dirty="0"/>
          </a:p>
        </p:txBody>
      </p:sp>
      <p:pic>
        <p:nvPicPr>
          <p:cNvPr id="5" name="Picture 2" descr="תמונה ותמונה ללא תשלום של גבות רקע">
            <a:extLst>
              <a:ext uri="{FF2B5EF4-FFF2-40B4-BE49-F238E27FC236}">
                <a16:creationId xmlns:a16="http://schemas.microsoft.com/office/drawing/2014/main" id="{ADDC5B9A-7C07-DB33-B938-321C8B0E715C}"/>
              </a:ext>
            </a:extLst>
          </p:cNvPr>
          <p:cNvPicPr>
            <a:picLocks noChangeAspect="1" noChangeArrowheads="1"/>
          </p:cNvPicPr>
          <p:nvPr/>
        </p:nvPicPr>
        <p:blipFill>
          <a:blip r:embed="rId13" cstate="email">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217876" y="1165932"/>
            <a:ext cx="3004576" cy="2475554"/>
          </a:xfrm>
          <a:prstGeom prst="rect">
            <a:avLst/>
          </a:prstGeom>
          <a:noFill/>
          <a:extLst>
            <a:ext uri="{909E8E84-426E-40DD-AFC4-6F175D3DCCD1}">
              <a14:hiddenFill xmlns:a14="http://schemas.microsoft.com/office/drawing/2010/main">
                <a:solidFill>
                  <a:srgbClr val="FFFFFF"/>
                </a:solidFill>
              </a14:hiddenFill>
            </a:ext>
          </a:extLst>
        </p:spPr>
      </p:pic>
      <p:pic>
        <p:nvPicPr>
          <p:cNvPr id="2" name="תמונה 1">
            <a:extLst>
              <a:ext uri="{FF2B5EF4-FFF2-40B4-BE49-F238E27FC236}">
                <a16:creationId xmlns:a16="http://schemas.microsoft.com/office/drawing/2014/main" id="{AC8CF9CB-D2A2-D9A7-6E16-819FEE2D4CB3}"/>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49911" y="0"/>
            <a:ext cx="1188823" cy="725557"/>
          </a:xfrm>
          <a:prstGeom prst="rect">
            <a:avLst/>
          </a:prstGeom>
        </p:spPr>
      </p:pic>
      <p:pic>
        <p:nvPicPr>
          <p:cNvPr id="3" name="תמונה 2">
            <a:extLst>
              <a:ext uri="{FF2B5EF4-FFF2-40B4-BE49-F238E27FC236}">
                <a16:creationId xmlns:a16="http://schemas.microsoft.com/office/drawing/2014/main" id="{CB20DD3F-F63E-A447-2A4F-1B1692AB16EE}"/>
              </a:ext>
            </a:extLst>
          </p:cNvPr>
          <p:cNvPicPr>
            <a:picLocks noChangeAspect="1"/>
          </p:cNvPicPr>
          <p:nvPr/>
        </p:nvPicPr>
        <p:blipFill>
          <a:blip r:embed="rId16"/>
          <a:stretch>
            <a:fillRect/>
          </a:stretch>
        </p:blipFill>
        <p:spPr>
          <a:xfrm>
            <a:off x="8614963" y="364518"/>
            <a:ext cx="3298562" cy="703768"/>
          </a:xfrm>
          <a:prstGeom prst="rect">
            <a:avLst/>
          </a:prstGeom>
        </p:spPr>
      </p:pic>
    </p:spTree>
    <p:extLst>
      <p:ext uri="{BB962C8B-B14F-4D97-AF65-F5344CB8AC3E}">
        <p14:creationId xmlns:p14="http://schemas.microsoft.com/office/powerpoint/2010/main" val="9121878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תמונה 9">
            <a:extLst>
              <a:ext uri="{FF2B5EF4-FFF2-40B4-BE49-F238E27FC236}">
                <a16:creationId xmlns:a16="http://schemas.microsoft.com/office/drawing/2014/main" id="{2149C3FE-4E76-7A25-4F9D-22DA2D486E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022" y="86183"/>
            <a:ext cx="878652" cy="487215"/>
          </a:xfrm>
          <a:prstGeom prst="rect">
            <a:avLst/>
          </a:prstGeom>
        </p:spPr>
      </p:pic>
      <p:sp>
        <p:nvSpPr>
          <p:cNvPr id="4" name="TextBox 3">
            <a:extLst>
              <a:ext uri="{FF2B5EF4-FFF2-40B4-BE49-F238E27FC236}">
                <a16:creationId xmlns:a16="http://schemas.microsoft.com/office/drawing/2014/main" id="{C00DB212-7B35-AFE9-2DF0-8058CC9DDF0C}"/>
              </a:ext>
            </a:extLst>
          </p:cNvPr>
          <p:cNvSpPr txBox="1"/>
          <p:nvPr/>
        </p:nvSpPr>
        <p:spPr>
          <a:xfrm>
            <a:off x="4172504" y="209991"/>
            <a:ext cx="2920753" cy="523220"/>
          </a:xfrm>
          <a:prstGeom prst="rect">
            <a:avLst/>
          </a:prstGeom>
          <a:noFill/>
        </p:spPr>
        <p:txBody>
          <a:bodyPr wrap="square" rtlCol="0">
            <a:spAutoFit/>
          </a:bodyPr>
          <a:lstStyle/>
          <a:p>
            <a:r>
              <a:rPr lang="ar-SA" sz="2800" b="1" dirty="0"/>
              <a:t>الصفحات</a:t>
            </a:r>
            <a:r>
              <a:rPr lang="he-IL" sz="2800" b="1" dirty="0"/>
              <a:t> 155-154</a:t>
            </a:r>
            <a:endParaRPr lang="en-US" sz="2800" b="1" dirty="0"/>
          </a:p>
        </p:txBody>
      </p:sp>
      <p:pic>
        <p:nvPicPr>
          <p:cNvPr id="16" name="Picture 15">
            <a:extLst>
              <a:ext uri="{FF2B5EF4-FFF2-40B4-BE49-F238E27FC236}">
                <a16:creationId xmlns:a16="http://schemas.microsoft.com/office/drawing/2014/main" id="{AB3E1466-416A-12A2-5A49-B537F81DA6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75534" y="1978554"/>
            <a:ext cx="9348186" cy="4739822"/>
          </a:xfrm>
          <a:prstGeom prst="rect">
            <a:avLst/>
          </a:prstGeom>
        </p:spPr>
      </p:pic>
      <p:pic>
        <p:nvPicPr>
          <p:cNvPr id="2" name="תמונה 1">
            <a:extLst>
              <a:ext uri="{FF2B5EF4-FFF2-40B4-BE49-F238E27FC236}">
                <a16:creationId xmlns:a16="http://schemas.microsoft.com/office/drawing/2014/main" id="{7EFFC7F1-2238-F1E9-271D-C99C841A85D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49674" y="0"/>
            <a:ext cx="1188823" cy="721020"/>
          </a:xfrm>
          <a:prstGeom prst="rect">
            <a:avLst/>
          </a:prstGeom>
        </p:spPr>
      </p:pic>
      <p:pic>
        <p:nvPicPr>
          <p:cNvPr id="6" name="תמונה 5">
            <a:extLst>
              <a:ext uri="{FF2B5EF4-FFF2-40B4-BE49-F238E27FC236}">
                <a16:creationId xmlns:a16="http://schemas.microsoft.com/office/drawing/2014/main" id="{91EFF6FB-03C7-012E-705C-CEA64B7F383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127265" y="396481"/>
            <a:ext cx="2825246" cy="503348"/>
          </a:xfrm>
          <a:prstGeom prst="rect">
            <a:avLst/>
          </a:prstGeom>
        </p:spPr>
      </p:pic>
      <p:sp>
        <p:nvSpPr>
          <p:cNvPr id="7" name="תיבת טקסט 6">
            <a:extLst>
              <a:ext uri="{FF2B5EF4-FFF2-40B4-BE49-F238E27FC236}">
                <a16:creationId xmlns:a16="http://schemas.microsoft.com/office/drawing/2014/main" id="{0F7FB797-6C63-613D-4C2B-45FA352FF31F}"/>
              </a:ext>
            </a:extLst>
          </p:cNvPr>
          <p:cNvSpPr txBox="1"/>
          <p:nvPr/>
        </p:nvSpPr>
        <p:spPr>
          <a:xfrm>
            <a:off x="11006051" y="1451113"/>
            <a:ext cx="1039091" cy="400110"/>
          </a:xfrm>
          <a:prstGeom prst="rect">
            <a:avLst/>
          </a:prstGeom>
          <a:solidFill>
            <a:schemeClr val="bg2"/>
          </a:solidFill>
        </p:spPr>
        <p:txBody>
          <a:bodyPr wrap="square" rtlCol="1">
            <a:spAutoFit/>
          </a:bodyPr>
          <a:lstStyle/>
          <a:p>
            <a:r>
              <a:rPr lang="ar-SA" sz="2000" b="1" dirty="0"/>
              <a:t>فعالية </a:t>
            </a:r>
            <a:r>
              <a:rPr lang="ar-SA" dirty="0"/>
              <a:t>1</a:t>
            </a:r>
            <a:endParaRPr lang="he-IL" dirty="0"/>
          </a:p>
        </p:txBody>
      </p:sp>
    </p:spTree>
    <p:extLst>
      <p:ext uri="{BB962C8B-B14F-4D97-AF65-F5344CB8AC3E}">
        <p14:creationId xmlns:p14="http://schemas.microsoft.com/office/powerpoint/2010/main" val="691343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F779C3E6-8A6D-A86E-970D-5DFE5A555C4C}"/>
              </a:ext>
            </a:extLst>
          </p:cNvPr>
          <p:cNvSpPr txBox="1"/>
          <p:nvPr/>
        </p:nvSpPr>
        <p:spPr>
          <a:xfrm>
            <a:off x="10956174" y="702967"/>
            <a:ext cx="1039091" cy="400110"/>
          </a:xfrm>
          <a:prstGeom prst="rect">
            <a:avLst/>
          </a:prstGeom>
          <a:solidFill>
            <a:schemeClr val="bg2"/>
          </a:solidFill>
        </p:spPr>
        <p:txBody>
          <a:bodyPr wrap="square" rtlCol="1">
            <a:spAutoFit/>
          </a:bodyPr>
          <a:lstStyle/>
          <a:p>
            <a:r>
              <a:rPr lang="ar-SA" sz="2000" b="1" dirty="0"/>
              <a:t>فعالية </a:t>
            </a:r>
            <a:r>
              <a:rPr lang="ar-SA" dirty="0"/>
              <a:t>2</a:t>
            </a:r>
            <a:endParaRPr lang="he-IL" dirty="0"/>
          </a:p>
        </p:txBody>
      </p:sp>
      <p:pic>
        <p:nvPicPr>
          <p:cNvPr id="8" name="מציין מיקום תוכן 7" descr="תמונה שמכילה לבוש, אדם, פני אדם, גלימה&#10;&#10;התיאור נוצר באופן אוטומטי">
            <a:extLst>
              <a:ext uri="{FF2B5EF4-FFF2-40B4-BE49-F238E27FC236}">
                <a16:creationId xmlns:a16="http://schemas.microsoft.com/office/drawing/2014/main" id="{592D99C4-A9A7-602A-21B5-BD088181B902}"/>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311965" y="1369973"/>
            <a:ext cx="10247244" cy="4785059"/>
          </a:xfrm>
        </p:spPr>
      </p:pic>
    </p:spTree>
    <p:extLst>
      <p:ext uri="{BB962C8B-B14F-4D97-AF65-F5344CB8AC3E}">
        <p14:creationId xmlns:p14="http://schemas.microsoft.com/office/powerpoint/2010/main" val="36756404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תמונה 9">
            <a:extLst>
              <a:ext uri="{FF2B5EF4-FFF2-40B4-BE49-F238E27FC236}">
                <a16:creationId xmlns:a16="http://schemas.microsoft.com/office/drawing/2014/main" id="{2149C3FE-4E76-7A25-4F9D-22DA2D486E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478" y="92334"/>
            <a:ext cx="982475" cy="544785"/>
          </a:xfrm>
          <a:prstGeom prst="rect">
            <a:avLst/>
          </a:prstGeom>
        </p:spPr>
      </p:pic>
      <p:pic>
        <p:nvPicPr>
          <p:cNvPr id="6" name="תמונה 5">
            <a:extLst>
              <a:ext uri="{FF2B5EF4-FFF2-40B4-BE49-F238E27FC236}">
                <a16:creationId xmlns:a16="http://schemas.microsoft.com/office/drawing/2014/main" id="{C5B6B870-F92C-52AE-3A7F-FD39B33A328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15259" y="1134407"/>
            <a:ext cx="7317936" cy="4947337"/>
          </a:xfrm>
          <a:prstGeom prst="rect">
            <a:avLst/>
          </a:prstGeom>
          <a:ln w="12700">
            <a:solidFill>
              <a:srgbClr val="C00000"/>
            </a:solidFill>
          </a:ln>
        </p:spPr>
      </p:pic>
      <p:pic>
        <p:nvPicPr>
          <p:cNvPr id="2" name="תמונה 1">
            <a:extLst>
              <a:ext uri="{FF2B5EF4-FFF2-40B4-BE49-F238E27FC236}">
                <a16:creationId xmlns:a16="http://schemas.microsoft.com/office/drawing/2014/main" id="{1C4843D5-7139-8CD2-6605-330EFAB31A8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88005" y="0"/>
            <a:ext cx="1188823" cy="637119"/>
          </a:xfrm>
          <a:prstGeom prst="rect">
            <a:avLst/>
          </a:prstGeom>
        </p:spPr>
      </p:pic>
      <p:sp>
        <p:nvSpPr>
          <p:cNvPr id="3" name="תיבת טקסט 2">
            <a:extLst>
              <a:ext uri="{FF2B5EF4-FFF2-40B4-BE49-F238E27FC236}">
                <a16:creationId xmlns:a16="http://schemas.microsoft.com/office/drawing/2014/main" id="{1B7D108E-0CAC-1D75-D15E-8A23C1DBB9F6}"/>
              </a:ext>
            </a:extLst>
          </p:cNvPr>
          <p:cNvSpPr txBox="1"/>
          <p:nvPr/>
        </p:nvSpPr>
        <p:spPr>
          <a:xfrm>
            <a:off x="5413069" y="5576394"/>
            <a:ext cx="2101635" cy="584775"/>
          </a:xfrm>
          <a:prstGeom prst="rect">
            <a:avLst/>
          </a:prstGeom>
          <a:solidFill>
            <a:schemeClr val="bg2"/>
          </a:solidFill>
          <a:ln>
            <a:solidFill>
              <a:schemeClr val="bg1"/>
            </a:solidFill>
          </a:ln>
        </p:spPr>
        <p:txBody>
          <a:bodyPr wrap="square" rtlCol="1">
            <a:spAutoFit/>
          </a:bodyPr>
          <a:lstStyle/>
          <a:p>
            <a:r>
              <a:rPr lang="ar-SA" sz="3200" b="1" dirty="0"/>
              <a:t>قرص نيوتن</a:t>
            </a:r>
            <a:endParaRPr lang="he-IL" sz="3200" b="1" dirty="0"/>
          </a:p>
        </p:txBody>
      </p:sp>
    </p:spTree>
    <p:extLst>
      <p:ext uri="{BB962C8B-B14F-4D97-AF65-F5344CB8AC3E}">
        <p14:creationId xmlns:p14="http://schemas.microsoft.com/office/powerpoint/2010/main" val="39745122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טבלה 3">
            <a:extLst>
              <a:ext uri="{FF2B5EF4-FFF2-40B4-BE49-F238E27FC236}">
                <a16:creationId xmlns:a16="http://schemas.microsoft.com/office/drawing/2014/main" id="{796A5924-60CE-B6E2-4D18-F3A8C229EFFC}"/>
              </a:ext>
            </a:extLst>
          </p:cNvPr>
          <p:cNvGraphicFramePr>
            <a:graphicFrameLocks noGrp="1"/>
          </p:cNvGraphicFramePr>
          <p:nvPr>
            <p:extLst>
              <p:ext uri="{D42A27DB-BD31-4B8C-83A1-F6EECF244321}">
                <p14:modId xmlns:p14="http://schemas.microsoft.com/office/powerpoint/2010/main" val="2115465127"/>
              </p:ext>
            </p:extLst>
          </p:nvPr>
        </p:nvGraphicFramePr>
        <p:xfrm>
          <a:off x="195810" y="6220206"/>
          <a:ext cx="6849630" cy="637794"/>
        </p:xfrm>
        <a:graphic>
          <a:graphicData uri="http://schemas.openxmlformats.org/drawingml/2006/table">
            <a:tbl>
              <a:tblPr rtl="1" firstRow="1" firstCol="1" bandRow="1">
                <a:tableStyleId>{5C22544A-7EE6-4342-B048-85BDC9FD1C3A}</a:tableStyleId>
              </a:tblPr>
              <a:tblGrid>
                <a:gridCol w="6849630">
                  <a:extLst>
                    <a:ext uri="{9D8B030D-6E8A-4147-A177-3AD203B41FA5}">
                      <a16:colId xmlns:a16="http://schemas.microsoft.com/office/drawing/2014/main" val="2375914842"/>
                    </a:ext>
                  </a:extLst>
                </a:gridCol>
              </a:tblGrid>
              <a:tr h="0">
                <a:tc>
                  <a:txBody>
                    <a:bodyPr/>
                    <a:lstStyle/>
                    <a:p>
                      <a:pPr algn="l" rtl="0">
                        <a:lnSpc>
                          <a:spcPct val="107000"/>
                        </a:lnSpc>
                        <a:spcAft>
                          <a:spcPts val="800"/>
                        </a:spcAft>
                      </a:pPr>
                      <a:r>
                        <a:rPr lang="en-US" sz="2000" u="sng" dirty="0">
                          <a:effectLst/>
                          <a:hlinkClick r:id="rId3"/>
                        </a:rPr>
                        <a:t>https://mabat.tau.ac.il/app/tlv-sim/index.html?gameName=LightColors</a:t>
                      </a:r>
                      <a:r>
                        <a:rPr lang="en-US" sz="2000" dirty="0">
                          <a:effectLst/>
                        </a:rPr>
                        <a:t> </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731709241"/>
                  </a:ext>
                </a:extLst>
              </a:tr>
            </a:tbl>
          </a:graphicData>
        </a:graphic>
      </p:graphicFrame>
      <p:pic>
        <p:nvPicPr>
          <p:cNvPr id="3" name="תמונה 2">
            <a:extLst>
              <a:ext uri="{FF2B5EF4-FFF2-40B4-BE49-F238E27FC236}">
                <a16:creationId xmlns:a16="http://schemas.microsoft.com/office/drawing/2014/main" id="{EB194EE1-2357-C4B2-3E83-828A63439B4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85208" y="238416"/>
            <a:ext cx="8821586" cy="5791679"/>
          </a:xfrm>
          <a:prstGeom prst="rect">
            <a:avLst/>
          </a:prstGeom>
        </p:spPr>
      </p:pic>
    </p:spTree>
    <p:extLst>
      <p:ext uri="{BB962C8B-B14F-4D97-AF65-F5344CB8AC3E}">
        <p14:creationId xmlns:p14="http://schemas.microsoft.com/office/powerpoint/2010/main" val="19486146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תמונה 9">
            <a:extLst>
              <a:ext uri="{FF2B5EF4-FFF2-40B4-BE49-F238E27FC236}">
                <a16:creationId xmlns:a16="http://schemas.microsoft.com/office/drawing/2014/main" id="{2149C3FE-4E76-7A25-4F9D-22DA2D486E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5008" y="71666"/>
            <a:ext cx="1286367" cy="713294"/>
          </a:xfrm>
          <a:prstGeom prst="rect">
            <a:avLst/>
          </a:prstGeom>
        </p:spPr>
      </p:pic>
      <p:sp>
        <p:nvSpPr>
          <p:cNvPr id="7" name="תיבת טקסט 6">
            <a:extLst>
              <a:ext uri="{FF2B5EF4-FFF2-40B4-BE49-F238E27FC236}">
                <a16:creationId xmlns:a16="http://schemas.microsoft.com/office/drawing/2014/main" id="{8F70C0E8-7BB6-1883-5858-0CAE07EB9D32}"/>
              </a:ext>
            </a:extLst>
          </p:cNvPr>
          <p:cNvSpPr txBox="1"/>
          <p:nvPr/>
        </p:nvSpPr>
        <p:spPr>
          <a:xfrm>
            <a:off x="3916691" y="492573"/>
            <a:ext cx="6123708" cy="584775"/>
          </a:xfrm>
          <a:prstGeom prst="rect">
            <a:avLst/>
          </a:prstGeom>
          <a:noFill/>
        </p:spPr>
        <p:txBody>
          <a:bodyPr wrap="square">
            <a:spAutoFit/>
          </a:bodyPr>
          <a:lstStyle/>
          <a:p>
            <a:r>
              <a:rPr lang="ar-SA" sz="3200" b="1" dirty="0">
                <a:solidFill>
                  <a:srgbClr val="C00000"/>
                </a:solidFill>
                <a:cs typeface="+mn-cs"/>
              </a:rPr>
              <a:t>إجمال</a:t>
            </a:r>
            <a:r>
              <a:rPr lang="he-IL" sz="3200" b="1" dirty="0">
                <a:solidFill>
                  <a:srgbClr val="C00000"/>
                </a:solidFill>
                <a:cs typeface="+mn-cs"/>
              </a:rPr>
              <a:t>:</a:t>
            </a:r>
            <a:r>
              <a:rPr lang="ar-SA" sz="3200" b="1" dirty="0">
                <a:solidFill>
                  <a:srgbClr val="C00000"/>
                </a:solidFill>
                <a:cs typeface="+mn-cs"/>
              </a:rPr>
              <a:t>مبادئ، ظواهر وعمليات</a:t>
            </a:r>
            <a:endParaRPr lang="he-IL" sz="3200" dirty="0">
              <a:solidFill>
                <a:srgbClr val="C00000"/>
              </a:solidFill>
            </a:endParaRPr>
          </a:p>
        </p:txBody>
      </p:sp>
      <p:pic>
        <p:nvPicPr>
          <p:cNvPr id="2" name="תמונה 1">
            <a:extLst>
              <a:ext uri="{FF2B5EF4-FFF2-40B4-BE49-F238E27FC236}">
                <a16:creationId xmlns:a16="http://schemas.microsoft.com/office/drawing/2014/main" id="{4D8CB18C-E283-8E83-6059-40710F3020C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82604" y="25942"/>
            <a:ext cx="1188823" cy="804742"/>
          </a:xfrm>
          <a:prstGeom prst="rect">
            <a:avLst/>
          </a:prstGeom>
        </p:spPr>
      </p:pic>
      <p:pic>
        <p:nvPicPr>
          <p:cNvPr id="5" name="תמונה 4" descr="תמונה שמכילה טקסט, כתב יד, גופן, קליגרפיה&#10;&#10;התיאור נוצר באופן אוטומטי">
            <a:extLst>
              <a:ext uri="{FF2B5EF4-FFF2-40B4-BE49-F238E27FC236}">
                <a16:creationId xmlns:a16="http://schemas.microsoft.com/office/drawing/2014/main" id="{74B015C9-D970-6155-3657-1D830F4C234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91375" y="2381104"/>
            <a:ext cx="9115418" cy="3453166"/>
          </a:xfrm>
          <a:prstGeom prst="rect">
            <a:avLst/>
          </a:prstGeom>
        </p:spPr>
      </p:pic>
    </p:spTree>
    <p:extLst>
      <p:ext uri="{BB962C8B-B14F-4D97-AF65-F5344CB8AC3E}">
        <p14:creationId xmlns:p14="http://schemas.microsoft.com/office/powerpoint/2010/main" val="4726095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תמונה 9">
            <a:extLst>
              <a:ext uri="{FF2B5EF4-FFF2-40B4-BE49-F238E27FC236}">
                <a16:creationId xmlns:a16="http://schemas.microsoft.com/office/drawing/2014/main" id="{2149C3FE-4E76-7A25-4F9D-22DA2D486E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9499" y="0"/>
            <a:ext cx="884600" cy="490513"/>
          </a:xfrm>
          <a:prstGeom prst="rect">
            <a:avLst/>
          </a:prstGeom>
        </p:spPr>
      </p:pic>
      <p:pic>
        <p:nvPicPr>
          <p:cNvPr id="2" name="תמונה 1">
            <a:extLst>
              <a:ext uri="{FF2B5EF4-FFF2-40B4-BE49-F238E27FC236}">
                <a16:creationId xmlns:a16="http://schemas.microsoft.com/office/drawing/2014/main" id="{55C1F64C-3EEA-0E96-96E0-3EE236F5617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54099" y="3126"/>
            <a:ext cx="1188823" cy="712491"/>
          </a:xfrm>
          <a:prstGeom prst="rect">
            <a:avLst/>
          </a:prstGeom>
        </p:spPr>
      </p:pic>
      <p:pic>
        <p:nvPicPr>
          <p:cNvPr id="4" name="תמונה 3" descr="תמונה שמכילה טקסט, גופן, צילום מסך, כתב יד&#10;&#10;התיאור נוצר באופן אוטומטי">
            <a:extLst>
              <a:ext uri="{FF2B5EF4-FFF2-40B4-BE49-F238E27FC236}">
                <a16:creationId xmlns:a16="http://schemas.microsoft.com/office/drawing/2014/main" id="{743B42B1-396E-3337-2337-211031CE5E6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48070" y="1023730"/>
            <a:ext cx="8656982" cy="4860235"/>
          </a:xfrm>
          <a:prstGeom prst="rect">
            <a:avLst/>
          </a:prstGeom>
        </p:spPr>
      </p:pic>
    </p:spTree>
    <p:extLst>
      <p:ext uri="{BB962C8B-B14F-4D97-AF65-F5344CB8AC3E}">
        <p14:creationId xmlns:p14="http://schemas.microsoft.com/office/powerpoint/2010/main" val="30115984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תמונה 9">
            <a:extLst>
              <a:ext uri="{FF2B5EF4-FFF2-40B4-BE49-F238E27FC236}">
                <a16:creationId xmlns:a16="http://schemas.microsoft.com/office/drawing/2014/main" id="{2149C3FE-4E76-7A25-4F9D-22DA2D486E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777" y="0"/>
            <a:ext cx="1035742" cy="574322"/>
          </a:xfrm>
          <a:prstGeom prst="rect">
            <a:avLst/>
          </a:prstGeom>
        </p:spPr>
      </p:pic>
      <p:sp>
        <p:nvSpPr>
          <p:cNvPr id="8" name="תיבת טקסט 7">
            <a:extLst>
              <a:ext uri="{FF2B5EF4-FFF2-40B4-BE49-F238E27FC236}">
                <a16:creationId xmlns:a16="http://schemas.microsoft.com/office/drawing/2014/main" id="{38B80CB4-A1C3-A7B9-20C2-29182B03F50A}"/>
              </a:ext>
            </a:extLst>
          </p:cNvPr>
          <p:cNvSpPr txBox="1"/>
          <p:nvPr/>
        </p:nvSpPr>
        <p:spPr>
          <a:xfrm>
            <a:off x="4943261" y="784961"/>
            <a:ext cx="3531380" cy="769441"/>
          </a:xfrm>
          <a:prstGeom prst="rect">
            <a:avLst/>
          </a:prstGeom>
          <a:noFill/>
        </p:spPr>
        <p:txBody>
          <a:bodyPr wrap="square">
            <a:spAutoFit/>
          </a:bodyPr>
          <a:lstStyle/>
          <a:p>
            <a:r>
              <a:rPr lang="ar-SA" sz="4400" b="1" dirty="0">
                <a:solidFill>
                  <a:srgbClr val="C00000"/>
                </a:solidFill>
              </a:rPr>
              <a:t>إجمال: مهارات</a:t>
            </a:r>
            <a:endParaRPr lang="he-IL" sz="4400" b="1" dirty="0">
              <a:solidFill>
                <a:srgbClr val="C00000"/>
              </a:solidFill>
            </a:endParaRPr>
          </a:p>
        </p:txBody>
      </p:sp>
      <p:pic>
        <p:nvPicPr>
          <p:cNvPr id="2" name="תמונה 1">
            <a:extLst>
              <a:ext uri="{FF2B5EF4-FFF2-40B4-BE49-F238E27FC236}">
                <a16:creationId xmlns:a16="http://schemas.microsoft.com/office/drawing/2014/main" id="{52DB618E-1970-B02C-12A8-D3CAF2A55FE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4519" y="0"/>
            <a:ext cx="1188823" cy="784961"/>
          </a:xfrm>
          <a:prstGeom prst="rect">
            <a:avLst/>
          </a:prstGeom>
        </p:spPr>
      </p:pic>
      <p:pic>
        <p:nvPicPr>
          <p:cNvPr id="5" name="תמונה 4" descr="תמונה שמכילה טקסט, כתב יד, גופן&#10;&#10;התיאור נוצר באופן אוטומטי">
            <a:extLst>
              <a:ext uri="{FF2B5EF4-FFF2-40B4-BE49-F238E27FC236}">
                <a16:creationId xmlns:a16="http://schemas.microsoft.com/office/drawing/2014/main" id="{59CACF7E-D335-D8D6-B88A-29B7AC66CC2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146852" y="1987826"/>
            <a:ext cx="7891669" cy="4234070"/>
          </a:xfrm>
          <a:prstGeom prst="rect">
            <a:avLst/>
          </a:prstGeom>
        </p:spPr>
      </p:pic>
    </p:spTree>
    <p:extLst>
      <p:ext uri="{BB962C8B-B14F-4D97-AF65-F5344CB8AC3E}">
        <p14:creationId xmlns:p14="http://schemas.microsoft.com/office/powerpoint/2010/main" val="3483473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תמונה 15">
            <a:extLst>
              <a:ext uri="{FF2B5EF4-FFF2-40B4-BE49-F238E27FC236}">
                <a16:creationId xmlns:a16="http://schemas.microsoft.com/office/drawing/2014/main" id="{603CC2FC-6E1A-804F-8459-A4DC3176276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85297" y="408648"/>
            <a:ext cx="4700914" cy="6055603"/>
          </a:xfrm>
          <a:prstGeom prst="rect">
            <a:avLst/>
          </a:prstGeom>
          <a:ln w="28575">
            <a:solidFill>
              <a:schemeClr val="accent2">
                <a:lumMod val="75000"/>
              </a:schemeClr>
            </a:solidFill>
          </a:ln>
        </p:spPr>
      </p:pic>
      <p:sp>
        <p:nvSpPr>
          <p:cNvPr id="20" name="תיבת טקסט 19">
            <a:extLst>
              <a:ext uri="{FF2B5EF4-FFF2-40B4-BE49-F238E27FC236}">
                <a16:creationId xmlns:a16="http://schemas.microsoft.com/office/drawing/2014/main" id="{1F49162F-1AC5-06CE-F6C9-F85A259F65C7}"/>
              </a:ext>
            </a:extLst>
          </p:cNvPr>
          <p:cNvSpPr txBox="1"/>
          <p:nvPr/>
        </p:nvSpPr>
        <p:spPr>
          <a:xfrm>
            <a:off x="6072804" y="300414"/>
            <a:ext cx="3768437" cy="584775"/>
          </a:xfrm>
          <a:prstGeom prst="rect">
            <a:avLst/>
          </a:prstGeom>
          <a:noFill/>
        </p:spPr>
        <p:txBody>
          <a:bodyPr wrap="square" rtlCol="1">
            <a:spAutoFit/>
          </a:bodyPr>
          <a:lstStyle/>
          <a:p>
            <a:pPr algn="ctr"/>
            <a:r>
              <a:rPr lang="he-IL" sz="3200" b="1" dirty="0">
                <a:solidFill>
                  <a:srgbClr val="C00000"/>
                </a:solidFill>
              </a:rPr>
              <a:t> </a:t>
            </a:r>
            <a:endParaRPr lang="he-IL" dirty="0"/>
          </a:p>
        </p:txBody>
      </p:sp>
      <p:sp>
        <p:nvSpPr>
          <p:cNvPr id="22" name="תיבת טקסט 21">
            <a:extLst>
              <a:ext uri="{FF2B5EF4-FFF2-40B4-BE49-F238E27FC236}">
                <a16:creationId xmlns:a16="http://schemas.microsoft.com/office/drawing/2014/main" id="{5AAF3857-2D36-157E-DCF8-940035C9F076}"/>
              </a:ext>
            </a:extLst>
          </p:cNvPr>
          <p:cNvSpPr txBox="1"/>
          <p:nvPr/>
        </p:nvSpPr>
        <p:spPr>
          <a:xfrm>
            <a:off x="885524" y="374073"/>
            <a:ext cx="5021180" cy="4708981"/>
          </a:xfrm>
          <a:prstGeom prst="rect">
            <a:avLst/>
          </a:prstGeom>
          <a:solidFill>
            <a:schemeClr val="bg1"/>
          </a:solidFill>
          <a:ln w="28575">
            <a:solidFill>
              <a:srgbClr val="C00000"/>
            </a:solidFill>
          </a:ln>
        </p:spPr>
        <p:txBody>
          <a:bodyPr wrap="square" rtlCol="1">
            <a:spAutoFit/>
          </a:bodyPr>
          <a:lstStyle/>
          <a:p>
            <a:r>
              <a:rPr lang="he-IL" sz="4000" b="1" dirty="0"/>
              <a:t>        הלן קלר</a:t>
            </a:r>
          </a:p>
          <a:p>
            <a:endParaRPr lang="he-IL" sz="2000" dirty="0"/>
          </a:p>
          <a:p>
            <a:endParaRPr lang="he-IL" sz="2000" dirty="0"/>
          </a:p>
          <a:p>
            <a:r>
              <a:rPr lang="ar-SA" sz="2400" dirty="0"/>
              <a:t>فيلم عن حياة هيلين كيلر،  ادخلوا للرابط </a:t>
            </a:r>
          </a:p>
          <a:p>
            <a:r>
              <a:rPr lang="ar-SA" sz="2400" dirty="0">
                <a:hlinkClick r:id="rId4"/>
              </a:rPr>
              <a:t>التالي</a:t>
            </a:r>
            <a:endParaRPr lang="he-IL" sz="2400" dirty="0"/>
          </a:p>
          <a:p>
            <a:endParaRPr lang="he-IL" sz="2400" dirty="0"/>
          </a:p>
          <a:p>
            <a:r>
              <a:rPr lang="ar-SA" sz="2400" dirty="0"/>
              <a:t>فيلم ،هيلين كيلر، مسرح </a:t>
            </a:r>
            <a:r>
              <a:rPr lang="ar-SA" sz="2400" dirty="0" err="1"/>
              <a:t>ميديتك</a:t>
            </a:r>
            <a:r>
              <a:rPr lang="ar-SA" sz="2400" dirty="0"/>
              <a:t>،</a:t>
            </a:r>
            <a:r>
              <a:rPr lang="he-IL" sz="2400" dirty="0"/>
              <a:t> </a:t>
            </a:r>
          </a:p>
          <a:p>
            <a:r>
              <a:rPr lang="ar-SA" sz="2400" dirty="0"/>
              <a:t>ادخلوا للرابط </a:t>
            </a:r>
            <a:r>
              <a:rPr lang="ar-SA" sz="2400" dirty="0">
                <a:hlinkClick r:id="rId5"/>
              </a:rPr>
              <a:t>التالي</a:t>
            </a:r>
            <a:endParaRPr lang="he-IL" sz="2400" dirty="0"/>
          </a:p>
          <a:p>
            <a:endParaRPr lang="he-IL" sz="2000" dirty="0"/>
          </a:p>
          <a:p>
            <a:pPr algn="l"/>
            <a:r>
              <a:rPr lang="he-IL" sz="2000" dirty="0"/>
              <a:t> </a:t>
            </a:r>
          </a:p>
          <a:p>
            <a:r>
              <a:rPr lang="ar-SA" sz="2000" dirty="0"/>
              <a:t>ما هي أهمية حاستيّ النظر والسمع في حياتنا؟</a:t>
            </a:r>
          </a:p>
          <a:p>
            <a:r>
              <a:rPr lang="ar-SA" sz="2000" dirty="0"/>
              <a:t>ماذا يجب أن يتوفر في محيطنا لكي نستطيع أن نرى ونسمع؟</a:t>
            </a:r>
            <a:endParaRPr lang="he-IL" sz="2000" dirty="0"/>
          </a:p>
          <a:p>
            <a:endParaRPr lang="he-IL" sz="2000" dirty="0"/>
          </a:p>
        </p:txBody>
      </p:sp>
      <p:pic>
        <p:nvPicPr>
          <p:cNvPr id="2" name="תמונה 1">
            <a:extLst>
              <a:ext uri="{FF2B5EF4-FFF2-40B4-BE49-F238E27FC236}">
                <a16:creationId xmlns:a16="http://schemas.microsoft.com/office/drawing/2014/main" id="{D190233A-4D59-F02C-E98F-AA6B40C41AA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003177" y="0"/>
            <a:ext cx="1188823" cy="804742"/>
          </a:xfrm>
          <a:prstGeom prst="rect">
            <a:avLst/>
          </a:prstGeom>
        </p:spPr>
      </p:pic>
    </p:spTree>
    <p:extLst>
      <p:ext uri="{BB962C8B-B14F-4D97-AF65-F5344CB8AC3E}">
        <p14:creationId xmlns:p14="http://schemas.microsoft.com/office/powerpoint/2010/main" val="9056227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תמונה 9">
            <a:extLst>
              <a:ext uri="{FF2B5EF4-FFF2-40B4-BE49-F238E27FC236}">
                <a16:creationId xmlns:a16="http://schemas.microsoft.com/office/drawing/2014/main" id="{2149C3FE-4E76-7A25-4F9D-22DA2D486E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0819" y="128519"/>
            <a:ext cx="878889" cy="487346"/>
          </a:xfrm>
          <a:prstGeom prst="rect">
            <a:avLst/>
          </a:prstGeom>
        </p:spPr>
      </p:pic>
      <p:sp>
        <p:nvSpPr>
          <p:cNvPr id="7" name="תיבת טקסט 6">
            <a:extLst>
              <a:ext uri="{FF2B5EF4-FFF2-40B4-BE49-F238E27FC236}">
                <a16:creationId xmlns:a16="http://schemas.microsoft.com/office/drawing/2014/main" id="{428AAEBB-81C1-DF58-D21D-CDDAD46F4016}"/>
              </a:ext>
            </a:extLst>
          </p:cNvPr>
          <p:cNvSpPr txBox="1"/>
          <p:nvPr/>
        </p:nvSpPr>
        <p:spPr>
          <a:xfrm>
            <a:off x="3526262" y="200186"/>
            <a:ext cx="7015015" cy="584775"/>
          </a:xfrm>
          <a:prstGeom prst="rect">
            <a:avLst/>
          </a:prstGeom>
          <a:noFill/>
          <a:ln w="28575">
            <a:noFill/>
          </a:ln>
        </p:spPr>
        <p:txBody>
          <a:bodyPr wrap="square">
            <a:spAutoFit/>
          </a:bodyPr>
          <a:lstStyle/>
          <a:p>
            <a:r>
              <a:rPr lang="ar-SA" sz="3200" b="1" dirty="0">
                <a:solidFill>
                  <a:srgbClr val="C00000"/>
                </a:solidFill>
                <a:cs typeface="+mn-cs"/>
              </a:rPr>
              <a:t>مهمة إجمال </a:t>
            </a:r>
            <a:r>
              <a:rPr lang="he-IL" sz="3200" b="1" dirty="0">
                <a:solidFill>
                  <a:srgbClr val="C00000"/>
                </a:solidFill>
                <a:cs typeface="+mn-cs"/>
              </a:rPr>
              <a:t>: </a:t>
            </a:r>
            <a:r>
              <a:rPr lang="ar-SA" sz="3200" b="1" dirty="0">
                <a:solidFill>
                  <a:srgbClr val="C00000"/>
                </a:solidFill>
                <a:cs typeface="+mn-cs"/>
              </a:rPr>
              <a:t>نظرة مجددة</a:t>
            </a:r>
            <a:r>
              <a:rPr lang="he-IL" sz="2400" b="1" dirty="0">
                <a:solidFill>
                  <a:srgbClr val="C00000"/>
                </a:solidFill>
                <a:cs typeface="+mn-cs"/>
              </a:rPr>
              <a:t>(</a:t>
            </a:r>
            <a:r>
              <a:rPr lang="ar-SA" sz="2400" b="1" dirty="0">
                <a:solidFill>
                  <a:srgbClr val="C00000"/>
                </a:solidFill>
                <a:cs typeface="+mn-cs"/>
              </a:rPr>
              <a:t>الصفحات</a:t>
            </a:r>
            <a:r>
              <a:rPr lang="he-IL" sz="2400" b="1" dirty="0">
                <a:solidFill>
                  <a:srgbClr val="C00000"/>
                </a:solidFill>
                <a:cs typeface="+mn-cs"/>
              </a:rPr>
              <a:t> 158-157)</a:t>
            </a:r>
            <a:endParaRPr lang="he-IL" sz="2800" dirty="0">
              <a:solidFill>
                <a:srgbClr val="C00000"/>
              </a:solidFill>
            </a:endParaRPr>
          </a:p>
        </p:txBody>
      </p:sp>
      <p:pic>
        <p:nvPicPr>
          <p:cNvPr id="2" name="תמונה 1">
            <a:extLst>
              <a:ext uri="{FF2B5EF4-FFF2-40B4-BE49-F238E27FC236}">
                <a16:creationId xmlns:a16="http://schemas.microsoft.com/office/drawing/2014/main" id="{27069094-9967-2D78-E483-30516A278E0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87396" y="90202"/>
            <a:ext cx="1188823" cy="694759"/>
          </a:xfrm>
          <a:prstGeom prst="rect">
            <a:avLst/>
          </a:prstGeom>
        </p:spPr>
      </p:pic>
      <p:pic>
        <p:nvPicPr>
          <p:cNvPr id="4" name="תמונה 3">
            <a:extLst>
              <a:ext uri="{FF2B5EF4-FFF2-40B4-BE49-F238E27FC236}">
                <a16:creationId xmlns:a16="http://schemas.microsoft.com/office/drawing/2014/main" id="{8F24368A-5BBB-8721-C7D0-DE7C2EA038CA}"/>
              </a:ext>
            </a:extLst>
          </p:cNvPr>
          <p:cNvPicPr>
            <a:picLocks noChangeAspect="1"/>
          </p:cNvPicPr>
          <p:nvPr/>
        </p:nvPicPr>
        <p:blipFill>
          <a:blip r:embed="rId5"/>
          <a:stretch>
            <a:fillRect/>
          </a:stretch>
        </p:blipFill>
        <p:spPr>
          <a:xfrm>
            <a:off x="1828800" y="1528762"/>
            <a:ext cx="9476509" cy="4863725"/>
          </a:xfrm>
          <a:prstGeom prst="rect">
            <a:avLst/>
          </a:prstGeom>
        </p:spPr>
      </p:pic>
    </p:spTree>
    <p:extLst>
      <p:ext uri="{BB962C8B-B14F-4D97-AF65-F5344CB8AC3E}">
        <p14:creationId xmlns:p14="http://schemas.microsoft.com/office/powerpoint/2010/main" val="30310895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תמונה 8">
            <a:extLst>
              <a:ext uri="{FF2B5EF4-FFF2-40B4-BE49-F238E27FC236}">
                <a16:creationId xmlns:a16="http://schemas.microsoft.com/office/drawing/2014/main" id="{C35909F6-CCFB-F78F-23D7-53B820A6241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532" y="6303457"/>
            <a:ext cx="958788" cy="515650"/>
          </a:xfrm>
          <a:prstGeom prst="rect">
            <a:avLst/>
          </a:prstGeom>
        </p:spPr>
      </p:pic>
      <p:pic>
        <p:nvPicPr>
          <p:cNvPr id="10" name="תמונה 9">
            <a:extLst>
              <a:ext uri="{FF2B5EF4-FFF2-40B4-BE49-F238E27FC236}">
                <a16:creationId xmlns:a16="http://schemas.microsoft.com/office/drawing/2014/main" id="{2149C3FE-4E76-7A25-4F9D-22DA2D486E2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53848" y="6210830"/>
            <a:ext cx="1096977" cy="608277"/>
          </a:xfrm>
          <a:prstGeom prst="rect">
            <a:avLst/>
          </a:prstGeom>
        </p:spPr>
      </p:pic>
      <p:pic>
        <p:nvPicPr>
          <p:cNvPr id="1026" name="Picture 2" descr="Free Woman Beauty photo and picture">
            <a:extLst>
              <a:ext uri="{FF2B5EF4-FFF2-40B4-BE49-F238E27FC236}">
                <a16:creationId xmlns:a16="http://schemas.microsoft.com/office/drawing/2014/main" id="{A3544C86-4615-1805-BBE7-229290A4798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96000" y="1814240"/>
            <a:ext cx="5850969" cy="38988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B72E8F2-8F10-4E29-2620-C5B3F6AB1EB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0517" y="1814240"/>
            <a:ext cx="5625483" cy="3898841"/>
          </a:xfrm>
          <a:prstGeom prst="rect">
            <a:avLst/>
          </a:prstGeom>
        </p:spPr>
      </p:pic>
      <p:pic>
        <p:nvPicPr>
          <p:cNvPr id="2" name="תמונה 1">
            <a:extLst>
              <a:ext uri="{FF2B5EF4-FFF2-40B4-BE49-F238E27FC236}">
                <a16:creationId xmlns:a16="http://schemas.microsoft.com/office/drawing/2014/main" id="{244862FA-C8CB-684F-45E6-7AB2A586E40C}"/>
              </a:ext>
            </a:extLst>
          </p:cNvPr>
          <p:cNvPicPr>
            <a:picLocks noChangeAspect="1"/>
          </p:cNvPicPr>
          <p:nvPr/>
        </p:nvPicPr>
        <p:blipFill>
          <a:blip r:embed="rId7"/>
          <a:stretch>
            <a:fillRect/>
          </a:stretch>
        </p:blipFill>
        <p:spPr>
          <a:xfrm>
            <a:off x="8277311" y="797256"/>
            <a:ext cx="3232202" cy="695325"/>
          </a:xfrm>
          <a:prstGeom prst="rect">
            <a:avLst/>
          </a:prstGeom>
        </p:spPr>
      </p:pic>
    </p:spTree>
    <p:extLst>
      <p:ext uri="{BB962C8B-B14F-4D97-AF65-F5344CB8AC3E}">
        <p14:creationId xmlns:p14="http://schemas.microsoft.com/office/powerpoint/2010/main" val="17562886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4992F0D-39EE-154C-BC9F-AAB2FF87C581}"/>
              </a:ext>
            </a:extLst>
          </p:cNvPr>
          <p:cNvSpPr txBox="1"/>
          <p:nvPr/>
        </p:nvSpPr>
        <p:spPr>
          <a:xfrm>
            <a:off x="1518082" y="337351"/>
            <a:ext cx="3187083" cy="523220"/>
          </a:xfrm>
          <a:prstGeom prst="rect">
            <a:avLst/>
          </a:prstGeom>
          <a:noFill/>
        </p:spPr>
        <p:txBody>
          <a:bodyPr wrap="square" rtlCol="0">
            <a:spAutoFit/>
          </a:bodyPr>
          <a:lstStyle/>
          <a:p>
            <a:r>
              <a:rPr lang="ar-SA" sz="2800" b="1" dirty="0"/>
              <a:t>الصفحات </a:t>
            </a:r>
            <a:r>
              <a:rPr lang="he-IL" sz="2800" b="1" dirty="0"/>
              <a:t> 161-159</a:t>
            </a:r>
            <a:endParaRPr lang="en-US" sz="2800" b="1" dirty="0"/>
          </a:p>
        </p:txBody>
      </p:sp>
      <p:pic>
        <p:nvPicPr>
          <p:cNvPr id="3" name="תמונה 2" descr="תמונה שמכילה גופן, טקסט, גרפיקה, עיצוב&#10;&#10;התיאור נוצר באופן אוטומטי">
            <a:extLst>
              <a:ext uri="{FF2B5EF4-FFF2-40B4-BE49-F238E27FC236}">
                <a16:creationId xmlns:a16="http://schemas.microsoft.com/office/drawing/2014/main" id="{3EA62BD4-90B7-D78A-932B-AB9095CCAA2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09786" y="429208"/>
            <a:ext cx="3600953" cy="619211"/>
          </a:xfrm>
          <a:prstGeom prst="rect">
            <a:avLst/>
          </a:prstGeom>
        </p:spPr>
      </p:pic>
      <p:pic>
        <p:nvPicPr>
          <p:cNvPr id="8" name="תמונה 7">
            <a:extLst>
              <a:ext uri="{FF2B5EF4-FFF2-40B4-BE49-F238E27FC236}">
                <a16:creationId xmlns:a16="http://schemas.microsoft.com/office/drawing/2014/main" id="{DF984892-6211-65AD-71A5-0802675C4703}"/>
              </a:ext>
            </a:extLst>
          </p:cNvPr>
          <p:cNvPicPr>
            <a:picLocks noChangeAspect="1"/>
          </p:cNvPicPr>
          <p:nvPr/>
        </p:nvPicPr>
        <p:blipFill>
          <a:blip r:embed="rId4"/>
          <a:stretch>
            <a:fillRect/>
          </a:stretch>
        </p:blipFill>
        <p:spPr>
          <a:xfrm>
            <a:off x="8609978" y="1408673"/>
            <a:ext cx="2486025" cy="428625"/>
          </a:xfrm>
          <a:prstGeom prst="rect">
            <a:avLst/>
          </a:prstGeom>
        </p:spPr>
      </p:pic>
      <p:pic>
        <p:nvPicPr>
          <p:cNvPr id="10" name="תמונה 9">
            <a:extLst>
              <a:ext uri="{FF2B5EF4-FFF2-40B4-BE49-F238E27FC236}">
                <a16:creationId xmlns:a16="http://schemas.microsoft.com/office/drawing/2014/main" id="{E4F15938-3775-6585-4F3F-37E20FD94618}"/>
              </a:ext>
            </a:extLst>
          </p:cNvPr>
          <p:cNvPicPr>
            <a:picLocks noChangeAspect="1"/>
          </p:cNvPicPr>
          <p:nvPr/>
        </p:nvPicPr>
        <p:blipFill>
          <a:blip r:embed="rId5"/>
          <a:stretch>
            <a:fillRect/>
          </a:stretch>
        </p:blipFill>
        <p:spPr>
          <a:xfrm>
            <a:off x="327992" y="1948070"/>
            <a:ext cx="11241157" cy="4480722"/>
          </a:xfrm>
          <a:prstGeom prst="rect">
            <a:avLst/>
          </a:prstGeom>
        </p:spPr>
      </p:pic>
    </p:spTree>
    <p:extLst>
      <p:ext uri="{BB962C8B-B14F-4D97-AF65-F5344CB8AC3E}">
        <p14:creationId xmlns:p14="http://schemas.microsoft.com/office/powerpoint/2010/main" val="36323397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תמונה 9">
            <a:extLst>
              <a:ext uri="{FF2B5EF4-FFF2-40B4-BE49-F238E27FC236}">
                <a16:creationId xmlns:a16="http://schemas.microsoft.com/office/drawing/2014/main" id="{2149C3FE-4E76-7A25-4F9D-22DA2D486E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0820" y="0"/>
            <a:ext cx="984526" cy="545922"/>
          </a:xfrm>
          <a:prstGeom prst="rect">
            <a:avLst/>
          </a:prstGeom>
        </p:spPr>
      </p:pic>
      <p:sp>
        <p:nvSpPr>
          <p:cNvPr id="6" name="TextBox 5">
            <a:extLst>
              <a:ext uri="{FF2B5EF4-FFF2-40B4-BE49-F238E27FC236}">
                <a16:creationId xmlns:a16="http://schemas.microsoft.com/office/drawing/2014/main" id="{57415447-A6F0-C6F3-E515-A3110308043D}"/>
              </a:ext>
            </a:extLst>
          </p:cNvPr>
          <p:cNvSpPr txBox="1"/>
          <p:nvPr/>
        </p:nvSpPr>
        <p:spPr>
          <a:xfrm>
            <a:off x="5193437" y="435006"/>
            <a:ext cx="2396971" cy="461665"/>
          </a:xfrm>
          <a:prstGeom prst="rect">
            <a:avLst/>
          </a:prstGeom>
          <a:noFill/>
        </p:spPr>
        <p:txBody>
          <a:bodyPr wrap="square" rtlCol="0">
            <a:spAutoFit/>
          </a:bodyPr>
          <a:lstStyle/>
          <a:p>
            <a:r>
              <a:rPr lang="ar-SA" sz="2400" b="1" dirty="0"/>
              <a:t>الصفحات </a:t>
            </a:r>
            <a:r>
              <a:rPr lang="he-IL" sz="2400" b="1" dirty="0"/>
              <a:t> 162-161</a:t>
            </a:r>
            <a:endParaRPr lang="en-US" sz="2400" b="1" dirty="0"/>
          </a:p>
        </p:txBody>
      </p:sp>
      <p:pic>
        <p:nvPicPr>
          <p:cNvPr id="2" name="תמונה 1">
            <a:extLst>
              <a:ext uri="{FF2B5EF4-FFF2-40B4-BE49-F238E27FC236}">
                <a16:creationId xmlns:a16="http://schemas.microsoft.com/office/drawing/2014/main" id="{9C619880-621D-08B8-BEF5-53CB5C1D349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91853" y="0"/>
            <a:ext cx="1188823" cy="725557"/>
          </a:xfrm>
          <a:prstGeom prst="rect">
            <a:avLst/>
          </a:prstGeom>
        </p:spPr>
      </p:pic>
      <p:pic>
        <p:nvPicPr>
          <p:cNvPr id="5" name="תמונה 4">
            <a:extLst>
              <a:ext uri="{FF2B5EF4-FFF2-40B4-BE49-F238E27FC236}">
                <a16:creationId xmlns:a16="http://schemas.microsoft.com/office/drawing/2014/main" id="{A8486471-75CD-98EF-87D9-DD7ECD54858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037521" y="1733312"/>
            <a:ext cx="7981121" cy="4865567"/>
          </a:xfrm>
          <a:prstGeom prst="rect">
            <a:avLst/>
          </a:prstGeom>
        </p:spPr>
      </p:pic>
      <p:pic>
        <p:nvPicPr>
          <p:cNvPr id="8" name="תמונה 7" descr="תמונה שמכילה גופן, כתב יד, קליגרפיה, טיפוגרפיה&#10;&#10;התיאור נוצר באופן אוטומטי">
            <a:extLst>
              <a:ext uri="{FF2B5EF4-FFF2-40B4-BE49-F238E27FC236}">
                <a16:creationId xmlns:a16="http://schemas.microsoft.com/office/drawing/2014/main" id="{30AC0180-877E-FC44-7D39-2C7A11C24B5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746435" y="435005"/>
            <a:ext cx="2733235" cy="896837"/>
          </a:xfrm>
          <a:prstGeom prst="rect">
            <a:avLst/>
          </a:prstGeom>
        </p:spPr>
      </p:pic>
    </p:spTree>
    <p:extLst>
      <p:ext uri="{BB962C8B-B14F-4D97-AF65-F5344CB8AC3E}">
        <p14:creationId xmlns:p14="http://schemas.microsoft.com/office/powerpoint/2010/main" val="25244116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תמונה 9">
            <a:extLst>
              <a:ext uri="{FF2B5EF4-FFF2-40B4-BE49-F238E27FC236}">
                <a16:creationId xmlns:a16="http://schemas.microsoft.com/office/drawing/2014/main" id="{2149C3FE-4E76-7A25-4F9D-22DA2D486E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020932" cy="566110"/>
          </a:xfrm>
          <a:prstGeom prst="rect">
            <a:avLst/>
          </a:prstGeom>
        </p:spPr>
      </p:pic>
      <p:pic>
        <p:nvPicPr>
          <p:cNvPr id="5" name="Picture 4">
            <a:extLst>
              <a:ext uri="{FF2B5EF4-FFF2-40B4-BE49-F238E27FC236}">
                <a16:creationId xmlns:a16="http://schemas.microsoft.com/office/drawing/2014/main" id="{8CA0EAAD-F898-23DB-42CF-0E5FCD7014C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26191" y="319251"/>
            <a:ext cx="3262285" cy="737191"/>
          </a:xfrm>
          <a:prstGeom prst="rect">
            <a:avLst/>
          </a:prstGeom>
        </p:spPr>
      </p:pic>
      <p:sp>
        <p:nvSpPr>
          <p:cNvPr id="13" name="TextBox 12">
            <a:extLst>
              <a:ext uri="{FF2B5EF4-FFF2-40B4-BE49-F238E27FC236}">
                <a16:creationId xmlns:a16="http://schemas.microsoft.com/office/drawing/2014/main" id="{A8BFB56A-D808-AFDC-CE60-7A8A4F239D3D}"/>
              </a:ext>
            </a:extLst>
          </p:cNvPr>
          <p:cNvSpPr txBox="1"/>
          <p:nvPr/>
        </p:nvSpPr>
        <p:spPr>
          <a:xfrm>
            <a:off x="7013359" y="2325950"/>
            <a:ext cx="4275054" cy="461665"/>
          </a:xfrm>
          <a:prstGeom prst="rect">
            <a:avLst/>
          </a:prstGeom>
          <a:noFill/>
        </p:spPr>
        <p:txBody>
          <a:bodyPr wrap="square" rtlCol="0">
            <a:spAutoFit/>
          </a:bodyPr>
          <a:lstStyle/>
          <a:p>
            <a:r>
              <a:rPr lang="ar-SA" sz="2400" b="1" dirty="0"/>
              <a:t>نستوعب محفز ضوء</a:t>
            </a:r>
            <a:endParaRPr lang="en-US" sz="2400" b="1" dirty="0"/>
          </a:p>
        </p:txBody>
      </p:sp>
      <p:pic>
        <p:nvPicPr>
          <p:cNvPr id="2" name="תמונה 1">
            <a:extLst>
              <a:ext uri="{FF2B5EF4-FFF2-40B4-BE49-F238E27FC236}">
                <a16:creationId xmlns:a16="http://schemas.microsoft.com/office/drawing/2014/main" id="{AA4C93D0-604D-5019-993F-5424A29BFE9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20932" y="0"/>
            <a:ext cx="1188823" cy="737191"/>
          </a:xfrm>
          <a:prstGeom prst="rect">
            <a:avLst/>
          </a:prstGeom>
        </p:spPr>
      </p:pic>
      <p:pic>
        <p:nvPicPr>
          <p:cNvPr id="6" name="תמונה 5" descr="תמונה שמכילה גופן, לוגו, גרפיקה, עיצוב גרפי&#10;&#10;התיאור נוצר באופן אוטומטי">
            <a:extLst>
              <a:ext uri="{FF2B5EF4-FFF2-40B4-BE49-F238E27FC236}">
                <a16:creationId xmlns:a16="http://schemas.microsoft.com/office/drawing/2014/main" id="{A86F6D02-905B-2766-55F4-CD4CDB67C95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360003" y="1343498"/>
            <a:ext cx="2476846" cy="743054"/>
          </a:xfrm>
          <a:prstGeom prst="rect">
            <a:avLst/>
          </a:prstGeom>
        </p:spPr>
      </p:pic>
      <p:pic>
        <p:nvPicPr>
          <p:cNvPr id="8" name="תמונה 7" descr="תמונה שמכילה עץ, עץ חג מולד, צילום מסך&#10;&#10;התיאור נוצר באופן אוטומטי">
            <a:extLst>
              <a:ext uri="{FF2B5EF4-FFF2-40B4-BE49-F238E27FC236}">
                <a16:creationId xmlns:a16="http://schemas.microsoft.com/office/drawing/2014/main" id="{21DFDC7B-2E49-8A97-C728-A26C4CF98FA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351722" y="2787615"/>
            <a:ext cx="9740347" cy="3533671"/>
          </a:xfrm>
          <a:prstGeom prst="rect">
            <a:avLst/>
          </a:prstGeom>
        </p:spPr>
      </p:pic>
      <p:sp>
        <p:nvSpPr>
          <p:cNvPr id="9" name="תיבת טקסט 8">
            <a:extLst>
              <a:ext uri="{FF2B5EF4-FFF2-40B4-BE49-F238E27FC236}">
                <a16:creationId xmlns:a16="http://schemas.microsoft.com/office/drawing/2014/main" id="{9025EBCE-331D-8206-CF0E-4A216C86EEEB}"/>
              </a:ext>
            </a:extLst>
          </p:cNvPr>
          <p:cNvSpPr txBox="1"/>
          <p:nvPr/>
        </p:nvSpPr>
        <p:spPr>
          <a:xfrm>
            <a:off x="9239207" y="477912"/>
            <a:ext cx="2236252" cy="461665"/>
          </a:xfrm>
          <a:prstGeom prst="rect">
            <a:avLst/>
          </a:prstGeom>
          <a:solidFill>
            <a:schemeClr val="bg1"/>
          </a:solidFill>
        </p:spPr>
        <p:txBody>
          <a:bodyPr wrap="square" rtlCol="1">
            <a:spAutoFit/>
          </a:bodyPr>
          <a:lstStyle/>
          <a:p>
            <a:r>
              <a:rPr lang="ar-SA" sz="2400" b="1" dirty="0">
                <a:solidFill>
                  <a:schemeClr val="accent2">
                    <a:lumMod val="75000"/>
                  </a:schemeClr>
                </a:solidFill>
              </a:rPr>
              <a:t>عملية الرؤية</a:t>
            </a:r>
            <a:endParaRPr lang="he-IL" sz="2400" b="1" dirty="0">
              <a:solidFill>
                <a:schemeClr val="accent2">
                  <a:lumMod val="75000"/>
                </a:schemeClr>
              </a:solidFill>
            </a:endParaRPr>
          </a:p>
        </p:txBody>
      </p:sp>
    </p:spTree>
    <p:extLst>
      <p:ext uri="{BB962C8B-B14F-4D97-AF65-F5344CB8AC3E}">
        <p14:creationId xmlns:p14="http://schemas.microsoft.com/office/powerpoint/2010/main" val="1403285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86B5D-7769-9BBE-58FB-3073707475C4}"/>
              </a:ext>
            </a:extLst>
          </p:cNvPr>
          <p:cNvSpPr>
            <a:spLocks noGrp="1"/>
          </p:cNvSpPr>
          <p:nvPr>
            <p:ph type="title"/>
          </p:nvPr>
        </p:nvSpPr>
        <p:spPr/>
        <p:txBody>
          <a:bodyPr>
            <a:normAutofit/>
          </a:bodyPr>
          <a:lstStyle/>
          <a:p>
            <a:r>
              <a:rPr lang="ar-SA" sz="3200" b="1" dirty="0">
                <a:cs typeface="+mn-cs"/>
              </a:rPr>
              <a:t>معالجة المعلومات في الدماغ</a:t>
            </a:r>
            <a:endParaRPr lang="en-US" sz="3200" b="1" dirty="0">
              <a:cs typeface="+mn-cs"/>
            </a:endParaRPr>
          </a:p>
        </p:txBody>
      </p:sp>
      <p:pic>
        <p:nvPicPr>
          <p:cNvPr id="7" name="מציין מיקום תוכן 6">
            <a:extLst>
              <a:ext uri="{FF2B5EF4-FFF2-40B4-BE49-F238E27FC236}">
                <a16:creationId xmlns:a16="http://schemas.microsoft.com/office/drawing/2014/main" id="{9143EBAD-25B3-8B35-96F9-11449862DF94}"/>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546167" y="2410691"/>
            <a:ext cx="9069186" cy="3458094"/>
          </a:xfrm>
        </p:spPr>
      </p:pic>
    </p:spTree>
    <p:extLst>
      <p:ext uri="{BB962C8B-B14F-4D97-AF65-F5344CB8AC3E}">
        <p14:creationId xmlns:p14="http://schemas.microsoft.com/office/powerpoint/2010/main" val="16488728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תמונה 9">
            <a:extLst>
              <a:ext uri="{FF2B5EF4-FFF2-40B4-BE49-F238E27FC236}">
                <a16:creationId xmlns:a16="http://schemas.microsoft.com/office/drawing/2014/main" id="{2149C3FE-4E76-7A25-4F9D-22DA2D486E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053" y="71667"/>
            <a:ext cx="1286367" cy="713294"/>
          </a:xfrm>
          <a:prstGeom prst="rect">
            <a:avLst/>
          </a:prstGeom>
        </p:spPr>
      </p:pic>
      <p:sp>
        <p:nvSpPr>
          <p:cNvPr id="5" name="תיבת טקסט 4">
            <a:extLst>
              <a:ext uri="{FF2B5EF4-FFF2-40B4-BE49-F238E27FC236}">
                <a16:creationId xmlns:a16="http://schemas.microsoft.com/office/drawing/2014/main" id="{4B3E1C6A-BBCC-ACE7-B23E-04E534890102}"/>
              </a:ext>
            </a:extLst>
          </p:cNvPr>
          <p:cNvSpPr txBox="1"/>
          <p:nvPr/>
        </p:nvSpPr>
        <p:spPr>
          <a:xfrm>
            <a:off x="3611418" y="567324"/>
            <a:ext cx="5181601" cy="584775"/>
          </a:xfrm>
          <a:prstGeom prst="rect">
            <a:avLst/>
          </a:prstGeom>
          <a:solidFill>
            <a:schemeClr val="bg1"/>
          </a:solidFill>
          <a:ln w="28575">
            <a:solidFill>
              <a:srgbClr val="C00000"/>
            </a:solidFill>
          </a:ln>
        </p:spPr>
        <p:txBody>
          <a:bodyPr wrap="square" rtlCol="1">
            <a:spAutoFit/>
          </a:bodyPr>
          <a:lstStyle/>
          <a:p>
            <a:pPr algn="ctr"/>
            <a:r>
              <a:rPr lang="ar-SA" sz="3200" b="1" dirty="0">
                <a:solidFill>
                  <a:srgbClr val="C00000"/>
                </a:solidFill>
              </a:rPr>
              <a:t>ملائمة بين المبنى والوظيفة</a:t>
            </a:r>
            <a:endParaRPr lang="he-IL" sz="3200" b="1" dirty="0">
              <a:solidFill>
                <a:srgbClr val="C00000"/>
              </a:solidFill>
            </a:endParaRPr>
          </a:p>
        </p:txBody>
      </p:sp>
      <p:sp>
        <p:nvSpPr>
          <p:cNvPr id="6" name="תיבת טקסט 5">
            <a:extLst>
              <a:ext uri="{FF2B5EF4-FFF2-40B4-BE49-F238E27FC236}">
                <a16:creationId xmlns:a16="http://schemas.microsoft.com/office/drawing/2014/main" id="{1A753C37-8D98-9FD4-0CD3-DDF643D51A31}"/>
              </a:ext>
            </a:extLst>
          </p:cNvPr>
          <p:cNvSpPr txBox="1"/>
          <p:nvPr/>
        </p:nvSpPr>
        <p:spPr>
          <a:xfrm>
            <a:off x="2604655" y="5948066"/>
            <a:ext cx="7629841" cy="461665"/>
          </a:xfrm>
          <a:prstGeom prst="rect">
            <a:avLst/>
          </a:prstGeom>
          <a:noFill/>
        </p:spPr>
        <p:txBody>
          <a:bodyPr wrap="square" rtlCol="1">
            <a:spAutoFit/>
          </a:bodyPr>
          <a:lstStyle/>
          <a:p>
            <a:r>
              <a:rPr lang="he-IL" sz="2400" b="1" dirty="0"/>
              <a:t> </a:t>
            </a:r>
            <a:r>
              <a:rPr lang="ar-SA" sz="2400" b="1" dirty="0"/>
              <a:t>إجمال: ماذا نقصد عندما نقول" نحن نرى بالدماغ؟</a:t>
            </a:r>
            <a:endParaRPr lang="he-IL" sz="2400" b="1" dirty="0"/>
          </a:p>
        </p:txBody>
      </p:sp>
      <p:pic>
        <p:nvPicPr>
          <p:cNvPr id="2" name="תמונה 1">
            <a:extLst>
              <a:ext uri="{FF2B5EF4-FFF2-40B4-BE49-F238E27FC236}">
                <a16:creationId xmlns:a16="http://schemas.microsoft.com/office/drawing/2014/main" id="{5CDC5C1D-63E4-A681-4CC3-C2198C31DDD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03177" y="25943"/>
            <a:ext cx="1188823" cy="804742"/>
          </a:xfrm>
          <a:prstGeom prst="rect">
            <a:avLst/>
          </a:prstGeom>
        </p:spPr>
      </p:pic>
      <p:pic>
        <p:nvPicPr>
          <p:cNvPr id="4" name="תמונה 3">
            <a:extLst>
              <a:ext uri="{FF2B5EF4-FFF2-40B4-BE49-F238E27FC236}">
                <a16:creationId xmlns:a16="http://schemas.microsoft.com/office/drawing/2014/main" id="{10B57D91-FD70-C751-48CF-D5FCF1E906E5}"/>
              </a:ext>
            </a:extLst>
          </p:cNvPr>
          <p:cNvPicPr>
            <a:picLocks noChangeAspect="1"/>
          </p:cNvPicPr>
          <p:nvPr/>
        </p:nvPicPr>
        <p:blipFill>
          <a:blip r:embed="rId5"/>
          <a:stretch>
            <a:fillRect/>
          </a:stretch>
        </p:blipFill>
        <p:spPr>
          <a:xfrm>
            <a:off x="1720735" y="2162174"/>
            <a:ext cx="9185563" cy="3049905"/>
          </a:xfrm>
          <a:prstGeom prst="rect">
            <a:avLst/>
          </a:prstGeom>
        </p:spPr>
      </p:pic>
    </p:spTree>
    <p:extLst>
      <p:ext uri="{BB962C8B-B14F-4D97-AF65-F5344CB8AC3E}">
        <p14:creationId xmlns:p14="http://schemas.microsoft.com/office/powerpoint/2010/main" val="29678339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4CAA9A72-F01C-CC58-C75A-DF065A1F00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85506" y="285750"/>
            <a:ext cx="7647710" cy="5915545"/>
          </a:xfrm>
          <a:prstGeom prst="rect">
            <a:avLst/>
          </a:prstGeom>
        </p:spPr>
      </p:pic>
    </p:spTree>
    <p:extLst>
      <p:ext uri="{BB962C8B-B14F-4D97-AF65-F5344CB8AC3E}">
        <p14:creationId xmlns:p14="http://schemas.microsoft.com/office/powerpoint/2010/main" val="38938673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תמונה 9">
            <a:extLst>
              <a:ext uri="{FF2B5EF4-FFF2-40B4-BE49-F238E27FC236}">
                <a16:creationId xmlns:a16="http://schemas.microsoft.com/office/drawing/2014/main" id="{2149C3FE-4E76-7A25-4F9D-22DA2D486E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003176" cy="556264"/>
          </a:xfrm>
          <a:prstGeom prst="rect">
            <a:avLst/>
          </a:prstGeom>
        </p:spPr>
      </p:pic>
      <p:sp>
        <p:nvSpPr>
          <p:cNvPr id="14" name="תיבת טקסט 13">
            <a:extLst>
              <a:ext uri="{FF2B5EF4-FFF2-40B4-BE49-F238E27FC236}">
                <a16:creationId xmlns:a16="http://schemas.microsoft.com/office/drawing/2014/main" id="{9C42B6D0-4272-CB38-59CD-3C681C2073C1}"/>
              </a:ext>
            </a:extLst>
          </p:cNvPr>
          <p:cNvSpPr txBox="1"/>
          <p:nvPr/>
        </p:nvSpPr>
        <p:spPr>
          <a:xfrm>
            <a:off x="3432916" y="2134951"/>
            <a:ext cx="7974890" cy="1131848"/>
          </a:xfrm>
          <a:prstGeom prst="rect">
            <a:avLst/>
          </a:prstGeom>
          <a:noFill/>
        </p:spPr>
        <p:txBody>
          <a:bodyPr wrap="square">
            <a:spAutoFit/>
          </a:bodyPr>
          <a:lstStyle/>
          <a:p>
            <a:pPr>
              <a:lnSpc>
                <a:spcPct val="150000"/>
              </a:lnSpc>
            </a:pPr>
            <a:r>
              <a:rPr lang="ar-SA" sz="2400" b="1" i="0" u="none" strike="noStrike" baseline="0" dirty="0">
                <a:solidFill>
                  <a:srgbClr val="000000"/>
                </a:solidFill>
                <a:latin typeface="MFNarkisClassic-Bold"/>
              </a:rPr>
              <a:t>أي مكونات في البيئة قد تضر بصحة العينين؟</a:t>
            </a:r>
          </a:p>
          <a:p>
            <a:pPr>
              <a:lnSpc>
                <a:spcPct val="150000"/>
              </a:lnSpc>
            </a:pPr>
            <a:r>
              <a:rPr lang="ar-SA" sz="2400" b="1" dirty="0">
                <a:solidFill>
                  <a:srgbClr val="000000"/>
                </a:solidFill>
                <a:latin typeface="MFNarkisClassic-Bold"/>
              </a:rPr>
              <a:t>كيف نستطيع المحافظة على صحة العينين؟</a:t>
            </a:r>
            <a:endParaRPr lang="ar-SA" sz="2400" b="1" i="0" u="none" strike="noStrike" baseline="0" dirty="0">
              <a:solidFill>
                <a:srgbClr val="000000"/>
              </a:solidFill>
              <a:latin typeface="MFNarkisClassic-Bold"/>
            </a:endParaRPr>
          </a:p>
        </p:txBody>
      </p:sp>
      <p:pic>
        <p:nvPicPr>
          <p:cNvPr id="4" name="Picture 3">
            <a:extLst>
              <a:ext uri="{FF2B5EF4-FFF2-40B4-BE49-F238E27FC236}">
                <a16:creationId xmlns:a16="http://schemas.microsoft.com/office/drawing/2014/main" id="{5F833838-C643-CD7F-74CF-B0B9B0168A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17651" y="149373"/>
            <a:ext cx="5255824" cy="694006"/>
          </a:xfrm>
          <a:prstGeom prst="rect">
            <a:avLst/>
          </a:prstGeom>
        </p:spPr>
      </p:pic>
      <p:sp>
        <p:nvSpPr>
          <p:cNvPr id="8" name="TextBox 7">
            <a:extLst>
              <a:ext uri="{FF2B5EF4-FFF2-40B4-BE49-F238E27FC236}">
                <a16:creationId xmlns:a16="http://schemas.microsoft.com/office/drawing/2014/main" id="{DCB4AB4A-F9CF-4245-CD45-B87880FA4AF9}"/>
              </a:ext>
            </a:extLst>
          </p:cNvPr>
          <p:cNvSpPr txBox="1"/>
          <p:nvPr/>
        </p:nvSpPr>
        <p:spPr>
          <a:xfrm>
            <a:off x="3559946" y="1269507"/>
            <a:ext cx="2957705" cy="461665"/>
          </a:xfrm>
          <a:prstGeom prst="rect">
            <a:avLst/>
          </a:prstGeom>
          <a:noFill/>
        </p:spPr>
        <p:txBody>
          <a:bodyPr wrap="square" rtlCol="0">
            <a:spAutoFit/>
          </a:bodyPr>
          <a:lstStyle/>
          <a:p>
            <a:r>
              <a:rPr lang="ar-SA" dirty="0"/>
              <a:t>الصفحات </a:t>
            </a:r>
            <a:r>
              <a:rPr lang="he-IL" sz="2400" b="1" dirty="0"/>
              <a:t>166-165</a:t>
            </a:r>
            <a:endParaRPr lang="en-US" sz="2400" b="1" dirty="0"/>
          </a:p>
        </p:txBody>
      </p:sp>
      <p:pic>
        <p:nvPicPr>
          <p:cNvPr id="16" name="Picture 15">
            <a:extLst>
              <a:ext uri="{FF2B5EF4-FFF2-40B4-BE49-F238E27FC236}">
                <a16:creationId xmlns:a16="http://schemas.microsoft.com/office/drawing/2014/main" id="{1717015A-BD00-39BF-7DD3-6F0F99FF97C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5369" y="3609023"/>
            <a:ext cx="10901261" cy="2753004"/>
          </a:xfrm>
          <a:prstGeom prst="rect">
            <a:avLst/>
          </a:prstGeom>
        </p:spPr>
      </p:pic>
      <p:pic>
        <p:nvPicPr>
          <p:cNvPr id="2" name="תמונה 1">
            <a:extLst>
              <a:ext uri="{FF2B5EF4-FFF2-40B4-BE49-F238E27FC236}">
                <a16:creationId xmlns:a16="http://schemas.microsoft.com/office/drawing/2014/main" id="{E61877A7-4E3A-DB3A-8469-6E1FAF8D9AA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03176" y="-3175"/>
            <a:ext cx="1188823" cy="694006"/>
          </a:xfrm>
          <a:prstGeom prst="rect">
            <a:avLst/>
          </a:prstGeom>
        </p:spPr>
      </p:pic>
      <p:pic>
        <p:nvPicPr>
          <p:cNvPr id="3" name="תמונה 2">
            <a:extLst>
              <a:ext uri="{FF2B5EF4-FFF2-40B4-BE49-F238E27FC236}">
                <a16:creationId xmlns:a16="http://schemas.microsoft.com/office/drawing/2014/main" id="{CF68C265-1909-DE33-2A59-95E45FC65B0C}"/>
              </a:ext>
            </a:extLst>
          </p:cNvPr>
          <p:cNvPicPr>
            <a:picLocks noChangeAspect="1"/>
          </p:cNvPicPr>
          <p:nvPr/>
        </p:nvPicPr>
        <p:blipFill>
          <a:blip r:embed="rId7"/>
          <a:stretch>
            <a:fillRect/>
          </a:stretch>
        </p:blipFill>
        <p:spPr>
          <a:xfrm>
            <a:off x="6827780" y="990751"/>
            <a:ext cx="4371975" cy="1019175"/>
          </a:xfrm>
          <a:prstGeom prst="rect">
            <a:avLst/>
          </a:prstGeom>
        </p:spPr>
      </p:pic>
      <p:sp>
        <p:nvSpPr>
          <p:cNvPr id="5" name="תיבת טקסט 4">
            <a:extLst>
              <a:ext uri="{FF2B5EF4-FFF2-40B4-BE49-F238E27FC236}">
                <a16:creationId xmlns:a16="http://schemas.microsoft.com/office/drawing/2014/main" id="{39010CEA-ABA7-A6B4-4691-EF4944C83D25}"/>
              </a:ext>
            </a:extLst>
          </p:cNvPr>
          <p:cNvSpPr txBox="1"/>
          <p:nvPr/>
        </p:nvSpPr>
        <p:spPr>
          <a:xfrm>
            <a:off x="7065818" y="265140"/>
            <a:ext cx="3973483" cy="461665"/>
          </a:xfrm>
          <a:prstGeom prst="rect">
            <a:avLst/>
          </a:prstGeom>
          <a:solidFill>
            <a:schemeClr val="bg1"/>
          </a:solidFill>
        </p:spPr>
        <p:txBody>
          <a:bodyPr wrap="square" rtlCol="1">
            <a:spAutoFit/>
          </a:bodyPr>
          <a:lstStyle/>
          <a:p>
            <a:r>
              <a:rPr lang="ar-SA" sz="2400" b="1" dirty="0">
                <a:solidFill>
                  <a:schemeClr val="accent2">
                    <a:lumMod val="75000"/>
                  </a:schemeClr>
                </a:solidFill>
              </a:rPr>
              <a:t>نحافظ على صحة العينين</a:t>
            </a:r>
            <a:endParaRPr lang="he-IL" sz="2400" b="1" dirty="0">
              <a:solidFill>
                <a:schemeClr val="accent2">
                  <a:lumMod val="75000"/>
                </a:schemeClr>
              </a:solidFill>
            </a:endParaRPr>
          </a:p>
        </p:txBody>
      </p:sp>
    </p:spTree>
    <p:extLst>
      <p:ext uri="{BB962C8B-B14F-4D97-AF65-F5344CB8AC3E}">
        <p14:creationId xmlns:p14="http://schemas.microsoft.com/office/powerpoint/2010/main" val="3414468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תמונה 9">
            <a:extLst>
              <a:ext uri="{FF2B5EF4-FFF2-40B4-BE49-F238E27FC236}">
                <a16:creationId xmlns:a16="http://schemas.microsoft.com/office/drawing/2014/main" id="{2149C3FE-4E76-7A25-4F9D-22DA2D486E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835" y="0"/>
            <a:ext cx="1009641" cy="559849"/>
          </a:xfrm>
          <a:prstGeom prst="rect">
            <a:avLst/>
          </a:prstGeom>
        </p:spPr>
      </p:pic>
      <p:sp>
        <p:nvSpPr>
          <p:cNvPr id="12" name="תיבת טקסט 11">
            <a:extLst>
              <a:ext uri="{FF2B5EF4-FFF2-40B4-BE49-F238E27FC236}">
                <a16:creationId xmlns:a16="http://schemas.microsoft.com/office/drawing/2014/main" id="{A4FB7336-1622-8605-C745-0D570F21D313}"/>
              </a:ext>
            </a:extLst>
          </p:cNvPr>
          <p:cNvSpPr txBox="1"/>
          <p:nvPr/>
        </p:nvSpPr>
        <p:spPr>
          <a:xfrm>
            <a:off x="3957280" y="618388"/>
            <a:ext cx="6123708" cy="523220"/>
          </a:xfrm>
          <a:prstGeom prst="rect">
            <a:avLst/>
          </a:prstGeom>
          <a:noFill/>
        </p:spPr>
        <p:txBody>
          <a:bodyPr wrap="square">
            <a:spAutoFit/>
          </a:bodyPr>
          <a:lstStyle/>
          <a:p>
            <a:r>
              <a:rPr lang="ar-SA" sz="2800" b="1" dirty="0">
                <a:solidFill>
                  <a:srgbClr val="C00000"/>
                </a:solidFill>
                <a:cs typeface="+mn-cs"/>
              </a:rPr>
              <a:t>إجمال: مبادئ، ظواهر وعمليات</a:t>
            </a:r>
          </a:p>
        </p:txBody>
      </p:sp>
      <p:pic>
        <p:nvPicPr>
          <p:cNvPr id="2" name="תמונה 1">
            <a:extLst>
              <a:ext uri="{FF2B5EF4-FFF2-40B4-BE49-F238E27FC236}">
                <a16:creationId xmlns:a16="http://schemas.microsoft.com/office/drawing/2014/main" id="{1C171F8A-A8B3-C74C-9A12-3D70DC51C2A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03177" y="0"/>
            <a:ext cx="1188823" cy="618388"/>
          </a:xfrm>
          <a:prstGeom prst="rect">
            <a:avLst/>
          </a:prstGeom>
        </p:spPr>
      </p:pic>
      <p:pic>
        <p:nvPicPr>
          <p:cNvPr id="3" name="תמונה 2">
            <a:extLst>
              <a:ext uri="{FF2B5EF4-FFF2-40B4-BE49-F238E27FC236}">
                <a16:creationId xmlns:a16="http://schemas.microsoft.com/office/drawing/2014/main" id="{2C2A021D-16D2-4432-414A-CE47AB335DD6}"/>
              </a:ext>
            </a:extLst>
          </p:cNvPr>
          <p:cNvPicPr>
            <a:picLocks noChangeAspect="1"/>
          </p:cNvPicPr>
          <p:nvPr/>
        </p:nvPicPr>
        <p:blipFill>
          <a:blip r:embed="rId5"/>
          <a:stretch>
            <a:fillRect/>
          </a:stretch>
        </p:blipFill>
        <p:spPr>
          <a:xfrm>
            <a:off x="2709949" y="1585912"/>
            <a:ext cx="7830589" cy="4715135"/>
          </a:xfrm>
          <a:prstGeom prst="rect">
            <a:avLst/>
          </a:prstGeom>
        </p:spPr>
      </p:pic>
    </p:spTree>
    <p:extLst>
      <p:ext uri="{BB962C8B-B14F-4D97-AF65-F5344CB8AC3E}">
        <p14:creationId xmlns:p14="http://schemas.microsoft.com/office/powerpoint/2010/main" val="687088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7F9085-0117-0EBC-D732-D2DB021566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52816" y="3072353"/>
            <a:ext cx="1286367" cy="713294"/>
          </a:xfrm>
          <a:prstGeom prst="rect">
            <a:avLst/>
          </a:prstGeom>
        </p:spPr>
      </p:pic>
      <p:sp>
        <p:nvSpPr>
          <p:cNvPr id="6" name="TextBox 5">
            <a:extLst>
              <a:ext uri="{FF2B5EF4-FFF2-40B4-BE49-F238E27FC236}">
                <a16:creationId xmlns:a16="http://schemas.microsoft.com/office/drawing/2014/main" id="{F411FC8B-BC6E-4EA6-F40D-DFCD58DE4475}"/>
              </a:ext>
            </a:extLst>
          </p:cNvPr>
          <p:cNvSpPr txBox="1"/>
          <p:nvPr/>
        </p:nvSpPr>
        <p:spPr>
          <a:xfrm>
            <a:off x="8816740" y="4090737"/>
            <a:ext cx="3070460" cy="2677656"/>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srgbClr val="C00000"/>
                </a:solidFill>
                <a:effectLst/>
                <a:uLnTx/>
                <a:uFillTx/>
                <a:latin typeface="MFNarkisClassic-Bold"/>
                <a:ea typeface="+mn-ea"/>
                <a:cs typeface="Arial" panose="020B0604020202020204" pitchFamily="34" charset="0"/>
              </a:rPr>
              <a:t>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srgbClr val="C00000"/>
                </a:solidFill>
                <a:effectLst/>
                <a:uLnTx/>
                <a:uFillTx/>
                <a:latin typeface="MFNarkisClassic-Bold"/>
                <a:ea typeface="+mn-ea"/>
                <a:cs typeface="Arial" panose="020B0604020202020204" pitchFamily="34" charset="0"/>
              </a:rPr>
              <a:t>ما هي أهمية حاسة النظر في حياتنا؟</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srgbClr val="C00000"/>
                </a:solidFill>
                <a:effectLst/>
                <a:uLnTx/>
                <a:uFillTx/>
                <a:latin typeface="MFNarkisClassic-Bold"/>
                <a:ea typeface="+mn-ea"/>
                <a:cs typeface="Arial" panose="020B0604020202020204" pitchFamily="34" charset="0"/>
              </a:rPr>
              <a:t>ماذا يجب أن يتوفر في محيطنا لكي نستطيع أن نرى؟</a:t>
            </a:r>
          </a:p>
        </p:txBody>
      </p:sp>
      <p:pic>
        <p:nvPicPr>
          <p:cNvPr id="9" name="Picture 8">
            <a:extLst>
              <a:ext uri="{FF2B5EF4-FFF2-40B4-BE49-F238E27FC236}">
                <a16:creationId xmlns:a16="http://schemas.microsoft.com/office/drawing/2014/main" id="{5B65C802-904F-558C-0A69-95397ACC3BD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68432" y="75298"/>
            <a:ext cx="937263" cy="519715"/>
          </a:xfrm>
          <a:prstGeom prst="rect">
            <a:avLst/>
          </a:prstGeom>
        </p:spPr>
      </p:pic>
      <p:pic>
        <p:nvPicPr>
          <p:cNvPr id="2" name="תמונה 1">
            <a:extLst>
              <a:ext uri="{FF2B5EF4-FFF2-40B4-BE49-F238E27FC236}">
                <a16:creationId xmlns:a16="http://schemas.microsoft.com/office/drawing/2014/main" id="{F2AC88D9-657F-DB44-EF80-CE180F8CDD7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005695" y="13269"/>
            <a:ext cx="1188823" cy="804742"/>
          </a:xfrm>
          <a:prstGeom prst="rect">
            <a:avLst/>
          </a:prstGeom>
        </p:spPr>
      </p:pic>
      <p:pic>
        <p:nvPicPr>
          <p:cNvPr id="7" name="מציין מיקום תוכן 6">
            <a:extLst>
              <a:ext uri="{FF2B5EF4-FFF2-40B4-BE49-F238E27FC236}">
                <a16:creationId xmlns:a16="http://schemas.microsoft.com/office/drawing/2014/main" id="{FB719D6C-72C6-ACD2-5988-0301268E5915}"/>
              </a:ext>
            </a:extLst>
          </p:cNvPr>
          <p:cNvPicPr>
            <a:picLocks noGrp="1" noChangeAspect="1"/>
          </p:cNvPicPr>
          <p:nvPr>
            <p:ph idx="1"/>
          </p:nvPr>
        </p:nvPicPr>
        <p:blipFill>
          <a:blip r:embed="rId6"/>
          <a:stretch>
            <a:fillRect/>
          </a:stretch>
        </p:blipFill>
        <p:spPr>
          <a:xfrm>
            <a:off x="0" y="13269"/>
            <a:ext cx="8326610" cy="6844731"/>
          </a:xfrm>
          <a:prstGeom prst="rect">
            <a:avLst/>
          </a:prstGeom>
        </p:spPr>
      </p:pic>
    </p:spTree>
    <p:extLst>
      <p:ext uri="{BB962C8B-B14F-4D97-AF65-F5344CB8AC3E}">
        <p14:creationId xmlns:p14="http://schemas.microsoft.com/office/powerpoint/2010/main" val="23919776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תמונה 9">
            <a:extLst>
              <a:ext uri="{FF2B5EF4-FFF2-40B4-BE49-F238E27FC236}">
                <a16:creationId xmlns:a16="http://schemas.microsoft.com/office/drawing/2014/main" id="{2149C3FE-4E76-7A25-4F9D-22DA2D486E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659" y="0"/>
            <a:ext cx="1078992" cy="598304"/>
          </a:xfrm>
          <a:prstGeom prst="rect">
            <a:avLst/>
          </a:prstGeom>
        </p:spPr>
      </p:pic>
      <p:pic>
        <p:nvPicPr>
          <p:cNvPr id="8" name="תמונה 7">
            <a:extLst>
              <a:ext uri="{FF2B5EF4-FFF2-40B4-BE49-F238E27FC236}">
                <a16:creationId xmlns:a16="http://schemas.microsoft.com/office/drawing/2014/main" id="{8ED36846-CF27-D708-9B36-D310E9AFB705}"/>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320513" y="2733773"/>
            <a:ext cx="3044858" cy="2733773"/>
          </a:xfrm>
          <a:prstGeom prst="rect">
            <a:avLst/>
          </a:prstGeom>
        </p:spPr>
      </p:pic>
      <p:pic>
        <p:nvPicPr>
          <p:cNvPr id="2" name="תמונה 1">
            <a:extLst>
              <a:ext uri="{FF2B5EF4-FFF2-40B4-BE49-F238E27FC236}">
                <a16:creationId xmlns:a16="http://schemas.microsoft.com/office/drawing/2014/main" id="{D87F58C2-1228-48D2-53A5-E6237F5FFC8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48530" y="0"/>
            <a:ext cx="1188823" cy="695739"/>
          </a:xfrm>
          <a:prstGeom prst="rect">
            <a:avLst/>
          </a:prstGeom>
        </p:spPr>
      </p:pic>
      <p:pic>
        <p:nvPicPr>
          <p:cNvPr id="4" name="תמונה 3">
            <a:extLst>
              <a:ext uri="{FF2B5EF4-FFF2-40B4-BE49-F238E27FC236}">
                <a16:creationId xmlns:a16="http://schemas.microsoft.com/office/drawing/2014/main" id="{E90E4F0E-B972-69D5-DE2D-D7A77854E750}"/>
              </a:ext>
            </a:extLst>
          </p:cNvPr>
          <p:cNvPicPr>
            <a:picLocks noChangeAspect="1"/>
          </p:cNvPicPr>
          <p:nvPr/>
        </p:nvPicPr>
        <p:blipFill>
          <a:blip r:embed="rId6"/>
          <a:stretch>
            <a:fillRect/>
          </a:stretch>
        </p:blipFill>
        <p:spPr>
          <a:xfrm>
            <a:off x="3442045" y="957590"/>
            <a:ext cx="7013921" cy="4942820"/>
          </a:xfrm>
          <a:prstGeom prst="rect">
            <a:avLst/>
          </a:prstGeom>
        </p:spPr>
      </p:pic>
    </p:spTree>
    <p:extLst>
      <p:ext uri="{BB962C8B-B14F-4D97-AF65-F5344CB8AC3E}">
        <p14:creationId xmlns:p14="http://schemas.microsoft.com/office/powerpoint/2010/main" val="23886127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תמונה 9">
            <a:extLst>
              <a:ext uri="{FF2B5EF4-FFF2-40B4-BE49-F238E27FC236}">
                <a16:creationId xmlns:a16="http://schemas.microsoft.com/office/drawing/2014/main" id="{2149C3FE-4E76-7A25-4F9D-22DA2D486E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306" y="6300308"/>
            <a:ext cx="884365" cy="490383"/>
          </a:xfrm>
          <a:prstGeom prst="rect">
            <a:avLst/>
          </a:prstGeom>
        </p:spPr>
      </p:pic>
      <p:pic>
        <p:nvPicPr>
          <p:cNvPr id="2" name="תמונה 1">
            <a:extLst>
              <a:ext uri="{FF2B5EF4-FFF2-40B4-BE49-F238E27FC236}">
                <a16:creationId xmlns:a16="http://schemas.microsoft.com/office/drawing/2014/main" id="{BDDE6994-461C-42E5-9749-D09D856AA7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67519" y="6162260"/>
            <a:ext cx="1188823" cy="695739"/>
          </a:xfrm>
          <a:prstGeom prst="rect">
            <a:avLst/>
          </a:prstGeom>
        </p:spPr>
      </p:pic>
      <p:pic>
        <p:nvPicPr>
          <p:cNvPr id="5" name="תמונה 4" descr="תמונה שמכילה טקסט, גופן, כתב יד, מכתב&#10;&#10;התיאור נוצר באופן אוטומטי">
            <a:extLst>
              <a:ext uri="{FF2B5EF4-FFF2-40B4-BE49-F238E27FC236}">
                <a16:creationId xmlns:a16="http://schemas.microsoft.com/office/drawing/2014/main" id="{25E42C0C-4C48-6FD7-6ADA-98C86E97613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99591" y="1063487"/>
            <a:ext cx="8965095" cy="3899252"/>
          </a:xfrm>
          <a:prstGeom prst="rect">
            <a:avLst/>
          </a:prstGeom>
        </p:spPr>
      </p:pic>
    </p:spTree>
    <p:extLst>
      <p:ext uri="{BB962C8B-B14F-4D97-AF65-F5344CB8AC3E}">
        <p14:creationId xmlns:p14="http://schemas.microsoft.com/office/powerpoint/2010/main" val="17569482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תמונה 9">
            <a:extLst>
              <a:ext uri="{FF2B5EF4-FFF2-40B4-BE49-F238E27FC236}">
                <a16:creationId xmlns:a16="http://schemas.microsoft.com/office/drawing/2014/main" id="{2149C3FE-4E76-7A25-4F9D-22DA2D486E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9959" y="6263640"/>
            <a:ext cx="1071877" cy="594359"/>
          </a:xfrm>
          <a:prstGeom prst="rect">
            <a:avLst/>
          </a:prstGeom>
        </p:spPr>
      </p:pic>
      <p:sp>
        <p:nvSpPr>
          <p:cNvPr id="2" name="TextBox 1">
            <a:extLst>
              <a:ext uri="{FF2B5EF4-FFF2-40B4-BE49-F238E27FC236}">
                <a16:creationId xmlns:a16="http://schemas.microsoft.com/office/drawing/2014/main" id="{6D743600-3856-0CC5-EB62-314A300D4589}"/>
              </a:ext>
            </a:extLst>
          </p:cNvPr>
          <p:cNvSpPr txBox="1"/>
          <p:nvPr/>
        </p:nvSpPr>
        <p:spPr>
          <a:xfrm>
            <a:off x="283862" y="2389736"/>
            <a:ext cx="3310128"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الصفحات </a:t>
            </a: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171-169</a:t>
            </a:r>
            <a:r>
              <a:rPr kumimoji="0" lang="he-IL"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p:txBody>
      </p:sp>
      <p:pic>
        <p:nvPicPr>
          <p:cNvPr id="1026" name="Picture 2" descr="Free mirror icons mirror icons vector">
            <a:extLst>
              <a:ext uri="{FF2B5EF4-FFF2-40B4-BE49-F238E27FC236}">
                <a16:creationId xmlns:a16="http://schemas.microsoft.com/office/drawing/2014/main" id="{637D0F1D-60AA-BE14-35F5-DCBD121E2A3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66851" y="2912956"/>
            <a:ext cx="3658298" cy="3945044"/>
          </a:xfrm>
          <a:prstGeom prst="rect">
            <a:avLst/>
          </a:prstGeom>
          <a:noFill/>
          <a:extLst>
            <a:ext uri="{909E8E84-426E-40DD-AFC4-6F175D3DCCD1}">
              <a14:hiddenFill xmlns:a14="http://schemas.microsoft.com/office/drawing/2010/main">
                <a:solidFill>
                  <a:srgbClr val="FFFFFF"/>
                </a:solidFill>
              </a14:hiddenFill>
            </a:ext>
          </a:extLst>
        </p:spPr>
      </p:pic>
      <p:pic>
        <p:nvPicPr>
          <p:cNvPr id="4" name="תמונה 3">
            <a:extLst>
              <a:ext uri="{FF2B5EF4-FFF2-40B4-BE49-F238E27FC236}">
                <a16:creationId xmlns:a16="http://schemas.microsoft.com/office/drawing/2014/main" id="{32AE1A5C-1C15-F2CD-A530-2197C68C997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21836" y="6182138"/>
            <a:ext cx="1188823" cy="675861"/>
          </a:xfrm>
          <a:prstGeom prst="rect">
            <a:avLst/>
          </a:prstGeom>
        </p:spPr>
      </p:pic>
      <p:pic>
        <p:nvPicPr>
          <p:cNvPr id="5" name="תמונה 4">
            <a:extLst>
              <a:ext uri="{FF2B5EF4-FFF2-40B4-BE49-F238E27FC236}">
                <a16:creationId xmlns:a16="http://schemas.microsoft.com/office/drawing/2014/main" id="{D7EC7D10-16D1-2F82-1573-C1A7F123161F}"/>
              </a:ext>
            </a:extLst>
          </p:cNvPr>
          <p:cNvPicPr>
            <a:picLocks noChangeAspect="1"/>
          </p:cNvPicPr>
          <p:nvPr/>
        </p:nvPicPr>
        <p:blipFill>
          <a:blip r:embed="rId6"/>
          <a:stretch>
            <a:fillRect/>
          </a:stretch>
        </p:blipFill>
        <p:spPr>
          <a:xfrm>
            <a:off x="1431235" y="387627"/>
            <a:ext cx="9939130" cy="1703086"/>
          </a:xfrm>
          <a:prstGeom prst="rect">
            <a:avLst/>
          </a:prstGeom>
        </p:spPr>
      </p:pic>
    </p:spTree>
    <p:extLst>
      <p:ext uri="{BB962C8B-B14F-4D97-AF65-F5344CB8AC3E}">
        <p14:creationId xmlns:p14="http://schemas.microsoft.com/office/powerpoint/2010/main" val="3003399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57FFD4D-F814-D0C3-1309-1D67D54C3F9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6738" y="35912"/>
            <a:ext cx="1066892" cy="591363"/>
          </a:xfrm>
          <a:prstGeom prst="rect">
            <a:avLst/>
          </a:prstGeom>
        </p:spPr>
      </p:pic>
      <p:pic>
        <p:nvPicPr>
          <p:cNvPr id="3" name="תמונה 2">
            <a:extLst>
              <a:ext uri="{FF2B5EF4-FFF2-40B4-BE49-F238E27FC236}">
                <a16:creationId xmlns:a16="http://schemas.microsoft.com/office/drawing/2014/main" id="{BD41205D-5F3E-9ED0-E297-4CCE9539CB3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43630" y="0"/>
            <a:ext cx="1188823" cy="765313"/>
          </a:xfrm>
          <a:prstGeom prst="rect">
            <a:avLst/>
          </a:prstGeom>
        </p:spPr>
      </p:pic>
      <p:pic>
        <p:nvPicPr>
          <p:cNvPr id="8" name="מציין מיקום תוכן 7" descr="תמונה שמכילה טקסט, קו, גופן, צילום מסך&#10;&#10;התיאור נוצר באופן אוטומטי">
            <a:extLst>
              <a:ext uri="{FF2B5EF4-FFF2-40B4-BE49-F238E27FC236}">
                <a16:creationId xmlns:a16="http://schemas.microsoft.com/office/drawing/2014/main" id="{BD9DFA5C-4050-3F5B-822A-B0F2EC8E6315}"/>
              </a:ext>
            </a:extLst>
          </p:cNvPr>
          <p:cNvPicPr>
            <a:picLocks noGrp="1" noChangeAspect="1"/>
          </p:cNvPicPr>
          <p:nvPr>
            <p:ph idx="1"/>
          </p:nvPr>
        </p:nvPicPr>
        <p:blipFill>
          <a:blip r:embed="rId5">
            <a:extLst>
              <a:ext uri="{28A0092B-C50C-407E-A947-70E740481C1C}">
                <a14:useLocalDpi xmlns:a14="http://schemas.microsoft.com/office/drawing/2010/main"/>
              </a:ext>
            </a:extLst>
          </a:blip>
          <a:stretch>
            <a:fillRect/>
          </a:stretch>
        </p:blipFill>
        <p:spPr>
          <a:xfrm>
            <a:off x="1759226" y="1441174"/>
            <a:ext cx="8994913" cy="4820478"/>
          </a:xfrm>
        </p:spPr>
      </p:pic>
    </p:spTree>
    <p:extLst>
      <p:ext uri="{BB962C8B-B14F-4D97-AF65-F5344CB8AC3E}">
        <p14:creationId xmlns:p14="http://schemas.microsoft.com/office/powerpoint/2010/main" val="38076769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A469E1-447B-7548-839A-E6E1AEFE54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08277" y="3166849"/>
            <a:ext cx="975445" cy="524301"/>
          </a:xfrm>
          <a:prstGeom prst="rect">
            <a:avLst/>
          </a:prstGeom>
        </p:spPr>
      </p:pic>
      <p:pic>
        <p:nvPicPr>
          <p:cNvPr id="8" name="Picture 7">
            <a:extLst>
              <a:ext uri="{FF2B5EF4-FFF2-40B4-BE49-F238E27FC236}">
                <a16:creationId xmlns:a16="http://schemas.microsoft.com/office/drawing/2014/main" id="{B7A90CA2-D988-C7BB-7E5F-C8395EF0CBB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03" y="69443"/>
            <a:ext cx="1066892" cy="591363"/>
          </a:xfrm>
          <a:prstGeom prst="rect">
            <a:avLst/>
          </a:prstGeom>
        </p:spPr>
      </p:pic>
      <p:pic>
        <p:nvPicPr>
          <p:cNvPr id="2" name="תמונה 1">
            <a:extLst>
              <a:ext uri="{FF2B5EF4-FFF2-40B4-BE49-F238E27FC236}">
                <a16:creationId xmlns:a16="http://schemas.microsoft.com/office/drawing/2014/main" id="{08F46AA4-79ED-0FA7-10B4-9C49BEDF6A6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67518" y="69443"/>
            <a:ext cx="1188823" cy="695870"/>
          </a:xfrm>
          <a:prstGeom prst="rect">
            <a:avLst/>
          </a:prstGeom>
        </p:spPr>
      </p:pic>
      <p:pic>
        <p:nvPicPr>
          <p:cNvPr id="9" name="מציין מיקום תוכן 8" descr="תמונה שמכילה טקסט, צילום מסך, גופן, קו&#10;&#10;התיאור נוצר באופן אוטומטי">
            <a:extLst>
              <a:ext uri="{FF2B5EF4-FFF2-40B4-BE49-F238E27FC236}">
                <a16:creationId xmlns:a16="http://schemas.microsoft.com/office/drawing/2014/main" id="{DD8781DC-3909-073D-FB8A-EB08679C34C1}"/>
              </a:ext>
            </a:extLst>
          </p:cNvPr>
          <p:cNvPicPr>
            <a:picLocks noGrp="1" noChangeAspect="1"/>
          </p:cNvPicPr>
          <p:nvPr>
            <p:ph idx="1"/>
          </p:nvPr>
        </p:nvPicPr>
        <p:blipFill>
          <a:blip r:embed="rId6">
            <a:extLst>
              <a:ext uri="{28A0092B-C50C-407E-A947-70E740481C1C}">
                <a14:useLocalDpi xmlns:a14="http://schemas.microsoft.com/office/drawing/2010/main"/>
              </a:ext>
            </a:extLst>
          </a:blip>
          <a:stretch>
            <a:fillRect/>
          </a:stretch>
        </p:blipFill>
        <p:spPr>
          <a:xfrm>
            <a:off x="1769165" y="930127"/>
            <a:ext cx="9144000" cy="5411037"/>
          </a:xfrm>
        </p:spPr>
      </p:pic>
    </p:spTree>
    <p:extLst>
      <p:ext uri="{BB962C8B-B14F-4D97-AF65-F5344CB8AC3E}">
        <p14:creationId xmlns:p14="http://schemas.microsoft.com/office/powerpoint/2010/main" val="21817030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033B8AF-EA20-8174-BE2E-1A4E44FEE5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2367" y="86600"/>
            <a:ext cx="975445" cy="540675"/>
          </a:xfrm>
          <a:prstGeom prst="rect">
            <a:avLst/>
          </a:prstGeom>
        </p:spPr>
      </p:pic>
      <p:pic>
        <p:nvPicPr>
          <p:cNvPr id="2" name="תמונה 1">
            <a:extLst>
              <a:ext uri="{FF2B5EF4-FFF2-40B4-BE49-F238E27FC236}">
                <a16:creationId xmlns:a16="http://schemas.microsoft.com/office/drawing/2014/main" id="{0EFCE56C-6DC3-5A49-10A2-A5BB74C589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07275" y="49696"/>
            <a:ext cx="1188823" cy="705678"/>
          </a:xfrm>
          <a:prstGeom prst="rect">
            <a:avLst/>
          </a:prstGeom>
        </p:spPr>
      </p:pic>
      <p:pic>
        <p:nvPicPr>
          <p:cNvPr id="7" name="מציין מיקום תוכן 6" descr="תמונה שמכילה טקסט, לבוש, הנעלה, אדם&#10;&#10;התיאור נוצר באופן אוטומטי">
            <a:extLst>
              <a:ext uri="{FF2B5EF4-FFF2-40B4-BE49-F238E27FC236}">
                <a16:creationId xmlns:a16="http://schemas.microsoft.com/office/drawing/2014/main" id="{7EE61237-8AD4-A250-633D-FFC37D698C53}"/>
              </a:ext>
            </a:extLst>
          </p:cNvPr>
          <p:cNvPicPr>
            <a:picLocks noGrp="1" noChangeAspect="1"/>
          </p:cNvPicPr>
          <p:nvPr>
            <p:ph idx="1"/>
          </p:nvPr>
        </p:nvPicPr>
        <p:blipFill>
          <a:blip r:embed="rId5">
            <a:extLst>
              <a:ext uri="{28A0092B-C50C-407E-A947-70E740481C1C}">
                <a14:useLocalDpi xmlns:a14="http://schemas.microsoft.com/office/drawing/2010/main"/>
              </a:ext>
            </a:extLst>
          </a:blip>
          <a:stretch>
            <a:fillRect/>
          </a:stretch>
        </p:blipFill>
        <p:spPr>
          <a:xfrm>
            <a:off x="2087217" y="755374"/>
            <a:ext cx="8309113" cy="5834269"/>
          </a:xfrm>
        </p:spPr>
      </p:pic>
    </p:spTree>
    <p:extLst>
      <p:ext uri="{BB962C8B-B14F-4D97-AF65-F5344CB8AC3E}">
        <p14:creationId xmlns:p14="http://schemas.microsoft.com/office/powerpoint/2010/main" val="17483754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033B8AF-EA20-8174-BE2E-1A4E44FEE5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2367" y="86600"/>
            <a:ext cx="975445" cy="540675"/>
          </a:xfrm>
          <a:prstGeom prst="rect">
            <a:avLst/>
          </a:prstGeom>
        </p:spPr>
      </p:pic>
      <p:pic>
        <p:nvPicPr>
          <p:cNvPr id="2" name="תמונה 1">
            <a:extLst>
              <a:ext uri="{FF2B5EF4-FFF2-40B4-BE49-F238E27FC236}">
                <a16:creationId xmlns:a16="http://schemas.microsoft.com/office/drawing/2014/main" id="{F7AF4160-D0D0-7CD6-AE74-DCFD8FBCCDE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03177" y="0"/>
            <a:ext cx="1188823" cy="705678"/>
          </a:xfrm>
          <a:prstGeom prst="rect">
            <a:avLst/>
          </a:prstGeom>
        </p:spPr>
      </p:pic>
      <p:pic>
        <p:nvPicPr>
          <p:cNvPr id="6" name="מציין מיקום תוכן 5">
            <a:extLst>
              <a:ext uri="{FF2B5EF4-FFF2-40B4-BE49-F238E27FC236}">
                <a16:creationId xmlns:a16="http://schemas.microsoft.com/office/drawing/2014/main" id="{6351EA7A-5938-FD20-520B-7B4EE8B0E714}"/>
              </a:ext>
            </a:extLst>
          </p:cNvPr>
          <p:cNvPicPr>
            <a:picLocks noGrp="1" noChangeAspect="1"/>
          </p:cNvPicPr>
          <p:nvPr>
            <p:ph idx="1"/>
          </p:nvPr>
        </p:nvPicPr>
        <p:blipFill>
          <a:blip r:embed="rId5"/>
          <a:stretch>
            <a:fillRect/>
          </a:stretch>
        </p:blipFill>
        <p:spPr>
          <a:xfrm>
            <a:off x="2344189" y="906087"/>
            <a:ext cx="7631083" cy="5586153"/>
          </a:xfrm>
          <a:prstGeom prst="rect">
            <a:avLst/>
          </a:prstGeom>
        </p:spPr>
      </p:pic>
    </p:spTree>
    <p:extLst>
      <p:ext uri="{BB962C8B-B14F-4D97-AF65-F5344CB8AC3E}">
        <p14:creationId xmlns:p14="http://schemas.microsoft.com/office/powerpoint/2010/main" val="17753190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איור ראיית ראייה בחינם">
            <a:extLst>
              <a:ext uri="{FF2B5EF4-FFF2-40B4-BE49-F238E27FC236}">
                <a16:creationId xmlns:a16="http://schemas.microsoft.com/office/drawing/2014/main" id="{B4F7B222-3064-004A-A00A-AFE29F2D2398}"/>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7876" y="0"/>
            <a:ext cx="1690255" cy="1569923"/>
          </a:xfrm>
          <a:prstGeom prst="rect">
            <a:avLst/>
          </a:prstGeom>
          <a:ln>
            <a:noFill/>
          </a:ln>
          <a:effectLst>
            <a:outerShdw blurRad="1270000" dist="2540000" dir="21420000" sx="200000" sy="200000" algn="ctr" rotWithShape="0">
              <a:srgbClr val="000000">
                <a:alpha val="7000"/>
              </a:srgbClr>
            </a:outerShdw>
            <a:softEdge rad="63500"/>
          </a:effectLst>
        </p:spPr>
      </p:pic>
      <p:pic>
        <p:nvPicPr>
          <p:cNvPr id="10" name="תמונה 9">
            <a:extLst>
              <a:ext uri="{FF2B5EF4-FFF2-40B4-BE49-F238E27FC236}">
                <a16:creationId xmlns:a16="http://schemas.microsoft.com/office/drawing/2014/main" id="{2149C3FE-4E76-7A25-4F9D-22DA2D486E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90066" y="117226"/>
            <a:ext cx="1017180" cy="564029"/>
          </a:xfrm>
          <a:prstGeom prst="rect">
            <a:avLst/>
          </a:prstGeom>
        </p:spPr>
      </p:pic>
      <p:sp>
        <p:nvSpPr>
          <p:cNvPr id="2" name="מציין מיקום תוכן 2">
            <a:extLst>
              <a:ext uri="{FF2B5EF4-FFF2-40B4-BE49-F238E27FC236}">
                <a16:creationId xmlns:a16="http://schemas.microsoft.com/office/drawing/2014/main" id="{3B488B59-2D3E-0D2E-B9E4-A31A7005DE0D}"/>
              </a:ext>
            </a:extLst>
          </p:cNvPr>
          <p:cNvSpPr txBox="1">
            <a:spLocks/>
          </p:cNvSpPr>
          <p:nvPr/>
        </p:nvSpPr>
        <p:spPr>
          <a:xfrm>
            <a:off x="1908131" y="1653310"/>
            <a:ext cx="8567057" cy="4351337"/>
          </a:xfrm>
          <a:prstGeom prst="rect">
            <a:avLst/>
          </a:prstGeom>
        </p:spPr>
        <p:txBody>
          <a:bodyPr vert="horz" lIns="91440" tIns="45720" rIns="91440" bIns="45720" rtlCol="1">
            <a:norm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he-IL" sz="4000" b="1" dirty="0"/>
          </a:p>
          <a:p>
            <a:r>
              <a:rPr lang="ar-SA" sz="4800" b="1" dirty="0">
                <a:solidFill>
                  <a:srgbClr val="B31013"/>
                </a:solidFill>
              </a:rPr>
              <a:t>ننتقل للفصل الثاني : الصوت لنسمع </a:t>
            </a:r>
          </a:p>
        </p:txBody>
      </p:sp>
      <p:sp>
        <p:nvSpPr>
          <p:cNvPr id="3" name="כותרת 1">
            <a:extLst>
              <a:ext uri="{FF2B5EF4-FFF2-40B4-BE49-F238E27FC236}">
                <a16:creationId xmlns:a16="http://schemas.microsoft.com/office/drawing/2014/main" id="{2C4D19B0-B893-CCB8-E1E4-B24A0B1C9E4E}"/>
              </a:ext>
            </a:extLst>
          </p:cNvPr>
          <p:cNvSpPr txBox="1">
            <a:spLocks/>
          </p:cNvSpPr>
          <p:nvPr/>
        </p:nvSpPr>
        <p:spPr>
          <a:xfrm>
            <a:off x="2588488" y="18474"/>
            <a:ext cx="7886700" cy="1325562"/>
          </a:xfrm>
          <a:prstGeom prst="rect">
            <a:avLst/>
          </a:prstGeom>
        </p:spPr>
        <p:txBody>
          <a:bodyPr vert="horz" lIns="91440" tIns="45720" rIns="91440" bIns="45720" rtlCol="1" anchor="b">
            <a:norm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r>
              <a:rPr lang="ar-SA" sz="4800" b="1" dirty="0">
                <a:solidFill>
                  <a:schemeClr val="accent1"/>
                </a:solidFill>
                <a:cs typeface="+mn-cs"/>
              </a:rPr>
              <a:t>تم ولم يكتمل</a:t>
            </a:r>
            <a:endParaRPr lang="en-US" sz="4800" b="1" dirty="0">
              <a:solidFill>
                <a:schemeClr val="accent1"/>
              </a:solidFill>
              <a:cs typeface="+mn-cs"/>
            </a:endParaRPr>
          </a:p>
        </p:txBody>
      </p:sp>
      <p:pic>
        <p:nvPicPr>
          <p:cNvPr id="5" name="תמונה 4">
            <a:extLst>
              <a:ext uri="{FF2B5EF4-FFF2-40B4-BE49-F238E27FC236}">
                <a16:creationId xmlns:a16="http://schemas.microsoft.com/office/drawing/2014/main" id="{34AF84D7-579A-F4AB-EFC8-82E5187A23B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03177" y="18474"/>
            <a:ext cx="1188823" cy="804742"/>
          </a:xfrm>
          <a:prstGeom prst="rect">
            <a:avLst/>
          </a:prstGeom>
        </p:spPr>
      </p:pic>
    </p:spTree>
    <p:extLst>
      <p:ext uri="{BB962C8B-B14F-4D97-AF65-F5344CB8AC3E}">
        <p14:creationId xmlns:p14="http://schemas.microsoft.com/office/powerpoint/2010/main" val="1686827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5E1EA5-E95C-9CCF-949D-E14D4A3BC9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04636" y="3111980"/>
            <a:ext cx="1182727" cy="634039"/>
          </a:xfrm>
          <a:prstGeom prst="rect">
            <a:avLst/>
          </a:prstGeom>
        </p:spPr>
      </p:pic>
      <p:pic>
        <p:nvPicPr>
          <p:cNvPr id="2" name="תמונה 1">
            <a:extLst>
              <a:ext uri="{FF2B5EF4-FFF2-40B4-BE49-F238E27FC236}">
                <a16:creationId xmlns:a16="http://schemas.microsoft.com/office/drawing/2014/main" id="{7AA5E860-701F-38FD-B2BA-1852702E06A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912" y="0"/>
            <a:ext cx="1188823" cy="804742"/>
          </a:xfrm>
          <a:prstGeom prst="rect">
            <a:avLst/>
          </a:prstGeom>
        </p:spPr>
      </p:pic>
      <p:pic>
        <p:nvPicPr>
          <p:cNvPr id="3" name="תמונה 2">
            <a:extLst>
              <a:ext uri="{FF2B5EF4-FFF2-40B4-BE49-F238E27FC236}">
                <a16:creationId xmlns:a16="http://schemas.microsoft.com/office/drawing/2014/main" id="{50633A03-59C4-A6B3-C4BB-5CB145B96543}"/>
              </a:ext>
            </a:extLst>
          </p:cNvPr>
          <p:cNvPicPr>
            <a:picLocks noChangeAspect="1"/>
          </p:cNvPicPr>
          <p:nvPr/>
        </p:nvPicPr>
        <p:blipFill>
          <a:blip r:embed="rId5"/>
          <a:stretch>
            <a:fillRect/>
          </a:stretch>
        </p:blipFill>
        <p:spPr>
          <a:xfrm>
            <a:off x="7166113" y="402371"/>
            <a:ext cx="3684933" cy="523875"/>
          </a:xfrm>
          <a:prstGeom prst="rect">
            <a:avLst/>
          </a:prstGeom>
        </p:spPr>
      </p:pic>
      <p:pic>
        <p:nvPicPr>
          <p:cNvPr id="9" name="מציין מיקום תוכן 8">
            <a:extLst>
              <a:ext uri="{FF2B5EF4-FFF2-40B4-BE49-F238E27FC236}">
                <a16:creationId xmlns:a16="http://schemas.microsoft.com/office/drawing/2014/main" id="{7A230D5A-BA25-088B-EEE5-51386D670FD9}"/>
              </a:ext>
            </a:extLst>
          </p:cNvPr>
          <p:cNvPicPr>
            <a:picLocks noGrp="1" noChangeAspect="1"/>
          </p:cNvPicPr>
          <p:nvPr>
            <p:ph idx="1"/>
          </p:nvPr>
        </p:nvPicPr>
        <p:blipFill>
          <a:blip r:embed="rId6"/>
          <a:stretch>
            <a:fillRect/>
          </a:stretch>
        </p:blipFill>
        <p:spPr>
          <a:xfrm>
            <a:off x="616226" y="1272209"/>
            <a:ext cx="10853531" cy="5367130"/>
          </a:xfrm>
          <a:prstGeom prst="rect">
            <a:avLst/>
          </a:prstGeom>
        </p:spPr>
      </p:pic>
    </p:spTree>
    <p:extLst>
      <p:ext uri="{BB962C8B-B14F-4D97-AF65-F5344CB8AC3E}">
        <p14:creationId xmlns:p14="http://schemas.microsoft.com/office/powerpoint/2010/main" val="668294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913D144-0F08-2193-7985-581A07DE4D6B}"/>
              </a:ext>
            </a:extLst>
          </p:cNvPr>
          <p:cNvSpPr txBox="1"/>
          <p:nvPr/>
        </p:nvSpPr>
        <p:spPr>
          <a:xfrm>
            <a:off x="8471647" y="5970494"/>
            <a:ext cx="3478306" cy="523220"/>
          </a:xfrm>
          <a:prstGeom prst="rect">
            <a:avLst/>
          </a:prstGeom>
          <a:noFill/>
        </p:spPr>
        <p:txBody>
          <a:bodyPr wrap="square" rtlCol="0">
            <a:spAutoFit/>
          </a:bodyPr>
          <a:lstStyle/>
          <a:p>
            <a:r>
              <a:rPr lang="ar-SA" sz="2800" b="1" dirty="0"/>
              <a:t>صفحة </a:t>
            </a:r>
            <a:r>
              <a:rPr lang="he-IL" sz="2800" b="1" dirty="0"/>
              <a:t> 133</a:t>
            </a:r>
            <a:endParaRPr lang="en-US" sz="2800" b="1" dirty="0"/>
          </a:p>
        </p:txBody>
      </p:sp>
      <p:pic>
        <p:nvPicPr>
          <p:cNvPr id="3" name="תמונה 2" descr="תמונה שמכילה פני אדם, ציור, איור, חיוך&#10;&#10;התיאור נוצר באופן אוטומטי">
            <a:extLst>
              <a:ext uri="{FF2B5EF4-FFF2-40B4-BE49-F238E27FC236}">
                <a16:creationId xmlns:a16="http://schemas.microsoft.com/office/drawing/2014/main" id="{F7DD4E64-C424-A0E2-28D8-547AB407C22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83557" y="2822712"/>
            <a:ext cx="4124349" cy="2892287"/>
          </a:xfrm>
          <a:prstGeom prst="rect">
            <a:avLst/>
          </a:prstGeom>
        </p:spPr>
      </p:pic>
      <p:pic>
        <p:nvPicPr>
          <p:cNvPr id="6" name="תמונה 5" descr="תמונה שמכילה גופן, גרפיקה, טקסט, טיפוגרפיה&#10;&#10;התיאור נוצר באופן אוטומטי">
            <a:extLst>
              <a:ext uri="{FF2B5EF4-FFF2-40B4-BE49-F238E27FC236}">
                <a16:creationId xmlns:a16="http://schemas.microsoft.com/office/drawing/2014/main" id="{1EE5C957-96CB-81AC-8A9C-5BC6E4F7880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338930" y="245814"/>
            <a:ext cx="3238107" cy="715274"/>
          </a:xfrm>
          <a:prstGeom prst="rect">
            <a:avLst/>
          </a:prstGeom>
        </p:spPr>
      </p:pic>
      <p:pic>
        <p:nvPicPr>
          <p:cNvPr id="13" name="מציין מיקום תוכן 12" descr="תמונה שמכילה גופן, לוגו, גרפיקה, טקסט&#10;&#10;התיאור נוצר באופן אוטומטי">
            <a:extLst>
              <a:ext uri="{FF2B5EF4-FFF2-40B4-BE49-F238E27FC236}">
                <a16:creationId xmlns:a16="http://schemas.microsoft.com/office/drawing/2014/main" id="{771BB70D-89CD-D848-122E-84C41E239F55}"/>
              </a:ext>
            </a:extLst>
          </p:cNvPr>
          <p:cNvPicPr>
            <a:picLocks noGrp="1" noChangeAspect="1"/>
          </p:cNvPicPr>
          <p:nvPr>
            <p:ph idx="1"/>
          </p:nvPr>
        </p:nvPicPr>
        <p:blipFill>
          <a:blip r:embed="rId5">
            <a:extLst>
              <a:ext uri="{28A0092B-C50C-407E-A947-70E740481C1C}">
                <a14:useLocalDpi xmlns:a14="http://schemas.microsoft.com/office/drawing/2010/main"/>
              </a:ext>
            </a:extLst>
          </a:blip>
          <a:stretch>
            <a:fillRect/>
          </a:stretch>
        </p:blipFill>
        <p:spPr>
          <a:xfrm>
            <a:off x="7722705" y="1457447"/>
            <a:ext cx="3845000" cy="940807"/>
          </a:xfrm>
        </p:spPr>
      </p:pic>
      <p:pic>
        <p:nvPicPr>
          <p:cNvPr id="16" name="תמונה 15" descr="תמונה שמכילה טקסט, צעצוע, סרט מצויר, קופסה&#10;&#10;התיאור נוצר באופן אוטומטי">
            <a:extLst>
              <a:ext uri="{FF2B5EF4-FFF2-40B4-BE49-F238E27FC236}">
                <a16:creationId xmlns:a16="http://schemas.microsoft.com/office/drawing/2014/main" id="{C0D4A64E-E8AE-F095-2C7D-3C94E328A45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24340" y="2027583"/>
            <a:ext cx="5039138" cy="4393095"/>
          </a:xfrm>
          <a:prstGeom prst="rect">
            <a:avLst/>
          </a:prstGeom>
        </p:spPr>
      </p:pic>
    </p:spTree>
    <p:extLst>
      <p:ext uri="{BB962C8B-B14F-4D97-AF65-F5344CB8AC3E}">
        <p14:creationId xmlns:p14="http://schemas.microsoft.com/office/powerpoint/2010/main" val="1296443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תמונה 8">
            <a:extLst>
              <a:ext uri="{FF2B5EF4-FFF2-40B4-BE49-F238E27FC236}">
                <a16:creationId xmlns:a16="http://schemas.microsoft.com/office/drawing/2014/main" id="{C35909F6-CCFB-F78F-23D7-53B820A6241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141" y="132357"/>
            <a:ext cx="884917" cy="490690"/>
          </a:xfrm>
          <a:prstGeom prst="rect">
            <a:avLst/>
          </a:prstGeom>
        </p:spPr>
      </p:pic>
      <p:pic>
        <p:nvPicPr>
          <p:cNvPr id="10" name="תמונה 9">
            <a:extLst>
              <a:ext uri="{FF2B5EF4-FFF2-40B4-BE49-F238E27FC236}">
                <a16:creationId xmlns:a16="http://schemas.microsoft.com/office/drawing/2014/main" id="{2149C3FE-4E76-7A25-4F9D-22DA2D486E2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795" y="6391834"/>
            <a:ext cx="884917" cy="490689"/>
          </a:xfrm>
          <a:prstGeom prst="rect">
            <a:avLst/>
          </a:prstGeom>
        </p:spPr>
      </p:pic>
      <p:sp>
        <p:nvSpPr>
          <p:cNvPr id="8" name="TextBox 7">
            <a:extLst>
              <a:ext uri="{FF2B5EF4-FFF2-40B4-BE49-F238E27FC236}">
                <a16:creationId xmlns:a16="http://schemas.microsoft.com/office/drawing/2014/main" id="{E3FE0C74-35BE-D4F5-3ED8-035BBA44A1C7}"/>
              </a:ext>
            </a:extLst>
          </p:cNvPr>
          <p:cNvSpPr txBox="1"/>
          <p:nvPr/>
        </p:nvSpPr>
        <p:spPr>
          <a:xfrm>
            <a:off x="8964705" y="6221507"/>
            <a:ext cx="3016405" cy="461665"/>
          </a:xfrm>
          <a:prstGeom prst="rect">
            <a:avLst/>
          </a:prstGeom>
          <a:noFill/>
        </p:spPr>
        <p:txBody>
          <a:bodyPr wrap="square" rtlCol="0">
            <a:spAutoFit/>
          </a:bodyPr>
          <a:lstStyle/>
          <a:p>
            <a:r>
              <a:rPr lang="ar-SA" sz="2400" b="1" dirty="0"/>
              <a:t>الصفحات</a:t>
            </a:r>
            <a:r>
              <a:rPr lang="he-IL" sz="2400" b="1" dirty="0"/>
              <a:t> 135-134</a:t>
            </a:r>
            <a:endParaRPr lang="en-US" sz="2400" b="1" dirty="0"/>
          </a:p>
        </p:txBody>
      </p:sp>
      <p:pic>
        <p:nvPicPr>
          <p:cNvPr id="2" name="תמונה 1">
            <a:extLst>
              <a:ext uri="{FF2B5EF4-FFF2-40B4-BE49-F238E27FC236}">
                <a16:creationId xmlns:a16="http://schemas.microsoft.com/office/drawing/2014/main" id="{C46C553F-472E-DEF5-FE3D-ED7C64F424B3}"/>
              </a:ext>
            </a:extLst>
          </p:cNvPr>
          <p:cNvPicPr>
            <a:picLocks noChangeAspect="1"/>
          </p:cNvPicPr>
          <p:nvPr/>
        </p:nvPicPr>
        <p:blipFill>
          <a:blip r:embed="rId5"/>
          <a:stretch>
            <a:fillRect/>
          </a:stretch>
        </p:blipFill>
        <p:spPr>
          <a:xfrm>
            <a:off x="8611220" y="132357"/>
            <a:ext cx="3457575" cy="781050"/>
          </a:xfrm>
          <a:prstGeom prst="rect">
            <a:avLst/>
          </a:prstGeom>
        </p:spPr>
      </p:pic>
      <p:pic>
        <p:nvPicPr>
          <p:cNvPr id="3" name="תמונה 2">
            <a:extLst>
              <a:ext uri="{FF2B5EF4-FFF2-40B4-BE49-F238E27FC236}">
                <a16:creationId xmlns:a16="http://schemas.microsoft.com/office/drawing/2014/main" id="{FFC95236-6BFE-07B1-5852-E94A4198708C}"/>
              </a:ext>
            </a:extLst>
          </p:cNvPr>
          <p:cNvPicPr>
            <a:picLocks noChangeAspect="1"/>
          </p:cNvPicPr>
          <p:nvPr/>
        </p:nvPicPr>
        <p:blipFill>
          <a:blip r:embed="rId6"/>
          <a:stretch>
            <a:fillRect/>
          </a:stretch>
        </p:blipFill>
        <p:spPr>
          <a:xfrm>
            <a:off x="1470991" y="1053549"/>
            <a:ext cx="9253331" cy="4909930"/>
          </a:xfrm>
          <a:prstGeom prst="rect">
            <a:avLst/>
          </a:prstGeom>
        </p:spPr>
      </p:pic>
    </p:spTree>
    <p:extLst>
      <p:ext uri="{BB962C8B-B14F-4D97-AF65-F5344CB8AC3E}">
        <p14:creationId xmlns:p14="http://schemas.microsoft.com/office/powerpoint/2010/main" val="885343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37FE8-E56D-AECB-1519-344BCDDA36CC}"/>
              </a:ext>
            </a:extLst>
          </p:cNvPr>
          <p:cNvSpPr>
            <a:spLocks noGrp="1"/>
          </p:cNvSpPr>
          <p:nvPr>
            <p:ph type="title"/>
          </p:nvPr>
        </p:nvSpPr>
        <p:spPr/>
        <p:txBody>
          <a:bodyPr/>
          <a:lstStyle/>
          <a:p>
            <a:r>
              <a:rPr lang="ar-SA" b="1" dirty="0">
                <a:cs typeface="+mn-cs"/>
              </a:rPr>
              <a:t>تتمة المهمة </a:t>
            </a:r>
            <a:r>
              <a:rPr lang="he-IL" b="1" dirty="0">
                <a:cs typeface="+mn-cs"/>
              </a:rPr>
              <a:t>(</a:t>
            </a:r>
            <a:r>
              <a:rPr lang="ar-SA" b="1" dirty="0">
                <a:cs typeface="+mn-cs"/>
              </a:rPr>
              <a:t>صفحة</a:t>
            </a:r>
            <a:r>
              <a:rPr lang="he-IL" b="1" dirty="0">
                <a:cs typeface="+mn-cs"/>
              </a:rPr>
              <a:t> 135)</a:t>
            </a:r>
            <a:endParaRPr lang="en-US" b="1" dirty="0">
              <a:cs typeface="+mn-cs"/>
            </a:endParaRPr>
          </a:p>
        </p:txBody>
      </p:sp>
      <p:pic>
        <p:nvPicPr>
          <p:cNvPr id="6" name="מציין מיקום תוכן 5">
            <a:extLst>
              <a:ext uri="{FF2B5EF4-FFF2-40B4-BE49-F238E27FC236}">
                <a16:creationId xmlns:a16="http://schemas.microsoft.com/office/drawing/2014/main" id="{5617F026-35DA-8253-0D0B-7C0EAE9DFFBB}"/>
              </a:ext>
            </a:extLst>
          </p:cNvPr>
          <p:cNvPicPr>
            <a:picLocks noGrp="1" noChangeAspect="1"/>
          </p:cNvPicPr>
          <p:nvPr>
            <p:ph idx="1"/>
          </p:nvPr>
        </p:nvPicPr>
        <p:blipFill>
          <a:blip r:embed="rId3"/>
          <a:stretch>
            <a:fillRect/>
          </a:stretch>
        </p:blipFill>
        <p:spPr>
          <a:xfrm>
            <a:off x="1470992" y="2107096"/>
            <a:ext cx="9680712" cy="3617843"/>
          </a:xfrm>
          <a:prstGeom prst="rect">
            <a:avLst/>
          </a:prstGeom>
        </p:spPr>
      </p:pic>
    </p:spTree>
    <p:extLst>
      <p:ext uri="{BB962C8B-B14F-4D97-AF65-F5344CB8AC3E}">
        <p14:creationId xmlns:p14="http://schemas.microsoft.com/office/powerpoint/2010/main" val="2325500861"/>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7771</TotalTime>
  <Words>4687</Words>
  <Application>Microsoft Office PowerPoint</Application>
  <PresentationFormat>מסך רחב</PresentationFormat>
  <Paragraphs>347</Paragraphs>
  <Slides>57</Slides>
  <Notes>56</Notes>
  <HiddenSlides>0</HiddenSlides>
  <MMClips>0</MMClips>
  <ScaleCrop>false</ScaleCrop>
  <HeadingPairs>
    <vt:vector size="6" baseType="variant">
      <vt:variant>
        <vt:lpstr>גופנים בשימוש</vt:lpstr>
      </vt:variant>
      <vt:variant>
        <vt:i4>7</vt:i4>
      </vt:variant>
      <vt:variant>
        <vt:lpstr>ערכת נושא</vt:lpstr>
      </vt:variant>
      <vt:variant>
        <vt:i4>1</vt:i4>
      </vt:variant>
      <vt:variant>
        <vt:lpstr>כותרות שקופיות</vt:lpstr>
      </vt:variant>
      <vt:variant>
        <vt:i4>57</vt:i4>
      </vt:variant>
    </vt:vector>
  </HeadingPairs>
  <TitlesOfParts>
    <vt:vector size="65" baseType="lpstr">
      <vt:lpstr>Almoni Neue DL 4.0 AAA</vt:lpstr>
      <vt:lpstr>Arial</vt:lpstr>
      <vt:lpstr>Calibri</vt:lpstr>
      <vt:lpstr>Calibri Light</vt:lpstr>
      <vt:lpstr>MFNarkisClassic</vt:lpstr>
      <vt:lpstr>MFNarkisClassic-Bold</vt:lpstr>
      <vt:lpstr>Wingdings 2</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تتمة المهمة (صفحة 135)</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معالجة المعلومات في الدماغ</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noga mishan</dc:creator>
  <cp:lastModifiedBy>shlomi sh shlomish</cp:lastModifiedBy>
  <cp:revision>46</cp:revision>
  <dcterms:created xsi:type="dcterms:W3CDTF">2023-12-12T11:44:53Z</dcterms:created>
  <dcterms:modified xsi:type="dcterms:W3CDTF">2024-02-22T07:12:10Z</dcterms:modified>
</cp:coreProperties>
</file>