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1"/>
  </p:notesMasterIdLst>
  <p:sldIdLst>
    <p:sldId id="345" r:id="rId2"/>
    <p:sldId id="316" r:id="rId3"/>
    <p:sldId id="323" r:id="rId4"/>
    <p:sldId id="324" r:id="rId5"/>
    <p:sldId id="325" r:id="rId6"/>
    <p:sldId id="350" r:id="rId7"/>
    <p:sldId id="327" r:id="rId8"/>
    <p:sldId id="321" r:id="rId9"/>
    <p:sldId id="326" r:id="rId10"/>
    <p:sldId id="336" r:id="rId11"/>
    <p:sldId id="322" r:id="rId12"/>
    <p:sldId id="320" r:id="rId13"/>
    <p:sldId id="319" r:id="rId14"/>
    <p:sldId id="331" r:id="rId15"/>
    <p:sldId id="313" r:id="rId16"/>
    <p:sldId id="329" r:id="rId17"/>
    <p:sldId id="328" r:id="rId18"/>
    <p:sldId id="335" r:id="rId19"/>
    <p:sldId id="333" r:id="rId20"/>
    <p:sldId id="347" r:id="rId21"/>
    <p:sldId id="339" r:id="rId22"/>
    <p:sldId id="341" r:id="rId23"/>
    <p:sldId id="340" r:id="rId24"/>
    <p:sldId id="334" r:id="rId25"/>
    <p:sldId id="337" r:id="rId26"/>
    <p:sldId id="338" r:id="rId27"/>
    <p:sldId id="342" r:id="rId28"/>
    <p:sldId id="344" r:id="rId29"/>
    <p:sldId id="346" r:id="rId3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7FD"/>
    <a:srgbClr val="9999FF"/>
    <a:srgbClr val="00FFCC"/>
    <a:srgbClr val="FFFFFF"/>
    <a:srgbClr val="CCECFF"/>
    <a:srgbClr val="6699FF"/>
    <a:srgbClr val="FFCC99"/>
    <a:srgbClr val="CCCCFF"/>
    <a:srgbClr val="CC99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129" autoAdjust="0"/>
    <p:restoredTop sz="82339" autoAdjust="0"/>
  </p:normalViewPr>
  <p:slideViewPr>
    <p:cSldViewPr snapToGrid="0">
      <p:cViewPr varScale="1">
        <p:scale>
          <a:sx n="55" d="100"/>
          <a:sy n="55" d="100"/>
        </p:scale>
        <p:origin x="28" y="5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D8950E5-9981-4F43-ACCA-4DFD280F9DB5}" type="datetimeFigureOut">
              <a:rPr lang="he-IL" smtClean="0"/>
              <a:t>ז'/אדר א/תשפ"ד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F5099A4-FA12-4A7C-B56D-E385E0BC564C}" type="slidenum">
              <a:rPr lang="he-IL" smtClean="0"/>
              <a:t>‹#›</a:t>
            </a:fld>
            <a:endParaRPr lang="he-IL"/>
          </a:p>
        </p:txBody>
      </p:sp>
    </p:spTree>
    <p:extLst>
      <p:ext uri="{BB962C8B-B14F-4D97-AF65-F5344CB8AC3E}">
        <p14:creationId xmlns:p14="http://schemas.microsoft.com/office/powerpoint/2010/main" val="365484474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a:t>
            </a:fld>
            <a:endParaRPr lang="he-IL"/>
          </a:p>
        </p:txBody>
      </p:sp>
    </p:spTree>
    <p:extLst>
      <p:ext uri="{BB962C8B-B14F-4D97-AF65-F5344CB8AC3E}">
        <p14:creationId xmlns:p14="http://schemas.microsoft.com/office/powerpoint/2010/main" val="407047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במבט מקוון, בספר הדיגיטלי, עמוד 206, משימה: </a:t>
            </a:r>
            <a:r>
              <a:rPr lang="he-IL" b="1" i="0" dirty="0">
                <a:effectLst/>
                <a:latin typeface="Almoni Neue DL 4.0 AAA"/>
              </a:rPr>
              <a:t>מה צריכים אסטרונאוטים בחלל?</a:t>
            </a:r>
            <a:endParaRPr lang="he-IL" b="1"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10</a:t>
            </a:fld>
            <a:endParaRPr lang="he-IL"/>
          </a:p>
        </p:txBody>
      </p:sp>
    </p:spTree>
    <p:extLst>
      <p:ext uri="{BB962C8B-B14F-4D97-AF65-F5344CB8AC3E}">
        <p14:creationId xmlns:p14="http://schemas.microsoft.com/office/powerpoint/2010/main" val="2860518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חלק א של המשימה נועד להתארגנות ולהסבר על המשימה.</a:t>
            </a:r>
          </a:p>
          <a:p>
            <a:pPr algn="r"/>
            <a:r>
              <a:rPr lang="he-IL" sz="1800" b="0" i="0" u="none" strike="noStrike" baseline="0" dirty="0">
                <a:latin typeface="NarkisClassicMF-Regular"/>
              </a:rPr>
              <a:t>המטרה: הכנת תערוכה שבה תציג כל קבוצה מייצג.</a:t>
            </a:r>
          </a:p>
          <a:p>
            <a:pPr algn="r"/>
            <a:r>
              <a:rPr lang="he-IL" sz="1800" b="0" i="0" u="none" strike="noStrike" baseline="0" dirty="0">
                <a:latin typeface="NarkisClassicMF-Regular"/>
              </a:rPr>
              <a:t>הכיתה מתארגנת בקבוצות. </a:t>
            </a:r>
          </a:p>
          <a:p>
            <a:pPr algn="r"/>
            <a:r>
              <a:rPr lang="he-IL" sz="1800" b="0" i="0" u="none" strike="noStrike" baseline="0" dirty="0">
                <a:latin typeface="NarkisClassicMF-Regular"/>
              </a:rPr>
              <a:t>נותנים הנחייה על סוג התוצר שכל קבוצה יכולה להציג, במה נעזרים להכנת התוצר ומהם התפקידים של החברים בקבוצה בהכנת התוצר.</a:t>
            </a:r>
          </a:p>
          <a:p>
            <a:pPr algn="r"/>
            <a:r>
              <a:rPr lang="he-IL" sz="1800" b="0" i="0" u="none" strike="noStrike" baseline="0" dirty="0">
                <a:latin typeface="NarkisClassicMF-Regular"/>
              </a:rPr>
              <a:t> </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11</a:t>
            </a:fld>
            <a:endParaRPr lang="he-IL"/>
          </a:p>
        </p:txBody>
      </p:sp>
    </p:spTree>
    <p:extLst>
      <p:ext uri="{BB962C8B-B14F-4D97-AF65-F5344CB8AC3E}">
        <p14:creationId xmlns:p14="http://schemas.microsoft.com/office/powerpoint/2010/main" val="354449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בחלק זה ניתנת הנחייה לחקירה ולימוד המייצג הנבחר בעזרת שאלות מנחות. </a:t>
            </a:r>
          </a:p>
          <a:p>
            <a:pPr algn="r"/>
            <a:r>
              <a:rPr lang="he-IL" sz="1200" b="0" i="0" u="none" strike="noStrike" baseline="0" dirty="0">
                <a:latin typeface="NarkisClassicMF-Regular"/>
              </a:rPr>
              <a:t>השאלות המרכזיות שיחקרו התלמידים הן: איזה צורך אנושי מספקת טכנולוגיית החלל? כיצד היא משפרת את יכולתו של האדם? מה התרומה של האמצעי הטכנולוגי לחקר החלל? אסטרטגיית החשיבה המרכזית המופעלת במשימה זו היא טיפול במידע: איסוף מידע ממקורות מגוונים, ארגון המידע, הבחנה בין עיקר לטפל, עיבוד מידע והצגתו בדגמים, בציורים, בתמונות, בכרזות, במצגות ועוד.</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12</a:t>
            </a:fld>
            <a:endParaRPr lang="he-IL"/>
          </a:p>
        </p:txBody>
      </p:sp>
    </p:spTree>
    <p:extLst>
      <p:ext uri="{BB962C8B-B14F-4D97-AF65-F5344CB8AC3E}">
        <p14:creationId xmlns:p14="http://schemas.microsoft.com/office/powerpoint/2010/main" val="2427489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מבקרים בתערוכה: בשלב זה, התלמידים מסיירים בתערוכה ואוספים מידע על שלושה מוצגים טכנולוגיים לבחירתם ובוחנים אותם על פי נקודות ההשוואה שמופיעות בטבלה.</a:t>
            </a:r>
          </a:p>
          <a:p>
            <a:pPr algn="r"/>
            <a:endParaRPr lang="he-IL" sz="1800" b="0" i="0" u="none" strike="noStrike" baseline="0" dirty="0">
              <a:latin typeface="NarkisClassicMF-Regular"/>
            </a:endParaRPr>
          </a:p>
          <a:p>
            <a:pPr algn="r"/>
            <a:r>
              <a:rPr lang="he-IL" sz="1800" b="0" i="0" u="none" strike="noStrike" baseline="0" dirty="0">
                <a:latin typeface="NarkisClassicMF-Regular"/>
              </a:rPr>
              <a:t>סיכום התערוכה נועד לתהליכים רפלקטיביים הן מן ההיבט הרגשי (איזו טכנולוגיית חלל הרשימה אתכם במיוחד?) הן מן ההיבט הקוגניטיבי (מדוע חשוב ללמוד על טכנולוגיות לחקר החלל?). יש לעודד את התלמידים להציג עדויות מן התערוכה.</a:t>
            </a:r>
          </a:p>
          <a:p>
            <a:pPr algn="r"/>
            <a:r>
              <a:rPr lang="he-IL" sz="1800" b="0" i="0" u="none" strike="noStrike" baseline="0" dirty="0">
                <a:latin typeface="NarkisClassicMF-Regular"/>
              </a:rPr>
              <a:t>בסיום, חשוב לדון עם הלומדים בתרומתה של העבודה השיתופית להצלחת התערוכה ולתרומתה ללמידה האישית והקבוצתית.</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13</a:t>
            </a:fld>
            <a:endParaRPr lang="he-IL"/>
          </a:p>
        </p:txBody>
      </p:sp>
    </p:spTree>
    <p:extLst>
      <p:ext uri="{BB962C8B-B14F-4D97-AF65-F5344CB8AC3E}">
        <p14:creationId xmlns:p14="http://schemas.microsoft.com/office/powerpoint/2010/main" val="1312502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000000"/>
                </a:solidFill>
                <a:effectLst/>
                <a:latin typeface="Assistant" pitchFamily="2" charset="-79"/>
                <a:cs typeface="Assistant" pitchFamily="2" charset="-79"/>
              </a:rPr>
              <a:t>באתר </a:t>
            </a:r>
            <a:r>
              <a:rPr lang="he-IL" b="1" i="0" dirty="0">
                <a:solidFill>
                  <a:srgbClr val="000000"/>
                </a:solidFill>
                <a:effectLst/>
                <a:latin typeface="Assistant" pitchFamily="2" charset="-79"/>
                <a:cs typeface="Assistant" pitchFamily="2" charset="-79"/>
              </a:rPr>
              <a:t>במבט מקוון, </a:t>
            </a:r>
            <a:r>
              <a:rPr lang="he-IL" b="0" i="0" dirty="0">
                <a:solidFill>
                  <a:srgbClr val="000000"/>
                </a:solidFill>
                <a:effectLst/>
                <a:latin typeface="Assistant" pitchFamily="2" charset="-79"/>
                <a:cs typeface="Assistant" pitchFamily="2" charset="-79"/>
              </a:rPr>
              <a:t>בספר הדיגיטלי, בעמוד 198, משימה דיגיטלית: </a:t>
            </a:r>
            <a:r>
              <a:rPr lang="he-IL" b="1" i="0" dirty="0">
                <a:solidFill>
                  <a:srgbClr val="000000"/>
                </a:solidFill>
                <a:effectLst/>
                <a:latin typeface="Assistant" pitchFamily="2" charset="-79"/>
                <a:cs typeface="Assistant" pitchFamily="2" charset="-79"/>
              </a:rPr>
              <a:t>טכנולוגיית החלל שבחרתי לחקור</a:t>
            </a:r>
            <a:r>
              <a:rPr lang="he-IL" b="0" i="0" dirty="0">
                <a:solidFill>
                  <a:srgbClr val="000000"/>
                </a:solidFill>
                <a:effectLst/>
                <a:latin typeface="Assistant" pitchFamily="2" charset="-79"/>
                <a:cs typeface="Assistant" pitchFamily="2" charset="-79"/>
              </a:rPr>
              <a:t>.</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14</a:t>
            </a:fld>
            <a:endParaRPr lang="he-IL"/>
          </a:p>
        </p:txBody>
      </p:sp>
    </p:spTree>
    <p:extLst>
      <p:ext uri="{BB962C8B-B14F-4D97-AF65-F5344CB8AC3E}">
        <p14:creationId xmlns:p14="http://schemas.microsoft.com/office/powerpoint/2010/main" val="4125135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החלל והיקום, המשימה </a:t>
            </a:r>
            <a:r>
              <a:rPr lang="he-IL" b="1" i="0" dirty="0">
                <a:effectLst/>
                <a:latin typeface="Almoni Neue DL 4.0 AAA"/>
              </a:rPr>
              <a:t>תחנת החלל הבינלאומית</a:t>
            </a:r>
            <a:endParaRPr lang="he-IL" b="0" i="0" dirty="0">
              <a:effectLst/>
              <a:latin typeface="Almoni Neue DL 4.0 AAA"/>
            </a:endParaRPr>
          </a:p>
          <a:p>
            <a:r>
              <a:rPr lang="he-IL" b="0" i="0" dirty="0">
                <a:effectLst/>
                <a:latin typeface="Almoni Neue DL 4.0 AAA"/>
              </a:rPr>
              <a:t>משימה שיתופית שבה התלמידים מבצעים פרויקט חקר בנושא תחנת החלל הבינלאומית. התלמידים מתחלקים  לקבוצות, וכל קבוצה חוקרת היבט מסוים הקשור לתחנת החלל. התלמידים חוקרים תוך כדי איסוף מידע ממקורות שונים. כל קבוצה מתבקשת להציג את ממצאיה בפני שאר התלמידים, ובלוח שיתופי כיתתי מתקבלת תמונה מלאה על התחנה.</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15</a:t>
            </a:fld>
            <a:endParaRPr lang="he-IL"/>
          </a:p>
        </p:txBody>
      </p:sp>
    </p:spTree>
    <p:extLst>
      <p:ext uri="{BB962C8B-B14F-4D97-AF65-F5344CB8AC3E}">
        <p14:creationId xmlns:p14="http://schemas.microsoft.com/office/powerpoint/2010/main" val="219750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מציגים בפני התלמידים את צוות המעבורת קולומביה ושואלים מה הם יודעים על הטיסה של קולומביה לחלל.</a:t>
            </a:r>
          </a:p>
          <a:p>
            <a:r>
              <a:rPr lang="he-IL" dirty="0"/>
              <a:t>הפעילות נועדה לברור ידע מוקדם ולחיבור חווייתי רגשי לנושא.</a:t>
            </a:r>
          </a:p>
          <a:p>
            <a:pPr algn="r"/>
            <a:r>
              <a:rPr lang="he-IL" sz="1800" b="0" i="0" u="none" strike="noStrike" baseline="0" dirty="0">
                <a:latin typeface="NarkisimMFO"/>
              </a:rPr>
              <a:t>מעבורת החלל קולומביה הייתה מעבורת החלל הראשונה של נאס"א. מַעְבֹּרֶת החלל קולומביה הייתה היחידה שעסקה במחקר מדעי. המטרה של הטיסה הייתה לבצע 80 ניסויים מדעיים בחלל וביניהם גם ניסוי מדעי ישראלי. </a:t>
            </a:r>
          </a:p>
          <a:p>
            <a:pPr algn="r"/>
            <a:r>
              <a:rPr lang="he-IL" sz="1800" b="0" i="0" u="none" strike="noStrike" baseline="0" dirty="0">
                <a:latin typeface="NarkisimMFO"/>
              </a:rPr>
              <a:t>אילן רמון היה אחראי על ניסוי מעקב אחר סופות אבק באטמוספרה של כדור הארץ, במטרה לבדוק את השפעתן על תופעות אקלימיות במזרח התיכון, וכן על ניסויים אחרים שתכננו תלמידים ישראלים בנושא של גידול גבישים בחלל. במשימה זו העלה אילן רמון את המודעות לחשיבות חקר החלל בארץ ובעולם.</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16</a:t>
            </a:fld>
            <a:endParaRPr lang="he-IL"/>
          </a:p>
        </p:txBody>
      </p:sp>
    </p:spTree>
    <p:extLst>
      <p:ext uri="{BB962C8B-B14F-4D97-AF65-F5344CB8AC3E}">
        <p14:creationId xmlns:p14="http://schemas.microsoft.com/office/powerpoint/2010/main" val="413072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המורה קוראת את קטע המידע במליאה. מבקשת מתלמידים לשאול שאלות על המסע של אילן רמון לחלל.</a:t>
            </a:r>
          </a:p>
          <a:p>
            <a:r>
              <a:rPr lang="he-IL" dirty="0"/>
              <a:t>לאחר מכן קוראים את קטע המידע שבספר בעמוד 207.</a:t>
            </a:r>
          </a:p>
          <a:p>
            <a:r>
              <a:rPr lang="he-IL" dirty="0"/>
              <a:t>בוחרים בשלוש שאלות ועונים עליהן.</a:t>
            </a:r>
          </a:p>
          <a:p>
            <a:r>
              <a:rPr lang="he-IL" dirty="0"/>
              <a:t>אפשר לצרף גם את השאלות 5-1 בעמוד 208 ולענות גם עליהן.</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17</a:t>
            </a:fld>
            <a:endParaRPr lang="he-IL"/>
          </a:p>
        </p:txBody>
      </p:sp>
    </p:spTree>
    <p:extLst>
      <p:ext uri="{BB962C8B-B14F-4D97-AF65-F5344CB8AC3E}">
        <p14:creationId xmlns:p14="http://schemas.microsoft.com/office/powerpoint/2010/main" val="60664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במשחקי ההדמיה (טיסה לחלל)  מדגימים ומחקים מציאות אמיתית על מרכיביה השונים. המשתתפים מציגים את המרכיבים</a:t>
            </a:r>
          </a:p>
          <a:p>
            <a:pPr algn="r"/>
            <a:r>
              <a:rPr lang="he-IL" sz="1800" b="0" i="0" u="none" strike="noStrike" baseline="0" dirty="0">
                <a:latin typeface="NarkisClassicMF-Regular"/>
              </a:rPr>
              <a:t>של המציאות ופועלים על פי החוקים, הכללים והתהליכים הפועלים בה. המשחק מאפשר התנסות בתהליכים שהלומדים אינם יכולים להתנסות בהם במציאות האמיתית.</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18</a:t>
            </a:fld>
            <a:endParaRPr lang="he-IL"/>
          </a:p>
        </p:txBody>
      </p:sp>
    </p:spTree>
    <p:extLst>
      <p:ext uri="{BB962C8B-B14F-4D97-AF65-F5344CB8AC3E}">
        <p14:creationId xmlns:p14="http://schemas.microsoft.com/office/powerpoint/2010/main" val="194278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משלימים את המילים החסרות במשפטים.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19</a:t>
            </a:fld>
            <a:endParaRPr lang="he-IL"/>
          </a:p>
        </p:txBody>
      </p:sp>
    </p:spTree>
    <p:extLst>
      <p:ext uri="{BB962C8B-B14F-4D97-AF65-F5344CB8AC3E}">
        <p14:creationId xmlns:p14="http://schemas.microsoft.com/office/powerpoint/2010/main" val="850812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להקריא את השיח בין הילדים כהקדמה לדיון על האמצעים הטכנולוגיים שבאמצעותם חוקרים את החלל ואת תרומתם לחקר החלל.</a:t>
            </a:r>
          </a:p>
          <a:p>
            <a:r>
              <a:rPr lang="he-IL" dirty="0"/>
              <a:t>מקרינים את הסרטון גלקסיית שביל החלב (היכנסו לקישור בשקופית) וממשיכים בדיון בעזרת השאלות לברור ידע מוקדם.</a:t>
            </a:r>
          </a:p>
          <a:p>
            <a:pPr algn="r"/>
            <a:r>
              <a:rPr lang="he-IL" b="0" i="0" dirty="0">
                <a:solidFill>
                  <a:srgbClr val="000000"/>
                </a:solidFill>
                <a:effectLst/>
                <a:latin typeface="Times New Roman" panose="02020603050405020304" pitchFamily="18" charset="0"/>
              </a:rPr>
              <a:t>כיצד אנו יודעים את כול מה שרואים בסרטון?</a:t>
            </a:r>
          </a:p>
          <a:p>
            <a:pPr algn="r"/>
            <a:r>
              <a:rPr lang="he-IL" b="0" i="0" dirty="0">
                <a:solidFill>
                  <a:srgbClr val="000000"/>
                </a:solidFill>
                <a:effectLst/>
                <a:latin typeface="Times New Roman" panose="02020603050405020304" pitchFamily="18" charset="0"/>
              </a:rPr>
              <a:t>כיצד אנו יודעים מה קיים ביקום?</a:t>
            </a:r>
          </a:p>
          <a:p>
            <a:pPr algn="r"/>
            <a:r>
              <a:rPr lang="he-IL" b="0" i="0" dirty="0">
                <a:solidFill>
                  <a:srgbClr val="000000"/>
                </a:solidFill>
                <a:effectLst/>
                <a:latin typeface="Times New Roman" panose="02020603050405020304" pitchFamily="18" charset="0"/>
              </a:rPr>
              <a:t>היכן צולמו התמונות?</a:t>
            </a:r>
          </a:p>
          <a:p>
            <a:pPr algn="r"/>
            <a:r>
              <a:rPr lang="he-IL" b="0" i="0" dirty="0">
                <a:solidFill>
                  <a:srgbClr val="000000"/>
                </a:solidFill>
                <a:effectLst/>
                <a:latin typeface="Times New Roman" panose="02020603050405020304" pitchFamily="18" charset="0"/>
              </a:rPr>
              <a:t>מדוע חשוב לדעת את כול מה שיודעים בנושא זה?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a:t>
            </a:fld>
            <a:endParaRPr lang="he-IL"/>
          </a:p>
        </p:txBody>
      </p:sp>
    </p:spTree>
    <p:extLst>
      <p:ext uri="{BB962C8B-B14F-4D97-AF65-F5344CB8AC3E}">
        <p14:creationId xmlns:p14="http://schemas.microsoft.com/office/powerpoint/2010/main" val="2281952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מזהים את המיומנות במשפט ונותנים דומה לביטוי במשימה.</a:t>
            </a:r>
          </a:p>
          <a:p>
            <a:r>
              <a:rPr lang="he-IL" dirty="0"/>
              <a:t>לדוגמה:</a:t>
            </a:r>
          </a:p>
          <a:p>
            <a:r>
              <a:rPr lang="he-IL" dirty="0"/>
              <a:t>דוגמאות לטכנולוגיות חלל שפותחו כדי לתת מענה לצרכים אנושיים.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20</a:t>
            </a:fld>
            <a:endParaRPr lang="he-IL"/>
          </a:p>
        </p:txBody>
      </p:sp>
    </p:spTree>
    <p:extLst>
      <p:ext uri="{BB962C8B-B14F-4D97-AF65-F5344CB8AC3E}">
        <p14:creationId xmlns:p14="http://schemas.microsoft.com/office/powerpoint/2010/main" val="2745948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imMFO"/>
              </a:rPr>
              <a:t>אפשר להפעיל  את השאלות/המשימות שבתבנית זו למטרות של הערכה מעצבת.</a:t>
            </a:r>
          </a:p>
          <a:p>
            <a:pPr algn="r"/>
            <a:r>
              <a:rPr lang="he-IL" sz="1200" b="0" i="0" u="none" strike="noStrike" baseline="0" dirty="0">
                <a:latin typeface="NarkisimMFO"/>
              </a:rPr>
              <a:t>בניגוד להערכה מסכמת שהיא הערכה לצורך </a:t>
            </a:r>
            <a:r>
              <a:rPr lang="he-IL" sz="1200" b="1" i="0" u="none" strike="noStrike" baseline="0" dirty="0">
                <a:latin typeface="NarkisimMFOBold"/>
              </a:rPr>
              <a:t>סיכום </a:t>
            </a:r>
            <a:r>
              <a:rPr lang="he-IL" sz="1200" b="0" i="0" u="none" strike="noStrike" baseline="0" dirty="0">
                <a:latin typeface="NarkisimMFO"/>
              </a:rPr>
              <a:t>שלב הלמידה. הערכה מעצבת היא הערכה שבמסגרתה קיים </a:t>
            </a:r>
            <a:r>
              <a:rPr lang="he-IL" sz="1200" b="1" i="0" u="none" strike="noStrike" baseline="0" dirty="0">
                <a:latin typeface="NarkisimMFOBold"/>
              </a:rPr>
              <a:t>משוב מתמיד </a:t>
            </a:r>
            <a:r>
              <a:rPr lang="he-IL" sz="1200" b="0" i="0" u="none" strike="noStrike" baseline="0" dirty="0">
                <a:latin typeface="NarkisimMFO"/>
              </a:rPr>
              <a:t>ומתחולל </a:t>
            </a:r>
            <a:r>
              <a:rPr lang="he-IL" sz="1200" b="1" i="0" u="none" strike="noStrike" baseline="0" dirty="0">
                <a:latin typeface="NarkisimMFOBold"/>
              </a:rPr>
              <a:t>תהליך למידה מתמשך</a:t>
            </a:r>
            <a:r>
              <a:rPr lang="he-IL" sz="1200" b="0" i="0" u="none" strike="noStrike" baseline="0" dirty="0">
                <a:latin typeface="NarkisimMFO"/>
              </a:rPr>
              <a:t>.</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21</a:t>
            </a:fld>
            <a:endParaRPr lang="he-IL"/>
          </a:p>
        </p:txBody>
      </p:sp>
    </p:spTree>
    <p:extLst>
      <p:ext uri="{BB962C8B-B14F-4D97-AF65-F5344CB8AC3E}">
        <p14:creationId xmlns:p14="http://schemas.microsoft.com/office/powerpoint/2010/main" val="3059634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000" b="0" i="0" u="none" strike="noStrike" baseline="0" dirty="0">
                <a:latin typeface="NarkisClassicMF-Regular"/>
              </a:rPr>
              <a:t>משימת האתגר היא משימת ביצוע שעוסקת בתהליך פתרון בעיות. משימת ביצוע היא אחד הכלים של הערכה חלופית. למשימה יש פוטנציאל להערכת ידע, מיומנויות חשיבה ועשיה, עבודת צוות ועוד. מחוונים להערכת תהליכי חקר ופתרון בעיות נמצאים באתר הפיקוח על הוראת מדע וטכנולוגיה.</a:t>
            </a:r>
          </a:p>
          <a:p>
            <a:pPr algn="r"/>
            <a:r>
              <a:rPr lang="he-IL" sz="1200" b="0" i="0" u="none" strike="noStrike" baseline="0" dirty="0">
                <a:latin typeface="NarkisClassicMF-Regular"/>
              </a:rPr>
              <a:t>המשימה היא מתחום </a:t>
            </a:r>
            <a:r>
              <a:rPr lang="he-IL" sz="1200" b="0" i="0" u="none" strike="noStrike" baseline="0" dirty="0" err="1">
                <a:latin typeface="NarkisClassicMF-Regular"/>
              </a:rPr>
              <a:t>הביומימיקרי</a:t>
            </a:r>
            <a:r>
              <a:rPr lang="he-IL" sz="1200" b="0" i="0" u="none" strike="noStrike" baseline="0" dirty="0">
                <a:latin typeface="NarkisClassicMF-Regular"/>
              </a:rPr>
              <a:t>. תחום שחוקר את הטבע במטרה לשאוב ממנו רעיונות לפתרונות טכנולוגיים. במשימה התלמידים מתבקשים לתת מענה להתמודדות עם קושי שקיים במעבורת חלל - ריחוף חפצים. פתרון הבעיה מאפשר שימוש במושגים ובעקרונות שטופלו בשער זה ומזמן הרחבת ידע בנושא צמחים ובעלי חיים מהם הילדים שואבים השראה לפתרון.</a:t>
            </a:r>
          </a:p>
          <a:p>
            <a:pPr algn="r"/>
            <a:r>
              <a:rPr lang="he-IL" sz="1200" b="0" i="0" u="none" strike="noStrike" baseline="0" dirty="0">
                <a:latin typeface="NarkisClassicMF-Regular"/>
              </a:rPr>
              <a:t>המשימה מזמנת תרגול של מיומנויות חשיבה ועשייה הדרושות להתמודדות עם האתגר: חקר מידעני, השוואה, הסקת מסקנות והכללה.</a:t>
            </a:r>
          </a:p>
          <a:p>
            <a:pPr algn="r"/>
            <a:r>
              <a:rPr lang="he-IL" sz="1200" b="0" i="0" u="none" strike="noStrike" baseline="0" dirty="0">
                <a:latin typeface="NarkisClassicMF-Regular"/>
              </a:rPr>
              <a:t>פתרון המשימה מציב אתגר חשיבתי שמצריך שימוש בתהליך התיכון לפיתוח המוצר. תהליך הפתרון משלב גם את תהליך חקר מדעי.</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22</a:t>
            </a:fld>
            <a:endParaRPr lang="he-IL"/>
          </a:p>
        </p:txBody>
      </p:sp>
    </p:spTree>
    <p:extLst>
      <p:ext uri="{BB962C8B-B14F-4D97-AF65-F5344CB8AC3E}">
        <p14:creationId xmlns:p14="http://schemas.microsoft.com/office/powerpoint/2010/main" val="1034190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23</a:t>
            </a:fld>
            <a:endParaRPr lang="he-IL"/>
          </a:p>
        </p:txBody>
      </p:sp>
    </p:spTree>
    <p:extLst>
      <p:ext uri="{BB962C8B-B14F-4D97-AF65-F5344CB8AC3E}">
        <p14:creationId xmlns:p14="http://schemas.microsoft.com/office/powerpoint/2010/main" val="302388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24</a:t>
            </a:fld>
            <a:endParaRPr lang="he-IL"/>
          </a:p>
        </p:txBody>
      </p:sp>
    </p:spTree>
    <p:extLst>
      <p:ext uri="{BB962C8B-B14F-4D97-AF65-F5344CB8AC3E}">
        <p14:creationId xmlns:p14="http://schemas.microsoft.com/office/powerpoint/2010/main" val="2746672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25</a:t>
            </a:fld>
            <a:endParaRPr lang="he-IL"/>
          </a:p>
        </p:txBody>
      </p:sp>
    </p:spTree>
    <p:extLst>
      <p:ext uri="{BB962C8B-B14F-4D97-AF65-F5344CB8AC3E}">
        <p14:creationId xmlns:p14="http://schemas.microsoft.com/office/powerpoint/2010/main" val="3882464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26</a:t>
            </a:fld>
            <a:endParaRPr lang="he-IL"/>
          </a:p>
        </p:txBody>
      </p:sp>
    </p:spTree>
    <p:extLst>
      <p:ext uri="{BB962C8B-B14F-4D97-AF65-F5344CB8AC3E}">
        <p14:creationId xmlns:p14="http://schemas.microsoft.com/office/powerpoint/2010/main" val="2972984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27</a:t>
            </a:fld>
            <a:endParaRPr lang="he-IL"/>
          </a:p>
        </p:txBody>
      </p:sp>
    </p:spTree>
    <p:extLst>
      <p:ext uri="{BB962C8B-B14F-4D97-AF65-F5344CB8AC3E}">
        <p14:creationId xmlns:p14="http://schemas.microsoft.com/office/powerpoint/2010/main" val="1737980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28</a:t>
            </a:fld>
            <a:endParaRPr lang="he-IL"/>
          </a:p>
        </p:txBody>
      </p:sp>
    </p:spTree>
    <p:extLst>
      <p:ext uri="{BB962C8B-B14F-4D97-AF65-F5344CB8AC3E}">
        <p14:creationId xmlns:p14="http://schemas.microsoft.com/office/powerpoint/2010/main" val="815721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29</a:t>
            </a:fld>
            <a:endParaRPr lang="he-IL"/>
          </a:p>
        </p:txBody>
      </p:sp>
    </p:spTree>
    <p:extLst>
      <p:ext uri="{BB962C8B-B14F-4D97-AF65-F5344CB8AC3E}">
        <p14:creationId xmlns:p14="http://schemas.microsoft.com/office/powerpoint/2010/main" val="146399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במשימה התלמידים מתבקשים להסתכל על הירח בלילה ללא אמצעים טכנולוגיים (משקפת או טלסקופ) ולתאר אותו בציור. לאחר מכן הם מתבקשים להסתכל שוב על הירח, אך הפעם בעזרת משקפת או בטלסקופ ולתאר אותו שוב בציור. ההשוואה בין שני הציורים עתידה להמחיש להם את התרומה של האמצעים הטכנולוגיים לתצפית המדעית (האמצעים הטכנולוגיים מגבירים את יכולתנו לקלוט מידע מרחוק).</a:t>
            </a:r>
          </a:p>
          <a:p>
            <a:pPr algn="r"/>
            <a:r>
              <a:rPr lang="he-IL" dirty="0"/>
              <a:t>ההנחיה לשימוש באמצעי טכנולוגי וההשוואה בין התצפיות (תצפית שנערכה עם משקפת ותצפית ללא משקפת) מזמן שימוש בשפת הטכנולוגיה: צורך, בעיה, פתרון, הגברת יכולת, אמצעים טכנולוגיים.</a:t>
            </a:r>
          </a:p>
          <a:p>
            <a:pPr algn="r"/>
            <a:r>
              <a:rPr lang="he-IL" dirty="0"/>
              <a:t>חשוב להרגיל את התלמידים לעשות שימוש במושגים אלה בהקשרים שונים.</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3</a:t>
            </a:fld>
            <a:endParaRPr lang="he-IL"/>
          </a:p>
        </p:txBody>
      </p:sp>
    </p:spTree>
    <p:extLst>
      <p:ext uri="{BB962C8B-B14F-4D97-AF65-F5344CB8AC3E}">
        <p14:creationId xmlns:p14="http://schemas.microsoft.com/office/powerpoint/2010/main" val="2302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הדיון במליאה מפנים את התלמידים לקטע המידע על גלילאו גלילי. </a:t>
            </a:r>
            <a:r>
              <a:rPr lang="he-IL" sz="1800" b="0" i="0" u="none" strike="noStrike" baseline="0" dirty="0">
                <a:latin typeface="NarkisClassicMF-Regular"/>
              </a:rPr>
              <a:t>קטע המידע נועד להפגיש את</a:t>
            </a:r>
          </a:p>
          <a:p>
            <a:pPr algn="r"/>
            <a:r>
              <a:rPr lang="he-IL" sz="1800" b="0" i="0" u="none" strike="noStrike" baseline="0" dirty="0">
                <a:latin typeface="NarkisClassicMF-Regular"/>
              </a:rPr>
              <a:t>התלמידים עם אחת הדמויות הידועות בהיסטוריה של המדע — </a:t>
            </a:r>
            <a:r>
              <a:rPr lang="he-IL" sz="1800" b="1" i="0" u="none" strike="noStrike" baseline="0" dirty="0">
                <a:latin typeface="NarkisClassicMF-Bold"/>
              </a:rPr>
              <a:t>גלילאו גליליי </a:t>
            </a:r>
            <a:r>
              <a:rPr lang="he-IL" sz="1800" b="0" i="0" u="none" strike="noStrike" baseline="0" dirty="0">
                <a:latin typeface="NarkisClassicMF-Regular"/>
              </a:rPr>
              <a:t>— שהיה גם אסטרונום ומדען דגול.</a:t>
            </a:r>
          </a:p>
          <a:p>
            <a:pPr algn="r"/>
            <a:r>
              <a:rPr lang="he-IL" sz="1800" b="0" i="0" u="none" strike="noStrike" baseline="0" dirty="0">
                <a:latin typeface="NarkisClassicMF-Regular"/>
              </a:rPr>
              <a:t>הוא בנה טלסקופים ובאמצעותם ערך תצפיות על גופים בשמיים.</a:t>
            </a:r>
          </a:p>
          <a:p>
            <a:pPr algn="r"/>
            <a:r>
              <a:rPr lang="he-IL" sz="1800" b="0" i="0" u="none" strike="noStrike" baseline="0" dirty="0">
                <a:latin typeface="NarkisClassicMF-Regular"/>
              </a:rPr>
              <a:t>התצפיות שערך, גלילאו בשנת 1610 והבנת השימוש המקורי שעשה בטכנולוגיה החדשה שהזדמנה לידיו</a:t>
            </a:r>
          </a:p>
          <a:p>
            <a:pPr algn="r"/>
            <a:r>
              <a:rPr lang="he-IL" sz="1800" b="0" i="0" u="none" strike="noStrike" baseline="0" dirty="0">
                <a:latin typeface="NarkisClassicMF-Regular"/>
              </a:rPr>
              <a:t>ממחישות את חשיבות השילוב של החשיבה הטכנולוגית בחשיבה המדעית.</a:t>
            </a:r>
          </a:p>
          <a:p>
            <a:pPr algn="r"/>
            <a:r>
              <a:rPr lang="he-IL" sz="1200" b="0" i="0" u="none" strike="noStrike" baseline="0" dirty="0">
                <a:latin typeface="NarkisClassicMF-Regular"/>
              </a:rPr>
              <a:t>חשוב לדון עם התלמידים על הצורך שהיה לגלילאו לבנות טלסקופ ועל התרומה של המידע שאסף בתצפיותיו להתפתחות האסטרונומיה.</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4</a:t>
            </a:fld>
            <a:endParaRPr lang="he-IL"/>
          </a:p>
        </p:txBody>
      </p:sp>
    </p:spTree>
    <p:extLst>
      <p:ext uri="{BB962C8B-B14F-4D97-AF65-F5344CB8AC3E}">
        <p14:creationId xmlns:p14="http://schemas.microsoft.com/office/powerpoint/2010/main" val="374133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ClassicMF-Regular"/>
              </a:rPr>
              <a:t>לאחר הדיון במליאה מוצע להפנות את התלמידים לקטע המידע. </a:t>
            </a:r>
          </a:p>
          <a:p>
            <a:pPr algn="r"/>
            <a:r>
              <a:rPr lang="he-IL" sz="1200" b="0" i="0" u="none" strike="noStrike" baseline="0" dirty="0">
                <a:latin typeface="NarkisClassicMF-Regular"/>
              </a:rPr>
              <a:t>קטע המידע נשען על התפיסה של </a:t>
            </a:r>
            <a:r>
              <a:rPr lang="he-IL" sz="1200" b="1" i="0" u="none" strike="noStrike" baseline="0" dirty="0">
                <a:latin typeface="NarkisClassicMF-Bold"/>
              </a:rPr>
              <a:t>מהות הטכנולוגיה</a:t>
            </a:r>
            <a:r>
              <a:rPr lang="he-IL" sz="1200" b="0" i="0" u="none" strike="noStrike" baseline="0" dirty="0">
                <a:latin typeface="NarkisClassicMF-Regular"/>
              </a:rPr>
              <a:t>: הטכנולוגיה היא המחשבה והתהליך לסיפוק</a:t>
            </a:r>
          </a:p>
          <a:p>
            <a:pPr algn="r"/>
            <a:r>
              <a:rPr lang="he-IL" sz="1200" b="0" i="0" u="none" strike="noStrike" baseline="0" dirty="0">
                <a:latin typeface="NarkisClassicMF-Regular"/>
              </a:rPr>
              <a:t>צרכים אנושיים ולפתרון בעיות.</a:t>
            </a:r>
          </a:p>
          <a:p>
            <a:pPr algn="r"/>
            <a:r>
              <a:rPr lang="he-IL" sz="1200" b="0" i="0" u="none" strike="noStrike" baseline="0" dirty="0">
                <a:latin typeface="NarkisClassicMF-Regular"/>
              </a:rPr>
              <a:t>קטע המידע מציג את ההתפתחות הטכנולוגית של הטלסקופ תוך כדי הצגת המגבלות האנושיות ואלמנט</a:t>
            </a:r>
          </a:p>
          <a:p>
            <a:pPr algn="r"/>
            <a:r>
              <a:rPr lang="he-IL" sz="1200" b="0" i="0" u="none" strike="noStrike" baseline="0" dirty="0">
                <a:latin typeface="NarkisClassicMF-Regular"/>
              </a:rPr>
              <a:t>השכלול: מהתבוננות בשמיים ללא מכשירים ועד הטלסקופ המוצב בחלל </a:t>
            </a:r>
            <a:r>
              <a:rPr lang="he-IL" sz="1200" b="1" i="0" u="none" strike="noStrike" baseline="0" dirty="0">
                <a:latin typeface="NarkisClassicMF-Bold"/>
              </a:rPr>
              <a:t>טלסקופ האבל</a:t>
            </a:r>
            <a:r>
              <a:rPr lang="he-IL" sz="1200" b="0" i="0" u="none" strike="noStrike" baseline="0" dirty="0">
                <a:latin typeface="NarkisClassicMF-Regular"/>
              </a:rPr>
              <a:t>.</a:t>
            </a:r>
          </a:p>
          <a:p>
            <a:pPr algn="r"/>
            <a:r>
              <a:rPr lang="he-IL" sz="1200" b="0" i="0" u="none" strike="noStrike" baseline="0" dirty="0">
                <a:latin typeface="NarkisClassicMF-Regular"/>
              </a:rPr>
              <a:t>בשקופית הבאה מוצג </a:t>
            </a:r>
            <a:r>
              <a:rPr lang="he-IL" sz="1200" dirty="0">
                <a:effectLst/>
                <a:latin typeface="Calibri" panose="020F0502020204030204" pitchFamily="34" charset="0"/>
                <a:ea typeface="Calibri" panose="020F0502020204030204" pitchFamily="34" charset="0"/>
                <a:cs typeface="Arial" panose="020B0604020202020204" pitchFamily="34" charset="0"/>
              </a:rPr>
              <a:t>טלסקופ החלל ג'יימס </a:t>
            </a:r>
            <a:r>
              <a:rPr lang="he-IL" sz="1200" dirty="0" err="1">
                <a:effectLst/>
                <a:latin typeface="Calibri" panose="020F0502020204030204" pitchFamily="34" charset="0"/>
                <a:ea typeface="Calibri" panose="020F0502020204030204" pitchFamily="34" charset="0"/>
                <a:cs typeface="Arial" panose="020B0604020202020204" pitchFamily="34" charset="0"/>
              </a:rPr>
              <a:t>וב</a:t>
            </a:r>
            <a:r>
              <a:rPr lang="he-IL" sz="1200" dirty="0">
                <a:effectLst/>
                <a:latin typeface="Calibri" panose="020F0502020204030204" pitchFamily="34" charset="0"/>
                <a:ea typeface="Calibri" panose="020F0502020204030204" pitchFamily="34" charset="0"/>
                <a:cs typeface="Arial" panose="020B0604020202020204" pitchFamily="34" charset="0"/>
              </a:rPr>
              <a:t> נחשב ליורשו המדעי של טלסקופ החלל האבל.</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5</a:t>
            </a:fld>
            <a:endParaRPr lang="he-IL"/>
          </a:p>
        </p:txBody>
      </p:sp>
    </p:spTree>
    <p:extLst>
      <p:ext uri="{BB962C8B-B14F-4D97-AF65-F5344CB8AC3E}">
        <p14:creationId xmlns:p14="http://schemas.microsoft.com/office/powerpoint/2010/main" val="2350160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solidFill>
                  <a:srgbClr val="000000"/>
                </a:solidFill>
                <a:effectLst/>
                <a:latin typeface="Assistant" pitchFamily="2" charset="-79"/>
                <a:cs typeface="Assistant" pitchFamily="2" charset="-79"/>
              </a:rPr>
              <a:t>באתר </a:t>
            </a:r>
            <a:r>
              <a:rPr lang="he-IL" b="1" i="0" dirty="0">
                <a:solidFill>
                  <a:srgbClr val="000000"/>
                </a:solidFill>
                <a:effectLst/>
                <a:latin typeface="Assistant" pitchFamily="2" charset="-79"/>
                <a:cs typeface="Assistant" pitchFamily="2" charset="-79"/>
              </a:rPr>
              <a:t>במבט מקוון, </a:t>
            </a:r>
            <a:r>
              <a:rPr lang="he-IL" b="0" i="0" dirty="0">
                <a:solidFill>
                  <a:srgbClr val="000000"/>
                </a:solidFill>
                <a:effectLst/>
                <a:latin typeface="Assistant" pitchFamily="2" charset="-79"/>
                <a:cs typeface="Assistant" pitchFamily="2" charset="-79"/>
              </a:rPr>
              <a:t>בספר הדיגיטלי, בעמוד 194, משימה דיגיטלית:</a:t>
            </a:r>
            <a:r>
              <a:rPr lang="he-IL" b="1" i="0" dirty="0">
                <a:solidFill>
                  <a:srgbClr val="000000"/>
                </a:solidFill>
                <a:effectLst/>
                <a:latin typeface="Assistant" pitchFamily="2" charset="-79"/>
                <a:cs typeface="Assistant" pitchFamily="2" charset="-79"/>
              </a:rPr>
              <a:t> כוכב לכת דמוי ארץ.</a:t>
            </a:r>
          </a:p>
          <a:p>
            <a:r>
              <a:rPr lang="he-IL" b="0" i="0" dirty="0">
                <a:solidFill>
                  <a:srgbClr val="000000"/>
                </a:solidFill>
                <a:effectLst/>
                <a:latin typeface="Assistant" pitchFamily="2" charset="-79"/>
                <a:cs typeface="Assistant" pitchFamily="2" charset="-79"/>
              </a:rPr>
              <a:t>צופים בסרטון על </a:t>
            </a:r>
            <a:r>
              <a:rPr lang="he-IL" b="1" i="0" dirty="0">
                <a:solidFill>
                  <a:srgbClr val="000000"/>
                </a:solidFill>
                <a:effectLst/>
                <a:latin typeface="Assistant" pitchFamily="2" charset="-79"/>
                <a:cs typeface="Assistant" pitchFamily="2" charset="-79"/>
              </a:rPr>
              <a:t>טלסקופ החלל הָאבֶּל</a:t>
            </a:r>
            <a:r>
              <a:rPr lang="he-IL" b="0" i="0" dirty="0">
                <a:solidFill>
                  <a:srgbClr val="000000"/>
                </a:solidFill>
                <a:effectLst/>
                <a:latin typeface="Assistant" pitchFamily="2" charset="-79"/>
                <a:cs typeface="Assistant" pitchFamily="2" charset="-79"/>
              </a:rPr>
              <a:t>, ולומדים על המטרה שלשמה בנו אותו.</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6</a:t>
            </a:fld>
            <a:endParaRPr lang="he-IL"/>
          </a:p>
        </p:txBody>
      </p:sp>
    </p:spTree>
    <p:extLst>
      <p:ext uri="{BB962C8B-B14F-4D97-AF65-F5344CB8AC3E}">
        <p14:creationId xmlns:p14="http://schemas.microsoft.com/office/powerpoint/2010/main" val="46415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dirty="0">
                <a:effectLst/>
                <a:latin typeface="Calibri" panose="020F0502020204030204" pitchFamily="34" charset="0"/>
                <a:ea typeface="Calibri" panose="020F0502020204030204" pitchFamily="34" charset="0"/>
                <a:cs typeface="Arial" panose="020B0604020202020204" pitchFamily="34" charset="0"/>
              </a:rPr>
              <a:t>המחליף של טלסקופ האבל. שוגר לחלל בחודש דצמבר 2021.</a:t>
            </a:r>
          </a:p>
          <a:p>
            <a:pPr algn="r"/>
            <a:r>
              <a:rPr lang="he-IL" sz="1800" dirty="0">
                <a:effectLst/>
                <a:latin typeface="Calibri" panose="020F0502020204030204" pitchFamily="34" charset="0"/>
                <a:ea typeface="Calibri" panose="020F0502020204030204" pitchFamily="34" charset="0"/>
                <a:cs typeface="Arial" panose="020B0604020202020204" pitchFamily="34" charset="0"/>
              </a:rPr>
              <a:t>מטרתו לערוך תצפיות כדי לגלות איך נוצרות גלקסיות ואת הגורמים לתצורה של כוכבי לכת וכוכבים.</a:t>
            </a:r>
          </a:p>
          <a:p>
            <a:pPr algn="r"/>
            <a:r>
              <a:rPr lang="he-IL" sz="1800" dirty="0">
                <a:effectLst/>
                <a:latin typeface="Calibri" panose="020F0502020204030204" pitchFamily="34" charset="0"/>
                <a:ea typeface="Calibri" panose="020F0502020204030204" pitchFamily="34" charset="0"/>
                <a:cs typeface="Arial" panose="020B0604020202020204" pitchFamily="34" charset="0"/>
              </a:rPr>
              <a:t>טלסקופ החלל ג'יימס </a:t>
            </a:r>
            <a:r>
              <a:rPr lang="he-IL" sz="1800" dirty="0" err="1">
                <a:effectLst/>
                <a:latin typeface="Calibri" panose="020F0502020204030204" pitchFamily="34" charset="0"/>
                <a:ea typeface="Calibri" panose="020F0502020204030204" pitchFamily="34" charset="0"/>
                <a:cs typeface="Arial" panose="020B0604020202020204" pitchFamily="34" charset="0"/>
              </a:rPr>
              <a:t>וב</a:t>
            </a:r>
            <a:r>
              <a:rPr lang="he-IL" sz="1800" dirty="0">
                <a:effectLst/>
                <a:latin typeface="Calibri" panose="020F0502020204030204" pitchFamily="34" charset="0"/>
                <a:ea typeface="Calibri" panose="020F0502020204030204" pitchFamily="34" charset="0"/>
                <a:cs typeface="Arial" panose="020B0604020202020204" pitchFamily="34" charset="0"/>
              </a:rPr>
              <a:t> הוא טלסקופ חלל מחזיר אור המתוכנן לתצפיות באור נראה ובאינפרה אדום, ונחשב ליורשם המדעי של טלסקופ החלל האבל וטלסקופ החלל שפיצר. הוא שוגר לחלל ב־25 בדצמבר 2021 בשעה 12:20. הוא פותח במשך כ-20 שנים, נחשב לפרויקט ההנדסי המורכב ביותר שנאס"א לקחה על עצמה.</a:t>
            </a:r>
          </a:p>
          <a:p>
            <a:pPr algn="r"/>
            <a:endParaRPr lang="he-IL" sz="1800" dirty="0">
              <a:effectLst/>
              <a:latin typeface="Calibri" panose="020F0502020204030204" pitchFamily="34" charset="0"/>
              <a:cs typeface="Arial" panose="020B0604020202020204" pitchFamily="34" charset="0"/>
            </a:endParaRPr>
          </a:p>
          <a:p>
            <a:pPr algn="r"/>
            <a:r>
              <a:rPr lang="he-IL" sz="1800" b="0" i="0" u="none" strike="noStrike" baseline="0" dirty="0">
                <a:latin typeface="NarkisClassicMF-Regular"/>
              </a:rPr>
              <a:t>פיתוח הטלסקופ הרחיב את יכולתו של האדם להתבונן בגופים עצומים במרחק שנות אור מכדור הארץ. </a:t>
            </a:r>
          </a:p>
          <a:p>
            <a:pPr algn="r"/>
            <a:r>
              <a:rPr lang="he-IL" sz="1800" b="0" i="0" u="none" strike="noStrike" baseline="0" dirty="0">
                <a:latin typeface="NarkisClassicMF-Regular"/>
              </a:rPr>
              <a:t>הודות לטלסקופ התגלו תופעות שאי אפשר היה לראותן בעין אנושית ובכך לתרום לידע המצטבר למדע האסטרונומיה.</a:t>
            </a:r>
          </a:p>
          <a:p>
            <a:pPr algn="r"/>
            <a:r>
              <a:rPr lang="he-IL" sz="1800" b="0" i="0" u="none" strike="noStrike" baseline="0" dirty="0">
                <a:latin typeface="NarkisimMFO"/>
              </a:rPr>
              <a:t>חשוב להאיר את עיני התלמידים בתרומה של הטכנולוגיה להתפתחות מדע האסטרונומיה. הודות לטלסקופ</a:t>
            </a:r>
          </a:p>
          <a:p>
            <a:pPr algn="r"/>
            <a:r>
              <a:rPr lang="he-IL" sz="1800" b="0" i="0" u="none" strike="noStrike" baseline="0" dirty="0">
                <a:latin typeface="NarkisimMFO"/>
              </a:rPr>
              <a:t>התגלו תצפיות שאי אפשר היה לראותן בעין אנושית. מומלץ לשוחח עם התלמידים על הקשר בין צרכים</a:t>
            </a:r>
          </a:p>
          <a:p>
            <a:pPr algn="r"/>
            <a:r>
              <a:rPr lang="he-IL" sz="1800" b="0" i="0" u="none" strike="noStrike" baseline="0" dirty="0">
                <a:latin typeface="NarkisimMFO"/>
              </a:rPr>
              <a:t>אנושיים לבין התפתחות המדע: האם המדע הוא צורך קיומי בפני עצמו? מה אפשר לומר על המדע כאמצעי</a:t>
            </a:r>
          </a:p>
          <a:p>
            <a:pPr algn="r"/>
            <a:r>
              <a:rPr lang="he-IL" sz="1800" b="0" i="0" u="none" strike="noStrike" baseline="0" dirty="0">
                <a:latin typeface="NarkisimMFO"/>
              </a:rPr>
              <a:t>להשגת מטרות אחרות, קיומיות, למשל? כיצד נבין את הצורך שלנו לדעת — האם זוהי סקרנות בלבד?</a:t>
            </a:r>
          </a:p>
          <a:p>
            <a:pPr algn="r"/>
            <a:r>
              <a:rPr lang="he-IL" sz="1800" b="0" i="0" u="none" strike="noStrike" baseline="0" dirty="0">
                <a:latin typeface="NarkisimMFO"/>
              </a:rPr>
              <a:t>האדם השתמש בתבונה הטכנולוגית ופיתח כלים הרבה לפני שהתפתח המדע המודרני. כשאנו מתבוננים</a:t>
            </a:r>
          </a:p>
          <a:p>
            <a:pPr algn="r"/>
            <a:r>
              <a:rPr lang="he-IL" sz="1800" b="0" i="0" u="none" strike="noStrike" baseline="0" dirty="0">
                <a:latin typeface="NarkisimMFO"/>
              </a:rPr>
              <a:t>בסיפור של התפתחות החשיבה המדעית, אנו רואים שהתפתחות זו התרחשה במשך מאות שנים, בצעדים</a:t>
            </a:r>
          </a:p>
          <a:p>
            <a:pPr algn="r"/>
            <a:r>
              <a:rPr lang="he-IL" sz="1800" b="0" i="0" u="none" strike="noStrike" baseline="0" dirty="0">
                <a:latin typeface="NarkisimMFO"/>
              </a:rPr>
              <a:t>איטיים בדרך כלל, ומדי פעם ב"קפיצות דרך". אולם ככל שהתהדק השילוב בין שני תחומים אלה, המדע</a:t>
            </a:r>
          </a:p>
          <a:p>
            <a:pPr algn="r"/>
            <a:r>
              <a:rPr lang="he-IL" sz="1800" b="0" i="0" u="none" strike="noStrike" baseline="0" dirty="0">
                <a:latin typeface="NarkisimMFO"/>
              </a:rPr>
              <a:t>והטכנולוגיה, כך הלך והתעצם הידע האנושי באסטרונומיה.</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7</a:t>
            </a:fld>
            <a:endParaRPr lang="he-IL"/>
          </a:p>
        </p:txBody>
      </p:sp>
    </p:spTree>
    <p:extLst>
      <p:ext uri="{BB962C8B-B14F-4D97-AF65-F5344CB8AC3E}">
        <p14:creationId xmlns:p14="http://schemas.microsoft.com/office/powerpoint/2010/main" val="210697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פרק מציג את הצורך העז של האדם לחקור את החלל ולצאת למבצעי חלל דוגמת הנחיתה על הירח וחקר חיים במאדים. האדם בנה טלסקופים משוכללים והתקין אותם בכדור הארץ ובחלל, הצליח להתגבר על כוח הכבידה ולפרוץ החוצה אל מחוץ כדור הארץ, לנחות על הירח ולשלוח חלליות לכוכבי לכת אחרים במערכת השמש.</a:t>
            </a:r>
          </a:p>
          <a:p>
            <a:pPr algn="r"/>
            <a:r>
              <a:rPr lang="he-IL" sz="1800" b="0" i="0" u="none" strike="noStrike" baseline="0" dirty="0">
                <a:latin typeface="NarkisClassicMF-Regular"/>
              </a:rPr>
              <a:t>תת הפרק ממחיש שוב את התרומה של ההתפתחות הטכנולוגית להתפתחות מדע האסטרונומיה (ולהיפך) ואת ההשלכות שיש לתרומה הדדית זו לשיפור איכות החיים בכדור הארץ. עיקר הלמידה בפרק זה מבוסס על חקר מידעני של אחת מטכנולוגיות החלל והצגת הידע והמידע בתערוכה.</a:t>
            </a:r>
            <a:endParaRPr lang="he-IL" dirty="0"/>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8</a:t>
            </a:fld>
            <a:endParaRPr lang="he-IL"/>
          </a:p>
        </p:txBody>
      </p:sp>
    </p:spTree>
    <p:extLst>
      <p:ext uri="{BB962C8B-B14F-4D97-AF65-F5344CB8AC3E}">
        <p14:creationId xmlns:p14="http://schemas.microsoft.com/office/powerpoint/2010/main" val="8892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התלמידים מתבקשים להקים תערוכה בנושא: טכנולוגיות בשירות חקר החלל – עבר, הווה ועתיד.</a:t>
            </a:r>
          </a:p>
          <a:p>
            <a:r>
              <a:rPr lang="he-IL" dirty="0"/>
              <a:t>בשל מורכבות המשימה מומלץ לבצעה בקבוצות. כל קבוצה תתמקד בטכנולוגיה אחת לחקר החלל.</a:t>
            </a:r>
          </a:p>
        </p:txBody>
      </p:sp>
      <p:sp>
        <p:nvSpPr>
          <p:cNvPr id="4" name="מציין מיקום של מספר שקופית 3"/>
          <p:cNvSpPr>
            <a:spLocks noGrp="1"/>
          </p:cNvSpPr>
          <p:nvPr>
            <p:ph type="sldNum" sz="quarter" idx="5"/>
          </p:nvPr>
        </p:nvSpPr>
        <p:spPr/>
        <p:txBody>
          <a:bodyPr/>
          <a:lstStyle/>
          <a:p>
            <a:fld id="{9F5099A4-FA12-4A7C-B56D-E385E0BC564C}" type="slidenum">
              <a:rPr lang="he-IL" smtClean="0"/>
              <a:t>9</a:t>
            </a:fld>
            <a:endParaRPr lang="he-IL"/>
          </a:p>
        </p:txBody>
      </p:sp>
    </p:spTree>
    <p:extLst>
      <p:ext uri="{BB962C8B-B14F-4D97-AF65-F5344CB8AC3E}">
        <p14:creationId xmlns:p14="http://schemas.microsoft.com/office/powerpoint/2010/main" val="1068497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B729008-325F-3A97-06B7-C701298F95DE}"/>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FF16CA4-D67D-F12A-7FA1-BA368527C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E3EA4780-3B57-FD63-DA4E-94E9128DA96C}"/>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5" name="מציין מיקום של כותרת תחתונה 4">
            <a:extLst>
              <a:ext uri="{FF2B5EF4-FFF2-40B4-BE49-F238E27FC236}">
                <a16:creationId xmlns:a16="http://schemas.microsoft.com/office/drawing/2014/main" id="{3C9AE7C8-40E7-1CC2-C241-DEB4428AE1C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3278913-B5F9-E2AB-1B74-7145F4B4BF21}"/>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871466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08A744-17E5-6A75-9563-A8A4A0BC920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EB4819F-6312-CB59-B200-EB6413D9ED9B}"/>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7DA4F2D-76C8-2104-1E5D-67AF67B8779A}"/>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5" name="מציין מיקום של כותרת תחתונה 4">
            <a:extLst>
              <a:ext uri="{FF2B5EF4-FFF2-40B4-BE49-F238E27FC236}">
                <a16:creationId xmlns:a16="http://schemas.microsoft.com/office/drawing/2014/main" id="{77CB1DFC-7F68-407E-2D75-6985B861925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FF0EF5-34E1-170F-E72B-3B9BA56644B1}"/>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056514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DE00DBE-CE06-3E4F-960A-47BA9D81C21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EC7F7D9-E3FF-2D11-77DE-23FB6225CE9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3C4F0FF-EE60-6CFF-E95E-2E8571E08979}"/>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5" name="מציין מיקום של כותרת תחתונה 4">
            <a:extLst>
              <a:ext uri="{FF2B5EF4-FFF2-40B4-BE49-F238E27FC236}">
                <a16:creationId xmlns:a16="http://schemas.microsoft.com/office/drawing/2014/main" id="{C41571F1-9E6F-F504-35DE-B65DCE99432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5A9C6AA-76AA-3EC6-F731-7E98FBE57632}"/>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64526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D91346-9A8F-004E-12FE-F7152FB37B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49EF030-B0D1-027E-EE3D-58E59AE171C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B681213-B693-C24C-BF60-92F55F80A900}"/>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5" name="מציין מיקום של כותרת תחתונה 4">
            <a:extLst>
              <a:ext uri="{FF2B5EF4-FFF2-40B4-BE49-F238E27FC236}">
                <a16:creationId xmlns:a16="http://schemas.microsoft.com/office/drawing/2014/main" id="{0A2CED5E-0E37-096A-EC36-CDEAAE2DC9E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B19DAB6-B20B-A6E0-ABE4-C21308D76C9E}"/>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35423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B09340-2342-908F-5100-6DDC190886CE}"/>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8B53B41-2C30-3138-7DC7-4F6ED4F52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841A245-CEAB-4FC2-C3AE-3F786ACB3EE2}"/>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5" name="מציין מיקום של כותרת תחתונה 4">
            <a:extLst>
              <a:ext uri="{FF2B5EF4-FFF2-40B4-BE49-F238E27FC236}">
                <a16:creationId xmlns:a16="http://schemas.microsoft.com/office/drawing/2014/main" id="{EF0ACBE6-073D-F58C-BA33-E15F9735EBD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4E8170F-2ECB-B2F6-BAA9-A8EC76B8DC47}"/>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590742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659221-01BA-A3AD-767A-AA1388FAEDF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81CC59B-AD29-4A9F-8F33-1E8124FF939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2DCD4A3-F30E-8E29-5EC2-B1E91C9F44E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6743534E-A11A-44BD-375D-C20CAA0CA71D}"/>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6" name="מציין מיקום של כותרת תחתונה 5">
            <a:extLst>
              <a:ext uri="{FF2B5EF4-FFF2-40B4-BE49-F238E27FC236}">
                <a16:creationId xmlns:a16="http://schemas.microsoft.com/office/drawing/2014/main" id="{DE2CAC4F-369B-ED07-4118-4B499D29767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B4F1E37-F89B-13F6-7C51-E07341B899B5}"/>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73792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60E327-F81B-1159-820D-4FC40F2B71E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CBA05C8-543C-E642-C22F-0CC36AC52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1433A5F-B2DB-EB2D-E652-CEC417D8697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3F46838-237C-8C9C-FF0C-59E32C09D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D267D4E1-77B4-BB3E-3802-5E99F9D3B53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1901A4E8-C302-AA5F-74DB-B77A0D045132}"/>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8" name="מציין מיקום של כותרת תחתונה 7">
            <a:extLst>
              <a:ext uri="{FF2B5EF4-FFF2-40B4-BE49-F238E27FC236}">
                <a16:creationId xmlns:a16="http://schemas.microsoft.com/office/drawing/2014/main" id="{60AC71B2-1FB3-0B5C-4EA7-7663C83B84A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C4B03392-B315-7E90-C332-E4BC6EB0B966}"/>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60067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06E378-8194-D838-6094-A2CA5DB4F9A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5D6A92E1-859B-7D0D-AB00-470E9ED3BD31}"/>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4" name="מציין מיקום של כותרת תחתונה 3">
            <a:extLst>
              <a:ext uri="{FF2B5EF4-FFF2-40B4-BE49-F238E27FC236}">
                <a16:creationId xmlns:a16="http://schemas.microsoft.com/office/drawing/2014/main" id="{21F871F2-2F89-1264-1364-803B0E651E9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A9D6563-2D2E-23D2-C640-8C8DF3C3B6DE}"/>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118493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29DE70EA-7AAA-8282-599B-CDFBD0AFD404}"/>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3" name="מציין מיקום של כותרת תחתונה 2">
            <a:extLst>
              <a:ext uri="{FF2B5EF4-FFF2-40B4-BE49-F238E27FC236}">
                <a16:creationId xmlns:a16="http://schemas.microsoft.com/office/drawing/2014/main" id="{CF632B37-EA24-95A9-2EBA-1163202F216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862F1E7-FDA1-E515-DD25-05BBE3312B30}"/>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320402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F5CE70-CA8A-A584-A4CF-BF13538B86E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6DBC799-9526-EB5D-6AAD-7ED8B8896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7EA1AA4-8342-445A-9CC5-C1E7DA5BA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497B13C-3CD1-F272-5164-6423B593E52A}"/>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6" name="מציין מיקום של כותרת תחתונה 5">
            <a:extLst>
              <a:ext uri="{FF2B5EF4-FFF2-40B4-BE49-F238E27FC236}">
                <a16:creationId xmlns:a16="http://schemas.microsoft.com/office/drawing/2014/main" id="{645DB418-2555-E761-2E7D-803B2B85F73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AC0F993-8F3C-9E0B-0F3E-92E3CAF74CEC}"/>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225006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E8D7C0-A27A-A9C2-BCDE-DA54D7BFE63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685501D-77E4-CC88-E254-4E18D8026B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40D31F4-7D0A-66CE-25CE-F2CDA01B8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5FD224-A517-889A-311E-2C4D9FBF75C6}"/>
              </a:ext>
            </a:extLst>
          </p:cNvPr>
          <p:cNvSpPr>
            <a:spLocks noGrp="1"/>
          </p:cNvSpPr>
          <p:nvPr>
            <p:ph type="dt" sz="half" idx="10"/>
          </p:nvPr>
        </p:nvSpPr>
        <p:spPr/>
        <p:txBody>
          <a:bodyPr/>
          <a:lstStyle/>
          <a:p>
            <a:fld id="{87324E29-7884-47FF-9FBF-E60958BA8A36}" type="datetimeFigureOut">
              <a:rPr lang="he-IL" smtClean="0"/>
              <a:t>ז'/אדר א/תשפ"ד</a:t>
            </a:fld>
            <a:endParaRPr lang="he-IL"/>
          </a:p>
        </p:txBody>
      </p:sp>
      <p:sp>
        <p:nvSpPr>
          <p:cNvPr id="6" name="מציין מיקום של כותרת תחתונה 5">
            <a:extLst>
              <a:ext uri="{FF2B5EF4-FFF2-40B4-BE49-F238E27FC236}">
                <a16:creationId xmlns:a16="http://schemas.microsoft.com/office/drawing/2014/main" id="{438DE658-B26C-DD18-23BD-98697D22F17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C05F9F8-30A7-D540-FE04-0B4FA681F804}"/>
              </a:ext>
            </a:extLst>
          </p:cNvPr>
          <p:cNvSpPr>
            <a:spLocks noGrp="1"/>
          </p:cNvSpPr>
          <p:nvPr>
            <p:ph type="sldNum" sz="quarter" idx="12"/>
          </p:nvPr>
        </p:nvSpPr>
        <p:spPr/>
        <p:txBody>
          <a:bodyPr/>
          <a:lstStyle/>
          <a:p>
            <a:fld id="{BB55957A-E0D0-45EF-8462-B6E6E2490456}" type="slidenum">
              <a:rPr lang="he-IL" smtClean="0"/>
              <a:t>‹#›</a:t>
            </a:fld>
            <a:endParaRPr lang="he-IL"/>
          </a:p>
        </p:txBody>
      </p:sp>
    </p:spTree>
    <p:extLst>
      <p:ext uri="{BB962C8B-B14F-4D97-AF65-F5344CB8AC3E}">
        <p14:creationId xmlns:p14="http://schemas.microsoft.com/office/powerpoint/2010/main" val="92883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658023D-0FFE-312B-327E-C84BF66F4D0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260E03B-ABE5-1B41-BA43-9C8DC39FDC0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220BCEF-C66B-AA4C-00B6-9164C0AC294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7324E29-7884-47FF-9FBF-E60958BA8A36}" type="datetimeFigureOut">
              <a:rPr lang="he-IL" smtClean="0"/>
              <a:t>ז'/אדר א/תשפ"ד</a:t>
            </a:fld>
            <a:endParaRPr lang="he-IL"/>
          </a:p>
        </p:txBody>
      </p:sp>
      <p:sp>
        <p:nvSpPr>
          <p:cNvPr id="5" name="מציין מיקום של כותרת תחתונה 4">
            <a:extLst>
              <a:ext uri="{FF2B5EF4-FFF2-40B4-BE49-F238E27FC236}">
                <a16:creationId xmlns:a16="http://schemas.microsoft.com/office/drawing/2014/main" id="{BCBC6288-7217-C017-34EA-093F98F1A1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356036B-36D8-AC62-F8F2-71AAA83496D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B55957A-E0D0-45EF-8462-B6E6E2490456}" type="slidenum">
              <a:rPr lang="he-IL" smtClean="0"/>
              <a:t>‹#›</a:t>
            </a:fld>
            <a:endParaRPr lang="he-IL"/>
          </a:p>
        </p:txBody>
      </p:sp>
    </p:spTree>
    <p:extLst>
      <p:ext uri="{BB962C8B-B14F-4D97-AF65-F5344CB8AC3E}">
        <p14:creationId xmlns:p14="http://schemas.microsoft.com/office/powerpoint/2010/main" val="315467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tmp"/><Relationship Id="rId7" Type="http://schemas.openxmlformats.org/officeDocument/2006/relationships/image" Target="../media/image26.tm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25.tm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tmp"/><Relationship Id="rId4" Type="http://schemas.openxmlformats.org/officeDocument/2006/relationships/image" Target="../media/image29.tmp"/></Relationships>
</file>

<file path=ppt/slides/_rels/slide15.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tmp"/><Relationship Id="rId5" Type="http://schemas.openxmlformats.org/officeDocument/2006/relationships/image" Target="../media/image17.tm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3.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2.png"/><Relationship Id="rId4" Type="http://schemas.openxmlformats.org/officeDocument/2006/relationships/image" Target="../media/image34.tmp"/></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tmp"/><Relationship Id="rId7" Type="http://schemas.openxmlformats.org/officeDocument/2006/relationships/image" Target="../media/image37.tm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tmp"/><Relationship Id="rId3" Type="http://schemas.openxmlformats.org/officeDocument/2006/relationships/image" Target="../media/image4.tmp"/><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youtube.com/watch?v=Fcetyuz8uKA" TargetMode="External"/><Relationship Id="rId5"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7.tm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9.tm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0.tmp"/><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2.tmp"/><Relationship Id="rId7" Type="http://schemas.openxmlformats.org/officeDocument/2006/relationships/image" Target="../media/image43.tm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tmp"/><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47.tmp"/><Relationship Id="rId3" Type="http://schemas.openxmlformats.org/officeDocument/2006/relationships/image" Target="../media/image45.tmp"/><Relationship Id="rId7" Type="http://schemas.openxmlformats.org/officeDocument/2006/relationships/image" Target="../media/image46.tm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tmp"/><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51.tmp"/><Relationship Id="rId3" Type="http://schemas.openxmlformats.org/officeDocument/2006/relationships/image" Target="../media/image49.tmp"/><Relationship Id="rId7" Type="http://schemas.openxmlformats.org/officeDocument/2006/relationships/image" Target="../media/image50.tm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2.tm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tm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3.tm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5.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tmp"/><Relationship Id="rId3" Type="http://schemas.openxmlformats.org/officeDocument/2006/relationships/image" Target="../media/image8.tmp"/><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4.tmp"/><Relationship Id="rId3" Type="http://schemas.openxmlformats.org/officeDocument/2006/relationships/image" Target="../media/image12.tmp"/><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5.tmp"/></Relationships>
</file>

<file path=ppt/slides/_rels/slide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tmp"/><Relationship Id="rId5" Type="http://schemas.openxmlformats.org/officeDocument/2006/relationships/image" Target="../media/image17.tm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image" Target="../media/image20.tmp"/><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emf"/><Relationship Id="rId4" Type="http://schemas.openxmlformats.org/officeDocument/2006/relationships/image" Target="../media/image5.png"/><Relationship Id="rId9" Type="http://schemas.openxmlformats.org/officeDocument/2006/relationships/image" Target="../media/image2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Lst>
          </a:blip>
          <a:stretch>
            <a:fillRect/>
          </a:stretch>
        </p:blipFill>
        <p:spPr>
          <a:xfrm>
            <a:off x="0" y="-115767"/>
            <a:ext cx="12383523" cy="7297839"/>
          </a:xfrm>
          <a:prstGeom prst="rect">
            <a:avLst/>
          </a:prstGeom>
        </p:spPr>
      </p:pic>
      <p:pic>
        <p:nvPicPr>
          <p:cNvPr id="7" name="תמונה 6">
            <a:extLst>
              <a:ext uri="{FF2B5EF4-FFF2-40B4-BE49-F238E27FC236}">
                <a16:creationId xmlns:a16="http://schemas.microsoft.com/office/drawing/2014/main" id="{6D433315-D68C-2E2B-9AD3-8793EBAD70E8}"/>
              </a:ext>
            </a:extLst>
          </p:cNvPr>
          <p:cNvPicPr>
            <a:picLocks noChangeAspect="1"/>
          </p:cNvPicPr>
          <p:nvPr/>
        </p:nvPicPr>
        <p:blipFill>
          <a:blip r:embed="rId5"/>
          <a:stretch>
            <a:fillRect/>
          </a:stretch>
        </p:blipFill>
        <p:spPr>
          <a:xfrm>
            <a:off x="0" y="6265587"/>
            <a:ext cx="1542422" cy="565608"/>
          </a:xfrm>
          <a:prstGeom prst="rect">
            <a:avLst/>
          </a:prstGeom>
          <a:noFill/>
        </p:spPr>
      </p:pic>
      <p:sp>
        <p:nvSpPr>
          <p:cNvPr id="8" name="כותרת 1">
            <a:extLst>
              <a:ext uri="{FF2B5EF4-FFF2-40B4-BE49-F238E27FC236}">
                <a16:creationId xmlns:a16="http://schemas.microsoft.com/office/drawing/2014/main" id="{0977A2E1-3937-2B37-6B1B-F666FDA31CAA}"/>
              </a:ext>
            </a:extLst>
          </p:cNvPr>
          <p:cNvSpPr txBox="1">
            <a:spLocks/>
          </p:cNvSpPr>
          <p:nvPr/>
        </p:nvSpPr>
        <p:spPr>
          <a:xfrm>
            <a:off x="2152650" y="150753"/>
            <a:ext cx="7886700" cy="844670"/>
          </a:xfrm>
          <a:prstGeom prst="rect">
            <a:avLst/>
          </a:prstGeom>
        </p:spPr>
        <p:txBody>
          <a:bodyPr vert="horz" lIns="91440" tIns="45720" rIns="91440" bIns="45720" rtlCol="0" anchor="ct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schemeClr val="bg1"/>
              </a:solidFill>
              <a:effectLst/>
              <a:uLnTx/>
              <a:uFillTx/>
              <a:latin typeface="Calibri Light"/>
              <a:ea typeface="+mj-ea"/>
              <a:cs typeface="+mj-cs"/>
            </a:endParaRPr>
          </a:p>
        </p:txBody>
      </p:sp>
      <p:sp>
        <p:nvSpPr>
          <p:cNvPr id="9" name="מציין מיקום תוכן 2">
            <a:extLst>
              <a:ext uri="{FF2B5EF4-FFF2-40B4-BE49-F238E27FC236}">
                <a16:creationId xmlns:a16="http://schemas.microsoft.com/office/drawing/2014/main" id="{503177CF-176F-32E8-F8C4-0B0F4B66C7C8}"/>
              </a:ext>
            </a:extLst>
          </p:cNvPr>
          <p:cNvSpPr txBox="1">
            <a:spLocks/>
          </p:cNvSpPr>
          <p:nvPr/>
        </p:nvSpPr>
        <p:spPr>
          <a:xfrm>
            <a:off x="2152650" y="1419118"/>
            <a:ext cx="8338457" cy="1872916"/>
          </a:xfrm>
          <a:prstGeom prst="rect">
            <a:avLst/>
          </a:prstGeom>
        </p:spPr>
        <p:txBody>
          <a:bodyPr vert="horz" lIns="91440" tIns="45720" rIns="91440" bIns="45720" rtlCol="0">
            <a:noAutofit/>
          </a:bodyPr>
          <a:lst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None/>
              <a:defRPr/>
            </a:pPr>
            <a:r>
              <a:rPr lang="ar-SA" sz="4800" b="1" dirty="0">
                <a:solidFill>
                  <a:schemeClr val="bg1"/>
                </a:solidFill>
                <a:cs typeface="Arial" panose="020B0604020202020204" pitchFamily="34" charset="0"/>
              </a:rPr>
              <a:t>عَارِضَة مُرافِقَة للتَّعَلُّم</a:t>
            </a:r>
          </a:p>
          <a:p>
            <a:pPr marL="0" indent="0" algn="ctr">
              <a:buNone/>
              <a:defRPr/>
            </a:pPr>
            <a:endParaRPr lang="he-IL" sz="4800" b="1" dirty="0">
              <a:solidFill>
                <a:schemeClr val="bg1"/>
              </a:solidFill>
              <a:cs typeface="Arial" panose="020B0604020202020204" pitchFamily="34" charset="0"/>
            </a:endParaRPr>
          </a:p>
          <a:p>
            <a:pPr marL="0" indent="0" algn="ctr">
              <a:buNone/>
              <a:defRPr/>
            </a:pPr>
            <a:r>
              <a:rPr lang="ar-SA" sz="4400" b="1" dirty="0">
                <a:solidFill>
                  <a:srgbClr val="FFFF00"/>
                </a:solidFill>
                <a:cs typeface="Arial" panose="020B0604020202020204" pitchFamily="34" charset="0"/>
              </a:rPr>
              <a:t>الباب</a:t>
            </a:r>
            <a:r>
              <a:rPr lang="he-IL" sz="4400" b="1" dirty="0">
                <a:solidFill>
                  <a:srgbClr val="FFFF00"/>
                </a:solidFill>
                <a:cs typeface="Arial" panose="020B0604020202020204" pitchFamily="34" charset="0"/>
              </a:rPr>
              <a:t> </a:t>
            </a:r>
            <a:r>
              <a:rPr lang="ar-SA" sz="4400" b="1" dirty="0">
                <a:solidFill>
                  <a:srgbClr val="FFFF00"/>
                </a:solidFill>
                <a:cs typeface="Arial" panose="020B0604020202020204" pitchFamily="34" charset="0"/>
              </a:rPr>
              <a:t>الثالث</a:t>
            </a:r>
            <a:r>
              <a:rPr lang="he-IL" sz="4400" b="1" dirty="0">
                <a:solidFill>
                  <a:srgbClr val="FFFF00"/>
                </a:solidFill>
                <a:cs typeface="Arial" panose="020B0604020202020204" pitchFamily="34" charset="0"/>
              </a:rPr>
              <a:t> : </a:t>
            </a:r>
            <a:r>
              <a:rPr lang="ar-SA" sz="4400" b="1" dirty="0">
                <a:solidFill>
                  <a:srgbClr val="FFFF00"/>
                </a:solidFill>
                <a:cs typeface="Arial" panose="020B0604020202020204" pitchFamily="34" charset="0"/>
              </a:rPr>
              <a:t>الكون والمنظومة الشمسيَّة</a:t>
            </a:r>
            <a:endParaRPr lang="he-IL" sz="4400" b="1" dirty="0">
              <a:solidFill>
                <a:srgbClr val="FFFF00"/>
              </a:solidFill>
              <a:cs typeface="Arial" panose="020B0604020202020204" pitchFamily="34" charset="0"/>
            </a:endParaRP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endParaRPr kumimoji="0" lang="ar-SA" sz="4400" b="1" i="0" u="none" strike="noStrike" kern="1200" cap="none" spc="0" normalizeH="0" baseline="0" noProof="0" dirty="0">
              <a:ln>
                <a:noFill/>
              </a:ln>
              <a:solidFill>
                <a:srgbClr val="FFFF00"/>
              </a:solidFill>
              <a:effectLst/>
              <a:uLnTx/>
              <a:uFillTx/>
              <a:latin typeface="Calibri"/>
              <a:cs typeface="Arial" panose="020B0604020202020204" pitchFamily="34" charset="0"/>
            </a:endParaRP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ar-SA" sz="4400" b="1" i="0" u="none" strike="noStrike" kern="1200" cap="none" spc="0" normalizeH="0" baseline="0" noProof="0" dirty="0">
                <a:ln>
                  <a:noFill/>
                </a:ln>
                <a:solidFill>
                  <a:srgbClr val="FFFF00"/>
                </a:solidFill>
                <a:effectLst/>
                <a:uLnTx/>
                <a:uFillTx/>
                <a:latin typeface="Calibri"/>
                <a:cs typeface="Arial" panose="020B0604020202020204" pitchFamily="34" charset="0"/>
              </a:rPr>
              <a:t>الفصل</a:t>
            </a:r>
            <a:r>
              <a:rPr kumimoji="0" lang="ar-SA" sz="4400" b="1" i="0" u="none" strike="noStrike" kern="1200" cap="none" spc="0" normalizeH="0" noProof="0" dirty="0">
                <a:ln>
                  <a:noFill/>
                </a:ln>
                <a:solidFill>
                  <a:srgbClr val="FFFF00"/>
                </a:solidFill>
                <a:effectLst/>
                <a:uLnTx/>
                <a:uFillTx/>
                <a:latin typeface="Calibri"/>
                <a:cs typeface="Arial" panose="020B0604020202020204" pitchFamily="34" charset="0"/>
              </a:rPr>
              <a:t> الثاني</a:t>
            </a:r>
            <a:r>
              <a:rPr kumimoji="0" lang="he-IL" sz="4400" b="1" i="0" u="none" strike="noStrike" kern="1200" cap="none" spc="0" normalizeH="0" baseline="0" noProof="0" dirty="0">
                <a:ln>
                  <a:noFill/>
                </a:ln>
                <a:solidFill>
                  <a:srgbClr val="FFFF00"/>
                </a:solidFill>
                <a:effectLst/>
                <a:uLnTx/>
                <a:uFillTx/>
                <a:latin typeface="Calibri"/>
                <a:cs typeface="Arial" panose="020B0604020202020204" pitchFamily="34" charset="0"/>
              </a:rPr>
              <a:t>: </a:t>
            </a:r>
            <a:r>
              <a:rPr kumimoji="0" lang="ar-SA" sz="4400" b="1" i="0" u="none" strike="noStrike" kern="1200" cap="none" spc="0" normalizeH="0" baseline="0" noProof="0" dirty="0">
                <a:ln>
                  <a:noFill/>
                </a:ln>
                <a:solidFill>
                  <a:srgbClr val="FFFF00"/>
                </a:solidFill>
                <a:effectLst/>
                <a:uLnTx/>
                <a:uFillTx/>
                <a:latin typeface="Calibri"/>
                <a:cs typeface="Arial" panose="020B0604020202020204" pitchFamily="34" charset="0"/>
              </a:rPr>
              <a:t>الانسان في الفضاء</a:t>
            </a:r>
            <a:endParaRPr kumimoji="0" lang="en-US" sz="4400" b="1" i="0" u="none" strike="noStrike" kern="1200" cap="none" spc="0" normalizeH="0" baseline="0" noProof="0" dirty="0">
              <a:ln>
                <a:noFill/>
              </a:ln>
              <a:solidFill>
                <a:srgbClr val="FFFF00"/>
              </a:solidFill>
              <a:effectLst/>
              <a:uLnTx/>
              <a:uFillTx/>
              <a:latin typeface="Calibri"/>
            </a:endParaRPr>
          </a:p>
        </p:txBody>
      </p:sp>
      <p:pic>
        <p:nvPicPr>
          <p:cNvPr id="15" name="תמונה 14">
            <a:extLst>
              <a:ext uri="{FF2B5EF4-FFF2-40B4-BE49-F238E27FC236}">
                <a16:creationId xmlns:a16="http://schemas.microsoft.com/office/drawing/2014/main" id="{3FD9554D-56ED-8732-E4B4-C783093CF29B}"/>
              </a:ext>
            </a:extLst>
          </p:cNvPr>
          <p:cNvPicPr>
            <a:picLocks noChangeAspect="1"/>
          </p:cNvPicPr>
          <p:nvPr/>
        </p:nvPicPr>
        <p:blipFill>
          <a:blip r:embed="rId5"/>
          <a:stretch>
            <a:fillRect/>
          </a:stretch>
        </p:blipFill>
        <p:spPr>
          <a:xfrm>
            <a:off x="66989" y="6247332"/>
            <a:ext cx="1542422" cy="565608"/>
          </a:xfrm>
          <a:prstGeom prst="rect">
            <a:avLst/>
          </a:prstGeom>
          <a:noFill/>
        </p:spPr>
      </p:pic>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1175209" y="6431021"/>
            <a:ext cx="1208314" cy="800348"/>
          </a:xfrm>
          <a:prstGeom prst="rect">
            <a:avLst/>
          </a:prstGeom>
        </p:spPr>
      </p:pic>
      <p:sp>
        <p:nvSpPr>
          <p:cNvPr id="5" name="מלבן 4"/>
          <p:cNvSpPr/>
          <p:nvPr/>
        </p:nvSpPr>
        <p:spPr>
          <a:xfrm>
            <a:off x="2853181" y="334687"/>
            <a:ext cx="7063152" cy="757130"/>
          </a:xfrm>
          <a:prstGeom prst="rect">
            <a:avLst/>
          </a:prstGeom>
        </p:spPr>
        <p:txBody>
          <a:bodyPr wrap="none">
            <a:spAutoFit/>
          </a:bodyPr>
          <a:lstStyle/>
          <a:p>
            <a:pPr lvl="0" algn="ctr" defTabSz="685800">
              <a:lnSpc>
                <a:spcPct val="90000"/>
              </a:lnSpc>
              <a:spcBef>
                <a:spcPct val="0"/>
              </a:spcBef>
              <a:defRPr/>
            </a:pPr>
            <a:r>
              <a:rPr lang="ar-SA" sz="4800" b="1" dirty="0">
                <a:solidFill>
                  <a:schemeClr val="bg1"/>
                </a:solidFill>
                <a:latin typeface="Calibri Light"/>
                <a:cs typeface="Arial" panose="020B0604020202020204" pitchFamily="34" charset="0"/>
              </a:rPr>
              <a:t>العلوم والتكنولوجيا للصف الخامس</a:t>
            </a:r>
            <a:endParaRPr lang="en-US" sz="4800" b="1" dirty="0">
              <a:solidFill>
                <a:schemeClr val="bg1"/>
              </a:solidFill>
              <a:latin typeface="Calibri Light"/>
            </a:endParaRPr>
          </a:p>
        </p:txBody>
      </p:sp>
    </p:spTree>
    <p:extLst>
      <p:ext uri="{BB962C8B-B14F-4D97-AF65-F5344CB8AC3E}">
        <p14:creationId xmlns:p14="http://schemas.microsoft.com/office/powerpoint/2010/main" val="417606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5" name="מציין מיקום תוכן 4"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7362" y="3320161"/>
            <a:ext cx="7697275" cy="1362265"/>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175364" y="-133887"/>
            <a:ext cx="12480098" cy="6983260"/>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93" y="753479"/>
            <a:ext cx="10758169" cy="6095894"/>
          </a:xfrm>
          <a:prstGeom prst="rect">
            <a:avLst/>
          </a:prstGeom>
        </p:spPr>
      </p:pic>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3664" y="6095894"/>
            <a:ext cx="3433010" cy="762106"/>
          </a:xfrm>
          <a:prstGeom prst="rect">
            <a:avLst/>
          </a:prstGeom>
        </p:spPr>
      </p:pic>
      <p:pic>
        <p:nvPicPr>
          <p:cNvPr id="7" name="תמונה 6"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209" y="4459009"/>
            <a:ext cx="9857958" cy="1636885"/>
          </a:xfrm>
          <a:prstGeom prst="rect">
            <a:avLst/>
          </a:prstGeom>
        </p:spPr>
      </p:pic>
    </p:spTree>
    <p:extLst>
      <p:ext uri="{BB962C8B-B14F-4D97-AF65-F5344CB8AC3E}">
        <p14:creationId xmlns:p14="http://schemas.microsoft.com/office/powerpoint/2010/main" val="817427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355087" y="-62630"/>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0" y="6234666"/>
            <a:ext cx="1542422" cy="565608"/>
          </a:xfrm>
          <a:prstGeom prst="rect">
            <a:avLst/>
          </a:prstGeom>
          <a:noFill/>
        </p:spPr>
      </p:pic>
      <p:sp>
        <p:nvSpPr>
          <p:cNvPr id="8" name="תיבת טקסט 7">
            <a:extLst>
              <a:ext uri="{FF2B5EF4-FFF2-40B4-BE49-F238E27FC236}">
                <a16:creationId xmlns:a16="http://schemas.microsoft.com/office/drawing/2014/main" id="{AAC3C002-AF77-668F-B37D-E6D156788484}"/>
              </a:ext>
            </a:extLst>
          </p:cNvPr>
          <p:cNvSpPr txBox="1"/>
          <p:nvPr/>
        </p:nvSpPr>
        <p:spPr>
          <a:xfrm>
            <a:off x="2460925" y="2156916"/>
            <a:ext cx="8945064" cy="2616101"/>
          </a:xfrm>
          <a:prstGeom prst="rect">
            <a:avLst/>
          </a:prstGeom>
          <a:solidFill>
            <a:srgbClr val="D8D7FD"/>
          </a:solidFill>
        </p:spPr>
        <p:txBody>
          <a:bodyPr wrap="square">
            <a:spAutoFit/>
          </a:bodyPr>
          <a:lstStyle/>
          <a:p>
            <a:endParaRPr lang="he-IL" sz="2400" b="1" dirty="0">
              <a:solidFill>
                <a:srgbClr val="00B0F0"/>
              </a:solidFill>
              <a:latin typeface="NarkisClassicMF-Regular"/>
            </a:endParaRPr>
          </a:p>
          <a:p>
            <a:pPr marL="514350" indent="-514350">
              <a:buFont typeface="+mj-lt"/>
              <a:buAutoNum type="arabicPeriod"/>
            </a:pPr>
            <a:r>
              <a:rPr lang="ar-SA" sz="2800" b="1" dirty="0">
                <a:solidFill>
                  <a:srgbClr val="000000"/>
                </a:solidFill>
                <a:latin typeface="NarkisClassicMF-Regular"/>
              </a:rPr>
              <a:t>كل مجموعة تبحث تكنولوجيا واحدة لبحث الفضاء وتعرضها في المعرض بالطريقة التي تختارها.</a:t>
            </a:r>
            <a:r>
              <a:rPr lang="he-IL" sz="2800" b="1" dirty="0">
                <a:solidFill>
                  <a:srgbClr val="000000"/>
                </a:solidFill>
                <a:latin typeface="NarkisClassicMF-Regular"/>
              </a:rPr>
              <a:t> </a:t>
            </a:r>
          </a:p>
          <a:p>
            <a:pPr marL="514350" indent="-514350">
              <a:buFont typeface="+mj-lt"/>
              <a:buAutoNum type="arabicPeriod"/>
            </a:pPr>
            <a:r>
              <a:rPr lang="ar-SA" sz="2800" b="1" dirty="0">
                <a:solidFill>
                  <a:srgbClr val="000000"/>
                </a:solidFill>
                <a:latin typeface="NarkisClassicMF-Regular"/>
              </a:rPr>
              <a:t>لبحث تكنولوجيا لبحث الفضاء وعرضها نستعين بمصادر معلومات.</a:t>
            </a:r>
            <a:endParaRPr lang="he-IL" sz="2800" b="1" dirty="0">
              <a:solidFill>
                <a:srgbClr val="000000"/>
              </a:solidFill>
              <a:latin typeface="NarkisClassicMF-Regular"/>
            </a:endParaRPr>
          </a:p>
          <a:p>
            <a:pPr marL="514350" indent="-514350">
              <a:buFont typeface="+mj-lt"/>
              <a:buAutoNum type="arabicPeriod"/>
            </a:pPr>
            <a:r>
              <a:rPr lang="ar-SA" sz="2800" b="1" dirty="0">
                <a:latin typeface="NarkisClassicMF-Regular"/>
              </a:rPr>
              <a:t>قَسِّموا المهام بين أعضاء المجموعة</a:t>
            </a:r>
            <a:r>
              <a:rPr lang="he-IL" sz="2800" b="1" dirty="0">
                <a:latin typeface="NarkisClassicMF-Regular"/>
              </a:rPr>
              <a:t>: </a:t>
            </a:r>
            <a:r>
              <a:rPr lang="ar-SA" sz="2800" b="1" dirty="0">
                <a:latin typeface="NarkisClassicMF-Regular"/>
              </a:rPr>
              <a:t>جمع معلومات، تنظيم معلومات،</a:t>
            </a:r>
            <a:r>
              <a:rPr lang="he-IL" sz="2800" b="1" dirty="0">
                <a:latin typeface="NarkisClassicMF-Regular"/>
              </a:rPr>
              <a:t> </a:t>
            </a:r>
            <a:r>
              <a:rPr lang="ar-SA" sz="2800" b="1" dirty="0">
                <a:latin typeface="NarkisClassicMF-Regular"/>
              </a:rPr>
              <a:t>تخطيط العرض، تحضير العرض وعرضه.</a:t>
            </a:r>
            <a:endParaRPr lang="he-IL" sz="2800" b="1" dirty="0">
              <a:latin typeface="NarkisClassicMF-Regular"/>
            </a:endParaRPr>
          </a:p>
        </p:txBody>
      </p:sp>
      <p:sp>
        <p:nvSpPr>
          <p:cNvPr id="10" name="תיבת טקסט 9">
            <a:extLst>
              <a:ext uri="{FF2B5EF4-FFF2-40B4-BE49-F238E27FC236}">
                <a16:creationId xmlns:a16="http://schemas.microsoft.com/office/drawing/2014/main" id="{2DA655F8-5D9F-A1AE-C02D-050E74A63FE1}"/>
              </a:ext>
            </a:extLst>
          </p:cNvPr>
          <p:cNvSpPr txBox="1"/>
          <p:nvPr/>
        </p:nvSpPr>
        <p:spPr>
          <a:xfrm>
            <a:off x="2984693" y="347312"/>
            <a:ext cx="8449519" cy="1570751"/>
          </a:xfrm>
          <a:prstGeom prst="rect">
            <a:avLst/>
          </a:prstGeom>
          <a:noFill/>
        </p:spPr>
        <p:txBody>
          <a:bodyPr wrap="square">
            <a:spAutoFit/>
          </a:bodyPr>
          <a:lstStyle/>
          <a:p>
            <a:pPr>
              <a:lnSpc>
                <a:spcPct val="150000"/>
              </a:lnSpc>
            </a:pPr>
            <a:r>
              <a:rPr lang="ar-SA" sz="3600" b="1" dirty="0">
                <a:solidFill>
                  <a:srgbClr val="00B0F0"/>
                </a:solidFill>
                <a:highlight>
                  <a:srgbClr val="000000"/>
                </a:highlight>
                <a:latin typeface="NarkisClassicMF-Bold"/>
              </a:rPr>
              <a:t>القسم الأوَّل</a:t>
            </a:r>
            <a:r>
              <a:rPr lang="he-IL" sz="3600" b="1" i="0" u="none" strike="noStrike" baseline="0" dirty="0">
                <a:solidFill>
                  <a:srgbClr val="00B0F0"/>
                </a:solidFill>
                <a:highlight>
                  <a:srgbClr val="000000"/>
                </a:highlight>
                <a:latin typeface="NarkisClassicMF-Bold"/>
              </a:rPr>
              <a:t>: </a:t>
            </a:r>
            <a:r>
              <a:rPr lang="ar-SA" sz="3600" b="1" i="0" u="none" strike="noStrike" baseline="0" dirty="0">
                <a:solidFill>
                  <a:srgbClr val="00B0F0"/>
                </a:solidFill>
                <a:highlight>
                  <a:srgbClr val="000000"/>
                </a:highlight>
                <a:latin typeface="NarkisClassicMF-Bold"/>
              </a:rPr>
              <a:t>التحضير للمعرض</a:t>
            </a:r>
            <a:r>
              <a:rPr lang="he-IL" sz="3600" b="1" i="0" u="none" strike="noStrike" baseline="0" dirty="0">
                <a:solidFill>
                  <a:srgbClr val="00B0F0"/>
                </a:solidFill>
                <a:highlight>
                  <a:srgbClr val="000000"/>
                </a:highlight>
                <a:latin typeface="NarkisClassicMF-Bold"/>
              </a:rPr>
              <a:t>-</a:t>
            </a:r>
            <a:r>
              <a:rPr lang="he-IL" sz="3600" b="1" i="0" u="none" strike="noStrike" dirty="0">
                <a:solidFill>
                  <a:srgbClr val="00B0F0"/>
                </a:solidFill>
                <a:highlight>
                  <a:srgbClr val="000000"/>
                </a:highlight>
                <a:latin typeface="NarkisClassicMF-Bold"/>
              </a:rPr>
              <a:t> </a:t>
            </a:r>
            <a:r>
              <a:rPr lang="ar-SA" sz="3600" b="1" dirty="0">
                <a:solidFill>
                  <a:srgbClr val="00B0F0"/>
                </a:solidFill>
                <a:highlight>
                  <a:srgbClr val="000000"/>
                </a:highlight>
                <a:latin typeface="NarkisClassicMF-Bold"/>
              </a:rPr>
              <a:t>ننتظِم </a:t>
            </a:r>
            <a:r>
              <a:rPr lang="ar-SA" sz="2800" b="1" i="0" u="none" strike="noStrike" dirty="0">
                <a:solidFill>
                  <a:schemeClr val="bg1"/>
                </a:solidFill>
                <a:highlight>
                  <a:srgbClr val="000000"/>
                </a:highlight>
                <a:latin typeface="NarkisClassicMF-Bold"/>
              </a:rPr>
              <a:t>صفحة </a:t>
            </a:r>
            <a:r>
              <a:rPr lang="he-IL" sz="2800" b="1" i="0" u="none" strike="noStrike" baseline="0" dirty="0">
                <a:solidFill>
                  <a:schemeClr val="bg1"/>
                </a:solidFill>
                <a:highlight>
                  <a:srgbClr val="000000"/>
                </a:highlight>
                <a:latin typeface="NarkisClassicMF-Bold"/>
              </a:rPr>
              <a:t> 199</a:t>
            </a:r>
          </a:p>
          <a:p>
            <a:pPr>
              <a:lnSpc>
                <a:spcPct val="150000"/>
              </a:lnSpc>
            </a:pPr>
            <a:endParaRPr lang="he-IL" sz="3200" b="1" i="0" u="none" strike="noStrike" baseline="0" dirty="0">
              <a:solidFill>
                <a:srgbClr val="00B0F0"/>
              </a:solidFill>
              <a:latin typeface="NarkisClassicMF-Bold"/>
            </a:endParaRPr>
          </a:p>
        </p:txBody>
      </p:sp>
      <p:sp>
        <p:nvSpPr>
          <p:cNvPr id="11" name="תיבת טקסט 10">
            <a:extLst>
              <a:ext uri="{FF2B5EF4-FFF2-40B4-BE49-F238E27FC236}">
                <a16:creationId xmlns:a16="http://schemas.microsoft.com/office/drawing/2014/main" id="{0DE6C09A-0E8F-FFAC-C36E-6AE3A047F8B8}"/>
              </a:ext>
            </a:extLst>
          </p:cNvPr>
          <p:cNvSpPr txBox="1"/>
          <p:nvPr/>
        </p:nvSpPr>
        <p:spPr>
          <a:xfrm>
            <a:off x="4426963" y="1214458"/>
            <a:ext cx="4780344" cy="800219"/>
          </a:xfrm>
          <a:prstGeom prst="rect">
            <a:avLst/>
          </a:prstGeom>
          <a:solidFill>
            <a:srgbClr val="D8D7FD"/>
          </a:solidFill>
        </p:spPr>
        <p:txBody>
          <a:bodyPr wrap="square" rtlCol="1">
            <a:spAutoFit/>
          </a:bodyPr>
          <a:lstStyle/>
          <a:p>
            <a:r>
              <a:rPr lang="ar-SA" sz="2800" b="1" dirty="0">
                <a:latin typeface="NarkisClassicMF-Regular"/>
              </a:rPr>
              <a:t>نُخَطِّط ونعمل بمجموعات</a:t>
            </a:r>
            <a:r>
              <a:rPr lang="he-IL" sz="1800" dirty="0">
                <a:latin typeface="NarkisClassicMF-Regular"/>
              </a:rPr>
              <a:t> </a:t>
            </a:r>
          </a:p>
          <a:p>
            <a:endParaRPr lang="he-IL" dirty="0"/>
          </a:p>
        </p:txBody>
      </p:sp>
      <p:pic>
        <p:nvPicPr>
          <p:cNvPr id="13" name="תמונה 12" descr="הליכות חלל חופשיות אווה וקטור נאס&quot;א">
            <a:extLst>
              <a:ext uri="{FF2B5EF4-FFF2-40B4-BE49-F238E27FC236}">
                <a16:creationId xmlns:a16="http://schemas.microsoft.com/office/drawing/2014/main" id="{8575948B-5B76-9E5D-2BD1-AD1AC6503C5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091356">
            <a:off x="-4352076" y="1014321"/>
            <a:ext cx="3952805" cy="4829357"/>
          </a:xfrm>
          <a:prstGeom prst="rect">
            <a:avLst/>
          </a:prstGeom>
          <a:noFill/>
          <a:ln>
            <a:noFill/>
          </a:ln>
        </p:spPr>
      </p:pic>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848720" y="6057652"/>
            <a:ext cx="1208314" cy="800348"/>
          </a:xfrm>
          <a:prstGeom prst="rect">
            <a:avLst/>
          </a:prstGeom>
        </p:spPr>
      </p:pic>
    </p:spTree>
    <p:extLst>
      <p:ext uri="{BB962C8B-B14F-4D97-AF65-F5344CB8AC3E}">
        <p14:creationId xmlns:p14="http://schemas.microsoft.com/office/powerpoint/2010/main" val="350661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44049" y="-615301"/>
            <a:ext cx="12480098" cy="6858000"/>
          </a:xfrm>
          <a:prstGeom prst="rect">
            <a:avLst/>
          </a:prstGeom>
        </p:spPr>
      </p:pic>
      <p:sp>
        <p:nvSpPr>
          <p:cNvPr id="8" name="תיבת טקסט 7">
            <a:extLst>
              <a:ext uri="{FF2B5EF4-FFF2-40B4-BE49-F238E27FC236}">
                <a16:creationId xmlns:a16="http://schemas.microsoft.com/office/drawing/2014/main" id="{8AF85B32-0B1F-F50D-44E2-A7B5BC72E760}"/>
              </a:ext>
            </a:extLst>
          </p:cNvPr>
          <p:cNvSpPr txBox="1"/>
          <p:nvPr/>
        </p:nvSpPr>
        <p:spPr>
          <a:xfrm>
            <a:off x="4574604" y="1630398"/>
            <a:ext cx="7013239" cy="1384995"/>
          </a:xfrm>
          <a:prstGeom prst="rect">
            <a:avLst/>
          </a:prstGeom>
          <a:solidFill>
            <a:srgbClr val="D8D7FD"/>
          </a:solidFill>
        </p:spPr>
        <p:txBody>
          <a:bodyPr wrap="square">
            <a:spAutoFit/>
          </a:bodyPr>
          <a:lstStyle/>
          <a:p>
            <a:pPr marL="457200" indent="-457200">
              <a:buFont typeface="+mj-lt"/>
              <a:buAutoNum type="arabicPeriod"/>
            </a:pPr>
            <a:r>
              <a:rPr lang="ar-SA" sz="2800" b="1" dirty="0">
                <a:latin typeface="NarkisClassicMF-Regular"/>
              </a:rPr>
              <a:t>نبحث تكنولوجية بحث الفضاء التي اخترناها حسب النقاط.</a:t>
            </a:r>
          </a:p>
          <a:p>
            <a:pPr marL="457200" indent="-457200">
              <a:buFont typeface="+mj-lt"/>
              <a:buAutoNum type="arabicPeriod"/>
            </a:pPr>
            <a:r>
              <a:rPr lang="ar-SA" sz="2800" b="1" i="0" u="none" strike="noStrike" baseline="0" dirty="0">
                <a:latin typeface="NarkisClassicMF-Regular"/>
              </a:rPr>
              <a:t>نخطِّط ونبني العرض حسب التعليمات</a:t>
            </a:r>
            <a:r>
              <a:rPr lang="he-IL" sz="2800" b="1" i="0" u="none" strike="noStrike" baseline="0" dirty="0">
                <a:latin typeface="NarkisClassicMF-Regular"/>
              </a:rPr>
              <a:t>.</a:t>
            </a:r>
          </a:p>
        </p:txBody>
      </p:sp>
      <p:sp>
        <p:nvSpPr>
          <p:cNvPr id="12" name="תיבת טקסט 11">
            <a:extLst>
              <a:ext uri="{FF2B5EF4-FFF2-40B4-BE49-F238E27FC236}">
                <a16:creationId xmlns:a16="http://schemas.microsoft.com/office/drawing/2014/main" id="{41493E32-4EC5-1AA8-F5F9-3101FAEE001D}"/>
              </a:ext>
            </a:extLst>
          </p:cNvPr>
          <p:cNvSpPr txBox="1"/>
          <p:nvPr/>
        </p:nvSpPr>
        <p:spPr>
          <a:xfrm>
            <a:off x="-1464029" y="151434"/>
            <a:ext cx="13526409" cy="1200329"/>
          </a:xfrm>
          <a:prstGeom prst="rect">
            <a:avLst/>
          </a:prstGeom>
          <a:solidFill>
            <a:schemeClr val="tx1"/>
          </a:solidFill>
        </p:spPr>
        <p:txBody>
          <a:bodyPr wrap="square">
            <a:spAutoFit/>
          </a:bodyPr>
          <a:lstStyle/>
          <a:p>
            <a:r>
              <a:rPr lang="ar-SA" sz="3600" b="1" i="0" u="none" strike="noStrike" baseline="0" dirty="0">
                <a:solidFill>
                  <a:srgbClr val="00C3C3"/>
                </a:solidFill>
                <a:highlight>
                  <a:srgbClr val="000000"/>
                </a:highlight>
                <a:latin typeface="NarkisClassicMF-Bold"/>
              </a:rPr>
              <a:t>القسم الثاني</a:t>
            </a:r>
            <a:r>
              <a:rPr lang="he-IL" sz="3600" b="1" i="0" u="none" strike="noStrike" baseline="0" dirty="0">
                <a:solidFill>
                  <a:srgbClr val="00C3C3"/>
                </a:solidFill>
                <a:highlight>
                  <a:srgbClr val="000000"/>
                </a:highlight>
                <a:latin typeface="NarkisClassicMF-Bold"/>
              </a:rPr>
              <a:t>: </a:t>
            </a:r>
            <a:r>
              <a:rPr lang="ar-SA" sz="3600" b="1" i="0" u="none" strike="noStrike" baseline="0" dirty="0">
                <a:solidFill>
                  <a:srgbClr val="00C3C3"/>
                </a:solidFill>
                <a:highlight>
                  <a:srgbClr val="000000"/>
                </a:highlight>
                <a:latin typeface="NarkisClassicMF-Bold"/>
              </a:rPr>
              <a:t>نحضِّر المعرض – نبحث، نخطِّط، ونبني نموذج</a:t>
            </a:r>
            <a:r>
              <a:rPr lang="he-IL" sz="3600" b="1" i="0" u="none" strike="noStrike" baseline="0" dirty="0">
                <a:solidFill>
                  <a:srgbClr val="00C3C3"/>
                </a:solidFill>
                <a:highlight>
                  <a:srgbClr val="000000"/>
                </a:highlight>
                <a:latin typeface="NarkisClassicMF-Bold"/>
              </a:rPr>
              <a:t> </a:t>
            </a:r>
          </a:p>
          <a:p>
            <a:r>
              <a:rPr lang="he-IL" sz="3600" b="1" i="0" u="none" strike="noStrike" baseline="0" dirty="0">
                <a:solidFill>
                  <a:srgbClr val="00C3C3"/>
                </a:solidFill>
                <a:highlight>
                  <a:srgbClr val="000000"/>
                </a:highlight>
                <a:latin typeface="NarkisClassicMF-Bold"/>
              </a:rPr>
              <a:t>(</a:t>
            </a:r>
            <a:r>
              <a:rPr lang="ar-SA" sz="3600" b="1" i="0" u="none" strike="noStrike" baseline="0" dirty="0">
                <a:solidFill>
                  <a:srgbClr val="00C3C3"/>
                </a:solidFill>
                <a:highlight>
                  <a:srgbClr val="000000"/>
                </a:highlight>
                <a:latin typeface="NarkisClassicMF-Bold"/>
              </a:rPr>
              <a:t>الصفحات</a:t>
            </a:r>
            <a:r>
              <a:rPr lang="he-IL" sz="3600" b="1" i="0" u="none" strike="noStrike" baseline="0" dirty="0">
                <a:solidFill>
                  <a:srgbClr val="00C3C3"/>
                </a:solidFill>
                <a:highlight>
                  <a:srgbClr val="000000"/>
                </a:highlight>
                <a:latin typeface="NarkisClassicMF-Bold"/>
              </a:rPr>
              <a:t> 200-199)</a:t>
            </a:r>
          </a:p>
        </p:txBody>
      </p:sp>
      <p:sp>
        <p:nvSpPr>
          <p:cNvPr id="15" name="תיבת טקסט 14">
            <a:extLst>
              <a:ext uri="{FF2B5EF4-FFF2-40B4-BE49-F238E27FC236}">
                <a16:creationId xmlns:a16="http://schemas.microsoft.com/office/drawing/2014/main" id="{30461AE4-2783-B0FF-A7A6-29EE13C0B1E3}"/>
              </a:ext>
            </a:extLst>
          </p:cNvPr>
          <p:cNvSpPr txBox="1"/>
          <p:nvPr/>
        </p:nvSpPr>
        <p:spPr>
          <a:xfrm>
            <a:off x="2981326" y="3478693"/>
            <a:ext cx="9001124" cy="954107"/>
          </a:xfrm>
          <a:prstGeom prst="rect">
            <a:avLst/>
          </a:prstGeom>
          <a:solidFill>
            <a:srgbClr val="D8D7FD"/>
          </a:solidFill>
        </p:spPr>
        <p:txBody>
          <a:bodyPr wrap="square" rtlCol="1">
            <a:spAutoFit/>
          </a:bodyPr>
          <a:lstStyle/>
          <a:p>
            <a:r>
              <a:rPr lang="ar-SA" sz="2800" b="1" dirty="0"/>
              <a:t>لتخطيط وبناء العرض توجَّهوا الى كتاب التلميذ في الصفحات</a:t>
            </a:r>
            <a:r>
              <a:rPr lang="he-IL" sz="2800" b="1" dirty="0"/>
              <a:t> 200-199.</a:t>
            </a:r>
          </a:p>
          <a:p>
            <a:r>
              <a:rPr lang="ar-SA" sz="2800" b="1" dirty="0"/>
              <a:t>القسم الثاني</a:t>
            </a:r>
            <a:r>
              <a:rPr lang="he-IL" sz="2800" b="1" dirty="0"/>
              <a:t>: </a:t>
            </a:r>
            <a:r>
              <a:rPr lang="ar-SA" sz="2800" b="1" dirty="0"/>
              <a:t>نحضِّر معرض-</a:t>
            </a:r>
            <a:r>
              <a:rPr lang="he-IL" sz="2800" b="1" dirty="0"/>
              <a:t> </a:t>
            </a:r>
            <a:r>
              <a:rPr lang="ar-SA" sz="2800" b="1" dirty="0"/>
              <a:t>نبحث، نخَطِّط ونبني عرضًا.</a:t>
            </a:r>
            <a:endParaRPr lang="he-IL" sz="2800" b="1" dirty="0"/>
          </a:p>
        </p:txBody>
      </p:sp>
      <p:pic>
        <p:nvPicPr>
          <p:cNvPr id="19" name="תמונה 18">
            <a:extLst>
              <a:ext uri="{FF2B5EF4-FFF2-40B4-BE49-F238E27FC236}">
                <a16:creationId xmlns:a16="http://schemas.microsoft.com/office/drawing/2014/main" id="{3DB39296-9857-B8BD-4F8D-21C5D21771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454838">
            <a:off x="-610377" y="2271724"/>
            <a:ext cx="4907822" cy="3069072"/>
          </a:xfrm>
          <a:prstGeom prst="rect">
            <a:avLst/>
          </a:prstGeom>
          <a:noFill/>
          <a:ln>
            <a:noFill/>
          </a:ln>
        </p:spPr>
      </p:pic>
      <p:pic>
        <p:nvPicPr>
          <p:cNvPr id="5" name="תמונה 4">
            <a:extLst>
              <a:ext uri="{FF2B5EF4-FFF2-40B4-BE49-F238E27FC236}">
                <a16:creationId xmlns:a16="http://schemas.microsoft.com/office/drawing/2014/main" id="{94D5B0E4-6945-846D-0AEC-1616DBC33471}"/>
              </a:ext>
            </a:extLst>
          </p:cNvPr>
          <p:cNvPicPr>
            <a:picLocks noChangeAspect="1"/>
          </p:cNvPicPr>
          <p:nvPr/>
        </p:nvPicPr>
        <p:blipFill>
          <a:blip r:embed="rId5"/>
          <a:stretch>
            <a:fillRect/>
          </a:stretch>
        </p:blipFill>
        <p:spPr>
          <a:xfrm>
            <a:off x="0" y="6242699"/>
            <a:ext cx="1542422" cy="565608"/>
          </a:xfrm>
          <a:prstGeom prst="rect">
            <a:avLst/>
          </a:prstGeom>
          <a:noFill/>
        </p:spPr>
      </p:pic>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983686" y="5442351"/>
            <a:ext cx="1208314" cy="800348"/>
          </a:xfrm>
          <a:prstGeom prst="rect">
            <a:avLst/>
          </a:prstGeom>
        </p:spPr>
      </p:pic>
    </p:spTree>
    <p:extLst>
      <p:ext uri="{BB962C8B-B14F-4D97-AF65-F5344CB8AC3E}">
        <p14:creationId xmlns:p14="http://schemas.microsoft.com/office/powerpoint/2010/main" val="2823265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44049" y="0"/>
            <a:ext cx="12480098" cy="6983260"/>
          </a:xfrm>
          <a:prstGeom prst="rect">
            <a:avLst/>
          </a:prstGeom>
        </p:spPr>
      </p:pic>
      <p:sp>
        <p:nvSpPr>
          <p:cNvPr id="8" name="תיבת טקסט 7">
            <a:extLst>
              <a:ext uri="{FF2B5EF4-FFF2-40B4-BE49-F238E27FC236}">
                <a16:creationId xmlns:a16="http://schemas.microsoft.com/office/drawing/2014/main" id="{8A0AED03-B6D8-EEF5-5737-DF2A411ABA0F}"/>
              </a:ext>
            </a:extLst>
          </p:cNvPr>
          <p:cNvSpPr txBox="1"/>
          <p:nvPr/>
        </p:nvSpPr>
        <p:spPr>
          <a:xfrm>
            <a:off x="-304800" y="283395"/>
            <a:ext cx="11775312" cy="646331"/>
          </a:xfrm>
          <a:prstGeom prst="rect">
            <a:avLst/>
          </a:prstGeom>
          <a:solidFill>
            <a:schemeClr val="tx1"/>
          </a:solidFill>
        </p:spPr>
        <p:txBody>
          <a:bodyPr wrap="square">
            <a:spAutoFit/>
          </a:bodyPr>
          <a:lstStyle/>
          <a:p>
            <a:r>
              <a:rPr lang="ar-SA" sz="3600" b="1" i="0" u="none" strike="noStrike" baseline="0" dirty="0">
                <a:solidFill>
                  <a:srgbClr val="00C3C3"/>
                </a:solidFill>
                <a:highlight>
                  <a:srgbClr val="000000"/>
                </a:highlight>
                <a:latin typeface="NarkisClassicMF-Bold"/>
              </a:rPr>
              <a:t>القسم الثالث</a:t>
            </a:r>
            <a:r>
              <a:rPr lang="he-IL" sz="3600" b="1" i="0" u="none" strike="noStrike" baseline="0" dirty="0">
                <a:solidFill>
                  <a:srgbClr val="00C3C3"/>
                </a:solidFill>
                <a:highlight>
                  <a:srgbClr val="000000"/>
                </a:highlight>
                <a:latin typeface="NarkisClassicMF-Bold"/>
              </a:rPr>
              <a:t>: </a:t>
            </a:r>
            <a:r>
              <a:rPr lang="ar-SA" sz="3600" b="1" i="0" u="none" strike="noStrike" baseline="0" dirty="0">
                <a:solidFill>
                  <a:srgbClr val="00C3C3"/>
                </a:solidFill>
                <a:highlight>
                  <a:srgbClr val="000000"/>
                </a:highlight>
                <a:latin typeface="NarkisClassicMF-Bold"/>
              </a:rPr>
              <a:t>نزور المعرض – نعرض ون</a:t>
            </a:r>
            <a:r>
              <a:rPr lang="ar-SA" sz="3600" b="1" dirty="0">
                <a:solidFill>
                  <a:srgbClr val="00C3C3"/>
                </a:solidFill>
                <a:highlight>
                  <a:srgbClr val="000000"/>
                </a:highlight>
                <a:latin typeface="NarkisClassicMF-Bold"/>
              </a:rPr>
              <a:t>ُجري نِقاشًا</a:t>
            </a:r>
            <a:r>
              <a:rPr lang="he-IL" sz="3600" b="1" i="0" u="none" strike="noStrike" baseline="0" dirty="0">
                <a:solidFill>
                  <a:srgbClr val="00C3C3"/>
                </a:solidFill>
                <a:highlight>
                  <a:srgbClr val="000000"/>
                </a:highlight>
                <a:latin typeface="NarkisClassicMF-Bold"/>
              </a:rPr>
              <a:t> (</a:t>
            </a:r>
            <a:r>
              <a:rPr lang="ar-SA" sz="3600" b="1" i="0" u="none" strike="noStrike" baseline="0" dirty="0">
                <a:solidFill>
                  <a:srgbClr val="00C3C3"/>
                </a:solidFill>
                <a:highlight>
                  <a:srgbClr val="000000"/>
                </a:highlight>
                <a:latin typeface="NarkisClassicMF-Bold"/>
              </a:rPr>
              <a:t>صفحة</a:t>
            </a:r>
            <a:r>
              <a:rPr lang="he-IL" sz="3600" b="1" i="0" u="none" strike="noStrike" baseline="0" dirty="0">
                <a:solidFill>
                  <a:srgbClr val="00C3C3"/>
                </a:solidFill>
                <a:highlight>
                  <a:srgbClr val="000000"/>
                </a:highlight>
                <a:latin typeface="NarkisClassicMF-Bold"/>
              </a:rPr>
              <a:t> 200)</a:t>
            </a:r>
            <a:endParaRPr lang="he-IL" sz="3600" dirty="0">
              <a:highlight>
                <a:srgbClr val="000000"/>
              </a:highlight>
            </a:endParaRPr>
          </a:p>
        </p:txBody>
      </p:sp>
      <p:sp>
        <p:nvSpPr>
          <p:cNvPr id="10" name="תיבת טקסט 9">
            <a:extLst>
              <a:ext uri="{FF2B5EF4-FFF2-40B4-BE49-F238E27FC236}">
                <a16:creationId xmlns:a16="http://schemas.microsoft.com/office/drawing/2014/main" id="{BFEBB989-F2B5-00D9-E549-14D3454B4F2E}"/>
              </a:ext>
            </a:extLst>
          </p:cNvPr>
          <p:cNvSpPr txBox="1"/>
          <p:nvPr/>
        </p:nvSpPr>
        <p:spPr>
          <a:xfrm>
            <a:off x="3514725" y="1443233"/>
            <a:ext cx="8572500" cy="2677656"/>
          </a:xfrm>
          <a:prstGeom prst="rect">
            <a:avLst/>
          </a:prstGeom>
          <a:solidFill>
            <a:srgbClr val="D8D7FD"/>
          </a:solidFill>
        </p:spPr>
        <p:txBody>
          <a:bodyPr wrap="square">
            <a:spAutoFit/>
          </a:bodyPr>
          <a:lstStyle/>
          <a:p>
            <a:pPr>
              <a:lnSpc>
                <a:spcPct val="150000"/>
              </a:lnSpc>
            </a:pPr>
            <a:r>
              <a:rPr lang="he-IL" sz="2400" b="1" i="0" u="none" strike="noStrike" baseline="0" dirty="0">
                <a:solidFill>
                  <a:srgbClr val="00B0F0"/>
                </a:solidFill>
                <a:latin typeface="NarkisClassicMF-Regular"/>
              </a:rPr>
              <a:t>1</a:t>
            </a:r>
            <a:r>
              <a:rPr lang="he-IL" sz="2400" b="1" i="0" u="none" strike="noStrike" baseline="0" dirty="0">
                <a:solidFill>
                  <a:srgbClr val="000000"/>
                </a:solidFill>
                <a:latin typeface="NarkisClassicMF-Regular"/>
              </a:rPr>
              <a:t>. </a:t>
            </a:r>
            <a:r>
              <a:rPr lang="ar-SA" sz="2800" b="1" dirty="0">
                <a:solidFill>
                  <a:srgbClr val="000000"/>
                </a:solidFill>
                <a:latin typeface="NarkisClassicMF-Regular"/>
              </a:rPr>
              <a:t>نتجوَّل في المعرض ونتمَعَّن بالمعروضات الموجودة فيه</a:t>
            </a:r>
            <a:r>
              <a:rPr lang="he-IL" sz="2800" b="1" i="0" u="none" strike="noStrike" baseline="0" dirty="0">
                <a:solidFill>
                  <a:srgbClr val="000000"/>
                </a:solidFill>
                <a:latin typeface="NarkisClassicMF-Regular"/>
              </a:rPr>
              <a:t>. </a:t>
            </a:r>
          </a:p>
          <a:p>
            <a:pPr>
              <a:lnSpc>
                <a:spcPct val="150000"/>
              </a:lnSpc>
            </a:pPr>
            <a:r>
              <a:rPr lang="he-IL" sz="2800" b="1" i="0" u="none" strike="noStrike" baseline="0" dirty="0">
                <a:solidFill>
                  <a:srgbClr val="00B0F0"/>
                </a:solidFill>
                <a:latin typeface="NarkisClassicMF-Regular"/>
              </a:rPr>
              <a:t>2. </a:t>
            </a:r>
            <a:r>
              <a:rPr lang="ar-SA" sz="2800" b="1" dirty="0">
                <a:latin typeface="NarkisClassicMF-Regular"/>
              </a:rPr>
              <a:t>نعرض تكنولوجِيَّتَنا للمجموعات الأخرى</a:t>
            </a:r>
            <a:r>
              <a:rPr lang="he-IL" sz="2800" b="1" i="0" u="none" strike="noStrike" baseline="0" dirty="0">
                <a:latin typeface="NarkisClassicMF-Regular"/>
              </a:rPr>
              <a:t>.</a:t>
            </a:r>
          </a:p>
          <a:p>
            <a:pPr>
              <a:lnSpc>
                <a:spcPct val="150000"/>
              </a:lnSpc>
            </a:pPr>
            <a:r>
              <a:rPr lang="he-IL" sz="2800" b="1" i="0" u="none" strike="noStrike" baseline="0" dirty="0">
                <a:solidFill>
                  <a:srgbClr val="00B0F0"/>
                </a:solidFill>
                <a:latin typeface="NarkisClassicMF-Regular"/>
              </a:rPr>
              <a:t>3. </a:t>
            </a:r>
            <a:r>
              <a:rPr lang="ar-SA" sz="2800" b="1" i="0" u="none" strike="noStrike" baseline="0" dirty="0">
                <a:latin typeface="NarkisClassicMF-Regular"/>
              </a:rPr>
              <a:t>نجمع معلومات عن المعروضات ونجري نقاشًا ونقَيَ</a:t>
            </a:r>
            <a:r>
              <a:rPr lang="ar-SA" sz="2800" b="1" dirty="0">
                <a:latin typeface="NarkisClassicMF-Regular"/>
              </a:rPr>
              <a:t>ّم </a:t>
            </a:r>
            <a:r>
              <a:rPr lang="he-IL" sz="2800" b="1" i="0" u="none" strike="noStrike" baseline="0" dirty="0">
                <a:latin typeface="NarkisClassicMF-Regular"/>
              </a:rPr>
              <a:t>.</a:t>
            </a:r>
          </a:p>
          <a:p>
            <a:pPr>
              <a:lnSpc>
                <a:spcPct val="150000"/>
              </a:lnSpc>
            </a:pPr>
            <a:r>
              <a:rPr lang="he-IL" sz="2800" b="1" dirty="0">
                <a:solidFill>
                  <a:srgbClr val="00B0F0"/>
                </a:solidFill>
                <a:latin typeface="NarkisClassicMF-Regular"/>
              </a:rPr>
              <a:t>4. </a:t>
            </a:r>
            <a:r>
              <a:rPr lang="ar-SA" sz="2800" b="1" dirty="0">
                <a:latin typeface="NarkisClassicMF-Regular"/>
              </a:rPr>
              <a:t>نشارك في السيرورة التي مرَرْناها</a:t>
            </a:r>
            <a:r>
              <a:rPr lang="ar-SA" sz="2800" b="1" dirty="0">
                <a:solidFill>
                  <a:srgbClr val="00B0F0"/>
                </a:solidFill>
                <a:latin typeface="NarkisClassicMF-Regular"/>
              </a:rPr>
              <a:t>.</a:t>
            </a:r>
            <a:endParaRPr lang="he-IL" sz="2800" b="1" i="0" u="none" strike="noStrike" baseline="0" dirty="0">
              <a:solidFill>
                <a:srgbClr val="000000"/>
              </a:solidFill>
              <a:latin typeface="NarkisClassicMF-Regular"/>
            </a:endParaRPr>
          </a:p>
        </p:txBody>
      </p:sp>
      <p:sp>
        <p:nvSpPr>
          <p:cNvPr id="11" name="תיבת טקסט 10">
            <a:extLst>
              <a:ext uri="{FF2B5EF4-FFF2-40B4-BE49-F238E27FC236}">
                <a16:creationId xmlns:a16="http://schemas.microsoft.com/office/drawing/2014/main" id="{5C8760C5-4D9C-76AA-0EDD-5599A1218255}"/>
              </a:ext>
            </a:extLst>
          </p:cNvPr>
          <p:cNvSpPr txBox="1"/>
          <p:nvPr/>
        </p:nvSpPr>
        <p:spPr>
          <a:xfrm>
            <a:off x="1047751" y="4914900"/>
            <a:ext cx="10182224" cy="954107"/>
          </a:xfrm>
          <a:prstGeom prst="rect">
            <a:avLst/>
          </a:prstGeom>
          <a:solidFill>
            <a:srgbClr val="D8D7FD"/>
          </a:solidFill>
        </p:spPr>
        <p:txBody>
          <a:bodyPr wrap="square" rtlCol="1">
            <a:spAutoFit/>
          </a:bodyPr>
          <a:lstStyle/>
          <a:p>
            <a:r>
              <a:rPr lang="ar-SA" sz="2800" b="1" dirty="0">
                <a:solidFill>
                  <a:srgbClr val="FF0000"/>
                </a:solidFill>
              </a:rPr>
              <a:t>لتخطيط وانجاز هذا القسم توجهوا الى كتاب التلميذ صفحة </a:t>
            </a:r>
            <a:r>
              <a:rPr lang="he-IL" sz="2800" b="1" dirty="0">
                <a:solidFill>
                  <a:srgbClr val="FF0000"/>
                </a:solidFill>
              </a:rPr>
              <a:t>200,</a:t>
            </a:r>
          </a:p>
          <a:p>
            <a:r>
              <a:rPr lang="ar-SA" sz="2800" b="1" dirty="0">
                <a:solidFill>
                  <a:srgbClr val="FF0000"/>
                </a:solidFill>
              </a:rPr>
              <a:t>القسم الثالث</a:t>
            </a:r>
            <a:r>
              <a:rPr lang="he-IL" sz="2800" b="1" dirty="0">
                <a:solidFill>
                  <a:srgbClr val="FF0000"/>
                </a:solidFill>
              </a:rPr>
              <a:t>: </a:t>
            </a:r>
            <a:r>
              <a:rPr lang="ar-SA" sz="2800" b="1" dirty="0">
                <a:solidFill>
                  <a:srgbClr val="FF0000"/>
                </a:solidFill>
              </a:rPr>
              <a:t>نزور المعرض ونجري نقاشا.</a:t>
            </a:r>
            <a:endParaRPr lang="he-IL" sz="2800" b="1" dirty="0">
              <a:solidFill>
                <a:srgbClr val="FF0000"/>
              </a:solidFill>
            </a:endParaRPr>
          </a:p>
        </p:txBody>
      </p:sp>
      <p:pic>
        <p:nvPicPr>
          <p:cNvPr id="6" name="תמונה 5">
            <a:extLst>
              <a:ext uri="{FF2B5EF4-FFF2-40B4-BE49-F238E27FC236}">
                <a16:creationId xmlns:a16="http://schemas.microsoft.com/office/drawing/2014/main" id="{727F4C8E-7DD6-B0BB-BBF3-3D08C66ACC7A}"/>
              </a:ext>
            </a:extLst>
          </p:cNvPr>
          <p:cNvPicPr>
            <a:picLocks noChangeAspect="1"/>
          </p:cNvPicPr>
          <p:nvPr/>
        </p:nvPicPr>
        <p:blipFill>
          <a:blip r:embed="rId4"/>
          <a:stretch>
            <a:fillRect/>
          </a:stretch>
        </p:blipFill>
        <p:spPr>
          <a:xfrm>
            <a:off x="0" y="6265587"/>
            <a:ext cx="1542422" cy="565608"/>
          </a:xfrm>
          <a:prstGeom prst="rect">
            <a:avLst/>
          </a:prstGeom>
          <a:noFill/>
        </p:spPr>
      </p:pic>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1112100" y="6138876"/>
            <a:ext cx="1208314" cy="800348"/>
          </a:xfrm>
          <a:prstGeom prst="rect">
            <a:avLst/>
          </a:prstGeom>
        </p:spPr>
      </p:pic>
    </p:spTree>
    <p:extLst>
      <p:ext uri="{BB962C8B-B14F-4D97-AF65-F5344CB8AC3E}">
        <p14:creationId xmlns:p14="http://schemas.microsoft.com/office/powerpoint/2010/main" val="28230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5" name="מציין מיקום תוכן 4" descr="גזירת מסך"/>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64200" y="-81069"/>
            <a:ext cx="6509190" cy="6176963"/>
          </a:xfr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664" y="6095894"/>
            <a:ext cx="3433010" cy="762106"/>
          </a:xfrm>
          <a:prstGeom prst="rect">
            <a:avLst/>
          </a:prstGeom>
        </p:spPr>
      </p:pic>
    </p:spTree>
    <p:extLst>
      <p:ext uri="{BB962C8B-B14F-4D97-AF65-F5344CB8AC3E}">
        <p14:creationId xmlns:p14="http://schemas.microsoft.com/office/powerpoint/2010/main" val="2711821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7" name="מציין מיקום תוכן 6"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0736" y="469857"/>
            <a:ext cx="5496190" cy="5707106"/>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288098" y="-125260"/>
            <a:ext cx="12480098" cy="6983260"/>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664" y="6095894"/>
            <a:ext cx="3433010" cy="762106"/>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3220" y="235643"/>
            <a:ext cx="5470359" cy="5858133"/>
          </a:xfrm>
          <a:prstGeom prst="rect">
            <a:avLst/>
          </a:prstGeom>
        </p:spPr>
      </p:pic>
    </p:spTree>
    <p:extLst>
      <p:ext uri="{BB962C8B-B14F-4D97-AF65-F5344CB8AC3E}">
        <p14:creationId xmlns:p14="http://schemas.microsoft.com/office/powerpoint/2010/main" val="423556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0" y="5953125"/>
            <a:ext cx="1542422" cy="878070"/>
          </a:xfrm>
          <a:prstGeom prst="rect">
            <a:avLst/>
          </a:prstGeom>
          <a:noFill/>
        </p:spPr>
      </p:pic>
      <p:pic>
        <p:nvPicPr>
          <p:cNvPr id="9" name="תמונה 8">
            <a:extLst>
              <a:ext uri="{FF2B5EF4-FFF2-40B4-BE49-F238E27FC236}">
                <a16:creationId xmlns:a16="http://schemas.microsoft.com/office/drawing/2014/main" id="{D9399E8E-98D0-D73C-F76B-5BD32E84E957}"/>
              </a:ext>
            </a:extLst>
          </p:cNvPr>
          <p:cNvPicPr>
            <a:picLocks noChangeAspect="1"/>
          </p:cNvPicPr>
          <p:nvPr/>
        </p:nvPicPr>
        <p:blipFill>
          <a:blip r:embed="rId5"/>
          <a:stretch>
            <a:fillRect/>
          </a:stretch>
        </p:blipFill>
        <p:spPr>
          <a:xfrm>
            <a:off x="1774328" y="671685"/>
            <a:ext cx="8580714" cy="5720475"/>
          </a:xfrm>
          <a:prstGeom prst="rect">
            <a:avLst/>
          </a:prstGeom>
        </p:spPr>
      </p:pic>
      <p:sp>
        <p:nvSpPr>
          <p:cNvPr id="10" name="תיבת טקסט 9">
            <a:extLst>
              <a:ext uri="{FF2B5EF4-FFF2-40B4-BE49-F238E27FC236}">
                <a16:creationId xmlns:a16="http://schemas.microsoft.com/office/drawing/2014/main" id="{068D4EA6-EC3B-C11A-E982-CDCAAE9B5C1F}"/>
              </a:ext>
            </a:extLst>
          </p:cNvPr>
          <p:cNvSpPr txBox="1"/>
          <p:nvPr/>
        </p:nvSpPr>
        <p:spPr>
          <a:xfrm>
            <a:off x="3582232" y="785709"/>
            <a:ext cx="3507129" cy="523220"/>
          </a:xfrm>
          <a:prstGeom prst="rect">
            <a:avLst/>
          </a:prstGeom>
          <a:noFill/>
        </p:spPr>
        <p:txBody>
          <a:bodyPr wrap="square" rtlCol="1">
            <a:spAutoFit/>
          </a:bodyPr>
          <a:lstStyle/>
          <a:p>
            <a:r>
              <a:rPr lang="ar-SA" sz="2800" b="1" dirty="0">
                <a:solidFill>
                  <a:srgbClr val="002060"/>
                </a:solidFill>
              </a:rPr>
              <a:t>طاقم سفينة الفضاء كولومبيا</a:t>
            </a:r>
            <a:endParaRPr lang="he-IL" sz="2800" b="1" dirty="0">
              <a:solidFill>
                <a:srgbClr val="002060"/>
              </a:solidFill>
            </a:endParaRPr>
          </a:p>
        </p:txBody>
      </p:sp>
      <p:sp>
        <p:nvSpPr>
          <p:cNvPr id="11" name="תיבת טקסט 10">
            <a:extLst>
              <a:ext uri="{FF2B5EF4-FFF2-40B4-BE49-F238E27FC236}">
                <a16:creationId xmlns:a16="http://schemas.microsoft.com/office/drawing/2014/main" id="{CAFEA37D-66D5-62B9-60F0-B514FDE49AB4}"/>
              </a:ext>
            </a:extLst>
          </p:cNvPr>
          <p:cNvSpPr txBox="1"/>
          <p:nvPr/>
        </p:nvSpPr>
        <p:spPr>
          <a:xfrm>
            <a:off x="8293767" y="1020965"/>
            <a:ext cx="1427747" cy="461665"/>
          </a:xfrm>
          <a:prstGeom prst="rect">
            <a:avLst/>
          </a:prstGeom>
          <a:noFill/>
        </p:spPr>
        <p:txBody>
          <a:bodyPr wrap="square" rtlCol="1">
            <a:spAutoFit/>
          </a:bodyPr>
          <a:lstStyle/>
          <a:p>
            <a:r>
              <a:rPr lang="ar-SA" sz="2400" b="1" dirty="0">
                <a:solidFill>
                  <a:srgbClr val="002060"/>
                </a:solidFill>
              </a:rPr>
              <a:t>ايلان رامون</a:t>
            </a:r>
            <a:endParaRPr lang="he-IL" sz="2400" b="1" dirty="0">
              <a:solidFill>
                <a:srgbClr val="002060"/>
              </a:solidFill>
            </a:endParaRPr>
          </a:p>
        </p:txBody>
      </p:sp>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1096420" y="6049025"/>
            <a:ext cx="1208314" cy="800348"/>
          </a:xfrm>
          <a:prstGeom prst="rect">
            <a:avLst/>
          </a:prstGeom>
        </p:spPr>
      </p:pic>
    </p:spTree>
    <p:extLst>
      <p:ext uri="{BB962C8B-B14F-4D97-AF65-F5344CB8AC3E}">
        <p14:creationId xmlns:p14="http://schemas.microsoft.com/office/powerpoint/2010/main" val="1599879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44049" y="-62630"/>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0" y="6265587"/>
            <a:ext cx="1542422" cy="565608"/>
          </a:xfrm>
          <a:prstGeom prst="rect">
            <a:avLst/>
          </a:prstGeom>
          <a:noFill/>
        </p:spPr>
      </p:pic>
      <p:sp>
        <p:nvSpPr>
          <p:cNvPr id="9" name="תיבת טקסט 8">
            <a:extLst>
              <a:ext uri="{FF2B5EF4-FFF2-40B4-BE49-F238E27FC236}">
                <a16:creationId xmlns:a16="http://schemas.microsoft.com/office/drawing/2014/main" id="{7DA8757F-EF3C-6126-112C-38911C3D26F5}"/>
              </a:ext>
            </a:extLst>
          </p:cNvPr>
          <p:cNvSpPr txBox="1"/>
          <p:nvPr/>
        </p:nvSpPr>
        <p:spPr>
          <a:xfrm>
            <a:off x="3895786" y="272825"/>
            <a:ext cx="7888146" cy="584775"/>
          </a:xfrm>
          <a:prstGeom prst="rect">
            <a:avLst/>
          </a:prstGeom>
          <a:noFill/>
        </p:spPr>
        <p:txBody>
          <a:bodyPr wrap="square">
            <a:spAutoFit/>
          </a:bodyPr>
          <a:lstStyle/>
          <a:p>
            <a:r>
              <a:rPr lang="ar-SA" sz="3200" b="1" dirty="0">
                <a:solidFill>
                  <a:srgbClr val="00B0F0"/>
                </a:solidFill>
                <a:highlight>
                  <a:srgbClr val="000000"/>
                </a:highlight>
                <a:latin typeface="FbSpacer-Black"/>
              </a:rPr>
              <a:t>مهمة</a:t>
            </a:r>
            <a:r>
              <a:rPr lang="he-IL" sz="3200" b="1" i="0" u="none" strike="noStrike" baseline="0" dirty="0">
                <a:solidFill>
                  <a:srgbClr val="00B0F0"/>
                </a:solidFill>
                <a:highlight>
                  <a:srgbClr val="000000"/>
                </a:highlight>
                <a:latin typeface="FbSpacer-Black"/>
              </a:rPr>
              <a:t>: </a:t>
            </a:r>
            <a:r>
              <a:rPr lang="ar-SA" sz="3200" b="1" i="0" u="none" strike="noStrike" baseline="0" dirty="0">
                <a:solidFill>
                  <a:srgbClr val="00B0F0"/>
                </a:solidFill>
                <a:highlight>
                  <a:srgbClr val="000000"/>
                </a:highlight>
                <a:latin typeface="FbSpacer-Black"/>
              </a:rPr>
              <a:t>رجل</a:t>
            </a:r>
            <a:r>
              <a:rPr lang="ar-SA" sz="3200" b="1" i="0" u="none" strike="noStrike" dirty="0">
                <a:solidFill>
                  <a:srgbClr val="00B0F0"/>
                </a:solidFill>
                <a:highlight>
                  <a:srgbClr val="000000"/>
                </a:highlight>
                <a:latin typeface="FbSpacer-Black"/>
              </a:rPr>
              <a:t> الفضاء الاسرائيلي الأول في الفضاء</a:t>
            </a:r>
            <a:endParaRPr lang="he-IL" sz="3200" b="1" dirty="0">
              <a:solidFill>
                <a:srgbClr val="00B0F0"/>
              </a:solidFill>
              <a:highlight>
                <a:srgbClr val="000000"/>
              </a:highlight>
            </a:endParaRPr>
          </a:p>
        </p:txBody>
      </p:sp>
      <p:sp>
        <p:nvSpPr>
          <p:cNvPr id="11" name="תיבת טקסט 10">
            <a:extLst>
              <a:ext uri="{FF2B5EF4-FFF2-40B4-BE49-F238E27FC236}">
                <a16:creationId xmlns:a16="http://schemas.microsoft.com/office/drawing/2014/main" id="{B676D878-64FD-DDD5-EB5B-EDF5B3AE6B2E}"/>
              </a:ext>
            </a:extLst>
          </p:cNvPr>
          <p:cNvSpPr txBox="1"/>
          <p:nvPr/>
        </p:nvSpPr>
        <p:spPr>
          <a:xfrm>
            <a:off x="3384885" y="949899"/>
            <a:ext cx="8446624" cy="4616648"/>
          </a:xfrm>
          <a:prstGeom prst="rect">
            <a:avLst/>
          </a:prstGeom>
          <a:solidFill>
            <a:srgbClr val="D8D7FD"/>
          </a:solidFill>
        </p:spPr>
        <p:txBody>
          <a:bodyPr wrap="square">
            <a:spAutoFit/>
          </a:bodyPr>
          <a:lstStyle/>
          <a:p>
            <a:pPr>
              <a:lnSpc>
                <a:spcPct val="150000"/>
              </a:lnSpc>
            </a:pPr>
            <a:r>
              <a:rPr lang="ar-SA" sz="2800" b="1" i="0" u="none" strike="noStrike" baseline="0" dirty="0">
                <a:solidFill>
                  <a:srgbClr val="000000"/>
                </a:solidFill>
                <a:latin typeface="NarkisClassicMF-Regular"/>
              </a:rPr>
              <a:t>في </a:t>
            </a:r>
            <a:r>
              <a:rPr lang="he-IL" sz="2800" b="1" i="0" u="none" strike="noStrike" baseline="0" dirty="0">
                <a:solidFill>
                  <a:srgbClr val="000000"/>
                </a:solidFill>
                <a:latin typeface="NarkisClassicMF-Regular"/>
              </a:rPr>
              <a:t>16 </a:t>
            </a:r>
            <a:r>
              <a:rPr lang="ar-SA" sz="2800" b="1" i="0" u="none" strike="noStrike" baseline="0" dirty="0">
                <a:solidFill>
                  <a:srgbClr val="000000"/>
                </a:solidFill>
                <a:latin typeface="NarkisClassicMF-Regular"/>
              </a:rPr>
              <a:t>كانون</a:t>
            </a:r>
            <a:r>
              <a:rPr lang="ar-SA" sz="2800" b="1" i="0" u="none" strike="noStrike" dirty="0">
                <a:solidFill>
                  <a:srgbClr val="000000"/>
                </a:solidFill>
                <a:latin typeface="NarkisClassicMF-Regular"/>
              </a:rPr>
              <a:t> الثاني</a:t>
            </a:r>
            <a:r>
              <a:rPr lang="he-IL" sz="2800" b="1" i="0" u="none" strike="noStrike" baseline="0" dirty="0">
                <a:solidFill>
                  <a:srgbClr val="000000"/>
                </a:solidFill>
                <a:latin typeface="NarkisClassicMF-Regular"/>
              </a:rPr>
              <a:t> </a:t>
            </a:r>
            <a:r>
              <a:rPr lang="ar-SA" sz="2800" b="1" i="0" u="none" strike="noStrike" baseline="0" dirty="0">
                <a:solidFill>
                  <a:srgbClr val="000000"/>
                </a:solidFill>
                <a:latin typeface="NarkisClassicMF-Regular"/>
              </a:rPr>
              <a:t>من</a:t>
            </a:r>
            <a:r>
              <a:rPr lang="ar-SA" sz="2800" b="1" i="0" u="none" strike="noStrike" dirty="0">
                <a:solidFill>
                  <a:srgbClr val="000000"/>
                </a:solidFill>
                <a:latin typeface="NarkisClassicMF-Regular"/>
              </a:rPr>
              <a:t> العام 2003</a:t>
            </a:r>
            <a:r>
              <a:rPr lang="he-IL" sz="2800" b="1" i="0" u="none" strike="noStrike" baseline="0" dirty="0">
                <a:solidFill>
                  <a:srgbClr val="000000"/>
                </a:solidFill>
                <a:latin typeface="NarkisClassicMF-Regular"/>
              </a:rPr>
              <a:t> </a:t>
            </a:r>
            <a:r>
              <a:rPr lang="ar-SA" sz="2800" b="1" i="0" u="none" strike="noStrike" baseline="0" dirty="0">
                <a:solidFill>
                  <a:srgbClr val="000000"/>
                </a:solidFill>
                <a:latin typeface="NarkisClassicMF-Regular"/>
              </a:rPr>
              <a:t>انضمت اسرائيل الى عائلة الدول التي ترسل رواد الفضاء الى</a:t>
            </a:r>
            <a:r>
              <a:rPr lang="ar-SA" sz="2800" b="1" i="0" u="none" strike="noStrike" dirty="0">
                <a:solidFill>
                  <a:srgbClr val="000000"/>
                </a:solidFill>
                <a:latin typeface="NarkisClassicMF-Regular"/>
              </a:rPr>
              <a:t> الفضاء.</a:t>
            </a:r>
            <a:r>
              <a:rPr lang="he-IL" sz="2800" b="1" i="0" u="none" strike="noStrike" baseline="0" dirty="0">
                <a:solidFill>
                  <a:srgbClr val="000000"/>
                </a:solidFill>
                <a:latin typeface="NarkisClassicMF-Regular"/>
              </a:rPr>
              <a:t> </a:t>
            </a:r>
          </a:p>
          <a:p>
            <a:pPr>
              <a:lnSpc>
                <a:spcPct val="150000"/>
              </a:lnSpc>
            </a:pPr>
            <a:r>
              <a:rPr lang="ar-SA" sz="2800" b="1" i="0" u="none" strike="noStrike" baseline="0" dirty="0">
                <a:solidFill>
                  <a:srgbClr val="000000"/>
                </a:solidFill>
                <a:latin typeface="NarkisClassicMF-Regular"/>
              </a:rPr>
              <a:t>ايلان رامون، را</a:t>
            </a:r>
            <a:r>
              <a:rPr lang="ar-SA" sz="2800" b="1" dirty="0">
                <a:solidFill>
                  <a:srgbClr val="000000"/>
                </a:solidFill>
                <a:latin typeface="NarkisClassicMF-Regular"/>
              </a:rPr>
              <a:t>ئد الفضاء الاسرائيلي الأوَّل ، أقلع في سفينة الفضاء كولومبيا لرحلة لمدة 16 يوما في الفضاء.</a:t>
            </a:r>
            <a:endParaRPr lang="he-IL" sz="2800" b="1" dirty="0">
              <a:solidFill>
                <a:srgbClr val="000000"/>
              </a:solidFill>
              <a:latin typeface="NarkisClassicMF-Regular"/>
            </a:endParaRPr>
          </a:p>
          <a:p>
            <a:pPr>
              <a:lnSpc>
                <a:spcPct val="150000"/>
              </a:lnSpc>
            </a:pPr>
            <a:r>
              <a:rPr lang="ar-SA" sz="2800" b="1" i="0" u="none" strike="noStrike" baseline="0" dirty="0">
                <a:solidFill>
                  <a:srgbClr val="000000"/>
                </a:solidFill>
                <a:latin typeface="NarkisClassicMF-Regular"/>
              </a:rPr>
              <a:t>سفينة</a:t>
            </a:r>
            <a:r>
              <a:rPr lang="ar-SA" sz="2800" b="1" i="0" u="none" strike="noStrike" dirty="0">
                <a:solidFill>
                  <a:srgbClr val="000000"/>
                </a:solidFill>
                <a:latin typeface="NarkisClassicMF-Regular"/>
              </a:rPr>
              <a:t> الفضاء كولومبيا هي سفينة الفضاء الاولى التي </a:t>
            </a:r>
            <a:r>
              <a:rPr lang="ar-SA" sz="2800" b="1" dirty="0">
                <a:solidFill>
                  <a:srgbClr val="000000"/>
                </a:solidFill>
                <a:latin typeface="NarkisClassicMF-Regular"/>
              </a:rPr>
              <a:t>أطلقتها ناسا.</a:t>
            </a:r>
            <a:r>
              <a:rPr lang="he-IL" sz="2800" b="1" i="0" u="none" strike="noStrike" baseline="0" dirty="0">
                <a:solidFill>
                  <a:srgbClr val="000000"/>
                </a:solidFill>
                <a:latin typeface="NarkisClassicMF-Regular"/>
              </a:rPr>
              <a:t> </a:t>
            </a:r>
          </a:p>
          <a:p>
            <a:pPr>
              <a:lnSpc>
                <a:spcPct val="150000"/>
              </a:lnSpc>
            </a:pPr>
            <a:r>
              <a:rPr lang="ar-SA" sz="2800" b="1" dirty="0">
                <a:solidFill>
                  <a:srgbClr val="000000"/>
                </a:solidFill>
                <a:latin typeface="NarkisClassicMF-Regular"/>
              </a:rPr>
              <a:t>سفينة الفضاء كولومبيا هي الوحيدة التي عمل طاقمها في مجال البحث العلمي</a:t>
            </a:r>
            <a:r>
              <a:rPr lang="ar-SA" sz="2400" dirty="0">
                <a:solidFill>
                  <a:srgbClr val="000000"/>
                </a:solidFill>
                <a:latin typeface="NarkisClassicMF-Regular"/>
              </a:rPr>
              <a:t>.</a:t>
            </a:r>
            <a:endParaRPr lang="he-IL" sz="3200" dirty="0"/>
          </a:p>
        </p:txBody>
      </p:sp>
      <p:sp>
        <p:nvSpPr>
          <p:cNvPr id="12" name="תיבת טקסט 11">
            <a:extLst>
              <a:ext uri="{FF2B5EF4-FFF2-40B4-BE49-F238E27FC236}">
                <a16:creationId xmlns:a16="http://schemas.microsoft.com/office/drawing/2014/main" id="{4C14AC5E-C040-FF8E-D0A6-EFCDDB140289}"/>
              </a:ext>
            </a:extLst>
          </p:cNvPr>
          <p:cNvSpPr txBox="1"/>
          <p:nvPr/>
        </p:nvSpPr>
        <p:spPr>
          <a:xfrm>
            <a:off x="3384885" y="5149711"/>
            <a:ext cx="6806981" cy="1815882"/>
          </a:xfrm>
          <a:prstGeom prst="rect">
            <a:avLst/>
          </a:prstGeom>
          <a:solidFill>
            <a:srgbClr val="D8D7FD"/>
          </a:solidFill>
        </p:spPr>
        <p:txBody>
          <a:bodyPr wrap="square" rtlCol="1">
            <a:spAutoFit/>
          </a:bodyPr>
          <a:lstStyle/>
          <a:p>
            <a:pPr marL="342900" indent="-342900">
              <a:buFont typeface="Wingdings" panose="05000000000000000000" pitchFamily="2" charset="2"/>
              <a:buChar char="Ø"/>
            </a:pPr>
            <a:r>
              <a:rPr lang="ar-SA" sz="2800" b="1" dirty="0"/>
              <a:t>نسأل أسئلة حول رحلة ايلان رامون.</a:t>
            </a:r>
            <a:endParaRPr lang="he-IL" sz="2800" b="1" dirty="0"/>
          </a:p>
          <a:p>
            <a:pPr marL="342900" indent="-342900">
              <a:buFont typeface="Wingdings" panose="05000000000000000000" pitchFamily="2" charset="2"/>
              <a:buChar char="Ø"/>
            </a:pPr>
            <a:r>
              <a:rPr lang="ar-SA" sz="2800" b="1" dirty="0"/>
              <a:t>نقرأ في كتاب التدريس قطعة المعلومات صفحة 207</a:t>
            </a:r>
            <a:r>
              <a:rPr lang="he-IL" sz="2800" b="1" dirty="0"/>
              <a:t>.</a:t>
            </a:r>
          </a:p>
          <a:p>
            <a:pPr marL="342900" indent="-342900">
              <a:buFont typeface="Wingdings" panose="05000000000000000000" pitchFamily="2" charset="2"/>
              <a:buChar char="Ø"/>
            </a:pPr>
            <a:r>
              <a:rPr lang="ar-SA" sz="2800" b="1" dirty="0"/>
              <a:t>نختار ثلاثة اسئلة ونجيب عليها.</a:t>
            </a:r>
            <a:endParaRPr lang="he-IL" sz="2800" b="1" dirty="0"/>
          </a:p>
          <a:p>
            <a:pPr marL="342900" indent="-342900">
              <a:buFont typeface="Wingdings" panose="05000000000000000000" pitchFamily="2" charset="2"/>
              <a:buChar char="Ø"/>
            </a:pPr>
            <a:r>
              <a:rPr lang="ar-SA" sz="2800" b="1" dirty="0"/>
              <a:t>نجيب عن الأسئلة </a:t>
            </a:r>
            <a:r>
              <a:rPr lang="he-IL" sz="2800" b="1" dirty="0"/>
              <a:t>1-5 </a:t>
            </a:r>
            <a:r>
              <a:rPr lang="ar-SA" sz="2800" b="1" dirty="0"/>
              <a:t>صفحة</a:t>
            </a:r>
            <a:r>
              <a:rPr lang="he-IL" sz="2800" b="1" dirty="0"/>
              <a:t> 208.</a:t>
            </a:r>
          </a:p>
        </p:txBody>
      </p:sp>
      <p:pic>
        <p:nvPicPr>
          <p:cNvPr id="13" name="תמונה 12">
            <a:extLst>
              <a:ext uri="{FF2B5EF4-FFF2-40B4-BE49-F238E27FC236}">
                <a16:creationId xmlns:a16="http://schemas.microsoft.com/office/drawing/2014/main" id="{494F03FC-F088-3FD0-80B9-5DA30E2EA6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31" y="1071573"/>
            <a:ext cx="3351954" cy="5194014"/>
          </a:xfrm>
          <a:prstGeom prst="rect">
            <a:avLst/>
          </a:prstGeom>
          <a:noFill/>
          <a:ln>
            <a:noFill/>
          </a:ln>
        </p:spPr>
      </p:pic>
      <p:sp>
        <p:nvSpPr>
          <p:cNvPr id="14" name="תיבת טקסט 13">
            <a:extLst>
              <a:ext uri="{FF2B5EF4-FFF2-40B4-BE49-F238E27FC236}">
                <a16:creationId xmlns:a16="http://schemas.microsoft.com/office/drawing/2014/main" id="{835F31DF-CD51-FF21-82C5-A7EF4D231376}"/>
              </a:ext>
            </a:extLst>
          </p:cNvPr>
          <p:cNvSpPr txBox="1"/>
          <p:nvPr/>
        </p:nvSpPr>
        <p:spPr>
          <a:xfrm>
            <a:off x="967391" y="1149989"/>
            <a:ext cx="1469985" cy="461665"/>
          </a:xfrm>
          <a:prstGeom prst="rect">
            <a:avLst/>
          </a:prstGeom>
          <a:noFill/>
        </p:spPr>
        <p:txBody>
          <a:bodyPr wrap="square" rtlCol="1">
            <a:spAutoFit/>
          </a:bodyPr>
          <a:lstStyle/>
          <a:p>
            <a:r>
              <a:rPr lang="ar-SA" sz="2400" b="1" dirty="0">
                <a:solidFill>
                  <a:srgbClr val="002060"/>
                </a:solidFill>
              </a:rPr>
              <a:t>ايلان رامون</a:t>
            </a:r>
            <a:endParaRPr lang="he-IL" sz="2400" b="1" dirty="0">
              <a:solidFill>
                <a:srgbClr val="002060"/>
              </a:solidFill>
            </a:endParaRPr>
          </a:p>
        </p:txBody>
      </p:sp>
      <p:sp>
        <p:nvSpPr>
          <p:cNvPr id="6" name="תיבת טקסט 5">
            <a:extLst>
              <a:ext uri="{FF2B5EF4-FFF2-40B4-BE49-F238E27FC236}">
                <a16:creationId xmlns:a16="http://schemas.microsoft.com/office/drawing/2014/main" id="{18DE04C3-7E8F-F9E4-8913-7779A9896927}"/>
              </a:ext>
            </a:extLst>
          </p:cNvPr>
          <p:cNvSpPr txBox="1"/>
          <p:nvPr/>
        </p:nvSpPr>
        <p:spPr>
          <a:xfrm>
            <a:off x="2437376" y="334379"/>
            <a:ext cx="2916821" cy="461665"/>
          </a:xfrm>
          <a:prstGeom prst="rect">
            <a:avLst/>
          </a:prstGeom>
          <a:noFill/>
        </p:spPr>
        <p:txBody>
          <a:bodyPr wrap="square" rtlCol="1">
            <a:spAutoFit/>
          </a:bodyPr>
          <a:lstStyle/>
          <a:p>
            <a:r>
              <a:rPr lang="ar-SA" sz="2400" b="1" dirty="0">
                <a:solidFill>
                  <a:schemeClr val="bg1"/>
                </a:solidFill>
                <a:highlight>
                  <a:srgbClr val="000000"/>
                </a:highlight>
              </a:rPr>
              <a:t>الصفحات </a:t>
            </a:r>
            <a:r>
              <a:rPr lang="he-IL" sz="2400" b="1" dirty="0">
                <a:solidFill>
                  <a:schemeClr val="bg1"/>
                </a:solidFill>
                <a:highlight>
                  <a:srgbClr val="000000"/>
                </a:highlight>
              </a:rPr>
              <a:t> 208-207</a:t>
            </a:r>
          </a:p>
        </p:txBody>
      </p:sp>
      <p:pic>
        <p:nvPicPr>
          <p:cNvPr id="15" name="תמונה 14">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575618" y="6081055"/>
            <a:ext cx="1208314" cy="800348"/>
          </a:xfrm>
          <a:prstGeom prst="rect">
            <a:avLst/>
          </a:prstGeom>
        </p:spPr>
      </p:pic>
    </p:spTree>
    <p:extLst>
      <p:ext uri="{BB962C8B-B14F-4D97-AF65-F5344CB8AC3E}">
        <p14:creationId xmlns:p14="http://schemas.microsoft.com/office/powerpoint/2010/main" val="3473506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122350"/>
            <a:ext cx="12480098" cy="6953545"/>
          </a:xfrm>
          <a:prstGeom prst="rect">
            <a:avLst/>
          </a:prstGeom>
        </p:spPr>
      </p:pic>
      <p:pic>
        <p:nvPicPr>
          <p:cNvPr id="8" name="מציין מיקום תוכן 7" descr="גזירת מסך"/>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43491" y="124404"/>
            <a:ext cx="10091170" cy="1917323"/>
          </a:xfr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sp>
        <p:nvSpPr>
          <p:cNvPr id="6" name="תיבת טקסט 5">
            <a:extLst>
              <a:ext uri="{FF2B5EF4-FFF2-40B4-BE49-F238E27FC236}">
                <a16:creationId xmlns:a16="http://schemas.microsoft.com/office/drawing/2014/main" id="{AE6757F8-CB33-29E3-D7B1-797739CCD290}"/>
              </a:ext>
            </a:extLst>
          </p:cNvPr>
          <p:cNvSpPr txBox="1"/>
          <p:nvPr/>
        </p:nvSpPr>
        <p:spPr>
          <a:xfrm>
            <a:off x="5566611" y="3633397"/>
            <a:ext cx="6502042" cy="954107"/>
          </a:xfrm>
          <a:prstGeom prst="rect">
            <a:avLst/>
          </a:prstGeom>
          <a:solidFill>
            <a:schemeClr val="accent5">
              <a:lumMod val="20000"/>
              <a:lumOff val="80000"/>
            </a:schemeClr>
          </a:solidFill>
        </p:spPr>
        <p:txBody>
          <a:bodyPr wrap="square" rtlCol="1">
            <a:spAutoFit/>
          </a:bodyPr>
          <a:lstStyle/>
          <a:p>
            <a:r>
              <a:rPr lang="ar-SA" sz="2800" b="1" dirty="0" err="1">
                <a:solidFill>
                  <a:srgbClr val="FF0000"/>
                </a:solidFill>
              </a:rPr>
              <a:t>توجَّهوالى</a:t>
            </a:r>
            <a:r>
              <a:rPr lang="ar-SA" sz="2800" b="1" dirty="0">
                <a:solidFill>
                  <a:srgbClr val="FF0000"/>
                </a:solidFill>
              </a:rPr>
              <a:t> كتاب التّدريس صفحة </a:t>
            </a:r>
            <a:r>
              <a:rPr lang="he-IL" sz="2800" b="1" dirty="0">
                <a:solidFill>
                  <a:srgbClr val="FF0000"/>
                </a:solidFill>
              </a:rPr>
              <a:t>209 </a:t>
            </a:r>
            <a:r>
              <a:rPr lang="ar-SA" sz="2800" b="1" dirty="0">
                <a:solidFill>
                  <a:srgbClr val="FF0000"/>
                </a:solidFill>
              </a:rPr>
              <a:t>واستمروا بقراءة التعليمات للمهمَّة.</a:t>
            </a:r>
            <a:endParaRPr lang="he-IL" sz="2800" b="1" dirty="0">
              <a:solidFill>
                <a:srgbClr val="FF0000"/>
              </a:solidFill>
            </a:endParaRPr>
          </a:p>
        </p:txBody>
      </p:sp>
      <p:pic>
        <p:nvPicPr>
          <p:cNvPr id="9" name="תמונה 8">
            <a:extLst>
              <a:ext uri="{FF2B5EF4-FFF2-40B4-BE49-F238E27FC236}">
                <a16:creationId xmlns:a16="http://schemas.microsoft.com/office/drawing/2014/main" id="{5A83D005-841F-5264-D24D-062E81CCBBF4}"/>
              </a:ext>
            </a:extLst>
          </p:cNvPr>
          <p:cNvPicPr>
            <a:picLocks noChangeAspect="1"/>
          </p:cNvPicPr>
          <p:nvPr/>
        </p:nvPicPr>
        <p:blipFill>
          <a:blip r:embed="rId6">
            <a:clrChange>
              <a:clrFrom>
                <a:srgbClr val="5B6C7C"/>
              </a:clrFrom>
              <a:clrTo>
                <a:srgbClr val="5B6C7C">
                  <a:alpha val="0"/>
                </a:srgbClr>
              </a:clrTo>
            </a:clrChange>
            <a:extLst>
              <a:ext uri="{28A0092B-C50C-407E-A947-70E740481C1C}">
                <a14:useLocalDpi xmlns:a14="http://schemas.microsoft.com/office/drawing/2010/main" val="0"/>
              </a:ext>
            </a:extLst>
          </a:blip>
          <a:srcRect/>
          <a:stretch>
            <a:fillRect/>
          </a:stretch>
        </p:blipFill>
        <p:spPr bwMode="auto">
          <a:xfrm>
            <a:off x="642875" y="2201103"/>
            <a:ext cx="4699322" cy="3818697"/>
          </a:xfrm>
          <a:prstGeom prst="rect">
            <a:avLst/>
          </a:prstGeom>
          <a:noFill/>
          <a:ln>
            <a:noFill/>
          </a:ln>
        </p:spPr>
      </p:pic>
      <p:sp>
        <p:nvSpPr>
          <p:cNvPr id="11" name="תיבת טקסט 10">
            <a:extLst>
              <a:ext uri="{FF2B5EF4-FFF2-40B4-BE49-F238E27FC236}">
                <a16:creationId xmlns:a16="http://schemas.microsoft.com/office/drawing/2014/main" id="{AE7B1C8C-71EA-9AAF-CD84-F9181A2590EE}"/>
              </a:ext>
            </a:extLst>
          </p:cNvPr>
          <p:cNvSpPr txBox="1"/>
          <p:nvPr/>
        </p:nvSpPr>
        <p:spPr>
          <a:xfrm>
            <a:off x="1126199" y="2626971"/>
            <a:ext cx="1643605" cy="461665"/>
          </a:xfrm>
          <a:prstGeom prst="rect">
            <a:avLst/>
          </a:prstGeom>
          <a:noFill/>
        </p:spPr>
        <p:txBody>
          <a:bodyPr wrap="square" rtlCol="1">
            <a:spAutoFit/>
          </a:bodyPr>
          <a:lstStyle/>
          <a:p>
            <a:r>
              <a:rPr lang="ar-SA" sz="2400" b="1" dirty="0">
                <a:solidFill>
                  <a:srgbClr val="C00000"/>
                </a:solidFill>
              </a:rPr>
              <a:t>محطة الفضاء</a:t>
            </a:r>
            <a:endParaRPr lang="he-IL" sz="2400" b="1" dirty="0">
              <a:solidFill>
                <a:srgbClr val="C00000"/>
              </a:solidFill>
            </a:endParaRPr>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11179775" y="5865413"/>
            <a:ext cx="1208314" cy="800348"/>
          </a:xfrm>
          <a:prstGeom prst="rect">
            <a:avLst/>
          </a:prstGeom>
        </p:spPr>
      </p:pic>
    </p:spTree>
    <p:extLst>
      <p:ext uri="{BB962C8B-B14F-4D97-AF65-F5344CB8AC3E}">
        <p14:creationId xmlns:p14="http://schemas.microsoft.com/office/powerpoint/2010/main" val="385505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5" name="מציין מיקום תוכן 4"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3311" y="1667658"/>
            <a:ext cx="8128247" cy="3672086"/>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144049" y="-133887"/>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75364" y="-38960"/>
            <a:ext cx="1208314" cy="800348"/>
          </a:xfrm>
          <a:prstGeom prst="rect">
            <a:avLst/>
          </a:prstGeom>
        </p:spPr>
      </p:pic>
      <p:pic>
        <p:nvPicPr>
          <p:cNvPr id="8" name="תמונה 7"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269" y="1610506"/>
            <a:ext cx="9897780" cy="4397262"/>
          </a:xfrm>
          <a:prstGeom prst="rect">
            <a:avLst/>
          </a:prstGeom>
        </p:spPr>
      </p:pic>
      <p:pic>
        <p:nvPicPr>
          <p:cNvPr id="12" name="תמונה 11" descr="רכב רקטי חינם וקטור נסיעה בחלל">
            <a:extLst>
              <a:ext uri="{FF2B5EF4-FFF2-40B4-BE49-F238E27FC236}">
                <a16:creationId xmlns:a16="http://schemas.microsoft.com/office/drawing/2014/main" id="{3836EA7F-2502-836B-338B-65A45F64905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4247" y="208547"/>
            <a:ext cx="4016902" cy="4575045"/>
          </a:xfrm>
          <a:prstGeom prst="rect">
            <a:avLst/>
          </a:prstGeom>
          <a:noFill/>
          <a:ln>
            <a:noFill/>
          </a:ln>
        </p:spPr>
      </p:pic>
    </p:spTree>
    <p:extLst>
      <p:ext uri="{BB962C8B-B14F-4D97-AF65-F5344CB8AC3E}">
        <p14:creationId xmlns:p14="http://schemas.microsoft.com/office/powerpoint/2010/main" val="412366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5" name="מציין מיקום תוכן 4"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05050" y="3505925"/>
            <a:ext cx="3581900" cy="990738"/>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288098" y="-25134"/>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sp>
        <p:nvSpPr>
          <p:cNvPr id="6" name="תיבת טקסט 5">
            <a:extLst>
              <a:ext uri="{FF2B5EF4-FFF2-40B4-BE49-F238E27FC236}">
                <a16:creationId xmlns:a16="http://schemas.microsoft.com/office/drawing/2014/main" id="{A526877B-E8D8-3D4F-4E7B-1EE8544BC22A}"/>
              </a:ext>
            </a:extLst>
          </p:cNvPr>
          <p:cNvSpPr txBox="1"/>
          <p:nvPr/>
        </p:nvSpPr>
        <p:spPr>
          <a:xfrm>
            <a:off x="-288098" y="5350858"/>
            <a:ext cx="2533993" cy="523220"/>
          </a:xfrm>
          <a:prstGeom prst="rect">
            <a:avLst/>
          </a:prstGeom>
          <a:solidFill>
            <a:schemeClr val="tx1"/>
          </a:solidFill>
        </p:spPr>
        <p:txBody>
          <a:bodyPr wrap="square" rtlCol="1">
            <a:spAutoFit/>
          </a:bodyPr>
          <a:lstStyle/>
          <a:p>
            <a:r>
              <a:rPr lang="ar-SA" sz="2800" b="1" dirty="0">
                <a:hlinkClick r:id="rId6"/>
              </a:rPr>
              <a:t>مجرة درب التبانة</a:t>
            </a:r>
            <a:endParaRPr lang="he-IL" sz="2800" b="1" dirty="0"/>
          </a:p>
        </p:txBody>
      </p:sp>
      <p:sp>
        <p:nvSpPr>
          <p:cNvPr id="8" name="תיבת טקסט 7">
            <a:extLst>
              <a:ext uri="{FF2B5EF4-FFF2-40B4-BE49-F238E27FC236}">
                <a16:creationId xmlns:a16="http://schemas.microsoft.com/office/drawing/2014/main" id="{FB0E786B-A2C3-BA88-0A5E-51F4CC43231B}"/>
              </a:ext>
            </a:extLst>
          </p:cNvPr>
          <p:cNvSpPr txBox="1"/>
          <p:nvPr/>
        </p:nvSpPr>
        <p:spPr>
          <a:xfrm>
            <a:off x="5139160" y="185195"/>
            <a:ext cx="3576578" cy="707886"/>
          </a:xfrm>
          <a:prstGeom prst="rect">
            <a:avLst/>
          </a:prstGeom>
          <a:noFill/>
        </p:spPr>
        <p:txBody>
          <a:bodyPr wrap="square" rtlCol="1">
            <a:spAutoFit/>
          </a:bodyPr>
          <a:lstStyle/>
          <a:p>
            <a:pPr algn="l"/>
            <a:r>
              <a:rPr lang="ar-SA" sz="4000" b="1" dirty="0">
                <a:solidFill>
                  <a:schemeClr val="bg1"/>
                </a:solidFill>
                <a:highlight>
                  <a:srgbClr val="000000"/>
                </a:highlight>
              </a:rPr>
              <a:t>افتتاحيَّة</a:t>
            </a:r>
            <a:r>
              <a:rPr lang="he-IL" sz="4000" b="1" dirty="0">
                <a:solidFill>
                  <a:schemeClr val="bg1"/>
                </a:solidFill>
                <a:highlight>
                  <a:srgbClr val="000000"/>
                </a:highlight>
              </a:rPr>
              <a:t> </a:t>
            </a:r>
            <a:r>
              <a:rPr lang="he-IL" sz="2400" dirty="0">
                <a:solidFill>
                  <a:schemeClr val="bg1"/>
                </a:solidFill>
                <a:highlight>
                  <a:srgbClr val="000000"/>
                </a:highlight>
              </a:rPr>
              <a:t> </a:t>
            </a:r>
            <a:r>
              <a:rPr lang="ar-SA" sz="2400" dirty="0">
                <a:solidFill>
                  <a:schemeClr val="bg1"/>
                </a:solidFill>
                <a:highlight>
                  <a:srgbClr val="000000"/>
                </a:highlight>
              </a:rPr>
              <a:t>صفحة</a:t>
            </a:r>
            <a:r>
              <a:rPr lang="he-IL" sz="2400" dirty="0">
                <a:solidFill>
                  <a:schemeClr val="bg1"/>
                </a:solidFill>
                <a:highlight>
                  <a:srgbClr val="000000"/>
                </a:highlight>
              </a:rPr>
              <a:t> 188</a:t>
            </a:r>
            <a:endParaRPr lang="he-IL" sz="3200" dirty="0">
              <a:solidFill>
                <a:schemeClr val="bg1"/>
              </a:solidFill>
              <a:highlight>
                <a:srgbClr val="000000"/>
              </a:highlight>
            </a:endParaRPr>
          </a:p>
        </p:txBody>
      </p:sp>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11117905" y="6148217"/>
            <a:ext cx="1208314" cy="800348"/>
          </a:xfrm>
          <a:prstGeom prst="rect">
            <a:avLst/>
          </a:prstGeom>
        </p:spPr>
      </p:pic>
      <p:pic>
        <p:nvPicPr>
          <p:cNvPr id="9" name="תמונה 8"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3853" y="5638729"/>
            <a:ext cx="5422231" cy="1237380"/>
          </a:xfrm>
          <a:prstGeom prst="rect">
            <a:avLst/>
          </a:prstGeom>
        </p:spPr>
      </p:pic>
      <p:pic>
        <p:nvPicPr>
          <p:cNvPr id="10" name="תמונה 9"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5895" y="819587"/>
            <a:ext cx="8831909" cy="4495762"/>
          </a:xfrm>
          <a:prstGeom prst="rect">
            <a:avLst/>
          </a:prstGeom>
        </p:spPr>
      </p:pic>
    </p:spTree>
    <p:extLst>
      <p:ext uri="{BB962C8B-B14F-4D97-AF65-F5344CB8AC3E}">
        <p14:creationId xmlns:p14="http://schemas.microsoft.com/office/powerpoint/2010/main" val="107497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288098" y="-901992"/>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0" y="6265587"/>
            <a:ext cx="1542422" cy="565608"/>
          </a:xfrm>
          <a:prstGeom prst="rect">
            <a:avLst/>
          </a:prstGeom>
          <a:noFill/>
        </p:spPr>
      </p:pic>
      <p:pic>
        <p:nvPicPr>
          <p:cNvPr id="5" name="מציין מיקום תוכן 4" descr="גזירת מסך"/>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1586" y="949897"/>
            <a:ext cx="11833951" cy="3421637"/>
          </a:xfr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983686" y="5280920"/>
            <a:ext cx="1208314" cy="800348"/>
          </a:xfrm>
          <a:prstGeom prst="rect">
            <a:avLst/>
          </a:prstGeom>
        </p:spPr>
      </p:pic>
    </p:spTree>
    <p:extLst>
      <p:ext uri="{BB962C8B-B14F-4D97-AF65-F5344CB8AC3E}">
        <p14:creationId xmlns:p14="http://schemas.microsoft.com/office/powerpoint/2010/main" val="209991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5" name="מציין מיקום תוכן 4"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8574" y="2710476"/>
            <a:ext cx="5734851" cy="2581635"/>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144049" y="-152065"/>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sp>
        <p:nvSpPr>
          <p:cNvPr id="12" name="תיבת טקסט 11">
            <a:extLst>
              <a:ext uri="{FF2B5EF4-FFF2-40B4-BE49-F238E27FC236}">
                <a16:creationId xmlns:a16="http://schemas.microsoft.com/office/drawing/2014/main" id="{9D2B078E-4992-DF3C-A8F3-A2F38C117531}"/>
              </a:ext>
            </a:extLst>
          </p:cNvPr>
          <p:cNvSpPr txBox="1"/>
          <p:nvPr/>
        </p:nvSpPr>
        <p:spPr>
          <a:xfrm>
            <a:off x="4292973" y="1047996"/>
            <a:ext cx="7129839" cy="5419689"/>
          </a:xfrm>
          <a:prstGeom prst="rect">
            <a:avLst/>
          </a:prstGeom>
          <a:solidFill>
            <a:schemeClr val="accent5">
              <a:lumMod val="20000"/>
              <a:lumOff val="80000"/>
            </a:schemeClr>
          </a:solidFill>
        </p:spPr>
        <p:txBody>
          <a:bodyPr wrap="square">
            <a:spAutoFit/>
          </a:bodyPr>
          <a:lstStyle/>
          <a:p>
            <a:pPr>
              <a:lnSpc>
                <a:spcPct val="150000"/>
              </a:lnSpc>
            </a:pPr>
            <a:r>
              <a:rPr lang="ar-SA" sz="2600" b="1" dirty="0">
                <a:latin typeface="NarkisClassicMF-Regular"/>
              </a:rPr>
              <a:t>أمامكم أسئلة ومهام تستطيعون بمساعدتها ممارسة وتطبيق ما تعلَّمتم في هذا الفصل. اذا لزم الأمر بإمكانكم طبعًا الاستعانة بكتاب التدريس</a:t>
            </a:r>
            <a:r>
              <a:rPr lang="he-IL" sz="2600" b="1" i="0" u="none" strike="noStrike" baseline="0" dirty="0">
                <a:latin typeface="NarkisClassicMF-Regular"/>
              </a:rPr>
              <a:t>.</a:t>
            </a:r>
          </a:p>
          <a:p>
            <a:pPr marL="457200" indent="-457200">
              <a:lnSpc>
                <a:spcPct val="150000"/>
              </a:lnSpc>
              <a:buAutoNum type="arabicPeriod"/>
            </a:pPr>
            <a:r>
              <a:rPr lang="ar-SA" sz="2600" b="1" i="0" u="none" strike="noStrike" baseline="0" dirty="0">
                <a:latin typeface="NarkisClassicMF-Regular"/>
              </a:rPr>
              <a:t>تخيَّلوا انكم تطيرون في مركبة لمهمة</a:t>
            </a:r>
            <a:r>
              <a:rPr lang="ar-SA" sz="2600" b="1" i="0" u="none" strike="noStrike" dirty="0">
                <a:latin typeface="NarkisClassicMF-Regular"/>
              </a:rPr>
              <a:t> بحث في أرجاء المجرَّة. في طريقكم تصادفون ظواهر غريبة ومثيرة. أي صور تريدون الاحتفاظ بها كتذكار في البومكم؟ حضروا البوم لرائد/ة فضاء.</a:t>
            </a:r>
          </a:p>
          <a:p>
            <a:pPr>
              <a:lnSpc>
                <a:spcPct val="150000"/>
              </a:lnSpc>
            </a:pPr>
            <a:r>
              <a:rPr lang="ar-SA" sz="2600" b="1" baseline="0" dirty="0">
                <a:latin typeface="NarkisClassicMF-Regular"/>
              </a:rPr>
              <a:t>     أدخلوا الى موقع تلسكوب الفضاء هابل التابع لناسا . اختاروا أجمل عشر صور رأيتموه</a:t>
            </a:r>
            <a:r>
              <a:rPr lang="ar-SA" sz="2600" b="1" dirty="0">
                <a:latin typeface="NarkisClassicMF-Regular"/>
              </a:rPr>
              <a:t>ا في رحلاتكم، أكتبوا وصفًا قصيرًا بجانب كل منها.</a:t>
            </a:r>
            <a:endParaRPr lang="he-IL" sz="2600" b="1" i="0" u="none" strike="noStrike" baseline="0" dirty="0">
              <a:latin typeface="NarkisClassicMF-Regular"/>
            </a:endParaRPr>
          </a:p>
        </p:txBody>
      </p:sp>
      <p:pic>
        <p:nvPicPr>
          <p:cNvPr id="15" name="תמונה 14">
            <a:extLst>
              <a:ext uri="{FF2B5EF4-FFF2-40B4-BE49-F238E27FC236}">
                <a16:creationId xmlns:a16="http://schemas.microsoft.com/office/drawing/2014/main" id="{C0BD355E-EB37-D942-941B-B61CCE3C47CB}"/>
              </a:ext>
            </a:extLst>
          </p:cNvPr>
          <p:cNvPicPr>
            <a:picLocks noChangeAspect="1"/>
          </p:cNvPicPr>
          <p:nvPr/>
        </p:nvPicPr>
        <p:blipFill>
          <a:blip r:embed="rId6"/>
          <a:stretch>
            <a:fillRect/>
          </a:stretch>
        </p:blipFill>
        <p:spPr>
          <a:xfrm>
            <a:off x="-144049" y="1779312"/>
            <a:ext cx="4437022" cy="3855543"/>
          </a:xfrm>
          <a:prstGeom prst="rect">
            <a:avLst/>
          </a:prstGeom>
        </p:spPr>
      </p:pic>
      <p:sp>
        <p:nvSpPr>
          <p:cNvPr id="16" name="תיבת טקסט 15">
            <a:extLst>
              <a:ext uri="{FF2B5EF4-FFF2-40B4-BE49-F238E27FC236}">
                <a16:creationId xmlns:a16="http://schemas.microsoft.com/office/drawing/2014/main" id="{0E63123B-B77A-DBD7-65B5-A6D39E4CAF5B}"/>
              </a:ext>
            </a:extLst>
          </p:cNvPr>
          <p:cNvSpPr txBox="1"/>
          <p:nvPr/>
        </p:nvSpPr>
        <p:spPr>
          <a:xfrm>
            <a:off x="7857892" y="321982"/>
            <a:ext cx="2581155" cy="523220"/>
          </a:xfrm>
          <a:prstGeom prst="rect">
            <a:avLst/>
          </a:prstGeom>
          <a:solidFill>
            <a:schemeClr val="accent5">
              <a:lumMod val="20000"/>
              <a:lumOff val="80000"/>
            </a:schemeClr>
          </a:solidFill>
        </p:spPr>
        <p:txBody>
          <a:bodyPr wrap="square" rtlCol="1">
            <a:spAutoFit/>
          </a:bodyPr>
          <a:lstStyle/>
          <a:p>
            <a:r>
              <a:rPr lang="ar-SA" sz="2800" b="1" dirty="0"/>
              <a:t>بنظرة الى الوراء</a:t>
            </a:r>
            <a:endParaRPr lang="he-IL" sz="2800" b="1" dirty="0"/>
          </a:p>
        </p:txBody>
      </p:sp>
      <p:sp>
        <p:nvSpPr>
          <p:cNvPr id="17" name="תיבת טקסט 16">
            <a:extLst>
              <a:ext uri="{FF2B5EF4-FFF2-40B4-BE49-F238E27FC236}">
                <a16:creationId xmlns:a16="http://schemas.microsoft.com/office/drawing/2014/main" id="{A6EEE253-234A-D90A-385D-AC512CC1238B}"/>
              </a:ext>
            </a:extLst>
          </p:cNvPr>
          <p:cNvSpPr txBox="1"/>
          <p:nvPr/>
        </p:nvSpPr>
        <p:spPr>
          <a:xfrm>
            <a:off x="-85316" y="1898294"/>
            <a:ext cx="1713054" cy="707886"/>
          </a:xfrm>
          <a:prstGeom prst="rect">
            <a:avLst/>
          </a:prstGeom>
          <a:noFill/>
        </p:spPr>
        <p:txBody>
          <a:bodyPr wrap="square" rtlCol="1">
            <a:spAutoFit/>
          </a:bodyPr>
          <a:lstStyle/>
          <a:p>
            <a:r>
              <a:rPr lang="he-IL" sz="2000" b="1" dirty="0">
                <a:solidFill>
                  <a:srgbClr val="C00000"/>
                </a:solidFill>
              </a:rPr>
              <a:t>ערפילית העקרב</a:t>
            </a:r>
          </a:p>
        </p:txBody>
      </p:sp>
      <p:sp>
        <p:nvSpPr>
          <p:cNvPr id="18" name="תיבת טקסט 17">
            <a:extLst>
              <a:ext uri="{FF2B5EF4-FFF2-40B4-BE49-F238E27FC236}">
                <a16:creationId xmlns:a16="http://schemas.microsoft.com/office/drawing/2014/main" id="{6B754902-4885-2F6F-EA95-24A16473C29C}"/>
              </a:ext>
            </a:extLst>
          </p:cNvPr>
          <p:cNvSpPr txBox="1"/>
          <p:nvPr/>
        </p:nvSpPr>
        <p:spPr>
          <a:xfrm>
            <a:off x="4434526" y="5728156"/>
            <a:ext cx="4713943" cy="830997"/>
          </a:xfrm>
          <a:prstGeom prst="rect">
            <a:avLst/>
          </a:prstGeom>
          <a:noFill/>
        </p:spPr>
        <p:txBody>
          <a:bodyPr wrap="square" rtlCol="1">
            <a:spAutoFit/>
          </a:bodyPr>
          <a:lstStyle/>
          <a:p>
            <a:r>
              <a:rPr lang="ar-SA" sz="2400" b="1" dirty="0">
                <a:solidFill>
                  <a:srgbClr val="FF0000"/>
                </a:solidFill>
              </a:rPr>
              <a:t>توجهوا الى كتاب التدريس صفحة 211، وأكملوا الإجابة عن الاسئلة؟</a:t>
            </a:r>
            <a:endParaRPr lang="he-IL" sz="2400" b="1" dirty="0">
              <a:solidFill>
                <a:srgbClr val="FF0000"/>
              </a:solidFill>
            </a:endParaRPr>
          </a:p>
        </p:txBody>
      </p:sp>
      <p:pic>
        <p:nvPicPr>
          <p:cNvPr id="14" name="תמונה 13">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1627738" y="6067511"/>
            <a:ext cx="1208314" cy="800348"/>
          </a:xfrm>
          <a:prstGeom prst="rect">
            <a:avLst/>
          </a:prstGeom>
        </p:spPr>
      </p:pic>
    </p:spTree>
    <p:extLst>
      <p:ext uri="{BB962C8B-B14F-4D97-AF65-F5344CB8AC3E}">
        <p14:creationId xmlns:p14="http://schemas.microsoft.com/office/powerpoint/2010/main" val="648668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5" name="מציין מיקום תוכן 4"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646" y="1556084"/>
            <a:ext cx="9091885" cy="3817001"/>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175364" y="-133887"/>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067425"/>
            <a:ext cx="1542422" cy="763770"/>
          </a:xfrm>
          <a:prstGeom prst="rect">
            <a:avLst/>
          </a:prstGeom>
          <a:noFill/>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1096420" y="6030847"/>
            <a:ext cx="1208314" cy="800348"/>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1705" y="1347537"/>
            <a:ext cx="9908359" cy="3947862"/>
          </a:xfrm>
          <a:prstGeom prst="rect">
            <a:avLst/>
          </a:prstGeom>
        </p:spPr>
      </p:pic>
    </p:spTree>
    <p:extLst>
      <p:ext uri="{BB962C8B-B14F-4D97-AF65-F5344CB8AC3E}">
        <p14:creationId xmlns:p14="http://schemas.microsoft.com/office/powerpoint/2010/main" val="2527612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0" y="6265587"/>
            <a:ext cx="1542422" cy="565608"/>
          </a:xfrm>
          <a:prstGeom prst="rect">
            <a:avLst/>
          </a:prstGeom>
          <a:noFill/>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1096420" y="6049025"/>
            <a:ext cx="1208314" cy="800348"/>
          </a:xfrm>
          <a:prstGeom prst="rect">
            <a:avLst/>
          </a:prstGeom>
        </p:spPr>
      </p:pic>
      <p:pic>
        <p:nvPicPr>
          <p:cNvPr id="10" name="מציין מיקום תוכן 9" descr="גזירת מסך"/>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59858" y="144379"/>
            <a:ext cx="10069224" cy="5688071"/>
          </a:xfrm>
        </p:spPr>
      </p:pic>
    </p:spTree>
    <p:extLst>
      <p:ext uri="{BB962C8B-B14F-4D97-AF65-F5344CB8AC3E}">
        <p14:creationId xmlns:p14="http://schemas.microsoft.com/office/powerpoint/2010/main" val="387827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6" name="מציין מיקום תוכן 5"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3917" y="3448767"/>
            <a:ext cx="4944165" cy="1105054"/>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288098" y="-14287"/>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067425"/>
            <a:ext cx="1542422" cy="763770"/>
          </a:xfrm>
          <a:prstGeom prst="rect">
            <a:avLst/>
          </a:prstGeom>
          <a:noFill/>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983686" y="6168625"/>
            <a:ext cx="1208314" cy="800348"/>
          </a:xfrm>
          <a:prstGeom prst="rect">
            <a:avLst/>
          </a:prstGeom>
        </p:spPr>
      </p:pic>
      <p:pic>
        <p:nvPicPr>
          <p:cNvPr id="11" name="תמונה 10"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4156" y="224589"/>
            <a:ext cx="8895902" cy="1762858"/>
          </a:xfrm>
          <a:prstGeom prst="rect">
            <a:avLst/>
          </a:prstGeom>
        </p:spPr>
      </p:pic>
      <p:pic>
        <p:nvPicPr>
          <p:cNvPr id="12" name="תמונה 11"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6037" y="2070310"/>
            <a:ext cx="7632140" cy="4760885"/>
          </a:xfrm>
          <a:prstGeom prst="rect">
            <a:avLst/>
          </a:prstGeom>
        </p:spPr>
      </p:pic>
    </p:spTree>
    <p:extLst>
      <p:ext uri="{BB962C8B-B14F-4D97-AF65-F5344CB8AC3E}">
        <p14:creationId xmlns:p14="http://schemas.microsoft.com/office/powerpoint/2010/main" val="153069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75364" y="-133887"/>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0" y="6265587"/>
            <a:ext cx="1542422" cy="565608"/>
          </a:xfrm>
          <a:prstGeom prst="rect">
            <a:avLst/>
          </a:prstGeom>
          <a:noFill/>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1096420" y="6030847"/>
            <a:ext cx="1208314" cy="800348"/>
          </a:xfrm>
          <a:prstGeom prst="rect">
            <a:avLst/>
          </a:prstGeom>
        </p:spPr>
      </p:pic>
      <p:pic>
        <p:nvPicPr>
          <p:cNvPr id="10" name="מציין מיקום תוכן 9" descr="גזירת מסך"/>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018402" y="460834"/>
            <a:ext cx="8556877" cy="6228724"/>
          </a:xfrm>
        </p:spPr>
      </p:pic>
    </p:spTree>
    <p:extLst>
      <p:ext uri="{BB962C8B-B14F-4D97-AF65-F5344CB8AC3E}">
        <p14:creationId xmlns:p14="http://schemas.microsoft.com/office/powerpoint/2010/main" val="4213171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5" name="מציין מיקום תוכן 4"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7153" y="3615477"/>
            <a:ext cx="5677693" cy="771633"/>
          </a:xfr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0" y="6265587"/>
            <a:ext cx="1542422" cy="565608"/>
          </a:xfrm>
          <a:prstGeom prst="rect">
            <a:avLst/>
          </a:prstGeom>
          <a:noFill/>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5"/>
          <a:stretch>
            <a:fillRect/>
          </a:stretch>
        </p:blipFill>
        <p:spPr>
          <a:xfrm>
            <a:off x="-144049" y="-133887"/>
            <a:ext cx="12480098" cy="6983260"/>
          </a:xfrm>
          <a:prstGeom prst="rect">
            <a:avLst/>
          </a:prstGeom>
        </p:spPr>
      </p:pic>
      <p:sp>
        <p:nvSpPr>
          <p:cNvPr id="9" name="תיבת טקסט 8">
            <a:extLst>
              <a:ext uri="{FF2B5EF4-FFF2-40B4-BE49-F238E27FC236}">
                <a16:creationId xmlns:a16="http://schemas.microsoft.com/office/drawing/2014/main" id="{B1E6381A-B525-3CA8-D986-A5204DB6A574}"/>
              </a:ext>
            </a:extLst>
          </p:cNvPr>
          <p:cNvSpPr txBox="1"/>
          <p:nvPr/>
        </p:nvSpPr>
        <p:spPr>
          <a:xfrm>
            <a:off x="1178536" y="6127976"/>
            <a:ext cx="9917883" cy="461665"/>
          </a:xfrm>
          <a:prstGeom prst="rect">
            <a:avLst/>
          </a:prstGeom>
          <a:solidFill>
            <a:schemeClr val="tx1"/>
          </a:solidFill>
        </p:spPr>
        <p:txBody>
          <a:bodyPr wrap="square" rtlCol="1">
            <a:spAutoFit/>
          </a:bodyPr>
          <a:lstStyle/>
          <a:p>
            <a:r>
              <a:rPr lang="ar-SA" sz="2400" dirty="0">
                <a:solidFill>
                  <a:srgbClr val="00B0F0"/>
                </a:solidFill>
              </a:rPr>
              <a:t>توجَّهوا الى كتاب التَّدريس، في الصفحات 214-215 أقرأوا قطع المعلومات وأجيبوا عن الأسئلة.</a:t>
            </a:r>
            <a:endParaRPr lang="he-IL" sz="2400" dirty="0">
              <a:solidFill>
                <a:srgbClr val="00B0F0"/>
              </a:solidFill>
            </a:endParaRPr>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1096420" y="-133887"/>
            <a:ext cx="1208314" cy="800348"/>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9027" y="60534"/>
            <a:ext cx="8134784" cy="1136065"/>
          </a:xfrm>
          <a:prstGeom prst="rect">
            <a:avLst/>
          </a:prstGeom>
        </p:spPr>
      </p:pic>
      <p:pic>
        <p:nvPicPr>
          <p:cNvPr id="12" name="תמונה 11"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9026" y="1764632"/>
            <a:ext cx="8134785" cy="4112657"/>
          </a:xfrm>
          <a:prstGeom prst="rect">
            <a:avLst/>
          </a:prstGeom>
        </p:spPr>
      </p:pic>
    </p:spTree>
    <p:extLst>
      <p:ext uri="{BB962C8B-B14F-4D97-AF65-F5344CB8AC3E}">
        <p14:creationId xmlns:p14="http://schemas.microsoft.com/office/powerpoint/2010/main" val="1263232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44049" y="0"/>
            <a:ext cx="12480098" cy="6983260"/>
          </a:xfrm>
          <a:prstGeom prst="rect">
            <a:avLst/>
          </a:prstGeom>
        </p:spPr>
      </p:pic>
      <p:pic>
        <p:nvPicPr>
          <p:cNvPr id="5" name="מציין מיקום תוכן 4" descr="גזירת מסך"/>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69706" y="1405823"/>
            <a:ext cx="10039978" cy="4443420"/>
          </a:xfr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1127735" y="56342"/>
            <a:ext cx="1208314" cy="800348"/>
          </a:xfrm>
          <a:prstGeom prst="rect">
            <a:avLst/>
          </a:prstGeom>
        </p:spPr>
      </p:pic>
    </p:spTree>
    <p:extLst>
      <p:ext uri="{BB962C8B-B14F-4D97-AF65-F5344CB8AC3E}">
        <p14:creationId xmlns:p14="http://schemas.microsoft.com/office/powerpoint/2010/main" val="2729770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152065"/>
            <a:ext cx="12480098" cy="6983260"/>
          </a:xfrm>
          <a:prstGeom prst="rect">
            <a:avLst/>
          </a:prstGeom>
        </p:spPr>
      </p:pic>
      <p:pic>
        <p:nvPicPr>
          <p:cNvPr id="5" name="מציין מיקום תוכן 4" descr="גזירת מסך"/>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13700" y="0"/>
            <a:ext cx="7479163" cy="5582653"/>
          </a:xfr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5"/>
          <a:stretch>
            <a:fillRect/>
          </a:stretch>
        </p:blipFill>
        <p:spPr>
          <a:xfrm>
            <a:off x="0" y="6265587"/>
            <a:ext cx="1542422" cy="565608"/>
          </a:xfrm>
          <a:prstGeom prst="rect">
            <a:avLst/>
          </a:prstGeom>
          <a:noFill/>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1096420" y="6030847"/>
            <a:ext cx="1208314" cy="800348"/>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3700" y="5472898"/>
            <a:ext cx="7505119" cy="1115898"/>
          </a:xfrm>
          <a:prstGeom prst="rect">
            <a:avLst/>
          </a:prstGeom>
        </p:spPr>
      </p:pic>
    </p:spTree>
    <p:extLst>
      <p:ext uri="{BB962C8B-B14F-4D97-AF65-F5344CB8AC3E}">
        <p14:creationId xmlns:p14="http://schemas.microsoft.com/office/powerpoint/2010/main" val="3557918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0" y="-127763"/>
            <a:ext cx="12480098" cy="7342721"/>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0" y="6265587"/>
            <a:ext cx="1542422" cy="565608"/>
          </a:xfrm>
          <a:prstGeom prst="rect">
            <a:avLst/>
          </a:prstGeom>
          <a:noFill/>
        </p:spPr>
      </p:pic>
      <p:sp>
        <p:nvSpPr>
          <p:cNvPr id="10" name="תיבת טקסט 9">
            <a:extLst>
              <a:ext uri="{FF2B5EF4-FFF2-40B4-BE49-F238E27FC236}">
                <a16:creationId xmlns:a16="http://schemas.microsoft.com/office/drawing/2014/main" id="{94A9A881-B38C-EE6A-F7DD-F0636012A73B}"/>
              </a:ext>
            </a:extLst>
          </p:cNvPr>
          <p:cNvSpPr txBox="1"/>
          <p:nvPr/>
        </p:nvSpPr>
        <p:spPr>
          <a:xfrm>
            <a:off x="1542422" y="2774157"/>
            <a:ext cx="7940233" cy="769441"/>
          </a:xfrm>
          <a:prstGeom prst="rect">
            <a:avLst/>
          </a:prstGeom>
          <a:noFill/>
        </p:spPr>
        <p:txBody>
          <a:bodyPr wrap="square" rtlCol="1">
            <a:spAutoFit/>
          </a:bodyPr>
          <a:lstStyle/>
          <a:p>
            <a:r>
              <a:rPr lang="ar-SA" sz="4400" b="1" dirty="0">
                <a:solidFill>
                  <a:srgbClr val="FFFF00"/>
                </a:solidFill>
              </a:rPr>
              <a:t>ننتقل للباب التعليمي التالي</a:t>
            </a:r>
            <a:endParaRPr lang="he-IL" sz="4400" b="1" dirty="0">
              <a:solidFill>
                <a:srgbClr val="FFFF00"/>
              </a:solidFill>
            </a:endParaRPr>
          </a:p>
        </p:txBody>
      </p:sp>
      <p:pic>
        <p:nvPicPr>
          <p:cNvPr id="12" name="תמונה 11">
            <a:extLst>
              <a:ext uri="{FF2B5EF4-FFF2-40B4-BE49-F238E27FC236}">
                <a16:creationId xmlns:a16="http://schemas.microsoft.com/office/drawing/2014/main" id="{092C428D-1FA4-CCB4-069D-4ED427148C20}"/>
              </a:ext>
            </a:extLst>
          </p:cNvPr>
          <p:cNvPicPr>
            <a:picLocks noChangeAspect="1"/>
          </p:cNvPicPr>
          <p:nvPr/>
        </p:nvPicPr>
        <p:blipFill>
          <a:blip r:embed="rId5"/>
          <a:stretch>
            <a:fillRect/>
          </a:stretch>
        </p:blipFill>
        <p:spPr>
          <a:xfrm>
            <a:off x="2912423" y="3688661"/>
            <a:ext cx="7164729" cy="3381257"/>
          </a:xfrm>
          <a:prstGeom prst="rect">
            <a:avLst/>
          </a:prstGeom>
        </p:spPr>
      </p:pic>
      <p:sp>
        <p:nvSpPr>
          <p:cNvPr id="14" name="תיבת טקסט 13">
            <a:extLst>
              <a:ext uri="{FF2B5EF4-FFF2-40B4-BE49-F238E27FC236}">
                <a16:creationId xmlns:a16="http://schemas.microsoft.com/office/drawing/2014/main" id="{6C19C9FD-D7C7-EDE9-6C3B-0F745E123A1C}"/>
              </a:ext>
            </a:extLst>
          </p:cNvPr>
          <p:cNvSpPr txBox="1"/>
          <p:nvPr/>
        </p:nvSpPr>
        <p:spPr>
          <a:xfrm>
            <a:off x="2624655" y="3782207"/>
            <a:ext cx="2887883" cy="461665"/>
          </a:xfrm>
          <a:prstGeom prst="rect">
            <a:avLst/>
          </a:prstGeom>
          <a:noFill/>
        </p:spPr>
        <p:txBody>
          <a:bodyPr wrap="square">
            <a:spAutoFit/>
          </a:bodyPr>
          <a:lstStyle/>
          <a:p>
            <a:r>
              <a:rPr lang="ar-SA" sz="2400" b="1">
                <a:solidFill>
                  <a:srgbClr val="FFFFFF"/>
                </a:solidFill>
                <a:latin typeface="NarkisClassicMF-Bold"/>
              </a:rPr>
              <a:t>سنسرنوبا</a:t>
            </a:r>
            <a:r>
              <a:rPr lang="he-IL" sz="2400" b="1" i="0" u="none" strike="noStrike" baseline="0">
                <a:solidFill>
                  <a:srgbClr val="FFFFFF"/>
                </a:solidFill>
                <a:latin typeface="NarkisClassicMF-Bold"/>
              </a:rPr>
              <a:t> </a:t>
            </a:r>
            <a:r>
              <a:rPr lang="en-US" sz="2400" b="1" i="0" u="none" strike="noStrike" baseline="0" dirty="0">
                <a:solidFill>
                  <a:srgbClr val="FFFFFF"/>
                </a:solidFill>
                <a:latin typeface="NarkisClassicMF-Bold"/>
              </a:rPr>
              <a:t>1987A</a:t>
            </a:r>
            <a:endParaRPr lang="he-IL" sz="2400" dirty="0"/>
          </a:p>
        </p:txBody>
      </p:sp>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1218403" y="6431021"/>
            <a:ext cx="1208314" cy="800348"/>
          </a:xfrm>
          <a:prstGeom prst="rect">
            <a:avLst/>
          </a:prstGeom>
        </p:spPr>
      </p:pic>
      <p:sp>
        <p:nvSpPr>
          <p:cNvPr id="8" name="מלבן 7"/>
          <p:cNvSpPr/>
          <p:nvPr/>
        </p:nvSpPr>
        <p:spPr>
          <a:xfrm>
            <a:off x="4068596" y="714730"/>
            <a:ext cx="5596404" cy="1938992"/>
          </a:xfrm>
          <a:prstGeom prst="rect">
            <a:avLst/>
          </a:prstGeom>
        </p:spPr>
        <p:txBody>
          <a:bodyPr wrap="none">
            <a:spAutoFit/>
          </a:bodyPr>
          <a:lstStyle/>
          <a:p>
            <a:pPr algn="ctr"/>
            <a:r>
              <a:rPr lang="ar-SA" sz="6000" b="1" dirty="0">
                <a:solidFill>
                  <a:schemeClr val="bg1"/>
                </a:solidFill>
              </a:rPr>
              <a:t>تَمَّ وَلَم يَكْتَمِل</a:t>
            </a:r>
          </a:p>
          <a:p>
            <a:pPr algn="ctr"/>
            <a:r>
              <a:rPr lang="ar-SA" sz="6000" b="1" dirty="0">
                <a:solidFill>
                  <a:schemeClr val="bg1"/>
                </a:solidFill>
              </a:rPr>
              <a:t>عارضة مرافقة للتَّعلُّم</a:t>
            </a:r>
          </a:p>
        </p:txBody>
      </p:sp>
    </p:spTree>
    <p:extLst>
      <p:ext uri="{BB962C8B-B14F-4D97-AF65-F5344CB8AC3E}">
        <p14:creationId xmlns:p14="http://schemas.microsoft.com/office/powerpoint/2010/main" val="14379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4" name="מציין מיקום תוכן 3"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0469" y="3301108"/>
            <a:ext cx="5811061" cy="1400371"/>
          </a:xfrm>
        </p:spPr>
      </p:pic>
      <p:pic>
        <p:nvPicPr>
          <p:cNvPr id="8" name="תמונה 7">
            <a:extLst>
              <a:ext uri="{FF2B5EF4-FFF2-40B4-BE49-F238E27FC236}">
                <a16:creationId xmlns:a16="http://schemas.microsoft.com/office/drawing/2014/main" id="{BC211D9B-ECCF-2665-8274-1C0BF07652FD}"/>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197899" y="-125260"/>
            <a:ext cx="13800717" cy="6983260"/>
          </a:xfrm>
          <a:prstGeom prst="rect">
            <a:avLst/>
          </a:prstGeom>
        </p:spPr>
      </p:pic>
      <p:sp>
        <p:nvSpPr>
          <p:cNvPr id="10" name="תיבת טקסט 9">
            <a:extLst>
              <a:ext uri="{FF2B5EF4-FFF2-40B4-BE49-F238E27FC236}">
                <a16:creationId xmlns:a16="http://schemas.microsoft.com/office/drawing/2014/main" id="{F693B17A-D679-EB12-D0BE-2E611984D943}"/>
              </a:ext>
            </a:extLst>
          </p:cNvPr>
          <p:cNvSpPr txBox="1"/>
          <p:nvPr/>
        </p:nvSpPr>
        <p:spPr>
          <a:xfrm>
            <a:off x="2297517" y="44438"/>
            <a:ext cx="6354500" cy="769441"/>
          </a:xfrm>
          <a:prstGeom prst="rect">
            <a:avLst/>
          </a:prstGeom>
          <a:noFill/>
        </p:spPr>
        <p:txBody>
          <a:bodyPr wrap="square">
            <a:spAutoFit/>
          </a:bodyPr>
          <a:lstStyle/>
          <a:p>
            <a:r>
              <a:rPr lang="ar-SA" sz="4400" b="1" dirty="0">
                <a:solidFill>
                  <a:srgbClr val="00B0F0"/>
                </a:solidFill>
                <a:highlight>
                  <a:srgbClr val="000000"/>
                </a:highlight>
              </a:rPr>
              <a:t>ننظُر الى أرجاء الكون</a:t>
            </a:r>
            <a:endParaRPr lang="he-IL" sz="4400" b="1" dirty="0">
              <a:solidFill>
                <a:srgbClr val="00B0F0"/>
              </a:solidFill>
              <a:highlight>
                <a:srgbClr val="000000"/>
              </a:highlight>
            </a:endParaRPr>
          </a:p>
        </p:txBody>
      </p:sp>
      <p:sp>
        <p:nvSpPr>
          <p:cNvPr id="11" name="תיבת טקסט 10">
            <a:extLst>
              <a:ext uri="{FF2B5EF4-FFF2-40B4-BE49-F238E27FC236}">
                <a16:creationId xmlns:a16="http://schemas.microsoft.com/office/drawing/2014/main" id="{10A5C1D3-7933-E3D9-902D-673DE3D658B5}"/>
              </a:ext>
            </a:extLst>
          </p:cNvPr>
          <p:cNvSpPr txBox="1"/>
          <p:nvPr/>
        </p:nvSpPr>
        <p:spPr>
          <a:xfrm>
            <a:off x="2297517" y="973327"/>
            <a:ext cx="6354500" cy="646331"/>
          </a:xfrm>
          <a:prstGeom prst="rect">
            <a:avLst/>
          </a:prstGeom>
          <a:noFill/>
        </p:spPr>
        <p:txBody>
          <a:bodyPr wrap="square">
            <a:spAutoFit/>
          </a:bodyPr>
          <a:lstStyle/>
          <a:p>
            <a:r>
              <a:rPr lang="ar-SA" sz="3600" b="1" i="0" u="none" strike="noStrike" baseline="0" dirty="0">
                <a:solidFill>
                  <a:srgbClr val="00B0F0"/>
                </a:solidFill>
                <a:highlight>
                  <a:srgbClr val="000000"/>
                </a:highlight>
                <a:latin typeface="Spacer-Black"/>
              </a:rPr>
              <a:t>مهمَّة</a:t>
            </a:r>
            <a:r>
              <a:rPr lang="he-IL" sz="3600" b="1" i="0" u="none" strike="noStrike" baseline="0" dirty="0">
                <a:solidFill>
                  <a:srgbClr val="00B0F0"/>
                </a:solidFill>
                <a:highlight>
                  <a:srgbClr val="000000"/>
                </a:highlight>
                <a:latin typeface="Spacer-Black"/>
              </a:rPr>
              <a:t>:</a:t>
            </a:r>
            <a:r>
              <a:rPr lang="he-IL" sz="3600" b="1" i="0" u="none" strike="noStrike" baseline="0" dirty="0">
                <a:highlight>
                  <a:srgbClr val="000000"/>
                </a:highlight>
                <a:latin typeface="Spacer-Black"/>
              </a:rPr>
              <a:t> </a:t>
            </a:r>
            <a:r>
              <a:rPr lang="ar-SA" sz="3600" b="1" dirty="0">
                <a:solidFill>
                  <a:srgbClr val="00B0F0"/>
                </a:solidFill>
                <a:highlight>
                  <a:srgbClr val="000000"/>
                </a:highlight>
                <a:latin typeface="Spacer-Black"/>
              </a:rPr>
              <a:t>ماذا نرى على القمر؟</a:t>
            </a:r>
            <a:endParaRPr lang="he-IL" sz="3600" b="1" dirty="0">
              <a:solidFill>
                <a:srgbClr val="00B0F0"/>
              </a:solidFill>
              <a:highlight>
                <a:srgbClr val="000000"/>
              </a:highlight>
            </a:endParaRPr>
          </a:p>
        </p:txBody>
      </p:sp>
      <p:sp>
        <p:nvSpPr>
          <p:cNvPr id="12" name="תיבת טקסט 11">
            <a:extLst>
              <a:ext uri="{FF2B5EF4-FFF2-40B4-BE49-F238E27FC236}">
                <a16:creationId xmlns:a16="http://schemas.microsoft.com/office/drawing/2014/main" id="{1A2D9CF3-5169-942B-BA58-2D8D2A780392}"/>
              </a:ext>
            </a:extLst>
          </p:cNvPr>
          <p:cNvSpPr txBox="1"/>
          <p:nvPr/>
        </p:nvSpPr>
        <p:spPr>
          <a:xfrm>
            <a:off x="-410818" y="5008687"/>
            <a:ext cx="8411818" cy="954107"/>
          </a:xfrm>
          <a:prstGeom prst="rect">
            <a:avLst/>
          </a:prstGeom>
          <a:noFill/>
        </p:spPr>
        <p:txBody>
          <a:bodyPr wrap="square" rtlCol="1">
            <a:spAutoFit/>
          </a:bodyPr>
          <a:lstStyle/>
          <a:p>
            <a:r>
              <a:rPr lang="ar-SA" sz="2800" b="1" dirty="0">
                <a:solidFill>
                  <a:srgbClr val="C00000"/>
                </a:solidFill>
                <a:highlight>
                  <a:srgbClr val="D8D7FD"/>
                </a:highlight>
              </a:rPr>
              <a:t>توجَّهوا الى الصفحات 190-191</a:t>
            </a:r>
            <a:r>
              <a:rPr lang="he-IL" sz="2800" b="1" dirty="0">
                <a:solidFill>
                  <a:srgbClr val="C00000"/>
                </a:solidFill>
                <a:highlight>
                  <a:srgbClr val="D8D7FD"/>
                </a:highlight>
              </a:rPr>
              <a:t> </a:t>
            </a:r>
            <a:r>
              <a:rPr lang="ar-SA" sz="2800" b="1" dirty="0">
                <a:solidFill>
                  <a:srgbClr val="C00000"/>
                </a:solidFill>
                <a:highlight>
                  <a:srgbClr val="D8D7FD"/>
                </a:highlight>
              </a:rPr>
              <a:t>في كتاب التَّلميذ، أقرأوا التعليمات لإجراء مشاهدة وأجيبوا عن الأسئلة في هذه الصفحات.</a:t>
            </a:r>
            <a:endParaRPr lang="he-IL" sz="2400" dirty="0">
              <a:solidFill>
                <a:srgbClr val="C00000"/>
              </a:solidFill>
              <a:highlight>
                <a:srgbClr val="D8D7FD"/>
              </a:highlight>
            </a:endParaRPr>
          </a:p>
        </p:txBody>
      </p:sp>
      <p:pic>
        <p:nvPicPr>
          <p:cNvPr id="14" name="תמונה 13">
            <a:extLst>
              <a:ext uri="{FF2B5EF4-FFF2-40B4-BE49-F238E27FC236}">
                <a16:creationId xmlns:a16="http://schemas.microsoft.com/office/drawing/2014/main" id="{D5FFA314-C0F2-3F2B-70BF-8FEF66C001F9}"/>
              </a:ext>
            </a:extLst>
          </p:cNvPr>
          <p:cNvPicPr>
            <a:picLocks noChangeAspect="1"/>
          </p:cNvPicPr>
          <p:nvPr/>
        </p:nvPicPr>
        <p:blipFill>
          <a:blip r:embed="rId6"/>
          <a:stretch>
            <a:fillRect/>
          </a:stretch>
        </p:blipFill>
        <p:spPr>
          <a:xfrm>
            <a:off x="-112734" y="-69134"/>
            <a:ext cx="1542422" cy="565608"/>
          </a:xfrm>
          <a:prstGeom prst="rect">
            <a:avLst/>
          </a:prstGeom>
          <a:noFill/>
        </p:spPr>
      </p:pic>
      <p:pic>
        <p:nvPicPr>
          <p:cNvPr id="15" name="תמונה 14">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11394504" y="-128787"/>
            <a:ext cx="1208314" cy="800348"/>
          </a:xfrm>
          <a:prstGeom prst="rect">
            <a:avLst/>
          </a:prstGeom>
        </p:spPr>
      </p:pic>
      <p:pic>
        <p:nvPicPr>
          <p:cNvPr id="6" name="תמונה 5"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54" y="2085733"/>
            <a:ext cx="12057691" cy="2561274"/>
          </a:xfrm>
          <a:prstGeom prst="rect">
            <a:avLst/>
          </a:prstGeom>
        </p:spPr>
      </p:pic>
    </p:spTree>
    <p:extLst>
      <p:ext uri="{BB962C8B-B14F-4D97-AF65-F5344CB8AC3E}">
        <p14:creationId xmlns:p14="http://schemas.microsoft.com/office/powerpoint/2010/main" val="1231121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EF23E4E0-E595-2A06-5E8E-C6AB79E69B32}"/>
              </a:ext>
            </a:extLst>
          </p:cNvPr>
          <p:cNvPicPr>
            <a:picLocks noChangeAspect="1"/>
          </p:cNvPicPr>
          <p:nvPr/>
        </p:nvPicPr>
        <p:blipFill>
          <a:blip r:embed="rId3"/>
          <a:stretch>
            <a:fillRect/>
          </a:stretch>
        </p:blipFill>
        <p:spPr>
          <a:xfrm>
            <a:off x="-185195" y="-96094"/>
            <a:ext cx="12377195" cy="7077919"/>
          </a:xfrm>
          <a:prstGeom prst="rect">
            <a:avLst/>
          </a:prstGeom>
        </p:spPr>
      </p:pic>
      <p:sp>
        <p:nvSpPr>
          <p:cNvPr id="14" name="תיבת טקסט 13">
            <a:extLst>
              <a:ext uri="{FF2B5EF4-FFF2-40B4-BE49-F238E27FC236}">
                <a16:creationId xmlns:a16="http://schemas.microsoft.com/office/drawing/2014/main" id="{16292383-1A07-3343-6448-7F10E95DB6CC}"/>
              </a:ext>
            </a:extLst>
          </p:cNvPr>
          <p:cNvSpPr txBox="1"/>
          <p:nvPr/>
        </p:nvSpPr>
        <p:spPr>
          <a:xfrm>
            <a:off x="1681223" y="0"/>
            <a:ext cx="6302414" cy="769441"/>
          </a:xfrm>
          <a:prstGeom prst="rect">
            <a:avLst/>
          </a:prstGeom>
          <a:noFill/>
        </p:spPr>
        <p:txBody>
          <a:bodyPr wrap="square">
            <a:spAutoFit/>
          </a:bodyPr>
          <a:lstStyle/>
          <a:p>
            <a:r>
              <a:rPr lang="ar-SA" sz="4400" b="1" dirty="0">
                <a:solidFill>
                  <a:srgbClr val="00C5FF"/>
                </a:solidFill>
                <a:latin typeface="NarkisClassicMF-Bold"/>
              </a:rPr>
              <a:t>جاليليو </a:t>
            </a:r>
            <a:r>
              <a:rPr lang="ar-SA" sz="4400" b="1" dirty="0" err="1">
                <a:solidFill>
                  <a:srgbClr val="00C5FF"/>
                </a:solidFill>
                <a:latin typeface="NarkisClassicMF-Bold"/>
              </a:rPr>
              <a:t>جاليلي</a:t>
            </a:r>
            <a:r>
              <a:rPr lang="ar-SA" sz="4400" b="1" dirty="0">
                <a:solidFill>
                  <a:srgbClr val="00C5FF"/>
                </a:solidFill>
                <a:latin typeface="NarkisClassicMF-Bold"/>
              </a:rPr>
              <a:t> والتلسكوب</a:t>
            </a:r>
            <a:endParaRPr lang="he-IL" sz="4400" dirty="0"/>
          </a:p>
        </p:txBody>
      </p:sp>
      <p:sp>
        <p:nvSpPr>
          <p:cNvPr id="15" name="תיבת טקסט 14">
            <a:extLst>
              <a:ext uri="{FF2B5EF4-FFF2-40B4-BE49-F238E27FC236}">
                <a16:creationId xmlns:a16="http://schemas.microsoft.com/office/drawing/2014/main" id="{9756CCE3-2D20-5016-21E9-40305F3ECD24}"/>
              </a:ext>
            </a:extLst>
          </p:cNvPr>
          <p:cNvSpPr txBox="1"/>
          <p:nvPr/>
        </p:nvSpPr>
        <p:spPr>
          <a:xfrm>
            <a:off x="4125410" y="1197947"/>
            <a:ext cx="7123615" cy="3323987"/>
          </a:xfrm>
          <a:prstGeom prst="rect">
            <a:avLst/>
          </a:prstGeom>
          <a:solidFill>
            <a:srgbClr val="D8D7FD"/>
          </a:solidFill>
        </p:spPr>
        <p:txBody>
          <a:bodyPr wrap="square" rtlCol="1">
            <a:spAutoFit/>
          </a:bodyPr>
          <a:lstStyle/>
          <a:p>
            <a:pPr>
              <a:lnSpc>
                <a:spcPct val="150000"/>
              </a:lnSpc>
            </a:pPr>
            <a:r>
              <a:rPr lang="ar-SA" sz="2800" b="1" dirty="0">
                <a:solidFill>
                  <a:sysClr val="windowText" lastClr="000000"/>
                </a:solidFill>
              </a:rPr>
              <a:t>جاليليو جليلي أخترع التلسكوب</a:t>
            </a:r>
            <a:r>
              <a:rPr lang="he-IL" sz="2800" b="1" dirty="0">
                <a:solidFill>
                  <a:sysClr val="windowText" lastClr="000000"/>
                </a:solidFill>
              </a:rPr>
              <a:t>. </a:t>
            </a:r>
          </a:p>
          <a:p>
            <a:pPr>
              <a:lnSpc>
                <a:spcPct val="150000"/>
              </a:lnSpc>
            </a:pPr>
            <a:r>
              <a:rPr lang="ar-SA" sz="2800" b="1" dirty="0">
                <a:solidFill>
                  <a:sysClr val="windowText" lastClr="000000"/>
                </a:solidFill>
              </a:rPr>
              <a:t>كان لهذا الاختراع</a:t>
            </a:r>
            <a:r>
              <a:rPr lang="he-IL" sz="2800" b="1" dirty="0">
                <a:solidFill>
                  <a:sysClr val="windowText" lastClr="000000"/>
                </a:solidFill>
              </a:rPr>
              <a:t> </a:t>
            </a:r>
            <a:r>
              <a:rPr lang="ar-SA" sz="2800" b="1" dirty="0">
                <a:solidFill>
                  <a:sysClr val="windowText" lastClr="000000"/>
                </a:solidFill>
              </a:rPr>
              <a:t>مساهمة هامة في تطور العلم.</a:t>
            </a:r>
            <a:endParaRPr lang="he-IL" sz="2800" b="1" dirty="0">
              <a:solidFill>
                <a:sysClr val="windowText" lastClr="000000"/>
              </a:solidFill>
            </a:endParaRPr>
          </a:p>
          <a:p>
            <a:pPr marL="342900" indent="-342900">
              <a:lnSpc>
                <a:spcPct val="150000"/>
              </a:lnSpc>
              <a:buFont typeface="Wingdings" panose="05000000000000000000" pitchFamily="2" charset="2"/>
              <a:buChar char="Ø"/>
            </a:pPr>
            <a:r>
              <a:rPr lang="ar-SA" sz="2800" b="1" dirty="0">
                <a:solidFill>
                  <a:sysClr val="windowText" lastClr="000000"/>
                </a:solidFill>
              </a:rPr>
              <a:t>من كان جاليليو </a:t>
            </a:r>
            <a:r>
              <a:rPr lang="ar-SA" sz="2800" b="1" dirty="0" err="1">
                <a:solidFill>
                  <a:sysClr val="windowText" lastClr="000000"/>
                </a:solidFill>
              </a:rPr>
              <a:t>جاليلي</a:t>
            </a:r>
            <a:r>
              <a:rPr lang="ar-SA" sz="2800" b="1" dirty="0">
                <a:solidFill>
                  <a:sysClr val="windowText" lastClr="000000"/>
                </a:solidFill>
              </a:rPr>
              <a:t>؟</a:t>
            </a:r>
          </a:p>
          <a:p>
            <a:pPr marL="342900" indent="-342900">
              <a:lnSpc>
                <a:spcPct val="150000"/>
              </a:lnSpc>
              <a:buFont typeface="Wingdings" panose="05000000000000000000" pitchFamily="2" charset="2"/>
              <a:buChar char="Ø"/>
            </a:pPr>
            <a:r>
              <a:rPr lang="ar-SA" sz="2800" b="1" dirty="0">
                <a:solidFill>
                  <a:sysClr val="windowText" lastClr="000000"/>
                </a:solidFill>
              </a:rPr>
              <a:t>ما هو التلسكوب؟</a:t>
            </a:r>
            <a:endParaRPr lang="he-IL" sz="2800" b="1" dirty="0">
              <a:solidFill>
                <a:sysClr val="windowText" lastClr="000000"/>
              </a:solidFill>
            </a:endParaRPr>
          </a:p>
          <a:p>
            <a:pPr marL="342900" indent="-342900">
              <a:lnSpc>
                <a:spcPct val="150000"/>
              </a:lnSpc>
              <a:buFont typeface="Wingdings" panose="05000000000000000000" pitchFamily="2" charset="2"/>
              <a:buChar char="Ø"/>
            </a:pPr>
            <a:r>
              <a:rPr lang="ar-SA" sz="2800" b="1" dirty="0">
                <a:solidFill>
                  <a:sysClr val="windowText" lastClr="000000"/>
                </a:solidFill>
              </a:rPr>
              <a:t>كيف ساهم اختراع التلسكوب في تقَدُّم العلم؟</a:t>
            </a:r>
            <a:endParaRPr lang="he-IL" sz="2800" b="1" dirty="0">
              <a:solidFill>
                <a:sysClr val="windowText" lastClr="000000"/>
              </a:solidFill>
            </a:endParaRPr>
          </a:p>
        </p:txBody>
      </p:sp>
      <p:sp>
        <p:nvSpPr>
          <p:cNvPr id="17" name="תיבת טקסט 16">
            <a:extLst>
              <a:ext uri="{FF2B5EF4-FFF2-40B4-BE49-F238E27FC236}">
                <a16:creationId xmlns:a16="http://schemas.microsoft.com/office/drawing/2014/main" id="{222FC3D3-2A39-99BC-6E52-F594C18A7547}"/>
              </a:ext>
            </a:extLst>
          </p:cNvPr>
          <p:cNvSpPr txBox="1"/>
          <p:nvPr/>
        </p:nvSpPr>
        <p:spPr>
          <a:xfrm>
            <a:off x="6562727" y="5135106"/>
            <a:ext cx="5400674" cy="1384995"/>
          </a:xfrm>
          <a:prstGeom prst="rect">
            <a:avLst/>
          </a:prstGeom>
          <a:solidFill>
            <a:schemeClr val="bg1"/>
          </a:solidFill>
        </p:spPr>
        <p:txBody>
          <a:bodyPr wrap="square" rtlCol="1">
            <a:spAutoFit/>
          </a:bodyPr>
          <a:lstStyle/>
          <a:p>
            <a:r>
              <a:rPr lang="ar-SA" sz="2800" b="1" dirty="0">
                <a:solidFill>
                  <a:srgbClr val="C00000"/>
                </a:solidFill>
              </a:rPr>
              <a:t>توجهوا إلى كتاب التَّدريس، صفحة </a:t>
            </a:r>
            <a:r>
              <a:rPr lang="he-IL" sz="2800" b="1" dirty="0">
                <a:solidFill>
                  <a:srgbClr val="C00000"/>
                </a:solidFill>
              </a:rPr>
              <a:t>192</a:t>
            </a:r>
            <a:r>
              <a:rPr lang="ar-SA" sz="2800" b="1" dirty="0">
                <a:solidFill>
                  <a:srgbClr val="C00000"/>
                </a:solidFill>
              </a:rPr>
              <a:t>، أقرأوا عن جاليليو </a:t>
            </a:r>
            <a:r>
              <a:rPr lang="ar-SA" sz="2800" b="1" dirty="0" err="1">
                <a:solidFill>
                  <a:srgbClr val="C00000"/>
                </a:solidFill>
              </a:rPr>
              <a:t>جاليلي</a:t>
            </a:r>
            <a:r>
              <a:rPr lang="ar-SA" sz="2800" b="1" dirty="0">
                <a:solidFill>
                  <a:srgbClr val="C00000"/>
                </a:solidFill>
              </a:rPr>
              <a:t> والتلسكوب وأجيبوا عن أسئلة النِّقاش في الدَّفتر</a:t>
            </a:r>
            <a:r>
              <a:rPr lang="he-IL" sz="2800" b="1" dirty="0">
                <a:solidFill>
                  <a:srgbClr val="C00000"/>
                </a:solidFill>
              </a:rPr>
              <a:t>.</a:t>
            </a:r>
          </a:p>
        </p:txBody>
      </p:sp>
      <p:pic>
        <p:nvPicPr>
          <p:cNvPr id="2" name="תמונה 1">
            <a:extLst>
              <a:ext uri="{FF2B5EF4-FFF2-40B4-BE49-F238E27FC236}">
                <a16:creationId xmlns:a16="http://schemas.microsoft.com/office/drawing/2014/main" id="{F1AB5634-A3A5-FD5E-A3AC-7C52A7562CEC}"/>
              </a:ext>
            </a:extLst>
          </p:cNvPr>
          <p:cNvPicPr>
            <a:picLocks noChangeAspect="1"/>
          </p:cNvPicPr>
          <p:nvPr/>
        </p:nvPicPr>
        <p:blipFill>
          <a:blip r:embed="rId4"/>
          <a:stretch>
            <a:fillRect/>
          </a:stretch>
        </p:blipFill>
        <p:spPr>
          <a:xfrm>
            <a:off x="139991" y="6237297"/>
            <a:ext cx="1542422" cy="565608"/>
          </a:xfrm>
          <a:prstGeom prst="rect">
            <a:avLst/>
          </a:prstGeom>
          <a:noFill/>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0" y="0"/>
            <a:ext cx="1208314" cy="800348"/>
          </a:xfrm>
          <a:prstGeom prst="rect">
            <a:avLst/>
          </a:prstGeom>
        </p:spPr>
      </p:pic>
    </p:spTree>
    <p:extLst>
      <p:ext uri="{BB962C8B-B14F-4D97-AF65-F5344CB8AC3E}">
        <p14:creationId xmlns:p14="http://schemas.microsoft.com/office/powerpoint/2010/main" val="314008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5" name="מציין מיקום תוכן 4"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33920" y="3072477"/>
            <a:ext cx="1324160" cy="1857634"/>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44049" y="-104171"/>
            <a:ext cx="12480098" cy="7724144"/>
          </a:xfrm>
          <a:prstGeom prst="rect">
            <a:avLst/>
          </a:prstGeom>
        </p:spPr>
      </p:pic>
      <p:sp>
        <p:nvSpPr>
          <p:cNvPr id="8" name="תיבת טקסט 7">
            <a:extLst>
              <a:ext uri="{FF2B5EF4-FFF2-40B4-BE49-F238E27FC236}">
                <a16:creationId xmlns:a16="http://schemas.microsoft.com/office/drawing/2014/main" id="{40B79920-D705-4741-F656-63EF128F9F4F}"/>
              </a:ext>
            </a:extLst>
          </p:cNvPr>
          <p:cNvSpPr txBox="1"/>
          <p:nvPr/>
        </p:nvSpPr>
        <p:spPr>
          <a:xfrm>
            <a:off x="1962994" y="281530"/>
            <a:ext cx="8911418" cy="646331"/>
          </a:xfrm>
          <a:prstGeom prst="rect">
            <a:avLst/>
          </a:prstGeom>
          <a:solidFill>
            <a:schemeClr val="tx1"/>
          </a:solidFill>
        </p:spPr>
        <p:txBody>
          <a:bodyPr wrap="square">
            <a:spAutoFit/>
          </a:bodyPr>
          <a:lstStyle/>
          <a:p>
            <a:r>
              <a:rPr lang="ar-SA" sz="3600" b="1" dirty="0">
                <a:solidFill>
                  <a:srgbClr val="00B0F0"/>
                </a:solidFill>
                <a:latin typeface="FbSpacer-Black"/>
              </a:rPr>
              <a:t>مهمَّة</a:t>
            </a:r>
            <a:r>
              <a:rPr lang="he-IL" sz="3600" b="1" i="0" u="none" strike="noStrike" baseline="0" dirty="0">
                <a:solidFill>
                  <a:srgbClr val="00B0F0"/>
                </a:solidFill>
                <a:latin typeface="FbSpacer-Black"/>
              </a:rPr>
              <a:t>: </a:t>
            </a:r>
            <a:r>
              <a:rPr lang="ar-SA" sz="3600" b="1" i="0" u="none" strike="noStrike" baseline="0" dirty="0">
                <a:solidFill>
                  <a:srgbClr val="00B0F0"/>
                </a:solidFill>
                <a:latin typeface="FbSpacer-Black"/>
              </a:rPr>
              <a:t>التلسكوب</a:t>
            </a:r>
            <a:r>
              <a:rPr lang="he-IL" sz="3600" b="1" i="0" u="none" strike="noStrike" baseline="0" dirty="0">
                <a:solidFill>
                  <a:srgbClr val="00B0F0"/>
                </a:solidFill>
                <a:latin typeface="FbSpacer-Black"/>
              </a:rPr>
              <a:t>: </a:t>
            </a:r>
            <a:r>
              <a:rPr lang="ar-SA" sz="3600" b="1" i="0" u="none" strike="noStrike" baseline="0" dirty="0">
                <a:solidFill>
                  <a:srgbClr val="00B0F0"/>
                </a:solidFill>
                <a:latin typeface="FbSpacer-Black"/>
              </a:rPr>
              <a:t>رؤْية</a:t>
            </a:r>
            <a:r>
              <a:rPr lang="ar-SA" sz="3600" b="1" i="0" u="none" strike="noStrike" dirty="0">
                <a:solidFill>
                  <a:srgbClr val="00B0F0"/>
                </a:solidFill>
                <a:latin typeface="FbSpacer-Black"/>
              </a:rPr>
              <a:t> عن بُعد ورؤيَة بوضوح</a:t>
            </a:r>
            <a:endParaRPr lang="he-IL" sz="3600" b="1" dirty="0">
              <a:solidFill>
                <a:srgbClr val="00B0F0"/>
              </a:solidFill>
            </a:endParaRPr>
          </a:p>
        </p:txBody>
      </p:sp>
      <p:sp>
        <p:nvSpPr>
          <p:cNvPr id="13" name="תיבת טקסט 12">
            <a:extLst>
              <a:ext uri="{FF2B5EF4-FFF2-40B4-BE49-F238E27FC236}">
                <a16:creationId xmlns:a16="http://schemas.microsoft.com/office/drawing/2014/main" id="{294B23DE-870E-2F76-7B2E-7121978FA1F9}"/>
              </a:ext>
            </a:extLst>
          </p:cNvPr>
          <p:cNvSpPr txBox="1"/>
          <p:nvPr/>
        </p:nvSpPr>
        <p:spPr>
          <a:xfrm>
            <a:off x="1238491" y="1326018"/>
            <a:ext cx="8829434" cy="1384995"/>
          </a:xfrm>
          <a:prstGeom prst="rect">
            <a:avLst/>
          </a:prstGeom>
          <a:solidFill>
            <a:srgbClr val="D8D7FD"/>
          </a:solidFill>
        </p:spPr>
        <p:txBody>
          <a:bodyPr wrap="square" rtlCol="1">
            <a:spAutoFit/>
          </a:bodyPr>
          <a:lstStyle/>
          <a:p>
            <a:r>
              <a:rPr lang="ar-SA" sz="2800" b="1" dirty="0">
                <a:solidFill>
                  <a:srgbClr val="00B0F0"/>
                </a:solidFill>
                <a:highlight>
                  <a:srgbClr val="000000"/>
                </a:highlight>
              </a:rPr>
              <a:t>نقاش في الصف</a:t>
            </a:r>
            <a:endParaRPr lang="he-IL" sz="2800" b="1" dirty="0">
              <a:solidFill>
                <a:srgbClr val="00B0F0"/>
              </a:solidFill>
              <a:highlight>
                <a:srgbClr val="000000"/>
              </a:highlight>
            </a:endParaRPr>
          </a:p>
          <a:p>
            <a:pPr marL="342900" indent="-342900">
              <a:buFont typeface="Wingdings" panose="05000000000000000000" pitchFamily="2" charset="2"/>
              <a:buChar char="Ø"/>
            </a:pPr>
            <a:r>
              <a:rPr lang="ar-SA" sz="2800" b="1" i="0" u="none" strike="noStrike" baseline="0" dirty="0">
                <a:latin typeface="NarkisClassicMF-Regular"/>
              </a:rPr>
              <a:t>ما هي الاحتياجات البشريَّة التي يلبيها التلسكوب؟</a:t>
            </a:r>
          </a:p>
          <a:p>
            <a:pPr marL="342900" indent="-342900">
              <a:buFont typeface="Wingdings" panose="05000000000000000000" pitchFamily="2" charset="2"/>
              <a:buChar char="Ø"/>
            </a:pPr>
            <a:r>
              <a:rPr lang="ar-SA" sz="2800" b="1" dirty="0">
                <a:latin typeface="NarkisClassicMF-Regular"/>
              </a:rPr>
              <a:t>بماذا يزيد التلسكوب من قدرة الانسان؟</a:t>
            </a:r>
            <a:endParaRPr lang="he-IL" sz="2000" b="1" dirty="0"/>
          </a:p>
        </p:txBody>
      </p:sp>
      <p:sp>
        <p:nvSpPr>
          <p:cNvPr id="14" name="תיבת טקסט 13">
            <a:extLst>
              <a:ext uri="{FF2B5EF4-FFF2-40B4-BE49-F238E27FC236}">
                <a16:creationId xmlns:a16="http://schemas.microsoft.com/office/drawing/2014/main" id="{09C85503-89D3-AC92-8E61-36283BAF2241}"/>
              </a:ext>
            </a:extLst>
          </p:cNvPr>
          <p:cNvSpPr txBox="1"/>
          <p:nvPr/>
        </p:nvSpPr>
        <p:spPr>
          <a:xfrm>
            <a:off x="4653563" y="1002448"/>
            <a:ext cx="3298785" cy="461665"/>
          </a:xfrm>
          <a:prstGeom prst="rect">
            <a:avLst/>
          </a:prstGeom>
          <a:noFill/>
        </p:spPr>
        <p:txBody>
          <a:bodyPr wrap="square" rtlCol="1">
            <a:spAutoFit/>
          </a:bodyPr>
          <a:lstStyle/>
          <a:p>
            <a:endParaRPr lang="he-IL" sz="2400" b="1" dirty="0">
              <a:solidFill>
                <a:srgbClr val="C00000"/>
              </a:solidFill>
            </a:endParaRPr>
          </a:p>
        </p:txBody>
      </p:sp>
      <p:sp>
        <p:nvSpPr>
          <p:cNvPr id="15" name="תיבת טקסט 14">
            <a:extLst>
              <a:ext uri="{FF2B5EF4-FFF2-40B4-BE49-F238E27FC236}">
                <a16:creationId xmlns:a16="http://schemas.microsoft.com/office/drawing/2014/main" id="{F44F98ED-6DBF-A22E-A544-220929D1E602}"/>
              </a:ext>
            </a:extLst>
          </p:cNvPr>
          <p:cNvSpPr txBox="1"/>
          <p:nvPr/>
        </p:nvSpPr>
        <p:spPr>
          <a:xfrm>
            <a:off x="9644804" y="3429000"/>
            <a:ext cx="2547196" cy="2677656"/>
          </a:xfrm>
          <a:prstGeom prst="rect">
            <a:avLst/>
          </a:prstGeom>
          <a:solidFill>
            <a:schemeClr val="bg1">
              <a:lumMod val="95000"/>
            </a:schemeClr>
          </a:solidFill>
          <a:ln>
            <a:solidFill>
              <a:srgbClr val="FFFFFF"/>
            </a:solidFill>
          </a:ln>
        </p:spPr>
        <p:txBody>
          <a:bodyPr wrap="square" rtlCol="1">
            <a:spAutoFit/>
          </a:bodyPr>
          <a:lstStyle/>
          <a:p>
            <a:r>
              <a:rPr lang="ar-SA" sz="2800" b="1" dirty="0">
                <a:solidFill>
                  <a:srgbClr val="C00000"/>
                </a:solidFill>
              </a:rPr>
              <a:t>توجهوا الى كتاب التدريس صفحة </a:t>
            </a:r>
            <a:r>
              <a:rPr lang="he-IL" sz="2800" b="1" dirty="0">
                <a:solidFill>
                  <a:srgbClr val="C00000"/>
                </a:solidFill>
              </a:rPr>
              <a:t>194-193</a:t>
            </a:r>
            <a:r>
              <a:rPr lang="ar-SA" sz="2800" b="1" dirty="0">
                <a:solidFill>
                  <a:srgbClr val="C00000"/>
                </a:solidFill>
              </a:rPr>
              <a:t>، اقرأوا قطعة المعلومات وأجيبوا عن الأسئلة صفحة 194.</a:t>
            </a:r>
            <a:endParaRPr lang="he-IL" sz="2800" b="1" dirty="0">
              <a:solidFill>
                <a:srgbClr val="C00000"/>
              </a:solidFill>
            </a:endParaRPr>
          </a:p>
        </p:txBody>
      </p:sp>
      <p:sp>
        <p:nvSpPr>
          <p:cNvPr id="16" name="תיבת טקסט 15">
            <a:extLst>
              <a:ext uri="{FF2B5EF4-FFF2-40B4-BE49-F238E27FC236}">
                <a16:creationId xmlns:a16="http://schemas.microsoft.com/office/drawing/2014/main" id="{0667AD1A-FEF8-3755-3BD1-285D1B78E5E9}"/>
              </a:ext>
            </a:extLst>
          </p:cNvPr>
          <p:cNvSpPr txBox="1"/>
          <p:nvPr/>
        </p:nvSpPr>
        <p:spPr>
          <a:xfrm>
            <a:off x="5152663" y="3749934"/>
            <a:ext cx="1886674" cy="369332"/>
          </a:xfrm>
          <a:prstGeom prst="rect">
            <a:avLst/>
          </a:prstGeom>
          <a:noFill/>
        </p:spPr>
        <p:txBody>
          <a:bodyPr wrap="square" rtlCol="1">
            <a:spAutoFit/>
          </a:bodyPr>
          <a:lstStyle/>
          <a:p>
            <a:r>
              <a:rPr lang="he-IL" b="1" dirty="0">
                <a:solidFill>
                  <a:schemeClr val="bg1"/>
                </a:solidFill>
              </a:rPr>
              <a:t>לסקופ האבל</a:t>
            </a:r>
          </a:p>
        </p:txBody>
      </p:sp>
      <p:pic>
        <p:nvPicPr>
          <p:cNvPr id="6" name="תמונה 5">
            <a:extLst>
              <a:ext uri="{FF2B5EF4-FFF2-40B4-BE49-F238E27FC236}">
                <a16:creationId xmlns:a16="http://schemas.microsoft.com/office/drawing/2014/main" id="{8931C7A1-0386-F6E2-BA07-F45D62589982}"/>
              </a:ext>
            </a:extLst>
          </p:cNvPr>
          <p:cNvPicPr>
            <a:picLocks noChangeAspect="1"/>
          </p:cNvPicPr>
          <p:nvPr/>
        </p:nvPicPr>
        <p:blipFill>
          <a:blip r:embed="rId6"/>
          <a:stretch>
            <a:fillRect/>
          </a:stretch>
        </p:blipFill>
        <p:spPr>
          <a:xfrm>
            <a:off x="66989" y="6938780"/>
            <a:ext cx="1542422" cy="565608"/>
          </a:xfrm>
          <a:prstGeom prst="rect">
            <a:avLst/>
          </a:prstGeom>
          <a:noFill/>
        </p:spPr>
      </p:pic>
      <p:pic>
        <p:nvPicPr>
          <p:cNvPr id="18" name="תמונה 17">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11127735" y="6784817"/>
            <a:ext cx="1208314" cy="800348"/>
          </a:xfrm>
          <a:prstGeom prst="rect">
            <a:avLst/>
          </a:prstGeom>
        </p:spPr>
      </p:pic>
      <p:pic>
        <p:nvPicPr>
          <p:cNvPr id="9" name="תמונה 8"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29294"/>
            <a:ext cx="2476846" cy="4096322"/>
          </a:xfrm>
          <a:prstGeom prst="rect">
            <a:avLst/>
          </a:prstGeom>
        </p:spPr>
      </p:pic>
      <p:pic>
        <p:nvPicPr>
          <p:cNvPr id="11" name="תמונה 10"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3098" y="2929294"/>
            <a:ext cx="7059103" cy="4092403"/>
          </a:xfrm>
          <a:prstGeom prst="rect">
            <a:avLst/>
          </a:prstGeom>
        </p:spPr>
      </p:pic>
    </p:spTree>
    <p:extLst>
      <p:ext uri="{BB962C8B-B14F-4D97-AF65-F5344CB8AC3E}">
        <p14:creationId xmlns:p14="http://schemas.microsoft.com/office/powerpoint/2010/main" val="46220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6" name="מציין מיקום תוכן 5"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0607" y="1825625"/>
            <a:ext cx="7930786" cy="4351338"/>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175364" y="-133887"/>
            <a:ext cx="12480098" cy="6983260"/>
          </a:xfrm>
          <a:prstGeom prst="rect">
            <a:avLst/>
          </a:prstGeom>
        </p:spPr>
      </p:pic>
      <p:pic>
        <p:nvPicPr>
          <p:cNvPr id="12" name="תמונה 1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664" y="6095894"/>
            <a:ext cx="3433010" cy="762106"/>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097" y="661601"/>
            <a:ext cx="10059805" cy="5534798"/>
          </a:xfrm>
          <a:prstGeom prst="rect">
            <a:avLst/>
          </a:prstGeom>
        </p:spPr>
      </p:pic>
    </p:spTree>
    <p:extLst>
      <p:ext uri="{BB962C8B-B14F-4D97-AF65-F5344CB8AC3E}">
        <p14:creationId xmlns:p14="http://schemas.microsoft.com/office/powerpoint/2010/main" val="3807420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181954" y="-399230"/>
            <a:ext cx="12555908" cy="7179988"/>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116768" y="6122469"/>
            <a:ext cx="1542422" cy="565608"/>
          </a:xfrm>
          <a:prstGeom prst="rect">
            <a:avLst/>
          </a:prstGeom>
          <a:noFill/>
        </p:spPr>
      </p:pic>
      <p:sp>
        <p:nvSpPr>
          <p:cNvPr id="8" name="תיבת טקסט 7">
            <a:extLst>
              <a:ext uri="{FF2B5EF4-FFF2-40B4-BE49-F238E27FC236}">
                <a16:creationId xmlns:a16="http://schemas.microsoft.com/office/drawing/2014/main" id="{55E73697-222B-82B1-5D80-689888C316D8}"/>
              </a:ext>
            </a:extLst>
          </p:cNvPr>
          <p:cNvSpPr txBox="1"/>
          <p:nvPr/>
        </p:nvSpPr>
        <p:spPr>
          <a:xfrm>
            <a:off x="1820121" y="1011942"/>
            <a:ext cx="8992258" cy="1015663"/>
          </a:xfrm>
          <a:prstGeom prst="rect">
            <a:avLst/>
          </a:prstGeom>
          <a:solidFill>
            <a:srgbClr val="D8D7FD"/>
          </a:solidFill>
        </p:spPr>
        <p:txBody>
          <a:bodyPr wrap="square">
            <a:spAutoFit/>
          </a:bodyPr>
          <a:lstStyle/>
          <a:p>
            <a:r>
              <a:rPr lang="ar-SA" sz="3200" b="1" i="0" u="none" strike="noStrike" baseline="0" dirty="0">
                <a:solidFill>
                  <a:srgbClr val="00B0F0"/>
                </a:solidFill>
                <a:latin typeface="NarkisClassicMF-Regular"/>
              </a:rPr>
              <a:t>نقاش</a:t>
            </a:r>
            <a:r>
              <a:rPr lang="he-IL" sz="2800" b="1" i="0" u="none" strike="noStrike" baseline="0" dirty="0">
                <a:solidFill>
                  <a:srgbClr val="00B0F0"/>
                </a:solidFill>
                <a:latin typeface="NarkisClassicMF-Regular"/>
              </a:rPr>
              <a:t>  </a:t>
            </a:r>
          </a:p>
          <a:p>
            <a:r>
              <a:rPr lang="ar-SA" sz="2800" b="1" dirty="0">
                <a:solidFill>
                  <a:srgbClr val="000000"/>
                </a:solidFill>
                <a:latin typeface="NarkisClassicMF-Regular"/>
              </a:rPr>
              <a:t>ما هي مساهمة التَّطوير التكنولوجي «التلسكوب» في تَطَوُّر عِلْم الفَلَك؟</a:t>
            </a:r>
            <a:endParaRPr lang="he-IL" sz="2800" b="1" dirty="0"/>
          </a:p>
        </p:txBody>
      </p:sp>
      <p:sp>
        <p:nvSpPr>
          <p:cNvPr id="9" name="תיבת טקסט 8">
            <a:extLst>
              <a:ext uri="{FF2B5EF4-FFF2-40B4-BE49-F238E27FC236}">
                <a16:creationId xmlns:a16="http://schemas.microsoft.com/office/drawing/2014/main" id="{0D901E58-07A7-F9B1-0D70-AAB4F05C0CBA}"/>
              </a:ext>
            </a:extLst>
          </p:cNvPr>
          <p:cNvSpPr txBox="1"/>
          <p:nvPr/>
        </p:nvSpPr>
        <p:spPr>
          <a:xfrm>
            <a:off x="2986269" y="66774"/>
            <a:ext cx="6988215" cy="769441"/>
          </a:xfrm>
          <a:prstGeom prst="rect">
            <a:avLst/>
          </a:prstGeom>
          <a:noFill/>
        </p:spPr>
        <p:txBody>
          <a:bodyPr wrap="square" rtlCol="1">
            <a:spAutoFit/>
          </a:bodyPr>
          <a:lstStyle/>
          <a:p>
            <a:r>
              <a:rPr lang="ar-SA" sz="4400" b="1" dirty="0">
                <a:solidFill>
                  <a:srgbClr val="00C5FF"/>
                </a:solidFill>
                <a:highlight>
                  <a:srgbClr val="000000"/>
                </a:highlight>
                <a:latin typeface="Spacer-Black"/>
              </a:rPr>
              <a:t>نفكِّر بطريقة علميَّة وتكنولوجِيَّة</a:t>
            </a:r>
            <a:endParaRPr lang="he-IL" sz="4400" b="1" i="0" u="none" strike="noStrike" baseline="0" dirty="0">
              <a:solidFill>
                <a:srgbClr val="00C5FF"/>
              </a:solidFill>
              <a:highlight>
                <a:srgbClr val="000000"/>
              </a:highlight>
              <a:latin typeface="Spacer-Black"/>
            </a:endParaRPr>
          </a:p>
        </p:txBody>
      </p:sp>
      <p:pic>
        <p:nvPicPr>
          <p:cNvPr id="10" name="תמונה 9">
            <a:extLst>
              <a:ext uri="{FF2B5EF4-FFF2-40B4-BE49-F238E27FC236}">
                <a16:creationId xmlns:a16="http://schemas.microsoft.com/office/drawing/2014/main" id="{4D72F0C7-C274-9CB9-0C9D-05AC3095BE59}"/>
              </a:ext>
            </a:extLst>
          </p:cNvPr>
          <p:cNvPicPr>
            <a:picLocks noChangeAspect="1"/>
          </p:cNvPicPr>
          <p:nvPr/>
        </p:nvPicPr>
        <p:blipFill>
          <a:blip r:embed="rId5"/>
          <a:stretch>
            <a:fillRect/>
          </a:stretch>
        </p:blipFill>
        <p:spPr>
          <a:xfrm>
            <a:off x="3080178" y="2844823"/>
            <a:ext cx="5937811" cy="3877386"/>
          </a:xfrm>
          <a:prstGeom prst="rect">
            <a:avLst/>
          </a:prstGeom>
        </p:spPr>
      </p:pic>
      <p:sp>
        <p:nvSpPr>
          <p:cNvPr id="13" name="תיבת טקסט 12">
            <a:extLst>
              <a:ext uri="{FF2B5EF4-FFF2-40B4-BE49-F238E27FC236}">
                <a16:creationId xmlns:a16="http://schemas.microsoft.com/office/drawing/2014/main" id="{A06C9221-B450-68F6-871A-C9B155ABBC9A}"/>
              </a:ext>
            </a:extLst>
          </p:cNvPr>
          <p:cNvSpPr txBox="1"/>
          <p:nvPr/>
        </p:nvSpPr>
        <p:spPr>
          <a:xfrm>
            <a:off x="3513823" y="5823020"/>
            <a:ext cx="5312780" cy="707886"/>
          </a:xfrm>
          <a:prstGeom prst="rect">
            <a:avLst/>
          </a:prstGeom>
          <a:noFill/>
        </p:spPr>
        <p:txBody>
          <a:bodyPr wrap="square" rtlCol="1">
            <a:spAutoFit/>
          </a:bodyPr>
          <a:lstStyle/>
          <a:p>
            <a:r>
              <a:rPr lang="ar-SA" sz="2000" dirty="0">
                <a:solidFill>
                  <a:schemeClr val="bg1"/>
                </a:solidFill>
              </a:rPr>
              <a:t>تلسكوب الفضاء جيمس ويب</a:t>
            </a:r>
          </a:p>
          <a:p>
            <a:r>
              <a:rPr lang="he-IL" sz="2000" dirty="0">
                <a:solidFill>
                  <a:schemeClr val="bg1"/>
                </a:solidFill>
              </a:rPr>
              <a:t>(</a:t>
            </a:r>
            <a:r>
              <a:rPr lang="ar-SA" sz="2000" dirty="0">
                <a:solidFill>
                  <a:schemeClr val="bg1"/>
                </a:solidFill>
              </a:rPr>
              <a:t>أخذت الصورة من الويكيبيديا</a:t>
            </a:r>
            <a:r>
              <a:rPr lang="he-IL" sz="2000" dirty="0">
                <a:solidFill>
                  <a:schemeClr val="bg1"/>
                </a:solidFill>
              </a:rPr>
              <a:t>)</a:t>
            </a:r>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1062625" y="5887729"/>
            <a:ext cx="1208314" cy="800348"/>
          </a:xfrm>
          <a:prstGeom prst="rect">
            <a:avLst/>
          </a:prstGeom>
        </p:spPr>
      </p:pic>
    </p:spTree>
    <p:extLst>
      <p:ext uri="{BB962C8B-B14F-4D97-AF65-F5344CB8AC3E}">
        <p14:creationId xmlns:p14="http://schemas.microsoft.com/office/powerpoint/2010/main" val="3436040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CD180DA7-1750-0363-92AA-F16B0B89668F}"/>
              </a:ext>
            </a:extLst>
          </p:cNvPr>
          <p:cNvSpPr>
            <a:spLocks noGrp="1"/>
          </p:cNvSpPr>
          <p:nvPr>
            <p:ph idx="1"/>
          </p:nvPr>
        </p:nvSpPr>
        <p:spPr/>
        <p:txBody>
          <a:bodyPr/>
          <a:lstStyle/>
          <a:p>
            <a:endParaRPr lang="he-IL" dirty="0"/>
          </a:p>
        </p:txBody>
      </p:sp>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3"/>
          <a:stretch>
            <a:fillRect/>
          </a:stretch>
        </p:blipFill>
        <p:spPr>
          <a:xfrm>
            <a:off x="-288098" y="-156287"/>
            <a:ext cx="12480098" cy="6983260"/>
          </a:xfrm>
          <a:prstGeom prst="rect">
            <a:avLst/>
          </a:prstGeom>
        </p:spPr>
      </p:pic>
      <p:pic>
        <p:nvPicPr>
          <p:cNvPr id="7" name="תמונה 6">
            <a:extLst>
              <a:ext uri="{FF2B5EF4-FFF2-40B4-BE49-F238E27FC236}">
                <a16:creationId xmlns:a16="http://schemas.microsoft.com/office/drawing/2014/main" id="{9A61D774-E302-6544-A2A2-8B562250FF6D}"/>
              </a:ext>
            </a:extLst>
          </p:cNvPr>
          <p:cNvPicPr>
            <a:picLocks noChangeAspect="1"/>
          </p:cNvPicPr>
          <p:nvPr/>
        </p:nvPicPr>
        <p:blipFill>
          <a:blip r:embed="rId4"/>
          <a:stretch>
            <a:fillRect/>
          </a:stretch>
        </p:blipFill>
        <p:spPr>
          <a:xfrm>
            <a:off x="-240473" y="5674213"/>
            <a:ext cx="1542422" cy="565608"/>
          </a:xfrm>
          <a:prstGeom prst="rect">
            <a:avLst/>
          </a:prstGeom>
          <a:noFill/>
        </p:spPr>
      </p:pic>
      <p:sp>
        <p:nvSpPr>
          <p:cNvPr id="8" name="תיבת טקסט 7">
            <a:extLst>
              <a:ext uri="{FF2B5EF4-FFF2-40B4-BE49-F238E27FC236}">
                <a16:creationId xmlns:a16="http://schemas.microsoft.com/office/drawing/2014/main" id="{133B438B-569B-F161-3E08-5B862D373A55}"/>
              </a:ext>
            </a:extLst>
          </p:cNvPr>
          <p:cNvSpPr txBox="1"/>
          <p:nvPr/>
        </p:nvSpPr>
        <p:spPr>
          <a:xfrm>
            <a:off x="976363" y="1442517"/>
            <a:ext cx="10499057" cy="3785652"/>
          </a:xfrm>
          <a:prstGeom prst="rect">
            <a:avLst/>
          </a:prstGeom>
          <a:solidFill>
            <a:schemeClr val="bg1">
              <a:lumMod val="85000"/>
            </a:schemeClr>
          </a:solidFill>
        </p:spPr>
        <p:txBody>
          <a:bodyPr wrap="square">
            <a:spAutoFit/>
          </a:bodyPr>
          <a:lstStyle/>
          <a:p>
            <a:r>
              <a:rPr lang="ar-SA" sz="2400" b="1" i="0" u="none" strike="noStrike" baseline="0" dirty="0">
                <a:latin typeface="NarkisClassicMF-Regular"/>
              </a:rPr>
              <a:t>والانسان يريد معرفة المزيد!</a:t>
            </a:r>
          </a:p>
          <a:p>
            <a:r>
              <a:rPr lang="ar-SA" sz="2400" b="1" dirty="0">
                <a:latin typeface="NarkisClassicMF-Regular"/>
              </a:rPr>
              <a:t>الوصول بعيدًا جدًا ... حتى أطراف المجموعة الشمسيَّة وحتى الخروج منها الى مجَرَّات أخرى... </a:t>
            </a:r>
            <a:endParaRPr lang="he-IL" sz="2400" b="1" dirty="0">
              <a:latin typeface="NarkisClassicMF-Regular"/>
            </a:endParaRPr>
          </a:p>
          <a:p>
            <a:r>
              <a:rPr lang="ar-SA" sz="2400" b="1" dirty="0">
                <a:latin typeface="NarkisClassicMF-Regular"/>
              </a:rPr>
              <a:t>رؤية المزيد من الجسام في الكون...معرفة اذا كانت هناك اجسام لم نكتشفها بعد؟</a:t>
            </a:r>
            <a:endParaRPr lang="he-IL" sz="2400" b="1" i="0" u="none" strike="noStrike" baseline="0" dirty="0">
              <a:latin typeface="NarkisClassicMF-Regular"/>
            </a:endParaRPr>
          </a:p>
          <a:p>
            <a:r>
              <a:rPr lang="ar-SA" sz="2400" b="1" dirty="0">
                <a:latin typeface="NarkisClassicMF-Regular"/>
              </a:rPr>
              <a:t>الرؤية بشكل أوضَح</a:t>
            </a:r>
            <a:r>
              <a:rPr lang="he-IL" sz="2400" b="1" i="0" u="none" strike="noStrike" baseline="0" dirty="0">
                <a:latin typeface="NarkisClassicMF-Regular"/>
              </a:rPr>
              <a:t>...</a:t>
            </a:r>
          </a:p>
          <a:p>
            <a:r>
              <a:rPr lang="ar-SA" sz="2400" b="1" dirty="0">
                <a:latin typeface="NarkisClassicMF-Regular"/>
              </a:rPr>
              <a:t>الوصول بشكل أسرع</a:t>
            </a:r>
            <a:r>
              <a:rPr lang="he-IL" sz="2400" b="1" i="0" u="none" strike="noStrike" baseline="0" dirty="0">
                <a:latin typeface="NarkisClassicMF-Regular"/>
              </a:rPr>
              <a:t>...</a:t>
            </a:r>
          </a:p>
          <a:p>
            <a:r>
              <a:rPr lang="ar-SA" sz="2400" b="1" i="0" u="none" strike="noStrike" baseline="0" dirty="0">
                <a:latin typeface="NarkisClassicMF-Regular"/>
              </a:rPr>
              <a:t>وربَّما</a:t>
            </a:r>
            <a:r>
              <a:rPr lang="ar-SA" sz="2400" b="1" i="0" u="none" strike="noStrike" dirty="0">
                <a:latin typeface="NarkisClassicMF-Regular"/>
              </a:rPr>
              <a:t> الاستيطان والعيش في الفضاء</a:t>
            </a:r>
            <a:r>
              <a:rPr lang="he-IL" sz="2400" b="1" i="0" u="none" strike="noStrike" baseline="0" dirty="0">
                <a:latin typeface="NarkisClassicMF-Regular"/>
              </a:rPr>
              <a:t>...</a:t>
            </a:r>
            <a:r>
              <a:rPr lang="he-IL" sz="2400" b="1" dirty="0">
                <a:latin typeface="NarkisClassicMF-Regular"/>
              </a:rPr>
              <a:t> </a:t>
            </a:r>
          </a:p>
          <a:p>
            <a:endParaRPr lang="he-IL" sz="2400" b="1" dirty="0">
              <a:latin typeface="NarkisClassicMF-Regular"/>
            </a:endParaRPr>
          </a:p>
          <a:p>
            <a:r>
              <a:rPr lang="ar-SA" sz="2400" b="1" dirty="0">
                <a:latin typeface="NarkisClassicMF-Regular"/>
              </a:rPr>
              <a:t>ارادة الانسان القوية لتحقيق كل ذلك، ادَّت بشكل مستمر الى تطوير تكنولوجيات لبحث الفضاء</a:t>
            </a:r>
            <a:r>
              <a:rPr lang="he-IL" sz="2400" b="1" dirty="0">
                <a:latin typeface="NarkisClassicMF-Regular"/>
              </a:rPr>
              <a:t> </a:t>
            </a:r>
            <a:r>
              <a:rPr lang="ar-SA" sz="2400" b="1" dirty="0">
                <a:latin typeface="NarkisClassicMF-Regular"/>
              </a:rPr>
              <a:t>وتطوير تكنولوجيات جديدة.</a:t>
            </a:r>
            <a:endParaRPr lang="he-IL" sz="2400" b="1" i="0" u="none" strike="noStrike" baseline="0" dirty="0">
              <a:latin typeface="NarkisClassicMF-Regular"/>
            </a:endParaRPr>
          </a:p>
          <a:p>
            <a:endParaRPr lang="he-IL" sz="2400" b="1" dirty="0">
              <a:solidFill>
                <a:schemeClr val="bg1"/>
              </a:solidFill>
            </a:endParaRPr>
          </a:p>
        </p:txBody>
      </p:sp>
      <p:sp>
        <p:nvSpPr>
          <p:cNvPr id="10" name="תיבת טקסט 9">
            <a:extLst>
              <a:ext uri="{FF2B5EF4-FFF2-40B4-BE49-F238E27FC236}">
                <a16:creationId xmlns:a16="http://schemas.microsoft.com/office/drawing/2014/main" id="{450F751D-2B6B-EE3C-F8C0-9C8C1EEB803C}"/>
              </a:ext>
            </a:extLst>
          </p:cNvPr>
          <p:cNvSpPr txBox="1"/>
          <p:nvPr/>
        </p:nvSpPr>
        <p:spPr>
          <a:xfrm>
            <a:off x="1727033" y="5581650"/>
            <a:ext cx="9702967" cy="1077218"/>
          </a:xfrm>
          <a:prstGeom prst="rect">
            <a:avLst/>
          </a:prstGeom>
          <a:solidFill>
            <a:schemeClr val="tx1"/>
          </a:solidFill>
          <a:ln>
            <a:solidFill>
              <a:schemeClr val="tx1"/>
            </a:solidFill>
          </a:ln>
        </p:spPr>
        <p:txBody>
          <a:bodyPr wrap="square">
            <a:spAutoFit/>
          </a:bodyPr>
          <a:lstStyle/>
          <a:p>
            <a:pPr algn="ctr"/>
            <a:r>
              <a:rPr lang="ar-SA" sz="3200" b="1" i="0" u="none" strike="noStrike" baseline="0" dirty="0">
                <a:solidFill>
                  <a:srgbClr val="00B0F0"/>
                </a:solidFill>
                <a:latin typeface="NarkisClassicMF-Regular"/>
              </a:rPr>
              <a:t>بأي التكنولو</a:t>
            </a:r>
            <a:r>
              <a:rPr lang="ar-SA" sz="3200" b="1" dirty="0">
                <a:solidFill>
                  <a:srgbClr val="00B0F0"/>
                </a:solidFill>
                <a:latin typeface="NarkisClassicMF-Regular"/>
              </a:rPr>
              <a:t>جيات يُعَزِّز الانسان قدرته على بحث الفضاء واكتشاف اسراره؟</a:t>
            </a:r>
            <a:endParaRPr lang="he-IL" sz="3200" b="1" dirty="0">
              <a:solidFill>
                <a:srgbClr val="00B0F0"/>
              </a:solidFill>
            </a:endParaRPr>
          </a:p>
        </p:txBody>
      </p:sp>
      <p:sp>
        <p:nvSpPr>
          <p:cNvPr id="11" name="תיבת טקסט 10">
            <a:extLst>
              <a:ext uri="{FF2B5EF4-FFF2-40B4-BE49-F238E27FC236}">
                <a16:creationId xmlns:a16="http://schemas.microsoft.com/office/drawing/2014/main" id="{1B0CEF22-F805-FBED-57F8-15F595027DEC}"/>
              </a:ext>
            </a:extLst>
          </p:cNvPr>
          <p:cNvSpPr txBox="1"/>
          <p:nvPr/>
        </p:nvSpPr>
        <p:spPr>
          <a:xfrm>
            <a:off x="2428875" y="129133"/>
            <a:ext cx="8705849" cy="769441"/>
          </a:xfrm>
          <a:prstGeom prst="rect">
            <a:avLst/>
          </a:prstGeom>
          <a:noFill/>
        </p:spPr>
        <p:txBody>
          <a:bodyPr wrap="square" rtlCol="1">
            <a:spAutoFit/>
          </a:bodyPr>
          <a:lstStyle/>
          <a:p>
            <a:r>
              <a:rPr lang="ar-SA" sz="4400" b="1" dirty="0">
                <a:solidFill>
                  <a:srgbClr val="00B0F0"/>
                </a:solidFill>
                <a:highlight>
                  <a:srgbClr val="000000"/>
                </a:highlight>
              </a:rPr>
              <a:t>تكنولوجيات بحث الفضاء</a:t>
            </a:r>
            <a:endParaRPr lang="he-IL" sz="4400" b="1" dirty="0">
              <a:solidFill>
                <a:srgbClr val="00B0F0"/>
              </a:solidFill>
              <a:highlight>
                <a:srgbClr val="000000"/>
              </a:highlight>
            </a:endParaRPr>
          </a:p>
        </p:txBody>
      </p:sp>
      <p:sp>
        <p:nvSpPr>
          <p:cNvPr id="6" name="תיבת טקסט 5">
            <a:extLst>
              <a:ext uri="{FF2B5EF4-FFF2-40B4-BE49-F238E27FC236}">
                <a16:creationId xmlns:a16="http://schemas.microsoft.com/office/drawing/2014/main" id="{5FC24701-C6F0-89DF-BE2E-5C6E9744D11B}"/>
              </a:ext>
            </a:extLst>
          </p:cNvPr>
          <p:cNvSpPr txBox="1"/>
          <p:nvPr/>
        </p:nvSpPr>
        <p:spPr>
          <a:xfrm>
            <a:off x="3362325" y="240723"/>
            <a:ext cx="2448168" cy="461665"/>
          </a:xfrm>
          <a:prstGeom prst="rect">
            <a:avLst/>
          </a:prstGeom>
          <a:noFill/>
        </p:spPr>
        <p:txBody>
          <a:bodyPr wrap="square" rtlCol="1">
            <a:spAutoFit/>
          </a:bodyPr>
          <a:lstStyle/>
          <a:p>
            <a:r>
              <a:rPr lang="he-IL" sz="2400" b="1" dirty="0">
                <a:solidFill>
                  <a:schemeClr val="bg1"/>
                </a:solidFill>
                <a:highlight>
                  <a:srgbClr val="000000"/>
                </a:highlight>
              </a:rPr>
              <a:t>   </a:t>
            </a:r>
            <a:r>
              <a:rPr lang="ar-SA" sz="2400" b="1" dirty="0">
                <a:solidFill>
                  <a:schemeClr val="bg1"/>
                </a:solidFill>
                <a:highlight>
                  <a:srgbClr val="000000"/>
                </a:highlight>
              </a:rPr>
              <a:t>صفحة </a:t>
            </a:r>
            <a:r>
              <a:rPr lang="he-IL" sz="2400" b="1" dirty="0">
                <a:solidFill>
                  <a:schemeClr val="bg1"/>
                </a:solidFill>
                <a:highlight>
                  <a:srgbClr val="000000"/>
                </a:highlight>
              </a:rPr>
              <a:t>197</a:t>
            </a:r>
          </a:p>
        </p:txBody>
      </p:sp>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40473" y="-18485"/>
            <a:ext cx="1208314" cy="800348"/>
          </a:xfrm>
          <a:prstGeom prst="rect">
            <a:avLst/>
          </a:prstGeom>
        </p:spPr>
      </p:pic>
    </p:spTree>
    <p:extLst>
      <p:ext uri="{BB962C8B-B14F-4D97-AF65-F5344CB8AC3E}">
        <p14:creationId xmlns:p14="http://schemas.microsoft.com/office/powerpoint/2010/main" val="193321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DA45B4-91AC-30B0-6874-ABA26A927389}"/>
              </a:ext>
            </a:extLst>
          </p:cNvPr>
          <p:cNvSpPr>
            <a:spLocks noGrp="1"/>
          </p:cNvSpPr>
          <p:nvPr>
            <p:ph type="title"/>
          </p:nvPr>
        </p:nvSpPr>
        <p:spPr/>
        <p:txBody>
          <a:bodyPr/>
          <a:lstStyle/>
          <a:p>
            <a:endParaRPr lang="he-IL" dirty="0"/>
          </a:p>
        </p:txBody>
      </p:sp>
      <p:pic>
        <p:nvPicPr>
          <p:cNvPr id="5" name="מציין מיקום תוכן 4" descr="גזירת מסך"/>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9601" y="3629767"/>
            <a:ext cx="5172797" cy="743054"/>
          </a:xfrm>
        </p:spPr>
      </p:pic>
      <p:pic>
        <p:nvPicPr>
          <p:cNvPr id="4" name="תמונה 3">
            <a:extLst>
              <a:ext uri="{FF2B5EF4-FFF2-40B4-BE49-F238E27FC236}">
                <a16:creationId xmlns:a16="http://schemas.microsoft.com/office/drawing/2014/main" id="{39059683-3DD8-2378-83FC-181D3CC4E14D}"/>
              </a:ext>
            </a:extLst>
          </p:cNvPr>
          <p:cNvPicPr>
            <a:picLocks noChangeAspect="1"/>
          </p:cNvPicPr>
          <p:nvPr/>
        </p:nvPicPr>
        <p:blipFill>
          <a:blip r:embed="rId4"/>
          <a:stretch>
            <a:fillRect/>
          </a:stretch>
        </p:blipFill>
        <p:spPr>
          <a:xfrm>
            <a:off x="76200" y="-398353"/>
            <a:ext cx="12480098" cy="7120562"/>
          </a:xfrm>
          <a:prstGeom prst="rect">
            <a:avLst/>
          </a:prstGeom>
        </p:spPr>
      </p:pic>
      <p:sp>
        <p:nvSpPr>
          <p:cNvPr id="6" name="תיבת טקסט 5">
            <a:extLst>
              <a:ext uri="{FF2B5EF4-FFF2-40B4-BE49-F238E27FC236}">
                <a16:creationId xmlns:a16="http://schemas.microsoft.com/office/drawing/2014/main" id="{325949C4-1B09-51C8-6AF3-C1E9B205FBDF}"/>
              </a:ext>
            </a:extLst>
          </p:cNvPr>
          <p:cNvSpPr txBox="1"/>
          <p:nvPr/>
        </p:nvSpPr>
        <p:spPr>
          <a:xfrm>
            <a:off x="3054819" y="155810"/>
            <a:ext cx="7906406" cy="1446550"/>
          </a:xfrm>
          <a:prstGeom prst="rect">
            <a:avLst/>
          </a:prstGeom>
          <a:solidFill>
            <a:schemeClr val="tx1"/>
          </a:solidFill>
        </p:spPr>
        <p:txBody>
          <a:bodyPr wrap="square" rtlCol="1">
            <a:spAutoFit/>
          </a:bodyPr>
          <a:lstStyle/>
          <a:p>
            <a:r>
              <a:rPr lang="ar-SA" sz="3200" b="1" dirty="0">
                <a:solidFill>
                  <a:srgbClr val="00B0F0"/>
                </a:solidFill>
                <a:latin typeface="Spacer-Black"/>
              </a:rPr>
              <a:t>مهمة</a:t>
            </a:r>
            <a:r>
              <a:rPr lang="he-IL" sz="3200" b="1" i="0" u="none" strike="noStrike" baseline="0" dirty="0">
                <a:solidFill>
                  <a:srgbClr val="00B0F0"/>
                </a:solidFill>
                <a:latin typeface="Spacer-Black"/>
              </a:rPr>
              <a:t>: </a:t>
            </a:r>
            <a:r>
              <a:rPr lang="ar-SA" sz="3200" b="1" i="0" u="none" strike="noStrike" baseline="0" dirty="0">
                <a:solidFill>
                  <a:srgbClr val="00B0F0"/>
                </a:solidFill>
                <a:latin typeface="Spacer-Black"/>
              </a:rPr>
              <a:t>تكنولوجيات في خدمة بحث الفضاء – الماضي</a:t>
            </a:r>
            <a:r>
              <a:rPr lang="ar-SA" sz="3200" b="1" dirty="0">
                <a:solidFill>
                  <a:srgbClr val="00B0F0"/>
                </a:solidFill>
                <a:latin typeface="Spacer-Black"/>
              </a:rPr>
              <a:t>، الحاضر والمستقبل</a:t>
            </a:r>
            <a:r>
              <a:rPr lang="he-IL" sz="3200" b="1" i="0" u="none" strike="noStrike" baseline="0" dirty="0">
                <a:solidFill>
                  <a:srgbClr val="00B0F0"/>
                </a:solidFill>
                <a:latin typeface="Spacer-Black"/>
              </a:rPr>
              <a:t> </a:t>
            </a:r>
            <a:r>
              <a:rPr lang="ar-SA" sz="2400" b="1" i="0" u="none" strike="noStrike" baseline="0" dirty="0">
                <a:solidFill>
                  <a:schemeClr val="bg1"/>
                </a:solidFill>
                <a:latin typeface="Spacer-Black"/>
              </a:rPr>
              <a:t>الصفحات</a:t>
            </a:r>
            <a:r>
              <a:rPr lang="ar-SA" sz="2400" b="1" i="0" u="none" strike="noStrike" dirty="0">
                <a:solidFill>
                  <a:schemeClr val="bg1"/>
                </a:solidFill>
                <a:latin typeface="Spacer-Black"/>
              </a:rPr>
              <a:t> </a:t>
            </a:r>
            <a:r>
              <a:rPr lang="he-IL" sz="2400" b="1" dirty="0">
                <a:solidFill>
                  <a:schemeClr val="bg1"/>
                </a:solidFill>
                <a:highlight>
                  <a:srgbClr val="000000"/>
                </a:highlight>
              </a:rPr>
              <a:t>206-198</a:t>
            </a:r>
          </a:p>
          <a:p>
            <a:endParaRPr lang="he-IL" sz="2400" b="1" dirty="0">
              <a:solidFill>
                <a:schemeClr val="bg1"/>
              </a:solidFill>
            </a:endParaRPr>
          </a:p>
        </p:txBody>
      </p:sp>
      <p:pic>
        <p:nvPicPr>
          <p:cNvPr id="16" name="תמונה 15">
            <a:extLst>
              <a:ext uri="{FF2B5EF4-FFF2-40B4-BE49-F238E27FC236}">
                <a16:creationId xmlns:a16="http://schemas.microsoft.com/office/drawing/2014/main" id="{18348159-A272-F5FE-C16A-F1A16D6298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748" y="1061938"/>
            <a:ext cx="4394787" cy="5486453"/>
          </a:xfrm>
          <a:prstGeom prst="rect">
            <a:avLst/>
          </a:prstGeom>
          <a:noFill/>
          <a:ln>
            <a:noFill/>
          </a:ln>
        </p:spPr>
      </p:pic>
      <p:sp>
        <p:nvSpPr>
          <p:cNvPr id="17" name="תיבת טקסט 16">
            <a:extLst>
              <a:ext uri="{FF2B5EF4-FFF2-40B4-BE49-F238E27FC236}">
                <a16:creationId xmlns:a16="http://schemas.microsoft.com/office/drawing/2014/main" id="{3C26CDD3-0D29-3959-9CB7-E75BADB8497A}"/>
              </a:ext>
            </a:extLst>
          </p:cNvPr>
          <p:cNvSpPr txBox="1"/>
          <p:nvPr/>
        </p:nvSpPr>
        <p:spPr>
          <a:xfrm>
            <a:off x="2170255" y="1438287"/>
            <a:ext cx="2112379" cy="523220"/>
          </a:xfrm>
          <a:prstGeom prst="rect">
            <a:avLst/>
          </a:prstGeom>
          <a:noFill/>
        </p:spPr>
        <p:txBody>
          <a:bodyPr wrap="square" rtlCol="1">
            <a:spAutoFit/>
          </a:bodyPr>
          <a:lstStyle/>
          <a:p>
            <a:r>
              <a:rPr lang="ar-SA" sz="2800" b="1" dirty="0">
                <a:solidFill>
                  <a:srgbClr val="7B0000"/>
                </a:solidFill>
                <a:latin typeface="RosenbergSoloMF-Bold"/>
              </a:rPr>
              <a:t>تلسكوب راديوي</a:t>
            </a:r>
            <a:endParaRPr lang="he-IL" sz="2800" dirty="0"/>
          </a:p>
        </p:txBody>
      </p:sp>
      <p:pic>
        <p:nvPicPr>
          <p:cNvPr id="7" name="תמונה 6">
            <a:extLst>
              <a:ext uri="{FF2B5EF4-FFF2-40B4-BE49-F238E27FC236}">
                <a16:creationId xmlns:a16="http://schemas.microsoft.com/office/drawing/2014/main" id="{5702B74D-1525-CDBA-958D-F1DDD52E3792}"/>
              </a:ext>
            </a:extLst>
          </p:cNvPr>
          <p:cNvPicPr>
            <a:picLocks noChangeAspect="1"/>
          </p:cNvPicPr>
          <p:nvPr/>
        </p:nvPicPr>
        <p:blipFill>
          <a:blip r:embed="rId6"/>
          <a:stretch>
            <a:fillRect/>
          </a:stretch>
        </p:blipFill>
        <p:spPr>
          <a:xfrm>
            <a:off x="0" y="6265587"/>
            <a:ext cx="1542422" cy="565608"/>
          </a:xfrm>
          <a:prstGeom prst="rect">
            <a:avLst/>
          </a:prstGeom>
          <a:noFill/>
        </p:spPr>
      </p:pic>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11347984" y="-417923"/>
            <a:ext cx="1208314" cy="800348"/>
          </a:xfrm>
          <a:prstGeom prst="rect">
            <a:avLst/>
          </a:prstGeom>
        </p:spPr>
      </p:pic>
      <p:pic>
        <p:nvPicPr>
          <p:cNvPr id="10" name="תמונה 9"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6300" y="2560248"/>
            <a:ext cx="7505700" cy="963053"/>
          </a:xfrm>
          <a:prstGeom prst="rect">
            <a:avLst/>
          </a:prstGeom>
        </p:spPr>
      </p:pic>
      <p:pic>
        <p:nvPicPr>
          <p:cNvPr id="11" name="תמונה 10"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6300" y="3992788"/>
            <a:ext cx="7505700" cy="1889365"/>
          </a:xfrm>
          <a:prstGeom prst="rect">
            <a:avLst/>
          </a:prstGeom>
        </p:spPr>
      </p:pic>
    </p:spTree>
    <p:extLst>
      <p:ext uri="{BB962C8B-B14F-4D97-AF65-F5344CB8AC3E}">
        <p14:creationId xmlns:p14="http://schemas.microsoft.com/office/powerpoint/2010/main" val="72457505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4264</TotalTime>
  <Words>2189</Words>
  <Application>Microsoft Office PowerPoint</Application>
  <PresentationFormat>מסך רחב</PresentationFormat>
  <Paragraphs>192</Paragraphs>
  <Slides>29</Slides>
  <Notes>29</Notes>
  <HiddenSlides>0</HiddenSlides>
  <MMClips>0</MMClips>
  <ScaleCrop>false</ScaleCrop>
  <HeadingPairs>
    <vt:vector size="6" baseType="variant">
      <vt:variant>
        <vt:lpstr>גופנים בשימוש</vt:lpstr>
      </vt:variant>
      <vt:variant>
        <vt:i4>15</vt:i4>
      </vt:variant>
      <vt:variant>
        <vt:lpstr>ערכת נושא</vt:lpstr>
      </vt:variant>
      <vt:variant>
        <vt:i4>1</vt:i4>
      </vt:variant>
      <vt:variant>
        <vt:lpstr>כותרות שקופיות</vt:lpstr>
      </vt:variant>
      <vt:variant>
        <vt:i4>29</vt:i4>
      </vt:variant>
    </vt:vector>
  </HeadingPairs>
  <TitlesOfParts>
    <vt:vector size="45" baseType="lpstr">
      <vt:lpstr>Almoni Neue DL 4.0 AAA</vt:lpstr>
      <vt:lpstr>Arial</vt:lpstr>
      <vt:lpstr>Assistant</vt:lpstr>
      <vt:lpstr>Calibri</vt:lpstr>
      <vt:lpstr>Calibri Light</vt:lpstr>
      <vt:lpstr>FbSpacer-Black</vt:lpstr>
      <vt:lpstr>NarkisClassicMF-Bold</vt:lpstr>
      <vt:lpstr>NarkisClassicMF-Regular</vt:lpstr>
      <vt:lpstr>NarkisimMFO</vt:lpstr>
      <vt:lpstr>NarkisimMFOBold</vt:lpstr>
      <vt:lpstr>RosenbergSoloMF-Bold</vt:lpstr>
      <vt:lpstr>Spacer-Black</vt:lpstr>
      <vt:lpstr>Times New Roman</vt:lpstr>
      <vt:lpstr>Wingdings</vt:lpstr>
      <vt:lpstr>Wingdings 2</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62</cp:revision>
  <dcterms:created xsi:type="dcterms:W3CDTF">2023-11-28T10:46:58Z</dcterms:created>
  <dcterms:modified xsi:type="dcterms:W3CDTF">2024-02-16T06:03:31Z</dcterms:modified>
</cp:coreProperties>
</file>