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345" r:id="rId2"/>
    <p:sldId id="256" r:id="rId3"/>
    <p:sldId id="257" r:id="rId4"/>
    <p:sldId id="347" r:id="rId5"/>
    <p:sldId id="258" r:id="rId6"/>
    <p:sldId id="267" r:id="rId7"/>
    <p:sldId id="266" r:id="rId8"/>
    <p:sldId id="353" r:id="rId9"/>
    <p:sldId id="355" r:id="rId10"/>
    <p:sldId id="358" r:id="rId11"/>
    <p:sldId id="357" r:id="rId12"/>
    <p:sldId id="299" r:id="rId13"/>
    <p:sldId id="259" r:id="rId14"/>
    <p:sldId id="301" r:id="rId15"/>
    <p:sldId id="308" r:id="rId16"/>
    <p:sldId id="296" r:id="rId17"/>
    <p:sldId id="310" r:id="rId18"/>
    <p:sldId id="312" r:id="rId19"/>
    <p:sldId id="311" r:id="rId20"/>
    <p:sldId id="288" r:id="rId21"/>
    <p:sldId id="273" r:id="rId22"/>
    <p:sldId id="300" r:id="rId23"/>
    <p:sldId id="274" r:id="rId24"/>
    <p:sldId id="275" r:id="rId25"/>
    <p:sldId id="279" r:id="rId26"/>
    <p:sldId id="278" r:id="rId27"/>
    <p:sldId id="305" r:id="rId28"/>
    <p:sldId id="307" r:id="rId29"/>
    <p:sldId id="287" r:id="rId30"/>
    <p:sldId id="348" r:id="rId31"/>
    <p:sldId id="280" r:id="rId32"/>
    <p:sldId id="346"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7A3"/>
    <a:srgbClr val="D8D7FD"/>
    <a:srgbClr val="9999FF"/>
    <a:srgbClr val="00FFCC"/>
    <a:srgbClr val="FFFFFF"/>
    <a:srgbClr val="CCECFF"/>
    <a:srgbClr val="FFCC99"/>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64" autoAdjust="0"/>
    <p:restoredTop sz="96378" autoAdjust="0"/>
  </p:normalViewPr>
  <p:slideViewPr>
    <p:cSldViewPr snapToGrid="0">
      <p:cViewPr varScale="1">
        <p:scale>
          <a:sx n="106" d="100"/>
          <a:sy n="106" d="100"/>
        </p:scale>
        <p:origin x="648" y="150"/>
      </p:cViewPr>
      <p:guideLst>
        <p:guide orient="horz" pos="2160"/>
        <p:guide pos="3840"/>
      </p:guideLst>
    </p:cSldViewPr>
  </p:slideViewPr>
  <p:outlineViewPr>
    <p:cViewPr>
      <p:scale>
        <a:sx n="33" d="100"/>
        <a:sy n="33" d="100"/>
      </p:scale>
      <p:origin x="0" y="22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D8950E5-9981-4F43-ACCA-4DFD280F9DB5}" type="datetimeFigureOut">
              <a:rPr lang="he-IL" smtClean="0"/>
              <a:t>י"א/אדר א/תשפ"ד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5099A4-FA12-4A7C-B56D-E385E0BC564C}" type="slidenum">
              <a:rPr lang="he-IL" smtClean="0"/>
              <a:t>‹#›</a:t>
            </a:fld>
            <a:endParaRPr lang="he-IL"/>
          </a:p>
        </p:txBody>
      </p:sp>
    </p:spTree>
    <p:extLst>
      <p:ext uri="{BB962C8B-B14F-4D97-AF65-F5344CB8AC3E}">
        <p14:creationId xmlns:p14="http://schemas.microsoft.com/office/powerpoint/2010/main" val="36548447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a:t>
            </a:fld>
            <a:endParaRPr lang="he-IL"/>
          </a:p>
        </p:txBody>
      </p:sp>
    </p:spTree>
    <p:extLst>
      <p:ext uri="{BB962C8B-B14F-4D97-AF65-F5344CB8AC3E}">
        <p14:creationId xmlns:p14="http://schemas.microsoft.com/office/powerpoint/2010/main" val="407047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10</a:t>
            </a:fld>
            <a:endParaRPr lang="he-IL"/>
          </a:p>
        </p:txBody>
      </p:sp>
    </p:spTree>
    <p:extLst>
      <p:ext uri="{BB962C8B-B14F-4D97-AF65-F5344CB8AC3E}">
        <p14:creationId xmlns:p14="http://schemas.microsoft.com/office/powerpoint/2010/main" val="245895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11</a:t>
            </a:fld>
            <a:endParaRPr lang="he-IL"/>
          </a:p>
        </p:txBody>
      </p:sp>
    </p:spTree>
    <p:extLst>
      <p:ext uri="{BB962C8B-B14F-4D97-AF65-F5344CB8AC3E}">
        <p14:creationId xmlns:p14="http://schemas.microsoft.com/office/powerpoint/2010/main" val="67091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במבט מקוון</a:t>
            </a:r>
            <a:r>
              <a:rPr lang="he-IL" dirty="0"/>
              <a:t>, בספר הדיגיטלי, עמוד 162, המשימה </a:t>
            </a:r>
            <a:r>
              <a:rPr lang="he-IL" b="1" dirty="0"/>
              <a:t>מבנה היקום</a:t>
            </a:r>
            <a:r>
              <a:rPr lang="he-IL" dirty="0"/>
              <a:t>.</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12</a:t>
            </a:fld>
            <a:endParaRPr lang="he-IL"/>
          </a:p>
        </p:txBody>
      </p:sp>
    </p:spTree>
    <p:extLst>
      <p:ext uri="{BB962C8B-B14F-4D97-AF65-F5344CB8AC3E}">
        <p14:creationId xmlns:p14="http://schemas.microsoft.com/office/powerpoint/2010/main" val="380232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בתת הפרק נערכת הבניה של התפיסה ההליוצנטרית של מערכת השמש — על פי תפיסה זו השמש נמצאת במרכז</a:t>
            </a:r>
            <a:r>
              <a:rPr lang="en-US" dirty="0"/>
              <a:t> </a:t>
            </a:r>
            <a:r>
              <a:rPr lang="he-IL" dirty="0"/>
              <a:t>ואותה מקיפים במסלולים קבועים כוכבי הלכת (פלנטות). תפיסה זו מתנגשת עם תפיסה חלופית נאיבית רווחת של ילדים שנובעת עקב התנועה המדומה של השמש בשמיים. על פי תפיסה זו, שמוכרת כתפיסה הגיאוצנטרית של היקום, כדור הארץ נמצא במרכז והשמש מקיפה אותו. </a:t>
            </a:r>
          </a:p>
          <a:p>
            <a:pPr algn="r"/>
            <a:r>
              <a:rPr lang="he-IL" sz="1800" b="0" i="0" u="none" strike="noStrike" baseline="0" dirty="0">
                <a:latin typeface="NarkisClassicMF-Regular"/>
              </a:rPr>
              <a:t>תת הפרק מוקדש להיכרות עם </a:t>
            </a:r>
            <a:r>
              <a:rPr lang="he-IL" sz="1800" b="1" i="0" u="none" strike="noStrike" baseline="0" dirty="0">
                <a:latin typeface="NarkisClassicMF-Bold"/>
              </a:rPr>
              <a:t>מערכת השמש</a:t>
            </a:r>
            <a:r>
              <a:rPr lang="he-IL" sz="1800" b="0" i="0" u="none" strike="noStrike" baseline="0" dirty="0">
                <a:latin typeface="NarkisClassicMF-Regular"/>
              </a:rPr>
              <a:t>, עם הגופים המרכיבים אותה ועם ארגונם במרחב.</a:t>
            </a:r>
          </a:p>
          <a:p>
            <a:pPr algn="r"/>
            <a:r>
              <a:rPr lang="he-IL" dirty="0"/>
              <a:t>במשימה התלמידים מתנסים בזיהוי גופים במערכת השמש באמצעות דגם, מפה או איור בספר הלימוד. </a:t>
            </a:r>
          </a:p>
          <a:p>
            <a:pPr algn="r"/>
            <a:r>
              <a:rPr lang="he-IL" dirty="0"/>
              <a:t>המשימה מתמקדת בשתי אבחנות חשובות: מהו הגוף המאיר במערכת השמש ומהם הגופים שאותם הוא מאיר; וכן מי מקיף את מי במערכת השמש, הגוף המואר או הגוף המאיר?</a:t>
            </a:r>
          </a:p>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13</a:t>
            </a:fld>
            <a:endParaRPr lang="he-IL"/>
          </a:p>
        </p:txBody>
      </p:sp>
    </p:spTree>
    <p:extLst>
      <p:ext uri="{BB962C8B-B14F-4D97-AF65-F5344CB8AC3E}">
        <p14:creationId xmlns:p14="http://schemas.microsoft.com/office/powerpoint/2010/main" val="41990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במבט מקוון</a:t>
            </a:r>
            <a:r>
              <a:rPr lang="he-IL" dirty="0"/>
              <a:t>, בספר הדיגיטלי, עמוד 182, המשימה מערכת השמש שלנו</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14</a:t>
            </a:fld>
            <a:endParaRPr lang="he-IL"/>
          </a:p>
        </p:txBody>
      </p:sp>
    </p:spTree>
    <p:extLst>
      <p:ext uri="{BB962C8B-B14F-4D97-AF65-F5344CB8AC3E}">
        <p14:creationId xmlns:p14="http://schemas.microsoft.com/office/powerpoint/2010/main" val="267504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ClassicMF-Regular"/>
              </a:rPr>
              <a:t>אלה הם גופים העשויים בעיקר קרח ואבק. השָׁבִיטים מקיפים את השמש במסלולים מיוחדים משלהם. כאשר הם מתקרבים אל השמש, הם מקבלים בהשפעתה צורה אופיינית, המורכבת מ"ראש" </a:t>
            </a:r>
            <a:r>
              <a:rPr lang="he-IL" sz="1800" b="0" i="0" u="none" strike="noStrike" baseline="0" dirty="0" err="1">
                <a:latin typeface="NarkisClassicMF-Regular"/>
              </a:rPr>
              <a:t>ומ"זנב</a:t>
            </a:r>
            <a:r>
              <a:rPr lang="he-IL" sz="1800" b="0" i="0" u="none" strike="noStrike" baseline="0" dirty="0">
                <a:latin typeface="NarkisClassicMF-Regular"/>
              </a:rPr>
              <a:t>" ארוך וזוהר. יש אלפי שָׁבִיטים במַערֶכֶת השמש, אך רק לעִתים רחוקות אנו יכולים לראות אחד מהם מכדור הארֶץ. רוב השָׁבִיטים נמצאים הרחק בקצות מַערֶכֶת השמש, עוד יותר רחוק מפְּלוּטוֹ.</a:t>
            </a:r>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15</a:t>
            </a:fld>
            <a:endParaRPr lang="he-IL"/>
          </a:p>
        </p:txBody>
      </p:sp>
    </p:spTree>
    <p:extLst>
      <p:ext uri="{BB962C8B-B14F-4D97-AF65-F5344CB8AC3E}">
        <p14:creationId xmlns:p14="http://schemas.microsoft.com/office/powerpoint/2010/main" val="67025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יחידת התוכן החלל והיקום, המשימה </a:t>
            </a:r>
            <a:r>
              <a:rPr lang="he-IL" b="1" i="0" dirty="0">
                <a:effectLst/>
                <a:latin typeface="Almoni Neue DL 4.0 AAA"/>
              </a:rPr>
              <a:t>מערכת השמש- מגלים ומשחקים</a:t>
            </a:r>
            <a:r>
              <a:rPr lang="he-IL" b="0" i="0" dirty="0">
                <a:effectLst/>
                <a:latin typeface="Almoni Neue DL 4.0 AAA"/>
              </a:rPr>
              <a:t>.</a:t>
            </a:r>
          </a:p>
          <a:p>
            <a:r>
              <a:rPr lang="he-IL" b="0" i="0" dirty="0">
                <a:effectLst/>
                <a:latin typeface="Almoni Neue DL 4.0 AAA"/>
              </a:rPr>
              <a:t>משימה זו הינה אוסף משחקים בנושא מערכת השמש. באמצעות המשחקים התלמידים מתוועדים אל מערכת השמש ומרכיביה: השמש, כוכבי הלכת, כוכבי הלכת הננסיים והאסטרואידים. המשחקים הם: טריוויה, מי אני?, משחק התאמה, תפזורת ועוד. המשימה כוללת גם מידע על מרכיבי מערכת השמש - בטקסט ובסרטון.</a:t>
            </a:r>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16</a:t>
            </a:fld>
            <a:endParaRPr lang="he-IL"/>
          </a:p>
        </p:txBody>
      </p:sp>
    </p:spTree>
    <p:extLst>
      <p:ext uri="{BB962C8B-B14F-4D97-AF65-F5344CB8AC3E}">
        <p14:creationId xmlns:p14="http://schemas.microsoft.com/office/powerpoint/2010/main" val="392780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שביט או כוכב שביט הוא גוף שמימי קטן הדומה לאסטרואיד, אך מורכב בעיקר מקרח. (השביטים נעים סביב השמש במסלולים אליפטיים)  הקרח מורכב לרוב ממים קפואים בתוספת גזים קפואים וגרגרי אבק בגדלים שונים, אבנים קטנות וסלעים בגדלים שונים, </a:t>
            </a:r>
          </a:p>
          <a:p>
            <a:r>
              <a:rPr lang="he-IL" dirty="0"/>
              <a:t>עם ההתקרבות לשמש מתנדף הקרח ונוצרת הילה של גזים שהשתחררו מהגרעין.</a:t>
            </a:r>
          </a:p>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17</a:t>
            </a:fld>
            <a:endParaRPr lang="he-IL"/>
          </a:p>
        </p:txBody>
      </p:sp>
    </p:spTree>
    <p:extLst>
      <p:ext uri="{BB962C8B-B14F-4D97-AF65-F5344CB8AC3E}">
        <p14:creationId xmlns:p14="http://schemas.microsoft.com/office/powerpoint/2010/main" val="153519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ClassicMF-Regular"/>
              </a:rPr>
              <a:t>לעִתים רסיס קטן של אסְטֶרוֹאִיד או חלק משָבִיט מתקרב מאוד לכדור הארֶץ. אם הרסיס חולף את האטמוספרה של כדור הארץ הוא נקרא מֶטֶאוֹרִיט.</a:t>
            </a:r>
            <a:endParaRPr lang="he-IL" sz="1800" dirty="0"/>
          </a:p>
          <a:p>
            <a:pPr algn="r"/>
            <a:endParaRPr lang="he-IL" sz="1800" b="0" i="0" u="none" strike="noStrike" baseline="0" dirty="0">
              <a:latin typeface="NarkisClassicMF-Regular"/>
            </a:endParaRP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18</a:t>
            </a:fld>
            <a:endParaRPr lang="he-IL"/>
          </a:p>
        </p:txBody>
      </p:sp>
    </p:spTree>
    <p:extLst>
      <p:ext uri="{BB962C8B-B14F-4D97-AF65-F5344CB8AC3E}">
        <p14:creationId xmlns:p14="http://schemas.microsoft.com/office/powerpoint/2010/main" val="57837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NarkisClassicMF-Bold"/>
              </a:rPr>
              <a:t>אסְטֶרוֹאִידִים: </a:t>
            </a:r>
            <a:r>
              <a:rPr lang="he-IL" sz="1800" b="0" i="0" u="none" strike="noStrike" baseline="0" dirty="0">
                <a:latin typeface="NarkisClassicMF-Regular"/>
              </a:rPr>
              <a:t>אלה הם גושי סלעים בעלי צורות וגדלים שונים.</a:t>
            </a:r>
          </a:p>
          <a:p>
            <a:pPr algn="r"/>
            <a:r>
              <a:rPr lang="he-IL" sz="1800" b="0" i="0" u="none" strike="noStrike" baseline="0" dirty="0">
                <a:latin typeface="NarkisClassicMF-Regular"/>
              </a:rPr>
              <a:t>אסְטֶרוֹאִידִים נמצאים בכל מַערֶכֶת השמש, אולם רובם נמצאים בין קבוצת כּוֹכְבי הלֶכֶת הענקיים לבין כּוֹכְבי הלֶכֶת הארצִיים (בין המסלול של כּוֹכַב הלֶכֶת מַאְדִּים לבין המסלול של כּוֹכָב הלֶכֶת צֶדֶק).</a:t>
            </a:r>
          </a:p>
          <a:p>
            <a:pPr algn="r"/>
            <a:r>
              <a:rPr lang="he-IL" sz="1800" b="0" i="0" u="none" strike="noStrike" baseline="0" dirty="0">
                <a:latin typeface="NarkisClassicMF-Regular"/>
              </a:rPr>
              <a:t>אֵזור זה נקרא: חגורת </a:t>
            </a:r>
            <a:r>
              <a:rPr lang="he-IL" sz="1800" b="1" i="0" u="none" strike="noStrike" baseline="0" dirty="0">
                <a:latin typeface="NarkisClassicMF-Bold"/>
              </a:rPr>
              <a:t>האסְטֶרוֹאִידִים</a:t>
            </a:r>
            <a:r>
              <a:rPr lang="he-IL" sz="1800" b="0" i="0" u="none" strike="noStrike" baseline="0" dirty="0">
                <a:latin typeface="NarkisClassicMF-Regular"/>
              </a:rPr>
              <a:t>.</a:t>
            </a:r>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19</a:t>
            </a:fld>
            <a:endParaRPr lang="he-IL"/>
          </a:p>
        </p:txBody>
      </p:sp>
    </p:spTree>
    <p:extLst>
      <p:ext uri="{BB962C8B-B14F-4D97-AF65-F5344CB8AC3E}">
        <p14:creationId xmlns:p14="http://schemas.microsoft.com/office/powerpoint/2010/main" val="355871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השער השלישי </a:t>
            </a:r>
            <a:r>
              <a:rPr lang="he-IL" b="1" dirty="0"/>
              <a:t>היקום ומערכת השמש </a:t>
            </a:r>
            <a:r>
              <a:rPr lang="he-IL" dirty="0"/>
              <a:t>מזמן לתלמידים מסע במרחבי היקום שבו הם מתוודעים למבנה היקום ולארגונו, למבנה מערכת השמש ולמקומו של כדור הארץ במרחב אין–סופי זה. במהלך הלמידה </a:t>
            </a:r>
          </a:p>
          <a:p>
            <a:r>
              <a:rPr lang="he-IL" dirty="0"/>
              <a:t>התלמידים מתוודעים לתרומה שיש למחקר המדעי ולהתפתחות הטכנולוגית לחקר רזי היקום.</a:t>
            </a:r>
          </a:p>
          <a:p>
            <a:r>
              <a:rPr lang="he-IL" dirty="0"/>
              <a:t>בשער זה שני פרקים: פרק ראשון מבנה היקום. פרק שני: טכנולוגיות לחקר החלל.</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a:t>
            </a:fld>
            <a:endParaRPr lang="he-IL"/>
          </a:p>
        </p:txBody>
      </p:sp>
    </p:spTree>
    <p:extLst>
      <p:ext uri="{BB962C8B-B14F-4D97-AF65-F5344CB8AC3E}">
        <p14:creationId xmlns:p14="http://schemas.microsoft.com/office/powerpoint/2010/main" val="1379465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בשפת היומיום נהוג להתייחס אל השמש כמקור של אור וחום אך היא לא נתפסת ככוכב כמו שאר הכוכבים. לפיכך ההבניה של מבנה וארגון היקום ומיקום מערכת השמש ביקום עתידה לפתח את התפיסה שהשמש שלנו היא כוכב אחד מיני מיליארדים רבים אחרים שיש ביקום. טשטוש בין המושג שמש לכוכב. אנו מכנים את הכוכב של מערכת השמש שלנו בשם שמש ולא בשם כוכב. </a:t>
            </a:r>
          </a:p>
          <a:p>
            <a:r>
              <a:rPr lang="he-IL" dirty="0"/>
              <a:t>טשטוש זה יכול להקשות על ההבנה שגם כוכבים הם שמשות</a:t>
            </a:r>
          </a:p>
          <a:p>
            <a:r>
              <a:rPr lang="he-IL" dirty="0"/>
              <a:t>המשימה עוסקת במשמעות המושגים </a:t>
            </a:r>
            <a:r>
              <a:rPr lang="he-IL" b="1" dirty="0"/>
              <a:t>כוכב וכוכב לכת.</a:t>
            </a:r>
            <a:r>
              <a:rPr lang="he-IL" dirty="0"/>
              <a:t> כוכב הוא גוף בחלל המורכב מגזים לוהטים. כוכבי לכת הם גופים שמקיפים כוכב (שמש) במסלולים קבועים ואין להם מקור חום ואור משלהם. הם מוארים על ידי הכוכב של מערכת השמש שהם שייכים אליה.</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20</a:t>
            </a:fld>
            <a:endParaRPr lang="he-IL"/>
          </a:p>
        </p:txBody>
      </p:sp>
    </p:spTree>
    <p:extLst>
      <p:ext uri="{BB962C8B-B14F-4D97-AF65-F5344CB8AC3E}">
        <p14:creationId xmlns:p14="http://schemas.microsoft.com/office/powerpoint/2010/main" val="274119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חשוב להביא את הלומדים למודעות למבנה הטבלה ולמאפיינים שבאמצעותם משווים בין כוכב לכוכב לכת.</a:t>
            </a:r>
          </a:p>
          <a:p>
            <a:r>
              <a:rPr lang="he-IL" dirty="0"/>
              <a:t>בלועזית מכנים את כוכבי הלכת בשם פלנטות, ביטוי שמסייע להבחין בין שני סוגי הגופים כוכב (שמש) כוכבי לכת (פלנטות).</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21</a:t>
            </a:fld>
            <a:endParaRPr lang="he-IL"/>
          </a:p>
        </p:txBody>
      </p:sp>
    </p:spTree>
    <p:extLst>
      <p:ext uri="{BB962C8B-B14F-4D97-AF65-F5344CB8AC3E}">
        <p14:creationId xmlns:p14="http://schemas.microsoft.com/office/powerpoint/2010/main" val="211264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במבט מקוון</a:t>
            </a:r>
            <a:r>
              <a:rPr lang="he-IL" dirty="0"/>
              <a:t>, בספר הדיגיטלי, עמוד 170, המשימה </a:t>
            </a:r>
            <a:r>
              <a:rPr lang="he-IL" b="1" dirty="0"/>
              <a:t>כוכב או כוכב לכת</a:t>
            </a:r>
            <a:r>
              <a:rPr lang="he-IL" dirty="0"/>
              <a:t>.</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22</a:t>
            </a:fld>
            <a:endParaRPr lang="he-IL"/>
          </a:p>
        </p:txBody>
      </p:sp>
    </p:spTree>
    <p:extLst>
      <p:ext uri="{BB962C8B-B14F-4D97-AF65-F5344CB8AC3E}">
        <p14:creationId xmlns:p14="http://schemas.microsoft.com/office/powerpoint/2010/main" val="186149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מתארגנים למסע ומגדירים את מטרותיו בעזרת השאלות המנחות.</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23</a:t>
            </a:fld>
            <a:endParaRPr lang="he-IL"/>
          </a:p>
        </p:txBody>
      </p:sp>
    </p:spTree>
    <p:extLst>
      <p:ext uri="{BB962C8B-B14F-4D97-AF65-F5344CB8AC3E}">
        <p14:creationId xmlns:p14="http://schemas.microsoft.com/office/powerpoint/2010/main" val="147226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הכנות למסע: התלמידים מכינים 11 כרטיסי חבר במערכת השמש.</a:t>
            </a:r>
          </a:p>
          <a:p>
            <a:r>
              <a:rPr lang="he-IL" dirty="0"/>
              <a:t>חשוב להסביר לתלמידים את החשיבות שבארגון המידע בכרטיסיות. למשל איסוף מידע על פי אותם המאפיינים מסייע בפעולת ההשוואה.</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24</a:t>
            </a:fld>
            <a:endParaRPr lang="he-IL"/>
          </a:p>
        </p:txBody>
      </p:sp>
    </p:spTree>
    <p:extLst>
      <p:ext uri="{BB962C8B-B14F-4D97-AF65-F5344CB8AC3E}">
        <p14:creationId xmlns:p14="http://schemas.microsoft.com/office/powerpoint/2010/main" val="2419979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יוצאים למסע</a:t>
            </a:r>
            <a:r>
              <a:rPr lang="he-IL" dirty="0"/>
              <a:t>: בשלב זה התלמידים אוספים מידע ממקורות המידע שפורטו לעיל ומארגנים אותו בכרטיסיות. </a:t>
            </a:r>
          </a:p>
          <a:p>
            <a:r>
              <a:rPr lang="he-IL" dirty="0"/>
              <a:t>מידעון כוכבי הלכת שבספר הלימוד מציג את מערכת השמש מן החוץ אל המרכז (השמש) במטרה להבנות את התפיסה שהשמש שלנו אינה מרכז היקום, אלא כוכב אחד מיני רבים.</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25</a:t>
            </a:fld>
            <a:endParaRPr lang="he-IL"/>
          </a:p>
        </p:txBody>
      </p:sp>
    </p:spTree>
    <p:extLst>
      <p:ext uri="{BB962C8B-B14F-4D97-AF65-F5344CB8AC3E}">
        <p14:creationId xmlns:p14="http://schemas.microsoft.com/office/powerpoint/2010/main" val="3765255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זה, התלמידים מתבקשים לארגן את המידע שארגנו בכרטיסי החבר בטבלה משווה ולסכם את המידע על פי השאלות המנחות שמופיעות בספר הלימוד בעמוד 183.</a:t>
            </a:r>
          </a:p>
          <a:p>
            <a:r>
              <a:rPr lang="he-IL" dirty="0"/>
              <a:t>מהמידע שאורגן בטבלה אפשר להפיק מידע על סוגי הגופים שבחלל, ארגון הגופים במרחב וכן על מאפייני הגופים.</a:t>
            </a:r>
          </a:p>
          <a:p>
            <a:r>
              <a:rPr lang="he-IL" dirty="0"/>
              <a:t>ארגון המידע בטבלה שיתופית מסייע בפעולת ההשוואה (הדומה והשונה) ובהבניית ההכללה.</a:t>
            </a:r>
          </a:p>
          <a:p>
            <a:r>
              <a:rPr lang="he-IL" dirty="0"/>
              <a:t>חשוב להביא את הלומדים למודעות אודות מבנה הטבלה ולקריטריונים המשווים.</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26</a:t>
            </a:fld>
            <a:endParaRPr lang="he-IL"/>
          </a:p>
        </p:txBody>
      </p:sp>
    </p:spTree>
    <p:extLst>
      <p:ext uri="{BB962C8B-B14F-4D97-AF65-F5344CB8AC3E}">
        <p14:creationId xmlns:p14="http://schemas.microsoft.com/office/powerpoint/2010/main" val="931965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במבט מקוון</a:t>
            </a:r>
            <a:r>
              <a:rPr lang="he-IL" dirty="0"/>
              <a:t>, בספר הדיגיטלי, עמוד 185, המשימה </a:t>
            </a:r>
            <a:r>
              <a:rPr lang="he-IL" b="1" dirty="0"/>
              <a:t>פסולת בחלל</a:t>
            </a:r>
            <a:r>
              <a:rPr lang="he-IL" dirty="0"/>
              <a:t>.</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27</a:t>
            </a:fld>
            <a:endParaRPr lang="he-IL"/>
          </a:p>
        </p:txBody>
      </p:sp>
    </p:spTree>
    <p:extLst>
      <p:ext uri="{BB962C8B-B14F-4D97-AF65-F5344CB8AC3E}">
        <p14:creationId xmlns:p14="http://schemas.microsoft.com/office/powerpoint/2010/main" val="4157415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במבט מקוון</a:t>
            </a:r>
            <a:r>
              <a:rPr lang="he-IL" dirty="0"/>
              <a:t>, ביחידת התוכן החלל והיקום, המשימה </a:t>
            </a:r>
            <a:r>
              <a:rPr lang="he-IL" b="1" dirty="0"/>
              <a:t>אתר הפסולת הגדול שבשמים</a:t>
            </a:r>
            <a:r>
              <a:rPr lang="he-IL" dirty="0"/>
              <a:t>.</a:t>
            </a:r>
          </a:p>
          <a:p>
            <a:r>
              <a:rPr lang="he-IL" b="0" i="0" dirty="0">
                <a:effectLst/>
                <a:latin typeface="Almoni Neue DL 4.0 AAA"/>
              </a:rPr>
              <a:t>המשימה עוסקת במחיר הסביבתי של שימוש בטכנולוגיות חלל (פסולת חלל) ופתרונות עתידיים וחדשנים למניעת זיהום עתידי של החלל.</a:t>
            </a:r>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28</a:t>
            </a:fld>
            <a:endParaRPr lang="he-IL"/>
          </a:p>
        </p:txBody>
      </p:sp>
    </p:spTree>
    <p:extLst>
      <p:ext uri="{BB962C8B-B14F-4D97-AF65-F5344CB8AC3E}">
        <p14:creationId xmlns:p14="http://schemas.microsoft.com/office/powerpoint/2010/main" val="561176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שואלים שאלה ועונים באמצעות היגד הסיכום המתאים.</a:t>
            </a:r>
          </a:p>
          <a:p>
            <a:r>
              <a:rPr lang="he-IL" dirty="0"/>
              <a:t>לדוגמה: באיזו גלקסיה נמצאת מערכת השמש שלנו?</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29</a:t>
            </a:fld>
            <a:endParaRPr lang="he-IL"/>
          </a:p>
        </p:txBody>
      </p:sp>
    </p:spTree>
    <p:extLst>
      <p:ext uri="{BB962C8B-B14F-4D97-AF65-F5344CB8AC3E}">
        <p14:creationId xmlns:p14="http://schemas.microsoft.com/office/powerpoint/2010/main" val="369505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
              </a:rPr>
              <a:t>הקטע הפותח את השער נועד לעורר את אותה חוויה תבונית של פענוח תמונת חושים סתומה, הניצבת מול רוחו החוקרת של האדם. רוח זו עומדת בבסיסו של כל תיאור היסטורי של התפתחות המדע והטכנולוגיה בכל הדורות.</a:t>
            </a:r>
          </a:p>
          <a:p>
            <a:pPr algn="r"/>
            <a:r>
              <a:rPr lang="he-IL" sz="1200" b="0" i="0" u="none" strike="noStrike" baseline="0" dirty="0">
                <a:latin typeface="NarkisimMFO"/>
              </a:rPr>
              <a:t>השאלות ששאלו הקדמונים על </a:t>
            </a:r>
            <a:r>
              <a:rPr lang="he-IL" sz="1200" b="1" i="0" u="none" strike="noStrike" baseline="0" dirty="0">
                <a:latin typeface="NarkisimMFOBold"/>
              </a:rPr>
              <a:t>צבא השמיים </a:t>
            </a:r>
            <a:r>
              <a:rPr lang="he-IL" sz="1200" b="0" i="0" u="none" strike="noStrike" baseline="0" dirty="0">
                <a:latin typeface="NarkisimMFO"/>
              </a:rPr>
              <a:t>שנגלה להם דומות לשאלות ששואלים גם את מי שאין להם ידע קודם וניסיון בתחום האסטרונומיה.</a:t>
            </a:r>
          </a:p>
          <a:p>
            <a:pPr algn="r"/>
            <a:r>
              <a:rPr lang="he-IL" sz="1200" b="0" i="0" u="none" strike="noStrike" baseline="0" dirty="0">
                <a:latin typeface="NarkisimMFO"/>
              </a:rPr>
              <a:t>הפתיחה נועדה ליצור הקשר רעיוני לנושאים שמטופלים בשער וכן כדי לזמן שיח שבאמצעותו אפשר לחשוף ידע מוקדם ולפתח מודעות אודות מטרות הלמידה בשער זה. </a:t>
            </a:r>
          </a:p>
          <a:p>
            <a:pPr algn="r"/>
            <a:r>
              <a:rPr lang="he-IL" dirty="0"/>
              <a:t>מוצע לקרוא עם התלמידים את קטע הפתיחה ולשאול אותם אם גם להם הייתה חוויה דומה לזו של הקדמונים ואם כן, אילו שאלות שאלו את עצמם כשהתבוננו בשמיים. שאלות אלה יכולות לשמש בסיס לתכנון ההוראה והלמידה.</a:t>
            </a:r>
          </a:p>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3</a:t>
            </a:fld>
            <a:endParaRPr lang="he-IL"/>
          </a:p>
        </p:txBody>
      </p:sp>
    </p:spTree>
    <p:extLst>
      <p:ext uri="{BB962C8B-B14F-4D97-AF65-F5344CB8AC3E}">
        <p14:creationId xmlns:p14="http://schemas.microsoft.com/office/powerpoint/2010/main" val="1618790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מזהים את המיומנות במשפט ונותנים דומה לביטוי במשימה.</a:t>
            </a:r>
          </a:p>
          <a:p>
            <a:r>
              <a:rPr lang="he-IL" dirty="0"/>
              <a:t>לדוגמה:</a:t>
            </a:r>
          </a:p>
          <a:p>
            <a:r>
              <a:rPr lang="he-IL" dirty="0"/>
              <a:t>ערכנו השוואה והסקנו מסקנות.</a:t>
            </a:r>
          </a:p>
          <a:p>
            <a:r>
              <a:rPr lang="he-IL" dirty="0"/>
              <a:t>השלמנו מידע בטבלה על כוכב וכוכב לכת.</a:t>
            </a:r>
          </a:p>
          <a:p>
            <a:r>
              <a:rPr lang="he-IL" dirty="0"/>
              <a:t>ערכנו השוואה והסקנו מסקנה.</a:t>
            </a:r>
          </a:p>
          <a:p>
            <a:r>
              <a:rPr lang="he-IL" dirty="0"/>
              <a:t>לדוגמה: כל גוף עם מקור אור משל עצמו, גדול באופן יחסי ומוקף על ידי גוף אחר הוא כוכב.</a:t>
            </a:r>
          </a:p>
          <a:p>
            <a:r>
              <a:rPr lang="he-IL" dirty="0"/>
              <a:t>.</a:t>
            </a:r>
          </a:p>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30</a:t>
            </a:fld>
            <a:endParaRPr lang="he-IL"/>
          </a:p>
        </p:txBody>
      </p:sp>
    </p:spTree>
    <p:extLst>
      <p:ext uri="{BB962C8B-B14F-4D97-AF65-F5344CB8AC3E}">
        <p14:creationId xmlns:p14="http://schemas.microsoft.com/office/powerpoint/2010/main" val="21108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ClassicMF-Regular"/>
              </a:rPr>
              <a:t>השאלות המופיעות בתבנית זו מתאימות לתהליכי הערכה מעצבת - ביצועי הבנה של לומדים.</a:t>
            </a:r>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31</a:t>
            </a:fld>
            <a:endParaRPr lang="he-IL"/>
          </a:p>
        </p:txBody>
      </p:sp>
    </p:spTree>
    <p:extLst>
      <p:ext uri="{BB962C8B-B14F-4D97-AF65-F5344CB8AC3E}">
        <p14:creationId xmlns:p14="http://schemas.microsoft.com/office/powerpoint/2010/main" val="160270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32</a:t>
            </a:fld>
            <a:endParaRPr lang="he-IL"/>
          </a:p>
        </p:txBody>
      </p:sp>
    </p:spTree>
    <p:extLst>
      <p:ext uri="{BB962C8B-B14F-4D97-AF65-F5344CB8AC3E}">
        <p14:creationId xmlns:p14="http://schemas.microsoft.com/office/powerpoint/2010/main" val="191550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פתיחה לפרק ראשון. מטרתו לברר ידע מוקדם בנושא גופים במרחבי היקום למקד בנושא.</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קוראים את השיח בין הילדים. הילדים מתבוננים בשמיים ומביעים השתאות למראה שנגלה לעיניהם.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מוצע לחבר את התלמידים לחוויית ההתבוננות בשמים בליל ירח.</a:t>
            </a:r>
          </a:p>
          <a:p>
            <a:r>
              <a:rPr lang="he-IL" dirty="0"/>
              <a:t>מקיימים דיון בעזרת השאלות : מהו מבנה היקום? כיצד אפשר להתמצא בים הכוכבים בשמים.</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4</a:t>
            </a:fld>
            <a:endParaRPr lang="he-IL"/>
          </a:p>
        </p:txBody>
      </p:sp>
    </p:spTree>
    <p:extLst>
      <p:ext uri="{BB962C8B-B14F-4D97-AF65-F5344CB8AC3E}">
        <p14:creationId xmlns:p14="http://schemas.microsoft.com/office/powerpoint/2010/main" val="31395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אסטרונומיה היא מדע תצפיתי. חשוב להדגיש שאין צורך להיות ידען גדול כדי להתפעל ולהתרשם מהתופעות הנצפות בשמיים. לביצוע התצפית יש גם מטרות רגשיות ומטה–קוגניטיביות שתפקידן לקרב את התלמידים ללימודי מדע האסטרונומיה ולהלהיבם. באתרים רבים של מצפה כוכבים מוגש מידע שוטף בכל יום על מפת השמיים ועל תופעות אסטרונומיות שכדאי לצפות בהן בשמי הלילה.</a:t>
            </a:r>
          </a:p>
          <a:p>
            <a:r>
              <a:rPr lang="he-IL" dirty="0"/>
              <a:t>התלמידים מתבקשים לערוך תצפית בשמים בלילה. הימים המתאימים הם לילה נקי מעננים וירח שאינו מלא.  המועדים המתאימים הימים האחרונים או הראשונים של החודש העברי. חשוב להבהיר לתלמידים את מטרת המשימה, להתרשם מהגופים בשמים (מספרם, גודלם, צבעם, זוהרם, מיקומם, תנועתם וכדומה).</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5</a:t>
            </a:fld>
            <a:endParaRPr lang="he-IL"/>
          </a:p>
        </p:txBody>
      </p:sp>
    </p:spTree>
    <p:extLst>
      <p:ext uri="{BB962C8B-B14F-4D97-AF65-F5344CB8AC3E}">
        <p14:creationId xmlns:p14="http://schemas.microsoft.com/office/powerpoint/2010/main" val="123961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התלמידים מתוודעים למבנה היקום: חלל ובו גופים מסוגים שונים. המבנים ביקום מאורגנים ביחסי הכלה (השמש נמצאת במערכת השמש וזו נמצאת בגלקסיית שביל החלב וכן הלאה). להמחשת הרעיון של יחסי הכלה מומלץ להקרין את הסרט </a:t>
            </a:r>
            <a:r>
              <a:rPr lang="en-US" dirty="0"/>
              <a:t>“POWER OF TEN” </a:t>
            </a:r>
            <a:r>
              <a:rPr lang="he-IL" dirty="0"/>
              <a:t> בחזקת עשר (תרגום חופשי של שם הסרט). </a:t>
            </a:r>
            <a:endParaRPr lang="en-US" dirty="0"/>
          </a:p>
          <a:p>
            <a:r>
              <a:rPr lang="he-IL" dirty="0"/>
              <a:t>הסרט נמצא באתרים רבים ברשת האינטרנט ואפשר להגיע אליו בקלות בעזרת מנועי חיפוש. הסרט לוקח אותנו למסע מוחשי להכרת סדרי הגודל ביקום מצְבִירֵי הגלקסיות ועד לנקודה מסוימת בכדור הארץ.</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6</a:t>
            </a:fld>
            <a:endParaRPr lang="he-IL"/>
          </a:p>
        </p:txBody>
      </p:sp>
    </p:spTree>
    <p:extLst>
      <p:ext uri="{BB962C8B-B14F-4D97-AF65-F5344CB8AC3E}">
        <p14:creationId xmlns:p14="http://schemas.microsoft.com/office/powerpoint/2010/main" val="2655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האיור מציג יחסי הכלה בין גופים בחלל בראיה מערכתית. נקודת המוצא של קריאת התרשים משמאל לימין היא מהשלם לחלקיו (מצבירי גלקסיות לכדור הארץ). נקודת המוצא של קריאת התרשים מימין לשמאל היא מהחלקים אל השלם (מכדור הארץ לצבירי גלקסיות).</a:t>
            </a:r>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7</a:t>
            </a:fld>
            <a:endParaRPr lang="he-IL"/>
          </a:p>
        </p:txBody>
      </p:sp>
    </p:spTree>
    <p:extLst>
      <p:ext uri="{BB962C8B-B14F-4D97-AF65-F5344CB8AC3E}">
        <p14:creationId xmlns:p14="http://schemas.microsoft.com/office/powerpoint/2010/main" val="300270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8</a:t>
            </a:fld>
            <a:endParaRPr lang="he-IL"/>
          </a:p>
        </p:txBody>
      </p:sp>
    </p:spTree>
    <p:extLst>
      <p:ext uri="{BB962C8B-B14F-4D97-AF65-F5344CB8AC3E}">
        <p14:creationId xmlns:p14="http://schemas.microsoft.com/office/powerpoint/2010/main" val="144663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9F5099A4-FA12-4A7C-B56D-E385E0BC564C}" type="slidenum">
              <a:rPr lang="he-IL" smtClean="0"/>
              <a:t>9</a:t>
            </a:fld>
            <a:endParaRPr lang="he-IL"/>
          </a:p>
        </p:txBody>
      </p:sp>
    </p:spTree>
    <p:extLst>
      <p:ext uri="{BB962C8B-B14F-4D97-AF65-F5344CB8AC3E}">
        <p14:creationId xmlns:p14="http://schemas.microsoft.com/office/powerpoint/2010/main" val="144796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729008-325F-3A97-06B7-C701298F95D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FF16CA4-D67D-F12A-7FA1-BA368527C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3EA4780-3B57-FD63-DA4E-94E9128DA96C}"/>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5" name="מציין מיקום של כותרת תחתונה 4">
            <a:extLst>
              <a:ext uri="{FF2B5EF4-FFF2-40B4-BE49-F238E27FC236}">
                <a16:creationId xmlns:a16="http://schemas.microsoft.com/office/drawing/2014/main" id="{3C9AE7C8-40E7-1CC2-C241-DEB4428AE1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3278913-B5F9-E2AB-1B74-7145F4B4BF21}"/>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387146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08A744-17E5-6A75-9563-A8A4A0BC92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EB4819F-6312-CB59-B200-EB6413D9ED9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7DA4F2D-76C8-2104-1E5D-67AF67B8779A}"/>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5" name="מציין מיקום של כותרת תחתונה 4">
            <a:extLst>
              <a:ext uri="{FF2B5EF4-FFF2-40B4-BE49-F238E27FC236}">
                <a16:creationId xmlns:a16="http://schemas.microsoft.com/office/drawing/2014/main" id="{77CB1DFC-7F68-407E-2D75-6985B861925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FFF0EF5-34E1-170F-E72B-3B9BA56644B1}"/>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105651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DE00DBE-CE06-3E4F-960A-47BA9D81C21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EC7F7D9-E3FF-2D11-77DE-23FB6225CE9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3C4F0FF-EE60-6CFF-E95E-2E8571E08979}"/>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5" name="מציין מיקום של כותרת תחתונה 4">
            <a:extLst>
              <a:ext uri="{FF2B5EF4-FFF2-40B4-BE49-F238E27FC236}">
                <a16:creationId xmlns:a16="http://schemas.microsoft.com/office/drawing/2014/main" id="{C41571F1-9E6F-F504-35DE-B65DCE99432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5A9C6AA-76AA-3EC6-F731-7E98FBE57632}"/>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164526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D91346-9A8F-004E-12FE-F7152FB37B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49EF030-B0D1-027E-EE3D-58E59AE171C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B681213-B693-C24C-BF60-92F55F80A900}"/>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5" name="מציין מיקום של כותרת תחתונה 4">
            <a:extLst>
              <a:ext uri="{FF2B5EF4-FFF2-40B4-BE49-F238E27FC236}">
                <a16:creationId xmlns:a16="http://schemas.microsoft.com/office/drawing/2014/main" id="{0A2CED5E-0E37-096A-EC36-CDEAAE2DC9E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B19DAB6-B20B-A6E0-ABE4-C21308D76C9E}"/>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235423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B09340-2342-908F-5100-6DDC190886C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8B53B41-2C30-3138-7DC7-4F6ED4F52F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841A245-CEAB-4FC2-C3AE-3F786ACB3EE2}"/>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5" name="מציין מיקום של כותרת תחתונה 4">
            <a:extLst>
              <a:ext uri="{FF2B5EF4-FFF2-40B4-BE49-F238E27FC236}">
                <a16:creationId xmlns:a16="http://schemas.microsoft.com/office/drawing/2014/main" id="{EF0ACBE6-073D-F58C-BA33-E15F9735EBD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4E8170F-2ECB-B2F6-BAA9-A8EC76B8DC47}"/>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159074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659221-01BA-A3AD-767A-AA1388FAEDF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81CC59B-AD29-4A9F-8F33-1E8124FF939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2DCD4A3-F30E-8E29-5EC2-B1E91C9F44E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743534E-A11A-44BD-375D-C20CAA0CA71D}"/>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6" name="מציין מיקום של כותרת תחתונה 5">
            <a:extLst>
              <a:ext uri="{FF2B5EF4-FFF2-40B4-BE49-F238E27FC236}">
                <a16:creationId xmlns:a16="http://schemas.microsoft.com/office/drawing/2014/main" id="{DE2CAC4F-369B-ED07-4118-4B499D29767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B4F1E37-F89B-13F6-7C51-E07341B899B5}"/>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273792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60E327-F81B-1159-820D-4FC40F2B71E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CBA05C8-543C-E642-C22F-0CC36AC52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433A5F-B2DB-EB2D-E652-CEC417D8697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3F46838-237C-8C9C-FF0C-59E32C09D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267D4E1-77B4-BB3E-3802-5E99F9D3B53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901A4E8-C302-AA5F-74DB-B77A0D045132}"/>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8" name="מציין מיקום של כותרת תחתונה 7">
            <a:extLst>
              <a:ext uri="{FF2B5EF4-FFF2-40B4-BE49-F238E27FC236}">
                <a16:creationId xmlns:a16="http://schemas.microsoft.com/office/drawing/2014/main" id="{60AC71B2-1FB3-0B5C-4EA7-7663C83B84A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4B03392-B315-7E90-C332-E4BC6EB0B966}"/>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36006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06E378-8194-D838-6094-A2CA5DB4F9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D6A92E1-859B-7D0D-AB00-470E9ED3BD31}"/>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4" name="מציין מיקום של כותרת תחתונה 3">
            <a:extLst>
              <a:ext uri="{FF2B5EF4-FFF2-40B4-BE49-F238E27FC236}">
                <a16:creationId xmlns:a16="http://schemas.microsoft.com/office/drawing/2014/main" id="{21F871F2-2F89-1264-1364-803B0E651E9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A9D6563-2D2E-23D2-C640-8C8DF3C3B6DE}"/>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118493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9DE70EA-7AAA-8282-599B-CDFBD0AFD404}"/>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3" name="מציין מיקום של כותרת תחתונה 2">
            <a:extLst>
              <a:ext uri="{FF2B5EF4-FFF2-40B4-BE49-F238E27FC236}">
                <a16:creationId xmlns:a16="http://schemas.microsoft.com/office/drawing/2014/main" id="{CF632B37-EA24-95A9-2EBA-1163202F216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862F1E7-FDA1-E515-DD25-05BBE3312B30}"/>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320402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F5CE70-CA8A-A584-A4CF-BF13538B86E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6DBC799-9526-EB5D-6AAD-7ED8B889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7EA1AA4-8342-445A-9CC5-C1E7DA5BA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497B13C-3CD1-F272-5164-6423B593E52A}"/>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6" name="מציין מיקום של כותרת תחתונה 5">
            <a:extLst>
              <a:ext uri="{FF2B5EF4-FFF2-40B4-BE49-F238E27FC236}">
                <a16:creationId xmlns:a16="http://schemas.microsoft.com/office/drawing/2014/main" id="{645DB418-2555-E761-2E7D-803B2B85F73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AC0F993-8F3C-9E0B-0F3E-92E3CAF74CEC}"/>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225006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E8D7C0-A27A-A9C2-BCDE-DA54D7BFE63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685501D-77E4-CC88-E254-4E18D8026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40D31F4-7D0A-66CE-25CE-F2CDA01B8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A5FD224-A517-889A-311E-2C4D9FBF75C6}"/>
              </a:ext>
            </a:extLst>
          </p:cNvPr>
          <p:cNvSpPr>
            <a:spLocks noGrp="1"/>
          </p:cNvSpPr>
          <p:nvPr>
            <p:ph type="dt" sz="half" idx="10"/>
          </p:nvPr>
        </p:nvSpPr>
        <p:spPr/>
        <p:txBody>
          <a:bodyPr/>
          <a:lstStyle/>
          <a:p>
            <a:fld id="{87324E29-7884-47FF-9FBF-E60958BA8A36}" type="datetimeFigureOut">
              <a:rPr lang="he-IL" smtClean="0"/>
              <a:t>י"א/אדר א/תשפ"ד</a:t>
            </a:fld>
            <a:endParaRPr lang="he-IL"/>
          </a:p>
        </p:txBody>
      </p:sp>
      <p:sp>
        <p:nvSpPr>
          <p:cNvPr id="6" name="מציין מיקום של כותרת תחתונה 5">
            <a:extLst>
              <a:ext uri="{FF2B5EF4-FFF2-40B4-BE49-F238E27FC236}">
                <a16:creationId xmlns:a16="http://schemas.microsoft.com/office/drawing/2014/main" id="{438DE658-B26C-DD18-23BD-98697D22F17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C05F9F8-30A7-D540-FE04-0B4FA681F804}"/>
              </a:ext>
            </a:extLst>
          </p:cNvPr>
          <p:cNvSpPr>
            <a:spLocks noGrp="1"/>
          </p:cNvSpPr>
          <p:nvPr>
            <p:ph type="sldNum" sz="quarter" idx="12"/>
          </p:nvPr>
        </p:nvSpPr>
        <p:spPr/>
        <p:txBody>
          <a:bodyPr/>
          <a:lstStyle/>
          <a:p>
            <a:fld id="{BB55957A-E0D0-45EF-8462-B6E6E2490456}" type="slidenum">
              <a:rPr lang="he-IL" smtClean="0"/>
              <a:t>‹#›</a:t>
            </a:fld>
            <a:endParaRPr lang="he-IL"/>
          </a:p>
        </p:txBody>
      </p:sp>
    </p:spTree>
    <p:extLst>
      <p:ext uri="{BB962C8B-B14F-4D97-AF65-F5344CB8AC3E}">
        <p14:creationId xmlns:p14="http://schemas.microsoft.com/office/powerpoint/2010/main" val="9288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658023D-0FFE-312B-327E-C84BF66F4D0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260E03B-ABE5-1B41-BA43-9C8DC39FDC0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220BCEF-C66B-AA4C-00B6-9164C0AC294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324E29-7884-47FF-9FBF-E60958BA8A36}" type="datetimeFigureOut">
              <a:rPr lang="he-IL" smtClean="0"/>
              <a:t>י"א/אדר א/תשפ"ד</a:t>
            </a:fld>
            <a:endParaRPr lang="he-IL"/>
          </a:p>
        </p:txBody>
      </p:sp>
      <p:sp>
        <p:nvSpPr>
          <p:cNvPr id="5" name="מציין מיקום של כותרת תחתונה 4">
            <a:extLst>
              <a:ext uri="{FF2B5EF4-FFF2-40B4-BE49-F238E27FC236}">
                <a16:creationId xmlns:a16="http://schemas.microsoft.com/office/drawing/2014/main" id="{BCBC6288-7217-C017-34EA-093F98F1A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356036B-36D8-AC62-F8F2-71AAA83496D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55957A-E0D0-45EF-8462-B6E6E2490456}" type="slidenum">
              <a:rPr lang="he-IL" smtClean="0"/>
              <a:t>‹#›</a:t>
            </a:fld>
            <a:endParaRPr lang="he-IL"/>
          </a:p>
        </p:txBody>
      </p:sp>
    </p:spTree>
    <p:extLst>
      <p:ext uri="{BB962C8B-B14F-4D97-AF65-F5344CB8AC3E}">
        <p14:creationId xmlns:p14="http://schemas.microsoft.com/office/powerpoint/2010/main" val="3154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30.tm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3.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28.tmp"/></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mmons.wikimedia.org/w/index.php?title=User:Kudaibergen.urinbayev&amp;action=edit&amp;redlink=1" TargetMode="External"/><Relationship Id="rId5" Type="http://schemas.openxmlformats.org/officeDocument/2006/relationships/image" Target="../media/image35.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youtube.com/watch?v=Oq1JuMuzoL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upload.wikimedia.org/wikipedia/commons/transcoded/e/e3/Asteroid_Belts.webm/Asteroid_Belts.webm.720p.vp9.webm" TargetMode="External"/><Relationship Id="rId5" Type="http://schemas.openxmlformats.org/officeDocument/2006/relationships/image" Target="../media/image3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tmp"/><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tmp"/><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46.tm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tmp"/><Relationship Id="rId7" Type="http://schemas.openxmlformats.org/officeDocument/2006/relationships/image" Target="../media/image48.tm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tm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9.png"/><Relationship Id="rId4" Type="http://schemas.openxmlformats.org/officeDocument/2006/relationships/image" Target="../media/image54.tmp"/></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55.tm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56.tm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2.png"/><Relationship Id="rId4" Type="http://schemas.openxmlformats.org/officeDocument/2006/relationships/image" Target="../media/image57.tm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0.png"/><Relationship Id="rId4" Type="http://schemas.openxmlformats.org/officeDocument/2006/relationships/image" Target="../media/image59.tmp"/></Relationships>
</file>

<file path=ppt/slides/_rels/slide31.xml.rels><?xml version="1.0" encoding="UTF-8" standalone="yes"?>
<Relationships xmlns="http://schemas.openxmlformats.org/package/2006/relationships"><Relationship Id="rId3" Type="http://schemas.openxmlformats.org/officeDocument/2006/relationships/image" Target="../media/image61.tmp"/><Relationship Id="rId7" Type="http://schemas.openxmlformats.org/officeDocument/2006/relationships/image" Target="../media/image62.tm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10.tmp"/><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tm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4.png"/><Relationship Id="rId7"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5" name="תמונה 4">
            <a:extLst>
              <a:ext uri="{FF2B5EF4-FFF2-40B4-BE49-F238E27FC236}">
                <a16:creationId xmlns:a16="http://schemas.microsoft.com/office/drawing/2014/main" id="{10488F4F-230A-6D5B-B5F0-7FF144F718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3836" y="8627"/>
            <a:ext cx="1554967" cy="443122"/>
          </a:xfrm>
          <a:prstGeom prst="rect">
            <a:avLst/>
          </a:prstGeom>
          <a:noFill/>
        </p:spPr>
      </p:pic>
      <p:pic>
        <p:nvPicPr>
          <p:cNvPr id="7" name="תמונה 6">
            <a:extLst>
              <a:ext uri="{FF2B5EF4-FFF2-40B4-BE49-F238E27FC236}">
                <a16:creationId xmlns:a16="http://schemas.microsoft.com/office/drawing/2014/main" id="{6D433315-D68C-2E2B-9AD3-8793EBAD70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453" y="1417871"/>
            <a:ext cx="1542422" cy="565608"/>
          </a:xfrm>
          <a:prstGeom prst="rect">
            <a:avLst/>
          </a:prstGeom>
          <a:noFill/>
        </p:spPr>
      </p:pic>
      <p:sp>
        <p:nvSpPr>
          <p:cNvPr id="8" name="כותרת 1">
            <a:extLst>
              <a:ext uri="{FF2B5EF4-FFF2-40B4-BE49-F238E27FC236}">
                <a16:creationId xmlns:a16="http://schemas.microsoft.com/office/drawing/2014/main" id="{0977A2E1-3937-2B37-6B1B-F666FDA31CAA}"/>
              </a:ext>
            </a:extLst>
          </p:cNvPr>
          <p:cNvSpPr txBox="1">
            <a:spLocks/>
          </p:cNvSpPr>
          <p:nvPr/>
        </p:nvSpPr>
        <p:spPr>
          <a:xfrm>
            <a:off x="2378528" y="-214302"/>
            <a:ext cx="7886700" cy="1325562"/>
          </a:xfrm>
          <a:prstGeom prst="rect">
            <a:avLst/>
          </a:prstGeom>
        </p:spPr>
        <p:txBody>
          <a:bodyPr vert="horz" lIns="91440" tIns="45720" rIns="91440" bIns="45720" rtlCol="0" anchor="ctr">
            <a:normAutofit/>
          </a:bodyPr>
          <a:lstStyle>
            <a:lvl1pPr algn="l" defTabSz="685800" rtl="1"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he-IL" sz="4800" b="1" i="0" u="none" strike="noStrike" kern="1200" cap="none" spc="0" normalizeH="0" baseline="0" noProof="0" dirty="0">
                <a:ln>
                  <a:noFill/>
                </a:ln>
                <a:solidFill>
                  <a:schemeClr val="bg1"/>
                </a:solidFill>
                <a:effectLst/>
                <a:uLnTx/>
                <a:uFillTx/>
                <a:latin typeface="Calibri Light"/>
                <a:ea typeface="+mj-ea"/>
                <a:cs typeface="Arial" panose="020B0604020202020204" pitchFamily="34" charset="0"/>
              </a:rPr>
              <a:t>מדע וטכנולוגיה לכיתה ה</a:t>
            </a:r>
            <a:endParaRPr kumimoji="0" lang="en-US" sz="4800" b="1" i="0" u="none" strike="noStrike" kern="1200" cap="none" spc="0" normalizeH="0" baseline="0" noProof="0" dirty="0">
              <a:ln>
                <a:noFill/>
              </a:ln>
              <a:solidFill>
                <a:schemeClr val="bg1"/>
              </a:solidFill>
              <a:effectLst/>
              <a:uLnTx/>
              <a:uFillTx/>
              <a:latin typeface="Calibri Light"/>
              <a:ea typeface="+mj-ea"/>
              <a:cs typeface="+mj-cs"/>
            </a:endParaRPr>
          </a:p>
        </p:txBody>
      </p:sp>
      <p:pic>
        <p:nvPicPr>
          <p:cNvPr id="6" name="Picture 4" descr="ילדים בחינם תמונה ותמונה עתידית">
            <a:extLst>
              <a:ext uri="{FF2B5EF4-FFF2-40B4-BE49-F238E27FC236}">
                <a16:creationId xmlns:a16="http://schemas.microsoft.com/office/drawing/2014/main" id="{603840DC-E78F-D76A-E8D6-AAF35AF3A499}"/>
              </a:ext>
            </a:extLst>
          </p:cNvPr>
          <p:cNvPicPr>
            <a:picLocks noChangeAspect="1" noChangeArrowheads="1"/>
          </p:cNvPicPr>
          <p:nvPr/>
        </p:nvPicPr>
        <p:blipFill>
          <a:blip r:embed="rId5" cstate="email">
            <a:clrChange>
              <a:clrFrom>
                <a:srgbClr val="044AAB"/>
              </a:clrFrom>
              <a:clrTo>
                <a:srgbClr val="044AAB">
                  <a:alpha val="0"/>
                </a:srgbClr>
              </a:clrTo>
            </a:clrChange>
            <a:extLst>
              <a:ext uri="{BEBA8EAE-BF5A-486C-A8C5-ECC9F3942E4B}">
                <a14:imgProps xmlns:a14="http://schemas.microsoft.com/office/drawing/2010/main">
                  <a14:imgLayer r:embed="rId6">
                    <a14:imgEffect>
                      <a14:artisticGlowEdges/>
                    </a14:imgEffect>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0" y="-236547"/>
            <a:ext cx="12192000" cy="7094547"/>
          </a:xfrm>
          <a:prstGeom prst="rect">
            <a:avLst/>
          </a:prstGeom>
          <a:noFill/>
          <a:extLst>
            <a:ext uri="{909E8E84-426E-40DD-AFC4-6F175D3DCCD1}">
              <a14:hiddenFill xmlns:a14="http://schemas.microsoft.com/office/drawing/2010/main">
                <a:solidFill>
                  <a:srgbClr val="FFFFFF"/>
                </a:solidFill>
              </a14:hiddenFill>
            </a:ext>
          </a:extLst>
        </p:spPr>
      </p:pic>
      <p:sp>
        <p:nvSpPr>
          <p:cNvPr id="12" name="כותרת 1">
            <a:extLst>
              <a:ext uri="{FF2B5EF4-FFF2-40B4-BE49-F238E27FC236}">
                <a16:creationId xmlns:a16="http://schemas.microsoft.com/office/drawing/2014/main" id="{FD08621E-ED00-5262-39BA-CC50D146C980}"/>
              </a:ext>
            </a:extLst>
          </p:cNvPr>
          <p:cNvSpPr txBox="1">
            <a:spLocks/>
          </p:cNvSpPr>
          <p:nvPr/>
        </p:nvSpPr>
        <p:spPr>
          <a:xfrm>
            <a:off x="2378528" y="267806"/>
            <a:ext cx="7886700" cy="1325562"/>
          </a:xfrm>
          <a:prstGeom prst="rect">
            <a:avLst/>
          </a:prstGeom>
        </p:spPr>
        <p:txBody>
          <a:bodyPr vert="horz" lIns="91440" tIns="45720" rIns="91440" bIns="45720" rtlCol="0" anchor="ctr">
            <a:normAutofit/>
          </a:bodyPr>
          <a:lstStyle>
            <a:lvl1pPr algn="l" defTabSz="685800" rtl="1"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bg1"/>
                </a:solidFill>
                <a:effectLst/>
                <a:uLnTx/>
                <a:uFillTx/>
                <a:latin typeface="Calibri Light"/>
                <a:ea typeface="+mj-ea"/>
                <a:cs typeface="Arial" panose="020B0604020202020204" pitchFamily="34" charset="0"/>
              </a:rPr>
              <a:t>العلوم والتكنولوجيا للصف الخامس</a:t>
            </a:r>
            <a:endParaRPr kumimoji="0" lang="en-US" sz="4800" b="1" i="0" u="none" strike="noStrike" kern="1200" cap="none" spc="0" normalizeH="0" baseline="0" noProof="0" dirty="0">
              <a:ln>
                <a:noFill/>
              </a:ln>
              <a:solidFill>
                <a:schemeClr val="bg1"/>
              </a:solidFill>
              <a:effectLst/>
              <a:uLnTx/>
              <a:uFillTx/>
              <a:latin typeface="Calibri Light"/>
              <a:ea typeface="+mj-ea"/>
              <a:cs typeface="+mj-cs"/>
            </a:endParaRPr>
          </a:p>
        </p:txBody>
      </p:sp>
      <p:sp>
        <p:nvSpPr>
          <p:cNvPr id="14" name="מציין מיקום תוכן 2">
            <a:extLst>
              <a:ext uri="{FF2B5EF4-FFF2-40B4-BE49-F238E27FC236}">
                <a16:creationId xmlns:a16="http://schemas.microsoft.com/office/drawing/2014/main" id="{CD89F446-CAD9-5BB2-533A-7C31BBE627D6}"/>
              </a:ext>
            </a:extLst>
          </p:cNvPr>
          <p:cNvSpPr txBox="1">
            <a:spLocks/>
          </p:cNvSpPr>
          <p:nvPr/>
        </p:nvSpPr>
        <p:spPr>
          <a:xfrm>
            <a:off x="1595369" y="2287818"/>
            <a:ext cx="8338457" cy="2898542"/>
          </a:xfrm>
          <a:prstGeom prst="rect">
            <a:avLst/>
          </a:prstGeom>
        </p:spPr>
        <p:txBody>
          <a:bodyPr vert="horz" lIns="91440" tIns="45720" rIns="91440" bIns="45720" rtlCol="0">
            <a:normAutofit/>
          </a:bodyPr>
          <a:lst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marR="0" lvl="0" indent="0" algn="ctr" defTabSz="685800" rtl="1" eaLnBrk="1" fontAlgn="auto" latinLnBrk="0" hangingPunct="1">
              <a:lnSpc>
                <a:spcPct val="90000"/>
              </a:lnSpc>
              <a:spcBef>
                <a:spcPts val="750"/>
              </a:spcBef>
              <a:spcAft>
                <a:spcPts val="0"/>
              </a:spcAft>
              <a:buClrTx/>
              <a:buSzTx/>
              <a:buFont typeface="Wingdings 2" pitchFamily="18" charset="2"/>
              <a:buNone/>
              <a:tabLst/>
              <a:defRPr/>
            </a:pPr>
            <a:r>
              <a:rPr lang="ar-SA" sz="4000" b="1" dirty="0">
                <a:solidFill>
                  <a:schemeClr val="bg1"/>
                </a:solidFill>
                <a:latin typeface="Calibri"/>
                <a:cs typeface="Arial" panose="020B0604020202020204" pitchFamily="34" charset="0"/>
              </a:rPr>
              <a:t>عارضة مرافقة للتَّعَلُّم</a:t>
            </a:r>
            <a:endParaRPr kumimoji="0" lang="he-IL" sz="40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685800" rtl="1" eaLnBrk="1" fontAlgn="auto" latinLnBrk="0" hangingPunct="1">
              <a:lnSpc>
                <a:spcPct val="90000"/>
              </a:lnSpc>
              <a:spcBef>
                <a:spcPts val="750"/>
              </a:spcBef>
              <a:spcAft>
                <a:spcPts val="0"/>
              </a:spcAft>
              <a:buClrTx/>
              <a:buSzTx/>
              <a:buFont typeface="Wingdings 2" pitchFamily="18" charset="2"/>
              <a:buNone/>
              <a:tabLst/>
              <a:defRPr/>
            </a:pPr>
            <a:r>
              <a:rPr lang="ar-SA" sz="4800" b="1" noProof="0" dirty="0">
                <a:solidFill>
                  <a:srgbClr val="FFFF00"/>
                </a:solidFill>
                <a:latin typeface="Calibri"/>
                <a:cs typeface="Arial" panose="020B0604020202020204" pitchFamily="34" charset="0"/>
              </a:rPr>
              <a:t>الباب</a:t>
            </a:r>
            <a:r>
              <a:rPr lang="he-IL" sz="4800" b="1" noProof="0" dirty="0">
                <a:solidFill>
                  <a:srgbClr val="FFFF00"/>
                </a:solidFill>
                <a:latin typeface="Calibri"/>
                <a:cs typeface="Arial" panose="020B0604020202020204" pitchFamily="34" charset="0"/>
              </a:rPr>
              <a:t> </a:t>
            </a:r>
            <a:r>
              <a:rPr lang="ar-SA" sz="4800" b="1" noProof="0" dirty="0">
                <a:solidFill>
                  <a:srgbClr val="FFFF00"/>
                </a:solidFill>
                <a:latin typeface="Calibri"/>
                <a:cs typeface="Arial" panose="020B0604020202020204" pitchFamily="34" charset="0"/>
              </a:rPr>
              <a:t>الثالث</a:t>
            </a:r>
            <a:r>
              <a:rPr lang="he-IL" sz="4800" b="1" noProof="0" dirty="0">
                <a:solidFill>
                  <a:srgbClr val="FFFF00"/>
                </a:solidFill>
                <a:latin typeface="Calibri"/>
                <a:cs typeface="Arial" panose="020B0604020202020204" pitchFamily="34" charset="0"/>
              </a:rPr>
              <a:t> </a:t>
            </a:r>
            <a:r>
              <a:rPr kumimoji="0" lang="he-IL" sz="4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 </a:t>
            </a:r>
            <a:r>
              <a:rPr lang="ar-SA" sz="4800" b="1" dirty="0">
                <a:solidFill>
                  <a:srgbClr val="FFFF00"/>
                </a:solidFill>
                <a:latin typeface="Calibri"/>
                <a:cs typeface="Arial" panose="020B0604020202020204" pitchFamily="34" charset="0"/>
              </a:rPr>
              <a:t>الكون والمنظومة الشمسيَّة</a:t>
            </a:r>
            <a:endParaRPr kumimoji="0" lang="he-IL" sz="4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endParaRPr>
          </a:p>
          <a:p>
            <a:pPr marL="0" marR="0" lvl="0" indent="0" algn="ctr" defTabSz="685800" rtl="1" eaLnBrk="1" fontAlgn="auto" latinLnBrk="0" hangingPunct="1">
              <a:lnSpc>
                <a:spcPct val="90000"/>
              </a:lnSpc>
              <a:spcBef>
                <a:spcPts val="750"/>
              </a:spcBef>
              <a:spcAft>
                <a:spcPts val="0"/>
              </a:spcAft>
              <a:buClrTx/>
              <a:buSzTx/>
              <a:buFont typeface="Wingdings 2" pitchFamily="18" charset="2"/>
              <a:buNone/>
              <a:tabLst/>
              <a:defRPr/>
            </a:pPr>
            <a:r>
              <a:rPr lang="ar-SA" sz="4400" b="1" dirty="0">
                <a:solidFill>
                  <a:srgbClr val="FFFF00"/>
                </a:solidFill>
                <a:latin typeface="Calibri"/>
                <a:cs typeface="Arial" panose="020B0604020202020204" pitchFamily="34" charset="0"/>
              </a:rPr>
              <a:t>الفصل الأول</a:t>
            </a:r>
            <a:r>
              <a:rPr kumimoji="0" lang="he-IL" sz="44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 </a:t>
            </a:r>
            <a:r>
              <a:rPr kumimoji="0" lang="ar-SA" sz="44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مبنى الكون</a:t>
            </a:r>
            <a:endParaRPr kumimoji="0" lang="en-US" sz="4400" b="1" i="0" u="none" strike="noStrike" kern="1200" cap="none" spc="0" normalizeH="0" baseline="0" noProof="0" dirty="0">
              <a:ln>
                <a:noFill/>
              </a:ln>
              <a:solidFill>
                <a:srgbClr val="FFFF00"/>
              </a:solidFill>
              <a:effectLst/>
              <a:uLnTx/>
              <a:uFillTx/>
              <a:latin typeface="Calibri"/>
              <a:ea typeface="+mn-ea"/>
              <a:cs typeface="+mn-cs"/>
            </a:endParaRPr>
          </a:p>
        </p:txBody>
      </p:sp>
      <p:pic>
        <p:nvPicPr>
          <p:cNvPr id="16" name="תמונה 15">
            <a:extLst>
              <a:ext uri="{FF2B5EF4-FFF2-40B4-BE49-F238E27FC236}">
                <a16:creationId xmlns:a16="http://schemas.microsoft.com/office/drawing/2014/main" id="{53D53F22-598E-6606-2F5C-6DB61E3757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0863"/>
            <a:ext cx="1542422" cy="565608"/>
          </a:xfrm>
          <a:prstGeom prst="rect">
            <a:avLst/>
          </a:prstGeom>
          <a:solidFill>
            <a:schemeClr val="bg1"/>
          </a:solidFill>
        </p:spPr>
      </p:pic>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73087" y="-286153"/>
            <a:ext cx="1208314" cy="800348"/>
          </a:xfrm>
          <a:prstGeom prst="rect">
            <a:avLst/>
          </a:prstGeom>
        </p:spPr>
      </p:pic>
    </p:spTree>
    <p:extLst>
      <p:ext uri="{BB962C8B-B14F-4D97-AF65-F5344CB8AC3E}">
        <p14:creationId xmlns:p14="http://schemas.microsoft.com/office/powerpoint/2010/main" val="417606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duotone>
              <a:schemeClr val="bg2">
                <a:shade val="45000"/>
                <a:satMod val="135000"/>
              </a:schemeClr>
              <a:prstClr val="white"/>
            </a:duotone>
          </a:blip>
          <a:stretch>
            <a:fillRect/>
          </a:stretch>
        </p:blipFill>
        <p:spPr>
          <a:xfrm>
            <a:off x="-300120" y="88638"/>
            <a:ext cx="12331699" cy="7118505"/>
          </a:xfrm>
          <a:prstGeom prst="rect">
            <a:avLst/>
          </a:prstGeom>
          <a:solidFill>
            <a:srgbClr val="6699FF"/>
          </a:solidFill>
        </p:spPr>
      </p:pic>
      <p:pic>
        <p:nvPicPr>
          <p:cNvPr id="8" name="תמונה 7">
            <a:extLst>
              <a:ext uri="{FF2B5EF4-FFF2-40B4-BE49-F238E27FC236}">
                <a16:creationId xmlns:a16="http://schemas.microsoft.com/office/drawing/2014/main" id="{C7E4D032-57D0-E9ED-C96B-FFCB5612D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89" y="250764"/>
            <a:ext cx="1542422" cy="565608"/>
          </a:xfrm>
          <a:prstGeom prst="rect">
            <a:avLst/>
          </a:prstGeom>
        </p:spPr>
      </p:pic>
      <p:sp>
        <p:nvSpPr>
          <p:cNvPr id="10" name="כותרת 1">
            <a:extLst>
              <a:ext uri="{FF2B5EF4-FFF2-40B4-BE49-F238E27FC236}">
                <a16:creationId xmlns:a16="http://schemas.microsoft.com/office/drawing/2014/main" id="{FA63EC30-428E-AC01-EA4C-390400C8DAE0}"/>
              </a:ext>
            </a:extLst>
          </p:cNvPr>
          <p:cNvSpPr txBox="1">
            <a:spLocks/>
          </p:cNvSpPr>
          <p:nvPr/>
        </p:nvSpPr>
        <p:spPr>
          <a:xfrm>
            <a:off x="3691506" y="250764"/>
            <a:ext cx="5257800" cy="91836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002060"/>
                </a:solidFill>
                <a:cs typeface="+mn-cs"/>
              </a:rPr>
              <a:t>المجرات</a:t>
            </a:r>
            <a:endParaRPr lang="en-US" b="1" dirty="0">
              <a:solidFill>
                <a:srgbClr val="002060"/>
              </a:solidFill>
              <a:cs typeface="+mn-cs"/>
            </a:endParaRPr>
          </a:p>
        </p:txBody>
      </p:sp>
      <p:sp>
        <p:nvSpPr>
          <p:cNvPr id="6" name="מציין מיקום תוכן 2">
            <a:extLst>
              <a:ext uri="{FF2B5EF4-FFF2-40B4-BE49-F238E27FC236}">
                <a16:creationId xmlns:a16="http://schemas.microsoft.com/office/drawing/2014/main" id="{8340C57D-F596-848F-7C1B-3906466FAFA8}"/>
              </a:ext>
            </a:extLst>
          </p:cNvPr>
          <p:cNvSpPr txBox="1">
            <a:spLocks/>
          </p:cNvSpPr>
          <p:nvPr/>
        </p:nvSpPr>
        <p:spPr>
          <a:xfrm>
            <a:off x="615950" y="816372"/>
            <a:ext cx="10820400" cy="5566721"/>
          </a:xfrm>
          <a:prstGeom prst="rect">
            <a:avLst/>
          </a:prstGeom>
          <a:solidFill>
            <a:schemeClr val="bg1"/>
          </a:solidFill>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dirty="0"/>
          </a:p>
          <a:p>
            <a:pPr marL="0" indent="0">
              <a:buFont typeface="Arial" panose="020B0604020202020204" pitchFamily="34" charset="0"/>
              <a:buNone/>
            </a:pPr>
            <a:r>
              <a:rPr lang="ar-SA" dirty="0"/>
              <a:t>المجرة هي مجموعة من الكواكب التي تدور معا حول نفس المركز ( مركز المجرَّة). في الكون توجد مئات مليارات المجرّات.</a:t>
            </a:r>
            <a:endParaRPr lang="he-IL" dirty="0"/>
          </a:p>
          <a:p>
            <a:pPr marL="0" indent="0">
              <a:buFont typeface="Arial" panose="020B0604020202020204" pitchFamily="34" charset="0"/>
              <a:buNone/>
            </a:pPr>
            <a:endParaRPr lang="he-IL" dirty="0"/>
          </a:p>
          <a:p>
            <a:pPr marL="0" indent="0">
              <a:buFont typeface="Arial" panose="020B0604020202020204" pitchFamily="34" charset="0"/>
              <a:buNone/>
            </a:pPr>
            <a:endParaRPr lang="en-US" dirty="0"/>
          </a:p>
        </p:txBody>
      </p:sp>
      <p:pic>
        <p:nvPicPr>
          <p:cNvPr id="12" name="תמונה 11">
            <a:extLst>
              <a:ext uri="{FF2B5EF4-FFF2-40B4-BE49-F238E27FC236}">
                <a16:creationId xmlns:a16="http://schemas.microsoft.com/office/drawing/2014/main" id="{93C33BE3-6CD1-442E-49A2-C57C72581CF9}"/>
              </a:ext>
            </a:extLst>
          </p:cNvPr>
          <p:cNvPicPr>
            <a:picLocks noChangeAspect="1"/>
          </p:cNvPicPr>
          <p:nvPr/>
        </p:nvPicPr>
        <p:blipFill>
          <a:blip r:embed="rId5"/>
          <a:stretch>
            <a:fillRect/>
          </a:stretch>
        </p:blipFill>
        <p:spPr>
          <a:xfrm>
            <a:off x="3972334" y="2708280"/>
            <a:ext cx="4456642" cy="3913149"/>
          </a:xfrm>
          <a:prstGeom prst="rect">
            <a:avLst/>
          </a:prstGeom>
        </p:spPr>
      </p:pic>
      <p:sp>
        <p:nvSpPr>
          <p:cNvPr id="13" name="TextBox 4">
            <a:extLst>
              <a:ext uri="{FF2B5EF4-FFF2-40B4-BE49-F238E27FC236}">
                <a16:creationId xmlns:a16="http://schemas.microsoft.com/office/drawing/2014/main" id="{968448BC-6784-D261-C1B5-EC91114F9F71}"/>
              </a:ext>
            </a:extLst>
          </p:cNvPr>
          <p:cNvSpPr txBox="1"/>
          <p:nvPr/>
        </p:nvSpPr>
        <p:spPr>
          <a:xfrm>
            <a:off x="615950" y="5853797"/>
            <a:ext cx="1924050" cy="646331"/>
          </a:xfrm>
          <a:prstGeom prst="rect">
            <a:avLst/>
          </a:prstGeom>
          <a:noFill/>
        </p:spPr>
        <p:txBody>
          <a:bodyPr wrap="square" rtlCol="0">
            <a:spAutoFit/>
          </a:bodyPr>
          <a:lstStyle/>
          <a:p>
            <a:r>
              <a:rPr lang="ar-SA" dirty="0"/>
              <a:t>الصورة من مرصد بركات</a:t>
            </a:r>
            <a:endParaRPr lang="en-US" dirty="0"/>
          </a:p>
        </p:txBody>
      </p:sp>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83686" y="16024"/>
            <a:ext cx="1208314" cy="800348"/>
          </a:xfrm>
          <a:prstGeom prst="rect">
            <a:avLst/>
          </a:prstGeom>
        </p:spPr>
      </p:pic>
    </p:spTree>
    <p:extLst>
      <p:ext uri="{BB962C8B-B14F-4D97-AF65-F5344CB8AC3E}">
        <p14:creationId xmlns:p14="http://schemas.microsoft.com/office/powerpoint/2010/main" val="122850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duotone>
              <a:schemeClr val="bg2">
                <a:shade val="45000"/>
                <a:satMod val="135000"/>
              </a:schemeClr>
              <a:prstClr val="white"/>
            </a:duotone>
          </a:blip>
          <a:stretch>
            <a:fillRect/>
          </a:stretch>
        </p:blipFill>
        <p:spPr>
          <a:xfrm>
            <a:off x="-69850" y="-260505"/>
            <a:ext cx="12331699" cy="7118505"/>
          </a:xfrm>
          <a:prstGeom prst="rect">
            <a:avLst/>
          </a:prstGeom>
          <a:solidFill>
            <a:srgbClr val="6699FF"/>
          </a:solidFill>
        </p:spPr>
      </p:pic>
      <p:pic>
        <p:nvPicPr>
          <p:cNvPr id="8" name="תמונה 7">
            <a:extLst>
              <a:ext uri="{FF2B5EF4-FFF2-40B4-BE49-F238E27FC236}">
                <a16:creationId xmlns:a16="http://schemas.microsoft.com/office/drawing/2014/main" id="{C7E4D032-57D0-E9ED-C96B-FFCB5612D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43" y="-26901"/>
            <a:ext cx="1542422" cy="565608"/>
          </a:xfrm>
          <a:prstGeom prst="rect">
            <a:avLst/>
          </a:prstGeom>
        </p:spPr>
      </p:pic>
      <p:sp>
        <p:nvSpPr>
          <p:cNvPr id="11" name="TextBox 4">
            <a:extLst>
              <a:ext uri="{FF2B5EF4-FFF2-40B4-BE49-F238E27FC236}">
                <a16:creationId xmlns:a16="http://schemas.microsoft.com/office/drawing/2014/main" id="{2A27ADDD-6ECF-FAB1-6FDC-C331D71DEA4E}"/>
              </a:ext>
            </a:extLst>
          </p:cNvPr>
          <p:cNvSpPr txBox="1"/>
          <p:nvPr/>
        </p:nvSpPr>
        <p:spPr>
          <a:xfrm>
            <a:off x="-31234" y="5988734"/>
            <a:ext cx="1924050" cy="369332"/>
          </a:xfrm>
          <a:prstGeom prst="rect">
            <a:avLst/>
          </a:prstGeom>
          <a:noFill/>
        </p:spPr>
        <p:txBody>
          <a:bodyPr wrap="square" rtlCol="0">
            <a:spAutoFit/>
          </a:bodyPr>
          <a:lstStyle/>
          <a:p>
            <a:r>
              <a:rPr lang="ar-SA" dirty="0"/>
              <a:t>الصورة من </a:t>
            </a:r>
            <a:r>
              <a:rPr lang="en-GB" dirty="0" err="1"/>
              <a:t>pixabay</a:t>
            </a:r>
            <a:endParaRPr lang="en-US" dirty="0"/>
          </a:p>
        </p:txBody>
      </p:sp>
      <p:pic>
        <p:nvPicPr>
          <p:cNvPr id="5" name="מציין מיקום תוכן 3">
            <a:extLst>
              <a:ext uri="{FF2B5EF4-FFF2-40B4-BE49-F238E27FC236}">
                <a16:creationId xmlns:a16="http://schemas.microsoft.com/office/drawing/2014/main" id="{2173A491-95FC-D934-FD34-74FCDD539F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6458" y="1797050"/>
            <a:ext cx="7143342" cy="4771530"/>
          </a:xfrm>
          <a:prstGeom prst="rect">
            <a:avLst/>
          </a:prstGeom>
        </p:spPr>
      </p:pic>
      <p:sp>
        <p:nvSpPr>
          <p:cNvPr id="6" name="כותרת 1">
            <a:extLst>
              <a:ext uri="{FF2B5EF4-FFF2-40B4-BE49-F238E27FC236}">
                <a16:creationId xmlns:a16="http://schemas.microsoft.com/office/drawing/2014/main" id="{33894119-D6DD-2CB7-F1EE-954F11F8DB6A}"/>
              </a:ext>
            </a:extLst>
          </p:cNvPr>
          <p:cNvSpPr txBox="1">
            <a:spLocks/>
          </p:cNvSpPr>
          <p:nvPr/>
        </p:nvSpPr>
        <p:spPr>
          <a:xfrm>
            <a:off x="40043" y="18071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rgbClr val="002060"/>
                </a:solidFill>
                <a:cs typeface="+mn-cs"/>
              </a:rPr>
              <a:t>مجرَّة </a:t>
            </a:r>
            <a:r>
              <a:rPr lang="ar-SA" b="1">
                <a:solidFill>
                  <a:srgbClr val="002060"/>
                </a:solidFill>
                <a:cs typeface="+mn-cs"/>
              </a:rPr>
              <a:t>أندروميدا</a:t>
            </a:r>
            <a:endParaRPr lang="en-US" b="1" dirty="0">
              <a:solidFill>
                <a:srgbClr val="002060"/>
              </a:solidFill>
              <a:cs typeface="+mn-cs"/>
            </a:endParaRPr>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3535" y="-144271"/>
            <a:ext cx="1208314" cy="800348"/>
          </a:xfrm>
          <a:prstGeom prst="rect">
            <a:avLst/>
          </a:prstGeom>
        </p:spPr>
      </p:pic>
    </p:spTree>
    <p:extLst>
      <p:ext uri="{BB962C8B-B14F-4D97-AF65-F5344CB8AC3E}">
        <p14:creationId xmlns:p14="http://schemas.microsoft.com/office/powerpoint/2010/main" val="84923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5" name="מציין מיקום תוכן 4" descr="גזירת מסך"/>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6258" y="1825625"/>
            <a:ext cx="5079484" cy="4351338"/>
          </a:xfrm>
        </p:spPr>
      </p:pic>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0" y="0"/>
            <a:ext cx="12192000" cy="6858000"/>
          </a:xfrm>
          <a:prstGeom prst="rect">
            <a:avLst/>
          </a:prstGeom>
        </p:spPr>
      </p:pic>
      <p:pic>
        <p:nvPicPr>
          <p:cNvPr id="6" name="תמונה 5"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59242" y="88538"/>
            <a:ext cx="6673515" cy="5938598"/>
          </a:xfrm>
          <a:prstGeom prst="rect">
            <a:avLst/>
          </a:prstGeom>
        </p:spPr>
      </p:pic>
      <p:pic>
        <p:nvPicPr>
          <p:cNvPr id="10" name="תמונה 9" descr="גזירת מסך"/>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79495" y="6095894"/>
            <a:ext cx="3433010" cy="762106"/>
          </a:xfrm>
          <a:prstGeom prst="rect">
            <a:avLst/>
          </a:prstGeom>
        </p:spPr>
      </p:pic>
    </p:spTree>
    <p:extLst>
      <p:ext uri="{BB962C8B-B14F-4D97-AF65-F5344CB8AC3E}">
        <p14:creationId xmlns:p14="http://schemas.microsoft.com/office/powerpoint/2010/main" val="223537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מערכת השמש חופשית טבע כוכבי לכת איור">
            <a:extLst>
              <a:ext uri="{FF2B5EF4-FFF2-40B4-BE49-F238E27FC236}">
                <a16:creationId xmlns:a16="http://schemas.microsoft.com/office/drawing/2014/main" id="{B838ED9B-AAD0-CDE6-96F9-8141B380FF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3331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57EB1EDE-D855-8EE5-9EF6-0D28DF8254C2}"/>
              </a:ext>
            </a:extLst>
          </p:cNvPr>
          <p:cNvSpPr txBox="1"/>
          <p:nvPr/>
        </p:nvSpPr>
        <p:spPr>
          <a:xfrm>
            <a:off x="6237171" y="24416"/>
            <a:ext cx="5954829" cy="1138773"/>
          </a:xfrm>
          <a:prstGeom prst="rect">
            <a:avLst/>
          </a:prstGeom>
          <a:solidFill>
            <a:schemeClr val="tx1"/>
          </a:solidFill>
          <a:ln>
            <a:noFill/>
          </a:ln>
        </p:spPr>
        <p:style>
          <a:lnRef idx="0">
            <a:scrgbClr r="0" g="0" b="0"/>
          </a:lnRef>
          <a:fillRef idx="0">
            <a:scrgbClr r="0" g="0" b="0"/>
          </a:fillRef>
          <a:effectRef idx="0">
            <a:scrgbClr r="0" g="0" b="0"/>
          </a:effectRef>
          <a:fontRef idx="minor">
            <a:schemeClr val="accent4"/>
          </a:fontRef>
        </p:style>
        <p:txBody>
          <a:bodyPr wrap="square" rtlCol="1">
            <a:spAutoFit/>
          </a:bodyPr>
          <a:lstStyle/>
          <a:p>
            <a:pPr algn="ctr"/>
            <a:r>
              <a:rPr lang="ar-SA" sz="4400" b="1" dirty="0">
                <a:solidFill>
                  <a:srgbClr val="00B0F0"/>
                </a:solidFill>
              </a:rPr>
              <a:t>المجموعة الشَّمسِيَّة</a:t>
            </a:r>
            <a:endParaRPr lang="he-IL" sz="4400" b="1" dirty="0">
              <a:solidFill>
                <a:srgbClr val="00B0F0"/>
              </a:solidFill>
            </a:endParaRPr>
          </a:p>
          <a:p>
            <a:endParaRPr lang="he-IL" sz="2400" dirty="0">
              <a:solidFill>
                <a:schemeClr val="bg1"/>
              </a:solidFill>
            </a:endParaRPr>
          </a:p>
        </p:txBody>
      </p:sp>
      <p:sp>
        <p:nvSpPr>
          <p:cNvPr id="3" name="תיבת טקסט 2">
            <a:extLst>
              <a:ext uri="{FF2B5EF4-FFF2-40B4-BE49-F238E27FC236}">
                <a16:creationId xmlns:a16="http://schemas.microsoft.com/office/drawing/2014/main" id="{733F4C94-A4EA-FFA6-D532-39010A6FA079}"/>
              </a:ext>
            </a:extLst>
          </p:cNvPr>
          <p:cNvSpPr txBox="1"/>
          <p:nvPr/>
        </p:nvSpPr>
        <p:spPr>
          <a:xfrm>
            <a:off x="1333500" y="648999"/>
            <a:ext cx="10517606" cy="646331"/>
          </a:xfrm>
          <a:prstGeom prst="rect">
            <a:avLst/>
          </a:prstGeom>
          <a:noFill/>
        </p:spPr>
        <p:txBody>
          <a:bodyPr wrap="square" rtlCol="1">
            <a:spAutoFit/>
          </a:bodyPr>
          <a:lstStyle/>
          <a:p>
            <a:r>
              <a:rPr lang="ar-SA" sz="3600" b="1" dirty="0">
                <a:solidFill>
                  <a:srgbClr val="00B0F0"/>
                </a:solidFill>
              </a:rPr>
              <a:t>مهمَّة</a:t>
            </a:r>
            <a:r>
              <a:rPr lang="he-IL" sz="3600" b="1" dirty="0">
                <a:solidFill>
                  <a:srgbClr val="00B0F0"/>
                </a:solidFill>
              </a:rPr>
              <a:t>: </a:t>
            </a:r>
            <a:r>
              <a:rPr lang="ar-SA" sz="3600" b="1" dirty="0">
                <a:solidFill>
                  <a:srgbClr val="00B0F0"/>
                </a:solidFill>
              </a:rPr>
              <a:t>مبنى مجموعتنا الشمسية </a:t>
            </a:r>
            <a:r>
              <a:rPr lang="ar-SA" sz="2400" b="1" dirty="0">
                <a:solidFill>
                  <a:schemeClr val="bg1"/>
                </a:solidFill>
              </a:rPr>
              <a:t>( الصفحات 166-167)</a:t>
            </a:r>
            <a:endParaRPr lang="he-IL" sz="2400" dirty="0">
              <a:solidFill>
                <a:schemeClr val="bg1"/>
              </a:solidFill>
            </a:endParaRPr>
          </a:p>
        </p:txBody>
      </p:sp>
      <p:sp>
        <p:nvSpPr>
          <p:cNvPr id="7" name="תיבת טקסט 6">
            <a:extLst>
              <a:ext uri="{FF2B5EF4-FFF2-40B4-BE49-F238E27FC236}">
                <a16:creationId xmlns:a16="http://schemas.microsoft.com/office/drawing/2014/main" id="{16E1A9B4-FA69-93BD-50FA-F2E5F9E5C76C}"/>
              </a:ext>
            </a:extLst>
          </p:cNvPr>
          <p:cNvSpPr txBox="1"/>
          <p:nvPr/>
        </p:nvSpPr>
        <p:spPr>
          <a:xfrm>
            <a:off x="2199373" y="6240039"/>
            <a:ext cx="8434452" cy="523220"/>
          </a:xfrm>
          <a:prstGeom prst="rect">
            <a:avLst/>
          </a:prstGeom>
          <a:noFill/>
        </p:spPr>
        <p:txBody>
          <a:bodyPr wrap="square">
            <a:spAutoFit/>
          </a:bodyPr>
          <a:lstStyle/>
          <a:p>
            <a:r>
              <a:rPr lang="ar-SA" sz="2800" b="1" dirty="0">
                <a:solidFill>
                  <a:schemeClr val="accent2"/>
                </a:solidFill>
              </a:rPr>
              <a:t>انتقلوا الى كتاب التلميذ وأجيبوا عن الاسئلة في الصفحات 166-167</a:t>
            </a:r>
            <a:r>
              <a:rPr lang="he-IL" sz="2800" b="1" dirty="0">
                <a:solidFill>
                  <a:schemeClr val="accent2"/>
                </a:solidFill>
              </a:rPr>
              <a:t> </a:t>
            </a:r>
          </a:p>
        </p:txBody>
      </p:sp>
      <p:pic>
        <p:nvPicPr>
          <p:cNvPr id="8" name="תמונה 7">
            <a:extLst>
              <a:ext uri="{FF2B5EF4-FFF2-40B4-BE49-F238E27FC236}">
                <a16:creationId xmlns:a16="http://schemas.microsoft.com/office/drawing/2014/main" id="{25927112-18D7-4B08-9805-90608525F1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446" y="6197651"/>
            <a:ext cx="1542422" cy="565608"/>
          </a:xfrm>
          <a:prstGeom prst="rect">
            <a:avLst/>
          </a:prstGeom>
          <a:solidFill>
            <a:srgbClr val="FFFFFF"/>
          </a:solidFill>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59" y="24416"/>
            <a:ext cx="1208314" cy="800348"/>
          </a:xfrm>
          <a:prstGeom prst="rect">
            <a:avLst/>
          </a:prstGeom>
        </p:spPr>
      </p:pic>
    </p:spTree>
    <p:extLst>
      <p:ext uri="{BB962C8B-B14F-4D97-AF65-F5344CB8AC3E}">
        <p14:creationId xmlns:p14="http://schemas.microsoft.com/office/powerpoint/2010/main" val="60656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1" y="-439838"/>
            <a:ext cx="12191999" cy="7297839"/>
          </a:xfrm>
          <a:prstGeom prst="rect">
            <a:avLst/>
          </a:prstGeom>
        </p:spPr>
      </p:pic>
      <p:pic>
        <p:nvPicPr>
          <p:cNvPr id="5" name="מציין מיקום תוכן 4" descr="גזירת מסך"/>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461777" y="108027"/>
            <a:ext cx="7653457" cy="5987867"/>
          </a:xfrm>
        </p:spPr>
      </p:pic>
      <p:pic>
        <p:nvPicPr>
          <p:cNvPr id="7" name="תמונה 6"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01" y="6095894"/>
            <a:ext cx="3433010" cy="762106"/>
          </a:xfrm>
          <a:prstGeom prst="rect">
            <a:avLst/>
          </a:prstGeom>
        </p:spPr>
      </p:pic>
    </p:spTree>
    <p:extLst>
      <p:ext uri="{BB962C8B-B14F-4D97-AF65-F5344CB8AC3E}">
        <p14:creationId xmlns:p14="http://schemas.microsoft.com/office/powerpoint/2010/main" val="37029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33F4C94-A4EA-FFA6-D532-39010A6FA079}"/>
              </a:ext>
            </a:extLst>
          </p:cNvPr>
          <p:cNvSpPr txBox="1"/>
          <p:nvPr/>
        </p:nvSpPr>
        <p:spPr>
          <a:xfrm>
            <a:off x="5606716" y="648999"/>
            <a:ext cx="6244389" cy="830997"/>
          </a:xfrm>
          <a:prstGeom prst="rect">
            <a:avLst/>
          </a:prstGeom>
          <a:noFill/>
        </p:spPr>
        <p:txBody>
          <a:bodyPr wrap="square" rtlCol="1">
            <a:spAutoFit/>
          </a:bodyPr>
          <a:lstStyle/>
          <a:p>
            <a:r>
              <a:rPr lang="he-IL" sz="2800" b="1" dirty="0">
                <a:solidFill>
                  <a:schemeClr val="bg1"/>
                </a:solidFill>
              </a:rPr>
              <a:t>שימה: המבנה של מערכת השמש שלנו </a:t>
            </a:r>
            <a:r>
              <a:rPr lang="he-IL" sz="2000" dirty="0">
                <a:solidFill>
                  <a:schemeClr val="bg1"/>
                </a:solidFill>
              </a:rPr>
              <a:t>(עמודים 167-166)</a:t>
            </a:r>
            <a:endParaRPr lang="he-IL" sz="2800" dirty="0">
              <a:solidFill>
                <a:schemeClr val="bg1"/>
              </a:solidFill>
            </a:endParaRPr>
          </a:p>
        </p:txBody>
      </p:sp>
      <p:pic>
        <p:nvPicPr>
          <p:cNvPr id="8" name="תמונה 7">
            <a:extLst>
              <a:ext uri="{FF2B5EF4-FFF2-40B4-BE49-F238E27FC236}">
                <a16:creationId xmlns:a16="http://schemas.microsoft.com/office/drawing/2014/main" id="{25927112-18D7-4B08-9805-90608525F1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65587"/>
            <a:ext cx="1542422" cy="565608"/>
          </a:xfrm>
          <a:prstGeom prst="rect">
            <a:avLst/>
          </a:prstGeom>
          <a:solidFill>
            <a:srgbClr val="FFFFFF"/>
          </a:solidFill>
        </p:spPr>
      </p:pic>
      <p:pic>
        <p:nvPicPr>
          <p:cNvPr id="18" name="Picture 2" descr="תמונה ותמונה של כוכבי החלל הפנויים">
            <a:extLst>
              <a:ext uri="{FF2B5EF4-FFF2-40B4-BE49-F238E27FC236}">
                <a16:creationId xmlns:a16="http://schemas.microsoft.com/office/drawing/2014/main" id="{08B658C9-0DE1-01E1-D6FF-0CE0F64E70C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99" y="19050"/>
            <a:ext cx="12192000" cy="6838950"/>
          </a:xfrm>
          <a:prstGeom prst="rect">
            <a:avLst/>
          </a:prstGeom>
          <a:noFill/>
          <a:extLst>
            <a:ext uri="{909E8E84-426E-40DD-AFC4-6F175D3DCCD1}">
              <a14:hiddenFill xmlns:a14="http://schemas.microsoft.com/office/drawing/2010/main">
                <a:solidFill>
                  <a:srgbClr val="FFFFFF"/>
                </a:solidFill>
              </a14:hiddenFill>
            </a:ext>
          </a:extLst>
        </p:spPr>
      </p:pic>
      <p:sp>
        <p:nvSpPr>
          <p:cNvPr id="19" name="תיבת טקסט 18">
            <a:extLst>
              <a:ext uri="{FF2B5EF4-FFF2-40B4-BE49-F238E27FC236}">
                <a16:creationId xmlns:a16="http://schemas.microsoft.com/office/drawing/2014/main" id="{E9B91A88-8F2C-2616-8CB6-90B3BB14E900}"/>
              </a:ext>
            </a:extLst>
          </p:cNvPr>
          <p:cNvSpPr txBox="1"/>
          <p:nvPr/>
        </p:nvSpPr>
        <p:spPr>
          <a:xfrm>
            <a:off x="461818" y="304800"/>
            <a:ext cx="1948873" cy="646331"/>
          </a:xfrm>
          <a:prstGeom prst="rect">
            <a:avLst/>
          </a:prstGeom>
          <a:solidFill>
            <a:schemeClr val="bg1"/>
          </a:solidFill>
        </p:spPr>
        <p:txBody>
          <a:bodyPr wrap="square" rtlCol="1">
            <a:spAutoFit/>
          </a:bodyPr>
          <a:lstStyle/>
          <a:p>
            <a:r>
              <a:rPr lang="ar-SA" sz="3600" b="1" dirty="0"/>
              <a:t>المذَنَّبات</a:t>
            </a:r>
            <a:endParaRPr lang="he-IL" sz="3600" b="1"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7887" y="5986117"/>
            <a:ext cx="1208314" cy="800348"/>
          </a:xfrm>
          <a:prstGeom prst="rect">
            <a:avLst/>
          </a:prstGeom>
        </p:spPr>
      </p:pic>
      <p:pic>
        <p:nvPicPr>
          <p:cNvPr id="9" name="תמונה 8">
            <a:extLst>
              <a:ext uri="{FF2B5EF4-FFF2-40B4-BE49-F238E27FC236}">
                <a16:creationId xmlns:a16="http://schemas.microsoft.com/office/drawing/2014/main" id="{F9FA0358-2AF6-2868-B55A-D404DC7252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8762"/>
            <a:ext cx="1542422" cy="565608"/>
          </a:xfrm>
          <a:prstGeom prst="rect">
            <a:avLst/>
          </a:prstGeom>
          <a:solidFill>
            <a:schemeClr val="bg1"/>
          </a:solidFill>
        </p:spPr>
      </p:pic>
    </p:spTree>
    <p:extLst>
      <p:ext uri="{BB962C8B-B14F-4D97-AF65-F5344CB8AC3E}">
        <p14:creationId xmlns:p14="http://schemas.microsoft.com/office/powerpoint/2010/main" val="333761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6" name="מציין מיקום תוכן 5" descr="גזירת מסך"/>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76414" y="1825625"/>
            <a:ext cx="5439172" cy="4351338"/>
          </a:xfrm>
        </p:spPr>
      </p:pic>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0" y="-122406"/>
            <a:ext cx="12455047" cy="7102811"/>
          </a:xfrm>
          <a:prstGeom prst="rect">
            <a:avLst/>
          </a:prstGeom>
        </p:spPr>
      </p:pic>
      <p:pic>
        <p:nvPicPr>
          <p:cNvPr id="5" name="תמונה 4">
            <a:extLst>
              <a:ext uri="{FF2B5EF4-FFF2-40B4-BE49-F238E27FC236}">
                <a16:creationId xmlns:a16="http://schemas.microsoft.com/office/drawing/2014/main" id="{008CFCBE-09C7-3114-F56D-885B6D60D6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6874" y="-221561"/>
            <a:ext cx="1554967" cy="443122"/>
          </a:xfrm>
          <a:prstGeom prst="rect">
            <a:avLst/>
          </a:prstGeom>
          <a:solidFill>
            <a:schemeClr val="bg1"/>
          </a:solidFill>
        </p:spPr>
      </p:pic>
      <p:pic>
        <p:nvPicPr>
          <p:cNvPr id="8" name="תמונה 7">
            <a:extLst>
              <a:ext uri="{FF2B5EF4-FFF2-40B4-BE49-F238E27FC236}">
                <a16:creationId xmlns:a16="http://schemas.microsoft.com/office/drawing/2014/main" id="{F9FA0358-2AF6-2868-B55A-D404DC7252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38762"/>
            <a:ext cx="1542422" cy="565608"/>
          </a:xfrm>
          <a:prstGeom prst="rect">
            <a:avLst/>
          </a:prstGeom>
          <a:noFill/>
        </p:spPr>
      </p:pic>
      <p:pic>
        <p:nvPicPr>
          <p:cNvPr id="9" name="תמונה 8" descr="גזירת מסך"/>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37347" y="5157"/>
            <a:ext cx="8486274" cy="6562366"/>
          </a:xfrm>
          <a:prstGeom prst="rect">
            <a:avLst/>
          </a:prstGeom>
        </p:spPr>
      </p:pic>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78560" y="6182348"/>
            <a:ext cx="1208314" cy="800348"/>
          </a:xfrm>
          <a:prstGeom prst="rect">
            <a:avLst/>
          </a:prstGeom>
        </p:spPr>
      </p:pic>
      <p:pic>
        <p:nvPicPr>
          <p:cNvPr id="12" name="תמונה 11" descr="גזירת מסך"/>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511018" y="5713380"/>
            <a:ext cx="3433010" cy="762106"/>
          </a:xfrm>
          <a:prstGeom prst="rect">
            <a:avLst/>
          </a:prstGeom>
        </p:spPr>
      </p:pic>
    </p:spTree>
    <p:extLst>
      <p:ext uri="{BB962C8B-B14F-4D97-AF65-F5344CB8AC3E}">
        <p14:creationId xmlns:p14="http://schemas.microsoft.com/office/powerpoint/2010/main" val="81487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33F4C94-A4EA-FFA6-D532-39010A6FA079}"/>
              </a:ext>
            </a:extLst>
          </p:cNvPr>
          <p:cNvSpPr txBox="1"/>
          <p:nvPr/>
        </p:nvSpPr>
        <p:spPr>
          <a:xfrm>
            <a:off x="5606716" y="648999"/>
            <a:ext cx="6244389" cy="830997"/>
          </a:xfrm>
          <a:prstGeom prst="rect">
            <a:avLst/>
          </a:prstGeom>
          <a:noFill/>
        </p:spPr>
        <p:txBody>
          <a:bodyPr wrap="square" rtlCol="1">
            <a:spAutoFit/>
          </a:bodyPr>
          <a:lstStyle/>
          <a:p>
            <a:r>
              <a:rPr lang="he-IL" sz="2800" b="1" dirty="0">
                <a:solidFill>
                  <a:schemeClr val="bg1"/>
                </a:solidFill>
              </a:rPr>
              <a:t>שימה: המבנה של מערכת השמש שלנו </a:t>
            </a:r>
            <a:r>
              <a:rPr lang="he-IL" sz="2000" dirty="0">
                <a:solidFill>
                  <a:schemeClr val="bg1"/>
                </a:solidFill>
              </a:rPr>
              <a:t>(עמודים 167-166)</a:t>
            </a:r>
            <a:endParaRPr lang="he-IL" sz="2800" dirty="0">
              <a:solidFill>
                <a:schemeClr val="bg1"/>
              </a:solidFill>
            </a:endParaRPr>
          </a:p>
        </p:txBody>
      </p:sp>
      <p:pic>
        <p:nvPicPr>
          <p:cNvPr id="5" name="תמונה 4">
            <a:extLst>
              <a:ext uri="{FF2B5EF4-FFF2-40B4-BE49-F238E27FC236}">
                <a16:creationId xmlns:a16="http://schemas.microsoft.com/office/drawing/2014/main" id="{9ADDC26E-F79B-41E7-A682-4281A20745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8204" y="6282293"/>
            <a:ext cx="1554967" cy="548902"/>
          </a:xfrm>
          <a:prstGeom prst="rect">
            <a:avLst/>
          </a:prstGeom>
          <a:solidFill>
            <a:schemeClr val="bg1"/>
          </a:solidFill>
        </p:spPr>
      </p:pic>
      <p:pic>
        <p:nvPicPr>
          <p:cNvPr id="8" name="תמונה 7">
            <a:extLst>
              <a:ext uri="{FF2B5EF4-FFF2-40B4-BE49-F238E27FC236}">
                <a16:creationId xmlns:a16="http://schemas.microsoft.com/office/drawing/2014/main" id="{25927112-18D7-4B08-9805-90608525F1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65587"/>
            <a:ext cx="1542422" cy="565608"/>
          </a:xfrm>
          <a:prstGeom prst="rect">
            <a:avLst/>
          </a:prstGeom>
          <a:solidFill>
            <a:srgbClr val="FFFFFF"/>
          </a:solidFill>
        </p:spPr>
      </p:pic>
      <p:pic>
        <p:nvPicPr>
          <p:cNvPr id="2" name="תמונה 1">
            <a:extLst>
              <a:ext uri="{FF2B5EF4-FFF2-40B4-BE49-F238E27FC236}">
                <a16:creationId xmlns:a16="http://schemas.microsoft.com/office/drawing/2014/main" id="{6D7BD988-2322-8529-E585-AF73460AB4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4" name="תיבת טקסט 3">
            <a:extLst>
              <a:ext uri="{FF2B5EF4-FFF2-40B4-BE49-F238E27FC236}">
                <a16:creationId xmlns:a16="http://schemas.microsoft.com/office/drawing/2014/main" id="{CA9BA35A-FEBC-B1E0-02FB-ACF18E47FB81}"/>
              </a:ext>
            </a:extLst>
          </p:cNvPr>
          <p:cNvSpPr txBox="1"/>
          <p:nvPr/>
        </p:nvSpPr>
        <p:spPr>
          <a:xfrm>
            <a:off x="7419372" y="415636"/>
            <a:ext cx="4181501" cy="584775"/>
          </a:xfrm>
          <a:prstGeom prst="rect">
            <a:avLst/>
          </a:prstGeom>
          <a:solidFill>
            <a:schemeClr val="tx1"/>
          </a:solidFill>
        </p:spPr>
        <p:txBody>
          <a:bodyPr wrap="square" rtlCol="1">
            <a:spAutoFit/>
          </a:bodyPr>
          <a:lstStyle/>
          <a:p>
            <a:r>
              <a:rPr lang="ar-SA" sz="3200" b="1" dirty="0">
                <a:solidFill>
                  <a:srgbClr val="00B0F0"/>
                </a:solidFill>
              </a:rPr>
              <a:t>كسوف الشمس ومرور مذنَّب</a:t>
            </a:r>
            <a:endParaRPr lang="he-IL" sz="3200" b="1" dirty="0">
              <a:solidFill>
                <a:srgbClr val="00B0F0"/>
              </a:solidFill>
            </a:endParaRPr>
          </a:p>
        </p:txBody>
      </p:sp>
      <p:sp>
        <p:nvSpPr>
          <p:cNvPr id="6" name="תיבת טקסט 5">
            <a:extLst>
              <a:ext uri="{FF2B5EF4-FFF2-40B4-BE49-F238E27FC236}">
                <a16:creationId xmlns:a16="http://schemas.microsoft.com/office/drawing/2014/main" id="{DC2DB994-6C57-A0C1-7BB7-EF54F71BFE5A}"/>
              </a:ext>
            </a:extLst>
          </p:cNvPr>
          <p:cNvSpPr txBox="1"/>
          <p:nvPr/>
        </p:nvSpPr>
        <p:spPr>
          <a:xfrm>
            <a:off x="526473" y="6003744"/>
            <a:ext cx="2789381" cy="923330"/>
          </a:xfrm>
          <a:prstGeom prst="rect">
            <a:avLst/>
          </a:prstGeom>
          <a:solidFill>
            <a:schemeClr val="bg1"/>
          </a:solidFill>
        </p:spPr>
        <p:txBody>
          <a:bodyPr wrap="square" rtlCol="1">
            <a:spAutoFit/>
          </a:bodyPr>
          <a:lstStyle/>
          <a:p>
            <a:r>
              <a:rPr lang="ar-SA" dirty="0"/>
              <a:t>الصورة من الويكيبيديا ، صاحب الصورة:</a:t>
            </a:r>
            <a:endParaRPr lang="he-IL" dirty="0"/>
          </a:p>
          <a:p>
            <a:r>
              <a:rPr lang="he-IL" dirty="0"/>
              <a:t> </a:t>
            </a:r>
            <a:r>
              <a:rPr lang="en-US" b="0" i="0" u="sng" dirty="0" err="1">
                <a:solidFill>
                  <a:srgbClr val="FAA700"/>
                </a:solidFill>
                <a:effectLst/>
                <a:latin typeface="Arial" panose="020B0604020202020204" pitchFamily="34" charset="0"/>
                <a:hlinkClick r:id="rId6" tooltip="User:Kudaibergen.urinbayev (page does not exist)"/>
              </a:rPr>
              <a:t>Kudaibergen</a:t>
            </a:r>
            <a:r>
              <a:rPr lang="en-US" b="0" i="0" u="sng" dirty="0">
                <a:solidFill>
                  <a:srgbClr val="FAA700"/>
                </a:solidFill>
                <a:effectLst/>
                <a:latin typeface="Arial" panose="020B0604020202020204" pitchFamily="34" charset="0"/>
                <a:hlinkClick r:id="rId6" tooltip="User:Kudaibergen.urinbayev (page does not exist)"/>
              </a:rPr>
              <a:t> </a:t>
            </a:r>
            <a:r>
              <a:rPr lang="en-US" b="0" i="0" u="sng" dirty="0" err="1">
                <a:solidFill>
                  <a:srgbClr val="FAA700"/>
                </a:solidFill>
                <a:effectLst/>
                <a:latin typeface="Arial" panose="020B0604020202020204" pitchFamily="34" charset="0"/>
                <a:hlinkClick r:id="rId6" tooltip="User:Kudaibergen.urinbayev (page does not exist)"/>
              </a:rPr>
              <a:t>Urinbayev</a:t>
            </a:r>
            <a:endParaRPr lang="he-IL" dirty="0"/>
          </a:p>
        </p:txBody>
      </p:sp>
    </p:spTree>
    <p:extLst>
      <p:ext uri="{BB962C8B-B14F-4D97-AF65-F5344CB8AC3E}">
        <p14:creationId xmlns:p14="http://schemas.microsoft.com/office/powerpoint/2010/main" val="367416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5F29A7-9439-6C8C-8ABB-333DE9C91287}"/>
              </a:ext>
            </a:extLst>
          </p:cNvPr>
          <p:cNvSpPr>
            <a:spLocks noGrp="1"/>
          </p:cNvSpPr>
          <p:nvPr>
            <p:ph type="ctrTitle"/>
          </p:nvPr>
        </p:nvSpPr>
        <p:spPr/>
        <p:txBody>
          <a:bodyPr/>
          <a:lstStyle/>
          <a:p>
            <a:endParaRPr lang="he-IL" dirty="0"/>
          </a:p>
        </p:txBody>
      </p:sp>
      <p:sp>
        <p:nvSpPr>
          <p:cNvPr id="3" name="כותרת משנה 2">
            <a:extLst>
              <a:ext uri="{FF2B5EF4-FFF2-40B4-BE49-F238E27FC236}">
                <a16:creationId xmlns:a16="http://schemas.microsoft.com/office/drawing/2014/main" id="{15D65A02-9C9D-E851-C415-3DC5EF005CD9}"/>
              </a:ext>
            </a:extLst>
          </p:cNvPr>
          <p:cNvSpPr>
            <a:spLocks noGrp="1"/>
          </p:cNvSpPr>
          <p:nvPr>
            <p:ph type="subTitle" idx="1"/>
          </p:nvPr>
        </p:nvSpPr>
        <p:spPr/>
        <p:txBody>
          <a:bodyPr/>
          <a:lstStyle/>
          <a:p>
            <a:endParaRPr lang="he-IL"/>
          </a:p>
        </p:txBody>
      </p:sp>
      <p:pic>
        <p:nvPicPr>
          <p:cNvPr id="1026" name="Picture 2" descr="וקטור לילה של כוכב ירי חינם">
            <a:extLst>
              <a:ext uri="{FF2B5EF4-FFF2-40B4-BE49-F238E27FC236}">
                <a16:creationId xmlns:a16="http://schemas.microsoft.com/office/drawing/2014/main" id="{9DC6C4B6-836A-B2B8-CBB4-15E7019219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26" y="0"/>
            <a:ext cx="126076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445A5A0A-23DC-F4C9-3242-E3842DACAB00}"/>
              </a:ext>
            </a:extLst>
          </p:cNvPr>
          <p:cNvSpPr txBox="1"/>
          <p:nvPr/>
        </p:nvSpPr>
        <p:spPr>
          <a:xfrm>
            <a:off x="-184727" y="6114472"/>
            <a:ext cx="10724389" cy="646331"/>
          </a:xfrm>
          <a:prstGeom prst="rect">
            <a:avLst/>
          </a:prstGeom>
          <a:solidFill>
            <a:schemeClr val="tx1"/>
          </a:solidFill>
        </p:spPr>
        <p:txBody>
          <a:bodyPr wrap="square" rtlCol="1">
            <a:spAutoFit/>
          </a:bodyPr>
          <a:lstStyle/>
          <a:p>
            <a:r>
              <a:rPr lang="ar-SA" sz="3200" b="1" dirty="0">
                <a:solidFill>
                  <a:srgbClr val="00B0F0"/>
                </a:solidFill>
              </a:rPr>
              <a:t>تمعنوا في منظر السماء : زَخَّات من الشُّهُب تُغطّي سماء إسرائيل </a:t>
            </a:r>
            <a:r>
              <a:rPr lang="ar-SA" sz="3600" b="1" dirty="0">
                <a:solidFill>
                  <a:srgbClr val="00B0F0"/>
                </a:solidFill>
                <a:hlinkClick r:id="rId4"/>
              </a:rPr>
              <a:t>الشهب</a:t>
            </a:r>
            <a:r>
              <a:rPr lang="he-IL" sz="3600" b="1" i="0" dirty="0">
                <a:solidFill>
                  <a:srgbClr val="00B0F0"/>
                </a:solidFill>
                <a:effectLst/>
                <a:latin typeface="YouTube Sans"/>
              </a:rPr>
              <a:t> </a:t>
            </a:r>
            <a:endParaRPr lang="he-IL" sz="3600" b="1" dirty="0">
              <a:solidFill>
                <a:schemeClr val="bg1"/>
              </a:solidFill>
            </a:endParaRPr>
          </a:p>
        </p:txBody>
      </p:sp>
      <p:sp>
        <p:nvSpPr>
          <p:cNvPr id="5" name="תיבת טקסט 4">
            <a:extLst>
              <a:ext uri="{FF2B5EF4-FFF2-40B4-BE49-F238E27FC236}">
                <a16:creationId xmlns:a16="http://schemas.microsoft.com/office/drawing/2014/main" id="{6BF64385-B246-BE00-4555-0F49A7093FB2}"/>
              </a:ext>
            </a:extLst>
          </p:cNvPr>
          <p:cNvSpPr txBox="1"/>
          <p:nvPr/>
        </p:nvSpPr>
        <p:spPr>
          <a:xfrm>
            <a:off x="1524000" y="526473"/>
            <a:ext cx="2105891" cy="707886"/>
          </a:xfrm>
          <a:prstGeom prst="rect">
            <a:avLst/>
          </a:prstGeom>
          <a:solidFill>
            <a:schemeClr val="tx1"/>
          </a:solidFill>
        </p:spPr>
        <p:txBody>
          <a:bodyPr wrap="square" rtlCol="1">
            <a:spAutoFit/>
          </a:bodyPr>
          <a:lstStyle/>
          <a:p>
            <a:r>
              <a:rPr lang="ar-SA" sz="4000" b="1" dirty="0">
                <a:solidFill>
                  <a:srgbClr val="00B0F0"/>
                </a:solidFill>
              </a:rPr>
              <a:t>الشُّهُب</a:t>
            </a:r>
            <a:endParaRPr lang="he-IL" sz="4000" b="1" dirty="0">
              <a:solidFill>
                <a:srgbClr val="00B0F0"/>
              </a:solidFill>
            </a:endParaRPr>
          </a:p>
        </p:txBody>
      </p:sp>
    </p:spTree>
    <p:extLst>
      <p:ext uri="{BB962C8B-B14F-4D97-AF65-F5344CB8AC3E}">
        <p14:creationId xmlns:p14="http://schemas.microsoft.com/office/powerpoint/2010/main" val="87726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33F4C94-A4EA-FFA6-D532-39010A6FA079}"/>
              </a:ext>
            </a:extLst>
          </p:cNvPr>
          <p:cNvSpPr txBox="1"/>
          <p:nvPr/>
        </p:nvSpPr>
        <p:spPr>
          <a:xfrm>
            <a:off x="5606716" y="648999"/>
            <a:ext cx="6244389" cy="830997"/>
          </a:xfrm>
          <a:prstGeom prst="rect">
            <a:avLst/>
          </a:prstGeom>
          <a:noFill/>
        </p:spPr>
        <p:txBody>
          <a:bodyPr wrap="square" rtlCol="1">
            <a:spAutoFit/>
          </a:bodyPr>
          <a:lstStyle/>
          <a:p>
            <a:r>
              <a:rPr lang="he-IL" sz="2800" b="1" dirty="0">
                <a:solidFill>
                  <a:schemeClr val="bg1"/>
                </a:solidFill>
              </a:rPr>
              <a:t>שימה: המבנה של מערכת השמש שלנו </a:t>
            </a:r>
            <a:r>
              <a:rPr lang="he-IL" sz="2000" dirty="0">
                <a:solidFill>
                  <a:schemeClr val="bg1"/>
                </a:solidFill>
              </a:rPr>
              <a:t>(עמודים 167-166)</a:t>
            </a:r>
            <a:endParaRPr lang="he-IL" sz="2800" dirty="0">
              <a:solidFill>
                <a:schemeClr val="bg1"/>
              </a:solidFill>
            </a:endParaRPr>
          </a:p>
        </p:txBody>
      </p:sp>
      <p:pic>
        <p:nvPicPr>
          <p:cNvPr id="5" name="תמונה 4">
            <a:extLst>
              <a:ext uri="{FF2B5EF4-FFF2-40B4-BE49-F238E27FC236}">
                <a16:creationId xmlns:a16="http://schemas.microsoft.com/office/drawing/2014/main" id="{9ADDC26E-F79B-41E7-A682-4281A20745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8204" y="6282293"/>
            <a:ext cx="1554967" cy="548902"/>
          </a:xfrm>
          <a:prstGeom prst="rect">
            <a:avLst/>
          </a:prstGeom>
          <a:solidFill>
            <a:schemeClr val="bg1"/>
          </a:solidFill>
        </p:spPr>
      </p:pic>
      <p:pic>
        <p:nvPicPr>
          <p:cNvPr id="8" name="תמונה 7">
            <a:extLst>
              <a:ext uri="{FF2B5EF4-FFF2-40B4-BE49-F238E27FC236}">
                <a16:creationId xmlns:a16="http://schemas.microsoft.com/office/drawing/2014/main" id="{25927112-18D7-4B08-9805-90608525F1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65587"/>
            <a:ext cx="1542422" cy="565608"/>
          </a:xfrm>
          <a:prstGeom prst="rect">
            <a:avLst/>
          </a:prstGeom>
          <a:solidFill>
            <a:srgbClr val="FFFFFF"/>
          </a:solidFill>
        </p:spPr>
      </p:pic>
      <p:pic>
        <p:nvPicPr>
          <p:cNvPr id="2" name="Picture 2" descr="אסטרואידים חינם כוכב לכת תמונה ותמונה">
            <a:extLst>
              <a:ext uri="{FF2B5EF4-FFF2-40B4-BE49-F238E27FC236}">
                <a16:creationId xmlns:a16="http://schemas.microsoft.com/office/drawing/2014/main" id="{C4A16711-C56B-80F6-AFB9-8FF56C6FA44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91E7A172-B6E2-ADE8-A21A-2E3449CDD091}"/>
              </a:ext>
            </a:extLst>
          </p:cNvPr>
          <p:cNvSpPr txBox="1"/>
          <p:nvPr/>
        </p:nvSpPr>
        <p:spPr>
          <a:xfrm>
            <a:off x="1376218" y="434109"/>
            <a:ext cx="2120961" cy="584775"/>
          </a:xfrm>
          <a:prstGeom prst="rect">
            <a:avLst/>
          </a:prstGeom>
          <a:solidFill>
            <a:schemeClr val="tx1"/>
          </a:solidFill>
          <a:ln>
            <a:solidFill>
              <a:schemeClr val="accent1">
                <a:lumMod val="50000"/>
              </a:schemeClr>
            </a:solidFill>
          </a:ln>
        </p:spPr>
        <p:txBody>
          <a:bodyPr wrap="square" rtlCol="1">
            <a:spAutoFit/>
          </a:bodyPr>
          <a:lstStyle/>
          <a:p>
            <a:pPr algn="ctr"/>
            <a:r>
              <a:rPr lang="ar-SA" sz="3200" b="1" dirty="0">
                <a:solidFill>
                  <a:srgbClr val="00B0F0"/>
                </a:solidFill>
              </a:rPr>
              <a:t>الكويكبات</a:t>
            </a:r>
            <a:endParaRPr lang="he-IL" sz="3200" b="1" dirty="0">
              <a:solidFill>
                <a:srgbClr val="00B0F0"/>
              </a:solidFill>
            </a:endParaRPr>
          </a:p>
        </p:txBody>
      </p:sp>
      <p:sp>
        <p:nvSpPr>
          <p:cNvPr id="6" name="תיבת טקסט 5">
            <a:extLst>
              <a:ext uri="{FF2B5EF4-FFF2-40B4-BE49-F238E27FC236}">
                <a16:creationId xmlns:a16="http://schemas.microsoft.com/office/drawing/2014/main" id="{A276DC67-606F-EC37-C65A-E40E5A36B01E}"/>
              </a:ext>
            </a:extLst>
          </p:cNvPr>
          <p:cNvSpPr txBox="1"/>
          <p:nvPr/>
        </p:nvSpPr>
        <p:spPr>
          <a:xfrm>
            <a:off x="572655" y="6243782"/>
            <a:ext cx="6726503" cy="584775"/>
          </a:xfrm>
          <a:prstGeom prst="rect">
            <a:avLst/>
          </a:prstGeom>
          <a:solidFill>
            <a:schemeClr val="tx1"/>
          </a:solidFill>
        </p:spPr>
        <p:txBody>
          <a:bodyPr wrap="square" rtlCol="1">
            <a:spAutoFit/>
          </a:bodyPr>
          <a:lstStyle/>
          <a:p>
            <a:r>
              <a:rPr lang="ar-SA" sz="3200" b="1" dirty="0">
                <a:solidFill>
                  <a:srgbClr val="00B0F0"/>
                </a:solidFill>
              </a:rPr>
              <a:t>ادخلوا الى الرابط وشاهدوا المحاكاة: ا</a:t>
            </a:r>
            <a:r>
              <a:rPr lang="ar-SA" sz="3200" b="1" dirty="0">
                <a:solidFill>
                  <a:srgbClr val="00B0F0"/>
                </a:solidFill>
                <a:hlinkClick r:id="rId6"/>
              </a:rPr>
              <a:t>لكويكبات</a:t>
            </a:r>
            <a:r>
              <a:rPr lang="he-IL" sz="3200" b="1" dirty="0">
                <a:solidFill>
                  <a:srgbClr val="00B0F0"/>
                </a:solidFill>
              </a:rPr>
              <a:t> </a:t>
            </a:r>
            <a:endParaRPr lang="he-IL" sz="3200" b="1" dirty="0">
              <a:solidFill>
                <a:schemeClr val="bg1"/>
              </a:solidFill>
            </a:endParaRPr>
          </a:p>
        </p:txBody>
      </p:sp>
    </p:spTree>
    <p:extLst>
      <p:ext uri="{BB962C8B-B14F-4D97-AF65-F5344CB8AC3E}">
        <p14:creationId xmlns:p14="http://schemas.microsoft.com/office/powerpoint/2010/main" val="59423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CF1A84D-11A5-A06A-A9A7-F390F95C9E77}"/>
              </a:ext>
            </a:extLst>
          </p:cNvPr>
          <p:cNvPicPr>
            <a:picLocks noChangeAspect="1"/>
          </p:cNvPicPr>
          <p:nvPr/>
        </p:nvPicPr>
        <p:blipFill>
          <a:blip r:embed="rId3"/>
          <a:stretch>
            <a:fillRect/>
          </a:stretch>
        </p:blipFill>
        <p:spPr>
          <a:xfrm>
            <a:off x="-40043" y="0"/>
            <a:ext cx="12191999" cy="7578102"/>
          </a:xfrm>
          <a:prstGeom prst="rect">
            <a:avLst/>
          </a:prstGeom>
        </p:spPr>
      </p:pic>
      <p:sp>
        <p:nvSpPr>
          <p:cNvPr id="5" name="תיבת טקסט 4">
            <a:extLst>
              <a:ext uri="{FF2B5EF4-FFF2-40B4-BE49-F238E27FC236}">
                <a16:creationId xmlns:a16="http://schemas.microsoft.com/office/drawing/2014/main" id="{BA55EF74-CADA-56A7-B3C1-AAD9B009E63D}"/>
              </a:ext>
            </a:extLst>
          </p:cNvPr>
          <p:cNvSpPr txBox="1"/>
          <p:nvPr/>
        </p:nvSpPr>
        <p:spPr>
          <a:xfrm>
            <a:off x="2445047" y="1755920"/>
            <a:ext cx="6712771" cy="646331"/>
          </a:xfrm>
          <a:prstGeom prst="rect">
            <a:avLst/>
          </a:prstGeom>
          <a:solidFill>
            <a:schemeClr val="bg1">
              <a:lumMod val="65000"/>
            </a:schemeClr>
          </a:solidFill>
        </p:spPr>
        <p:txBody>
          <a:bodyPr wrap="square" rtlCol="1">
            <a:spAutoFit/>
          </a:bodyPr>
          <a:lstStyle/>
          <a:p>
            <a:pPr algn="r"/>
            <a:r>
              <a:rPr lang="ar-SA" sz="3600" b="1" dirty="0">
                <a:solidFill>
                  <a:srgbClr val="0070C0"/>
                </a:solidFill>
              </a:rPr>
              <a:t>الباب الثالث</a:t>
            </a:r>
            <a:r>
              <a:rPr lang="he-IL" sz="3600" b="1" dirty="0">
                <a:solidFill>
                  <a:srgbClr val="0070C0"/>
                </a:solidFill>
              </a:rPr>
              <a:t>: </a:t>
            </a:r>
            <a:r>
              <a:rPr lang="ar-SA" sz="3600" b="1" dirty="0">
                <a:solidFill>
                  <a:srgbClr val="0070C0"/>
                </a:solidFill>
              </a:rPr>
              <a:t>الكون والمنظومة الشمسية</a:t>
            </a:r>
            <a:r>
              <a:rPr lang="he-IL" sz="3600" b="1" dirty="0">
                <a:solidFill>
                  <a:srgbClr val="0070C0"/>
                </a:solidFill>
              </a:rPr>
              <a:t> </a:t>
            </a:r>
          </a:p>
        </p:txBody>
      </p:sp>
      <p:sp>
        <p:nvSpPr>
          <p:cNvPr id="6" name="תיבת טקסט 5">
            <a:extLst>
              <a:ext uri="{FF2B5EF4-FFF2-40B4-BE49-F238E27FC236}">
                <a16:creationId xmlns:a16="http://schemas.microsoft.com/office/drawing/2014/main" id="{D90F681F-F5A4-265E-ACCA-6A363DAAEB9F}"/>
              </a:ext>
            </a:extLst>
          </p:cNvPr>
          <p:cNvSpPr txBox="1"/>
          <p:nvPr/>
        </p:nvSpPr>
        <p:spPr>
          <a:xfrm>
            <a:off x="3180782" y="2704223"/>
            <a:ext cx="5241303" cy="954107"/>
          </a:xfrm>
          <a:prstGeom prst="rect">
            <a:avLst/>
          </a:prstGeom>
          <a:noFill/>
        </p:spPr>
        <p:txBody>
          <a:bodyPr wrap="square" rtlCol="1">
            <a:spAutoFit/>
          </a:bodyPr>
          <a:lstStyle/>
          <a:p>
            <a:pPr algn="r"/>
            <a:r>
              <a:rPr lang="ar-SA" sz="2800" b="1" dirty="0"/>
              <a:t>الفصل الأول</a:t>
            </a:r>
            <a:r>
              <a:rPr lang="he-IL" sz="2800" b="1" dirty="0"/>
              <a:t>: </a:t>
            </a:r>
            <a:r>
              <a:rPr lang="ar-SA" sz="2800" b="1" dirty="0"/>
              <a:t>مبنى الكون </a:t>
            </a:r>
            <a:endParaRPr lang="he-IL" sz="2800" b="1" dirty="0">
              <a:solidFill>
                <a:srgbClr val="0070C0"/>
              </a:solidFill>
            </a:endParaRPr>
          </a:p>
          <a:p>
            <a:pPr algn="r"/>
            <a:r>
              <a:rPr lang="ar-SA" sz="2800" b="1" dirty="0"/>
              <a:t>الفصل الثاني</a:t>
            </a:r>
            <a:r>
              <a:rPr lang="he-IL" sz="2800" b="1" dirty="0"/>
              <a:t>: </a:t>
            </a:r>
            <a:r>
              <a:rPr lang="ar-SA" sz="2800" b="1" dirty="0"/>
              <a:t>الإنسان في الفضاء</a:t>
            </a:r>
            <a:endParaRPr lang="he-IL" sz="2800" b="1" dirty="0">
              <a:solidFill>
                <a:srgbClr val="0070C0"/>
              </a:solidFill>
            </a:endParaRPr>
          </a:p>
        </p:txBody>
      </p:sp>
      <p:pic>
        <p:nvPicPr>
          <p:cNvPr id="3" name="תמונה 2">
            <a:extLst>
              <a:ext uri="{FF2B5EF4-FFF2-40B4-BE49-F238E27FC236}">
                <a16:creationId xmlns:a16="http://schemas.microsoft.com/office/drawing/2014/main" id="{15F742B3-F5FF-28FD-D495-63EC09DD4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44" y="8105"/>
            <a:ext cx="1542422" cy="565608"/>
          </a:xfrm>
          <a:prstGeom prst="rect">
            <a:avLst/>
          </a:prstGeom>
        </p:spPr>
      </p:pic>
      <p:pic>
        <p:nvPicPr>
          <p:cNvPr id="7" name="תמונה 6">
            <a:extLst>
              <a:ext uri="{FF2B5EF4-FFF2-40B4-BE49-F238E27FC236}">
                <a16:creationId xmlns:a16="http://schemas.microsoft.com/office/drawing/2014/main" id="{115B9976-1395-70DD-E843-2FFC0ECF39CC}"/>
              </a:ext>
            </a:extLst>
          </p:cNvPr>
          <p:cNvPicPr>
            <a:picLocks noChangeAspect="1"/>
          </p:cNvPicPr>
          <p:nvPr/>
        </p:nvPicPr>
        <p:blipFill>
          <a:blip r:embed="rId5"/>
          <a:stretch>
            <a:fillRect/>
          </a:stretch>
        </p:blipFill>
        <p:spPr>
          <a:xfrm>
            <a:off x="0" y="4378206"/>
            <a:ext cx="12192000" cy="1223941"/>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83686" y="9113"/>
            <a:ext cx="1208314" cy="800348"/>
          </a:xfrm>
          <a:prstGeom prst="rect">
            <a:avLst/>
          </a:prstGeom>
        </p:spPr>
      </p:pic>
    </p:spTree>
    <p:extLst>
      <p:ext uri="{BB962C8B-B14F-4D97-AF65-F5344CB8AC3E}">
        <p14:creationId xmlns:p14="http://schemas.microsoft.com/office/powerpoint/2010/main" val="208740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1" y="-266218"/>
            <a:ext cx="12289006" cy="7124219"/>
          </a:xfrm>
          <a:prstGeom prst="rect">
            <a:avLst/>
          </a:prstGeom>
        </p:spPr>
      </p:pic>
      <p:sp>
        <p:nvSpPr>
          <p:cNvPr id="6" name="תיבת טקסט 5">
            <a:extLst>
              <a:ext uri="{FF2B5EF4-FFF2-40B4-BE49-F238E27FC236}">
                <a16:creationId xmlns:a16="http://schemas.microsoft.com/office/drawing/2014/main" id="{CDC4A6C6-8ACD-BEF0-E15A-1890467E7F87}"/>
              </a:ext>
            </a:extLst>
          </p:cNvPr>
          <p:cNvSpPr txBox="1"/>
          <p:nvPr/>
        </p:nvSpPr>
        <p:spPr>
          <a:xfrm>
            <a:off x="2053389" y="173783"/>
            <a:ext cx="8924071" cy="1446550"/>
          </a:xfrm>
          <a:prstGeom prst="rect">
            <a:avLst/>
          </a:prstGeom>
          <a:solidFill>
            <a:schemeClr val="bg1"/>
          </a:solidFill>
        </p:spPr>
        <p:txBody>
          <a:bodyPr wrap="square">
            <a:spAutoFit/>
          </a:bodyPr>
          <a:lstStyle/>
          <a:p>
            <a:r>
              <a:rPr lang="ar-SA" sz="4400" b="1" dirty="0"/>
              <a:t>النجوم والكواكب في المجموعة الشمسية </a:t>
            </a:r>
            <a:r>
              <a:rPr lang="ar-SA" sz="4400" b="1" dirty="0" err="1"/>
              <a:t>الشمسية</a:t>
            </a:r>
            <a:endParaRPr lang="he-IL" sz="4400" b="1" dirty="0"/>
          </a:p>
        </p:txBody>
      </p:sp>
      <p:sp>
        <p:nvSpPr>
          <p:cNvPr id="7" name="תיבת טקסט 6">
            <a:extLst>
              <a:ext uri="{FF2B5EF4-FFF2-40B4-BE49-F238E27FC236}">
                <a16:creationId xmlns:a16="http://schemas.microsoft.com/office/drawing/2014/main" id="{ECA3B394-C4DB-2CF8-7566-39EAE7C64FD2}"/>
              </a:ext>
            </a:extLst>
          </p:cNvPr>
          <p:cNvSpPr txBox="1"/>
          <p:nvPr/>
        </p:nvSpPr>
        <p:spPr>
          <a:xfrm>
            <a:off x="2824222" y="936737"/>
            <a:ext cx="8153239" cy="646331"/>
          </a:xfrm>
          <a:prstGeom prst="rect">
            <a:avLst/>
          </a:prstGeom>
          <a:solidFill>
            <a:schemeClr val="tx1"/>
          </a:solidFill>
        </p:spPr>
        <p:txBody>
          <a:bodyPr wrap="square" rtlCol="1">
            <a:spAutoFit/>
          </a:bodyPr>
          <a:lstStyle/>
          <a:p>
            <a:r>
              <a:rPr lang="ar-SA" sz="3600" b="1" dirty="0">
                <a:solidFill>
                  <a:srgbClr val="00B0F0"/>
                </a:solidFill>
              </a:rPr>
              <a:t>مهمة</a:t>
            </a:r>
            <a:r>
              <a:rPr lang="he-IL" sz="3600" b="1" dirty="0">
                <a:solidFill>
                  <a:srgbClr val="00B0F0"/>
                </a:solidFill>
              </a:rPr>
              <a:t>: </a:t>
            </a:r>
            <a:r>
              <a:rPr lang="ar-SA" sz="3600" b="1" dirty="0">
                <a:solidFill>
                  <a:srgbClr val="00B0F0"/>
                </a:solidFill>
              </a:rPr>
              <a:t>نجم أم كَوكب؟ </a:t>
            </a:r>
            <a:r>
              <a:rPr lang="he-IL" sz="3600" b="1" dirty="0">
                <a:solidFill>
                  <a:srgbClr val="00B0F0"/>
                </a:solidFill>
              </a:rPr>
              <a:t> </a:t>
            </a:r>
            <a:r>
              <a:rPr lang="ar-SA" sz="2800" b="1" dirty="0">
                <a:solidFill>
                  <a:schemeClr val="bg1"/>
                </a:solidFill>
              </a:rPr>
              <a:t>الصفحات</a:t>
            </a:r>
            <a:r>
              <a:rPr lang="he-IL" sz="2800" b="1" dirty="0">
                <a:solidFill>
                  <a:schemeClr val="bg1"/>
                </a:solidFill>
              </a:rPr>
              <a:t> 170-168</a:t>
            </a:r>
            <a:endParaRPr lang="he-IL" sz="2400" b="1" dirty="0">
              <a:solidFill>
                <a:schemeClr val="bg1"/>
              </a:solidFill>
            </a:endParaRPr>
          </a:p>
        </p:txBody>
      </p:sp>
      <p:sp>
        <p:nvSpPr>
          <p:cNvPr id="8" name="תיבת טקסט 7">
            <a:extLst>
              <a:ext uri="{FF2B5EF4-FFF2-40B4-BE49-F238E27FC236}">
                <a16:creationId xmlns:a16="http://schemas.microsoft.com/office/drawing/2014/main" id="{B9A4B348-4306-3660-F8F8-3BA23821C2E4}"/>
              </a:ext>
            </a:extLst>
          </p:cNvPr>
          <p:cNvSpPr txBox="1"/>
          <p:nvPr/>
        </p:nvSpPr>
        <p:spPr>
          <a:xfrm>
            <a:off x="1333500" y="2529187"/>
            <a:ext cx="9643960" cy="2308324"/>
          </a:xfrm>
          <a:prstGeom prst="rect">
            <a:avLst/>
          </a:prstGeom>
          <a:solidFill>
            <a:schemeClr val="bg1"/>
          </a:solidFill>
        </p:spPr>
        <p:txBody>
          <a:bodyPr wrap="square">
            <a:spAutoFit/>
          </a:bodyPr>
          <a:lstStyle/>
          <a:p>
            <a:r>
              <a:rPr lang="ar-SA" sz="3200" b="1" dirty="0">
                <a:solidFill>
                  <a:srgbClr val="00B0F0"/>
                </a:solidFill>
              </a:rPr>
              <a:t>محادثة</a:t>
            </a:r>
            <a:endParaRPr lang="he-IL" sz="3200" b="1" dirty="0">
              <a:solidFill>
                <a:srgbClr val="00B0F0"/>
              </a:solidFill>
            </a:endParaRPr>
          </a:p>
          <a:p>
            <a:r>
              <a:rPr lang="ar-SA" sz="3200" dirty="0">
                <a:solidFill>
                  <a:schemeClr val="accent5">
                    <a:lumMod val="50000"/>
                  </a:schemeClr>
                </a:solidFill>
                <a:latin typeface="NarkisClassicMF-Regular"/>
              </a:rPr>
              <a:t>المجموعات الشمسية المعروفة لدينا تتكون عادة من نجم مركزي (الشمس)  محاط بكواكب (</a:t>
            </a:r>
            <a:r>
              <a:rPr lang="ar-SA" sz="3200" dirty="0" err="1">
                <a:solidFill>
                  <a:schemeClr val="accent5">
                    <a:lumMod val="50000"/>
                  </a:schemeClr>
                </a:solidFill>
                <a:latin typeface="NarkisClassicMF-Regular"/>
              </a:rPr>
              <a:t>بلانتّات</a:t>
            </a:r>
            <a:r>
              <a:rPr lang="ar-SA" sz="3200" dirty="0">
                <a:solidFill>
                  <a:schemeClr val="accent5">
                    <a:lumMod val="50000"/>
                  </a:schemeClr>
                </a:solidFill>
                <a:latin typeface="NarkisClassicMF-Regular"/>
              </a:rPr>
              <a:t>)</a:t>
            </a:r>
            <a:r>
              <a:rPr lang="he-IL" sz="3200" b="0" i="0" u="none" strike="noStrike" baseline="0" dirty="0">
                <a:solidFill>
                  <a:schemeClr val="accent5">
                    <a:lumMod val="50000"/>
                  </a:schemeClr>
                </a:solidFill>
                <a:latin typeface="NarkisClassicMF-Regular"/>
              </a:rPr>
              <a:t>. </a:t>
            </a:r>
          </a:p>
          <a:p>
            <a:pPr>
              <a:lnSpc>
                <a:spcPct val="150000"/>
              </a:lnSpc>
            </a:pPr>
            <a:r>
              <a:rPr lang="ar-SA" sz="3200" b="1" dirty="0">
                <a:solidFill>
                  <a:schemeClr val="accent5">
                    <a:lumMod val="50000"/>
                  </a:schemeClr>
                </a:solidFill>
                <a:latin typeface="NarkisClassicMF-Regular"/>
              </a:rPr>
              <a:t>ما الفرق بين النجم (الشمس) وبين ا</a:t>
            </a:r>
            <a:r>
              <a:rPr lang="ar-SA" sz="3200" b="1" i="0" u="none" strike="noStrike" baseline="0" dirty="0">
                <a:solidFill>
                  <a:schemeClr val="accent5">
                    <a:lumMod val="50000"/>
                  </a:schemeClr>
                </a:solidFill>
                <a:latin typeface="NarkisClassicMF-Regular"/>
              </a:rPr>
              <a:t>لكواكب ( </a:t>
            </a:r>
            <a:r>
              <a:rPr lang="ar-SA" sz="3200" b="1" i="0" u="none" strike="noStrike" baseline="0" dirty="0" err="1">
                <a:solidFill>
                  <a:schemeClr val="accent5">
                    <a:lumMod val="50000"/>
                  </a:schemeClr>
                </a:solidFill>
                <a:latin typeface="NarkisClassicMF-Regular"/>
              </a:rPr>
              <a:t>البلانتّات</a:t>
            </a:r>
            <a:r>
              <a:rPr lang="ar-SA" sz="3200" b="1" i="0" u="none" strike="noStrike" baseline="0" dirty="0">
                <a:solidFill>
                  <a:schemeClr val="accent5">
                    <a:lumMod val="50000"/>
                  </a:schemeClr>
                </a:solidFill>
                <a:latin typeface="NarkisClassicMF-Regular"/>
              </a:rPr>
              <a:t>)؟ </a:t>
            </a:r>
            <a:endParaRPr lang="he-IL" sz="3200" b="1" dirty="0">
              <a:solidFill>
                <a:schemeClr val="accent5">
                  <a:lumMod val="50000"/>
                </a:schemeClr>
              </a:solidFill>
            </a:endParaRPr>
          </a:p>
        </p:txBody>
      </p:sp>
      <p:sp>
        <p:nvSpPr>
          <p:cNvPr id="5" name="תיבת טקסט 4">
            <a:extLst>
              <a:ext uri="{FF2B5EF4-FFF2-40B4-BE49-F238E27FC236}">
                <a16:creationId xmlns:a16="http://schemas.microsoft.com/office/drawing/2014/main" id="{3023995B-1C73-7A1F-3BF7-AE5D14499385}"/>
              </a:ext>
            </a:extLst>
          </p:cNvPr>
          <p:cNvSpPr txBox="1"/>
          <p:nvPr/>
        </p:nvSpPr>
        <p:spPr>
          <a:xfrm>
            <a:off x="457200" y="5764770"/>
            <a:ext cx="10520260" cy="523220"/>
          </a:xfrm>
          <a:prstGeom prst="rect">
            <a:avLst/>
          </a:prstGeom>
          <a:noFill/>
        </p:spPr>
        <p:txBody>
          <a:bodyPr wrap="square" rtlCol="1">
            <a:spAutoFit/>
          </a:bodyPr>
          <a:lstStyle/>
          <a:p>
            <a:r>
              <a:rPr lang="ar-SA" sz="2800" b="1" dirty="0">
                <a:solidFill>
                  <a:schemeClr val="bg1"/>
                </a:solidFill>
              </a:rPr>
              <a:t>توجهوا الى كتاب التلميذ، الصفحات</a:t>
            </a:r>
            <a:r>
              <a:rPr lang="he-IL" sz="2800" b="1" dirty="0">
                <a:solidFill>
                  <a:schemeClr val="bg1"/>
                </a:solidFill>
              </a:rPr>
              <a:t> 170-168</a:t>
            </a:r>
            <a:r>
              <a:rPr lang="ar-SA" sz="2800" b="1" dirty="0">
                <a:solidFill>
                  <a:schemeClr val="bg1"/>
                </a:solidFill>
              </a:rPr>
              <a:t>، وأجيبوا عن الأسئلة في هذه الصفحات.</a:t>
            </a:r>
            <a:endParaRPr lang="he-IL" sz="2800" b="1" dirty="0">
              <a:solidFill>
                <a:schemeClr val="bg1"/>
              </a:solidFill>
            </a:endParaRPr>
          </a:p>
        </p:txBody>
      </p:sp>
      <p:pic>
        <p:nvPicPr>
          <p:cNvPr id="11" name="תמונה 10">
            <a:extLst>
              <a:ext uri="{FF2B5EF4-FFF2-40B4-BE49-F238E27FC236}">
                <a16:creationId xmlns:a16="http://schemas.microsoft.com/office/drawing/2014/main" id="{0354F8E9-17D8-E19D-96FB-89EFCC1767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64880"/>
            <a:ext cx="1542422" cy="666315"/>
          </a:xfrm>
          <a:prstGeom prst="rect">
            <a:avLst/>
          </a:prstGeom>
          <a:noFill/>
        </p:spPr>
      </p:pic>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0693" y="6026380"/>
            <a:ext cx="1208314" cy="800348"/>
          </a:xfrm>
          <a:prstGeom prst="rect">
            <a:avLst/>
          </a:prstGeom>
        </p:spPr>
      </p:pic>
    </p:spTree>
    <p:extLst>
      <p:ext uri="{BB962C8B-B14F-4D97-AF65-F5344CB8AC3E}">
        <p14:creationId xmlns:p14="http://schemas.microsoft.com/office/powerpoint/2010/main" val="62777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8" name="מציין מיקום תוכן 7" descr="גזירת מסך"/>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99942" y="2329423"/>
            <a:ext cx="6192115" cy="3343742"/>
          </a:xfrm>
        </p:spPr>
      </p:pic>
      <p:sp>
        <p:nvSpPr>
          <p:cNvPr id="7" name="תיבת טקסט 6">
            <a:extLst>
              <a:ext uri="{FF2B5EF4-FFF2-40B4-BE49-F238E27FC236}">
                <a16:creationId xmlns:a16="http://schemas.microsoft.com/office/drawing/2014/main" id="{D1F40440-45DD-22BF-B587-92EF70DD33BD}"/>
              </a:ext>
            </a:extLst>
          </p:cNvPr>
          <p:cNvSpPr txBox="1"/>
          <p:nvPr/>
        </p:nvSpPr>
        <p:spPr>
          <a:xfrm>
            <a:off x="4539916" y="139312"/>
            <a:ext cx="4114036" cy="769441"/>
          </a:xfrm>
          <a:prstGeom prst="rect">
            <a:avLst/>
          </a:prstGeom>
          <a:solidFill>
            <a:schemeClr val="tx1"/>
          </a:solidFill>
        </p:spPr>
        <p:txBody>
          <a:bodyPr wrap="square" rtlCol="1">
            <a:spAutoFit/>
          </a:bodyPr>
          <a:lstStyle/>
          <a:p>
            <a:pPr algn="ctr"/>
            <a:r>
              <a:rPr lang="ar-SA" sz="4400" b="1" dirty="0">
                <a:solidFill>
                  <a:srgbClr val="00B0F0"/>
                </a:solidFill>
              </a:rPr>
              <a:t>كوكب أم نجم؟</a:t>
            </a:r>
            <a:r>
              <a:rPr lang="he-IL" sz="4400" b="1" dirty="0">
                <a:solidFill>
                  <a:srgbClr val="00B0F0"/>
                </a:solidFill>
              </a:rPr>
              <a:t> </a:t>
            </a:r>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513" y="-274552"/>
            <a:ext cx="12260276" cy="7132552"/>
          </a:xfrm>
          <a:prstGeom prst="rect">
            <a:avLst/>
          </a:prstGeom>
        </p:spPr>
      </p:pic>
      <p:pic>
        <p:nvPicPr>
          <p:cNvPr id="10" name="תמונה 9" descr="וקטור מזג אוויר שמשי שמש חינם">
            <a:extLst>
              <a:ext uri="{FF2B5EF4-FFF2-40B4-BE49-F238E27FC236}">
                <a16:creationId xmlns:a16="http://schemas.microsoft.com/office/drawing/2014/main" id="{EB11F15F-2E2E-FFD3-B6BC-14FEC8B528E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79959" y="6678"/>
            <a:ext cx="2600381" cy="2688956"/>
          </a:xfrm>
          <a:prstGeom prst="rect">
            <a:avLst/>
          </a:prstGeom>
          <a:noFill/>
          <a:ln>
            <a:noFill/>
          </a:ln>
        </p:spPr>
      </p:pic>
      <p:pic>
        <p:nvPicPr>
          <p:cNvPr id="11" name="תמונה 10" descr="וקטור כדור הארץ העולמי החופשי">
            <a:extLst>
              <a:ext uri="{FF2B5EF4-FFF2-40B4-BE49-F238E27FC236}">
                <a16:creationId xmlns:a16="http://schemas.microsoft.com/office/drawing/2014/main" id="{BE8D74E3-3C14-2E59-5B0B-596965A6937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82531" y="4928406"/>
            <a:ext cx="933450" cy="933450"/>
          </a:xfrm>
          <a:prstGeom prst="rect">
            <a:avLst/>
          </a:prstGeom>
          <a:noFill/>
          <a:ln>
            <a:noFill/>
          </a:ln>
        </p:spPr>
      </p:pic>
      <p:pic>
        <p:nvPicPr>
          <p:cNvPr id="13" name="Picture 2" descr="וקטור החלל החופשי של כוכב הלכת שבתאי">
            <a:extLst>
              <a:ext uri="{FF2B5EF4-FFF2-40B4-BE49-F238E27FC236}">
                <a16:creationId xmlns:a16="http://schemas.microsoft.com/office/drawing/2014/main" id="{A32641CC-945D-B476-EC93-5B9EC15155B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61908" y="5485265"/>
            <a:ext cx="2020102" cy="12199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איור מערכת השמש של כוכב הלכת החופשי של מאדים">
            <a:extLst>
              <a:ext uri="{FF2B5EF4-FFF2-40B4-BE49-F238E27FC236}">
                <a16:creationId xmlns:a16="http://schemas.microsoft.com/office/drawing/2014/main" id="{79465E32-2FAF-7CFC-F95D-985ABFF26B0D}"/>
              </a:ext>
            </a:extLst>
          </p:cNvPr>
          <p:cNvPicPr>
            <a:picLocks noChangeAspect="1" noChangeArrowheads="1"/>
          </p:cNvPicPr>
          <p:nvPr/>
        </p:nvPicPr>
        <p:blipFill>
          <a:blip r:embed="rId8" cstate="email">
            <a:clrChange>
              <a:clrFrom>
                <a:srgbClr val="020202"/>
              </a:clrFrom>
              <a:clrTo>
                <a:srgbClr val="020202">
                  <a:alpha val="0"/>
                </a:srgbClr>
              </a:clrTo>
            </a:clrChange>
            <a:extLst>
              <a:ext uri="{28A0092B-C50C-407E-A947-70E740481C1C}">
                <a14:useLocalDpi xmlns:a14="http://schemas.microsoft.com/office/drawing/2010/main"/>
              </a:ext>
            </a:extLst>
          </a:blip>
          <a:srcRect/>
          <a:stretch>
            <a:fillRect/>
          </a:stretch>
        </p:blipFill>
        <p:spPr bwMode="auto">
          <a:xfrm>
            <a:off x="10180509" y="3196026"/>
            <a:ext cx="1743932" cy="1584279"/>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D915FB5B-6E52-FB7E-860C-45E6A8A17FC1}"/>
              </a:ext>
            </a:extLst>
          </p:cNvPr>
          <p:cNvSpPr txBox="1"/>
          <p:nvPr/>
        </p:nvSpPr>
        <p:spPr>
          <a:xfrm>
            <a:off x="771211" y="353971"/>
            <a:ext cx="9409298" cy="584775"/>
          </a:xfrm>
          <a:prstGeom prst="rect">
            <a:avLst/>
          </a:prstGeom>
          <a:solidFill>
            <a:schemeClr val="bg1">
              <a:lumMod val="95000"/>
            </a:schemeClr>
          </a:solidFill>
        </p:spPr>
        <p:txBody>
          <a:bodyPr wrap="square" rtlCol="1">
            <a:spAutoFit/>
          </a:bodyPr>
          <a:lstStyle/>
          <a:p>
            <a:pPr algn="ctr"/>
            <a:r>
              <a:rPr lang="ar-SA" sz="3200" b="1" dirty="0"/>
              <a:t>أكملوا المعلومات في الجدول وأجيبوا: بماذا يختلف الكوكب عن النجم؟</a:t>
            </a:r>
            <a:endParaRPr lang="he-IL" sz="3200" b="1" dirty="0"/>
          </a:p>
        </p:txBody>
      </p:sp>
      <p:pic>
        <p:nvPicPr>
          <p:cNvPr id="9" name="תמונה 8">
            <a:extLst>
              <a:ext uri="{FF2B5EF4-FFF2-40B4-BE49-F238E27FC236}">
                <a16:creationId xmlns:a16="http://schemas.microsoft.com/office/drawing/2014/main" id="{7891418C-94C8-237D-2ED4-DCEB1A05C8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265587"/>
            <a:ext cx="1542422" cy="565608"/>
          </a:xfrm>
          <a:prstGeom prst="rect">
            <a:avLst/>
          </a:prstGeom>
          <a:noFill/>
        </p:spPr>
      </p:pic>
      <p:pic>
        <p:nvPicPr>
          <p:cNvPr id="15" name="תמונה 14">
            <a:extLst>
              <a:ext uri="{FF2B5EF4-FFF2-40B4-BE49-F238E27FC236}">
                <a16:creationId xmlns:a16="http://schemas.microsoft.com/office/drawing/2014/main" id="{1C119158-B6F6-B7DD-BF0B-44E5661C260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52475" y="6135435"/>
            <a:ext cx="1208314" cy="800348"/>
          </a:xfrm>
          <a:prstGeom prst="rect">
            <a:avLst/>
          </a:prstGeom>
        </p:spPr>
      </p:pic>
      <p:pic>
        <p:nvPicPr>
          <p:cNvPr id="12" name="תמונה 11" descr="גזירת מסך"/>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71211" y="1000544"/>
            <a:ext cx="9355440" cy="5094697"/>
          </a:xfrm>
          <a:prstGeom prst="rect">
            <a:avLst/>
          </a:prstGeom>
        </p:spPr>
      </p:pic>
    </p:spTree>
    <p:extLst>
      <p:ext uri="{BB962C8B-B14F-4D97-AF65-F5344CB8AC3E}">
        <p14:creationId xmlns:p14="http://schemas.microsoft.com/office/powerpoint/2010/main" val="219116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5" name="מציין מיקום תוכן 4" descr="גזירת מסך"/>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671549" y="1848343"/>
            <a:ext cx="4848902" cy="4305901"/>
          </a:xfrm>
        </p:spPr>
      </p:pic>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63119" y="-1064712"/>
            <a:ext cx="12192000" cy="7922712"/>
          </a:xfrm>
          <a:prstGeom prst="rect">
            <a:avLst/>
          </a:prstGeom>
        </p:spPr>
      </p:pic>
      <p:pic>
        <p:nvPicPr>
          <p:cNvPr id="7" name="תמונה 6"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98218" y="-577515"/>
            <a:ext cx="6395564" cy="6235676"/>
          </a:xfrm>
          <a:prstGeom prst="rect">
            <a:avLst/>
          </a:prstGeom>
        </p:spPr>
      </p:pic>
      <p:pic>
        <p:nvPicPr>
          <p:cNvPr id="8" name="תמונה 7" descr="גזירת מסך"/>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43664" y="6095894"/>
            <a:ext cx="3433010" cy="762106"/>
          </a:xfrm>
          <a:prstGeom prst="rect">
            <a:avLst/>
          </a:prstGeom>
        </p:spPr>
      </p:pic>
    </p:spTree>
    <p:extLst>
      <p:ext uri="{BB962C8B-B14F-4D97-AF65-F5344CB8AC3E}">
        <p14:creationId xmlns:p14="http://schemas.microsoft.com/office/powerpoint/2010/main" val="337006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8" name="מציין מיקום תוכן 7" descr="גזירת מסך"/>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323838" y="2810502"/>
            <a:ext cx="5544324" cy="2381583"/>
          </a:xfrm>
        </p:spPr>
      </p:pic>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150471" y="-455068"/>
            <a:ext cx="12342471" cy="7286263"/>
          </a:xfrm>
          <a:prstGeom prst="rect">
            <a:avLst/>
          </a:prstGeom>
        </p:spPr>
      </p:pic>
      <p:sp>
        <p:nvSpPr>
          <p:cNvPr id="5" name="תיבת טקסט 4">
            <a:extLst>
              <a:ext uri="{FF2B5EF4-FFF2-40B4-BE49-F238E27FC236}">
                <a16:creationId xmlns:a16="http://schemas.microsoft.com/office/drawing/2014/main" id="{36E9B3A5-4F90-16BA-5F70-E015C0482B94}"/>
              </a:ext>
            </a:extLst>
          </p:cNvPr>
          <p:cNvSpPr txBox="1"/>
          <p:nvPr/>
        </p:nvSpPr>
        <p:spPr>
          <a:xfrm>
            <a:off x="1343025" y="1173381"/>
            <a:ext cx="9134012" cy="646331"/>
          </a:xfrm>
          <a:prstGeom prst="rect">
            <a:avLst/>
          </a:prstGeom>
          <a:solidFill>
            <a:schemeClr val="tx1"/>
          </a:solidFill>
        </p:spPr>
        <p:txBody>
          <a:bodyPr wrap="square" rtlCol="1">
            <a:spAutoFit/>
          </a:bodyPr>
          <a:lstStyle/>
          <a:p>
            <a:pPr algn="ctr"/>
            <a:r>
              <a:rPr lang="ar-SA" sz="3600" b="1" dirty="0">
                <a:solidFill>
                  <a:srgbClr val="0070C0"/>
                </a:solidFill>
              </a:rPr>
              <a:t>مهمَّة</a:t>
            </a:r>
            <a:r>
              <a:rPr lang="he-IL" sz="3600" b="1" dirty="0">
                <a:solidFill>
                  <a:srgbClr val="0070C0"/>
                </a:solidFill>
              </a:rPr>
              <a:t>: </a:t>
            </a:r>
            <a:r>
              <a:rPr lang="ar-SA" sz="3600" b="1" dirty="0">
                <a:solidFill>
                  <a:srgbClr val="0070C0"/>
                </a:solidFill>
              </a:rPr>
              <a:t>جولة في المجموعة الشمسيَّة</a:t>
            </a:r>
            <a:r>
              <a:rPr lang="he-IL" sz="2400" b="1" dirty="0">
                <a:solidFill>
                  <a:schemeClr val="bg1"/>
                </a:solidFill>
              </a:rPr>
              <a:t>(</a:t>
            </a:r>
            <a:r>
              <a:rPr lang="ar-SA" sz="2400" b="1" dirty="0">
                <a:solidFill>
                  <a:schemeClr val="bg1"/>
                </a:solidFill>
              </a:rPr>
              <a:t>الصَّفحات </a:t>
            </a:r>
            <a:r>
              <a:rPr lang="he-IL" sz="2400" b="1" dirty="0">
                <a:solidFill>
                  <a:schemeClr val="bg1"/>
                </a:solidFill>
              </a:rPr>
              <a:t>171- 186)</a:t>
            </a:r>
            <a:endParaRPr lang="he-IL" sz="3200" b="1" dirty="0">
              <a:solidFill>
                <a:schemeClr val="bg1"/>
              </a:solidFill>
            </a:endParaRPr>
          </a:p>
        </p:txBody>
      </p:sp>
      <p:sp>
        <p:nvSpPr>
          <p:cNvPr id="6" name="תיבת טקסט 5">
            <a:extLst>
              <a:ext uri="{FF2B5EF4-FFF2-40B4-BE49-F238E27FC236}">
                <a16:creationId xmlns:a16="http://schemas.microsoft.com/office/drawing/2014/main" id="{6EFC8DB9-8A66-0D3E-E6FD-DF0E4F1658BF}"/>
              </a:ext>
            </a:extLst>
          </p:cNvPr>
          <p:cNvSpPr txBox="1"/>
          <p:nvPr/>
        </p:nvSpPr>
        <p:spPr>
          <a:xfrm>
            <a:off x="4523874" y="139864"/>
            <a:ext cx="4525352" cy="769441"/>
          </a:xfrm>
          <a:prstGeom prst="rect">
            <a:avLst/>
          </a:prstGeom>
          <a:solidFill>
            <a:schemeClr val="tx1"/>
          </a:solidFill>
        </p:spPr>
        <p:txBody>
          <a:bodyPr wrap="square" rtlCol="1">
            <a:spAutoFit/>
          </a:bodyPr>
          <a:lstStyle/>
          <a:p>
            <a:pPr algn="ctr"/>
            <a:r>
              <a:rPr lang="ar-SA" sz="4400" b="1" dirty="0">
                <a:solidFill>
                  <a:srgbClr val="0070C0"/>
                </a:solidFill>
              </a:rPr>
              <a:t>مجموعتنا الشَّمسِيَّة</a:t>
            </a:r>
            <a:endParaRPr lang="he-IL" sz="4400" b="1" dirty="0">
              <a:solidFill>
                <a:srgbClr val="0070C0"/>
              </a:solidFill>
            </a:endParaRPr>
          </a:p>
        </p:txBody>
      </p:sp>
      <p:pic>
        <p:nvPicPr>
          <p:cNvPr id="10" name="תמונה 9">
            <a:extLst>
              <a:ext uri="{FF2B5EF4-FFF2-40B4-BE49-F238E27FC236}">
                <a16:creationId xmlns:a16="http://schemas.microsoft.com/office/drawing/2014/main" id="{3E7FEFB6-3EB6-58C8-4FCD-5B76504172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265587"/>
            <a:ext cx="1542422" cy="565608"/>
          </a:xfrm>
          <a:prstGeom prst="rect">
            <a:avLst/>
          </a:prstGeom>
          <a:noFill/>
        </p:spPr>
      </p:pic>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59723" y="-400174"/>
            <a:ext cx="1208314" cy="800348"/>
          </a:xfrm>
          <a:prstGeom prst="rect">
            <a:avLst/>
          </a:prstGeom>
        </p:spPr>
      </p:pic>
      <p:pic>
        <p:nvPicPr>
          <p:cNvPr id="9" name="תמונה 8" descr="גזירת מסך"/>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69859" y="1787290"/>
            <a:ext cx="9107178" cy="4314794"/>
          </a:xfrm>
          <a:prstGeom prst="rect">
            <a:avLst/>
          </a:prstGeom>
        </p:spPr>
      </p:pic>
      <p:pic>
        <p:nvPicPr>
          <p:cNvPr id="13" name="Picture 4" descr="איור יקום חלל חופשי במערכת השמש">
            <a:extLst>
              <a:ext uri="{FF2B5EF4-FFF2-40B4-BE49-F238E27FC236}">
                <a16:creationId xmlns:a16="http://schemas.microsoft.com/office/drawing/2014/main" id="{5D217D25-26EE-6D9E-F7EF-11CD6ECB31F5}"/>
              </a:ext>
            </a:extLst>
          </p:cNvPr>
          <p:cNvPicPr>
            <a:picLocks noChangeAspect="1" noChangeArrowheads="1"/>
          </p:cNvPicPr>
          <p:nvPr/>
        </p:nvPicPr>
        <p:blipFill>
          <a:blip r:embed="rId8"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21014038">
            <a:off x="97131" y="3511338"/>
            <a:ext cx="3430287" cy="307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8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5" name="מציין מיקום תוכן 4" descr="גזירת מסך"/>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41340" y="1825625"/>
            <a:ext cx="6509319" cy="4351338"/>
          </a:xfrm>
        </p:spPr>
      </p:pic>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0" y="-358816"/>
            <a:ext cx="12255119" cy="7216816"/>
          </a:xfrm>
          <a:prstGeom prst="rect">
            <a:avLst/>
          </a:prstGeom>
        </p:spPr>
      </p:pic>
      <p:sp>
        <p:nvSpPr>
          <p:cNvPr id="7" name="תיבת טקסט 6">
            <a:extLst>
              <a:ext uri="{FF2B5EF4-FFF2-40B4-BE49-F238E27FC236}">
                <a16:creationId xmlns:a16="http://schemas.microsoft.com/office/drawing/2014/main" id="{84165213-E66D-11C0-E582-B626BF48DB9D}"/>
              </a:ext>
            </a:extLst>
          </p:cNvPr>
          <p:cNvSpPr txBox="1"/>
          <p:nvPr/>
        </p:nvSpPr>
        <p:spPr>
          <a:xfrm>
            <a:off x="657225" y="-83998"/>
            <a:ext cx="10696575" cy="646331"/>
          </a:xfrm>
          <a:prstGeom prst="rect">
            <a:avLst/>
          </a:prstGeom>
          <a:solidFill>
            <a:schemeClr val="tx1"/>
          </a:solidFill>
        </p:spPr>
        <p:txBody>
          <a:bodyPr wrap="square" rtlCol="1">
            <a:spAutoFit/>
          </a:bodyPr>
          <a:lstStyle/>
          <a:p>
            <a:r>
              <a:rPr lang="ar-SA" sz="3600" b="1" dirty="0">
                <a:solidFill>
                  <a:srgbClr val="0070C0"/>
                </a:solidFill>
              </a:rPr>
              <a:t>القسم أ</a:t>
            </a:r>
            <a:r>
              <a:rPr lang="he-IL" sz="3600" b="1" dirty="0">
                <a:solidFill>
                  <a:srgbClr val="0070C0"/>
                </a:solidFill>
              </a:rPr>
              <a:t>: </a:t>
            </a:r>
            <a:r>
              <a:rPr lang="ar-SA" sz="3600" b="1" dirty="0">
                <a:solidFill>
                  <a:srgbClr val="0070C0"/>
                </a:solidFill>
              </a:rPr>
              <a:t>تحضيرات للجولة – نستَعِد للمهمَّة</a:t>
            </a:r>
            <a:r>
              <a:rPr lang="he-IL" sz="3600" b="1" dirty="0">
                <a:solidFill>
                  <a:srgbClr val="0070C0"/>
                </a:solidFill>
              </a:rPr>
              <a:t> </a:t>
            </a:r>
            <a:r>
              <a:rPr lang="he-IL" sz="2400" dirty="0">
                <a:solidFill>
                  <a:schemeClr val="bg1"/>
                </a:solidFill>
              </a:rPr>
              <a:t>(</a:t>
            </a:r>
            <a:r>
              <a:rPr lang="ar-SA" sz="2400" dirty="0">
                <a:solidFill>
                  <a:schemeClr val="bg1"/>
                </a:solidFill>
              </a:rPr>
              <a:t>صفحة </a:t>
            </a:r>
            <a:r>
              <a:rPr lang="he-IL" sz="2400" dirty="0">
                <a:solidFill>
                  <a:schemeClr val="bg1"/>
                </a:solidFill>
              </a:rPr>
              <a:t>172 </a:t>
            </a:r>
            <a:r>
              <a:rPr lang="he-IL" sz="3600" dirty="0">
                <a:solidFill>
                  <a:schemeClr val="bg1"/>
                </a:solidFill>
              </a:rPr>
              <a:t>)</a:t>
            </a:r>
          </a:p>
        </p:txBody>
      </p:sp>
      <p:pic>
        <p:nvPicPr>
          <p:cNvPr id="6" name="תמונה 5"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1516" y="767870"/>
            <a:ext cx="8919410" cy="5942122"/>
          </a:xfrm>
          <a:prstGeom prst="rect">
            <a:avLst/>
          </a:prstGeom>
        </p:spPr>
      </p:pic>
    </p:spTree>
    <p:extLst>
      <p:ext uri="{BB962C8B-B14F-4D97-AF65-F5344CB8AC3E}">
        <p14:creationId xmlns:p14="http://schemas.microsoft.com/office/powerpoint/2010/main" val="2602669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0" y="-92597"/>
            <a:ext cx="12446643" cy="7123275"/>
          </a:xfrm>
          <a:prstGeom prst="rect">
            <a:avLst/>
          </a:prstGeom>
        </p:spPr>
      </p:pic>
      <p:sp>
        <p:nvSpPr>
          <p:cNvPr id="5" name="תיבת טקסט 4">
            <a:extLst>
              <a:ext uri="{FF2B5EF4-FFF2-40B4-BE49-F238E27FC236}">
                <a16:creationId xmlns:a16="http://schemas.microsoft.com/office/drawing/2014/main" id="{88AA1E6A-3A35-C0C3-3B3D-3D36709BB376}"/>
              </a:ext>
            </a:extLst>
          </p:cNvPr>
          <p:cNvSpPr txBox="1"/>
          <p:nvPr/>
        </p:nvSpPr>
        <p:spPr>
          <a:xfrm>
            <a:off x="654518" y="162606"/>
            <a:ext cx="10515600" cy="584775"/>
          </a:xfrm>
          <a:prstGeom prst="rect">
            <a:avLst/>
          </a:prstGeom>
          <a:solidFill>
            <a:schemeClr val="tx1"/>
          </a:solidFill>
        </p:spPr>
        <p:txBody>
          <a:bodyPr wrap="square" rtlCol="1">
            <a:spAutoFit/>
          </a:bodyPr>
          <a:lstStyle/>
          <a:p>
            <a:r>
              <a:rPr lang="ar-SA" sz="3200" b="1" dirty="0">
                <a:solidFill>
                  <a:srgbClr val="0070C0"/>
                </a:solidFill>
              </a:rPr>
              <a:t>القسم ب</a:t>
            </a:r>
            <a:r>
              <a:rPr lang="he-IL" sz="3200" b="1" dirty="0">
                <a:solidFill>
                  <a:srgbClr val="0070C0"/>
                </a:solidFill>
              </a:rPr>
              <a:t>: </a:t>
            </a:r>
            <a:r>
              <a:rPr lang="ar-SA" sz="3200" b="1" dirty="0">
                <a:solidFill>
                  <a:srgbClr val="0070C0"/>
                </a:solidFill>
              </a:rPr>
              <a:t>نخرج للجولة – نجمع معلومات عن الكواكب</a:t>
            </a:r>
            <a:r>
              <a:rPr lang="he-IL" sz="3200" b="1" dirty="0">
                <a:solidFill>
                  <a:srgbClr val="0070C0"/>
                </a:solidFill>
              </a:rPr>
              <a:t> </a:t>
            </a:r>
            <a:r>
              <a:rPr lang="he-IL" sz="3200" b="1" dirty="0">
                <a:solidFill>
                  <a:schemeClr val="bg1"/>
                </a:solidFill>
              </a:rPr>
              <a:t>(</a:t>
            </a:r>
            <a:r>
              <a:rPr lang="ar-SA" sz="3200" b="1" dirty="0">
                <a:solidFill>
                  <a:schemeClr val="bg1"/>
                </a:solidFill>
              </a:rPr>
              <a:t>صفحة </a:t>
            </a:r>
            <a:r>
              <a:rPr lang="he-IL" sz="3200" b="1" dirty="0">
                <a:solidFill>
                  <a:schemeClr val="bg1"/>
                </a:solidFill>
              </a:rPr>
              <a:t> 173) </a:t>
            </a:r>
          </a:p>
        </p:txBody>
      </p:sp>
      <p:sp>
        <p:nvSpPr>
          <p:cNvPr id="7" name="תיבת טקסט 6">
            <a:extLst>
              <a:ext uri="{FF2B5EF4-FFF2-40B4-BE49-F238E27FC236}">
                <a16:creationId xmlns:a16="http://schemas.microsoft.com/office/drawing/2014/main" id="{40A3B648-E758-3997-DE7B-138FB5864941}"/>
              </a:ext>
            </a:extLst>
          </p:cNvPr>
          <p:cNvSpPr txBox="1"/>
          <p:nvPr/>
        </p:nvSpPr>
        <p:spPr>
          <a:xfrm>
            <a:off x="0" y="1019225"/>
            <a:ext cx="12096750" cy="3323987"/>
          </a:xfrm>
          <a:prstGeom prst="rect">
            <a:avLst/>
          </a:prstGeom>
          <a:solidFill>
            <a:schemeClr val="bg1">
              <a:lumMod val="85000"/>
            </a:schemeClr>
          </a:solidFill>
        </p:spPr>
        <p:txBody>
          <a:bodyPr wrap="square" rtlCol="1">
            <a:spAutoFit/>
          </a:bodyPr>
          <a:lstStyle/>
          <a:p>
            <a:pPr>
              <a:lnSpc>
                <a:spcPct val="150000"/>
              </a:lnSpc>
            </a:pPr>
            <a:r>
              <a:rPr lang="ar-SA" sz="2800" b="1" dirty="0"/>
              <a:t>نجمع معلومات عن الكواكب ونكمل في بطاقات « عضو في المجموعة الشمسيَّة»</a:t>
            </a:r>
            <a:r>
              <a:rPr lang="he-IL" sz="2800" b="1" dirty="0"/>
              <a:t>.</a:t>
            </a:r>
          </a:p>
          <a:p>
            <a:pPr>
              <a:lnSpc>
                <a:spcPct val="150000"/>
              </a:lnSpc>
            </a:pPr>
            <a:r>
              <a:rPr lang="ar-SA" sz="2800" b="1" dirty="0"/>
              <a:t>مصادر معلومات</a:t>
            </a:r>
            <a:r>
              <a:rPr lang="he-IL" sz="2800" b="1" dirty="0"/>
              <a:t>:</a:t>
            </a:r>
          </a:p>
          <a:p>
            <a:pPr marL="342900" indent="-342900">
              <a:lnSpc>
                <a:spcPct val="150000"/>
              </a:lnSpc>
              <a:buFont typeface="Courier New" panose="02070309020205020404" pitchFamily="49" charset="0"/>
              <a:buChar char="o"/>
            </a:pPr>
            <a:r>
              <a:rPr lang="ar-SA" sz="2800" b="1" dirty="0"/>
              <a:t>المجلة العلمية الكواكب في الصفحات </a:t>
            </a:r>
            <a:r>
              <a:rPr lang="he-IL" sz="2800" b="1" dirty="0"/>
              <a:t> 181-174</a:t>
            </a:r>
          </a:p>
          <a:p>
            <a:pPr marL="342900" indent="-342900">
              <a:lnSpc>
                <a:spcPct val="150000"/>
              </a:lnSpc>
              <a:buFont typeface="Courier New" panose="02070309020205020404" pitchFamily="49" charset="0"/>
              <a:buChar char="o"/>
            </a:pPr>
            <a:r>
              <a:rPr lang="ar-SA" sz="2800" b="1" dirty="0"/>
              <a:t>موسوعات وكتب </a:t>
            </a:r>
            <a:endParaRPr lang="he-IL" sz="2800" b="1" dirty="0"/>
          </a:p>
          <a:p>
            <a:pPr marL="342900" indent="-342900">
              <a:lnSpc>
                <a:spcPct val="150000"/>
              </a:lnSpc>
              <a:buFont typeface="Courier New" panose="02070309020205020404" pitchFamily="49" charset="0"/>
              <a:buChar char="o"/>
            </a:pPr>
            <a:r>
              <a:rPr lang="ar-SA" sz="2800" b="1" dirty="0"/>
              <a:t>مواقع رصد النجوم في شبكة الانترنيت</a:t>
            </a:r>
            <a:endParaRPr lang="he-IL" sz="2800" b="1" dirty="0"/>
          </a:p>
        </p:txBody>
      </p:sp>
      <p:pic>
        <p:nvPicPr>
          <p:cNvPr id="8" name="מציין מיקום תוכן 7" descr="וקטור כוכבי לכת חופשיים בחלל במערכת השמש">
            <a:extLst>
              <a:ext uri="{FF2B5EF4-FFF2-40B4-BE49-F238E27FC236}">
                <a16:creationId xmlns:a16="http://schemas.microsoft.com/office/drawing/2014/main" id="{EE60FDBB-FBCA-3CA0-95C2-6603C93A74C2}"/>
              </a:ext>
            </a:extLst>
          </p:cNvPr>
          <p:cNvPicPr>
            <a:picLocks noChangeAspect="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1331494" y="4575883"/>
            <a:ext cx="9529012" cy="330889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תמונה 8">
            <a:extLst>
              <a:ext uri="{FF2B5EF4-FFF2-40B4-BE49-F238E27FC236}">
                <a16:creationId xmlns:a16="http://schemas.microsoft.com/office/drawing/2014/main" id="{2CA67E2A-7ACB-800B-5A6A-9DF9AD84F9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147893"/>
            <a:ext cx="1542422" cy="683302"/>
          </a:xfrm>
          <a:prstGeom prst="rect">
            <a:avLst/>
          </a:prstGeom>
          <a:noFill/>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70118" y="6230330"/>
            <a:ext cx="1208314" cy="800348"/>
          </a:xfrm>
          <a:prstGeom prst="rect">
            <a:avLst/>
          </a:prstGeom>
        </p:spPr>
      </p:pic>
    </p:spTree>
    <p:extLst>
      <p:ext uri="{BB962C8B-B14F-4D97-AF65-F5344CB8AC3E}">
        <p14:creationId xmlns:p14="http://schemas.microsoft.com/office/powerpoint/2010/main" val="368386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0" y="-63661"/>
            <a:ext cx="12098123" cy="6985322"/>
          </a:xfrm>
          <a:prstGeom prst="rect">
            <a:avLst/>
          </a:prstGeom>
        </p:spPr>
      </p:pic>
      <p:pic>
        <p:nvPicPr>
          <p:cNvPr id="8" name="מציין מיקום תוכן 7" descr="גזירת מסך"/>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325520" y="1248077"/>
            <a:ext cx="9447081" cy="5583118"/>
          </a:xfrm>
        </p:spPr>
      </p:pic>
      <p:sp>
        <p:nvSpPr>
          <p:cNvPr id="6" name="תיבת טקסט 5">
            <a:extLst>
              <a:ext uri="{FF2B5EF4-FFF2-40B4-BE49-F238E27FC236}">
                <a16:creationId xmlns:a16="http://schemas.microsoft.com/office/drawing/2014/main" id="{CDC4A6C6-8ACD-BEF0-E15A-1890467E7F87}"/>
              </a:ext>
            </a:extLst>
          </p:cNvPr>
          <p:cNvSpPr txBox="1"/>
          <p:nvPr/>
        </p:nvSpPr>
        <p:spPr>
          <a:xfrm>
            <a:off x="771211" y="88581"/>
            <a:ext cx="11106464" cy="584775"/>
          </a:xfrm>
          <a:prstGeom prst="rect">
            <a:avLst/>
          </a:prstGeom>
          <a:solidFill>
            <a:schemeClr val="tx1"/>
          </a:solidFill>
        </p:spPr>
        <p:txBody>
          <a:bodyPr wrap="square">
            <a:spAutoFit/>
          </a:bodyPr>
          <a:lstStyle/>
          <a:p>
            <a:r>
              <a:rPr lang="ar-SA" sz="3200" b="1" dirty="0">
                <a:solidFill>
                  <a:srgbClr val="0070C0"/>
                </a:solidFill>
                <a:latin typeface="Spacer-Black"/>
              </a:rPr>
              <a:t>القسم ج</a:t>
            </a:r>
            <a:r>
              <a:rPr lang="he-IL" sz="3200" b="1" i="0" u="none" strike="noStrike" baseline="0" dirty="0">
                <a:solidFill>
                  <a:srgbClr val="0070C0"/>
                </a:solidFill>
                <a:latin typeface="Spacer-Black"/>
              </a:rPr>
              <a:t>:</a:t>
            </a:r>
            <a:r>
              <a:rPr lang="ar-SA" sz="3200" b="1" i="0" u="none" strike="noStrike" dirty="0">
                <a:solidFill>
                  <a:srgbClr val="0070C0"/>
                </a:solidFill>
                <a:latin typeface="Spacer-Black"/>
              </a:rPr>
              <a:t> عند العودة </a:t>
            </a:r>
            <a:r>
              <a:rPr lang="ar-SA" sz="3200" b="1" dirty="0">
                <a:solidFill>
                  <a:srgbClr val="0070C0"/>
                </a:solidFill>
                <a:latin typeface="Spacer-Black"/>
              </a:rPr>
              <a:t>من الجولة</a:t>
            </a:r>
            <a:r>
              <a:rPr lang="he-IL" sz="3200" b="1" i="0" u="none" strike="noStrike" baseline="0" dirty="0">
                <a:solidFill>
                  <a:srgbClr val="0070C0"/>
                </a:solidFill>
                <a:latin typeface="Spacer-Black"/>
              </a:rPr>
              <a:t> – </a:t>
            </a:r>
            <a:r>
              <a:rPr lang="ar-SA" sz="3200" b="1" i="0" u="none" strike="noStrike" baseline="0" dirty="0">
                <a:solidFill>
                  <a:srgbClr val="0070C0"/>
                </a:solidFill>
                <a:latin typeface="Spacer-Black"/>
              </a:rPr>
              <a:t>نعالج ونعرض المعلومات</a:t>
            </a:r>
            <a:r>
              <a:rPr lang="he-IL" sz="3200" b="1" i="0" u="none" strike="noStrike" baseline="0" dirty="0">
                <a:solidFill>
                  <a:srgbClr val="0070C0"/>
                </a:solidFill>
                <a:latin typeface="Spacer-Black"/>
              </a:rPr>
              <a:t> </a:t>
            </a:r>
            <a:r>
              <a:rPr lang="he-IL" sz="2800" i="0" u="none" strike="noStrike" baseline="0" dirty="0">
                <a:solidFill>
                  <a:schemeClr val="bg1"/>
                </a:solidFill>
                <a:latin typeface="Spacer-Black"/>
              </a:rPr>
              <a:t>(</a:t>
            </a:r>
            <a:r>
              <a:rPr lang="ar-SA" sz="2800" dirty="0">
                <a:solidFill>
                  <a:schemeClr val="bg1"/>
                </a:solidFill>
                <a:latin typeface="Spacer-Black"/>
              </a:rPr>
              <a:t>الصفحات</a:t>
            </a:r>
            <a:r>
              <a:rPr lang="he-IL" sz="2800" i="0" u="none" strike="noStrike" baseline="0" dirty="0">
                <a:solidFill>
                  <a:schemeClr val="bg1"/>
                </a:solidFill>
                <a:latin typeface="Spacer-Black"/>
              </a:rPr>
              <a:t> 183-182)</a:t>
            </a:r>
            <a:endParaRPr lang="he-IL" sz="3600" dirty="0">
              <a:solidFill>
                <a:schemeClr val="bg1"/>
              </a:solidFill>
            </a:endParaRPr>
          </a:p>
        </p:txBody>
      </p:sp>
      <p:pic>
        <p:nvPicPr>
          <p:cNvPr id="16" name="Picture 4" descr="איור יקום חלל חופשי במערכת השמש">
            <a:extLst>
              <a:ext uri="{FF2B5EF4-FFF2-40B4-BE49-F238E27FC236}">
                <a16:creationId xmlns:a16="http://schemas.microsoft.com/office/drawing/2014/main" id="{E42A204A-3F47-6AFA-75F9-CD4A46638F6F}"/>
              </a:ext>
            </a:extLst>
          </p:cNvPr>
          <p:cNvPicPr>
            <a:picLocks noChangeAspect="1" noChangeArrowheads="1"/>
          </p:cNvPicPr>
          <p:nvPr/>
        </p:nvPicPr>
        <p:blipFill>
          <a:blip r:embed="rId5"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2988301">
            <a:off x="1167512" y="3676589"/>
            <a:ext cx="3430287" cy="3078034"/>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29CC6619-BB28-5549-137B-665376EB2C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65587"/>
            <a:ext cx="1542422" cy="565608"/>
          </a:xfrm>
          <a:prstGeom prst="rect">
            <a:avLst/>
          </a:prstGeom>
          <a:noFill/>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74017" y="6030847"/>
            <a:ext cx="1208314" cy="800348"/>
          </a:xfrm>
          <a:prstGeom prst="rect">
            <a:avLst/>
          </a:prstGeom>
        </p:spPr>
      </p:pic>
      <p:sp>
        <p:nvSpPr>
          <p:cNvPr id="9" name="TextBox 8"/>
          <p:cNvSpPr txBox="1"/>
          <p:nvPr/>
        </p:nvSpPr>
        <p:spPr>
          <a:xfrm>
            <a:off x="3224463" y="673356"/>
            <a:ext cx="5907348" cy="584775"/>
          </a:xfrm>
          <a:prstGeom prst="rect">
            <a:avLst/>
          </a:prstGeom>
          <a:noFill/>
        </p:spPr>
        <p:txBody>
          <a:bodyPr wrap="square" rtlCol="1">
            <a:spAutoFit/>
          </a:bodyPr>
          <a:lstStyle/>
          <a:p>
            <a:r>
              <a:rPr lang="ar-SA" sz="3200" b="1" dirty="0"/>
              <a:t>جدول مقارنة تعاوني: مميزات الكواكب</a:t>
            </a:r>
            <a:endParaRPr lang="he-IL" sz="3200" b="1" dirty="0"/>
          </a:p>
        </p:txBody>
      </p:sp>
    </p:spTree>
    <p:extLst>
      <p:ext uri="{BB962C8B-B14F-4D97-AF65-F5344CB8AC3E}">
        <p14:creationId xmlns:p14="http://schemas.microsoft.com/office/powerpoint/2010/main" val="175986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0" y="-46379"/>
            <a:ext cx="12192000" cy="6950757"/>
          </a:xfrm>
          <a:prstGeom prst="rect">
            <a:avLst/>
          </a:prstGeom>
        </p:spPr>
      </p:pic>
      <p:pic>
        <p:nvPicPr>
          <p:cNvPr id="5" name="מציין מיקום תוכן 4" descr="גזירת מסך"/>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085645" y="194176"/>
            <a:ext cx="6428957" cy="5851507"/>
          </a:xfrm>
        </p:spPr>
      </p:pic>
      <p:pic>
        <p:nvPicPr>
          <p:cNvPr id="6" name="תמונה 5"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43664" y="6095894"/>
            <a:ext cx="3433010" cy="762106"/>
          </a:xfrm>
          <a:prstGeom prst="rect">
            <a:avLst/>
          </a:prstGeom>
        </p:spPr>
      </p:pic>
    </p:spTree>
    <p:extLst>
      <p:ext uri="{BB962C8B-B14F-4D97-AF65-F5344CB8AC3E}">
        <p14:creationId xmlns:p14="http://schemas.microsoft.com/office/powerpoint/2010/main" val="67406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81023" y="-115747"/>
            <a:ext cx="12273023" cy="6973747"/>
          </a:xfrm>
          <a:prstGeom prst="rect">
            <a:avLst/>
          </a:prstGeom>
        </p:spPr>
      </p:pic>
      <p:pic>
        <p:nvPicPr>
          <p:cNvPr id="5" name="מציין מיקום תוכן 4" descr="גזירת מסך"/>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679751" y="-115747"/>
            <a:ext cx="9077396" cy="6973747"/>
          </a:xfrm>
        </p:spPr>
      </p:pic>
      <p:pic>
        <p:nvPicPr>
          <p:cNvPr id="6" name="תמונה 5"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01" y="6095894"/>
            <a:ext cx="3433010" cy="762106"/>
          </a:xfrm>
          <a:prstGeom prst="rect">
            <a:avLst/>
          </a:prstGeom>
        </p:spPr>
      </p:pic>
    </p:spTree>
    <p:extLst>
      <p:ext uri="{BB962C8B-B14F-4D97-AF65-F5344CB8AC3E}">
        <p14:creationId xmlns:p14="http://schemas.microsoft.com/office/powerpoint/2010/main" val="275300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0" y="-145668"/>
            <a:ext cx="12138949" cy="7034748"/>
          </a:xfrm>
          <a:prstGeom prst="rect">
            <a:avLst/>
          </a:prstGeom>
        </p:spPr>
      </p:pic>
      <p:pic>
        <p:nvPicPr>
          <p:cNvPr id="5" name="מציין מיקום תוכן 4" descr="גזירת מסך"/>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876939" y="308073"/>
            <a:ext cx="10385069" cy="4640137"/>
          </a:xfrm>
        </p:spPr>
      </p:pic>
      <p:pic>
        <p:nvPicPr>
          <p:cNvPr id="9" name="תמונה 8">
            <a:extLst>
              <a:ext uri="{FF2B5EF4-FFF2-40B4-BE49-F238E27FC236}">
                <a16:creationId xmlns:a16="http://schemas.microsoft.com/office/drawing/2014/main" id="{453393AA-6CB3-9D4B-783F-D95144F029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9207" y="6156324"/>
            <a:ext cx="1542422" cy="565608"/>
          </a:xfrm>
          <a:prstGeom prst="rect">
            <a:avLst/>
          </a:prstGeom>
          <a:noFill/>
        </p:spPr>
      </p:pic>
      <p:pic>
        <p:nvPicPr>
          <p:cNvPr id="6" name="תמונה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475" y="4948210"/>
            <a:ext cx="2836184" cy="1768960"/>
          </a:xfrm>
          <a:prstGeom prst="rect">
            <a:avLst/>
          </a:prstGeom>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53050" y="6038954"/>
            <a:ext cx="1208314" cy="800348"/>
          </a:xfrm>
          <a:prstGeom prst="rect">
            <a:avLst/>
          </a:prstGeom>
        </p:spPr>
      </p:pic>
    </p:spTree>
    <p:extLst>
      <p:ext uri="{BB962C8B-B14F-4D97-AF65-F5344CB8AC3E}">
        <p14:creationId xmlns:p14="http://schemas.microsoft.com/office/powerpoint/2010/main" val="309006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F5C3E6-DEEC-EAF1-48DF-E3B473D2A6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095" y="0"/>
            <a:ext cx="12283095" cy="7131306"/>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F6B752A3-59BD-14D4-AB0E-1041A9666794}"/>
              </a:ext>
            </a:extLst>
          </p:cNvPr>
          <p:cNvSpPr txBox="1"/>
          <p:nvPr/>
        </p:nvSpPr>
        <p:spPr>
          <a:xfrm>
            <a:off x="4794362" y="55344"/>
            <a:ext cx="3130438" cy="707886"/>
          </a:xfrm>
          <a:prstGeom prst="rect">
            <a:avLst/>
          </a:prstGeom>
          <a:noFill/>
        </p:spPr>
        <p:txBody>
          <a:bodyPr wrap="square" rtlCol="1">
            <a:spAutoFit/>
          </a:bodyPr>
          <a:lstStyle/>
          <a:p>
            <a:r>
              <a:rPr lang="ar-SA" sz="4000" b="1" dirty="0">
                <a:solidFill>
                  <a:schemeClr val="bg1"/>
                </a:solidFill>
              </a:rPr>
              <a:t>في مرآة السماء</a:t>
            </a:r>
            <a:endParaRPr lang="he-IL" sz="4000" b="1" dirty="0">
              <a:solidFill>
                <a:schemeClr val="bg1"/>
              </a:solidFill>
            </a:endParaRPr>
          </a:p>
        </p:txBody>
      </p:sp>
      <p:pic>
        <p:nvPicPr>
          <p:cNvPr id="3" name="תמונה 2">
            <a:extLst>
              <a:ext uri="{FF2B5EF4-FFF2-40B4-BE49-F238E27FC236}">
                <a16:creationId xmlns:a16="http://schemas.microsoft.com/office/drawing/2014/main" id="{6D68249F-32A8-4B19-4783-83A86488AD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95" y="6368787"/>
            <a:ext cx="1542422" cy="565608"/>
          </a:xfrm>
          <a:prstGeom prst="rect">
            <a:avLst/>
          </a:prstGeom>
          <a:solidFill>
            <a:schemeClr val="bg1"/>
          </a:solidFill>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78707" y="5315345"/>
            <a:ext cx="6588937" cy="812921"/>
          </a:xfrm>
          <a:prstGeom prst="rect">
            <a:avLst/>
          </a:prstGeom>
        </p:spPr>
      </p:pic>
      <p:pic>
        <p:nvPicPr>
          <p:cNvPr id="10" name="תמונה 9" descr="גזירת מסך"/>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60295" y="1014958"/>
            <a:ext cx="7845101" cy="4032272"/>
          </a:xfrm>
          <a:prstGeom prst="rect">
            <a:avLst/>
          </a:prstGeom>
        </p:spPr>
      </p:pic>
    </p:spTree>
    <p:extLst>
      <p:ext uri="{BB962C8B-B14F-4D97-AF65-F5344CB8AC3E}">
        <p14:creationId xmlns:p14="http://schemas.microsoft.com/office/powerpoint/2010/main" val="153092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0" y="-145668"/>
            <a:ext cx="12138949" cy="7034748"/>
          </a:xfrm>
          <a:prstGeom prst="rect">
            <a:avLst/>
          </a:prstGeom>
        </p:spPr>
      </p:pic>
      <p:pic>
        <p:nvPicPr>
          <p:cNvPr id="5" name="מציין מיקום תוכן 4" descr="גזירת מסך"/>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205526" y="497305"/>
            <a:ext cx="10090973" cy="4585062"/>
          </a:xfrm>
        </p:spPr>
      </p:pic>
      <p:pic>
        <p:nvPicPr>
          <p:cNvPr id="8" name="תמונה 7">
            <a:extLst>
              <a:ext uri="{FF2B5EF4-FFF2-40B4-BE49-F238E27FC236}">
                <a16:creationId xmlns:a16="http://schemas.microsoft.com/office/drawing/2014/main" id="{242C1B9C-D660-5C3F-B69B-CB611AF7A98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01" y="5082367"/>
            <a:ext cx="3004378" cy="1874181"/>
          </a:xfrm>
          <a:prstGeom prst="rect">
            <a:avLst/>
          </a:prstGeom>
        </p:spPr>
      </p:pic>
      <p:pic>
        <p:nvPicPr>
          <p:cNvPr id="9" name="תמונה 8">
            <a:extLst>
              <a:ext uri="{FF2B5EF4-FFF2-40B4-BE49-F238E27FC236}">
                <a16:creationId xmlns:a16="http://schemas.microsoft.com/office/drawing/2014/main" id="{453393AA-6CB3-9D4B-783F-D95144F029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56757" y="6258307"/>
            <a:ext cx="1542422" cy="565608"/>
          </a:xfrm>
          <a:prstGeom prst="rect">
            <a:avLst/>
          </a:prstGeom>
          <a:noFill/>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74017" y="6019457"/>
            <a:ext cx="1208314" cy="800348"/>
          </a:xfrm>
          <a:prstGeom prst="rect">
            <a:avLst/>
          </a:prstGeom>
        </p:spPr>
      </p:pic>
    </p:spTree>
    <p:extLst>
      <p:ext uri="{BB962C8B-B14F-4D97-AF65-F5344CB8AC3E}">
        <p14:creationId xmlns:p14="http://schemas.microsoft.com/office/powerpoint/2010/main" val="2959207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7" name="מציין מיקום תוכן 6" descr="גזירת מסך"/>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09495" y="3343977"/>
            <a:ext cx="5973009" cy="1314634"/>
          </a:xfrm>
        </p:spPr>
      </p:pic>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4"/>
          <a:stretch>
            <a:fillRect/>
          </a:stretch>
        </p:blipFill>
        <p:spPr>
          <a:xfrm>
            <a:off x="-40513" y="-196769"/>
            <a:ext cx="12273023" cy="7311944"/>
          </a:xfrm>
          <a:prstGeom prst="rect">
            <a:avLst/>
          </a:prstGeom>
        </p:spPr>
      </p:pic>
      <p:sp>
        <p:nvSpPr>
          <p:cNvPr id="10" name="תיבת טקסט 9">
            <a:extLst>
              <a:ext uri="{FF2B5EF4-FFF2-40B4-BE49-F238E27FC236}">
                <a16:creationId xmlns:a16="http://schemas.microsoft.com/office/drawing/2014/main" id="{96A74A06-423C-B068-30AA-835E286A3E9D}"/>
              </a:ext>
            </a:extLst>
          </p:cNvPr>
          <p:cNvSpPr txBox="1"/>
          <p:nvPr/>
        </p:nvSpPr>
        <p:spPr>
          <a:xfrm>
            <a:off x="2187615" y="5976912"/>
            <a:ext cx="7942973" cy="523220"/>
          </a:xfrm>
          <a:prstGeom prst="rect">
            <a:avLst/>
          </a:prstGeom>
          <a:noFill/>
        </p:spPr>
        <p:txBody>
          <a:bodyPr wrap="square">
            <a:spAutoFit/>
          </a:bodyPr>
          <a:lstStyle/>
          <a:p>
            <a:r>
              <a:rPr lang="ar-SA" sz="2800" b="1" dirty="0">
                <a:solidFill>
                  <a:schemeClr val="tx2">
                    <a:lumMod val="50000"/>
                  </a:schemeClr>
                </a:solidFill>
              </a:rPr>
              <a:t>توجَّهوا الى كتاب التدريس، صفحة</a:t>
            </a:r>
            <a:r>
              <a:rPr lang="he-IL" sz="2800" b="1" dirty="0">
                <a:solidFill>
                  <a:schemeClr val="tx2">
                    <a:lumMod val="50000"/>
                  </a:schemeClr>
                </a:solidFill>
              </a:rPr>
              <a:t> 187 </a:t>
            </a:r>
            <a:r>
              <a:rPr lang="ar-SA" sz="2800" b="1" dirty="0">
                <a:solidFill>
                  <a:schemeClr val="tx2">
                    <a:lumMod val="50000"/>
                  </a:schemeClr>
                </a:solidFill>
              </a:rPr>
              <a:t>اقرأوا ونفِّذوا المهام</a:t>
            </a:r>
            <a:r>
              <a:rPr lang="ar-SA" sz="2400" b="1" dirty="0">
                <a:solidFill>
                  <a:schemeClr val="bg1"/>
                </a:solidFill>
              </a:rPr>
              <a:t>.</a:t>
            </a:r>
            <a:endParaRPr lang="he-IL" sz="2400" b="1" dirty="0">
              <a:solidFill>
                <a:schemeClr val="bg1"/>
              </a:solidFill>
            </a:endParaRPr>
          </a:p>
        </p:txBody>
      </p:sp>
      <p:pic>
        <p:nvPicPr>
          <p:cNvPr id="6" name="תמונה 5">
            <a:extLst>
              <a:ext uri="{FF2B5EF4-FFF2-40B4-BE49-F238E27FC236}">
                <a16:creationId xmlns:a16="http://schemas.microsoft.com/office/drawing/2014/main" id="{C47BEB0C-4F42-F1E6-1B0D-97EEA07BED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89" y="5924940"/>
            <a:ext cx="1542422" cy="565608"/>
          </a:xfrm>
          <a:prstGeom prst="rect">
            <a:avLst/>
          </a:prstGeom>
          <a:noFill/>
        </p:spPr>
      </p:pic>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78530" y="6314827"/>
            <a:ext cx="1208314" cy="800348"/>
          </a:xfrm>
          <a:prstGeom prst="rect">
            <a:avLst/>
          </a:prstGeom>
        </p:spPr>
      </p:pic>
      <p:pic>
        <p:nvPicPr>
          <p:cNvPr id="8" name="תמונה 7" descr="גזירת מסך"/>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47998" y="160421"/>
            <a:ext cx="9022205" cy="5554209"/>
          </a:xfrm>
          <a:prstGeom prst="rect">
            <a:avLst/>
          </a:prstGeom>
        </p:spPr>
      </p:pic>
    </p:spTree>
    <p:extLst>
      <p:ext uri="{BB962C8B-B14F-4D97-AF65-F5344CB8AC3E}">
        <p14:creationId xmlns:p14="http://schemas.microsoft.com/office/powerpoint/2010/main" val="1822230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stretch>
            <a:fillRect/>
          </a:stretch>
        </p:blipFill>
        <p:spPr>
          <a:xfrm>
            <a:off x="0" y="-26806"/>
            <a:ext cx="12273023" cy="6858000"/>
          </a:xfrm>
          <a:prstGeom prst="rect">
            <a:avLst/>
          </a:prstGeom>
        </p:spPr>
      </p:pic>
      <p:pic>
        <p:nvPicPr>
          <p:cNvPr id="6" name="תמונה 5">
            <a:extLst>
              <a:ext uri="{FF2B5EF4-FFF2-40B4-BE49-F238E27FC236}">
                <a16:creationId xmlns:a16="http://schemas.microsoft.com/office/drawing/2014/main" id="{C47BEB0C-4F42-F1E6-1B0D-97EEA07BE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89" y="5894159"/>
            <a:ext cx="1542422" cy="763816"/>
          </a:xfrm>
          <a:prstGeom prst="rect">
            <a:avLst/>
          </a:prstGeom>
          <a:noFill/>
        </p:spPr>
      </p:pic>
      <p:sp>
        <p:nvSpPr>
          <p:cNvPr id="9" name="כותרת 1">
            <a:extLst>
              <a:ext uri="{FF2B5EF4-FFF2-40B4-BE49-F238E27FC236}">
                <a16:creationId xmlns:a16="http://schemas.microsoft.com/office/drawing/2014/main" id="{00BE2AF0-5FD7-4F0D-4CD1-33472CCE1800}"/>
              </a:ext>
            </a:extLst>
          </p:cNvPr>
          <p:cNvSpPr txBox="1">
            <a:spLocks/>
          </p:cNvSpPr>
          <p:nvPr/>
        </p:nvSpPr>
        <p:spPr>
          <a:xfrm>
            <a:off x="2358473" y="1419838"/>
            <a:ext cx="7886700" cy="1325562"/>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4800" b="1" dirty="0">
                <a:solidFill>
                  <a:schemeClr val="bg1"/>
                </a:solidFill>
                <a:cs typeface="+mn-cs"/>
              </a:rPr>
              <a:t>تَمَّ وَلَم يَكْتَمِل</a:t>
            </a:r>
            <a:endParaRPr lang="en-US" sz="4800" b="1" dirty="0">
              <a:solidFill>
                <a:schemeClr val="bg1"/>
              </a:solidFill>
              <a:cs typeface="+mn-cs"/>
            </a:endParaRPr>
          </a:p>
        </p:txBody>
      </p:sp>
      <p:sp>
        <p:nvSpPr>
          <p:cNvPr id="11" name="מציין מיקום תוכן 2">
            <a:extLst>
              <a:ext uri="{FF2B5EF4-FFF2-40B4-BE49-F238E27FC236}">
                <a16:creationId xmlns:a16="http://schemas.microsoft.com/office/drawing/2014/main" id="{63137E5C-523B-BAF2-3593-EB4917D01AAB}"/>
              </a:ext>
            </a:extLst>
          </p:cNvPr>
          <p:cNvSpPr txBox="1">
            <a:spLocks/>
          </p:cNvSpPr>
          <p:nvPr/>
        </p:nvSpPr>
        <p:spPr>
          <a:xfrm>
            <a:off x="1989333" y="2745400"/>
            <a:ext cx="8567057" cy="435133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000" b="1" dirty="0">
                <a:solidFill>
                  <a:schemeClr val="bg1"/>
                </a:solidFill>
              </a:rPr>
              <a:t>عارضة مرافقة للتَّعلُّم </a:t>
            </a:r>
            <a:endParaRPr lang="he-IL" sz="4000" b="1" dirty="0">
              <a:solidFill>
                <a:schemeClr val="bg1"/>
              </a:solidFill>
            </a:endParaRPr>
          </a:p>
          <a:p>
            <a:pPr marL="0" indent="0" algn="ctr">
              <a:buFont typeface="Arial" panose="020B0604020202020204" pitchFamily="34" charset="0"/>
              <a:buNone/>
            </a:pPr>
            <a:endParaRPr lang="he-IL" sz="4000" b="1" dirty="0"/>
          </a:p>
          <a:p>
            <a:pPr marL="0" indent="0" algn="ctr">
              <a:buFont typeface="Arial" panose="020B0604020202020204" pitchFamily="34" charset="0"/>
              <a:buNone/>
            </a:pPr>
            <a:r>
              <a:rPr lang="ar-SA" sz="4800" b="1" dirty="0">
                <a:solidFill>
                  <a:srgbClr val="FFFF00"/>
                </a:solidFill>
              </a:rPr>
              <a:t>ننتقل للفصل الثاني:</a:t>
            </a:r>
          </a:p>
          <a:p>
            <a:pPr marL="0" indent="0" algn="ctr">
              <a:buFont typeface="Arial" panose="020B0604020202020204" pitchFamily="34" charset="0"/>
              <a:buNone/>
            </a:pPr>
            <a:r>
              <a:rPr lang="ar-SA" sz="4800" b="1" dirty="0">
                <a:solidFill>
                  <a:srgbClr val="FFFF00"/>
                </a:solidFill>
              </a:rPr>
              <a:t>الإنسان في الفضاء</a:t>
            </a:r>
            <a:endParaRPr lang="en-US" sz="6600" b="1" dirty="0">
              <a:solidFill>
                <a:srgbClr val="FFFF00"/>
              </a:solidFill>
            </a:endParaRPr>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64709" y="6030846"/>
            <a:ext cx="1208314" cy="800348"/>
          </a:xfrm>
          <a:prstGeom prst="rect">
            <a:avLst/>
          </a:prstGeom>
        </p:spPr>
      </p:pic>
    </p:spTree>
    <p:extLst>
      <p:ext uri="{BB962C8B-B14F-4D97-AF65-F5344CB8AC3E}">
        <p14:creationId xmlns:p14="http://schemas.microsoft.com/office/powerpoint/2010/main" val="203995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pic>
        <p:nvPicPr>
          <p:cNvPr id="5" name="מציין מיקום תוכן 4" descr="גזירת מסך"/>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081181" y="3610714"/>
            <a:ext cx="4029638" cy="781159"/>
          </a:xfrm>
        </p:spPr>
      </p:pic>
      <p:pic>
        <p:nvPicPr>
          <p:cNvPr id="18" name="תמונה 17">
            <a:extLst>
              <a:ext uri="{FF2B5EF4-FFF2-40B4-BE49-F238E27FC236}">
                <a16:creationId xmlns:a16="http://schemas.microsoft.com/office/drawing/2014/main" id="{8B7F998F-62D4-37B2-6C88-493DA7C4CE47}"/>
              </a:ext>
            </a:extLst>
          </p:cNvPr>
          <p:cNvPicPr>
            <a:picLocks noChangeAspect="1"/>
          </p:cNvPicPr>
          <p:nvPr/>
        </p:nvPicPr>
        <p:blipFill>
          <a:blip r:embed="rId4"/>
          <a:stretch>
            <a:fillRect/>
          </a:stretch>
        </p:blipFill>
        <p:spPr>
          <a:xfrm>
            <a:off x="-32406" y="20445"/>
            <a:ext cx="12192000" cy="6858000"/>
          </a:xfrm>
          <a:prstGeom prst="rect">
            <a:avLst/>
          </a:prstGeom>
        </p:spPr>
      </p:pic>
      <p:sp>
        <p:nvSpPr>
          <p:cNvPr id="24" name="תיבת טקסט 23">
            <a:extLst>
              <a:ext uri="{FF2B5EF4-FFF2-40B4-BE49-F238E27FC236}">
                <a16:creationId xmlns:a16="http://schemas.microsoft.com/office/drawing/2014/main" id="{282CA34F-AD1E-8AF0-23BF-110E3F686793}"/>
              </a:ext>
            </a:extLst>
          </p:cNvPr>
          <p:cNvSpPr txBox="1"/>
          <p:nvPr/>
        </p:nvSpPr>
        <p:spPr>
          <a:xfrm>
            <a:off x="8924081" y="681037"/>
            <a:ext cx="2210765" cy="1015663"/>
          </a:xfrm>
          <a:prstGeom prst="rect">
            <a:avLst/>
          </a:prstGeom>
          <a:noFill/>
        </p:spPr>
        <p:txBody>
          <a:bodyPr wrap="square" rtlCol="1">
            <a:spAutoFit/>
          </a:bodyPr>
          <a:lstStyle/>
          <a:p>
            <a:r>
              <a:rPr lang="ar-SA" sz="3600" b="1" dirty="0">
                <a:solidFill>
                  <a:srgbClr val="00B0F0"/>
                </a:solidFill>
                <a:highlight>
                  <a:srgbClr val="000000"/>
                </a:highlight>
              </a:rPr>
              <a:t>افتتاحية</a:t>
            </a:r>
            <a:endParaRPr lang="he-IL" sz="3600" b="1" dirty="0">
              <a:solidFill>
                <a:srgbClr val="00B0F0"/>
              </a:solidFill>
              <a:highlight>
                <a:srgbClr val="000000"/>
              </a:highlight>
            </a:endParaRPr>
          </a:p>
          <a:p>
            <a:r>
              <a:rPr lang="ar-SA" sz="2400" b="1" dirty="0">
                <a:solidFill>
                  <a:schemeClr val="bg1"/>
                </a:solidFill>
              </a:rPr>
              <a:t>صفحة</a:t>
            </a:r>
            <a:r>
              <a:rPr lang="he-IL" sz="2400" b="1" dirty="0">
                <a:solidFill>
                  <a:schemeClr val="bg1"/>
                </a:solidFill>
              </a:rPr>
              <a:t> 158</a:t>
            </a:r>
          </a:p>
        </p:txBody>
      </p:sp>
      <p:pic>
        <p:nvPicPr>
          <p:cNvPr id="7" name="תמונה 6"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56548" y="5553664"/>
            <a:ext cx="6031832" cy="1215046"/>
          </a:xfrm>
          <a:prstGeom prst="rect">
            <a:avLst/>
          </a:prstGeom>
        </p:spPr>
      </p:pic>
      <p:pic>
        <p:nvPicPr>
          <p:cNvPr id="4" name="תמונה 3">
            <a:extLst>
              <a:ext uri="{FF2B5EF4-FFF2-40B4-BE49-F238E27FC236}">
                <a16:creationId xmlns:a16="http://schemas.microsoft.com/office/drawing/2014/main" id="{9D150178-C349-0D54-B6CC-5BEA59FE6D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89" y="0"/>
            <a:ext cx="1542422" cy="565608"/>
          </a:xfrm>
          <a:prstGeom prst="rect">
            <a:avLst/>
          </a:prstGeom>
          <a:noFill/>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83686" y="9113"/>
            <a:ext cx="1208314" cy="800348"/>
          </a:xfrm>
          <a:prstGeom prst="rect">
            <a:avLst/>
          </a:prstGeom>
        </p:spPr>
      </p:pic>
      <p:pic>
        <p:nvPicPr>
          <p:cNvPr id="11" name="תמונה 10" descr="גזירת מסך"/>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38200" y="1742086"/>
            <a:ext cx="9405054" cy="3690267"/>
          </a:xfrm>
          <a:prstGeom prst="rect">
            <a:avLst/>
          </a:prstGeom>
        </p:spPr>
      </p:pic>
    </p:spTree>
    <p:extLst>
      <p:ext uri="{BB962C8B-B14F-4D97-AF65-F5344CB8AC3E}">
        <p14:creationId xmlns:p14="http://schemas.microsoft.com/office/powerpoint/2010/main" val="260240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D8FEFA02-486D-4D67-44E7-18FAE9BDF44F}"/>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Lst>
          </a:blip>
          <a:stretch>
            <a:fillRect/>
          </a:stretch>
        </p:blipFill>
        <p:spPr>
          <a:xfrm>
            <a:off x="-96253" y="0"/>
            <a:ext cx="12288253" cy="6858000"/>
          </a:xfrm>
          <a:prstGeom prst="rect">
            <a:avLst/>
          </a:prstGeom>
          <a:effectLst>
            <a:outerShdw blurRad="50800" dist="50800" dir="5400000" algn="ctr" rotWithShape="0">
              <a:srgbClr val="000000"/>
            </a:outerShdw>
          </a:effectLst>
        </p:spPr>
      </p:pic>
      <p:sp>
        <p:nvSpPr>
          <p:cNvPr id="7" name="תיבת טקסט 6">
            <a:extLst>
              <a:ext uri="{FF2B5EF4-FFF2-40B4-BE49-F238E27FC236}">
                <a16:creationId xmlns:a16="http://schemas.microsoft.com/office/drawing/2014/main" id="{982CEF8A-4FA6-3042-8BB0-5338ADB1E6B2}"/>
              </a:ext>
            </a:extLst>
          </p:cNvPr>
          <p:cNvSpPr txBox="1"/>
          <p:nvPr/>
        </p:nvSpPr>
        <p:spPr>
          <a:xfrm>
            <a:off x="6936491" y="70003"/>
            <a:ext cx="3278909" cy="769441"/>
          </a:xfrm>
          <a:prstGeom prst="rect">
            <a:avLst/>
          </a:prstGeom>
          <a:noFill/>
        </p:spPr>
        <p:txBody>
          <a:bodyPr wrap="square" rtlCol="1">
            <a:spAutoFit/>
          </a:bodyPr>
          <a:lstStyle/>
          <a:p>
            <a:pPr algn="r"/>
            <a:r>
              <a:rPr lang="ar-SA" sz="4400" b="1" dirty="0">
                <a:solidFill>
                  <a:srgbClr val="0070C0"/>
                </a:solidFill>
                <a:highlight>
                  <a:srgbClr val="000000"/>
                </a:highlight>
              </a:rPr>
              <a:t>مبنى الكون</a:t>
            </a:r>
            <a:endParaRPr lang="he-IL" sz="4400" b="1" dirty="0">
              <a:solidFill>
                <a:srgbClr val="0070C0"/>
              </a:solidFill>
              <a:highlight>
                <a:srgbClr val="000000"/>
              </a:highlight>
            </a:endParaRPr>
          </a:p>
        </p:txBody>
      </p:sp>
      <p:sp>
        <p:nvSpPr>
          <p:cNvPr id="8" name="תיבת טקסט 7">
            <a:extLst>
              <a:ext uri="{FF2B5EF4-FFF2-40B4-BE49-F238E27FC236}">
                <a16:creationId xmlns:a16="http://schemas.microsoft.com/office/drawing/2014/main" id="{6EFB21FC-26BA-C69D-BFF2-DC9EA9F968D5}"/>
              </a:ext>
            </a:extLst>
          </p:cNvPr>
          <p:cNvSpPr txBox="1"/>
          <p:nvPr/>
        </p:nvSpPr>
        <p:spPr>
          <a:xfrm>
            <a:off x="6376643" y="1211129"/>
            <a:ext cx="5243857" cy="646331"/>
          </a:xfrm>
          <a:prstGeom prst="rect">
            <a:avLst/>
          </a:prstGeom>
          <a:noFill/>
        </p:spPr>
        <p:txBody>
          <a:bodyPr wrap="square" rtlCol="1">
            <a:spAutoFit/>
          </a:bodyPr>
          <a:lstStyle/>
          <a:p>
            <a:r>
              <a:rPr lang="ar-SA" sz="3600" b="1" dirty="0">
                <a:solidFill>
                  <a:srgbClr val="00B0F0"/>
                </a:solidFill>
                <a:highlight>
                  <a:srgbClr val="000000"/>
                </a:highlight>
              </a:rPr>
              <a:t>مهمة: ننظُر الى أرجاء الكون</a:t>
            </a:r>
            <a:endParaRPr lang="he-IL" sz="3600" b="1" dirty="0">
              <a:solidFill>
                <a:srgbClr val="00B0F0"/>
              </a:solidFill>
              <a:highlight>
                <a:srgbClr val="000000"/>
              </a:highlight>
            </a:endParaRPr>
          </a:p>
        </p:txBody>
      </p:sp>
      <p:sp>
        <p:nvSpPr>
          <p:cNvPr id="11" name="תיבת טקסט 10">
            <a:extLst>
              <a:ext uri="{FF2B5EF4-FFF2-40B4-BE49-F238E27FC236}">
                <a16:creationId xmlns:a16="http://schemas.microsoft.com/office/drawing/2014/main" id="{DA6DC199-3A17-116A-238F-CD55ACD3D202}"/>
              </a:ext>
            </a:extLst>
          </p:cNvPr>
          <p:cNvSpPr txBox="1"/>
          <p:nvPr/>
        </p:nvSpPr>
        <p:spPr>
          <a:xfrm>
            <a:off x="847725" y="5815842"/>
            <a:ext cx="11057837" cy="523220"/>
          </a:xfrm>
          <a:prstGeom prst="rect">
            <a:avLst/>
          </a:prstGeom>
          <a:noFill/>
        </p:spPr>
        <p:txBody>
          <a:bodyPr wrap="square" rtlCol="1">
            <a:spAutoFit/>
          </a:bodyPr>
          <a:lstStyle/>
          <a:p>
            <a:pPr algn="r"/>
            <a:r>
              <a:rPr lang="ar-SA" sz="2800" b="1" dirty="0">
                <a:solidFill>
                  <a:schemeClr val="accent1">
                    <a:lumMod val="75000"/>
                  </a:schemeClr>
                </a:solidFill>
              </a:rPr>
              <a:t>انتقلوا الى صفحة 160 في الكتاب وقوموا بالمشاهدة حسب التعليمات في هذه الصفحة</a:t>
            </a:r>
            <a:r>
              <a:rPr lang="he-IL" sz="2800" b="1" dirty="0">
                <a:solidFill>
                  <a:schemeClr val="accent1">
                    <a:lumMod val="75000"/>
                  </a:schemeClr>
                </a:solidFill>
              </a:rPr>
              <a:t>.  </a:t>
            </a:r>
          </a:p>
        </p:txBody>
      </p:sp>
      <p:pic>
        <p:nvPicPr>
          <p:cNvPr id="3" name="תמונה 2">
            <a:extLst>
              <a:ext uri="{FF2B5EF4-FFF2-40B4-BE49-F238E27FC236}">
                <a16:creationId xmlns:a16="http://schemas.microsoft.com/office/drawing/2014/main" id="{67DC87D4-46AB-897E-8590-441266157F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44" y="8104"/>
            <a:ext cx="1542422" cy="715795"/>
          </a:xfrm>
          <a:prstGeom prst="rect">
            <a:avLst/>
          </a:prstGeom>
        </p:spPr>
      </p:pic>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83686" y="9113"/>
            <a:ext cx="1208314" cy="800348"/>
          </a:xfrm>
          <a:prstGeom prst="rect">
            <a:avLst/>
          </a:prstGeom>
        </p:spPr>
      </p:pic>
      <p:pic>
        <p:nvPicPr>
          <p:cNvPr id="4" name="תמונה 3" descr="גזירת מסך"/>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461969" y="2470485"/>
            <a:ext cx="8657430" cy="1377674"/>
          </a:xfrm>
          <a:prstGeom prst="rect">
            <a:avLst/>
          </a:prstGeom>
        </p:spPr>
      </p:pic>
      <p:pic>
        <p:nvPicPr>
          <p:cNvPr id="5" name="תמונה 4" descr="גזירת מסך"/>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461969" y="4383935"/>
            <a:ext cx="8657430" cy="810679"/>
          </a:xfrm>
          <a:prstGeom prst="rect">
            <a:avLst/>
          </a:prstGeom>
        </p:spPr>
      </p:pic>
    </p:spTree>
    <p:extLst>
      <p:ext uri="{BB962C8B-B14F-4D97-AF65-F5344CB8AC3E}">
        <p14:creationId xmlns:p14="http://schemas.microsoft.com/office/powerpoint/2010/main" val="292264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duotone>
              <a:schemeClr val="bg2">
                <a:shade val="45000"/>
                <a:satMod val="135000"/>
              </a:schemeClr>
              <a:prstClr val="white"/>
            </a:duotone>
          </a:blip>
          <a:stretch>
            <a:fillRect/>
          </a:stretch>
        </p:blipFill>
        <p:spPr>
          <a:xfrm>
            <a:off x="-139699" y="-260505"/>
            <a:ext cx="12331699" cy="7118505"/>
          </a:xfrm>
          <a:prstGeom prst="rect">
            <a:avLst/>
          </a:prstGeom>
          <a:solidFill>
            <a:srgbClr val="6699FF"/>
          </a:solidFill>
        </p:spPr>
      </p:pic>
      <p:sp>
        <p:nvSpPr>
          <p:cNvPr id="6" name="תיבת טקסט 5">
            <a:extLst>
              <a:ext uri="{FF2B5EF4-FFF2-40B4-BE49-F238E27FC236}">
                <a16:creationId xmlns:a16="http://schemas.microsoft.com/office/drawing/2014/main" id="{F3002F79-2FB9-18AA-6259-80172AD7159D}"/>
              </a:ext>
            </a:extLst>
          </p:cNvPr>
          <p:cNvSpPr txBox="1"/>
          <p:nvPr/>
        </p:nvSpPr>
        <p:spPr>
          <a:xfrm>
            <a:off x="4067175" y="852873"/>
            <a:ext cx="7286625" cy="5509200"/>
          </a:xfrm>
          <a:prstGeom prst="rect">
            <a:avLst/>
          </a:prstGeom>
          <a:solidFill>
            <a:srgbClr val="D8D7FD"/>
          </a:solidFill>
          <a:ln w="12700">
            <a:solidFill>
              <a:srgbClr val="0067A3"/>
            </a:solidFill>
          </a:ln>
        </p:spPr>
        <p:txBody>
          <a:bodyPr wrap="square">
            <a:spAutoFit/>
          </a:bodyPr>
          <a:lstStyle/>
          <a:p>
            <a:pPr marL="514350" indent="-514350">
              <a:buFont typeface="+mj-lt"/>
              <a:buAutoNum type="arabicPeriod"/>
            </a:pPr>
            <a:r>
              <a:rPr lang="ar-SA" sz="3200" b="1" dirty="0">
                <a:latin typeface="NarkisClassicMF-Regular"/>
              </a:rPr>
              <a:t>تمعَّنوا في الرسم التخطيطي (شريحة 7) من اليمين الى اليسار</a:t>
            </a:r>
            <a:r>
              <a:rPr lang="he-IL" sz="3200" b="1" i="0" u="none" strike="noStrike" baseline="0" dirty="0">
                <a:latin typeface="NarkisClassicMF-Regular"/>
              </a:rPr>
              <a:t>.</a:t>
            </a:r>
          </a:p>
          <a:p>
            <a:pPr marL="514350" indent="-514350">
              <a:buFont typeface="+mj-lt"/>
              <a:buAutoNum type="arabicPeriod"/>
            </a:pPr>
            <a:r>
              <a:rPr lang="ar-SA" sz="3200" b="1" dirty="0">
                <a:latin typeface="NarkisClassicMF-Regular"/>
              </a:rPr>
              <a:t>اقرأوا المعلومات داخل الأسهُم.</a:t>
            </a:r>
            <a:endParaRPr lang="he-IL" sz="3200" b="1" i="0" u="none" strike="noStrike" baseline="0" dirty="0">
              <a:latin typeface="NarkisClassicMF-Regular"/>
            </a:endParaRPr>
          </a:p>
          <a:p>
            <a:pPr marL="514350" indent="-514350">
              <a:buFont typeface="+mj-lt"/>
              <a:buAutoNum type="arabicPeriod"/>
            </a:pPr>
            <a:r>
              <a:rPr lang="ar-SA" sz="3200" b="1" dirty="0">
                <a:latin typeface="NarkisClassicMF-Regular"/>
              </a:rPr>
              <a:t>ما هي العلاقة بين جميع الأجْسام؟</a:t>
            </a:r>
            <a:endParaRPr lang="he-IL" sz="3200" b="1" i="0" u="none" strike="noStrike" baseline="0" dirty="0">
              <a:latin typeface="NarkisClassicMF-Regular"/>
            </a:endParaRPr>
          </a:p>
          <a:p>
            <a:pPr marL="514350" indent="-514350">
              <a:buFont typeface="+mj-lt"/>
              <a:buAutoNum type="arabicPeriod"/>
            </a:pPr>
            <a:endParaRPr lang="he-IL" sz="3200" b="1" i="0" u="none" strike="noStrike" baseline="0" dirty="0">
              <a:latin typeface="NarkisClassicMF-Regular"/>
            </a:endParaRPr>
          </a:p>
          <a:p>
            <a:pPr marL="514350" indent="-514350">
              <a:buFont typeface="+mj-lt"/>
              <a:buAutoNum type="arabicPeriod"/>
            </a:pPr>
            <a:r>
              <a:rPr lang="ar-SA" sz="3200" b="1" dirty="0">
                <a:latin typeface="NarkisClassicMF-Regular"/>
              </a:rPr>
              <a:t>تمعَّنوا في الرسم التخطيطي</a:t>
            </a:r>
            <a:r>
              <a:rPr lang="he-IL" sz="3200" b="1" dirty="0">
                <a:latin typeface="NarkisClassicMF-Regular"/>
              </a:rPr>
              <a:t> </a:t>
            </a:r>
            <a:r>
              <a:rPr lang="ar-SA" sz="3200" b="1" dirty="0">
                <a:latin typeface="NarkisClassicMF-Regular"/>
              </a:rPr>
              <a:t>من اليسار الى اليمين</a:t>
            </a:r>
            <a:r>
              <a:rPr lang="he-IL" sz="3200" b="1" i="0" u="none" strike="noStrike" baseline="0" dirty="0">
                <a:latin typeface="NarkisClassicMF-Regular"/>
              </a:rPr>
              <a:t>.</a:t>
            </a:r>
          </a:p>
          <a:p>
            <a:pPr marL="514350" indent="-514350">
              <a:buFont typeface="+mj-lt"/>
              <a:buAutoNum type="arabicPeriod"/>
            </a:pPr>
            <a:r>
              <a:rPr lang="ar-SA" sz="3200" b="1" dirty="0">
                <a:latin typeface="NarkisClassicMF-Regular"/>
              </a:rPr>
              <a:t>اقرأوا المعلومات داخل الأسهم.</a:t>
            </a:r>
            <a:endParaRPr lang="he-IL" sz="3200" b="1" i="0" u="none" strike="noStrike" baseline="0" dirty="0">
              <a:latin typeface="NarkisClassicMF-Regular"/>
            </a:endParaRPr>
          </a:p>
          <a:p>
            <a:pPr marL="514350" indent="-514350">
              <a:buFont typeface="+mj-lt"/>
              <a:buAutoNum type="arabicPeriod"/>
            </a:pPr>
            <a:r>
              <a:rPr lang="ar-SA" sz="3200" b="1" i="0" u="none" strike="noStrike" baseline="0" dirty="0">
                <a:latin typeface="NarkisClassicMF-Regular"/>
              </a:rPr>
              <a:t>ما العلاقة بين الأجسام؟</a:t>
            </a:r>
            <a:endParaRPr lang="he-IL" sz="3200" b="1" i="0" u="none" strike="noStrike" baseline="0" dirty="0">
              <a:latin typeface="NarkisClassicMF-Regular"/>
            </a:endParaRPr>
          </a:p>
          <a:p>
            <a:pPr marL="514350" indent="-514350">
              <a:buFont typeface="+mj-lt"/>
              <a:buAutoNum type="arabicPeriod"/>
            </a:pPr>
            <a:endParaRPr lang="he-IL" sz="3200" b="1" i="0" u="none" strike="noStrike" baseline="0" dirty="0">
              <a:latin typeface="NarkisClassicMF-Regular"/>
            </a:endParaRPr>
          </a:p>
          <a:p>
            <a:pPr marL="514350" indent="-514350">
              <a:buFont typeface="+mj-lt"/>
              <a:buAutoNum type="arabicPeriod"/>
            </a:pPr>
            <a:r>
              <a:rPr lang="ar-SA" sz="3200" b="1" dirty="0">
                <a:latin typeface="NarkisClassicMF-Regular"/>
              </a:rPr>
              <a:t>بماذا تتشابه الجملتان المكتوبتان في البنود 3-6؟</a:t>
            </a:r>
            <a:endParaRPr lang="he-IL" sz="3200" b="1" i="0" u="none" strike="noStrike" baseline="0" dirty="0">
              <a:latin typeface="NarkisClassicMF-Regular"/>
            </a:endParaRPr>
          </a:p>
          <a:p>
            <a:pPr marL="514350" indent="-514350">
              <a:buFont typeface="+mj-lt"/>
              <a:buAutoNum type="arabicPeriod"/>
            </a:pPr>
            <a:r>
              <a:rPr lang="ar-SA" sz="3200" b="1" i="0" u="none" strike="noStrike" baseline="0" dirty="0">
                <a:latin typeface="NarkisClassicMF-Regular"/>
              </a:rPr>
              <a:t>بماذا تختلفان؟</a:t>
            </a:r>
            <a:endParaRPr lang="he-IL" sz="3200" b="1" i="0" u="none" strike="noStrike" baseline="0" dirty="0">
              <a:latin typeface="NarkisClassicMF-Regular"/>
            </a:endParaRPr>
          </a:p>
        </p:txBody>
      </p:sp>
      <p:sp>
        <p:nvSpPr>
          <p:cNvPr id="14" name="תיבת טקסט 13">
            <a:extLst>
              <a:ext uri="{FF2B5EF4-FFF2-40B4-BE49-F238E27FC236}">
                <a16:creationId xmlns:a16="http://schemas.microsoft.com/office/drawing/2014/main" id="{2F23085D-6768-B361-97D6-28F5FBF31FE4}"/>
              </a:ext>
            </a:extLst>
          </p:cNvPr>
          <p:cNvSpPr txBox="1"/>
          <p:nvPr/>
        </p:nvSpPr>
        <p:spPr>
          <a:xfrm>
            <a:off x="6201878" y="71605"/>
            <a:ext cx="3628724" cy="707886"/>
          </a:xfrm>
          <a:prstGeom prst="rect">
            <a:avLst/>
          </a:prstGeom>
          <a:noFill/>
        </p:spPr>
        <p:txBody>
          <a:bodyPr wrap="square" rtlCol="1">
            <a:spAutoFit/>
          </a:bodyPr>
          <a:lstStyle/>
          <a:p>
            <a:r>
              <a:rPr lang="ar-SA" sz="4000" b="1" dirty="0">
                <a:solidFill>
                  <a:srgbClr val="00B0F0"/>
                </a:solidFill>
                <a:highlight>
                  <a:srgbClr val="000000"/>
                </a:highlight>
              </a:rPr>
              <a:t>مبنى الكون</a:t>
            </a:r>
            <a:endParaRPr lang="he-IL" sz="4000" b="1" dirty="0">
              <a:solidFill>
                <a:srgbClr val="00B0F0"/>
              </a:solidFill>
              <a:highlight>
                <a:srgbClr val="000000"/>
              </a:highlight>
            </a:endParaRPr>
          </a:p>
        </p:txBody>
      </p:sp>
      <p:sp>
        <p:nvSpPr>
          <p:cNvPr id="5" name="תיבת טקסט 4">
            <a:extLst>
              <a:ext uri="{FF2B5EF4-FFF2-40B4-BE49-F238E27FC236}">
                <a16:creationId xmlns:a16="http://schemas.microsoft.com/office/drawing/2014/main" id="{0B565026-0CFE-C556-664F-C8D9D3FDC648}"/>
              </a:ext>
            </a:extLst>
          </p:cNvPr>
          <p:cNvSpPr txBox="1"/>
          <p:nvPr/>
        </p:nvSpPr>
        <p:spPr>
          <a:xfrm>
            <a:off x="40043" y="3655428"/>
            <a:ext cx="3860130" cy="954107"/>
          </a:xfrm>
          <a:prstGeom prst="rect">
            <a:avLst/>
          </a:prstGeom>
          <a:noFill/>
        </p:spPr>
        <p:txBody>
          <a:bodyPr wrap="square" rtlCol="1">
            <a:spAutoFit/>
          </a:bodyPr>
          <a:lstStyle/>
          <a:p>
            <a:r>
              <a:rPr lang="ar-SA" sz="2800" b="1" dirty="0">
                <a:solidFill>
                  <a:schemeClr val="accent1"/>
                </a:solidFill>
              </a:rPr>
              <a:t>انتقلوا الى كتاب التلميذ صفحة</a:t>
            </a:r>
            <a:r>
              <a:rPr lang="he-IL" sz="2800" b="1" dirty="0">
                <a:solidFill>
                  <a:schemeClr val="accent1"/>
                </a:solidFill>
              </a:rPr>
              <a:t> 165-162</a:t>
            </a:r>
            <a:r>
              <a:rPr lang="ar-SA" sz="2800" b="1" dirty="0">
                <a:solidFill>
                  <a:schemeClr val="accent1"/>
                </a:solidFill>
              </a:rPr>
              <a:t>وأكملوا المهام.</a:t>
            </a:r>
            <a:r>
              <a:rPr lang="he-IL" sz="2800" b="1" dirty="0">
                <a:solidFill>
                  <a:srgbClr val="FFC000"/>
                </a:solidFill>
              </a:rPr>
              <a:t>.</a:t>
            </a:r>
          </a:p>
        </p:txBody>
      </p:sp>
      <p:pic>
        <p:nvPicPr>
          <p:cNvPr id="8" name="תמונה 7">
            <a:extLst>
              <a:ext uri="{FF2B5EF4-FFF2-40B4-BE49-F238E27FC236}">
                <a16:creationId xmlns:a16="http://schemas.microsoft.com/office/drawing/2014/main" id="{C7E4D032-57D0-E9ED-C96B-FFCB5612D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43" y="-26901"/>
            <a:ext cx="1542422" cy="565608"/>
          </a:xfrm>
          <a:prstGeom prst="rect">
            <a:avLst/>
          </a:prstGeom>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83686" y="9113"/>
            <a:ext cx="1208314" cy="800348"/>
          </a:xfrm>
          <a:prstGeom prst="rect">
            <a:avLst/>
          </a:prstGeom>
        </p:spPr>
      </p:pic>
    </p:spTree>
    <p:extLst>
      <p:ext uri="{BB962C8B-B14F-4D97-AF65-F5344CB8AC3E}">
        <p14:creationId xmlns:p14="http://schemas.microsoft.com/office/powerpoint/2010/main" val="291373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גזירת מסך"/>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4487" y="2342994"/>
            <a:ext cx="6095999" cy="4034225"/>
          </a:xfrm>
        </p:spPr>
      </p:pic>
      <p:sp>
        <p:nvSpPr>
          <p:cNvPr id="13" name="תיבת טקסט 12">
            <a:extLst>
              <a:ext uri="{FF2B5EF4-FFF2-40B4-BE49-F238E27FC236}">
                <a16:creationId xmlns:a16="http://schemas.microsoft.com/office/drawing/2014/main" id="{5809F5AD-1AD3-4207-1494-1327980DE9A1}"/>
              </a:ext>
            </a:extLst>
          </p:cNvPr>
          <p:cNvSpPr txBox="1"/>
          <p:nvPr/>
        </p:nvSpPr>
        <p:spPr>
          <a:xfrm>
            <a:off x="3012707" y="-219650"/>
            <a:ext cx="7485247" cy="584775"/>
          </a:xfrm>
          <a:prstGeom prst="rect">
            <a:avLst/>
          </a:prstGeom>
          <a:noFill/>
        </p:spPr>
        <p:txBody>
          <a:bodyPr wrap="square" rtlCol="1">
            <a:spAutoFit/>
          </a:bodyPr>
          <a:lstStyle/>
          <a:p>
            <a:r>
              <a:rPr lang="he-IL" sz="2800" b="1" dirty="0">
                <a:solidFill>
                  <a:schemeClr val="bg1"/>
                </a:solidFill>
              </a:rPr>
              <a:t>משימה: נכיר את היקום</a:t>
            </a:r>
            <a:r>
              <a:rPr lang="en-US" sz="3200" b="1" dirty="0">
                <a:solidFill>
                  <a:schemeClr val="bg1"/>
                </a:solidFill>
              </a:rPr>
              <a:t> </a:t>
            </a:r>
            <a:r>
              <a:rPr lang="he-IL" sz="2000" dirty="0">
                <a:solidFill>
                  <a:schemeClr val="bg1"/>
                </a:solidFill>
              </a:rPr>
              <a:t>(עמודים 165-162)</a:t>
            </a:r>
            <a:endParaRPr lang="he-IL" sz="3200" dirty="0">
              <a:solidFill>
                <a:schemeClr val="bg1"/>
              </a:solidFill>
            </a:endParaRPr>
          </a:p>
        </p:txBody>
      </p:sp>
      <p:sp>
        <p:nvSpPr>
          <p:cNvPr id="14" name="תיבת טקסט 13">
            <a:extLst>
              <a:ext uri="{FF2B5EF4-FFF2-40B4-BE49-F238E27FC236}">
                <a16:creationId xmlns:a16="http://schemas.microsoft.com/office/drawing/2014/main" id="{99176271-290F-A6BC-E1A8-51EBD02D9F12}"/>
              </a:ext>
            </a:extLst>
          </p:cNvPr>
          <p:cNvSpPr txBox="1"/>
          <p:nvPr/>
        </p:nvSpPr>
        <p:spPr>
          <a:xfrm>
            <a:off x="3354730" y="151013"/>
            <a:ext cx="5891513" cy="1384995"/>
          </a:xfrm>
          <a:prstGeom prst="rect">
            <a:avLst/>
          </a:prstGeom>
          <a:solidFill>
            <a:schemeClr val="tx1"/>
          </a:solidFill>
          <a:ln>
            <a:solidFill>
              <a:schemeClr val="tx1"/>
            </a:solidFill>
          </a:ln>
        </p:spPr>
        <p:txBody>
          <a:bodyPr wrap="square" rtlCol="1">
            <a:spAutoFit/>
          </a:bodyPr>
          <a:lstStyle/>
          <a:p>
            <a:r>
              <a:rPr lang="ar-SA" sz="2800" b="1" dirty="0">
                <a:solidFill>
                  <a:srgbClr val="00B0F0"/>
                </a:solidFill>
                <a:latin typeface="NarkisClassicMF-Regular"/>
              </a:rPr>
              <a:t>في الكون يوجد فضاء (فراغ) وأنواع مختلفة من الأجسام: مجرات، كواكب، نجوم، مجموعات شمسية وغيرها.</a:t>
            </a:r>
            <a:endParaRPr lang="he-IL" sz="2800" dirty="0">
              <a:solidFill>
                <a:srgbClr val="00B0F0"/>
              </a:solidFill>
            </a:endParaRPr>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78174" y="-1398312"/>
            <a:ext cx="1208314" cy="800348"/>
          </a:xfrm>
          <a:prstGeom prst="rect">
            <a:avLst/>
          </a:prstGeom>
        </p:spPr>
      </p:pic>
      <p:pic>
        <p:nvPicPr>
          <p:cNvPr id="9" name="תמונה 8">
            <a:extLst>
              <a:ext uri="{FF2B5EF4-FFF2-40B4-BE49-F238E27FC236}">
                <a16:creationId xmlns:a16="http://schemas.microsoft.com/office/drawing/2014/main" id="{C7E4D032-57D0-E9ED-C96B-FFCB5612D0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880768"/>
            <a:ext cx="1542422" cy="565608"/>
          </a:xfrm>
          <a:prstGeom prst="rect">
            <a:avLst/>
          </a:prstGeom>
        </p:spPr>
      </p:pic>
      <p:pic>
        <p:nvPicPr>
          <p:cNvPr id="5" name="תמונה 4" descr="גזירת מסך"/>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6632" y="2441839"/>
            <a:ext cx="4573760" cy="3935380"/>
          </a:xfrm>
          <a:prstGeom prst="rect">
            <a:avLst/>
          </a:prstGeom>
        </p:spPr>
      </p:pic>
    </p:spTree>
    <p:extLst>
      <p:ext uri="{BB962C8B-B14F-4D97-AF65-F5344CB8AC3E}">
        <p14:creationId xmlns:p14="http://schemas.microsoft.com/office/powerpoint/2010/main" val="108361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duotone>
              <a:schemeClr val="bg2">
                <a:shade val="45000"/>
                <a:satMod val="135000"/>
              </a:schemeClr>
              <a:prstClr val="white"/>
            </a:duotone>
          </a:blip>
          <a:stretch>
            <a:fillRect/>
          </a:stretch>
        </p:blipFill>
        <p:spPr>
          <a:xfrm>
            <a:off x="-69850" y="-26901"/>
            <a:ext cx="12331699" cy="6876662"/>
          </a:xfrm>
          <a:prstGeom prst="rect">
            <a:avLst/>
          </a:prstGeom>
          <a:solidFill>
            <a:srgbClr val="6699FF"/>
          </a:solidFill>
        </p:spPr>
      </p:pic>
      <p:pic>
        <p:nvPicPr>
          <p:cNvPr id="8" name="תמונה 7">
            <a:extLst>
              <a:ext uri="{FF2B5EF4-FFF2-40B4-BE49-F238E27FC236}">
                <a16:creationId xmlns:a16="http://schemas.microsoft.com/office/drawing/2014/main" id="{C7E4D032-57D0-E9ED-C96B-FFCB5612D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43" y="-26901"/>
            <a:ext cx="1542422" cy="565608"/>
          </a:xfrm>
          <a:prstGeom prst="rect">
            <a:avLst/>
          </a:prstGeom>
        </p:spPr>
      </p:pic>
      <p:sp>
        <p:nvSpPr>
          <p:cNvPr id="10" name="כותרת 1">
            <a:extLst>
              <a:ext uri="{FF2B5EF4-FFF2-40B4-BE49-F238E27FC236}">
                <a16:creationId xmlns:a16="http://schemas.microsoft.com/office/drawing/2014/main" id="{FA63EC30-428E-AC01-EA4C-390400C8DAE0}"/>
              </a:ext>
            </a:extLst>
          </p:cNvPr>
          <p:cNvSpPr txBox="1">
            <a:spLocks/>
          </p:cNvSpPr>
          <p:nvPr/>
        </p:nvSpPr>
        <p:spPr>
          <a:xfrm>
            <a:off x="-475431" y="88637"/>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tx2"/>
                </a:solidFill>
                <a:cs typeface="+mn-cs"/>
              </a:rPr>
              <a:t>مجرَّة درب التَّبَّانَة</a:t>
            </a:r>
            <a:endParaRPr lang="en-US" b="1" dirty="0">
              <a:solidFill>
                <a:schemeClr val="tx2"/>
              </a:solidFill>
              <a:cs typeface="+mn-cs"/>
            </a:endParaRPr>
          </a:p>
        </p:txBody>
      </p:sp>
      <p:pic>
        <p:nvPicPr>
          <p:cNvPr id="12" name="מציין מיקום תוכן 5">
            <a:extLst>
              <a:ext uri="{FF2B5EF4-FFF2-40B4-BE49-F238E27FC236}">
                <a16:creationId xmlns:a16="http://schemas.microsoft.com/office/drawing/2014/main" id="{989C39AE-7891-1031-4760-264C5FE913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9925" y="1746938"/>
            <a:ext cx="4351338" cy="4351338"/>
          </a:xfrm>
          <a:prstGeom prst="rect">
            <a:avLst/>
          </a:prstGeom>
        </p:spPr>
      </p:pic>
      <p:pic>
        <p:nvPicPr>
          <p:cNvPr id="13" name="תמונה 12">
            <a:extLst>
              <a:ext uri="{FF2B5EF4-FFF2-40B4-BE49-F238E27FC236}">
                <a16:creationId xmlns:a16="http://schemas.microsoft.com/office/drawing/2014/main" id="{355DC6A7-D70C-35FB-D456-536E403B0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9986" y="916308"/>
            <a:ext cx="3982090" cy="5576567"/>
          </a:xfrm>
          <a:prstGeom prst="rect">
            <a:avLst/>
          </a:prstGeom>
        </p:spPr>
      </p:pic>
      <p:sp>
        <p:nvSpPr>
          <p:cNvPr id="15" name="TextBox 7">
            <a:extLst>
              <a:ext uri="{FF2B5EF4-FFF2-40B4-BE49-F238E27FC236}">
                <a16:creationId xmlns:a16="http://schemas.microsoft.com/office/drawing/2014/main" id="{4302FB78-CD62-A671-3BA6-BBAC25122B12}"/>
              </a:ext>
            </a:extLst>
          </p:cNvPr>
          <p:cNvSpPr txBox="1"/>
          <p:nvPr/>
        </p:nvSpPr>
        <p:spPr>
          <a:xfrm>
            <a:off x="8077200" y="6410324"/>
            <a:ext cx="3952875" cy="369332"/>
          </a:xfrm>
          <a:prstGeom prst="rect">
            <a:avLst/>
          </a:prstGeom>
          <a:noFill/>
        </p:spPr>
        <p:txBody>
          <a:bodyPr wrap="square" rtlCol="0">
            <a:spAutoFit/>
          </a:bodyPr>
          <a:lstStyle/>
          <a:p>
            <a:r>
              <a:rPr lang="ar-SA" dirty="0"/>
              <a:t>الصورة من الويكيبيديا</a:t>
            </a:r>
            <a:endParaRPr lang="en-US" dirty="0"/>
          </a:p>
        </p:txBody>
      </p:sp>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83686" y="65870"/>
            <a:ext cx="1208314" cy="800348"/>
          </a:xfrm>
          <a:prstGeom prst="rect">
            <a:avLst/>
          </a:prstGeom>
        </p:spPr>
      </p:pic>
    </p:spTree>
    <p:extLst>
      <p:ext uri="{BB962C8B-B14F-4D97-AF65-F5344CB8AC3E}">
        <p14:creationId xmlns:p14="http://schemas.microsoft.com/office/powerpoint/2010/main" val="208943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DA45B4-91AC-30B0-6874-ABA26A927389}"/>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CD180DA7-1750-0363-92AA-F16B0B89668F}"/>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39059683-3DD8-2378-83FC-181D3CC4E14D}"/>
              </a:ext>
            </a:extLst>
          </p:cNvPr>
          <p:cNvPicPr>
            <a:picLocks noChangeAspect="1"/>
          </p:cNvPicPr>
          <p:nvPr/>
        </p:nvPicPr>
        <p:blipFill>
          <a:blip r:embed="rId3">
            <a:duotone>
              <a:schemeClr val="bg2">
                <a:shade val="45000"/>
                <a:satMod val="135000"/>
              </a:schemeClr>
              <a:prstClr val="white"/>
            </a:duotone>
          </a:blip>
          <a:stretch>
            <a:fillRect/>
          </a:stretch>
        </p:blipFill>
        <p:spPr>
          <a:xfrm>
            <a:off x="-69850" y="-130254"/>
            <a:ext cx="12331699" cy="7118505"/>
          </a:xfrm>
          <a:prstGeom prst="rect">
            <a:avLst/>
          </a:prstGeom>
          <a:solidFill>
            <a:srgbClr val="6699FF"/>
          </a:solidFill>
        </p:spPr>
      </p:pic>
      <p:pic>
        <p:nvPicPr>
          <p:cNvPr id="8" name="תמונה 7">
            <a:extLst>
              <a:ext uri="{FF2B5EF4-FFF2-40B4-BE49-F238E27FC236}">
                <a16:creationId xmlns:a16="http://schemas.microsoft.com/office/drawing/2014/main" id="{C7E4D032-57D0-E9ED-C96B-FFCB5612D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43" y="-26901"/>
            <a:ext cx="1542422" cy="565608"/>
          </a:xfrm>
          <a:prstGeom prst="rect">
            <a:avLst/>
          </a:prstGeom>
        </p:spPr>
      </p:pic>
      <p:pic>
        <p:nvPicPr>
          <p:cNvPr id="9" name="מציין מיקום תוכן 3">
            <a:extLst>
              <a:ext uri="{FF2B5EF4-FFF2-40B4-BE49-F238E27FC236}">
                <a16:creationId xmlns:a16="http://schemas.microsoft.com/office/drawing/2014/main" id="{66BBD950-6EC1-D371-FCAF-908C93FB3B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765" y="1690688"/>
            <a:ext cx="7658404" cy="4986337"/>
          </a:xfrm>
          <a:prstGeom prst="rect">
            <a:avLst/>
          </a:prstGeom>
        </p:spPr>
      </p:pic>
      <p:sp>
        <p:nvSpPr>
          <p:cNvPr id="10" name="כותרת 1">
            <a:extLst>
              <a:ext uri="{FF2B5EF4-FFF2-40B4-BE49-F238E27FC236}">
                <a16:creationId xmlns:a16="http://schemas.microsoft.com/office/drawing/2014/main" id="{FA63EC30-428E-AC01-EA4C-390400C8DAE0}"/>
              </a:ext>
            </a:extLst>
          </p:cNvPr>
          <p:cNvSpPr txBox="1">
            <a:spLocks/>
          </p:cNvSpPr>
          <p:nvPr/>
        </p:nvSpPr>
        <p:spPr>
          <a:xfrm>
            <a:off x="-475431" y="88637"/>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tx2"/>
                </a:solidFill>
                <a:cs typeface="+mn-cs"/>
              </a:rPr>
              <a:t>مجرة</a:t>
            </a:r>
            <a:r>
              <a:rPr lang="he-IL" b="1" dirty="0">
                <a:solidFill>
                  <a:schemeClr val="tx2"/>
                </a:solidFill>
                <a:cs typeface="+mn-cs"/>
              </a:rPr>
              <a:t> </a:t>
            </a:r>
            <a:r>
              <a:rPr lang="en-GB" b="1" dirty="0">
                <a:solidFill>
                  <a:schemeClr val="tx2"/>
                </a:solidFill>
                <a:cs typeface="+mn-cs"/>
              </a:rPr>
              <a:t>M33</a:t>
            </a:r>
            <a:endParaRPr lang="en-US" b="1" dirty="0">
              <a:solidFill>
                <a:schemeClr val="tx2"/>
              </a:solidFill>
              <a:cs typeface="+mn-cs"/>
            </a:endParaRPr>
          </a:p>
        </p:txBody>
      </p:sp>
      <p:sp>
        <p:nvSpPr>
          <p:cNvPr id="11" name="TextBox 4">
            <a:extLst>
              <a:ext uri="{FF2B5EF4-FFF2-40B4-BE49-F238E27FC236}">
                <a16:creationId xmlns:a16="http://schemas.microsoft.com/office/drawing/2014/main" id="{2A27ADDD-6ECF-FAB1-6FDC-C331D71DEA4E}"/>
              </a:ext>
            </a:extLst>
          </p:cNvPr>
          <p:cNvSpPr txBox="1"/>
          <p:nvPr/>
        </p:nvSpPr>
        <p:spPr>
          <a:xfrm>
            <a:off x="-31234" y="5988734"/>
            <a:ext cx="1924050" cy="369332"/>
          </a:xfrm>
          <a:prstGeom prst="rect">
            <a:avLst/>
          </a:prstGeom>
          <a:noFill/>
        </p:spPr>
        <p:txBody>
          <a:bodyPr wrap="square" rtlCol="0">
            <a:spAutoFit/>
          </a:bodyPr>
          <a:lstStyle/>
          <a:p>
            <a:r>
              <a:rPr lang="ar-SA" dirty="0"/>
              <a:t>الصورة من</a:t>
            </a:r>
            <a:r>
              <a:rPr lang="en-GB" dirty="0" err="1"/>
              <a:t>pixabay</a:t>
            </a:r>
            <a:endParaRPr lang="en-US" dirty="0"/>
          </a:p>
        </p:txBody>
      </p:sp>
      <p:pic>
        <p:nvPicPr>
          <p:cNvPr id="12" name="תמונה 11">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92151" y="-48930"/>
            <a:ext cx="1208314" cy="800348"/>
          </a:xfrm>
          <a:prstGeom prst="rect">
            <a:avLst/>
          </a:prstGeom>
        </p:spPr>
      </p:pic>
    </p:spTree>
    <p:extLst>
      <p:ext uri="{BB962C8B-B14F-4D97-AF65-F5344CB8AC3E}">
        <p14:creationId xmlns:p14="http://schemas.microsoft.com/office/powerpoint/2010/main" val="412059030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17794</TotalTime>
  <Words>1880</Words>
  <Application>Microsoft Office PowerPoint</Application>
  <PresentationFormat>מסך רחב</PresentationFormat>
  <Paragraphs>168</Paragraphs>
  <Slides>32</Slides>
  <Notes>32</Notes>
  <HiddenSlides>0</HiddenSlides>
  <MMClips>0</MMClips>
  <ScaleCrop>false</ScaleCrop>
  <HeadingPairs>
    <vt:vector size="6" baseType="variant">
      <vt:variant>
        <vt:lpstr>גופנים בשימוש</vt:lpstr>
      </vt:variant>
      <vt:variant>
        <vt:i4>12</vt:i4>
      </vt:variant>
      <vt:variant>
        <vt:lpstr>ערכת נושא</vt:lpstr>
      </vt:variant>
      <vt:variant>
        <vt:i4>1</vt:i4>
      </vt:variant>
      <vt:variant>
        <vt:lpstr>כותרות שקופיות</vt:lpstr>
      </vt:variant>
      <vt:variant>
        <vt:i4>32</vt:i4>
      </vt:variant>
    </vt:vector>
  </HeadingPairs>
  <TitlesOfParts>
    <vt:vector size="45" baseType="lpstr">
      <vt:lpstr>Almoni Neue DL 4.0 AAA</vt:lpstr>
      <vt:lpstr>Arial</vt:lpstr>
      <vt:lpstr>Calibri</vt:lpstr>
      <vt:lpstr>Calibri Light</vt:lpstr>
      <vt:lpstr>Courier New</vt:lpstr>
      <vt:lpstr>NarkisClassicMF-Bold</vt:lpstr>
      <vt:lpstr>NarkisClassicMF-Regular</vt:lpstr>
      <vt:lpstr>NarkisimMFO</vt:lpstr>
      <vt:lpstr>NarkisimMFOBold</vt:lpstr>
      <vt:lpstr>Spacer-Black</vt:lpstr>
      <vt:lpstr>Wingdings 2</vt:lpstr>
      <vt:lpstr>YouTube Sans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noga mishan</dc:creator>
  <cp:lastModifiedBy>shlomi sh shlomish</cp:lastModifiedBy>
  <cp:revision>57</cp:revision>
  <dcterms:created xsi:type="dcterms:W3CDTF">2023-11-28T10:46:58Z</dcterms:created>
  <dcterms:modified xsi:type="dcterms:W3CDTF">2024-02-20T16:19:54Z</dcterms:modified>
</cp:coreProperties>
</file>