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78" r:id="rId2"/>
    <p:sldId id="256" r:id="rId3"/>
    <p:sldId id="257" r:id="rId4"/>
    <p:sldId id="258" r:id="rId5"/>
    <p:sldId id="259" r:id="rId6"/>
    <p:sldId id="260" r:id="rId7"/>
    <p:sldId id="275" r:id="rId8"/>
    <p:sldId id="276" r:id="rId9"/>
    <p:sldId id="271" r:id="rId10"/>
    <p:sldId id="272" r:id="rId11"/>
    <p:sldId id="262" r:id="rId12"/>
    <p:sldId id="280" r:id="rId13"/>
    <p:sldId id="281" r:id="rId14"/>
    <p:sldId id="282" r:id="rId15"/>
    <p:sldId id="264" r:id="rId16"/>
    <p:sldId id="265" r:id="rId17"/>
    <p:sldId id="274" r:id="rId18"/>
    <p:sldId id="270" r:id="rId19"/>
    <p:sldId id="266" r:id="rId20"/>
    <p:sldId id="283" r:id="rId21"/>
    <p:sldId id="267" r:id="rId22"/>
    <p:sldId id="268" r:id="rId23"/>
    <p:sldId id="269"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2364" y="32"/>
      </p:cViewPr>
      <p:guideLst>
        <p:guide orient="horz" pos="2167"/>
        <p:guide pos="3840"/>
      </p:guideLst>
    </p:cSldViewPr>
  </p:slideViewPr>
  <p:notesTextViewPr>
    <p:cViewPr>
      <p:scale>
        <a:sx n="1" d="1"/>
        <a:sy n="1" d="1"/>
      </p:scale>
      <p:origin x="0" y="0"/>
    </p:cViewPr>
  </p:notesTextViewPr>
  <p:sorterViewPr>
    <p:cViewPr>
      <p:scale>
        <a:sx n="100" d="100"/>
        <a:sy n="100" d="100"/>
      </p:scale>
      <p:origin x="0" y="45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ED2D43F-666A-4934-86AB-0B018BDA4A0C}" type="datetimeFigureOut">
              <a:rPr lang="he-IL" smtClean="0"/>
              <a:t>י"א/שבט/תשפ"ד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5F7F0E3-A5FB-4E64-8CC6-E6E3A4BFDB39}" type="slidenum">
              <a:rPr lang="he-IL" smtClean="0"/>
              <a:t>‹#›</a:t>
            </a:fld>
            <a:endParaRPr lang="he-IL"/>
          </a:p>
        </p:txBody>
      </p:sp>
    </p:spTree>
    <p:extLst>
      <p:ext uri="{BB962C8B-B14F-4D97-AF65-F5344CB8AC3E}">
        <p14:creationId xmlns:p14="http://schemas.microsoft.com/office/powerpoint/2010/main" val="12801395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שלישי: מים במעגל — מחזור המים</a:t>
            </a:r>
            <a:r>
              <a:rPr lang="he-IL" dirty="0"/>
              <a:t>. הפרק מדגיש את הקשר שבין שינויי מזג אוויר לבין תופעות רבות הקשורות במחזור המים בטבע כדוגמת התאדות, התעבות ויצירת משקעים; קיומו של מחזור המים בטבע מאפשר את התחדשותם של מקורות המים. הפרק דן במצבם של מקורות המים בישראל ובפתרונות הטכנולוגיים וההתנהגותיים שיישומם עשוי לפתור את הבעיה.</a:t>
            </a:r>
          </a:p>
          <a:p>
            <a:r>
              <a:rPr lang="he-IL" dirty="0"/>
              <a:t>אף שהמים הם משאב טבע מתחדש, צריכת המים המתוקים גדולה ביחס להיצע. מים מתוקים הם משאב טבע הנמצא במחסור במדינת ישראל. </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a:t>
            </a:fld>
            <a:endParaRPr lang="he-IL"/>
          </a:p>
        </p:txBody>
      </p:sp>
    </p:spTree>
    <p:extLst>
      <p:ext uri="{BB962C8B-B14F-4D97-AF65-F5344CB8AC3E}">
        <p14:creationId xmlns:p14="http://schemas.microsoft.com/office/powerpoint/2010/main" val="130580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שינוי אקלים וקיימות. המשימה </a:t>
            </a:r>
            <a:r>
              <a:rPr lang="he-IL" b="1" dirty="0"/>
              <a:t>הצפות בערי ישראל </a:t>
            </a:r>
            <a:r>
              <a:rPr lang="he-IL" dirty="0"/>
              <a:t>עוסקת בהצפות הנגרמות בגלל ירידת כמות משקעים גדולה בפרק זמן קצר, לגורמים להצפות ובדרכי פתרון תוך התייחסות למחזור המים בטבע.</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10</a:t>
            </a:fld>
            <a:endParaRPr lang="he-IL"/>
          </a:p>
        </p:txBody>
      </p:sp>
    </p:spTree>
    <p:extLst>
      <p:ext uri="{BB962C8B-B14F-4D97-AF65-F5344CB8AC3E}">
        <p14:creationId xmlns:p14="http://schemas.microsoft.com/office/powerpoint/2010/main" val="40546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המוקד של המשימה הוא הבניה מפורשת של מיומנות החשיבה השערה. השערות הן הסברים אפשריים לתופעות. ההשערות לרוב מבוססות על ידע או על מידע. דוגמאות להשערות אפשריות: ייתכן והמים חלחלו לקרקעית הברכה, ייתכן והמים התאדו, ייתכן ורוקנו את הברכה, ייתכן ובעלי חיים שתו את המים.</a:t>
            </a:r>
          </a:p>
          <a:p>
            <a:r>
              <a:rPr lang="he-IL" dirty="0"/>
              <a:t>קוראים את הסיפור ועורכים דיון במליאת הכיתה בעזרת השאלות.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11</a:t>
            </a:fld>
            <a:endParaRPr lang="he-IL"/>
          </a:p>
        </p:txBody>
      </p:sp>
    </p:spTree>
    <p:extLst>
      <p:ext uri="{BB962C8B-B14F-4D97-AF65-F5344CB8AC3E}">
        <p14:creationId xmlns:p14="http://schemas.microsoft.com/office/powerpoint/2010/main" val="193735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12</a:t>
            </a:fld>
            <a:endParaRPr lang="he-IL">
              <a:solidFill>
                <a:prstClr val="black"/>
              </a:solidFill>
            </a:endParaRPr>
          </a:p>
        </p:txBody>
      </p:sp>
    </p:spTree>
    <p:extLst>
      <p:ext uri="{BB962C8B-B14F-4D97-AF65-F5344CB8AC3E}">
        <p14:creationId xmlns:p14="http://schemas.microsoft.com/office/powerpoint/2010/main" val="263801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13</a:t>
            </a:fld>
            <a:endParaRPr lang="he-IL">
              <a:solidFill>
                <a:prstClr val="black"/>
              </a:solidFill>
            </a:endParaRPr>
          </a:p>
        </p:txBody>
      </p:sp>
    </p:spTree>
    <p:extLst>
      <p:ext uri="{BB962C8B-B14F-4D97-AF65-F5344CB8AC3E}">
        <p14:creationId xmlns:p14="http://schemas.microsoft.com/office/powerpoint/2010/main" val="293309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solidFill>
                  <a:prstClr val="black"/>
                </a:solidFill>
              </a:rPr>
              <a:pPr/>
              <a:t>14</a:t>
            </a:fld>
            <a:endParaRPr lang="he-IL">
              <a:solidFill>
                <a:prstClr val="black"/>
              </a:solidFill>
            </a:endParaRPr>
          </a:p>
        </p:txBody>
      </p:sp>
    </p:spTree>
    <p:extLst>
      <p:ext uri="{BB962C8B-B14F-4D97-AF65-F5344CB8AC3E}">
        <p14:creationId xmlns:p14="http://schemas.microsoft.com/office/powerpoint/2010/main" val="153163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בעיית המחסור במים מתוקים במדינת ישראל שבה ועולה מדי פעם בכלי התקשורת. לא פעם חזינו בתמונות המראות את המצב העגום</a:t>
            </a:r>
          </a:p>
          <a:p>
            <a:r>
              <a:rPr lang="he-IL" dirty="0"/>
              <a:t>של הכנרת ושל מקורות מים אחרים. בתת הפרק הקודם הוצג מחזור המים שהודות לקיומו יכולים מאגרי המים להתחדש. מכאן עולה השאלה</a:t>
            </a:r>
          </a:p>
          <a:p>
            <a:r>
              <a:rPr lang="he-IL" dirty="0"/>
              <a:t>המרכזית שבה עוסק תת פרק זה: "כיצד ייתכן שיש מחסור במים אם מדובר במשאב טבע שמתחדש כל הזמן?".</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15</a:t>
            </a:fld>
            <a:endParaRPr lang="he-IL"/>
          </a:p>
        </p:txBody>
      </p:sp>
    </p:spTree>
    <p:extLst>
      <p:ext uri="{BB962C8B-B14F-4D97-AF65-F5344CB8AC3E}">
        <p14:creationId xmlns:p14="http://schemas.microsoft.com/office/powerpoint/2010/main" val="45055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מחסור במים מתרחש כאשר כמות המים הנצרכת ו/או המתאדה ממקורות המים גדולה מכמות המים המגיעה מהמשקעים.</a:t>
            </a:r>
          </a:p>
          <a:p>
            <a:r>
              <a:rPr lang="he-IL" dirty="0"/>
              <a:t>אפשר למנוע מצב של מחסור במים באמצעות פתרונות טכנולוגיים (טיהור שפכים, אגירת מים בסכרים, התפלת מים)  וכן באמצעות חיסכון.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16</a:t>
            </a:fld>
            <a:endParaRPr lang="he-IL"/>
          </a:p>
        </p:txBody>
      </p:sp>
    </p:spTree>
    <p:extLst>
      <p:ext uri="{BB962C8B-B14F-4D97-AF65-F5344CB8AC3E}">
        <p14:creationId xmlns:p14="http://schemas.microsoft.com/office/powerpoint/2010/main" val="349335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ושינוי אקלימי וקיימות, המשימה </a:t>
            </a:r>
            <a:r>
              <a:rPr lang="he-IL" b="1" dirty="0"/>
              <a:t>טפטפת- המצאה ישראלית שטפטפה לעולם</a:t>
            </a:r>
            <a:r>
              <a:rPr lang="he-IL" dirty="0"/>
              <a:t>. </a:t>
            </a:r>
          </a:p>
          <a:p>
            <a:r>
              <a:rPr lang="he-IL" dirty="0"/>
              <a:t>המשימה עוסקת בהמצאה הישראלית "הטפטפת" כפתרון טכנולוגי להקטנת איבוד מים בהשקיה.</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17</a:t>
            </a:fld>
            <a:endParaRPr lang="he-IL"/>
          </a:p>
        </p:txBody>
      </p:sp>
    </p:spTree>
    <p:extLst>
      <p:ext uri="{BB962C8B-B14F-4D97-AF65-F5344CB8AC3E}">
        <p14:creationId xmlns:p14="http://schemas.microsoft.com/office/powerpoint/2010/main" val="206002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חומרים, שינוי אקלים וקיימות. </a:t>
            </a:r>
          </a:p>
          <a:p>
            <a:r>
              <a:rPr lang="he-IL" dirty="0"/>
              <a:t>המשימה </a:t>
            </a:r>
            <a:r>
              <a:rPr lang="he-IL" b="1" dirty="0"/>
              <a:t>פעם זרעו בישראל עננים </a:t>
            </a:r>
            <a:r>
              <a:rPr lang="he-IL" dirty="0"/>
              <a:t>עוסקת בטכנולוגיה להגברת הגשם על ידי עננים תוך התייחסות להסבר המדעי על תפקידו של יודיד הכסף בתהליך ההתעבות.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18</a:t>
            </a:fld>
            <a:endParaRPr lang="he-IL"/>
          </a:p>
        </p:txBody>
      </p:sp>
    </p:spTree>
    <p:extLst>
      <p:ext uri="{BB962C8B-B14F-4D97-AF65-F5344CB8AC3E}">
        <p14:creationId xmlns:p14="http://schemas.microsoft.com/office/powerpoint/2010/main" val="2174523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מנחים</a:t>
            </a:r>
            <a:r>
              <a:rPr lang="he-IL" baseline="0" dirty="0"/>
              <a:t> את התלמידים להשלים את המילים החסרות במשפטי הסיכום.</a:t>
            </a:r>
            <a:endParaRPr lang="en-US" dirty="0"/>
          </a:p>
        </p:txBody>
      </p:sp>
      <p:sp>
        <p:nvSpPr>
          <p:cNvPr id="4" name="מציין מיקום של מספר שקופית 3"/>
          <p:cNvSpPr>
            <a:spLocks noGrp="1"/>
          </p:cNvSpPr>
          <p:nvPr>
            <p:ph type="sldNum" sz="quarter" idx="10"/>
          </p:nvPr>
        </p:nvSpPr>
        <p:spPr/>
        <p:txBody>
          <a:bodyPr/>
          <a:lstStyle/>
          <a:p>
            <a:fld id="{55F7F0E3-A5FB-4E64-8CC6-E6E3A4BFDB39}" type="slidenum">
              <a:rPr lang="he-IL" smtClean="0"/>
              <a:t>19</a:t>
            </a:fld>
            <a:endParaRPr lang="he-IL"/>
          </a:p>
        </p:txBody>
      </p:sp>
    </p:spTree>
    <p:extLst>
      <p:ext uri="{BB962C8B-B14F-4D97-AF65-F5344CB8AC3E}">
        <p14:creationId xmlns:p14="http://schemas.microsoft.com/office/powerpoint/2010/main" val="324017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מטרת השיר היא לרמוז על התלות הקיומית שלנו בהתחדשות המים. שני המשפטים המודגשים בסוף כל בית מרמזים על תופעה זו: בקיץ "</a:t>
            </a:r>
            <a:r>
              <a:rPr lang="he-IL" dirty="0" err="1"/>
              <a:t>הבו</a:t>
            </a:r>
            <a:r>
              <a:rPr lang="he-IL" dirty="0"/>
              <a:t> לנו מים ונחיה!" ו"בחורף המים מתחדשים — אם לא יֵרד מספיק גשם, תהיה שנת בצורת". ברוח נימת השיר מומלץ להביא כתבות על שנות בצורת ועל המשמעות שיש לכך להתחדשות מקורות המים.</a:t>
            </a:r>
          </a:p>
          <a:p>
            <a:pPr algn="r"/>
            <a:r>
              <a:rPr lang="he-IL" dirty="0"/>
              <a:t>קוראים את השיר במליאה ומקיימים דיון בסוגיה: </a:t>
            </a:r>
            <a:r>
              <a:rPr lang="he-IL" sz="1200" b="1" i="0" u="none" strike="noStrike" baseline="0" dirty="0">
                <a:latin typeface="Arial" panose="020B0604020202020204" pitchFamily="34" charset="0"/>
                <a:cs typeface="Arial" panose="020B0604020202020204" pitchFamily="34" charset="0"/>
              </a:rPr>
              <a:t>אם בחורף מאגרי המים מתמלאים, אז למה אומרים שיש מחסור במים</a:t>
            </a:r>
            <a:r>
              <a:rPr lang="he-IL" sz="1100" b="1" i="0" u="none" strike="noStrike" baseline="0" dirty="0">
                <a:latin typeface="Arial" panose="020B0604020202020204" pitchFamily="34" charset="0"/>
                <a:cs typeface="Arial" panose="020B0604020202020204" pitchFamily="34" charset="0"/>
              </a:rPr>
              <a:t>?</a:t>
            </a:r>
            <a:endParaRPr lang="he-IL" sz="1100" b="1" dirty="0">
              <a:latin typeface="Arial" panose="020B060402020202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a:t>
            </a:fld>
            <a:endParaRPr lang="he-IL"/>
          </a:p>
        </p:txBody>
      </p:sp>
    </p:spTree>
    <p:extLst>
      <p:ext uri="{BB962C8B-B14F-4D97-AF65-F5344CB8AC3E}">
        <p14:creationId xmlns:p14="http://schemas.microsoft.com/office/powerpoint/2010/main" val="2154961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a:t>
            </a:r>
            <a:r>
              <a:rPr lang="he-IL" baseline="0" dirty="0"/>
              <a:t> את התלמידים למודעות אודות המיומנויות שנלמדו והופעלו. חשוב לציין את ההקשר של השימוש במיומנויות.</a:t>
            </a:r>
          </a:p>
          <a:p>
            <a:r>
              <a:rPr lang="he-IL" baseline="0" dirty="0"/>
              <a:t>דוגמאות:</a:t>
            </a:r>
          </a:p>
          <a:p>
            <a:r>
              <a:rPr lang="he-IL" baseline="0" dirty="0"/>
              <a:t>ניסחנו השערות: מה קרה </a:t>
            </a:r>
            <a:r>
              <a:rPr lang="he-IL" baseline="0"/>
              <a:t>למים שבברכה?</a:t>
            </a:r>
            <a:endParaRPr lang="he-IL" baseline="0" dirty="0"/>
          </a:p>
        </p:txBody>
      </p:sp>
      <p:sp>
        <p:nvSpPr>
          <p:cNvPr id="4" name="מציין מיקום של מספר שקופית 3"/>
          <p:cNvSpPr>
            <a:spLocks noGrp="1"/>
          </p:cNvSpPr>
          <p:nvPr>
            <p:ph type="sldNum" sz="quarter" idx="10"/>
          </p:nvPr>
        </p:nvSpPr>
        <p:spPr/>
        <p:txBody>
          <a:bodyPr/>
          <a:lstStyle/>
          <a:p>
            <a:fld id="{55F7F0E3-A5FB-4E64-8CC6-E6E3A4BFDB39}" type="slidenum">
              <a:rPr lang="he-IL" smtClean="0"/>
              <a:t>20</a:t>
            </a:fld>
            <a:endParaRPr lang="he-IL"/>
          </a:p>
        </p:txBody>
      </p:sp>
    </p:spTree>
    <p:extLst>
      <p:ext uri="{BB962C8B-B14F-4D97-AF65-F5344CB8AC3E}">
        <p14:creationId xmlns:p14="http://schemas.microsoft.com/office/powerpoint/2010/main" val="14710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להתחיל עם התלמידים במליאת הכיתה בפעילות המוצגת בשקופית ולאחר מכן להפנות אותם לשאר השאלות במשימה.</a:t>
            </a:r>
          </a:p>
          <a:p>
            <a:r>
              <a:rPr lang="he-IL" dirty="0"/>
              <a:t>אפשר להשתמש בשאלות/המשימות שמופיעות בתבנית זו למטרות של הערכה מעצבת.</a:t>
            </a:r>
          </a:p>
          <a:p>
            <a:r>
              <a:rPr lang="he-IL" dirty="0"/>
              <a:t>בניגוד להערכה מסכמת שהיא הערכה לצורך סיכום שלב הלמידה. </a:t>
            </a:r>
            <a:r>
              <a:rPr lang="he-IL"/>
              <a:t>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21</a:t>
            </a:fld>
            <a:endParaRPr lang="he-IL"/>
          </a:p>
        </p:txBody>
      </p:sp>
    </p:spTree>
    <p:extLst>
      <p:ext uri="{BB962C8B-B14F-4D97-AF65-F5344CB8AC3E}">
        <p14:creationId xmlns:p14="http://schemas.microsoft.com/office/powerpoint/2010/main" val="169774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מסתיים במשימה טכנולוגית יש לנו אתגר. במשימה התלמידים מתבקשים לשכלל או להמציא מוצר שמבוסס על תכונות האוויר. </a:t>
            </a:r>
          </a:p>
          <a:p>
            <a:r>
              <a:rPr lang="he-IL" dirty="0"/>
              <a:t>המשימה מציבה אתגר חשיבתי שמצריך שימוש בתהליך פתרון בעיות טכנולוגי (תהליך התיכון). פתרון האתגר שימוש במושגים הקשורים</a:t>
            </a:r>
          </a:p>
          <a:p>
            <a:r>
              <a:rPr lang="he-IL" dirty="0"/>
              <a:t>לתכונות האוויר (מבודד חום, דחיס, מתפשט בחום). דגש מיוחד ניתן במשימה לניסוח הדרישות מהמוצר והאילוצים, בחירת החומרים והתאמתם</a:t>
            </a:r>
          </a:p>
          <a:p>
            <a:r>
              <a:rPr lang="he-IL" dirty="0"/>
              <a:t>למטרות המוצר.</a:t>
            </a:r>
          </a:p>
          <a:p>
            <a:r>
              <a:rPr lang="he-IL" dirty="0"/>
              <a:t>המשימה מתאימה ככלי להערכת ביצועי לומדים (ידע מושגי, מיומנויות תיכון, מיומנויות מידעניות, עבודת צוות ועוד).</a:t>
            </a:r>
          </a:p>
          <a:p>
            <a:r>
              <a:rPr lang="he-IL" dirty="0"/>
              <a:t>משימת האתגר היא משימת ביצוע בהקשר לתהליך פתרון בעיות.</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22</a:t>
            </a:fld>
            <a:endParaRPr lang="he-IL"/>
          </a:p>
        </p:txBody>
      </p:sp>
    </p:spTree>
    <p:extLst>
      <p:ext uri="{BB962C8B-B14F-4D97-AF65-F5344CB8AC3E}">
        <p14:creationId xmlns:p14="http://schemas.microsoft.com/office/powerpoint/2010/main" val="424461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העזרו בנווט תהליך התיכון לביצוע משימת האתגר.</a:t>
            </a:r>
          </a:p>
          <a:p>
            <a:r>
              <a:rPr lang="he-IL" dirty="0"/>
              <a:t>מכלי החשיבה והעשייה שמנווט את תהליך התיכון הוא נווט התיכון. חשוב ביותר להציג את נווט התיכון לתלמידים ולדון עמם על מרכיביו ועל חשיבות השימוש בו בעת תהליך פתרון הבעיה. הנווט ילווה אותם לאורך כל התהליך ויורה להם איזה תפקוד תיכון מרכזי מופעל בכל שלב של התהליך.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23</a:t>
            </a:fld>
            <a:endParaRPr lang="he-IL"/>
          </a:p>
        </p:txBody>
      </p:sp>
    </p:spTree>
    <p:extLst>
      <p:ext uri="{BB962C8B-B14F-4D97-AF65-F5344CB8AC3E}">
        <p14:creationId xmlns:p14="http://schemas.microsoft.com/office/powerpoint/2010/main" val="897923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24</a:t>
            </a:fld>
            <a:endParaRPr lang="he-IL"/>
          </a:p>
        </p:txBody>
      </p:sp>
    </p:spTree>
    <p:extLst>
      <p:ext uri="{BB962C8B-B14F-4D97-AF65-F5344CB8AC3E}">
        <p14:creationId xmlns:p14="http://schemas.microsoft.com/office/powerpoint/2010/main" val="14420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עיקרון חשוב להבנת מחזור המים בטבע קשור לשינויים במצבי הצבירה של המים. את מערכת הניסוי בונים כמתואר בתמונה. לפני ביצוע הניסוי</a:t>
            </a:r>
          </a:p>
          <a:p>
            <a:r>
              <a:rPr lang="he-IL" dirty="0"/>
              <a:t>חשוב לבקש מהתלמידים לשער מה יתקבל לדעתם בכל אחד משלבי הניסוי.</a:t>
            </a:r>
          </a:p>
          <a:p>
            <a:endParaRPr lang="he-IL" dirty="0"/>
          </a:p>
          <a:p>
            <a:r>
              <a:rPr lang="he-IL" dirty="0"/>
              <a:t>בעת ביצוע הניסוי חשוב להפנות את תשומת לב הלומדים להתרחשויות בכל אחד מהשלבים: מספקים חום לקרח, הקרח ניתך, המים מתחממים, טמפרטורת המים עולה, המים מתאדים, המים רותחים, האדים פוגעים בזכוכית הקרה, האדים מתעבים, טיפות מים מצטברות</a:t>
            </a:r>
          </a:p>
          <a:p>
            <a:r>
              <a:rPr lang="he-IL" dirty="0"/>
              <a:t>בבקבוק. את הבקבוק עם טיפות המים מכניסים למקפיא.</a:t>
            </a:r>
          </a:p>
          <a:p>
            <a:r>
              <a:rPr lang="he-IL" dirty="0"/>
              <a:t>שימו לב: כמות הקרח שתתקבל לאחר ההקפאה תהיה קטנה בהרבה מהכמות שהייתה בתחילת הניסוי. כדאי לדון עם התלמידים בנושא (הרי חומר אינו הולך לאיבוד). חשוב לערוך אנלוגיה בין מערכת הניסוי לבין תהליכים דומים שמתרחשים בסביבה: מים בסביבה עוברים ממצב צבירה אחד למשנהו, וכך הם עוברים מסביבה לסביבה. למשל, מהשלולית לאוויר, מהעננים לקרקע וכדומה.</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3</a:t>
            </a:fld>
            <a:endParaRPr lang="he-IL"/>
          </a:p>
        </p:txBody>
      </p:sp>
    </p:spTree>
    <p:extLst>
      <p:ext uri="{BB962C8B-B14F-4D97-AF65-F5344CB8AC3E}">
        <p14:creationId xmlns:p14="http://schemas.microsoft.com/office/powerpoint/2010/main" val="287754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לבקש מהתלמידים לתאר את התהליכים המוצגים בתרשים בעזרת השאלות שבעמוד 185</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4</a:t>
            </a:fld>
            <a:endParaRPr lang="he-IL"/>
          </a:p>
        </p:txBody>
      </p:sp>
    </p:spTree>
    <p:extLst>
      <p:ext uri="{BB962C8B-B14F-4D97-AF65-F5344CB8AC3E}">
        <p14:creationId xmlns:p14="http://schemas.microsoft.com/office/powerpoint/2010/main" val="283279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המשימה מוצע לקיים דיון בכיתה בעזרת תוכן בועיות הדיבור. האם העובדה שבקיץ זרימת הנחלים פוחתת ופני המים בכנרת יורדים מעידים על כך שהמים נעלמים מהסביבה?</a:t>
            </a:r>
          </a:p>
          <a:p>
            <a:pPr algn="r"/>
            <a:r>
              <a:rPr lang="he-IL" sz="1800" b="0" i="0" u="none" strike="noStrike" baseline="0" dirty="0">
                <a:latin typeface="NarkisimMFO"/>
              </a:rPr>
              <a:t>סיפורו של </a:t>
            </a:r>
            <a:r>
              <a:rPr lang="he-IL" sz="1800" b="1" i="0" u="none" strike="noStrike" baseline="0" dirty="0">
                <a:latin typeface="NarkisimMFOBold"/>
              </a:rPr>
              <a:t>מחזור המים </a:t>
            </a:r>
            <a:r>
              <a:rPr lang="he-IL" sz="1800" b="0" i="0" u="none" strike="noStrike" baseline="0" dirty="0">
                <a:latin typeface="NarkisimMFO"/>
              </a:rPr>
              <a:t>מתואר בקטע מידע שמחולק לשש פסקאות. רצף הפסקאות מאורגן באופן לוגי שמצביע על תהליכים שקשורים זה בזה. התחלתו של סיפור מחזור המים בהיווצרות עננים היא שרירותית ואפשר היה להתחיל מכל שלב בתהליך (למשל, מהפשרת שלגים).</a:t>
            </a:r>
            <a:endParaRPr lang="he-IL" dirty="0"/>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5</a:t>
            </a:fld>
            <a:endParaRPr lang="he-IL"/>
          </a:p>
        </p:txBody>
      </p:sp>
    </p:spTree>
    <p:extLst>
      <p:ext uri="{BB962C8B-B14F-4D97-AF65-F5344CB8AC3E}">
        <p14:creationId xmlns:p14="http://schemas.microsoft.com/office/powerpoint/2010/main" val="122371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מחזור המים בטבע. מעיינים בתרשים ומתארים את התהליך.</a:t>
            </a:r>
          </a:p>
          <a:p>
            <a:r>
              <a:rPr lang="he-IL" dirty="0"/>
              <a:t>כאשר אדי המים שבאוויר עולים ופוגשים אוויר קר בשכבות הגבוהות של הָאַטְמוֹסְפֶרָה, הם מִתְעַבִּים ויוצרים עננים. מהעננים ישובו וירֵדו מִשְקָעִים: גשם וברד. מים ישובו אל הים, ומשם ישובו ויתאדו... מים ישובו אל היבשה, ירטיבו אותה ואת כל אשר עליה. מים יזרמו אל הנהרות והנחלים ויחְַלְחֲלוּ למי תהום. מהיבשה יזרמו המים אל הימים, ומשם ישובו ויתאדו... ושוב אדי המים מִתְעַבִּים באַטְמוֹסְפֶרָה ויוצרים עננים...</a:t>
            </a:r>
          </a:p>
          <a:p>
            <a:r>
              <a:rPr lang="he-IL" dirty="0"/>
              <a:t>זהו תהליך החוזר על עצמו כל הזמן. לתהליך זה החוזר על עצמו קוראים מחזור המים בטבע.</a:t>
            </a:r>
          </a:p>
          <a:p>
            <a:r>
              <a:rPr lang="he-IL" dirty="0"/>
              <a:t>הודות למחזור המים בטבע, המים שבמקורות המים מתחדשים. לפיכך המים נחשבים למשאב טבע מתחדש.</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6</a:t>
            </a:fld>
            <a:endParaRPr lang="he-IL"/>
          </a:p>
        </p:txBody>
      </p:sp>
    </p:spTree>
    <p:extLst>
      <p:ext uri="{BB962C8B-B14F-4D97-AF65-F5344CB8AC3E}">
        <p14:creationId xmlns:p14="http://schemas.microsoft.com/office/powerpoint/2010/main" val="183803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186, משימה </a:t>
            </a:r>
            <a:r>
              <a:rPr lang="he-IL" b="1" dirty="0"/>
              <a:t>מים משאב טבע מתחדש</a:t>
            </a:r>
            <a:r>
              <a:rPr lang="he-IL" dirty="0"/>
              <a:t>. </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7</a:t>
            </a:fld>
            <a:endParaRPr lang="he-IL"/>
          </a:p>
        </p:txBody>
      </p:sp>
    </p:spTree>
    <p:extLst>
      <p:ext uri="{BB962C8B-B14F-4D97-AF65-F5344CB8AC3E}">
        <p14:creationId xmlns:p14="http://schemas.microsoft.com/office/powerpoint/2010/main" val="291780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190, משימה </a:t>
            </a:r>
            <a:r>
              <a:rPr lang="he-IL" b="1" dirty="0"/>
              <a:t>מים בכל מקום</a:t>
            </a:r>
            <a:r>
              <a:rPr lang="he-IL" dirty="0"/>
              <a:t>.</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8</a:t>
            </a:fld>
            <a:endParaRPr lang="he-IL"/>
          </a:p>
        </p:txBody>
      </p:sp>
    </p:spTree>
    <p:extLst>
      <p:ext uri="{BB962C8B-B14F-4D97-AF65-F5344CB8AC3E}">
        <p14:creationId xmlns:p14="http://schemas.microsoft.com/office/powerpoint/2010/main" val="371736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המשימה </a:t>
            </a:r>
            <a:r>
              <a:rPr lang="he-IL" b="1" dirty="0"/>
              <a:t>חוויות של שלג וברד עם מעיין ותמר </a:t>
            </a:r>
            <a:r>
              <a:rPr lang="he-IL" dirty="0"/>
              <a:t>עוסקת בתנאי מזג האוויר הדרושים ליצירת ברד ושלג ולנזקים הצפויים להיות בעקבות סופת ברד וסופת שלג קשה.</a:t>
            </a:r>
          </a:p>
        </p:txBody>
      </p:sp>
      <p:sp>
        <p:nvSpPr>
          <p:cNvPr id="4" name="מציין מיקום של מספר שקופית 3"/>
          <p:cNvSpPr>
            <a:spLocks noGrp="1"/>
          </p:cNvSpPr>
          <p:nvPr>
            <p:ph type="sldNum" sz="quarter" idx="5"/>
          </p:nvPr>
        </p:nvSpPr>
        <p:spPr/>
        <p:txBody>
          <a:bodyPr/>
          <a:lstStyle/>
          <a:p>
            <a:fld id="{55F7F0E3-A5FB-4E64-8CC6-E6E3A4BFDB39}" type="slidenum">
              <a:rPr lang="he-IL" smtClean="0"/>
              <a:t>9</a:t>
            </a:fld>
            <a:endParaRPr lang="he-IL"/>
          </a:p>
        </p:txBody>
      </p:sp>
    </p:spTree>
    <p:extLst>
      <p:ext uri="{BB962C8B-B14F-4D97-AF65-F5344CB8AC3E}">
        <p14:creationId xmlns:p14="http://schemas.microsoft.com/office/powerpoint/2010/main" val="2209072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1/21/2024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tmp"/><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tmp"/><Relationship Id="rId5" Type="http://schemas.openxmlformats.org/officeDocument/2006/relationships/image" Target="../media/image3.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tmp"/><Relationship Id="rId5" Type="http://schemas.openxmlformats.org/officeDocument/2006/relationships/image" Target="../media/image3.png"/><Relationship Id="rId4" Type="http://schemas.openxmlformats.org/officeDocument/2006/relationships/hyperlink" Target="https://www.youtube.com/watch?v=rSKi5CeRrv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tm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tm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tm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tmp"/><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tm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tmp"/><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tmp"/><Relationship Id="rId5" Type="http://schemas.openxmlformats.org/officeDocument/2006/relationships/image" Target="../media/image3.png"/><Relationship Id="rId4" Type="http://schemas.openxmlformats.org/officeDocument/2006/relationships/hyperlink" Target="https://www.youtube.com/watch?v=wdmBvGP1RE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tm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1">
            <a:extLst>
              <a:ext uri="{FF2B5EF4-FFF2-40B4-BE49-F238E27FC236}">
                <a16:creationId xmlns:a16="http://schemas.microsoft.com/office/drawing/2014/main" id="{404C0DF6-AAC4-F6D9-02B9-FD1198DE1D24}"/>
              </a:ext>
            </a:extLst>
          </p:cNvPr>
          <p:cNvSpPr>
            <a:spLocks noGrp="1"/>
          </p:cNvSpPr>
          <p:nvPr>
            <p:ph type="ctrTitle"/>
          </p:nvPr>
        </p:nvSpPr>
        <p:spPr>
          <a:xfrm>
            <a:off x="1042021" y="725557"/>
            <a:ext cx="8001000" cy="1321904"/>
          </a:xfrm>
        </p:spPr>
        <p:txBody>
          <a:bodyPr>
            <a:noAutofit/>
          </a:bodyPr>
          <a:lstStyle/>
          <a:p>
            <a:pPr algn="ctr"/>
            <a:r>
              <a:rPr lang="ar-SA" sz="4400" b="1" dirty="0">
                <a:solidFill>
                  <a:schemeClr val="bg1"/>
                </a:solidFill>
              </a:rPr>
              <a:t>علوم وتكنولوجيا للصف الرابع</a:t>
            </a:r>
            <a:br>
              <a:rPr lang="he-IL" sz="4400" dirty="0"/>
            </a:br>
            <a:endParaRPr lang="he-IL" sz="4400" b="1" dirty="0">
              <a:solidFill>
                <a:schemeClr val="bg1"/>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D9F47CB5-7A7E-18BF-B8D6-9C3DCA883B27}"/>
              </a:ext>
            </a:extLst>
          </p:cNvPr>
          <p:cNvSpPr txBox="1"/>
          <p:nvPr/>
        </p:nvSpPr>
        <p:spPr>
          <a:xfrm>
            <a:off x="259492" y="2317550"/>
            <a:ext cx="11491783" cy="3231654"/>
          </a:xfrm>
          <a:prstGeom prst="rect">
            <a:avLst/>
          </a:prstGeom>
          <a:noFill/>
        </p:spPr>
        <p:txBody>
          <a:bodyPr wrap="square" rtlCol="1">
            <a:spAutoFit/>
          </a:bodyPr>
          <a:lstStyle/>
          <a:p>
            <a:pPr algn="ctr"/>
            <a:r>
              <a:rPr lang="ar-SA" sz="4000" b="1" dirty="0">
                <a:solidFill>
                  <a:schemeClr val="bg1"/>
                </a:solidFill>
              </a:rPr>
              <a:t>عَارِضَةٌ مُرافِقَةٌ للتَّعلُّم</a:t>
            </a:r>
          </a:p>
          <a:p>
            <a:pPr algn="ctr"/>
            <a:endParaRPr lang="ar-SA" sz="4000" b="1" dirty="0">
              <a:solidFill>
                <a:schemeClr val="bg1"/>
              </a:solidFill>
            </a:endParaRPr>
          </a:p>
          <a:p>
            <a:pPr algn="ctr"/>
            <a:r>
              <a:rPr lang="ar-SA" sz="3600" b="1" dirty="0">
                <a:solidFill>
                  <a:schemeClr val="bg1"/>
                </a:solidFill>
              </a:rPr>
              <a:t>الباب الثالث: الماء والهواء في الارض والسَّماء</a:t>
            </a:r>
          </a:p>
          <a:p>
            <a:pPr algn="ctr"/>
            <a:endParaRPr lang="he-IL" sz="4400" b="1" dirty="0">
              <a:solidFill>
                <a:schemeClr val="bg2">
                  <a:lumMod val="75000"/>
                </a:schemeClr>
              </a:solidFill>
              <a:latin typeface="Arial" panose="020B0604020202020204" pitchFamily="34" charset="0"/>
              <a:cs typeface="Arial" panose="020B0604020202020204" pitchFamily="34" charset="0"/>
            </a:endParaRPr>
          </a:p>
          <a:p>
            <a:pPr algn="ctr"/>
            <a:r>
              <a:rPr lang="ar-SA" sz="4400" b="1" dirty="0">
                <a:solidFill>
                  <a:schemeClr val="bg1"/>
                </a:solidFill>
                <a:latin typeface="Arial" panose="020B0604020202020204" pitchFamily="34" charset="0"/>
                <a:cs typeface="Arial" panose="020B0604020202020204" pitchFamily="34" charset="0"/>
              </a:rPr>
              <a:t>الفصل الثالث</a:t>
            </a:r>
            <a:r>
              <a:rPr lang="he-IL" sz="4400" b="1" dirty="0">
                <a:solidFill>
                  <a:schemeClr val="bg1"/>
                </a:solidFill>
                <a:latin typeface="Arial" panose="020B0604020202020204" pitchFamily="34" charset="0"/>
                <a:cs typeface="Arial" panose="020B0604020202020204" pitchFamily="34" charset="0"/>
              </a:rPr>
              <a:t>: </a:t>
            </a:r>
            <a:r>
              <a:rPr lang="ar-SA" sz="4400" b="1" dirty="0">
                <a:solidFill>
                  <a:schemeClr val="bg1"/>
                </a:solidFill>
                <a:latin typeface="Arial" panose="020B0604020202020204" pitchFamily="34" charset="0"/>
                <a:cs typeface="Arial" panose="020B0604020202020204" pitchFamily="34" charset="0"/>
              </a:rPr>
              <a:t>الماء في دائرَة - دَوْرَة المياه في الطَّبيعَة</a:t>
            </a:r>
            <a:endParaRPr lang="he-IL" sz="4400" b="1" dirty="0">
              <a:solidFill>
                <a:schemeClr val="bg1"/>
              </a:solidFill>
              <a:latin typeface="Arial" panose="020B0604020202020204" pitchFamily="34" charset="0"/>
              <a:cs typeface="Arial" panose="020B0604020202020204" pitchFamily="34" charset="0"/>
            </a:endParaRPr>
          </a:p>
        </p:txBody>
      </p:sp>
      <p:pic>
        <p:nvPicPr>
          <p:cNvPr id="6" name="Picture 2" descr="התזת מים חינם איור טבע">
            <a:extLst>
              <a:ext uri="{FF2B5EF4-FFF2-40B4-BE49-F238E27FC236}">
                <a16:creationId xmlns:a16="http://schemas.microsoft.com/office/drawing/2014/main" id="{DE782A36-E9B0-CDA5-3546-D383C8E98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1275" y="779035"/>
            <a:ext cx="3473206" cy="5920529"/>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17893"/>
            <a:ext cx="1208314" cy="800348"/>
          </a:xfrm>
          <a:prstGeom prst="rect">
            <a:avLst/>
          </a:prstGeom>
        </p:spPr>
      </p:pic>
    </p:spTree>
    <p:extLst>
      <p:ext uri="{BB962C8B-B14F-4D97-AF65-F5344CB8AC3E}">
        <p14:creationId xmlns:p14="http://schemas.microsoft.com/office/powerpoint/2010/main" val="213915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717" y="169751"/>
            <a:ext cx="8145012" cy="5582429"/>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2022" y="4666178"/>
            <a:ext cx="4867955" cy="1086002"/>
          </a:xfrm>
          <a:prstGeom prst="rect">
            <a:avLst/>
          </a:prstGeom>
        </p:spPr>
      </p:pic>
    </p:spTree>
    <p:extLst>
      <p:ext uri="{BB962C8B-B14F-4D97-AF65-F5344CB8AC3E}">
        <p14:creationId xmlns:p14="http://schemas.microsoft.com/office/powerpoint/2010/main" val="113489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441448" y="251959"/>
            <a:ext cx="7675043" cy="584775"/>
          </a:xfrm>
          <a:prstGeom prst="rect">
            <a:avLst/>
          </a:prstGeom>
          <a:noFill/>
        </p:spPr>
        <p:txBody>
          <a:bodyPr wrap="square">
            <a:spAutoFit/>
          </a:bodyPr>
          <a:lstStyle/>
          <a:p>
            <a:pPr algn="r"/>
            <a:r>
              <a:rPr lang="ar-SA" sz="3200" b="1" dirty="0">
                <a:solidFill>
                  <a:schemeClr val="bg1"/>
                </a:solidFill>
                <a:latin typeface="Arial" panose="020B0604020202020204" pitchFamily="34" charset="0"/>
                <a:cs typeface="Arial" panose="020B0604020202020204" pitchFamily="34" charset="0"/>
              </a:rPr>
              <a:t>مَهَمَّة</a:t>
            </a:r>
            <a:r>
              <a:rPr lang="he-IL" sz="3200" b="1" i="0" u="none" strike="noStrike" baseline="0" dirty="0">
                <a:solidFill>
                  <a:schemeClr val="bg1"/>
                </a:solidFill>
                <a:latin typeface="Arial" panose="020B0604020202020204" pitchFamily="34" charset="0"/>
                <a:cs typeface="Arial" panose="020B0604020202020204" pitchFamily="34" charset="0"/>
              </a:rPr>
              <a:t>: </a:t>
            </a:r>
            <a:r>
              <a:rPr lang="ar-SA" sz="3200" b="1" i="0" u="none" strike="noStrike" baseline="0" dirty="0">
                <a:solidFill>
                  <a:schemeClr val="bg1"/>
                </a:solidFill>
                <a:latin typeface="Arial" panose="020B0604020202020204" pitchFamily="34" charset="0"/>
                <a:cs typeface="Arial" panose="020B0604020202020204" pitchFamily="34" charset="0"/>
              </a:rPr>
              <a:t>ماذا حدث للماء الموجود</a:t>
            </a:r>
            <a:r>
              <a:rPr lang="ar-SA" sz="3200" b="1" i="0" u="none" strike="noStrike" dirty="0">
                <a:solidFill>
                  <a:schemeClr val="bg1"/>
                </a:solidFill>
                <a:latin typeface="Arial" panose="020B0604020202020204" pitchFamily="34" charset="0"/>
                <a:cs typeface="Arial" panose="020B0604020202020204" pitchFamily="34" charset="0"/>
              </a:rPr>
              <a:t> في البركة؟</a:t>
            </a:r>
            <a:r>
              <a:rPr lang="he-IL" sz="3200" b="1" i="0" u="none" strike="noStrike" baseline="0" dirty="0">
                <a:solidFill>
                  <a:schemeClr val="bg2"/>
                </a:solidFill>
                <a:latin typeface="Arial" panose="020B0604020202020204" pitchFamily="34" charset="0"/>
                <a:cs typeface="Arial" panose="020B0604020202020204" pitchFamily="34" charset="0"/>
              </a:rPr>
              <a:t> </a:t>
            </a:r>
            <a:r>
              <a:rPr lang="he-IL" sz="2400" b="1" i="0" u="none" strike="noStrike" baseline="0" dirty="0">
                <a:solidFill>
                  <a:schemeClr val="bg2"/>
                </a:solidFill>
                <a:latin typeface="Arial" panose="020B0604020202020204" pitchFamily="34" charset="0"/>
                <a:cs typeface="Arial" panose="020B0604020202020204" pitchFamily="34" charset="0"/>
              </a:rPr>
              <a:t>(</a:t>
            </a:r>
            <a:r>
              <a:rPr lang="ar-SA" sz="2400" b="1" i="0" u="none" strike="noStrike" baseline="0" dirty="0">
                <a:solidFill>
                  <a:schemeClr val="bg2"/>
                </a:solidFill>
                <a:latin typeface="Arial" panose="020B0604020202020204" pitchFamily="34" charset="0"/>
                <a:cs typeface="Arial" panose="020B0604020202020204" pitchFamily="34" charset="0"/>
              </a:rPr>
              <a:t>صفحة 191</a:t>
            </a:r>
            <a:r>
              <a:rPr lang="he-IL" sz="2400" b="1" i="0" u="none" strike="noStrike" baseline="0" dirty="0">
                <a:solidFill>
                  <a:schemeClr val="bg2"/>
                </a:solidFill>
                <a:latin typeface="Arial" panose="020B0604020202020204" pitchFamily="34" charset="0"/>
                <a:cs typeface="Arial" panose="020B0604020202020204" pitchFamily="34" charset="0"/>
              </a:rPr>
              <a:t>)  </a:t>
            </a:r>
            <a:endParaRPr lang="he-IL" sz="2400" b="1" dirty="0">
              <a:solidFill>
                <a:schemeClr val="accent6"/>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7BEDEC8D-C1FC-0A01-29FB-367F300B2283}"/>
              </a:ext>
            </a:extLst>
          </p:cNvPr>
          <p:cNvSpPr txBox="1"/>
          <p:nvPr/>
        </p:nvSpPr>
        <p:spPr>
          <a:xfrm>
            <a:off x="4861738" y="4087921"/>
            <a:ext cx="6910052" cy="2031325"/>
          </a:xfrm>
          <a:prstGeom prst="rect">
            <a:avLst/>
          </a:prstGeom>
          <a:noFill/>
        </p:spPr>
        <p:txBody>
          <a:bodyPr wrap="square">
            <a:spAutoFit/>
          </a:bodyPr>
          <a:lstStyle/>
          <a:p>
            <a:pPr algn="r">
              <a:lnSpc>
                <a:spcPct val="150000"/>
              </a:lnSpc>
            </a:pPr>
            <a:r>
              <a:rPr lang="ar-SA" sz="2800" dirty="0">
                <a:solidFill>
                  <a:schemeClr val="bg1"/>
                </a:solidFill>
                <a:latin typeface="Arial" panose="020B0604020202020204" pitchFamily="34" charset="0"/>
                <a:cs typeface="Arial" panose="020B0604020202020204" pitchFamily="34" charset="0"/>
              </a:rPr>
              <a:t>ما هو سؤال البحث الذي سأَلَهُ طارِق؟</a:t>
            </a:r>
            <a:endParaRPr lang="he-IL" sz="2800" b="0" i="0" u="none" strike="noStrike" baseline="0" dirty="0">
              <a:solidFill>
                <a:schemeClr val="bg1"/>
              </a:solidFill>
              <a:latin typeface="Arial" panose="020B0604020202020204" pitchFamily="34" charset="0"/>
              <a:cs typeface="Arial" panose="020B0604020202020204" pitchFamily="34" charset="0"/>
            </a:endParaRPr>
          </a:p>
          <a:p>
            <a:pPr algn="r">
              <a:lnSpc>
                <a:spcPct val="150000"/>
              </a:lnSpc>
            </a:pPr>
            <a:r>
              <a:rPr lang="ar-SA" sz="2800" b="0" i="0" u="none" strike="noStrike" baseline="0" dirty="0">
                <a:solidFill>
                  <a:schemeClr val="bg1"/>
                </a:solidFill>
                <a:latin typeface="Arial" panose="020B0604020202020204" pitchFamily="34" charset="0"/>
                <a:cs typeface="Arial" panose="020B0604020202020204" pitchFamily="34" charset="0"/>
              </a:rPr>
              <a:t>اقترحوا</a:t>
            </a:r>
            <a:r>
              <a:rPr lang="ar-SA" sz="2800" b="0" i="0" u="none" strike="noStrike" dirty="0">
                <a:solidFill>
                  <a:schemeClr val="bg1"/>
                </a:solidFill>
                <a:latin typeface="Arial" panose="020B0604020202020204" pitchFamily="34" charset="0"/>
                <a:cs typeface="Arial" panose="020B0604020202020204" pitchFamily="34" charset="0"/>
              </a:rPr>
              <a:t> فرضِيّات لسؤال البحث الذي سأَلَهُ طارِق</a:t>
            </a:r>
            <a:r>
              <a:rPr lang="he-IL" sz="2800" b="0" i="0" u="none" strike="noStrike" baseline="0" dirty="0">
                <a:solidFill>
                  <a:schemeClr val="bg1"/>
                </a:solidFill>
                <a:latin typeface="Arial" panose="020B0604020202020204" pitchFamily="34" charset="0"/>
                <a:cs typeface="Arial" panose="020B0604020202020204" pitchFamily="34" charset="0"/>
              </a:rPr>
              <a:t>.</a:t>
            </a:r>
          </a:p>
          <a:p>
            <a:pPr algn="r">
              <a:lnSpc>
                <a:spcPct val="150000"/>
              </a:lnSpc>
            </a:pPr>
            <a:r>
              <a:rPr lang="ar-SA" sz="2800" b="0" i="0" u="none" strike="noStrike" baseline="0" dirty="0">
                <a:solidFill>
                  <a:schemeClr val="bg1"/>
                </a:solidFill>
                <a:latin typeface="Arial" panose="020B0604020202020204" pitchFamily="34" charset="0"/>
                <a:cs typeface="Arial" panose="020B0604020202020204" pitchFamily="34" charset="0"/>
              </a:rPr>
              <a:t>ما هي المعلومات التي ساعدتكُم</a:t>
            </a:r>
            <a:r>
              <a:rPr lang="ar-SA" sz="2800" b="0" i="0" u="none" strike="noStrike" dirty="0">
                <a:solidFill>
                  <a:schemeClr val="bg1"/>
                </a:solidFill>
                <a:latin typeface="Arial" panose="020B0604020202020204" pitchFamily="34" charset="0"/>
                <a:cs typeface="Arial" panose="020B0604020202020204" pitchFamily="34" charset="0"/>
              </a:rPr>
              <a:t> </a:t>
            </a:r>
            <a:r>
              <a:rPr lang="ar-SA" sz="2800" b="0" i="0" u="none" strike="noStrike" baseline="0" dirty="0">
                <a:solidFill>
                  <a:schemeClr val="bg1"/>
                </a:solidFill>
                <a:latin typeface="Arial" panose="020B0604020202020204" pitchFamily="34" charset="0"/>
                <a:cs typeface="Arial" panose="020B0604020202020204" pitchFamily="34" charset="0"/>
              </a:rPr>
              <a:t>على طرح كل فرضِيَّة؟</a:t>
            </a:r>
            <a:endParaRPr lang="he-IL" sz="2800" dirty="0">
              <a:solidFill>
                <a:schemeClr val="bg1"/>
              </a:solidFill>
              <a:latin typeface="Arial" panose="020B0604020202020204" pitchFamily="34" charset="0"/>
              <a:cs typeface="Arial" panose="020B0604020202020204" pitchFamily="34" charset="0"/>
            </a:endParaRPr>
          </a:p>
        </p:txBody>
      </p:sp>
      <p:pic>
        <p:nvPicPr>
          <p:cNvPr id="3076" name="Picture 4" descr="וקטור חיצוני של מי בריכה בחינם">
            <a:extLst>
              <a:ext uri="{FF2B5EF4-FFF2-40B4-BE49-F238E27FC236}">
                <a16:creationId xmlns:a16="http://schemas.microsoft.com/office/drawing/2014/main" id="{341A6D53-9E81-9315-784E-EC5B29251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3" y="3557016"/>
            <a:ext cx="5175848" cy="3209544"/>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24669" y="36386"/>
            <a:ext cx="1208314" cy="800348"/>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92" y="1037967"/>
            <a:ext cx="11402043" cy="2297684"/>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441448" y="251959"/>
            <a:ext cx="7675043" cy="584775"/>
          </a:xfrm>
          <a:prstGeom prst="rect">
            <a:avLst/>
          </a:prstGeom>
          <a:noFill/>
        </p:spPr>
        <p:txBody>
          <a:bodyPr wrap="square">
            <a:spAutoFit/>
          </a:bodyPr>
          <a:lstStyle/>
          <a:p>
            <a:pPr algn="r"/>
            <a:r>
              <a:rPr lang="ar-SA" sz="3200" b="1" dirty="0">
                <a:solidFill>
                  <a:schemeClr val="bg1"/>
                </a:solidFill>
                <a:latin typeface="Arial" panose="020B0604020202020204" pitchFamily="34" charset="0"/>
                <a:cs typeface="Arial" panose="020B0604020202020204" pitchFamily="34" charset="0"/>
              </a:rPr>
              <a:t>مَهَمَّة</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ماذا حدث للماء الموجود في البركة؟</a:t>
            </a:r>
            <a:r>
              <a:rPr lang="he-IL" sz="2400" b="1" dirty="0">
                <a:solidFill>
                  <a:srgbClr val="146194"/>
                </a:solidFill>
                <a:latin typeface="Arial" panose="020B0604020202020204" pitchFamily="34" charset="0"/>
                <a:cs typeface="Arial" panose="020B0604020202020204" pitchFamily="34" charset="0"/>
              </a:rPr>
              <a:t>(</a:t>
            </a:r>
            <a:r>
              <a:rPr lang="ar-SA" sz="2400" b="1" dirty="0">
                <a:solidFill>
                  <a:srgbClr val="146194"/>
                </a:solidFill>
                <a:latin typeface="Arial" panose="020B0604020202020204" pitchFamily="34" charset="0"/>
                <a:cs typeface="Arial" panose="020B0604020202020204" pitchFamily="34" charset="0"/>
              </a:rPr>
              <a:t>تَتِمَّة</a:t>
            </a:r>
            <a:r>
              <a:rPr lang="he-IL" sz="2400" b="1" dirty="0">
                <a:solidFill>
                  <a:srgbClr val="146194"/>
                </a:solidFill>
                <a:latin typeface="Arial" panose="020B0604020202020204" pitchFamily="34" charset="0"/>
                <a:cs typeface="Arial" panose="020B0604020202020204" pitchFamily="34" charset="0"/>
              </a:rPr>
              <a:t>)  </a:t>
            </a:r>
            <a:endParaRPr lang="he-IL" sz="2400" b="1" dirty="0">
              <a:solidFill>
                <a:srgbClr val="C62324"/>
              </a:solidFill>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504" y="993429"/>
            <a:ext cx="8134929" cy="4871141"/>
          </a:xfrm>
          <a:prstGeom prst="rect">
            <a:avLst/>
          </a:prstGeom>
        </p:spPr>
      </p:pic>
    </p:spTree>
    <p:extLst>
      <p:ext uri="{BB962C8B-B14F-4D97-AF65-F5344CB8AC3E}">
        <p14:creationId xmlns:p14="http://schemas.microsoft.com/office/powerpoint/2010/main" val="344942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565736" y="589547"/>
            <a:ext cx="7847771" cy="584775"/>
          </a:xfrm>
          <a:prstGeom prst="rect">
            <a:avLst/>
          </a:prstGeom>
          <a:noFill/>
        </p:spPr>
        <p:txBody>
          <a:bodyPr wrap="square">
            <a:spAutoFit/>
          </a:bodyPr>
          <a:lstStyle/>
          <a:p>
            <a:pPr algn="r"/>
            <a:r>
              <a:rPr lang="ar-SA" sz="3200" b="1" dirty="0">
                <a:solidFill>
                  <a:srgbClr val="146194"/>
                </a:solidFill>
                <a:latin typeface="Arial" panose="020B0604020202020204" pitchFamily="34" charset="0"/>
                <a:cs typeface="Arial" panose="020B0604020202020204" pitchFamily="34" charset="0"/>
              </a:rPr>
              <a:t>نفكِّر بطَريقَة عِلمِيَّة</a:t>
            </a:r>
            <a:r>
              <a:rPr lang="he-IL" sz="3200" b="1" dirty="0">
                <a:solidFill>
                  <a:srgbClr val="146194"/>
                </a:solidFill>
                <a:latin typeface="Arial" panose="020B0604020202020204" pitchFamily="34" charset="0"/>
                <a:cs typeface="Arial" panose="020B0604020202020204" pitchFamily="34" charset="0"/>
              </a:rPr>
              <a:t>: </a:t>
            </a:r>
            <a:r>
              <a:rPr lang="ar-SA" sz="3200" b="1" dirty="0">
                <a:solidFill>
                  <a:srgbClr val="146194"/>
                </a:solidFill>
                <a:latin typeface="Arial" panose="020B0604020202020204" pitchFamily="34" charset="0"/>
                <a:cs typeface="Arial" panose="020B0604020202020204" pitchFamily="34" charset="0"/>
              </a:rPr>
              <a:t>فرضِيَّات </a:t>
            </a:r>
            <a:r>
              <a:rPr lang="he-IL" sz="2400" b="1" dirty="0">
                <a:solidFill>
                  <a:srgbClr val="146194"/>
                </a:solidFill>
                <a:latin typeface="Arial" panose="020B0604020202020204" pitchFamily="34" charset="0"/>
                <a:cs typeface="Arial" panose="020B0604020202020204" pitchFamily="34" charset="0"/>
              </a:rPr>
              <a:t>(</a:t>
            </a:r>
            <a:r>
              <a:rPr lang="ar-SA" sz="2400" b="1" dirty="0">
                <a:solidFill>
                  <a:srgbClr val="146194"/>
                </a:solidFill>
                <a:latin typeface="Arial" panose="020B0604020202020204" pitchFamily="34" charset="0"/>
                <a:cs typeface="Arial" panose="020B0604020202020204" pitchFamily="34" charset="0"/>
              </a:rPr>
              <a:t>صفحة </a:t>
            </a:r>
            <a:r>
              <a:rPr lang="he-IL" sz="2400" b="1" dirty="0">
                <a:solidFill>
                  <a:srgbClr val="146194"/>
                </a:solidFill>
                <a:latin typeface="Arial" panose="020B0604020202020204" pitchFamily="34" charset="0"/>
                <a:cs typeface="Arial" panose="020B0604020202020204" pitchFamily="34" charset="0"/>
              </a:rPr>
              <a:t>192)</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63" y="1623775"/>
            <a:ext cx="11186980" cy="3677273"/>
          </a:xfrm>
          <a:prstGeom prst="rect">
            <a:avLst/>
          </a:prstGeom>
        </p:spPr>
      </p:pic>
    </p:spTree>
    <p:extLst>
      <p:ext uri="{BB962C8B-B14F-4D97-AF65-F5344CB8AC3E}">
        <p14:creationId xmlns:p14="http://schemas.microsoft.com/office/powerpoint/2010/main" val="329882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8" name="תיבת טקסט 7">
            <a:extLst>
              <a:ext uri="{FF2B5EF4-FFF2-40B4-BE49-F238E27FC236}">
                <a16:creationId xmlns:a16="http://schemas.microsoft.com/office/drawing/2014/main" id="{8C2B3EBD-5768-BCAA-418F-FC02E204B440}"/>
              </a:ext>
            </a:extLst>
          </p:cNvPr>
          <p:cNvSpPr txBox="1"/>
          <p:nvPr/>
        </p:nvSpPr>
        <p:spPr>
          <a:xfrm>
            <a:off x="2565736" y="589547"/>
            <a:ext cx="7847771" cy="646331"/>
          </a:xfrm>
          <a:prstGeom prst="rect">
            <a:avLst/>
          </a:prstGeom>
          <a:noFill/>
        </p:spPr>
        <p:txBody>
          <a:bodyPr wrap="square">
            <a:spAutoFit/>
          </a:bodyPr>
          <a:lstStyle/>
          <a:p>
            <a:pPr algn="r"/>
            <a:r>
              <a:rPr lang="ar-SA" sz="3600" b="1" dirty="0">
                <a:solidFill>
                  <a:srgbClr val="146194"/>
                </a:solidFill>
                <a:latin typeface="Arial" panose="020B0604020202020204" pitchFamily="34" charset="0"/>
                <a:cs typeface="Arial" panose="020B0604020202020204" pitchFamily="34" charset="0"/>
              </a:rPr>
              <a:t>فرضِيَّات</a:t>
            </a:r>
            <a:endParaRPr lang="he-IL" sz="3600" b="1" dirty="0">
              <a:solidFill>
                <a:srgbClr val="146194"/>
              </a:solidFill>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53" y="1618736"/>
            <a:ext cx="11215890" cy="4298928"/>
          </a:xfrm>
          <a:prstGeom prst="rect">
            <a:avLst/>
          </a:prstGeom>
        </p:spPr>
      </p:pic>
    </p:spTree>
    <p:extLst>
      <p:ext uri="{BB962C8B-B14F-4D97-AF65-F5344CB8AC3E}">
        <p14:creationId xmlns:p14="http://schemas.microsoft.com/office/powerpoint/2010/main" val="184277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3" name="תיבת טקסט 2">
            <a:extLst>
              <a:ext uri="{FF2B5EF4-FFF2-40B4-BE49-F238E27FC236}">
                <a16:creationId xmlns:a16="http://schemas.microsoft.com/office/drawing/2014/main" id="{C028B1BE-C2E8-3999-E9FD-7EE5885C115E}"/>
              </a:ext>
            </a:extLst>
          </p:cNvPr>
          <p:cNvSpPr txBox="1"/>
          <p:nvPr/>
        </p:nvSpPr>
        <p:spPr>
          <a:xfrm>
            <a:off x="4570078" y="47411"/>
            <a:ext cx="4616823" cy="646331"/>
          </a:xfrm>
          <a:prstGeom prst="rect">
            <a:avLst/>
          </a:prstGeom>
          <a:noFill/>
        </p:spPr>
        <p:txBody>
          <a:bodyPr wrap="square">
            <a:spAutoFit/>
          </a:bodyPr>
          <a:lstStyle/>
          <a:p>
            <a:pPr algn="ctr"/>
            <a:r>
              <a:rPr lang="ar-SA" sz="3600" b="1" dirty="0">
                <a:solidFill>
                  <a:schemeClr val="bg2">
                    <a:lumMod val="75000"/>
                  </a:schemeClr>
                </a:solidFill>
                <a:latin typeface="Arial" panose="020B0604020202020204" pitchFamily="34" charset="0"/>
                <a:cs typeface="Arial" panose="020B0604020202020204" pitchFamily="34" charset="0"/>
              </a:rPr>
              <a:t>هل يكفي الماء؟</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16916DA5-FEB6-85BA-3342-7F9574577A51}"/>
              </a:ext>
            </a:extLst>
          </p:cNvPr>
          <p:cNvSpPr txBox="1"/>
          <p:nvPr/>
        </p:nvSpPr>
        <p:spPr>
          <a:xfrm>
            <a:off x="3415168" y="826873"/>
            <a:ext cx="5361662" cy="584775"/>
          </a:xfrm>
          <a:prstGeom prst="rect">
            <a:avLst/>
          </a:prstGeom>
          <a:noFill/>
        </p:spPr>
        <p:txBody>
          <a:bodyPr wrap="square">
            <a:spAutoFit/>
          </a:bodyPr>
          <a:lstStyle/>
          <a:p>
            <a:pPr algn="r"/>
            <a:r>
              <a:rPr lang="ar-SA" sz="3200" b="1" i="0" u="none" strike="noStrike" baseline="0" dirty="0">
                <a:solidFill>
                  <a:schemeClr val="accent1">
                    <a:lumMod val="75000"/>
                  </a:schemeClr>
                </a:solidFill>
                <a:latin typeface="Arial" panose="020B0604020202020204" pitchFamily="34" charset="0"/>
                <a:cs typeface="Arial" panose="020B0604020202020204" pitchFamily="34" charset="0"/>
              </a:rPr>
              <a:t>مهمة:</a:t>
            </a:r>
            <a:r>
              <a:rPr lang="ar-SA" sz="3200" b="1" i="0" u="none" strike="noStrike" dirty="0">
                <a:solidFill>
                  <a:schemeClr val="accent1">
                    <a:lumMod val="75000"/>
                  </a:schemeClr>
                </a:solidFill>
                <a:latin typeface="Arial" panose="020B0604020202020204" pitchFamily="34" charset="0"/>
                <a:cs typeface="Arial" panose="020B0604020202020204" pitchFamily="34" charset="0"/>
              </a:rPr>
              <a:t> نقص الماء</a:t>
            </a:r>
            <a:r>
              <a:rPr lang="he-IL" sz="3200" b="1" i="0" u="none" strike="noStrike" baseline="0" dirty="0">
                <a:solidFill>
                  <a:schemeClr val="accent1">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accent1">
                    <a:lumMod val="75000"/>
                  </a:schemeClr>
                </a:solidFill>
                <a:latin typeface="Arial" panose="020B0604020202020204" pitchFamily="34" charset="0"/>
                <a:cs typeface="Arial" panose="020B0604020202020204" pitchFamily="34" charset="0"/>
              </a:rPr>
              <a:t>( </a:t>
            </a:r>
            <a:r>
              <a:rPr lang="ar-SA" sz="2400" b="1" i="0" u="none" strike="noStrike" baseline="0" dirty="0">
                <a:solidFill>
                  <a:schemeClr val="accent1">
                    <a:lumMod val="75000"/>
                  </a:schemeClr>
                </a:solidFill>
                <a:latin typeface="Arial" panose="020B0604020202020204" pitchFamily="34" charset="0"/>
                <a:cs typeface="Arial" panose="020B0604020202020204" pitchFamily="34" charset="0"/>
              </a:rPr>
              <a:t>صفحة 193</a:t>
            </a:r>
            <a:r>
              <a:rPr lang="he-IL" sz="2400" b="1" i="0" u="none" strike="noStrike" baseline="0" dirty="0">
                <a:solidFill>
                  <a:schemeClr val="accent1">
                    <a:lumMod val="75000"/>
                  </a:schemeClr>
                </a:solidFill>
                <a:latin typeface="Arial" panose="020B0604020202020204" pitchFamily="34" charset="0"/>
                <a:cs typeface="Arial" panose="020B0604020202020204" pitchFamily="34" charset="0"/>
              </a:rPr>
              <a:t>)</a:t>
            </a:r>
            <a:endParaRPr lang="he-IL" sz="2400" b="1" dirty="0">
              <a:solidFill>
                <a:schemeClr val="accent1">
                  <a:lumMod val="75000"/>
                </a:schemeClr>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44B3B7F1-49F6-E7C7-C259-A1EC267A7A8C}"/>
              </a:ext>
            </a:extLst>
          </p:cNvPr>
          <p:cNvSpPr txBox="1"/>
          <p:nvPr/>
        </p:nvSpPr>
        <p:spPr>
          <a:xfrm>
            <a:off x="2507802" y="1743154"/>
            <a:ext cx="9502066" cy="1754326"/>
          </a:xfrm>
          <a:prstGeom prst="rect">
            <a:avLst/>
          </a:prstGeom>
          <a:noFill/>
        </p:spPr>
        <p:txBody>
          <a:bodyPr wrap="square">
            <a:spAutoFit/>
          </a:bodyPr>
          <a:lstStyle/>
          <a:p>
            <a:pPr marL="342900" indent="-342900" algn="r" rtl="1">
              <a:lnSpc>
                <a:spcPct val="150000"/>
              </a:lnSpc>
              <a:buFont typeface="Wingdings" panose="05000000000000000000" pitchFamily="2" charset="2"/>
              <a:buChar char="§"/>
            </a:pPr>
            <a:r>
              <a:rPr lang="ar-SA" sz="2400" dirty="0">
                <a:solidFill>
                  <a:schemeClr val="bg1"/>
                </a:solidFill>
                <a:latin typeface="Arial" panose="020B0604020202020204" pitchFamily="34" charset="0"/>
                <a:cs typeface="Arial" panose="020B0604020202020204" pitchFamily="34" charset="0"/>
              </a:rPr>
              <a:t>أي عمل يقوم به الانسان يؤدي الى تناقُص كمية الماء الموجودة في مصادر المياه؟</a:t>
            </a:r>
            <a:endParaRPr lang="he-IL" sz="2400" b="0" i="0" u="none" strike="noStrike" baseline="0" dirty="0">
              <a:solidFill>
                <a:schemeClr val="bg1"/>
              </a:solidFill>
              <a:latin typeface="Arial" panose="020B0604020202020204" pitchFamily="34" charset="0"/>
              <a:cs typeface="Arial" panose="020B0604020202020204" pitchFamily="34" charset="0"/>
            </a:endParaRPr>
          </a:p>
          <a:p>
            <a:pPr marL="342900" indent="-342900" algn="r" rtl="1">
              <a:lnSpc>
                <a:spcPct val="150000"/>
              </a:lnSpc>
              <a:buFont typeface="Wingdings" panose="05000000000000000000" pitchFamily="2" charset="2"/>
              <a:buChar char="§"/>
            </a:pPr>
            <a:r>
              <a:rPr lang="ar-SA" sz="2400" dirty="0">
                <a:solidFill>
                  <a:schemeClr val="bg1"/>
                </a:solidFill>
                <a:latin typeface="Arial" panose="020B0604020202020204" pitchFamily="34" charset="0"/>
                <a:cs typeface="Arial" panose="020B0604020202020204" pitchFamily="34" charset="0"/>
              </a:rPr>
              <a:t>كيف تؤَثِّر درجة حرارة الهواء على كميَة الماء الموجودة في مصادر المياه؟</a:t>
            </a:r>
            <a:endParaRPr lang="en-US" sz="2400" b="0" i="0" u="none" strike="noStrike" baseline="0" dirty="0">
              <a:solidFill>
                <a:schemeClr val="bg1"/>
              </a:solidFill>
              <a:latin typeface="Arial" panose="020B0604020202020204" pitchFamily="34" charset="0"/>
              <a:cs typeface="Arial" panose="020B0604020202020204" pitchFamily="34" charset="0"/>
            </a:endParaRPr>
          </a:p>
          <a:p>
            <a:pPr marL="342900" indent="-342900" algn="r" rtl="1">
              <a:lnSpc>
                <a:spcPct val="150000"/>
              </a:lnSpc>
              <a:buFont typeface="Wingdings" panose="05000000000000000000" pitchFamily="2" charset="2"/>
              <a:buChar char="§"/>
            </a:pPr>
            <a:r>
              <a:rPr lang="ar-SA" sz="2400" b="0" i="0" u="none" strike="noStrike" baseline="0" dirty="0">
                <a:solidFill>
                  <a:schemeClr val="bg1"/>
                </a:solidFill>
                <a:latin typeface="Arial" panose="020B0604020202020204" pitchFamily="34" charset="0"/>
                <a:cs typeface="Arial" panose="020B0604020202020204" pitchFamily="34" charset="0"/>
              </a:rPr>
              <a:t>كيف ممكن أن يحدث نقص بالماء؟</a:t>
            </a:r>
            <a:endParaRPr lang="he-IL" sz="2400" dirty="0">
              <a:solidFill>
                <a:schemeClr val="bg1"/>
              </a:solidFill>
              <a:latin typeface="Arial" panose="020B0604020202020204" pitchFamily="34" charset="0"/>
              <a:cs typeface="Arial" panose="020B0604020202020204" pitchFamily="34" charset="0"/>
            </a:endParaRPr>
          </a:p>
        </p:txBody>
      </p:sp>
      <p:pic>
        <p:nvPicPr>
          <p:cNvPr id="23" name="תמונה 22">
            <a:extLst>
              <a:ext uri="{FF2B5EF4-FFF2-40B4-BE49-F238E27FC236}">
                <a16:creationId xmlns:a16="http://schemas.microsoft.com/office/drawing/2014/main" id="{BA9B3408-8738-29EF-2C74-8D319389C8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2132" y="826873"/>
            <a:ext cx="2871786" cy="3094596"/>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015" y="4234406"/>
            <a:ext cx="9953698" cy="2289962"/>
          </a:xfrm>
          <a:prstGeom prst="rect">
            <a:avLst/>
          </a:prstGeom>
        </p:spPr>
      </p:pic>
    </p:spTree>
    <p:extLst>
      <p:ext uri="{BB962C8B-B14F-4D97-AF65-F5344CB8AC3E}">
        <p14:creationId xmlns:p14="http://schemas.microsoft.com/office/powerpoint/2010/main" val="2533048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336387" y="1032041"/>
            <a:ext cx="6791417" cy="588614"/>
          </a:xfrm>
        </p:spPr>
        <p:txBody>
          <a:bodyPr>
            <a:noAutofit/>
          </a:bodyPr>
          <a:lstStyle/>
          <a:p>
            <a:pPr algn="ctr"/>
            <a:r>
              <a:rPr lang="ar-SA" sz="2800" b="1" dirty="0">
                <a:solidFill>
                  <a:schemeClr val="accent1">
                    <a:lumMod val="75000"/>
                  </a:schemeClr>
                </a:solidFill>
                <a:latin typeface="Arial" panose="020B0604020202020204" pitchFamily="34" charset="0"/>
                <a:cs typeface="Arial" panose="020B0604020202020204" pitchFamily="34" charset="0"/>
              </a:rPr>
              <a:t>نَمنع نَقْص الماء </a:t>
            </a:r>
            <a:r>
              <a:rPr lang="he-IL" sz="2800" b="1" dirty="0">
                <a:solidFill>
                  <a:schemeClr val="accent1">
                    <a:lumMod val="75000"/>
                  </a:schemeClr>
                </a:solidFill>
                <a:latin typeface="Arial" panose="020B0604020202020204" pitchFamily="34" charset="0"/>
                <a:cs typeface="Arial" panose="020B0604020202020204" pitchFamily="34" charset="0"/>
              </a:rPr>
              <a:t>(</a:t>
            </a:r>
            <a:r>
              <a:rPr lang="ar-SA" sz="2800" b="1" dirty="0">
                <a:solidFill>
                  <a:schemeClr val="accent1">
                    <a:lumMod val="75000"/>
                  </a:schemeClr>
                </a:solidFill>
                <a:latin typeface="Arial" panose="020B0604020202020204" pitchFamily="34" charset="0"/>
                <a:cs typeface="Arial" panose="020B0604020202020204" pitchFamily="34" charset="0"/>
              </a:rPr>
              <a:t>صفحة</a:t>
            </a:r>
            <a:r>
              <a:rPr lang="he-IL" sz="2800" b="1" dirty="0">
                <a:solidFill>
                  <a:schemeClr val="accent1">
                    <a:lumMod val="75000"/>
                  </a:schemeClr>
                </a:solidFill>
                <a:latin typeface="Arial" panose="020B0604020202020204" pitchFamily="34" charset="0"/>
                <a:cs typeface="Arial" panose="020B0604020202020204" pitchFamily="34" charset="0"/>
              </a:rPr>
              <a:t> 194)</a:t>
            </a:r>
          </a:p>
        </p:txBody>
      </p:sp>
      <p:sp>
        <p:nvSpPr>
          <p:cNvPr id="2" name="תיבת טקסט 1">
            <a:extLst>
              <a:ext uri="{FF2B5EF4-FFF2-40B4-BE49-F238E27FC236}">
                <a16:creationId xmlns:a16="http://schemas.microsoft.com/office/drawing/2014/main" id="{C998AF17-21B9-DA3F-DAE5-7D582820DB27}"/>
              </a:ext>
            </a:extLst>
          </p:cNvPr>
          <p:cNvSpPr txBox="1"/>
          <p:nvPr/>
        </p:nvSpPr>
        <p:spPr>
          <a:xfrm>
            <a:off x="2169460" y="266320"/>
            <a:ext cx="7880062" cy="584775"/>
          </a:xfrm>
          <a:prstGeom prst="rect">
            <a:avLst/>
          </a:prstGeom>
          <a:noFill/>
        </p:spPr>
        <p:txBody>
          <a:bodyPr wrap="square" rtlCol="1">
            <a:spAutoFit/>
          </a:bodyPr>
          <a:lstStyle/>
          <a:p>
            <a:pPr algn="ctr"/>
            <a:r>
              <a:rPr lang="ar-SA" sz="3200" b="1" dirty="0">
                <a:solidFill>
                  <a:schemeClr val="bg2">
                    <a:lumMod val="75000"/>
                  </a:schemeClr>
                </a:solidFill>
                <a:latin typeface="Arial" panose="020B0604020202020204" pitchFamily="34" charset="0"/>
                <a:cs typeface="Arial" panose="020B0604020202020204" pitchFamily="34" charset="0"/>
              </a:rPr>
              <a:t>نُحافِظ على الكُرَة الأَرْضِيَّة</a:t>
            </a:r>
            <a:r>
              <a:rPr lang="he-IL"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تَطْوير مُسْتَدام </a:t>
            </a:r>
            <a:endParaRPr lang="he-IL" sz="32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05D6974F-15FB-6FCD-3477-3720F3CA4FB1}"/>
              </a:ext>
            </a:extLst>
          </p:cNvPr>
          <p:cNvSpPr txBox="1"/>
          <p:nvPr/>
        </p:nvSpPr>
        <p:spPr>
          <a:xfrm>
            <a:off x="5896354" y="6283487"/>
            <a:ext cx="6275294" cy="461665"/>
          </a:xfrm>
          <a:prstGeom prst="rect">
            <a:avLst/>
          </a:prstGeom>
          <a:noFill/>
        </p:spPr>
        <p:txBody>
          <a:bodyPr wrap="square" rtlCol="1">
            <a:spAutoFit/>
          </a:bodyPr>
          <a:lstStyle/>
          <a:p>
            <a:pPr algn="r"/>
            <a:r>
              <a:rPr lang="he-IL" sz="2400" dirty="0">
                <a:latin typeface="Arial" panose="020B0604020202020204" pitchFamily="34" charset="0"/>
                <a:cs typeface="Arial" panose="020B0604020202020204" pitchFamily="34" charset="0"/>
              </a:rPr>
              <a:t> </a:t>
            </a:r>
            <a:r>
              <a:rPr lang="ar-SA" sz="2400" dirty="0">
                <a:latin typeface="Arial" panose="020B0604020202020204" pitchFamily="34" charset="0"/>
                <a:cs typeface="Arial" panose="020B0604020202020204" pitchFamily="34" charset="0"/>
              </a:rPr>
              <a:t>فيلم قطرة </a:t>
            </a:r>
            <a:r>
              <a:rPr lang="he-IL" sz="2400" b="1" dirty="0">
                <a:latin typeface="Arial" panose="020B0604020202020204" pitchFamily="34" charset="0"/>
                <a:cs typeface="Arial" panose="020B0604020202020204" pitchFamily="34" charset="0"/>
              </a:rPr>
              <a:t>–</a:t>
            </a:r>
            <a:r>
              <a:rPr lang="ar-SA" sz="2400" b="1" dirty="0">
                <a:latin typeface="Arial" panose="020B0604020202020204" pitchFamily="34" charset="0"/>
                <a:cs typeface="Arial" panose="020B0604020202020204" pitchFamily="34" charset="0"/>
              </a:rPr>
              <a:t> </a:t>
            </a:r>
            <a:r>
              <a:rPr lang="ar-SA" sz="2400" b="1" dirty="0" err="1">
                <a:latin typeface="Arial" panose="020B0604020202020204" pitchFamily="34" charset="0"/>
                <a:cs typeface="Arial" panose="020B0604020202020204" pitchFamily="34" charset="0"/>
              </a:rPr>
              <a:t>مكوروت</a:t>
            </a:r>
            <a:r>
              <a:rPr lang="he-IL" sz="2400" b="1" dirty="0">
                <a:latin typeface="Arial" panose="020B0604020202020204" pitchFamily="34" charset="0"/>
                <a:cs typeface="Arial" panose="020B0604020202020204" pitchFamily="34" charset="0"/>
              </a:rPr>
              <a:t> </a:t>
            </a:r>
            <a:r>
              <a:rPr lang="ar-SA" sz="2400" b="1" dirty="0">
                <a:latin typeface="Arial" panose="020B0604020202020204" pitchFamily="34" charset="0"/>
                <a:cs typeface="Arial" panose="020B0604020202020204" pitchFamily="34" charset="0"/>
              </a:rPr>
              <a:t>بالرابط </a:t>
            </a:r>
            <a:r>
              <a:rPr lang="ar-SA" sz="2400" b="1" dirty="0">
                <a:latin typeface="Arial" panose="020B0604020202020204" pitchFamily="34" charset="0"/>
                <a:cs typeface="Arial" panose="020B0604020202020204" pitchFamily="34" charset="0"/>
                <a:hlinkClick r:id="rId4"/>
              </a:rPr>
              <a:t>التالي</a:t>
            </a:r>
            <a:r>
              <a:rPr lang="ar-SA" sz="2400" b="1" dirty="0">
                <a:latin typeface="Arial" panose="020B0604020202020204" pitchFamily="34" charset="0"/>
                <a:cs typeface="Arial" panose="020B0604020202020204" pitchFamily="34" charset="0"/>
              </a:rPr>
              <a:t> </a:t>
            </a:r>
            <a:r>
              <a:rPr lang="he-IL" sz="2400" dirty="0">
                <a:latin typeface="Arial" panose="020B0604020202020204" pitchFamily="34" charset="0"/>
                <a:cs typeface="Arial" panose="020B0604020202020204" pitchFamily="34" charset="0"/>
              </a:rPr>
              <a:t> </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63334" y="-1321"/>
            <a:ext cx="1208314" cy="800348"/>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21" y="1740276"/>
            <a:ext cx="7160601" cy="4738460"/>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374" y="1053839"/>
            <a:ext cx="5953956" cy="4972744"/>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374" y="5500976"/>
            <a:ext cx="5953956" cy="828791"/>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149" y="809461"/>
            <a:ext cx="7973538" cy="5458587"/>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626" y="5215347"/>
            <a:ext cx="3286584" cy="1057423"/>
          </a:xfrm>
          <a:prstGeom prst="rect">
            <a:avLst/>
          </a:prstGeom>
        </p:spPr>
      </p:pic>
    </p:spTree>
    <p:extLst>
      <p:ext uri="{BB962C8B-B14F-4D97-AF65-F5344CB8AC3E}">
        <p14:creationId xmlns:p14="http://schemas.microsoft.com/office/powerpoint/2010/main" val="323495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51012" y="685916"/>
            <a:ext cx="8001000" cy="461683"/>
          </a:xfrm>
        </p:spPr>
        <p:txBody>
          <a:bodyPr>
            <a:noAutofit/>
          </a:bodyPr>
          <a:lstStyle/>
          <a:p>
            <a:pPr algn="r"/>
            <a:r>
              <a:rPr lang="ar-SA" sz="3200" b="1" dirty="0">
                <a:solidFill>
                  <a:schemeClr val="bg2">
                    <a:lumMod val="75000"/>
                  </a:schemeClr>
                </a:solidFill>
                <a:latin typeface="Arial" panose="020B0604020202020204" pitchFamily="34" charset="0"/>
                <a:cs typeface="Arial" panose="020B0604020202020204" pitchFamily="34" charset="0"/>
              </a:rPr>
              <a:t>تلخيص</a:t>
            </a:r>
            <a:r>
              <a:rPr lang="he-IL" sz="3200" b="1" dirty="0">
                <a:solidFill>
                  <a:schemeClr val="bg2">
                    <a:lumMod val="75000"/>
                  </a:schemeClr>
                </a:solidFill>
                <a:latin typeface="Arial" panose="020B0604020202020204" pitchFamily="34" charset="0"/>
                <a:cs typeface="Arial" panose="020B0604020202020204" pitchFamily="34" charset="0"/>
              </a:rPr>
              <a:t>:</a:t>
            </a:r>
            <a:r>
              <a:rPr lang="en-US"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 تَعَلَّمنا في هذا الفصل أنَّ </a:t>
            </a:r>
            <a:r>
              <a:rPr lang="he-IL" sz="3200" b="1" dirty="0">
                <a:solidFill>
                  <a:schemeClr val="bg2">
                    <a:lumMod val="75000"/>
                  </a:schemeClr>
                </a:solidFill>
                <a:latin typeface="Arial" panose="020B0604020202020204" pitchFamily="34" charset="0"/>
                <a:cs typeface="Arial" panose="020B0604020202020204" pitchFamily="34" charset="0"/>
              </a:rPr>
              <a:t>... </a:t>
            </a:r>
            <a:r>
              <a:rPr lang="he-IL" sz="2800" b="1" dirty="0">
                <a:solidFill>
                  <a:schemeClr val="bg2">
                    <a:lumMod val="75000"/>
                  </a:schemeClr>
                </a:solidFill>
                <a:latin typeface="Arial" panose="020B0604020202020204" pitchFamily="34" charset="0"/>
                <a:cs typeface="Arial" panose="020B0604020202020204" pitchFamily="34" charset="0"/>
              </a:rPr>
              <a:t>(</a:t>
            </a:r>
            <a:r>
              <a:rPr lang="ar-SA" sz="2800" b="1" dirty="0">
                <a:solidFill>
                  <a:schemeClr val="bg2">
                    <a:lumMod val="75000"/>
                  </a:schemeClr>
                </a:solidFill>
                <a:latin typeface="Arial" panose="020B0604020202020204" pitchFamily="34" charset="0"/>
                <a:cs typeface="Arial" panose="020B0604020202020204" pitchFamily="34" charset="0"/>
              </a:rPr>
              <a:t>صفحة</a:t>
            </a:r>
            <a:r>
              <a:rPr lang="he-IL" sz="2800" b="1" dirty="0">
                <a:solidFill>
                  <a:schemeClr val="bg2">
                    <a:lumMod val="75000"/>
                  </a:schemeClr>
                </a:solidFill>
                <a:latin typeface="Arial" panose="020B0604020202020204" pitchFamily="34" charset="0"/>
                <a:cs typeface="Arial" panose="020B0604020202020204" pitchFamily="34" charset="0"/>
              </a:rPr>
              <a:t>196)</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176" y="1426538"/>
            <a:ext cx="8380008" cy="5205204"/>
          </a:xfrm>
          <a:prstGeom prst="rect">
            <a:avLst/>
          </a:prstGeom>
        </p:spPr>
      </p:pic>
    </p:spTree>
    <p:extLst>
      <p:ext uri="{BB962C8B-B14F-4D97-AF65-F5344CB8AC3E}">
        <p14:creationId xmlns:p14="http://schemas.microsoft.com/office/powerpoint/2010/main" val="3980830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2" name="Picture 2" descr="וקטור קרחונים גרפי חופשי">
            <a:extLst>
              <a:ext uri="{FF2B5EF4-FFF2-40B4-BE49-F238E27FC236}">
                <a16:creationId xmlns:a16="http://schemas.microsoft.com/office/drawing/2014/main" id="{C02D01CD-5B96-3A98-585F-0E49958D8B2B}"/>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4752" y="0"/>
            <a:ext cx="6012723" cy="4177553"/>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335F6BAD-11DE-C643-9BD0-C36A287AEB45}"/>
              </a:ext>
            </a:extLst>
          </p:cNvPr>
          <p:cNvSpPr txBox="1"/>
          <p:nvPr/>
        </p:nvSpPr>
        <p:spPr>
          <a:xfrm>
            <a:off x="5462231" y="1164993"/>
            <a:ext cx="6096000" cy="2677656"/>
          </a:xfrm>
          <a:prstGeom prst="rect">
            <a:avLst/>
          </a:prstGeom>
          <a:noFill/>
        </p:spPr>
        <p:txBody>
          <a:bodyPr wrap="square">
            <a:spAutoFit/>
          </a:bodyPr>
          <a:lstStyle/>
          <a:p>
            <a:pPr algn="r"/>
            <a:r>
              <a:rPr lang="ar-SA" sz="2800" b="1" dirty="0">
                <a:solidFill>
                  <a:srgbClr val="FF0000"/>
                </a:solidFill>
                <a:latin typeface="Arial" panose="020B0604020202020204" pitchFamily="34" charset="0"/>
                <a:cs typeface="Arial" panose="020B0604020202020204" pitchFamily="34" charset="0"/>
              </a:rPr>
              <a:t>في الشِّتاء</a:t>
            </a:r>
          </a:p>
          <a:p>
            <a:pPr algn="r"/>
            <a:r>
              <a:rPr lang="ar-SA" sz="2800" b="1" dirty="0">
                <a:solidFill>
                  <a:schemeClr val="bg2">
                    <a:lumMod val="75000"/>
                  </a:schemeClr>
                </a:solidFill>
                <a:latin typeface="Arial" panose="020B0604020202020204" pitchFamily="34" charset="0"/>
                <a:cs typeface="Arial" panose="020B0604020202020204" pitchFamily="34" charset="0"/>
              </a:rPr>
              <a:t>في الشِّتاء يَهْطُل المَطَر</a:t>
            </a: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a:t>
            </a:r>
          </a:p>
          <a:p>
            <a:pPr algn="r"/>
            <a:r>
              <a:rPr lang="ar-SA" sz="2800" b="1" i="0" u="none" strike="noStrike" baseline="0" dirty="0">
                <a:solidFill>
                  <a:schemeClr val="bg2">
                    <a:lumMod val="75000"/>
                  </a:schemeClr>
                </a:solidFill>
                <a:latin typeface="Arial" panose="020B0604020202020204" pitchFamily="34" charset="0"/>
                <a:cs typeface="Arial" panose="020B0604020202020204" pitchFamily="34" charset="0"/>
              </a:rPr>
              <a:t>إذا</a:t>
            </a:r>
            <a:r>
              <a:rPr lang="ar-SA" sz="2800" b="1" i="0" u="none" strike="noStrike" dirty="0">
                <a:solidFill>
                  <a:schemeClr val="bg2">
                    <a:lumMod val="75000"/>
                  </a:schemeClr>
                </a:solidFill>
                <a:latin typeface="Arial" panose="020B0604020202020204" pitchFamily="34" charset="0"/>
                <a:cs typeface="Arial" panose="020B0604020202020204" pitchFamily="34" charset="0"/>
              </a:rPr>
              <a:t> هَطَلَ مَطَرٌ كَثير، ستكون المياه كافية للكائنات الحَيَّة </a:t>
            </a:r>
            <a:r>
              <a:rPr lang="ar-SA" sz="2800" b="1" i="0" u="none" strike="noStrike" dirty="0" err="1">
                <a:solidFill>
                  <a:schemeClr val="bg2">
                    <a:lumMod val="75000"/>
                  </a:schemeClr>
                </a:solidFill>
                <a:latin typeface="Arial" panose="020B0604020202020204" pitchFamily="34" charset="0"/>
                <a:cs typeface="Arial" panose="020B0604020202020204" pitchFamily="34" charset="0"/>
              </a:rPr>
              <a:t>ولإحتياجات</a:t>
            </a:r>
            <a:r>
              <a:rPr lang="ar-SA" sz="2800" b="1" i="0" u="none" strike="noStrike" dirty="0">
                <a:solidFill>
                  <a:schemeClr val="bg2">
                    <a:lumMod val="75000"/>
                  </a:schemeClr>
                </a:solidFill>
                <a:latin typeface="Arial" panose="020B0604020202020204" pitchFamily="34" charset="0"/>
                <a:cs typeface="Arial" panose="020B0604020202020204" pitchFamily="34" charset="0"/>
              </a:rPr>
              <a:t> الانسان المختلفة. تتجَدَّد مجَمَّعات المياه في الشِّتاء. اذا لم يَهطُل مطر بكميَّة كافِيَة، ستكون سنة مَحْل (قَحْط).</a:t>
            </a:r>
            <a:endParaRPr lang="he-IL" sz="2400" dirty="0">
              <a:latin typeface="Arial" panose="020B0604020202020204" pitchFamily="34" charset="0"/>
              <a:cs typeface="Arial" panose="020B0604020202020204" pitchFamily="34" charset="0"/>
            </a:endParaRPr>
          </a:p>
        </p:txBody>
      </p:sp>
      <p:pic>
        <p:nvPicPr>
          <p:cNvPr id="2050" name="Picture 2" descr="שמש חופשית קיץ מופשט וקטור">
            <a:extLst>
              <a:ext uri="{FF2B5EF4-FFF2-40B4-BE49-F238E27FC236}">
                <a16:creationId xmlns:a16="http://schemas.microsoft.com/office/drawing/2014/main" id="{24C519C2-FC9C-962D-97B1-B1A172E92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4525" y="-11088"/>
            <a:ext cx="5531223" cy="4253700"/>
          </a:xfrm>
          <a:prstGeom prst="rect">
            <a:avLst/>
          </a:prstGeom>
          <a:noFill/>
          <a:extLst>
            <a:ext uri="{909E8E84-426E-40DD-AFC4-6F175D3DCCD1}">
              <a14:hiddenFill xmlns:a14="http://schemas.microsoft.com/office/drawing/2010/main">
                <a:solidFill>
                  <a:srgbClr val="FFFFFF"/>
                </a:solidFill>
              </a14:hiddenFill>
            </a:ext>
          </a:extLst>
        </p:spPr>
      </p:pic>
      <p:sp>
        <p:nvSpPr>
          <p:cNvPr id="21" name="תיבת טקסט 20">
            <a:extLst>
              <a:ext uri="{FF2B5EF4-FFF2-40B4-BE49-F238E27FC236}">
                <a16:creationId xmlns:a16="http://schemas.microsoft.com/office/drawing/2014/main" id="{FC59D5C9-4B20-202C-7485-73F045ECEDF1}"/>
              </a:ext>
            </a:extLst>
          </p:cNvPr>
          <p:cNvSpPr txBox="1"/>
          <p:nvPr/>
        </p:nvSpPr>
        <p:spPr>
          <a:xfrm>
            <a:off x="-1806513" y="1052998"/>
            <a:ext cx="6669740" cy="2246769"/>
          </a:xfrm>
          <a:prstGeom prst="rect">
            <a:avLst/>
          </a:prstGeom>
          <a:noFill/>
        </p:spPr>
        <p:txBody>
          <a:bodyPr wrap="square">
            <a:spAutoFit/>
          </a:bodyPr>
          <a:lstStyle/>
          <a:p>
            <a:pPr algn="r"/>
            <a:r>
              <a:rPr lang="ar-SA" sz="2800" b="1" i="0" u="none" strike="noStrike" baseline="0" dirty="0">
                <a:solidFill>
                  <a:srgbClr val="FF0000"/>
                </a:solidFill>
                <a:latin typeface="Arial" panose="020B0604020202020204" pitchFamily="34" charset="0"/>
                <a:cs typeface="Arial" panose="020B0604020202020204" pitchFamily="34" charset="0"/>
              </a:rPr>
              <a:t>في الصَّيْف</a:t>
            </a:r>
          </a:p>
          <a:p>
            <a:pPr algn="r"/>
            <a:r>
              <a:rPr lang="he-IL" sz="28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ar-SA" sz="2800" b="1" i="0" u="none" strike="noStrike" baseline="0" dirty="0">
                <a:solidFill>
                  <a:schemeClr val="bg2">
                    <a:lumMod val="75000"/>
                  </a:schemeClr>
                </a:solidFill>
                <a:latin typeface="Arial" panose="020B0604020202020204" pitchFamily="34" charset="0"/>
                <a:cs typeface="Arial" panose="020B0604020202020204" pitchFamily="34" charset="0"/>
              </a:rPr>
              <a:t>في الصَّيف لا يهطُل المطر.</a:t>
            </a:r>
          </a:p>
          <a:p>
            <a:pPr algn="r"/>
            <a:r>
              <a:rPr lang="ar-SA" sz="2800" b="1" dirty="0">
                <a:solidFill>
                  <a:schemeClr val="bg2">
                    <a:lumMod val="75000"/>
                  </a:schemeClr>
                </a:solidFill>
                <a:latin typeface="Arial" panose="020B0604020202020204" pitchFamily="34" charset="0"/>
                <a:cs typeface="Arial" panose="020B0604020202020204" pitchFamily="34" charset="0"/>
              </a:rPr>
              <a:t>الأرض جافَّة وأحيانا مُشَقَّقَة.</a:t>
            </a:r>
          </a:p>
          <a:p>
            <a:pPr algn="r"/>
            <a:r>
              <a:rPr lang="ar-SA" sz="2800" b="1" i="0" u="none" strike="noStrike" baseline="0" dirty="0">
                <a:solidFill>
                  <a:schemeClr val="bg2">
                    <a:lumMod val="75000"/>
                  </a:schemeClr>
                </a:solidFill>
                <a:latin typeface="Arial" panose="020B0604020202020204" pitchFamily="34" charset="0"/>
                <a:cs typeface="Arial" panose="020B0604020202020204" pitchFamily="34" charset="0"/>
              </a:rPr>
              <a:t>في آخِر الصَّيف يبدو كُلّ</a:t>
            </a:r>
            <a:r>
              <a:rPr lang="ar-SA" sz="2800" b="1" i="0" u="none" strike="noStrike" dirty="0">
                <a:solidFill>
                  <a:schemeClr val="bg2">
                    <a:lumMod val="75000"/>
                  </a:schemeClr>
                </a:solidFill>
                <a:latin typeface="Arial" panose="020B0604020202020204" pitchFamily="34" charset="0"/>
                <a:cs typeface="Arial" panose="020B0604020202020204" pitchFamily="34" charset="0"/>
              </a:rPr>
              <a:t> </a:t>
            </a:r>
            <a:r>
              <a:rPr lang="ar-SA" sz="2800" b="1" i="0" u="none" strike="noStrike" baseline="0" dirty="0">
                <a:solidFill>
                  <a:schemeClr val="bg2">
                    <a:lumMod val="75000"/>
                  </a:schemeClr>
                </a:solidFill>
                <a:latin typeface="Arial" panose="020B0604020202020204" pitchFamily="34" charset="0"/>
                <a:cs typeface="Arial" panose="020B0604020202020204" pitchFamily="34" charset="0"/>
              </a:rPr>
              <a:t>شَيء</a:t>
            </a:r>
            <a:r>
              <a:rPr lang="ar-SA" sz="2800" b="1" i="0" u="none" strike="noStrike" dirty="0">
                <a:solidFill>
                  <a:schemeClr val="bg2">
                    <a:lumMod val="75000"/>
                  </a:schemeClr>
                </a:solidFill>
                <a:latin typeface="Arial" panose="020B0604020202020204" pitchFamily="34" charset="0"/>
                <a:cs typeface="Arial" panose="020B0604020202020204" pitchFamily="34" charset="0"/>
              </a:rPr>
              <a:t> حولنا</a:t>
            </a:r>
          </a:p>
          <a:p>
            <a:pPr algn="r"/>
            <a:r>
              <a:rPr lang="ar-SA" sz="2800" b="1" i="0" u="none" strike="noStrike" dirty="0">
                <a:solidFill>
                  <a:schemeClr val="bg2">
                    <a:lumMod val="75000"/>
                  </a:schemeClr>
                </a:solidFill>
                <a:latin typeface="Arial" panose="020B0604020202020204" pitchFamily="34" charset="0"/>
                <a:cs typeface="Arial" panose="020B0604020202020204" pitchFamily="34" charset="0"/>
              </a:rPr>
              <a:t> وكأَنَّهُ يَصْرُخ: أعطونا الماء لنَعيش!</a:t>
            </a:r>
            <a:endParaRPr lang="he-IL" sz="2800" b="1" dirty="0">
              <a:solidFill>
                <a:schemeClr val="bg2">
                  <a:lumMod val="75000"/>
                </a:schemeClr>
              </a:solidFill>
              <a:latin typeface="Arial" panose="020B0604020202020204" pitchFamily="34" charset="0"/>
              <a:cs typeface="Arial" panose="020B0604020202020204" pitchFamily="34" charset="0"/>
            </a:endParaRPr>
          </a:p>
        </p:txBody>
      </p:sp>
      <p:sp>
        <p:nvSpPr>
          <p:cNvPr id="22" name="תיבת טקסט 21">
            <a:extLst>
              <a:ext uri="{FF2B5EF4-FFF2-40B4-BE49-F238E27FC236}">
                <a16:creationId xmlns:a16="http://schemas.microsoft.com/office/drawing/2014/main" id="{491F088D-1A55-F051-17C9-5CEF1034299C}"/>
              </a:ext>
            </a:extLst>
          </p:cNvPr>
          <p:cNvSpPr txBox="1"/>
          <p:nvPr/>
        </p:nvSpPr>
        <p:spPr>
          <a:xfrm>
            <a:off x="3099335" y="4480121"/>
            <a:ext cx="6794174" cy="1077218"/>
          </a:xfrm>
          <a:prstGeom prst="rect">
            <a:avLst/>
          </a:prstGeom>
          <a:noFill/>
        </p:spPr>
        <p:txBody>
          <a:bodyPr wrap="square">
            <a:spAutoFit/>
          </a:bodyPr>
          <a:lstStyle/>
          <a:p>
            <a:pPr algn="r"/>
            <a:r>
              <a:rPr lang="ar-SA" sz="3200" b="1" dirty="0">
                <a:latin typeface="Arial" panose="020B0604020202020204" pitchFamily="34" charset="0"/>
                <a:cs typeface="Arial" panose="020B0604020202020204" pitchFamily="34" charset="0"/>
              </a:rPr>
              <a:t>إذا كانت مُجَمَّعات المياه تمتَلِئ</a:t>
            </a:r>
            <a:r>
              <a:rPr lang="he-IL" sz="3200" b="1" dirty="0">
                <a:latin typeface="Arial" panose="020B0604020202020204" pitchFamily="34" charset="0"/>
                <a:cs typeface="Arial" panose="020B0604020202020204" pitchFamily="34" charset="0"/>
              </a:rPr>
              <a:t> </a:t>
            </a:r>
            <a:r>
              <a:rPr lang="ar-SA" sz="3200" b="1" dirty="0">
                <a:latin typeface="Arial" panose="020B0604020202020204" pitchFamily="34" charset="0"/>
                <a:cs typeface="Arial" panose="020B0604020202020204" pitchFamily="34" charset="0"/>
              </a:rPr>
              <a:t>في الشِّتاء.</a:t>
            </a:r>
            <a:endParaRPr lang="he-IL" sz="3200" b="1" i="0" u="none" strike="noStrike" baseline="0" dirty="0">
              <a:latin typeface="Arial" panose="020B0604020202020204" pitchFamily="34" charset="0"/>
              <a:cs typeface="Arial" panose="020B0604020202020204" pitchFamily="34" charset="0"/>
            </a:endParaRPr>
          </a:p>
          <a:p>
            <a:pPr algn="r"/>
            <a:r>
              <a:rPr lang="ar-SA" sz="3200" b="1" dirty="0">
                <a:latin typeface="Arial" panose="020B0604020202020204" pitchFamily="34" charset="0"/>
                <a:cs typeface="Arial" panose="020B0604020202020204" pitchFamily="34" charset="0"/>
              </a:rPr>
              <a:t>فلماذا يقولون أن هناك نقص في المياه؟</a:t>
            </a:r>
            <a:endParaRPr lang="he-IL" sz="2800" b="1" dirty="0">
              <a:latin typeface="Arial" panose="020B0604020202020204" pitchFamily="34" charset="0"/>
              <a:cs typeface="Arial" panose="020B0604020202020204" pitchFamily="34" charset="0"/>
            </a:endParaRPr>
          </a:p>
        </p:txBody>
      </p:sp>
      <p:pic>
        <p:nvPicPr>
          <p:cNvPr id="2054" name="Picture 6" descr="ילד בלונדיני חינם וקטור מצויר">
            <a:extLst>
              <a:ext uri="{FF2B5EF4-FFF2-40B4-BE49-F238E27FC236}">
                <a16:creationId xmlns:a16="http://schemas.microsoft.com/office/drawing/2014/main" id="{45DE91C7-E522-11CB-E36C-EED83F137D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727" y="4177553"/>
            <a:ext cx="1841238" cy="24733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89990" y="5850384"/>
            <a:ext cx="2414966" cy="461665"/>
          </a:xfrm>
          <a:prstGeom prst="rect">
            <a:avLst/>
          </a:prstGeom>
          <a:noFill/>
        </p:spPr>
        <p:txBody>
          <a:bodyPr wrap="square" rtlCol="0">
            <a:spAutoFit/>
          </a:bodyPr>
          <a:lstStyle/>
          <a:p>
            <a:pPr algn="r" rtl="1"/>
            <a:r>
              <a:rPr lang="he-IL" sz="2400" b="1" dirty="0"/>
              <a:t>  </a:t>
            </a:r>
            <a:r>
              <a:rPr lang="ar-SA" sz="2400" b="1" dirty="0"/>
              <a:t>صفحة</a:t>
            </a:r>
            <a:r>
              <a:rPr lang="he-IL" sz="2400" b="1" dirty="0"/>
              <a:t>182 </a:t>
            </a:r>
            <a:r>
              <a:rPr lang="he-IL" dirty="0"/>
              <a:t>  </a:t>
            </a:r>
            <a:endParaRPr lang="en-US"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10983686" y="9113"/>
            <a:ext cx="1208314" cy="800348"/>
          </a:xfrm>
          <a:prstGeom prst="rect">
            <a:avLst/>
          </a:prstGeom>
        </p:spPr>
      </p:pic>
    </p:spTree>
    <p:extLst>
      <p:ext uri="{BB962C8B-B14F-4D97-AF65-F5344CB8AC3E}">
        <p14:creationId xmlns:p14="http://schemas.microsoft.com/office/powerpoint/2010/main" val="270581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6566262" y="685916"/>
            <a:ext cx="3185749" cy="461683"/>
          </a:xfrm>
        </p:spPr>
        <p:txBody>
          <a:bodyPr>
            <a:noAutofit/>
          </a:bodyPr>
          <a:lstStyle/>
          <a:p>
            <a:pPr algn="r"/>
            <a:r>
              <a:rPr lang="ar-SA" sz="3200" b="1" dirty="0">
                <a:solidFill>
                  <a:schemeClr val="bg2">
                    <a:lumMod val="75000"/>
                  </a:schemeClr>
                </a:solidFill>
                <a:latin typeface="Arial" panose="020B0604020202020204" pitchFamily="34" charset="0"/>
                <a:cs typeface="Arial" panose="020B0604020202020204" pitchFamily="34" charset="0"/>
              </a:rPr>
              <a:t>مهارات التَّفكير</a:t>
            </a:r>
            <a:endParaRPr lang="he-IL" sz="3200" b="1" dirty="0">
              <a:solidFill>
                <a:schemeClr val="bg2">
                  <a:lumMod val="75000"/>
                </a:schemeClr>
              </a:solidFill>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5493" y="1859692"/>
            <a:ext cx="9029382" cy="2399513"/>
          </a:xfrm>
          <a:prstGeom prst="rect">
            <a:avLst/>
          </a:prstGeom>
        </p:spPr>
      </p:pic>
    </p:spTree>
    <p:extLst>
      <p:ext uri="{BB962C8B-B14F-4D97-AF65-F5344CB8AC3E}">
        <p14:creationId xmlns:p14="http://schemas.microsoft.com/office/powerpoint/2010/main" val="113071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929632" y="148632"/>
            <a:ext cx="7466120" cy="756784"/>
          </a:xfrm>
        </p:spPr>
        <p:txBody>
          <a:bodyPr>
            <a:noAutofit/>
          </a:bodyPr>
          <a:lstStyle/>
          <a:p>
            <a:pPr algn="r"/>
            <a:r>
              <a:rPr lang="ar-SA" sz="3600" b="1" dirty="0">
                <a:solidFill>
                  <a:schemeClr val="bg2">
                    <a:lumMod val="75000"/>
                  </a:schemeClr>
                </a:solidFill>
                <a:latin typeface="Arial" panose="020B0604020202020204" pitchFamily="34" charset="0"/>
                <a:cs typeface="Arial" panose="020B0604020202020204" pitchFamily="34" charset="0"/>
              </a:rPr>
              <a:t>بنظرة مُجَدَّدة- مهمة تلخيص</a:t>
            </a:r>
            <a:r>
              <a:rPr lang="he-IL" sz="3600" b="1" dirty="0">
                <a:solidFill>
                  <a:schemeClr val="bg2">
                    <a:lumMod val="75000"/>
                  </a:schemeClr>
                </a:solidFill>
                <a:latin typeface="Arial" panose="020B0604020202020204" pitchFamily="34" charset="0"/>
                <a:cs typeface="Arial" panose="020B0604020202020204" pitchFamily="34" charset="0"/>
              </a:rPr>
              <a:t>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 </a:t>
            </a:r>
            <a:r>
              <a:rPr lang="he-IL" sz="2400" b="1" dirty="0">
                <a:solidFill>
                  <a:schemeClr val="bg2">
                    <a:lumMod val="75000"/>
                  </a:schemeClr>
                </a:solidFill>
                <a:latin typeface="Arial" panose="020B0604020202020204" pitchFamily="34" charset="0"/>
                <a:cs typeface="Arial" panose="020B0604020202020204" pitchFamily="34" charset="0"/>
              </a:rPr>
              <a:t>197)</a:t>
            </a:r>
          </a:p>
        </p:txBody>
      </p:sp>
      <p:pic>
        <p:nvPicPr>
          <p:cNvPr id="8194" name="Picture 2" descr="שדה חופשי תמונה ותמונה כפרית">
            <a:extLst>
              <a:ext uri="{FF2B5EF4-FFF2-40B4-BE49-F238E27FC236}">
                <a16:creationId xmlns:a16="http://schemas.microsoft.com/office/drawing/2014/main" id="{4FD697F7-221F-7635-D1D6-31CD29CD31D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428402" y="3280669"/>
            <a:ext cx="6373906" cy="3585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1321"/>
            <a:ext cx="1208314" cy="800348"/>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714" y="1241708"/>
            <a:ext cx="9883293" cy="2038961"/>
          </a:xfrm>
          <a:prstGeom prst="rect">
            <a:avLst/>
          </a:prstGeom>
        </p:spPr>
      </p:pic>
    </p:spTree>
    <p:extLst>
      <p:ext uri="{BB962C8B-B14F-4D97-AF65-F5344CB8AC3E}">
        <p14:creationId xmlns:p14="http://schemas.microsoft.com/office/powerpoint/2010/main" val="2589252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882066" y="497150"/>
            <a:ext cx="7412854" cy="861133"/>
          </a:xfrm>
        </p:spPr>
        <p:txBody>
          <a:bodyPr>
            <a:normAutofit/>
          </a:bodyPr>
          <a:lstStyle/>
          <a:p>
            <a:pPr algn="ctr"/>
            <a:r>
              <a:rPr lang="ar-SA" sz="4000" b="1" dirty="0">
                <a:solidFill>
                  <a:schemeClr val="bg2">
                    <a:lumMod val="75000"/>
                  </a:schemeClr>
                </a:solidFill>
                <a:latin typeface="Arial" panose="020B0604020202020204" pitchFamily="34" charset="0"/>
                <a:cs typeface="Arial" panose="020B0604020202020204" pitchFamily="34" charset="0"/>
              </a:rPr>
              <a:t>أَمامَنا تَحَدٍّ</a:t>
            </a:r>
            <a:r>
              <a:rPr lang="he-IL" sz="4000" b="1" dirty="0">
                <a:solidFill>
                  <a:schemeClr val="bg2">
                    <a:lumMod val="75000"/>
                  </a:schemeClr>
                </a:solidFill>
                <a:latin typeface="Arial" panose="020B0604020202020204" pitchFamily="34" charset="0"/>
                <a:cs typeface="Arial" panose="020B0604020202020204" pitchFamily="34" charset="0"/>
              </a:rPr>
              <a:t> </a:t>
            </a:r>
            <a:r>
              <a:rPr lang="he-IL" sz="2400" b="1" dirty="0">
                <a:solidFill>
                  <a:schemeClr val="bg2">
                    <a:lumMod val="75000"/>
                  </a:schemeClr>
                </a:solidFill>
                <a:latin typeface="Arial" panose="020B0604020202020204" pitchFamily="34" charset="0"/>
                <a:cs typeface="Arial" panose="020B0604020202020204" pitchFamily="34" charset="0"/>
              </a:rPr>
              <a:t>(198 – 199)</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09" y="1845483"/>
            <a:ext cx="10994982" cy="4394677"/>
          </a:xfrm>
          <a:prstGeom prst="rect">
            <a:avLst/>
          </a:prstGeom>
        </p:spPr>
      </p:pic>
    </p:spTree>
    <p:extLst>
      <p:ext uri="{BB962C8B-B14F-4D97-AF65-F5344CB8AC3E}">
        <p14:creationId xmlns:p14="http://schemas.microsoft.com/office/powerpoint/2010/main" val="423288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TextBox 3"/>
          <p:cNvSpPr txBox="1"/>
          <p:nvPr/>
        </p:nvSpPr>
        <p:spPr>
          <a:xfrm>
            <a:off x="-204186" y="1597981"/>
            <a:ext cx="2476869" cy="523220"/>
          </a:xfrm>
          <a:prstGeom prst="rect">
            <a:avLst/>
          </a:prstGeom>
          <a:noFill/>
        </p:spPr>
        <p:txBody>
          <a:bodyPr wrap="square" rtlCol="0">
            <a:spAutoFit/>
          </a:bodyPr>
          <a:lstStyle/>
          <a:p>
            <a:pPr algn="r"/>
            <a:r>
              <a:rPr lang="he-IL" sz="2800" dirty="0">
                <a:solidFill>
                  <a:schemeClr val="bg1"/>
                </a:solidFill>
              </a:rPr>
              <a:t> </a:t>
            </a:r>
            <a:r>
              <a:rPr lang="ar-SA" sz="2800" dirty="0">
                <a:solidFill>
                  <a:schemeClr val="bg1"/>
                </a:solidFill>
              </a:rPr>
              <a:t>صفحة</a:t>
            </a:r>
            <a:r>
              <a:rPr lang="he-IL" sz="2800" dirty="0">
                <a:solidFill>
                  <a:schemeClr val="bg1"/>
                </a:solidFill>
              </a:rPr>
              <a:t> </a:t>
            </a:r>
            <a:r>
              <a:rPr lang="he-IL" sz="2800" b="1" dirty="0">
                <a:solidFill>
                  <a:schemeClr val="bg1"/>
                </a:solidFill>
              </a:rPr>
              <a:t>199   </a:t>
            </a:r>
            <a:endParaRPr lang="en-US" sz="2800" b="1" dirty="0">
              <a:solidFill>
                <a:schemeClr val="bg1"/>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19177"/>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548" y="938748"/>
            <a:ext cx="6509722" cy="5234944"/>
          </a:xfrm>
          <a:prstGeom prst="rect">
            <a:avLst/>
          </a:prstGeom>
        </p:spPr>
      </p:pic>
    </p:spTree>
    <p:extLst>
      <p:ext uri="{BB962C8B-B14F-4D97-AF65-F5344CB8AC3E}">
        <p14:creationId xmlns:p14="http://schemas.microsoft.com/office/powerpoint/2010/main" val="2840425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6"/>
            <a:ext cx="1042021" cy="588614"/>
          </a:xfrm>
          <a:prstGeom prst="rect">
            <a:avLst/>
          </a:prstGeom>
        </p:spPr>
      </p:pic>
      <p:sp>
        <p:nvSpPr>
          <p:cNvPr id="4" name="תיבת טקסט 3">
            <a:extLst>
              <a:ext uri="{FF2B5EF4-FFF2-40B4-BE49-F238E27FC236}">
                <a16:creationId xmlns:a16="http://schemas.microsoft.com/office/drawing/2014/main" id="{5F92C3DF-F137-A95E-29EA-A7AD9FD7358B}"/>
              </a:ext>
            </a:extLst>
          </p:cNvPr>
          <p:cNvSpPr txBox="1"/>
          <p:nvPr/>
        </p:nvSpPr>
        <p:spPr>
          <a:xfrm>
            <a:off x="1963024" y="2448299"/>
            <a:ext cx="7447175" cy="1200329"/>
          </a:xfrm>
          <a:prstGeom prst="rect">
            <a:avLst/>
          </a:prstGeom>
          <a:noFill/>
        </p:spPr>
        <p:txBody>
          <a:bodyPr wrap="square">
            <a:spAutoFit/>
          </a:bodyPr>
          <a:lstStyle/>
          <a:p>
            <a:pPr marL="0" indent="0" algn="ctr">
              <a:buNone/>
            </a:pPr>
            <a:r>
              <a:rPr lang="ar-SA" sz="3200" b="1" dirty="0">
                <a:solidFill>
                  <a:schemeClr val="bg1"/>
                </a:solidFill>
              </a:rPr>
              <a:t>عارِضَة مُرافِقَة للتَّعَلُّم</a:t>
            </a:r>
            <a:endParaRPr lang="he-IL" sz="3200" b="1" dirty="0">
              <a:solidFill>
                <a:schemeClr val="bg1"/>
              </a:solidFill>
            </a:endParaRPr>
          </a:p>
          <a:p>
            <a:pPr marL="0" indent="0" algn="ctr">
              <a:buNone/>
            </a:pPr>
            <a:r>
              <a:rPr lang="he-IL" sz="4000" b="1" dirty="0">
                <a:solidFill>
                  <a:srgbClr val="B31013"/>
                </a:solidFill>
              </a:rPr>
              <a:t> </a:t>
            </a:r>
            <a:r>
              <a:rPr lang="ar-SA" sz="4000" b="1" dirty="0">
                <a:solidFill>
                  <a:srgbClr val="B31013"/>
                </a:solidFill>
              </a:rPr>
              <a:t>ننتقِل للباب القادِم</a:t>
            </a:r>
            <a:endParaRPr lang="he-IL" sz="4000" b="1" dirty="0">
              <a:solidFill>
                <a:schemeClr val="bg2">
                  <a:lumMod val="75000"/>
                </a:schemeClr>
              </a:solidFill>
            </a:endParaRPr>
          </a:p>
        </p:txBody>
      </p:sp>
      <p:sp>
        <p:nvSpPr>
          <p:cNvPr id="5" name="כותרת 1">
            <a:extLst>
              <a:ext uri="{FF2B5EF4-FFF2-40B4-BE49-F238E27FC236}">
                <a16:creationId xmlns:a16="http://schemas.microsoft.com/office/drawing/2014/main" id="{A19163CB-D96D-D090-4885-36A514AC1C92}"/>
              </a:ext>
            </a:extLst>
          </p:cNvPr>
          <p:cNvSpPr txBox="1">
            <a:spLocks/>
          </p:cNvSpPr>
          <p:nvPr/>
        </p:nvSpPr>
        <p:spPr>
          <a:xfrm>
            <a:off x="1963024" y="667417"/>
            <a:ext cx="7886700" cy="1325562"/>
          </a:xfrm>
          <a:prstGeom prst="rect">
            <a:avLst/>
          </a:prstGeom>
          <a:effectLst/>
        </p:spPr>
        <p:txBody>
          <a:bodyPr vert="horz" lIns="91440" tIns="45720" rIns="91440" bIns="45720" rtlCol="0" anchor="b">
            <a:normAutofit/>
          </a:bodyPr>
          <a:lstStyle>
            <a:lvl1pPr algn="l" defTabSz="457200" rtl="1" eaLnBrk="1" latinLnBrk="0" hangingPunct="1">
              <a:spcBef>
                <a:spcPct val="0"/>
              </a:spcBef>
              <a:buNone/>
              <a:defRPr sz="48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ar-SA" b="1" dirty="0">
                <a:solidFill>
                  <a:srgbClr val="FF0000"/>
                </a:solidFill>
                <a:cs typeface="+mn-cs"/>
              </a:rPr>
              <a:t>تَمَّ وَلَم يَكْتَمِل</a:t>
            </a:r>
            <a:endParaRPr lang="en-US" b="1" dirty="0">
              <a:solidFill>
                <a:srgbClr val="FF0000"/>
              </a:solidFill>
              <a:cs typeface="+mn-cs"/>
            </a:endParaRPr>
          </a:p>
        </p:txBody>
      </p:sp>
      <p:pic>
        <p:nvPicPr>
          <p:cNvPr id="2" name="תמונה 1"/>
          <p:cNvPicPr>
            <a:picLocks noChangeAspect="1"/>
          </p:cNvPicPr>
          <p:nvPr/>
        </p:nvPicPr>
        <p:blipFill>
          <a:blip r:embed="rId4"/>
          <a:stretch>
            <a:fillRect/>
          </a:stretch>
        </p:blipFill>
        <p:spPr>
          <a:xfrm>
            <a:off x="3279523" y="3757213"/>
            <a:ext cx="4905690" cy="3024674"/>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spTree>
    <p:extLst>
      <p:ext uri="{BB962C8B-B14F-4D97-AF65-F5344CB8AC3E}">
        <p14:creationId xmlns:p14="http://schemas.microsoft.com/office/powerpoint/2010/main" val="406346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725271" y="36677"/>
            <a:ext cx="6951389" cy="797824"/>
          </a:xfrm>
        </p:spPr>
        <p:txBody>
          <a:bodyPr>
            <a:noAutofit/>
          </a:bodyPr>
          <a:lstStyle/>
          <a:p>
            <a:pPr algn="r"/>
            <a:r>
              <a:rPr lang="ar-SA" sz="4400" b="1" dirty="0">
                <a:solidFill>
                  <a:schemeClr val="bg2">
                    <a:lumMod val="75000"/>
                  </a:schemeClr>
                </a:solidFill>
                <a:latin typeface="Arial" panose="020B0604020202020204" pitchFamily="34" charset="0"/>
                <a:cs typeface="Arial" panose="020B0604020202020204" pitchFamily="34" charset="0"/>
              </a:rPr>
              <a:t>حالات المادة في الأرض والسَّماء</a:t>
            </a:r>
            <a:endParaRPr lang="he-IL" sz="4400" b="1" dirty="0">
              <a:solidFill>
                <a:schemeClr val="bg2">
                  <a:lumMod val="75000"/>
                </a:schemeClr>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891DBE80-D57A-2CD0-467D-AC785478F287}"/>
              </a:ext>
            </a:extLst>
          </p:cNvPr>
          <p:cNvSpPr txBox="1"/>
          <p:nvPr/>
        </p:nvSpPr>
        <p:spPr>
          <a:xfrm>
            <a:off x="2904949" y="1083077"/>
            <a:ext cx="8627144" cy="954107"/>
          </a:xfrm>
          <a:prstGeom prst="rect">
            <a:avLst/>
          </a:prstGeom>
          <a:noFill/>
        </p:spPr>
        <p:txBody>
          <a:bodyPr wrap="square">
            <a:spAutoFit/>
          </a:bodyPr>
          <a:lstStyle/>
          <a:p>
            <a:pPr algn="r"/>
            <a:r>
              <a:rPr lang="ar-SA" sz="3200" b="1" i="0" u="none" strike="noStrike" baseline="0" dirty="0">
                <a:solidFill>
                  <a:schemeClr val="bg1"/>
                </a:solidFill>
                <a:latin typeface="Arial" panose="020B0604020202020204" pitchFamily="34" charset="0"/>
                <a:cs typeface="Arial" panose="020B0604020202020204" pitchFamily="34" charset="0"/>
              </a:rPr>
              <a:t>مَهَمَّة</a:t>
            </a:r>
            <a:r>
              <a:rPr lang="he-IL" sz="3200" b="1" i="0" u="none" strike="noStrike" baseline="0" dirty="0">
                <a:solidFill>
                  <a:schemeClr val="bg1"/>
                </a:solidFill>
                <a:latin typeface="Arial" panose="020B0604020202020204" pitchFamily="34" charset="0"/>
                <a:cs typeface="Arial" panose="020B0604020202020204" pitchFamily="34" charset="0"/>
              </a:rPr>
              <a:t>:</a:t>
            </a:r>
            <a:r>
              <a:rPr lang="ar-SA" sz="3200" b="1" i="0" u="none" strike="noStrike" baseline="0" dirty="0">
                <a:solidFill>
                  <a:schemeClr val="bg1"/>
                </a:solidFill>
                <a:latin typeface="Arial" panose="020B0604020202020204" pitchFamily="34" charset="0"/>
                <a:cs typeface="Arial" panose="020B0604020202020204" pitchFamily="34" charset="0"/>
              </a:rPr>
              <a:t>من</a:t>
            </a:r>
            <a:r>
              <a:rPr lang="ar-SA" sz="3200" b="1" i="0" u="none" strike="noStrike" dirty="0">
                <a:solidFill>
                  <a:schemeClr val="bg1"/>
                </a:solidFill>
                <a:latin typeface="Arial" panose="020B0604020202020204" pitchFamily="34" charset="0"/>
                <a:cs typeface="Arial" panose="020B0604020202020204" pitchFamily="34" charset="0"/>
              </a:rPr>
              <a:t> الماء الى الماء- تجرِبَة </a:t>
            </a:r>
            <a:endParaRPr lang="he-IL" sz="3200" b="1" i="0" u="none" strike="noStrike" dirty="0">
              <a:solidFill>
                <a:schemeClr val="bg2">
                  <a:lumMod val="75000"/>
                </a:schemeClr>
              </a:solidFill>
              <a:latin typeface="Arial" panose="020B0604020202020204" pitchFamily="34" charset="0"/>
              <a:cs typeface="Arial" panose="020B0604020202020204" pitchFamily="34" charset="0"/>
            </a:endParaRPr>
          </a:p>
          <a:p>
            <a:pPr algn="r"/>
            <a:r>
              <a:rPr lang="he-IL" sz="2400" b="1" i="0" u="none" strike="noStrike" dirty="0">
                <a:solidFill>
                  <a:schemeClr val="bg2">
                    <a:lumMod val="75000"/>
                  </a:schemeClr>
                </a:solidFill>
                <a:latin typeface="Arial" panose="020B0604020202020204" pitchFamily="34" charset="0"/>
                <a:cs typeface="Arial" panose="020B0604020202020204" pitchFamily="34" charset="0"/>
              </a:rPr>
              <a:t>(184</a:t>
            </a:r>
            <a:r>
              <a:rPr lang="ar-SA" sz="2400" b="1" i="0" u="none" strike="noStrike" dirty="0">
                <a:solidFill>
                  <a:schemeClr val="bg2">
                    <a:lumMod val="75000"/>
                  </a:schemeClr>
                </a:solidFill>
                <a:latin typeface="Arial" panose="020B0604020202020204" pitchFamily="34" charset="0"/>
                <a:cs typeface="Arial" panose="020B0604020202020204" pitchFamily="34" charset="0"/>
              </a:rPr>
              <a:t>صفحة</a:t>
            </a:r>
            <a:r>
              <a:rPr lang="he-IL" sz="2400" b="1" i="0" u="none" strike="noStrike" dirty="0">
                <a:solidFill>
                  <a:schemeClr val="bg2">
                    <a:lumMod val="75000"/>
                  </a:schemeClr>
                </a:solidFill>
                <a:latin typeface="Arial" panose="020B0604020202020204" pitchFamily="34" charset="0"/>
                <a:cs typeface="Arial" panose="020B0604020202020204" pitchFamily="34" charset="0"/>
              </a:rPr>
              <a:t>)</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4"/>
          <a:stretch>
            <a:fillRect/>
          </a:stretch>
        </p:blipFill>
        <p:spPr>
          <a:xfrm>
            <a:off x="199296" y="589547"/>
            <a:ext cx="3544417" cy="6023499"/>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964" y="2364147"/>
            <a:ext cx="7540129" cy="2804984"/>
          </a:xfrm>
          <a:prstGeom prst="rect">
            <a:avLst/>
          </a:prstGeom>
        </p:spPr>
      </p:pic>
      <p:sp>
        <p:nvSpPr>
          <p:cNvPr id="8" name="TextBox 7"/>
          <p:cNvSpPr txBox="1"/>
          <p:nvPr/>
        </p:nvSpPr>
        <p:spPr>
          <a:xfrm>
            <a:off x="4121914" y="4634264"/>
            <a:ext cx="1766657" cy="461665"/>
          </a:xfrm>
          <a:prstGeom prst="rect">
            <a:avLst/>
          </a:prstGeom>
          <a:noFill/>
        </p:spPr>
        <p:txBody>
          <a:bodyPr wrap="square" rtlCol="0">
            <a:spAutoFit/>
          </a:bodyPr>
          <a:lstStyle/>
          <a:p>
            <a:r>
              <a:rPr lang="ar-SA" sz="2400" b="1" dirty="0">
                <a:solidFill>
                  <a:schemeClr val="bg1"/>
                </a:solidFill>
              </a:rPr>
              <a:t>صفحة 185</a:t>
            </a:r>
            <a:endParaRPr lang="en-US" sz="2400" b="1" dirty="0"/>
          </a:p>
        </p:txBody>
      </p:sp>
    </p:spTree>
    <p:extLst>
      <p:ext uri="{BB962C8B-B14F-4D97-AF65-F5344CB8AC3E}">
        <p14:creationId xmlns:p14="http://schemas.microsoft.com/office/powerpoint/2010/main" val="305177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15" name="תמונה 14">
            <a:extLst>
              <a:ext uri="{FF2B5EF4-FFF2-40B4-BE49-F238E27FC236}">
                <a16:creationId xmlns:a16="http://schemas.microsoft.com/office/drawing/2014/main" id="{89D72944-71D8-23A4-57D2-EEA8AA3A5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05" y="22646"/>
            <a:ext cx="1042021" cy="588614"/>
          </a:xfrm>
          <a:prstGeom prst="rect">
            <a:avLst/>
          </a:prstGeom>
        </p:spPr>
      </p:pic>
      <p:sp>
        <p:nvSpPr>
          <p:cNvPr id="21" name="תיבת טקסט 20">
            <a:extLst>
              <a:ext uri="{FF2B5EF4-FFF2-40B4-BE49-F238E27FC236}">
                <a16:creationId xmlns:a16="http://schemas.microsoft.com/office/drawing/2014/main" id="{099A33BF-372D-2EB9-1FD2-1BBB22C50FB4}"/>
              </a:ext>
            </a:extLst>
          </p:cNvPr>
          <p:cNvSpPr txBox="1"/>
          <p:nvPr/>
        </p:nvSpPr>
        <p:spPr>
          <a:xfrm>
            <a:off x="2467992" y="405079"/>
            <a:ext cx="8516840" cy="646331"/>
          </a:xfrm>
          <a:prstGeom prst="rect">
            <a:avLst/>
          </a:prstGeom>
          <a:noFill/>
        </p:spPr>
        <p:txBody>
          <a:bodyPr wrap="square">
            <a:spAutoFit/>
          </a:bodyPr>
          <a:lstStyle/>
          <a:p>
            <a:pPr algn="r"/>
            <a:r>
              <a:rPr lang="ar-SA" sz="3600" b="1" dirty="0">
                <a:solidFill>
                  <a:schemeClr val="bg1"/>
                </a:solidFill>
                <a:latin typeface="Arial" panose="020B0604020202020204" pitchFamily="34" charset="0"/>
                <a:cs typeface="Arial" panose="020B0604020202020204" pitchFamily="34" charset="0"/>
              </a:rPr>
              <a:t>مَهَمَّة: من ماء الى ماء – تلخيص </a:t>
            </a:r>
            <a:r>
              <a:rPr lang="ar-SA" sz="2400" b="1" dirty="0">
                <a:solidFill>
                  <a:schemeClr val="bg1"/>
                </a:solidFill>
                <a:latin typeface="Arial" panose="020B0604020202020204" pitchFamily="34" charset="0"/>
                <a:cs typeface="Arial" panose="020B0604020202020204" pitchFamily="34" charset="0"/>
              </a:rPr>
              <a:t>(صفحة 185)</a:t>
            </a:r>
            <a:endParaRPr lang="he-IL" sz="24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4832" y="-639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05" y="1995076"/>
            <a:ext cx="11663766" cy="3129303"/>
          </a:xfrm>
          <a:prstGeom prst="rect">
            <a:avLst/>
          </a:prstGeom>
        </p:spPr>
      </p:pic>
    </p:spTree>
    <p:extLst>
      <p:ext uri="{BB962C8B-B14F-4D97-AF65-F5344CB8AC3E}">
        <p14:creationId xmlns:p14="http://schemas.microsoft.com/office/powerpoint/2010/main" val="389581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1C7E30C4-4666-FA7C-3C10-A9432C629F7E}"/>
              </a:ext>
            </a:extLst>
          </p:cNvPr>
          <p:cNvSpPr>
            <a:spLocks noGrp="1"/>
          </p:cNvSpPr>
          <p:nvPr>
            <p:ph type="ctrTitle"/>
          </p:nvPr>
        </p:nvSpPr>
        <p:spPr>
          <a:xfrm>
            <a:off x="3849269" y="65113"/>
            <a:ext cx="4937966" cy="524435"/>
          </a:xfrm>
        </p:spPr>
        <p:txBody>
          <a:bodyPr>
            <a:noAutofit/>
          </a:bodyPr>
          <a:lstStyle/>
          <a:p>
            <a:pPr algn="ctr"/>
            <a:r>
              <a:rPr lang="ar-SA" sz="3600" b="1" dirty="0">
                <a:solidFill>
                  <a:schemeClr val="bg2">
                    <a:lumMod val="75000"/>
                  </a:schemeClr>
                </a:solidFill>
                <a:latin typeface="Arial" panose="020B0604020202020204" pitchFamily="34" charset="0"/>
                <a:cs typeface="Arial" panose="020B0604020202020204" pitchFamily="34" charset="0"/>
              </a:rPr>
              <a:t>الماء مَورِد طَبيعي مُتَجَدِّد</a:t>
            </a:r>
            <a:endParaRPr lang="he-IL" sz="7200" b="1" dirty="0">
              <a:solidFill>
                <a:schemeClr val="bg2">
                  <a:lumMod val="75000"/>
                </a:schemeClr>
              </a:solidFill>
              <a:latin typeface="Arial" panose="020B0604020202020204" pitchFamily="34" charset="0"/>
              <a:cs typeface="Arial" panose="020B0604020202020204" pitchFamily="34" charset="0"/>
            </a:endParaRPr>
          </a:p>
        </p:txBody>
      </p:sp>
      <p:sp>
        <p:nvSpPr>
          <p:cNvPr id="3" name="כותרת 3">
            <a:extLst>
              <a:ext uri="{FF2B5EF4-FFF2-40B4-BE49-F238E27FC236}">
                <a16:creationId xmlns:a16="http://schemas.microsoft.com/office/drawing/2014/main" id="{0822EDC3-22B5-D213-A977-FD02E973FB20}"/>
              </a:ext>
            </a:extLst>
          </p:cNvPr>
          <p:cNvSpPr txBox="1">
            <a:spLocks/>
          </p:cNvSpPr>
          <p:nvPr/>
        </p:nvSpPr>
        <p:spPr>
          <a:xfrm>
            <a:off x="1173381" y="697918"/>
            <a:ext cx="9845238" cy="821963"/>
          </a:xfrm>
          <a:prstGeom prst="rect">
            <a:avLst/>
          </a:prstGeom>
          <a:effectLst/>
        </p:spPr>
        <p:txBody>
          <a:bodyPr vert="horz" lIns="91440" tIns="45720" rIns="91440" bIns="45720" rtlCol="0" anchor="b">
            <a:noAutofit/>
          </a:bodyPr>
          <a:lstStyle>
            <a:lvl1pPr algn="l" defTabSz="457200" rtl="1" eaLnBrk="1" latinLnBrk="0" hangingPunct="1">
              <a:spcBef>
                <a:spcPct val="0"/>
              </a:spcBef>
              <a:buNone/>
              <a:defRPr sz="48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endParaRPr lang="he-IL" sz="3200" b="1" dirty="0">
              <a:solidFill>
                <a:schemeClr val="bg1"/>
              </a:solidFill>
              <a:latin typeface="Arial" panose="020B0604020202020204" pitchFamily="34" charset="0"/>
              <a:cs typeface="Arial" panose="020B0604020202020204" pitchFamily="34" charset="0"/>
            </a:endParaRPr>
          </a:p>
          <a:p>
            <a:pPr algn="r"/>
            <a:endParaRPr lang="he-IL" sz="3200" b="1" dirty="0">
              <a:solidFill>
                <a:schemeClr val="bg1"/>
              </a:solidFill>
              <a:latin typeface="Arial" panose="020B0604020202020204" pitchFamily="34" charset="0"/>
              <a:cs typeface="Arial" panose="020B0604020202020204" pitchFamily="34" charset="0"/>
            </a:endParaRPr>
          </a:p>
          <a:p>
            <a:pPr algn="ctr"/>
            <a:r>
              <a:rPr lang="ar-SA" sz="3200" b="1" dirty="0">
                <a:solidFill>
                  <a:schemeClr val="bg1"/>
                </a:solidFill>
                <a:latin typeface="Arial" panose="020B0604020202020204" pitchFamily="34" charset="0"/>
                <a:cs typeface="Arial" panose="020B0604020202020204" pitchFamily="34" charset="0"/>
              </a:rPr>
              <a:t>مَهَمَّة</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ينْتَقِل الماء من بيئَة الى أُخرى</a:t>
            </a:r>
            <a:r>
              <a:rPr lang="ar-SA" sz="2800" b="1" dirty="0">
                <a:solidFill>
                  <a:schemeClr val="bg1"/>
                </a:solidFill>
                <a:latin typeface="Arial" panose="020B0604020202020204" pitchFamily="34" charset="0"/>
                <a:cs typeface="Arial" panose="020B0604020202020204" pitchFamily="34" charset="0"/>
              </a:rPr>
              <a:t>(صفحات 186-188)</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11" name="תמונה 10"/>
          <p:cNvPicPr>
            <a:picLocks noChangeAspect="1"/>
          </p:cNvPicPr>
          <p:nvPr/>
        </p:nvPicPr>
        <p:blipFill>
          <a:blip r:embed="rId4"/>
          <a:stretch>
            <a:fillRect/>
          </a:stretch>
        </p:blipFill>
        <p:spPr>
          <a:xfrm>
            <a:off x="550173" y="2942203"/>
            <a:ext cx="3855421" cy="2739131"/>
          </a:xfrm>
          <a:prstGeom prst="rect">
            <a:avLst/>
          </a:prstGeom>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559" y="1659643"/>
            <a:ext cx="2590927" cy="5168360"/>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497" y="1659643"/>
            <a:ext cx="2417487" cy="5137161"/>
          </a:xfrm>
          <a:prstGeom prst="rect">
            <a:avLst/>
          </a:prstGeom>
        </p:spPr>
      </p:pic>
    </p:spTree>
    <p:extLst>
      <p:ext uri="{BB962C8B-B14F-4D97-AF65-F5344CB8AC3E}">
        <p14:creationId xmlns:p14="http://schemas.microsoft.com/office/powerpoint/2010/main" val="165178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3890318" y="269867"/>
            <a:ext cx="5193437" cy="606096"/>
          </a:xfrm>
        </p:spPr>
        <p:txBody>
          <a:bodyPr>
            <a:noAutofit/>
          </a:bodyPr>
          <a:lstStyle/>
          <a:p>
            <a:pPr algn="ctr"/>
            <a:r>
              <a:rPr lang="ar-SA" sz="3600" b="1" dirty="0">
                <a:solidFill>
                  <a:schemeClr val="bg2">
                    <a:lumMod val="75000"/>
                  </a:schemeClr>
                </a:solidFill>
                <a:latin typeface="Arial" panose="020B0604020202020204" pitchFamily="34" charset="0"/>
                <a:cs typeface="Arial" panose="020B0604020202020204" pitchFamily="34" charset="0"/>
              </a:rPr>
              <a:t>دورة المياه في الطَّبيعَة</a:t>
            </a:r>
            <a:r>
              <a:rPr lang="he-IL" sz="3600" b="1" dirty="0">
                <a:solidFill>
                  <a:schemeClr val="bg2">
                    <a:lumMod val="75000"/>
                  </a:schemeClr>
                </a:solidFill>
                <a:latin typeface="Arial" panose="020B0604020202020204" pitchFamily="34" charset="0"/>
                <a:cs typeface="Arial" panose="020B0604020202020204" pitchFamily="34" charset="0"/>
              </a:rPr>
              <a:t>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188)</a:t>
            </a:r>
          </a:p>
        </p:txBody>
      </p:sp>
      <p:sp>
        <p:nvSpPr>
          <p:cNvPr id="10" name="תיבת טקסט 9">
            <a:extLst>
              <a:ext uri="{FF2B5EF4-FFF2-40B4-BE49-F238E27FC236}">
                <a16:creationId xmlns:a16="http://schemas.microsoft.com/office/drawing/2014/main" id="{397F6678-5DD6-FD45-34E2-AAABC6DBFD0E}"/>
              </a:ext>
            </a:extLst>
          </p:cNvPr>
          <p:cNvSpPr txBox="1"/>
          <p:nvPr/>
        </p:nvSpPr>
        <p:spPr>
          <a:xfrm>
            <a:off x="1550894" y="6132443"/>
            <a:ext cx="8444753" cy="369332"/>
          </a:xfrm>
          <a:prstGeom prst="rect">
            <a:avLst/>
          </a:prstGeom>
          <a:noFill/>
        </p:spPr>
        <p:txBody>
          <a:bodyPr wrap="square">
            <a:spAutoFit/>
          </a:bodyPr>
          <a:lstStyle/>
          <a:p>
            <a:pPr algn="l"/>
            <a:r>
              <a:rPr lang="he-IL" sz="1800" b="0" i="0" u="none" strike="noStrike" baseline="0" dirty="0">
                <a:latin typeface="Bnarkisim"/>
              </a:rPr>
              <a:t>.</a:t>
            </a:r>
            <a:endParaRPr lang="he-IL" dirty="0"/>
          </a:p>
        </p:txBody>
      </p:sp>
      <p:sp>
        <p:nvSpPr>
          <p:cNvPr id="12" name="תיבת טקסט 11">
            <a:extLst>
              <a:ext uri="{FF2B5EF4-FFF2-40B4-BE49-F238E27FC236}">
                <a16:creationId xmlns:a16="http://schemas.microsoft.com/office/drawing/2014/main" id="{DAC4A465-0074-ABE7-277E-33C0B133161B}"/>
              </a:ext>
            </a:extLst>
          </p:cNvPr>
          <p:cNvSpPr txBox="1"/>
          <p:nvPr/>
        </p:nvSpPr>
        <p:spPr>
          <a:xfrm>
            <a:off x="2005671" y="828050"/>
            <a:ext cx="8639220" cy="646331"/>
          </a:xfrm>
          <a:prstGeom prst="rect">
            <a:avLst/>
          </a:prstGeom>
          <a:noFill/>
        </p:spPr>
        <p:txBody>
          <a:bodyPr wrap="square">
            <a:spAutoFit/>
          </a:bodyPr>
          <a:lstStyle/>
          <a:p>
            <a:pPr algn="ctr"/>
            <a:r>
              <a:rPr lang="ar-SA" sz="3600" b="1" dirty="0">
                <a:solidFill>
                  <a:schemeClr val="bg1"/>
                </a:solidFill>
                <a:latin typeface="Arial" panose="020B0604020202020204" pitchFamily="34" charset="0"/>
                <a:cs typeface="Arial" panose="020B0604020202020204" pitchFamily="34" charset="0"/>
              </a:rPr>
              <a:t>لماذا يُعْتَبَر الماء مورد طبيعي مُتَجَدِّد؟</a:t>
            </a:r>
            <a:endParaRPr lang="he-IL" sz="3600" b="1" dirty="0">
              <a:solidFill>
                <a:schemeClr val="bg1"/>
              </a:solidFill>
              <a:latin typeface="Arial" panose="020B0604020202020204" pitchFamily="34" charset="0"/>
              <a:cs typeface="Arial" panose="020B0604020202020204" pitchFamily="34" charset="0"/>
            </a:endParaRPr>
          </a:p>
        </p:txBody>
      </p:sp>
      <p:sp>
        <p:nvSpPr>
          <p:cNvPr id="2" name="תיבת טקסט 1">
            <a:extLst>
              <a:ext uri="{FF2B5EF4-FFF2-40B4-BE49-F238E27FC236}">
                <a16:creationId xmlns:a16="http://schemas.microsoft.com/office/drawing/2014/main" id="{7130DB13-AC25-5A5C-81F7-1039B173C75A}"/>
              </a:ext>
            </a:extLst>
          </p:cNvPr>
          <p:cNvSpPr txBox="1"/>
          <p:nvPr/>
        </p:nvSpPr>
        <p:spPr>
          <a:xfrm>
            <a:off x="2951205" y="5882827"/>
            <a:ext cx="6330040" cy="461665"/>
          </a:xfrm>
          <a:prstGeom prst="rect">
            <a:avLst/>
          </a:prstGeom>
          <a:solidFill>
            <a:schemeClr val="tx1">
              <a:lumMod val="75000"/>
            </a:schemeClr>
          </a:solidFill>
        </p:spPr>
        <p:txBody>
          <a:bodyPr wrap="square" rtlCol="1">
            <a:spAutoFit/>
          </a:bodyPr>
          <a:lstStyle/>
          <a:p>
            <a:pPr algn="ctr"/>
            <a:r>
              <a:rPr lang="he-IL" sz="2400" b="1" dirty="0">
                <a:latin typeface="Arial" panose="020B0604020202020204" pitchFamily="34" charset="0"/>
                <a:cs typeface="Arial" panose="020B0604020202020204" pitchFamily="34" charset="0"/>
              </a:rPr>
              <a:t> </a:t>
            </a:r>
            <a:r>
              <a:rPr lang="ar-SA" sz="2400" b="1" dirty="0">
                <a:solidFill>
                  <a:schemeClr val="bg1"/>
                </a:solidFill>
                <a:latin typeface="Arial" panose="020B0604020202020204" pitchFamily="34" charset="0"/>
                <a:cs typeface="Arial" panose="020B0604020202020204" pitchFamily="34" charset="0"/>
              </a:rPr>
              <a:t>فيلم دورة المياه في الطَّبيعَة : ادخُلوا الى الرابط </a:t>
            </a:r>
            <a:r>
              <a:rPr lang="ar-SA" sz="2400" b="1" dirty="0">
                <a:solidFill>
                  <a:schemeClr val="bg1"/>
                </a:solidFill>
                <a:latin typeface="Arial" panose="020B0604020202020204" pitchFamily="34" charset="0"/>
                <a:cs typeface="Arial" panose="020B0604020202020204" pitchFamily="34" charset="0"/>
                <a:hlinkClick r:id="rId4"/>
              </a:rPr>
              <a:t>التالي</a:t>
            </a:r>
            <a:endParaRPr lang="he-IL" sz="2400" dirty="0">
              <a:solidFill>
                <a:schemeClr val="bg1"/>
              </a:solidFill>
              <a:latin typeface="Arial" panose="020B060402020202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27702"/>
            <a:ext cx="1208314" cy="800348"/>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205" y="1522294"/>
            <a:ext cx="6289589" cy="4412696"/>
          </a:xfrm>
          <a:prstGeom prst="rect">
            <a:avLst/>
          </a:prstGeom>
        </p:spPr>
      </p:pic>
    </p:spTree>
    <p:extLst>
      <p:ext uri="{BB962C8B-B14F-4D97-AF65-F5344CB8AC3E}">
        <p14:creationId xmlns:p14="http://schemas.microsoft.com/office/powerpoint/2010/main" val="31770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582" y="683209"/>
            <a:ext cx="5820588" cy="5763430"/>
          </a:xfrm>
          <a:prstGeom prst="rect">
            <a:avLst/>
          </a:prstGeom>
        </p:spPr>
      </p:pic>
    </p:spTree>
    <p:extLst>
      <p:ext uri="{BB962C8B-B14F-4D97-AF65-F5344CB8AC3E}">
        <p14:creationId xmlns:p14="http://schemas.microsoft.com/office/powerpoint/2010/main" val="394115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sp>
        <p:nvSpPr>
          <p:cNvPr id="2" name="TextBox 1"/>
          <p:cNvSpPr txBox="1"/>
          <p:nvPr/>
        </p:nvSpPr>
        <p:spPr>
          <a:xfrm>
            <a:off x="4205027" y="1148466"/>
            <a:ext cx="3299253" cy="584775"/>
          </a:xfrm>
          <a:prstGeom prst="rect">
            <a:avLst/>
          </a:prstGeom>
          <a:solidFill>
            <a:srgbClr val="FFC000"/>
          </a:solidFill>
        </p:spPr>
        <p:txBody>
          <a:bodyPr wrap="square" rtlCol="1">
            <a:spAutoFit/>
          </a:bodyPr>
          <a:lstStyle/>
          <a:p>
            <a:pPr algn="r"/>
            <a:r>
              <a:rPr lang="ar-SA" sz="3200" dirty="0"/>
              <a:t>انتقلوا الى المهمَّة</a:t>
            </a:r>
            <a:endParaRPr lang="he-IL" sz="3200" dirty="0"/>
          </a:p>
        </p:txBody>
      </p:sp>
      <p:sp>
        <p:nvSpPr>
          <p:cNvPr id="4" name="TextBox 3"/>
          <p:cNvSpPr txBox="1"/>
          <p:nvPr/>
        </p:nvSpPr>
        <p:spPr>
          <a:xfrm>
            <a:off x="4594265" y="2378675"/>
            <a:ext cx="2520778" cy="461665"/>
          </a:xfrm>
          <a:prstGeom prst="rect">
            <a:avLst/>
          </a:prstGeom>
          <a:solidFill>
            <a:schemeClr val="bg2"/>
          </a:solidFill>
        </p:spPr>
        <p:txBody>
          <a:bodyPr wrap="square" rtlCol="1">
            <a:spAutoFit/>
          </a:bodyPr>
          <a:lstStyle/>
          <a:p>
            <a:pPr algn="ctr"/>
            <a:r>
              <a:rPr lang="ar-SA" sz="2400" b="1" dirty="0"/>
              <a:t>ماء في كل مكان</a:t>
            </a:r>
            <a:endParaRPr lang="he-IL" sz="2400" b="1" dirty="0"/>
          </a:p>
        </p:txBody>
      </p:sp>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829" y="1148466"/>
            <a:ext cx="10078857" cy="5534798"/>
          </a:xfrm>
          <a:prstGeom prst="rect">
            <a:avLst/>
          </a:prstGeom>
        </p:spPr>
      </p:pic>
    </p:spTree>
    <p:extLst>
      <p:ext uri="{BB962C8B-B14F-4D97-AF65-F5344CB8AC3E}">
        <p14:creationId xmlns:p14="http://schemas.microsoft.com/office/powerpoint/2010/main" val="325503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22984"/>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589" y="589548"/>
            <a:ext cx="8649908" cy="5401429"/>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3458" y="4943081"/>
            <a:ext cx="3057952" cy="1047896"/>
          </a:xfrm>
          <a:prstGeom prst="rect">
            <a:avLst/>
          </a:prstGeom>
        </p:spPr>
      </p:pic>
    </p:spTree>
    <p:extLst>
      <p:ext uri="{BB962C8B-B14F-4D97-AF65-F5344CB8AC3E}">
        <p14:creationId xmlns:p14="http://schemas.microsoft.com/office/powerpoint/2010/main" val="4135242665"/>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5660</TotalTime>
  <Words>1494</Words>
  <Application>Microsoft Office PowerPoint</Application>
  <PresentationFormat>מסך רחב</PresentationFormat>
  <Paragraphs>130</Paragraphs>
  <Slides>24</Slides>
  <Notes>24</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24</vt:i4>
      </vt:variant>
    </vt:vector>
  </HeadingPairs>
  <TitlesOfParts>
    <vt:vector size="33" baseType="lpstr">
      <vt:lpstr>Arial</vt:lpstr>
      <vt:lpstr>Bnarkisim</vt:lpstr>
      <vt:lpstr>Calibri</vt:lpstr>
      <vt:lpstr>Century Gothic</vt:lpstr>
      <vt:lpstr>NarkisimMFO</vt:lpstr>
      <vt:lpstr>NarkisimMFOBold</vt:lpstr>
      <vt:lpstr>Wingdings</vt:lpstr>
      <vt:lpstr>Wingdings 3</vt:lpstr>
      <vt:lpstr>פרוסה</vt:lpstr>
      <vt:lpstr>علوم وتكنولوجيا للصف الرابع </vt:lpstr>
      <vt:lpstr>מצגת של PowerPoint‏</vt:lpstr>
      <vt:lpstr>حالات المادة في الأرض والسَّماء</vt:lpstr>
      <vt:lpstr>מצגת של PowerPoint‏</vt:lpstr>
      <vt:lpstr>الماء مَورِد طَبيعي مُتَجَدِّد</vt:lpstr>
      <vt:lpstr>دورة المياه في الطَّبيعَة (صفحة 188)</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نَمنع نَقْص الماء (صفحة 194)</vt:lpstr>
      <vt:lpstr>מצגת של PowerPoint‏</vt:lpstr>
      <vt:lpstr>מצגת של PowerPoint‏</vt:lpstr>
      <vt:lpstr>تلخيص:    تَعَلَّمنا في هذا الفصل أنَّ ... (صفحة196)</vt:lpstr>
      <vt:lpstr>مهارات التَّفكير</vt:lpstr>
      <vt:lpstr>بنظرة مُجَدَّدة- مهمة تلخيص (صفحة 197)</vt:lpstr>
      <vt:lpstr>أَمامَنا تَحَدٍّ (198 – 199)</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56</cp:revision>
  <dcterms:created xsi:type="dcterms:W3CDTF">2023-11-21T08:24:12Z</dcterms:created>
  <dcterms:modified xsi:type="dcterms:W3CDTF">2024-01-21T06:06:31Z</dcterms:modified>
</cp:coreProperties>
</file>