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sldIdLst>
    <p:sldId id="302" r:id="rId2"/>
    <p:sldId id="292" r:id="rId3"/>
    <p:sldId id="265" r:id="rId4"/>
    <p:sldId id="266" r:id="rId5"/>
    <p:sldId id="268" r:id="rId6"/>
    <p:sldId id="267" r:id="rId7"/>
    <p:sldId id="269" r:id="rId8"/>
    <p:sldId id="271" r:id="rId9"/>
    <p:sldId id="270" r:id="rId10"/>
    <p:sldId id="272" r:id="rId11"/>
    <p:sldId id="274" r:id="rId12"/>
    <p:sldId id="262" r:id="rId13"/>
    <p:sldId id="290" r:id="rId14"/>
    <p:sldId id="258" r:id="rId15"/>
    <p:sldId id="291" r:id="rId16"/>
    <p:sldId id="275" r:id="rId17"/>
    <p:sldId id="276" r:id="rId18"/>
    <p:sldId id="277" r:id="rId19"/>
    <p:sldId id="278" r:id="rId20"/>
    <p:sldId id="280" r:id="rId21"/>
    <p:sldId id="281" r:id="rId22"/>
    <p:sldId id="282" r:id="rId23"/>
    <p:sldId id="284" r:id="rId24"/>
    <p:sldId id="285" r:id="rId25"/>
    <p:sldId id="264" r:id="rId26"/>
    <p:sldId id="263" r:id="rId27"/>
    <p:sldId id="283" r:id="rId28"/>
    <p:sldId id="286" r:id="rId29"/>
    <p:sldId id="287" r:id="rId30"/>
    <p:sldId id="288" r:id="rId31"/>
    <p:sldId id="295" r:id="rId32"/>
    <p:sldId id="293" r:id="rId33"/>
    <p:sldId id="296" r:id="rId34"/>
    <p:sldId id="297" r:id="rId35"/>
    <p:sldId id="298" r:id="rId36"/>
    <p:sldId id="299" r:id="rId37"/>
    <p:sldId id="30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11" clrIdx="0"/>
  <p:cmAuthor id="2" name="lamda.dr@gmail.com" initials="l"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05" autoAdjust="0"/>
    <p:restoredTop sz="94660"/>
  </p:normalViewPr>
  <p:slideViewPr>
    <p:cSldViewPr snapToGrid="0" showGuides="1">
      <p:cViewPr varScale="1">
        <p:scale>
          <a:sx n="60" d="100"/>
          <a:sy n="60" d="100"/>
        </p:scale>
        <p:origin x="24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C6E5F0CE-57A9-4CCC-B13C-C6AC80CB7B5B}"/>
    <pc:docChg chg="undo custSel modSld">
      <pc:chgData name="noga mishan" userId="802d01ca9850f5a0" providerId="LiveId" clId="{C6E5F0CE-57A9-4CCC-B13C-C6AC80CB7B5B}" dt="2023-11-15T08:44:14.448" v="102" actId="14100"/>
      <pc:docMkLst>
        <pc:docMk/>
      </pc:docMkLst>
      <pc:sldChg chg="addSp modSp mod">
        <pc:chgData name="noga mishan" userId="802d01ca9850f5a0" providerId="LiveId" clId="{C6E5F0CE-57A9-4CCC-B13C-C6AC80CB7B5B}" dt="2023-11-15T08:00:37.598" v="51" actId="1076"/>
        <pc:sldMkLst>
          <pc:docMk/>
          <pc:sldMk cId="2381536642" sldId="258"/>
        </pc:sldMkLst>
        <pc:picChg chg="add mod">
          <ac:chgData name="noga mishan" userId="802d01ca9850f5a0" providerId="LiveId" clId="{C6E5F0CE-57A9-4CCC-B13C-C6AC80CB7B5B}" dt="2023-11-15T07:57:49.567" v="14"/>
          <ac:picMkLst>
            <pc:docMk/>
            <pc:sldMk cId="2381536642" sldId="258"/>
            <ac:picMk id="3" creationId="{A2E936AE-AE5D-6EA9-5E66-7E12E23E2817}"/>
          </ac:picMkLst>
        </pc:picChg>
        <pc:picChg chg="add mod">
          <ac:chgData name="noga mishan" userId="802d01ca9850f5a0" providerId="LiveId" clId="{C6E5F0CE-57A9-4CCC-B13C-C6AC80CB7B5B}" dt="2023-11-15T08:00:37.598" v="51" actId="1076"/>
          <ac:picMkLst>
            <pc:docMk/>
            <pc:sldMk cId="2381536642" sldId="258"/>
            <ac:picMk id="6" creationId="{1EF88E45-FEF9-D990-8884-B41D709C2C37}"/>
          </ac:picMkLst>
        </pc:picChg>
      </pc:sldChg>
      <pc:sldChg chg="addSp modSp">
        <pc:chgData name="noga mishan" userId="802d01ca9850f5a0" providerId="LiveId" clId="{C6E5F0CE-57A9-4CCC-B13C-C6AC80CB7B5B}" dt="2023-11-15T08:00:24.788" v="47"/>
        <pc:sldMkLst>
          <pc:docMk/>
          <pc:sldMk cId="647052849" sldId="262"/>
        </pc:sldMkLst>
        <pc:picChg chg="add mod">
          <ac:chgData name="noga mishan" userId="802d01ca9850f5a0" providerId="LiveId" clId="{C6E5F0CE-57A9-4CCC-B13C-C6AC80CB7B5B}" dt="2023-11-15T07:57:41.162" v="12"/>
          <ac:picMkLst>
            <pc:docMk/>
            <pc:sldMk cId="647052849" sldId="262"/>
            <ac:picMk id="3" creationId="{93E4180B-4327-79E5-E3C2-96042100C94C}"/>
          </ac:picMkLst>
        </pc:picChg>
        <pc:picChg chg="add mod">
          <ac:chgData name="noga mishan" userId="802d01ca9850f5a0" providerId="LiveId" clId="{C6E5F0CE-57A9-4CCC-B13C-C6AC80CB7B5B}" dt="2023-11-15T08:00:24.788" v="47"/>
          <ac:picMkLst>
            <pc:docMk/>
            <pc:sldMk cId="647052849" sldId="262"/>
            <ac:picMk id="5" creationId="{8A4924C1-E87B-962D-910D-2AE0D5D2D745}"/>
          </ac:picMkLst>
        </pc:picChg>
      </pc:sldChg>
      <pc:sldChg chg="addSp modSp mod">
        <pc:chgData name="noga mishan" userId="802d01ca9850f5a0" providerId="LiveId" clId="{C6E5F0CE-57A9-4CCC-B13C-C6AC80CB7B5B}" dt="2023-11-15T08:01:14.696" v="61" actId="1076"/>
        <pc:sldMkLst>
          <pc:docMk/>
          <pc:sldMk cId="1456236511" sldId="263"/>
        </pc:sldMkLst>
        <pc:picChg chg="add mod">
          <ac:chgData name="noga mishan" userId="802d01ca9850f5a0" providerId="LiveId" clId="{C6E5F0CE-57A9-4CCC-B13C-C6AC80CB7B5B}" dt="2023-11-15T07:58:36.332" v="26"/>
          <ac:picMkLst>
            <pc:docMk/>
            <pc:sldMk cId="1456236511" sldId="263"/>
            <ac:picMk id="3" creationId="{435437CB-8D35-F50D-F4C7-E99FC70C6B5F}"/>
          </ac:picMkLst>
        </pc:picChg>
        <pc:picChg chg="add mod">
          <ac:chgData name="noga mishan" userId="802d01ca9850f5a0" providerId="LiveId" clId="{C6E5F0CE-57A9-4CCC-B13C-C6AC80CB7B5B}" dt="2023-11-15T08:01:14.696" v="61" actId="1076"/>
          <ac:picMkLst>
            <pc:docMk/>
            <pc:sldMk cId="1456236511" sldId="263"/>
            <ac:picMk id="5" creationId="{5603E976-28A9-3660-64AB-38B2FBC46A08}"/>
          </ac:picMkLst>
        </pc:picChg>
      </pc:sldChg>
      <pc:sldChg chg="addSp modSp">
        <pc:chgData name="noga mishan" userId="802d01ca9850f5a0" providerId="LiveId" clId="{C6E5F0CE-57A9-4CCC-B13C-C6AC80CB7B5B}" dt="2023-11-15T08:01:08.807" v="59"/>
        <pc:sldMkLst>
          <pc:docMk/>
          <pc:sldMk cId="275165871" sldId="264"/>
        </pc:sldMkLst>
        <pc:picChg chg="add mod">
          <ac:chgData name="noga mishan" userId="802d01ca9850f5a0" providerId="LiveId" clId="{C6E5F0CE-57A9-4CCC-B13C-C6AC80CB7B5B}" dt="2023-11-15T07:58:32.052" v="25"/>
          <ac:picMkLst>
            <pc:docMk/>
            <pc:sldMk cId="275165871" sldId="264"/>
            <ac:picMk id="3" creationId="{F9B6D696-10E8-040C-7C84-CC356FE5B3A5}"/>
          </ac:picMkLst>
        </pc:picChg>
        <pc:picChg chg="add mod">
          <ac:chgData name="noga mishan" userId="802d01ca9850f5a0" providerId="LiveId" clId="{C6E5F0CE-57A9-4CCC-B13C-C6AC80CB7B5B}" dt="2023-11-15T08:01:08.807" v="59"/>
          <ac:picMkLst>
            <pc:docMk/>
            <pc:sldMk cId="275165871" sldId="264"/>
            <ac:picMk id="5" creationId="{C71F188E-76F4-7E54-CD15-928E1838DDC1}"/>
          </ac:picMkLst>
        </pc:picChg>
      </pc:sldChg>
      <pc:sldChg chg="addSp delSp modSp mod">
        <pc:chgData name="noga mishan" userId="802d01ca9850f5a0" providerId="LiveId" clId="{C6E5F0CE-57A9-4CCC-B13C-C6AC80CB7B5B}" dt="2023-11-15T08:03:16.479" v="83"/>
        <pc:sldMkLst>
          <pc:docMk/>
          <pc:sldMk cId="2246017086" sldId="265"/>
        </pc:sldMkLst>
        <pc:picChg chg="add mod">
          <ac:chgData name="noga mishan" userId="802d01ca9850f5a0" providerId="LiveId" clId="{C6E5F0CE-57A9-4CCC-B13C-C6AC80CB7B5B}" dt="2023-11-15T07:57:01.500" v="3"/>
          <ac:picMkLst>
            <pc:docMk/>
            <pc:sldMk cId="2246017086" sldId="265"/>
            <ac:picMk id="6" creationId="{8F7A15AE-97F7-B3C5-048A-8418EC490732}"/>
          </ac:picMkLst>
        </pc:picChg>
        <pc:picChg chg="add del mod">
          <ac:chgData name="noga mishan" userId="802d01ca9850f5a0" providerId="LiveId" clId="{C6E5F0CE-57A9-4CCC-B13C-C6AC80CB7B5B}" dt="2023-11-15T08:03:16.479" v="83"/>
          <ac:picMkLst>
            <pc:docMk/>
            <pc:sldMk cId="2246017086" sldId="265"/>
            <ac:picMk id="7" creationId="{51F0225E-EAFE-F52B-518C-7D8A63B77DCF}"/>
          </ac:picMkLst>
        </pc:picChg>
      </pc:sldChg>
      <pc:sldChg chg="addSp delSp modSp mod">
        <pc:chgData name="noga mishan" userId="802d01ca9850f5a0" providerId="LiveId" clId="{C6E5F0CE-57A9-4CCC-B13C-C6AC80CB7B5B}" dt="2023-11-15T08:03:08.966" v="80"/>
        <pc:sldMkLst>
          <pc:docMk/>
          <pc:sldMk cId="1005536819" sldId="266"/>
        </pc:sldMkLst>
        <pc:picChg chg="add mod">
          <ac:chgData name="noga mishan" userId="802d01ca9850f5a0" providerId="LiveId" clId="{C6E5F0CE-57A9-4CCC-B13C-C6AC80CB7B5B}" dt="2023-11-15T07:57:05.374" v="4"/>
          <ac:picMkLst>
            <pc:docMk/>
            <pc:sldMk cId="1005536819" sldId="266"/>
            <ac:picMk id="6" creationId="{E9783ABD-0608-2B19-3206-BB7EB6DA2396}"/>
          </ac:picMkLst>
        </pc:picChg>
        <pc:picChg chg="add del mod">
          <ac:chgData name="noga mishan" userId="802d01ca9850f5a0" providerId="LiveId" clId="{C6E5F0CE-57A9-4CCC-B13C-C6AC80CB7B5B}" dt="2023-11-15T08:03:08.966" v="80"/>
          <ac:picMkLst>
            <pc:docMk/>
            <pc:sldMk cId="1005536819" sldId="266"/>
            <ac:picMk id="7" creationId="{DA37E9E8-2B0A-86A3-2514-E168C99FAE32}"/>
          </ac:picMkLst>
        </pc:picChg>
      </pc:sldChg>
      <pc:sldChg chg="addSp delSp modSp mod">
        <pc:chgData name="noga mishan" userId="802d01ca9850f5a0" providerId="LiveId" clId="{C6E5F0CE-57A9-4CCC-B13C-C6AC80CB7B5B}" dt="2023-11-15T07:59:45.785" v="40" actId="478"/>
        <pc:sldMkLst>
          <pc:docMk/>
          <pc:sldMk cId="2584794368" sldId="267"/>
        </pc:sldMkLst>
        <pc:picChg chg="del">
          <ac:chgData name="noga mishan" userId="802d01ca9850f5a0" providerId="LiveId" clId="{C6E5F0CE-57A9-4CCC-B13C-C6AC80CB7B5B}" dt="2023-11-15T07:59:45.785" v="40" actId="478"/>
          <ac:picMkLst>
            <pc:docMk/>
            <pc:sldMk cId="2584794368" sldId="267"/>
            <ac:picMk id="4" creationId="{00000000-0000-0000-0000-000000000000}"/>
          </ac:picMkLst>
        </pc:picChg>
        <pc:picChg chg="add mod">
          <ac:chgData name="noga mishan" userId="802d01ca9850f5a0" providerId="LiveId" clId="{C6E5F0CE-57A9-4CCC-B13C-C6AC80CB7B5B}" dt="2023-11-15T07:57:13.450" v="6"/>
          <ac:picMkLst>
            <pc:docMk/>
            <pc:sldMk cId="2584794368" sldId="267"/>
            <ac:picMk id="5" creationId="{107172CA-C51E-C089-B882-43C7DAD994E8}"/>
          </ac:picMkLst>
        </pc:picChg>
        <pc:picChg chg="add mod">
          <ac:chgData name="noga mishan" userId="802d01ca9850f5a0" providerId="LiveId" clId="{C6E5F0CE-57A9-4CCC-B13C-C6AC80CB7B5B}" dt="2023-11-15T07:59:42.239" v="39"/>
          <ac:picMkLst>
            <pc:docMk/>
            <pc:sldMk cId="2584794368" sldId="267"/>
            <ac:picMk id="6" creationId="{494444FE-E8A5-6EE5-6C2B-E6AA2677BF65}"/>
          </ac:picMkLst>
        </pc:picChg>
      </pc:sldChg>
      <pc:sldChg chg="addSp modSp">
        <pc:chgData name="noga mishan" userId="802d01ca9850f5a0" providerId="LiveId" clId="{C6E5F0CE-57A9-4CCC-B13C-C6AC80CB7B5B}" dt="2023-11-15T07:59:37.412" v="38"/>
        <pc:sldMkLst>
          <pc:docMk/>
          <pc:sldMk cId="836152384" sldId="268"/>
        </pc:sldMkLst>
        <pc:picChg chg="add mod">
          <ac:chgData name="noga mishan" userId="802d01ca9850f5a0" providerId="LiveId" clId="{C6E5F0CE-57A9-4CCC-B13C-C6AC80CB7B5B}" dt="2023-11-15T07:57:09.076" v="5"/>
          <ac:picMkLst>
            <pc:docMk/>
            <pc:sldMk cId="836152384" sldId="268"/>
            <ac:picMk id="5" creationId="{5470C7A1-5A2D-A4F3-4A9B-EBF81CFC571C}"/>
          </ac:picMkLst>
        </pc:picChg>
        <pc:picChg chg="add mod">
          <ac:chgData name="noga mishan" userId="802d01ca9850f5a0" providerId="LiveId" clId="{C6E5F0CE-57A9-4CCC-B13C-C6AC80CB7B5B}" dt="2023-11-15T07:59:37.412" v="38"/>
          <ac:picMkLst>
            <pc:docMk/>
            <pc:sldMk cId="836152384" sldId="268"/>
            <ac:picMk id="6" creationId="{D80EC8E1-25DE-A973-8E77-AD400880D314}"/>
          </ac:picMkLst>
        </pc:picChg>
      </pc:sldChg>
      <pc:sldChg chg="addSp modSp">
        <pc:chgData name="noga mishan" userId="802d01ca9850f5a0" providerId="LiveId" clId="{C6E5F0CE-57A9-4CCC-B13C-C6AC80CB7B5B}" dt="2023-11-15T07:57:17.168" v="7"/>
        <pc:sldMkLst>
          <pc:docMk/>
          <pc:sldMk cId="1333163813" sldId="269"/>
        </pc:sldMkLst>
        <pc:picChg chg="add mod">
          <ac:chgData name="noga mishan" userId="802d01ca9850f5a0" providerId="LiveId" clId="{C6E5F0CE-57A9-4CCC-B13C-C6AC80CB7B5B}" dt="2023-11-15T07:57:17.168" v="7"/>
          <ac:picMkLst>
            <pc:docMk/>
            <pc:sldMk cId="1333163813" sldId="269"/>
            <ac:picMk id="6" creationId="{557D5E4A-5273-62B5-10CF-D719B6DE2BDD}"/>
          </ac:picMkLst>
        </pc:picChg>
      </pc:sldChg>
      <pc:sldChg chg="addSp modSp mod">
        <pc:chgData name="noga mishan" userId="802d01ca9850f5a0" providerId="LiveId" clId="{C6E5F0CE-57A9-4CCC-B13C-C6AC80CB7B5B}" dt="2023-11-15T08:00:17.805" v="46" actId="207"/>
        <pc:sldMkLst>
          <pc:docMk/>
          <pc:sldMk cId="1942690730" sldId="270"/>
        </pc:sldMkLst>
        <pc:picChg chg="add mod">
          <ac:chgData name="noga mishan" userId="802d01ca9850f5a0" providerId="LiveId" clId="{C6E5F0CE-57A9-4CCC-B13C-C6AC80CB7B5B}" dt="2023-11-15T08:00:17.805" v="46" actId="207"/>
          <ac:picMkLst>
            <pc:docMk/>
            <pc:sldMk cId="1942690730" sldId="270"/>
            <ac:picMk id="3" creationId="{BA11DF70-8481-A91C-A63C-8ADCBE2D9BCA}"/>
          </ac:picMkLst>
        </pc:picChg>
        <pc:picChg chg="add mod">
          <ac:chgData name="noga mishan" userId="802d01ca9850f5a0" providerId="LiveId" clId="{C6E5F0CE-57A9-4CCC-B13C-C6AC80CB7B5B}" dt="2023-11-15T08:00:13.260" v="45" actId="1076"/>
          <ac:picMkLst>
            <pc:docMk/>
            <pc:sldMk cId="1942690730" sldId="270"/>
            <ac:picMk id="7" creationId="{9BC7FC5D-D3CD-D418-B4CC-6945E90068CD}"/>
          </ac:picMkLst>
        </pc:picChg>
      </pc:sldChg>
      <pc:sldChg chg="addSp modSp">
        <pc:chgData name="noga mishan" userId="802d01ca9850f5a0" providerId="LiveId" clId="{C6E5F0CE-57A9-4CCC-B13C-C6AC80CB7B5B}" dt="2023-11-15T07:57:20.964" v="8"/>
        <pc:sldMkLst>
          <pc:docMk/>
          <pc:sldMk cId="748126513" sldId="271"/>
        </pc:sldMkLst>
        <pc:picChg chg="add mod">
          <ac:chgData name="noga mishan" userId="802d01ca9850f5a0" providerId="LiveId" clId="{C6E5F0CE-57A9-4CCC-B13C-C6AC80CB7B5B}" dt="2023-11-15T07:57:20.964" v="8"/>
          <ac:picMkLst>
            <pc:docMk/>
            <pc:sldMk cId="748126513" sldId="271"/>
            <ac:picMk id="5" creationId="{20C1BF01-A2AC-CC14-8E50-9C88DE8DD3E6}"/>
          </ac:picMkLst>
        </pc:picChg>
      </pc:sldChg>
      <pc:sldChg chg="addSp modSp">
        <pc:chgData name="noga mishan" userId="802d01ca9850f5a0" providerId="LiveId" clId="{C6E5F0CE-57A9-4CCC-B13C-C6AC80CB7B5B}" dt="2023-11-15T07:57:30.212" v="10"/>
        <pc:sldMkLst>
          <pc:docMk/>
          <pc:sldMk cId="1705322466" sldId="272"/>
        </pc:sldMkLst>
        <pc:picChg chg="add mod">
          <ac:chgData name="noga mishan" userId="802d01ca9850f5a0" providerId="LiveId" clId="{C6E5F0CE-57A9-4CCC-B13C-C6AC80CB7B5B}" dt="2023-11-15T07:57:30.212" v="10"/>
          <ac:picMkLst>
            <pc:docMk/>
            <pc:sldMk cId="1705322466" sldId="272"/>
            <ac:picMk id="5" creationId="{82B05D6C-F25E-7C90-E21E-88E9905AA40E}"/>
          </ac:picMkLst>
        </pc:picChg>
      </pc:sldChg>
      <pc:sldChg chg="addSp modSp">
        <pc:chgData name="noga mishan" userId="802d01ca9850f5a0" providerId="LiveId" clId="{C6E5F0CE-57A9-4CCC-B13C-C6AC80CB7B5B}" dt="2023-11-15T07:57:37.538" v="11"/>
        <pc:sldMkLst>
          <pc:docMk/>
          <pc:sldMk cId="3989323262" sldId="274"/>
        </pc:sldMkLst>
        <pc:picChg chg="add mod">
          <ac:chgData name="noga mishan" userId="802d01ca9850f5a0" providerId="LiveId" clId="{C6E5F0CE-57A9-4CCC-B13C-C6AC80CB7B5B}" dt="2023-11-15T07:57:37.538" v="11"/>
          <ac:picMkLst>
            <pc:docMk/>
            <pc:sldMk cId="3989323262" sldId="274"/>
            <ac:picMk id="7" creationId="{1394FF25-D473-E2D1-FF8E-E3C62272CD2E}"/>
          </ac:picMkLst>
        </pc:picChg>
      </pc:sldChg>
      <pc:sldChg chg="addSp modSp mod">
        <pc:chgData name="noga mishan" userId="802d01ca9850f5a0" providerId="LiveId" clId="{C6E5F0CE-57A9-4CCC-B13C-C6AC80CB7B5B}" dt="2023-11-15T08:00:45.752" v="53" actId="1076"/>
        <pc:sldMkLst>
          <pc:docMk/>
          <pc:sldMk cId="1306698192" sldId="275"/>
        </pc:sldMkLst>
        <pc:picChg chg="add mod">
          <ac:chgData name="noga mishan" userId="802d01ca9850f5a0" providerId="LiveId" clId="{C6E5F0CE-57A9-4CCC-B13C-C6AC80CB7B5B}" dt="2023-11-15T07:57:56.877" v="16"/>
          <ac:picMkLst>
            <pc:docMk/>
            <pc:sldMk cId="1306698192" sldId="275"/>
            <ac:picMk id="4" creationId="{AE5544BF-3D7F-4171-E20D-238200A1F21B}"/>
          </ac:picMkLst>
        </pc:picChg>
        <pc:picChg chg="add mod">
          <ac:chgData name="noga mishan" userId="802d01ca9850f5a0" providerId="LiveId" clId="{C6E5F0CE-57A9-4CCC-B13C-C6AC80CB7B5B}" dt="2023-11-15T08:00:45.752" v="53" actId="1076"/>
          <ac:picMkLst>
            <pc:docMk/>
            <pc:sldMk cId="1306698192" sldId="275"/>
            <ac:picMk id="6" creationId="{E9FE2B58-08FE-A70D-B226-8571ADAD359D}"/>
          </ac:picMkLst>
        </pc:picChg>
      </pc:sldChg>
      <pc:sldChg chg="addSp modSp">
        <pc:chgData name="noga mishan" userId="802d01ca9850f5a0" providerId="LiveId" clId="{C6E5F0CE-57A9-4CCC-B13C-C6AC80CB7B5B}" dt="2023-11-15T08:00:49.142" v="54"/>
        <pc:sldMkLst>
          <pc:docMk/>
          <pc:sldMk cId="3811680507" sldId="276"/>
        </pc:sldMkLst>
        <pc:picChg chg="add mod">
          <ac:chgData name="noga mishan" userId="802d01ca9850f5a0" providerId="LiveId" clId="{C6E5F0CE-57A9-4CCC-B13C-C6AC80CB7B5B}" dt="2023-11-15T07:58:00.700" v="17"/>
          <ac:picMkLst>
            <pc:docMk/>
            <pc:sldMk cId="3811680507" sldId="276"/>
            <ac:picMk id="2" creationId="{B76DFD40-BDE3-527B-D2DC-D9AB2AF7F6B7}"/>
          </ac:picMkLst>
        </pc:picChg>
        <pc:picChg chg="add mod">
          <ac:chgData name="noga mishan" userId="802d01ca9850f5a0" providerId="LiveId" clId="{C6E5F0CE-57A9-4CCC-B13C-C6AC80CB7B5B}" dt="2023-11-15T08:00:49.142" v="54"/>
          <ac:picMkLst>
            <pc:docMk/>
            <pc:sldMk cId="3811680507" sldId="276"/>
            <ac:picMk id="3" creationId="{CD732D34-6042-68F3-927B-42B42346F54B}"/>
          </ac:picMkLst>
        </pc:picChg>
      </pc:sldChg>
      <pc:sldChg chg="addSp modSp">
        <pc:chgData name="noga mishan" userId="802d01ca9850f5a0" providerId="LiveId" clId="{C6E5F0CE-57A9-4CCC-B13C-C6AC80CB7B5B}" dt="2023-11-15T07:58:04.512" v="18"/>
        <pc:sldMkLst>
          <pc:docMk/>
          <pc:sldMk cId="318311401" sldId="277"/>
        </pc:sldMkLst>
        <pc:picChg chg="add mod">
          <ac:chgData name="noga mishan" userId="802d01ca9850f5a0" providerId="LiveId" clId="{C6E5F0CE-57A9-4CCC-B13C-C6AC80CB7B5B}" dt="2023-11-15T07:58:04.512" v="18"/>
          <ac:picMkLst>
            <pc:docMk/>
            <pc:sldMk cId="318311401" sldId="277"/>
            <ac:picMk id="5" creationId="{0B9C5DDC-D5F6-D20E-FA10-42AC28D291FE}"/>
          </ac:picMkLst>
        </pc:picChg>
      </pc:sldChg>
      <pc:sldChg chg="addSp modSp">
        <pc:chgData name="noga mishan" userId="802d01ca9850f5a0" providerId="LiveId" clId="{C6E5F0CE-57A9-4CCC-B13C-C6AC80CB7B5B}" dt="2023-11-15T07:58:07.792" v="19"/>
        <pc:sldMkLst>
          <pc:docMk/>
          <pc:sldMk cId="1995936351" sldId="278"/>
        </pc:sldMkLst>
        <pc:picChg chg="add mod">
          <ac:chgData name="noga mishan" userId="802d01ca9850f5a0" providerId="LiveId" clId="{C6E5F0CE-57A9-4CCC-B13C-C6AC80CB7B5B}" dt="2023-11-15T07:58:07.792" v="19"/>
          <ac:picMkLst>
            <pc:docMk/>
            <pc:sldMk cId="1995936351" sldId="278"/>
            <ac:picMk id="6" creationId="{147BC8FC-7428-B725-F25A-635F871DC59A}"/>
          </ac:picMkLst>
        </pc:picChg>
      </pc:sldChg>
      <pc:sldChg chg="addSp delSp modSp mod">
        <pc:chgData name="noga mishan" userId="802d01ca9850f5a0" providerId="LiveId" clId="{C6E5F0CE-57A9-4CCC-B13C-C6AC80CB7B5B}" dt="2023-11-15T08:36:41.653" v="96" actId="962"/>
        <pc:sldMkLst>
          <pc:docMk/>
          <pc:sldMk cId="3336999459" sldId="280"/>
        </pc:sldMkLst>
        <pc:spChg chg="add mod">
          <ac:chgData name="noga mishan" userId="802d01ca9850f5a0" providerId="LiveId" clId="{C6E5F0CE-57A9-4CCC-B13C-C6AC80CB7B5B}" dt="2023-11-15T08:36:25.594" v="91" actId="478"/>
          <ac:spMkLst>
            <pc:docMk/>
            <pc:sldMk cId="3336999459" sldId="280"/>
            <ac:spMk id="8" creationId="{96314CD7-DC7C-7F91-9A20-DB74F4326506}"/>
          </ac:spMkLst>
        </pc:spChg>
        <pc:picChg chg="add mod">
          <ac:chgData name="noga mishan" userId="802d01ca9850f5a0" providerId="LiveId" clId="{C6E5F0CE-57A9-4CCC-B13C-C6AC80CB7B5B}" dt="2023-11-15T07:58:11.135" v="20"/>
          <ac:picMkLst>
            <pc:docMk/>
            <pc:sldMk cId="3336999459" sldId="280"/>
            <ac:picMk id="3" creationId="{A2A33D6A-F92D-5950-4DE1-8CF7510135A8}"/>
          </ac:picMkLst>
        </pc:picChg>
        <pc:picChg chg="del">
          <ac:chgData name="noga mishan" userId="802d01ca9850f5a0" providerId="LiveId" clId="{C6E5F0CE-57A9-4CCC-B13C-C6AC80CB7B5B}" dt="2023-11-15T08:36:25.594" v="91" actId="478"/>
          <ac:picMkLst>
            <pc:docMk/>
            <pc:sldMk cId="3336999459" sldId="280"/>
            <ac:picMk id="4" creationId="{00000000-0000-0000-0000-000000000000}"/>
          </ac:picMkLst>
        </pc:picChg>
        <pc:picChg chg="add mod">
          <ac:chgData name="noga mishan" userId="802d01ca9850f5a0" providerId="LiveId" clId="{C6E5F0CE-57A9-4CCC-B13C-C6AC80CB7B5B}" dt="2023-11-15T08:00:57.984" v="56" actId="1076"/>
          <ac:picMkLst>
            <pc:docMk/>
            <pc:sldMk cId="3336999459" sldId="280"/>
            <ac:picMk id="6" creationId="{FD6C60FF-4BC3-C27B-DF8D-A9501779F8CA}"/>
          </ac:picMkLst>
        </pc:picChg>
        <pc:picChg chg="add mod">
          <ac:chgData name="noga mishan" userId="802d01ca9850f5a0" providerId="LiveId" clId="{C6E5F0CE-57A9-4CCC-B13C-C6AC80CB7B5B}" dt="2023-11-15T08:36:41.653" v="96" actId="962"/>
          <ac:picMkLst>
            <pc:docMk/>
            <pc:sldMk cId="3336999459" sldId="280"/>
            <ac:picMk id="9" creationId="{EE151E62-B085-4C48-7B92-BB675A44990F}"/>
          </ac:picMkLst>
        </pc:picChg>
      </pc:sldChg>
      <pc:sldChg chg="addSp modSp mod">
        <pc:chgData name="noga mishan" userId="802d01ca9850f5a0" providerId="LiveId" clId="{C6E5F0CE-57A9-4CCC-B13C-C6AC80CB7B5B}" dt="2023-11-15T08:01:03.230" v="58" actId="1076"/>
        <pc:sldMkLst>
          <pc:docMk/>
          <pc:sldMk cId="1881208196" sldId="281"/>
        </pc:sldMkLst>
        <pc:picChg chg="add mod">
          <ac:chgData name="noga mishan" userId="802d01ca9850f5a0" providerId="LiveId" clId="{C6E5F0CE-57A9-4CCC-B13C-C6AC80CB7B5B}" dt="2023-11-15T07:58:15.540" v="21"/>
          <ac:picMkLst>
            <pc:docMk/>
            <pc:sldMk cId="1881208196" sldId="281"/>
            <ac:picMk id="5" creationId="{9F6580D9-C607-6F08-7C99-A9117B771538}"/>
          </ac:picMkLst>
        </pc:picChg>
        <pc:picChg chg="add mod">
          <ac:chgData name="noga mishan" userId="802d01ca9850f5a0" providerId="LiveId" clId="{C6E5F0CE-57A9-4CCC-B13C-C6AC80CB7B5B}" dt="2023-11-15T08:01:03.230" v="58" actId="1076"/>
          <ac:picMkLst>
            <pc:docMk/>
            <pc:sldMk cId="1881208196" sldId="281"/>
            <ac:picMk id="6" creationId="{0F92E056-267F-8F46-59A7-3A184C20842B}"/>
          </ac:picMkLst>
        </pc:picChg>
      </pc:sldChg>
      <pc:sldChg chg="addSp modSp">
        <pc:chgData name="noga mishan" userId="802d01ca9850f5a0" providerId="LiveId" clId="{C6E5F0CE-57A9-4CCC-B13C-C6AC80CB7B5B}" dt="2023-11-15T07:58:19.586" v="22"/>
        <pc:sldMkLst>
          <pc:docMk/>
          <pc:sldMk cId="3513735447" sldId="282"/>
        </pc:sldMkLst>
        <pc:picChg chg="add mod">
          <ac:chgData name="noga mishan" userId="802d01ca9850f5a0" providerId="LiveId" clId="{C6E5F0CE-57A9-4CCC-B13C-C6AC80CB7B5B}" dt="2023-11-15T07:58:19.586" v="22"/>
          <ac:picMkLst>
            <pc:docMk/>
            <pc:sldMk cId="3513735447" sldId="282"/>
            <ac:picMk id="5" creationId="{CF3AA9F6-6652-B656-EDA1-EFA15010BF37}"/>
          </ac:picMkLst>
        </pc:picChg>
      </pc:sldChg>
      <pc:sldChg chg="addSp delSp modSp mod">
        <pc:chgData name="noga mishan" userId="802d01ca9850f5a0" providerId="LiveId" clId="{C6E5F0CE-57A9-4CCC-B13C-C6AC80CB7B5B}" dt="2023-11-15T08:44:14.448" v="102" actId="14100"/>
        <pc:sldMkLst>
          <pc:docMk/>
          <pc:sldMk cId="3372393223" sldId="283"/>
        </pc:sldMkLst>
        <pc:spChg chg="add mod">
          <ac:chgData name="noga mishan" userId="802d01ca9850f5a0" providerId="LiveId" clId="{C6E5F0CE-57A9-4CCC-B13C-C6AC80CB7B5B}" dt="2023-11-15T08:44:02.138" v="97" actId="478"/>
          <ac:spMkLst>
            <pc:docMk/>
            <pc:sldMk cId="3372393223" sldId="283"/>
            <ac:spMk id="7" creationId="{5590042D-6EFB-611F-FEB9-75DB4113E8BE}"/>
          </ac:spMkLst>
        </pc:spChg>
        <pc:picChg chg="add mod">
          <ac:chgData name="noga mishan" userId="802d01ca9850f5a0" providerId="LiveId" clId="{C6E5F0CE-57A9-4CCC-B13C-C6AC80CB7B5B}" dt="2023-11-15T07:58:40.956" v="27"/>
          <ac:picMkLst>
            <pc:docMk/>
            <pc:sldMk cId="3372393223" sldId="283"/>
            <ac:picMk id="3" creationId="{795CC0BC-C814-AFAC-704D-321BF0A71391}"/>
          </ac:picMkLst>
        </pc:picChg>
        <pc:picChg chg="del">
          <ac:chgData name="noga mishan" userId="802d01ca9850f5a0" providerId="LiveId" clId="{C6E5F0CE-57A9-4CCC-B13C-C6AC80CB7B5B}" dt="2023-11-15T08:44:02.138" v="97" actId="478"/>
          <ac:picMkLst>
            <pc:docMk/>
            <pc:sldMk cId="3372393223" sldId="283"/>
            <ac:picMk id="4" creationId="{00000000-0000-0000-0000-000000000000}"/>
          </ac:picMkLst>
        </pc:picChg>
        <pc:picChg chg="add mod">
          <ac:chgData name="noga mishan" userId="802d01ca9850f5a0" providerId="LiveId" clId="{C6E5F0CE-57A9-4CCC-B13C-C6AC80CB7B5B}" dt="2023-11-15T08:01:18.242" v="62"/>
          <ac:picMkLst>
            <pc:docMk/>
            <pc:sldMk cId="3372393223" sldId="283"/>
            <ac:picMk id="5" creationId="{8A7E3116-D159-62A6-0F23-AD7F776C7D1B}"/>
          </ac:picMkLst>
        </pc:picChg>
        <pc:picChg chg="add mod">
          <ac:chgData name="noga mishan" userId="802d01ca9850f5a0" providerId="LiveId" clId="{C6E5F0CE-57A9-4CCC-B13C-C6AC80CB7B5B}" dt="2023-11-15T08:44:14.448" v="102" actId="14100"/>
          <ac:picMkLst>
            <pc:docMk/>
            <pc:sldMk cId="3372393223" sldId="283"/>
            <ac:picMk id="8" creationId="{C592E8D3-6A13-BA7E-D570-C885232F3BE0}"/>
          </ac:picMkLst>
        </pc:picChg>
      </pc:sldChg>
      <pc:sldChg chg="addSp modSp">
        <pc:chgData name="noga mishan" userId="802d01ca9850f5a0" providerId="LiveId" clId="{C6E5F0CE-57A9-4CCC-B13C-C6AC80CB7B5B}" dt="2023-11-15T07:58:23.944" v="23"/>
        <pc:sldMkLst>
          <pc:docMk/>
          <pc:sldMk cId="1822220741" sldId="284"/>
        </pc:sldMkLst>
        <pc:picChg chg="add mod">
          <ac:chgData name="noga mishan" userId="802d01ca9850f5a0" providerId="LiveId" clId="{C6E5F0CE-57A9-4CCC-B13C-C6AC80CB7B5B}" dt="2023-11-15T07:58:23.944" v="23"/>
          <ac:picMkLst>
            <pc:docMk/>
            <pc:sldMk cId="1822220741" sldId="284"/>
            <ac:picMk id="4" creationId="{7ACD5429-6640-F687-6BF1-BC3F0253F5C5}"/>
          </ac:picMkLst>
        </pc:picChg>
      </pc:sldChg>
      <pc:sldChg chg="addSp modSp">
        <pc:chgData name="noga mishan" userId="802d01ca9850f5a0" providerId="LiveId" clId="{C6E5F0CE-57A9-4CCC-B13C-C6AC80CB7B5B}" dt="2023-11-15T07:58:27.709" v="24"/>
        <pc:sldMkLst>
          <pc:docMk/>
          <pc:sldMk cId="2856866166" sldId="285"/>
        </pc:sldMkLst>
        <pc:picChg chg="add mod">
          <ac:chgData name="noga mishan" userId="802d01ca9850f5a0" providerId="LiveId" clId="{C6E5F0CE-57A9-4CCC-B13C-C6AC80CB7B5B}" dt="2023-11-15T07:58:27.709" v="24"/>
          <ac:picMkLst>
            <pc:docMk/>
            <pc:sldMk cId="2856866166" sldId="285"/>
            <ac:picMk id="6" creationId="{CC0ECB3B-09D5-D5FE-68CF-FEBA25E45F22}"/>
          </ac:picMkLst>
        </pc:picChg>
      </pc:sldChg>
      <pc:sldChg chg="addSp modSp">
        <pc:chgData name="noga mishan" userId="802d01ca9850f5a0" providerId="LiveId" clId="{C6E5F0CE-57A9-4CCC-B13C-C6AC80CB7B5B}" dt="2023-11-15T08:01:21.944" v="63"/>
        <pc:sldMkLst>
          <pc:docMk/>
          <pc:sldMk cId="3167165990" sldId="286"/>
        </pc:sldMkLst>
        <pc:picChg chg="add mod">
          <ac:chgData name="noga mishan" userId="802d01ca9850f5a0" providerId="LiveId" clId="{C6E5F0CE-57A9-4CCC-B13C-C6AC80CB7B5B}" dt="2023-11-15T07:58:44.393" v="28"/>
          <ac:picMkLst>
            <pc:docMk/>
            <pc:sldMk cId="3167165990" sldId="286"/>
            <ac:picMk id="3" creationId="{47280F88-AEFD-533A-88D4-F28AD7D328FE}"/>
          </ac:picMkLst>
        </pc:picChg>
        <pc:picChg chg="add mod">
          <ac:chgData name="noga mishan" userId="802d01ca9850f5a0" providerId="LiveId" clId="{C6E5F0CE-57A9-4CCC-B13C-C6AC80CB7B5B}" dt="2023-11-15T08:01:21.944" v="63"/>
          <ac:picMkLst>
            <pc:docMk/>
            <pc:sldMk cId="3167165990" sldId="286"/>
            <ac:picMk id="5" creationId="{C2C32D86-22E1-DFDB-A475-487E5E0EDA88}"/>
          </ac:picMkLst>
        </pc:picChg>
      </pc:sldChg>
      <pc:sldChg chg="addSp modSp">
        <pc:chgData name="noga mishan" userId="802d01ca9850f5a0" providerId="LiveId" clId="{C6E5F0CE-57A9-4CCC-B13C-C6AC80CB7B5B}" dt="2023-11-15T08:01:26.537" v="64"/>
        <pc:sldMkLst>
          <pc:docMk/>
          <pc:sldMk cId="3194842075" sldId="287"/>
        </pc:sldMkLst>
        <pc:picChg chg="add mod">
          <ac:chgData name="noga mishan" userId="802d01ca9850f5a0" providerId="LiveId" clId="{C6E5F0CE-57A9-4CCC-B13C-C6AC80CB7B5B}" dt="2023-11-15T07:58:48.251" v="29"/>
          <ac:picMkLst>
            <pc:docMk/>
            <pc:sldMk cId="3194842075" sldId="287"/>
            <ac:picMk id="4" creationId="{23431E53-2BA8-A712-32EA-40ECBAB7085D}"/>
          </ac:picMkLst>
        </pc:picChg>
        <pc:picChg chg="add mod">
          <ac:chgData name="noga mishan" userId="802d01ca9850f5a0" providerId="LiveId" clId="{C6E5F0CE-57A9-4CCC-B13C-C6AC80CB7B5B}" dt="2023-11-15T08:01:26.537" v="64"/>
          <ac:picMkLst>
            <pc:docMk/>
            <pc:sldMk cId="3194842075" sldId="287"/>
            <ac:picMk id="5" creationId="{A1EBCB6D-71F1-1581-452E-419883A54336}"/>
          </ac:picMkLst>
        </pc:picChg>
      </pc:sldChg>
      <pc:sldChg chg="addSp modSp">
        <pc:chgData name="noga mishan" userId="802d01ca9850f5a0" providerId="LiveId" clId="{C6E5F0CE-57A9-4CCC-B13C-C6AC80CB7B5B}" dt="2023-11-15T08:01:30.505" v="65"/>
        <pc:sldMkLst>
          <pc:docMk/>
          <pc:sldMk cId="1872636557" sldId="288"/>
        </pc:sldMkLst>
        <pc:picChg chg="add mod">
          <ac:chgData name="noga mishan" userId="802d01ca9850f5a0" providerId="LiveId" clId="{C6E5F0CE-57A9-4CCC-B13C-C6AC80CB7B5B}" dt="2023-11-15T07:58:51.844" v="30"/>
          <ac:picMkLst>
            <pc:docMk/>
            <pc:sldMk cId="1872636557" sldId="288"/>
            <ac:picMk id="5" creationId="{4EA4B450-05B3-BF93-F178-59F1DFCF22D8}"/>
          </ac:picMkLst>
        </pc:picChg>
        <pc:picChg chg="add mod">
          <ac:chgData name="noga mishan" userId="802d01ca9850f5a0" providerId="LiveId" clId="{C6E5F0CE-57A9-4CCC-B13C-C6AC80CB7B5B}" dt="2023-11-15T08:01:30.505" v="65"/>
          <ac:picMkLst>
            <pc:docMk/>
            <pc:sldMk cId="1872636557" sldId="288"/>
            <ac:picMk id="6" creationId="{E70D8CAF-A9CD-709F-77AA-40AC085CE7B3}"/>
          </ac:picMkLst>
        </pc:picChg>
      </pc:sldChg>
      <pc:sldChg chg="addSp modSp">
        <pc:chgData name="noga mishan" userId="802d01ca9850f5a0" providerId="LiveId" clId="{C6E5F0CE-57A9-4CCC-B13C-C6AC80CB7B5B}" dt="2023-11-15T08:00:30.099" v="48"/>
        <pc:sldMkLst>
          <pc:docMk/>
          <pc:sldMk cId="3063662015" sldId="290"/>
        </pc:sldMkLst>
        <pc:picChg chg="add mod">
          <ac:chgData name="noga mishan" userId="802d01ca9850f5a0" providerId="LiveId" clId="{C6E5F0CE-57A9-4CCC-B13C-C6AC80CB7B5B}" dt="2023-11-15T07:57:44.287" v="13"/>
          <ac:picMkLst>
            <pc:docMk/>
            <pc:sldMk cId="3063662015" sldId="290"/>
            <ac:picMk id="3" creationId="{DE5E626C-369B-D3BA-B4BD-AF35E6336CC7}"/>
          </ac:picMkLst>
        </pc:picChg>
        <pc:picChg chg="add mod">
          <ac:chgData name="noga mishan" userId="802d01ca9850f5a0" providerId="LiveId" clId="{C6E5F0CE-57A9-4CCC-B13C-C6AC80CB7B5B}" dt="2023-11-15T08:00:30.099" v="48"/>
          <ac:picMkLst>
            <pc:docMk/>
            <pc:sldMk cId="3063662015" sldId="290"/>
            <ac:picMk id="5" creationId="{74487D8E-D26C-B9AE-DFD0-76BEC7BD7E08}"/>
          </ac:picMkLst>
        </pc:picChg>
      </pc:sldChg>
      <pc:sldChg chg="addSp modSp">
        <pc:chgData name="noga mishan" userId="802d01ca9850f5a0" providerId="LiveId" clId="{C6E5F0CE-57A9-4CCC-B13C-C6AC80CB7B5B}" dt="2023-11-15T07:57:53.316" v="15"/>
        <pc:sldMkLst>
          <pc:docMk/>
          <pc:sldMk cId="4091509020" sldId="291"/>
        </pc:sldMkLst>
        <pc:picChg chg="add mod">
          <ac:chgData name="noga mishan" userId="802d01ca9850f5a0" providerId="LiveId" clId="{C6E5F0CE-57A9-4CCC-B13C-C6AC80CB7B5B}" dt="2023-11-15T07:57:53.316" v="15"/>
          <ac:picMkLst>
            <pc:docMk/>
            <pc:sldMk cId="4091509020" sldId="291"/>
            <ac:picMk id="6" creationId="{C8E89894-C23E-935E-48DD-7CF1DE0B9A8C}"/>
          </ac:picMkLst>
        </pc:picChg>
      </pc:sldChg>
      <pc:sldChg chg="addSp delSp modSp mod">
        <pc:chgData name="noga mishan" userId="802d01ca9850f5a0" providerId="LiveId" clId="{C6E5F0CE-57A9-4CCC-B13C-C6AC80CB7B5B}" dt="2023-11-15T08:03:19.635" v="85" actId="1076"/>
        <pc:sldMkLst>
          <pc:docMk/>
          <pc:sldMk cId="4002920078" sldId="292"/>
        </pc:sldMkLst>
        <pc:spChg chg="mod">
          <ac:chgData name="noga mishan" userId="802d01ca9850f5a0" providerId="LiveId" clId="{C6E5F0CE-57A9-4CCC-B13C-C6AC80CB7B5B}" dt="2023-11-15T08:03:19.635" v="85" actId="1076"/>
          <ac:spMkLst>
            <pc:docMk/>
            <pc:sldMk cId="4002920078" sldId="292"/>
            <ac:spMk id="4" creationId="{00000000-0000-0000-0000-000000000000}"/>
          </ac:spMkLst>
        </pc:spChg>
        <pc:picChg chg="add mod">
          <ac:chgData name="noga mishan" userId="802d01ca9850f5a0" providerId="LiveId" clId="{C6E5F0CE-57A9-4CCC-B13C-C6AC80CB7B5B}" dt="2023-11-15T07:56:55.469" v="2" actId="14100"/>
          <ac:picMkLst>
            <pc:docMk/>
            <pc:sldMk cId="4002920078" sldId="292"/>
            <ac:picMk id="6" creationId="{1E2CC4A3-B4D9-3B19-9317-104B6724851A}"/>
          </ac:picMkLst>
        </pc:picChg>
        <pc:picChg chg="add del mod">
          <ac:chgData name="noga mishan" userId="802d01ca9850f5a0" providerId="LiveId" clId="{C6E5F0CE-57A9-4CCC-B13C-C6AC80CB7B5B}" dt="2023-11-15T08:03:18.213" v="84"/>
          <ac:picMkLst>
            <pc:docMk/>
            <pc:sldMk cId="4002920078" sldId="292"/>
            <ac:picMk id="7" creationId="{B5FC070B-524C-3BBB-26F6-43F6C3218C32}"/>
          </ac:picMkLst>
        </pc:picChg>
      </pc:sldChg>
      <pc:sldChg chg="addSp modSp">
        <pc:chgData name="noga mishan" userId="802d01ca9850f5a0" providerId="LiveId" clId="{C6E5F0CE-57A9-4CCC-B13C-C6AC80CB7B5B}" dt="2023-11-15T08:01:37.800" v="67"/>
        <pc:sldMkLst>
          <pc:docMk/>
          <pc:sldMk cId="3464857356" sldId="293"/>
        </pc:sldMkLst>
        <pc:picChg chg="add mod">
          <ac:chgData name="noga mishan" userId="802d01ca9850f5a0" providerId="LiveId" clId="{C6E5F0CE-57A9-4CCC-B13C-C6AC80CB7B5B}" dt="2023-11-15T07:58:59.702" v="32"/>
          <ac:picMkLst>
            <pc:docMk/>
            <pc:sldMk cId="3464857356" sldId="293"/>
            <ac:picMk id="3" creationId="{933970FD-40F3-B1BE-4914-727214314755}"/>
          </ac:picMkLst>
        </pc:picChg>
        <pc:picChg chg="add mod">
          <ac:chgData name="noga mishan" userId="802d01ca9850f5a0" providerId="LiveId" clId="{C6E5F0CE-57A9-4CCC-B13C-C6AC80CB7B5B}" dt="2023-11-15T08:01:37.800" v="67"/>
          <ac:picMkLst>
            <pc:docMk/>
            <pc:sldMk cId="3464857356" sldId="293"/>
            <ac:picMk id="5" creationId="{31BD2D39-C89F-0887-517B-6F1564ECB437}"/>
          </ac:picMkLst>
        </pc:picChg>
      </pc:sldChg>
      <pc:sldChg chg="addSp modSp">
        <pc:chgData name="noga mishan" userId="802d01ca9850f5a0" providerId="LiveId" clId="{C6E5F0CE-57A9-4CCC-B13C-C6AC80CB7B5B}" dt="2023-11-15T08:01:34.426" v="66"/>
        <pc:sldMkLst>
          <pc:docMk/>
          <pc:sldMk cId="127726260" sldId="295"/>
        </pc:sldMkLst>
        <pc:picChg chg="add mod">
          <ac:chgData name="noga mishan" userId="802d01ca9850f5a0" providerId="LiveId" clId="{C6E5F0CE-57A9-4CCC-B13C-C6AC80CB7B5B}" dt="2023-11-15T07:58:56.437" v="31"/>
          <ac:picMkLst>
            <pc:docMk/>
            <pc:sldMk cId="127726260" sldId="295"/>
            <ac:picMk id="3" creationId="{3674F263-EC63-AE2B-778A-B299979BABDF}"/>
          </ac:picMkLst>
        </pc:picChg>
        <pc:picChg chg="add mod">
          <ac:chgData name="noga mishan" userId="802d01ca9850f5a0" providerId="LiveId" clId="{C6E5F0CE-57A9-4CCC-B13C-C6AC80CB7B5B}" dt="2023-11-15T08:01:34.426" v="66"/>
          <ac:picMkLst>
            <pc:docMk/>
            <pc:sldMk cId="127726260" sldId="295"/>
            <ac:picMk id="6" creationId="{36E2FA37-6A46-99D0-A094-CD4FB6BF62D5}"/>
          </ac:picMkLst>
        </pc:picChg>
      </pc:sldChg>
      <pc:sldChg chg="addSp modSp">
        <pc:chgData name="noga mishan" userId="802d01ca9850f5a0" providerId="LiveId" clId="{C6E5F0CE-57A9-4CCC-B13C-C6AC80CB7B5B}" dt="2023-11-15T08:01:41.736" v="68"/>
        <pc:sldMkLst>
          <pc:docMk/>
          <pc:sldMk cId="4294130972" sldId="296"/>
        </pc:sldMkLst>
        <pc:picChg chg="add mod">
          <ac:chgData name="noga mishan" userId="802d01ca9850f5a0" providerId="LiveId" clId="{C6E5F0CE-57A9-4CCC-B13C-C6AC80CB7B5B}" dt="2023-11-15T07:59:03.513" v="33"/>
          <ac:picMkLst>
            <pc:docMk/>
            <pc:sldMk cId="4294130972" sldId="296"/>
            <ac:picMk id="3" creationId="{143F3FB2-E14F-06E4-3578-7792DC63062C}"/>
          </ac:picMkLst>
        </pc:picChg>
        <pc:picChg chg="add mod">
          <ac:chgData name="noga mishan" userId="802d01ca9850f5a0" providerId="LiveId" clId="{C6E5F0CE-57A9-4CCC-B13C-C6AC80CB7B5B}" dt="2023-11-15T08:01:41.736" v="68"/>
          <ac:picMkLst>
            <pc:docMk/>
            <pc:sldMk cId="4294130972" sldId="296"/>
            <ac:picMk id="5" creationId="{ACD369C9-4F0C-6543-78B9-5233F9A164FA}"/>
          </ac:picMkLst>
        </pc:picChg>
      </pc:sldChg>
      <pc:sldChg chg="addSp modSp">
        <pc:chgData name="noga mishan" userId="802d01ca9850f5a0" providerId="LiveId" clId="{C6E5F0CE-57A9-4CCC-B13C-C6AC80CB7B5B}" dt="2023-11-15T07:59:06.966" v="34"/>
        <pc:sldMkLst>
          <pc:docMk/>
          <pc:sldMk cId="887466072" sldId="297"/>
        </pc:sldMkLst>
        <pc:picChg chg="add mod">
          <ac:chgData name="noga mishan" userId="802d01ca9850f5a0" providerId="LiveId" clId="{C6E5F0CE-57A9-4CCC-B13C-C6AC80CB7B5B}" dt="2023-11-15T07:59:06.966" v="34"/>
          <ac:picMkLst>
            <pc:docMk/>
            <pc:sldMk cId="887466072" sldId="297"/>
            <ac:picMk id="5" creationId="{F3D709EE-1259-6B19-DE9A-858FC5F2716C}"/>
          </ac:picMkLst>
        </pc:picChg>
      </pc:sldChg>
      <pc:sldChg chg="addSp modSp">
        <pc:chgData name="noga mishan" userId="802d01ca9850f5a0" providerId="LiveId" clId="{C6E5F0CE-57A9-4CCC-B13C-C6AC80CB7B5B}" dt="2023-11-15T07:59:10.434" v="35"/>
        <pc:sldMkLst>
          <pc:docMk/>
          <pc:sldMk cId="3564835782" sldId="298"/>
        </pc:sldMkLst>
        <pc:picChg chg="add mod">
          <ac:chgData name="noga mishan" userId="802d01ca9850f5a0" providerId="LiveId" clId="{C6E5F0CE-57A9-4CCC-B13C-C6AC80CB7B5B}" dt="2023-11-15T07:59:10.434" v="35"/>
          <ac:picMkLst>
            <pc:docMk/>
            <pc:sldMk cId="3564835782" sldId="298"/>
            <ac:picMk id="7" creationId="{21CE4CAA-74DC-9A9A-BC88-64BFC866B75A}"/>
          </ac:picMkLst>
        </pc:picChg>
      </pc:sldChg>
      <pc:sldChg chg="addSp modSp">
        <pc:chgData name="noga mishan" userId="802d01ca9850f5a0" providerId="LiveId" clId="{C6E5F0CE-57A9-4CCC-B13C-C6AC80CB7B5B}" dt="2023-11-15T08:01:47.126" v="69"/>
        <pc:sldMkLst>
          <pc:docMk/>
          <pc:sldMk cId="3253668326" sldId="299"/>
        </pc:sldMkLst>
        <pc:picChg chg="add mod">
          <ac:chgData name="noga mishan" userId="802d01ca9850f5a0" providerId="LiveId" clId="{C6E5F0CE-57A9-4CCC-B13C-C6AC80CB7B5B}" dt="2023-11-15T07:59:13.855" v="36"/>
          <ac:picMkLst>
            <pc:docMk/>
            <pc:sldMk cId="3253668326" sldId="299"/>
            <ac:picMk id="5" creationId="{AA524777-0A6B-1307-E83E-315E56DB8A85}"/>
          </ac:picMkLst>
        </pc:picChg>
        <pc:picChg chg="add mod">
          <ac:chgData name="noga mishan" userId="802d01ca9850f5a0" providerId="LiveId" clId="{C6E5F0CE-57A9-4CCC-B13C-C6AC80CB7B5B}" dt="2023-11-15T08:01:47.126" v="69"/>
          <ac:picMkLst>
            <pc:docMk/>
            <pc:sldMk cId="3253668326" sldId="299"/>
            <ac:picMk id="6" creationId="{1B78E24B-A771-C577-47EF-C010819120F7}"/>
          </ac:picMkLst>
        </pc:picChg>
      </pc:sldChg>
      <pc:sldChg chg="addSp delSp modSp mod">
        <pc:chgData name="noga mishan" userId="802d01ca9850f5a0" providerId="LiveId" clId="{C6E5F0CE-57A9-4CCC-B13C-C6AC80CB7B5B}" dt="2023-11-15T08:04:08.825" v="90" actId="1076"/>
        <pc:sldMkLst>
          <pc:docMk/>
          <pc:sldMk cId="3308100172" sldId="301"/>
        </pc:sldMkLst>
        <pc:picChg chg="add mod">
          <ac:chgData name="noga mishan" userId="802d01ca9850f5a0" providerId="LiveId" clId="{C6E5F0CE-57A9-4CCC-B13C-C6AC80CB7B5B}" dt="2023-11-15T07:59:17.745" v="37"/>
          <ac:picMkLst>
            <pc:docMk/>
            <pc:sldMk cId="3308100172" sldId="301"/>
            <ac:picMk id="3" creationId="{B6D7AEA3-436C-94A3-F9D7-F9D8E571156A}"/>
          </ac:picMkLst>
        </pc:picChg>
        <pc:picChg chg="add del mod">
          <ac:chgData name="noga mishan" userId="802d01ca9850f5a0" providerId="LiveId" clId="{C6E5F0CE-57A9-4CCC-B13C-C6AC80CB7B5B}" dt="2023-11-15T08:03:21.462" v="87"/>
          <ac:picMkLst>
            <pc:docMk/>
            <pc:sldMk cId="3308100172" sldId="301"/>
            <ac:picMk id="4" creationId="{C66D0474-7751-1857-9648-758969049C24}"/>
          </ac:picMkLst>
        </pc:picChg>
        <pc:picChg chg="add mod">
          <ac:chgData name="noga mishan" userId="802d01ca9850f5a0" providerId="LiveId" clId="{C6E5F0CE-57A9-4CCC-B13C-C6AC80CB7B5B}" dt="2023-11-15T08:04:08.825" v="90" actId="1076"/>
          <ac:picMkLst>
            <pc:docMk/>
            <pc:sldMk cId="3308100172" sldId="301"/>
            <ac:picMk id="6" creationId="{50E9AECF-6A85-7845-07C6-732E2462DD74}"/>
          </ac:picMkLst>
        </pc:picChg>
      </pc:sldChg>
      <pc:sldChg chg="modSp mod">
        <pc:chgData name="noga mishan" userId="802d01ca9850f5a0" providerId="LiveId" clId="{C6E5F0CE-57A9-4CCC-B13C-C6AC80CB7B5B}" dt="2023-11-15T08:03:39.380" v="88" actId="14100"/>
        <pc:sldMkLst>
          <pc:docMk/>
          <pc:sldMk cId="3193771397" sldId="302"/>
        </pc:sldMkLst>
        <pc:picChg chg="mod">
          <ac:chgData name="noga mishan" userId="802d01ca9850f5a0" providerId="LiveId" clId="{C6E5F0CE-57A9-4CCC-B13C-C6AC80CB7B5B}" dt="2023-11-15T08:03:39.380" v="88" actId="14100"/>
          <ac:picMkLst>
            <pc:docMk/>
            <pc:sldMk cId="3193771397" sldId="302"/>
            <ac:picMk id="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מציין מיקום של תאריך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C1244-AF45-44E4-BC69-DB95061EE364}" type="datetimeFigureOut">
              <a:rPr lang="en-US" smtClean="0"/>
              <a:t>11/15/2023</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6" name="מציין מיקום של כותרת תחתונה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96F87-F43C-4F7F-B619-69A84977CFDD}" type="slidenum">
              <a:rPr lang="en-US" smtClean="0"/>
              <a:t>‹#›</a:t>
            </a:fld>
            <a:endParaRPr lang="en-US"/>
          </a:p>
        </p:txBody>
      </p:sp>
    </p:spTree>
    <p:extLst>
      <p:ext uri="{BB962C8B-B14F-4D97-AF65-F5344CB8AC3E}">
        <p14:creationId xmlns:p14="http://schemas.microsoft.com/office/powerpoint/2010/main" val="3378458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הפעילויות במצגת זו מיועדות לתלמידים בגילאי בית הספר היסודי. מוצע למורים לבחור את הפעילויות והשקופיות הרלוונטיות לשכבת הגיל בה הוא מלמד.</a:t>
            </a:r>
          </a:p>
          <a:p>
            <a:pPr algn="r"/>
            <a:r>
              <a:rPr lang="he-IL" dirty="0"/>
              <a:t>בכיתה א אפשר ללמד את נושא העננים במסגרת הנושא הלימודי עונות השנה (תופעות מזג אוויר האופייניות לעונות סתיו וחורף).</a:t>
            </a:r>
          </a:p>
          <a:p>
            <a:pPr algn="r"/>
            <a:r>
              <a:rPr lang="he-IL" dirty="0"/>
              <a:t>בכיתה ב אפשר ללמד פרקים מנושא זה במסגרת הנושא חומרים (תכונות המים, מוצקים נוזלים/קרח מים)</a:t>
            </a:r>
          </a:p>
          <a:p>
            <a:pPr algn="r"/>
            <a:r>
              <a:rPr lang="he-IL" dirty="0"/>
              <a:t>בכיתה ג  </a:t>
            </a:r>
            <a:r>
              <a:rPr lang="he-IL" dirty="0" err="1"/>
              <a:t>איזכור</a:t>
            </a:r>
            <a:r>
              <a:rPr lang="he-IL" baseline="0" dirty="0"/>
              <a:t> והעמקה.</a:t>
            </a:r>
            <a:endParaRPr lang="he-IL" dirty="0"/>
          </a:p>
          <a:p>
            <a:pPr algn="r"/>
            <a:r>
              <a:rPr lang="he-IL" dirty="0"/>
              <a:t>בכיתה ד במסגרת הנושא אוויר ומים (מצבי צבירה של המים, מעבר בין מצבי צבירה, תופעות מזג אוויר)</a:t>
            </a:r>
          </a:p>
          <a:p>
            <a:pPr algn="r"/>
            <a:r>
              <a:rPr lang="he-IL" dirty="0"/>
              <a:t>הפעילויות  נותנות ביטוי </a:t>
            </a:r>
            <a:r>
              <a:rPr lang="he-IL" dirty="0" err="1"/>
              <a:t>לאוריינויות</a:t>
            </a:r>
            <a:r>
              <a:rPr lang="he-IL" dirty="0"/>
              <a:t> כגון:</a:t>
            </a:r>
          </a:p>
          <a:p>
            <a:pPr marL="171450" indent="-171450" algn="r" rtl="1">
              <a:buFont typeface="Arial" panose="020B0604020202020204" pitchFamily="34" charset="0"/>
              <a:buChar char="•"/>
            </a:pPr>
            <a:r>
              <a:rPr lang="he-IL" dirty="0"/>
              <a:t>אוריינות מדעית (מיומנויות חקר: תצפיות וניסויים, הסקת מסקנות, למידה</a:t>
            </a:r>
            <a:r>
              <a:rPr lang="he-IL" baseline="0" dirty="0"/>
              <a:t> באמצעות מודלים</a:t>
            </a:r>
            <a:r>
              <a:rPr lang="he-IL" dirty="0"/>
              <a:t>)</a:t>
            </a:r>
          </a:p>
          <a:p>
            <a:pPr marL="171450" indent="-171450" algn="r" rtl="1">
              <a:buFont typeface="Arial" panose="020B0604020202020204" pitchFamily="34" charset="0"/>
              <a:buChar char="•"/>
            </a:pPr>
            <a:r>
              <a:rPr lang="he-IL" dirty="0"/>
              <a:t>אוריינות לשונית (מילים נרדפות למילה ענן, סוגי עננים)</a:t>
            </a:r>
            <a:r>
              <a:rPr lang="en-US" dirty="0"/>
              <a:t> </a:t>
            </a:r>
            <a:endParaRPr lang="he-IL" dirty="0"/>
          </a:p>
          <a:p>
            <a:pPr marL="171450" indent="-171450" algn="r" rtl="1">
              <a:buFont typeface="Arial" panose="020B0604020202020204" pitchFamily="34" charset="0"/>
              <a:buChar char="•"/>
            </a:pPr>
            <a:r>
              <a:rPr lang="he-IL" dirty="0"/>
              <a:t>אוריינות דיגיטלית (ענן תגיות, אחסון מידע בענן, ארגון מידע בטבלה דיגיטלית)</a:t>
            </a:r>
          </a:p>
          <a:p>
            <a:pPr marL="171450" indent="-171450" algn="r" rtl="1">
              <a:buFont typeface="Arial" panose="020B0604020202020204" pitchFamily="34" charset="0"/>
              <a:buChar char="•"/>
            </a:pPr>
            <a:r>
              <a:rPr lang="he-IL" dirty="0"/>
              <a:t> </a:t>
            </a:r>
            <a:r>
              <a:rPr lang="he-IL" dirty="0" err="1"/>
              <a:t>עשיינות</a:t>
            </a:r>
            <a:r>
              <a:rPr lang="he-IL" dirty="0"/>
              <a:t> (מובייל עננים, ענן מחמד ודגם ענן)</a:t>
            </a:r>
          </a:p>
        </p:txBody>
      </p:sp>
      <p:sp>
        <p:nvSpPr>
          <p:cNvPr id="4" name="מציין מיקום של מספר שקופית 3"/>
          <p:cNvSpPr>
            <a:spLocks noGrp="1"/>
          </p:cNvSpPr>
          <p:nvPr>
            <p:ph type="sldNum" sz="quarter" idx="5"/>
          </p:nvPr>
        </p:nvSpPr>
        <p:spPr/>
        <p:txBody>
          <a:bodyPr/>
          <a:lstStyle/>
          <a:p>
            <a:fld id="{7BE96F87-F43C-4F7F-B619-69A84977CFDD}" type="slidenum">
              <a:rPr lang="en-US" smtClean="0"/>
              <a:t>1</a:t>
            </a:fld>
            <a:endParaRPr lang="en-US"/>
          </a:p>
        </p:txBody>
      </p:sp>
    </p:spTree>
    <p:extLst>
      <p:ext uri="{BB962C8B-B14F-4D97-AF65-F5344CB8AC3E}">
        <p14:creationId xmlns:p14="http://schemas.microsoft.com/office/powerpoint/2010/main" val="331756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solidFill>
                  <a:srgbClr val="000000"/>
                </a:solidFill>
                <a:latin typeface="NarkisimMFO"/>
              </a:rPr>
              <a:t>ניתן למיין את העננים גם על פי הגובה שלהם מעל הקרקע: נמוך, בינוני (</a:t>
            </a:r>
            <a:r>
              <a:rPr lang="he-IL" sz="1800" b="0" i="0" u="none" strike="noStrike" baseline="0" dirty="0" err="1">
                <a:solidFill>
                  <a:srgbClr val="000000"/>
                </a:solidFill>
                <a:latin typeface="NarkisimMFO"/>
              </a:rPr>
              <a:t>אלטו</a:t>
            </a:r>
            <a:r>
              <a:rPr lang="he-IL" sz="1800" b="0" i="0" u="none" strike="noStrike" baseline="0" dirty="0">
                <a:solidFill>
                  <a:srgbClr val="000000"/>
                </a:solidFill>
                <a:latin typeface="NarkisimMFO"/>
              </a:rPr>
              <a:t>) או גבוה (</a:t>
            </a:r>
            <a:r>
              <a:rPr lang="he-IL" sz="1800" b="0" i="0" u="none" strike="noStrike" baseline="0" dirty="0">
                <a:solidFill>
                  <a:srgbClr val="333333"/>
                </a:solidFill>
                <a:latin typeface="NarkisimMFO"/>
              </a:rPr>
              <a:t>צִירוּס</a:t>
            </a:r>
            <a:r>
              <a:rPr lang="he-IL" sz="1800" b="0" i="0" u="none" strike="noStrike" baseline="0" dirty="0">
                <a:solidFill>
                  <a:srgbClr val="000000"/>
                </a:solidFill>
                <a:latin typeface="NarkisimMFO"/>
              </a:rPr>
              <a:t>). לענני סערה היוצרים משקעים (גשם או שלג), מוסיפים את התוספת "</a:t>
            </a:r>
            <a:r>
              <a:rPr lang="he-IL" sz="1800" b="0" i="0" u="none" strike="noStrike" baseline="0" dirty="0" err="1">
                <a:solidFill>
                  <a:srgbClr val="000000"/>
                </a:solidFill>
                <a:latin typeface="NarkisimMFO"/>
              </a:rPr>
              <a:t>נִימְבּו</a:t>
            </a:r>
            <a:r>
              <a:rPr lang="he-IL" sz="1800" b="0" i="0" u="none" strike="noStrike" baseline="0" dirty="0">
                <a:solidFill>
                  <a:srgbClr val="000000"/>
                </a:solidFill>
                <a:latin typeface="NarkisimMFO"/>
              </a:rPr>
              <a:t>ֹ". עננים אלה הם עננים נמוכים בלבד.(</a:t>
            </a:r>
            <a:r>
              <a:rPr lang="he-IL" sz="1800" b="0" i="0" u="none" strike="noStrike" baseline="0" dirty="0" err="1">
                <a:solidFill>
                  <a:srgbClr val="000000"/>
                </a:solidFill>
                <a:latin typeface="NarkisimMFO"/>
              </a:rPr>
              <a:t>קומולונימבו</a:t>
            </a:r>
            <a:r>
              <a:rPr lang="he-IL" sz="1800" b="0" i="0" u="none" strike="noStrike" baseline="0" dirty="0">
                <a:solidFill>
                  <a:srgbClr val="000000"/>
                </a:solidFill>
                <a:latin typeface="NarkisimMFO"/>
              </a:rPr>
              <a:t>) </a:t>
            </a:r>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10</a:t>
            </a:fld>
            <a:endParaRPr lang="en-US"/>
          </a:p>
        </p:txBody>
      </p:sp>
    </p:spTree>
    <p:extLst>
      <p:ext uri="{BB962C8B-B14F-4D97-AF65-F5344CB8AC3E}">
        <p14:creationId xmlns:p14="http://schemas.microsoft.com/office/powerpoint/2010/main" val="4244583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1" kern="1200" dirty="0">
                <a:solidFill>
                  <a:srgbClr val="000000"/>
                </a:solidFill>
                <a:effectLst/>
                <a:latin typeface="NarkisimMFOBold"/>
                <a:ea typeface="Times New Roman" panose="02020603050405020304" pitchFamily="18" charset="0"/>
                <a:cs typeface="Arial" panose="020B0604020202020204" pitchFamily="34" charset="0"/>
              </a:rPr>
              <a:t>סוגי עננים</a:t>
            </a:r>
            <a:r>
              <a:rPr lang="he-IL" sz="1800" kern="1200" dirty="0">
                <a:solidFill>
                  <a:srgbClr val="000000"/>
                </a:solidFill>
                <a:effectLst/>
                <a:latin typeface="NarkisimMFO"/>
                <a:ea typeface="Times New Roman" panose="02020603050405020304" pitchFamily="18" charset="0"/>
                <a:cs typeface="Arial" panose="020B0604020202020204" pitchFamily="34" charset="0"/>
              </a:rPr>
              <a:t>: קיימים כעשרה סוגי עננים בסיסיים. העיקריים שבהם: עננים ערמתים (בלועזית קוּמוּלוּס) המזכירים בצורתם כרובית, צמר כבשים או כריות (</a:t>
            </a:r>
            <a:r>
              <a:rPr lang="he-IL" sz="1800" kern="1200" dirty="0">
                <a:solidFill>
                  <a:srgbClr val="333333"/>
                </a:solidFill>
                <a:effectLst/>
                <a:latin typeface="NarkisimMFO"/>
                <a:ea typeface="Times New Roman" panose="02020603050405020304" pitchFamily="18" charset="0"/>
                <a:cs typeface="Arial" panose="020B0604020202020204" pitchFamily="34" charset="0"/>
              </a:rPr>
              <a:t>כתמים). </a:t>
            </a:r>
            <a:r>
              <a:rPr lang="he-IL" sz="1800" kern="1200" dirty="0">
                <a:solidFill>
                  <a:srgbClr val="000000"/>
                </a:solidFill>
                <a:effectLst/>
                <a:latin typeface="NarkisimMFOBold"/>
                <a:ea typeface="Times New Roman" panose="02020603050405020304" pitchFamily="18" charset="0"/>
                <a:cs typeface="Arial" panose="020B0604020202020204" pitchFamily="34" charset="0"/>
              </a:rPr>
              <a:t>עננים</a:t>
            </a:r>
            <a:r>
              <a:rPr lang="he-IL" sz="1800" b="1" kern="1200" dirty="0">
                <a:solidFill>
                  <a:srgbClr val="000000"/>
                </a:solidFill>
                <a:effectLst/>
                <a:latin typeface="NarkisimMFOBold"/>
                <a:ea typeface="Times New Roman" panose="02020603050405020304" pitchFamily="18" charset="0"/>
                <a:cs typeface="Arial" panose="020B0604020202020204" pitchFamily="34" charset="0"/>
              </a:rPr>
              <a:t> </a:t>
            </a:r>
            <a:r>
              <a:rPr lang="he-IL" sz="1800" kern="1200" dirty="0">
                <a:solidFill>
                  <a:srgbClr val="333333"/>
                </a:solidFill>
                <a:effectLst/>
                <a:latin typeface="NarkisimMFO"/>
                <a:ea typeface="Times New Roman" panose="02020603050405020304" pitchFamily="18" charset="0"/>
                <a:cs typeface="Arial" panose="020B0604020202020204" pitchFamily="34" charset="0"/>
              </a:rPr>
              <a:t>לבנים או רצועות דקות. צורתם מזכירה מבנה של נוצות, חוטים עדינים או שערות </a:t>
            </a:r>
            <a:r>
              <a:rPr lang="he-IL"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ענני נוצה כשמם כן הם –  צורתם מזכירה נוצה. הם נוצרים בגובה רב ומכילים יחסית כמות מעטה של גבישי קרח. </a:t>
            </a:r>
            <a:endParaRPr lang="en-US" sz="1800" dirty="0">
              <a:effectLst/>
              <a:latin typeface="Times New Roman" panose="02020603050405020304" pitchFamily="18" charset="0"/>
              <a:ea typeface="Times New Roman" panose="02020603050405020304" pitchFamily="18" charset="0"/>
            </a:endParaRPr>
          </a:p>
          <a:p>
            <a:pPr algn="r"/>
            <a:r>
              <a:rPr lang="he-IL"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בשקופית הבאה (מספר 12) יש קישור לסרטון שמציג את ענני נוצה. העננים הערמתים (כבשה) נמצאים לרוב עד גובה של 3,000 מטרים ומכילים יחסית כמויות גדולות של טיפות מים זעירות וגבישי קרח. בשקופית מספר 13 מופיע קישור לסרטון שמציג ענני כבשה.</a:t>
            </a:r>
            <a:endParaRPr lang="en-US" sz="1800" dirty="0">
              <a:effectLst/>
              <a:latin typeface="Times New Roman" panose="02020603050405020304" pitchFamily="18" charset="0"/>
              <a:ea typeface="Times New Roman" panose="02020603050405020304" pitchFamily="18" charset="0"/>
            </a:endParaRPr>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11</a:t>
            </a:fld>
            <a:endParaRPr lang="en-US"/>
          </a:p>
        </p:txBody>
      </p:sp>
    </p:spTree>
    <p:extLst>
      <p:ext uri="{BB962C8B-B14F-4D97-AF65-F5344CB8AC3E}">
        <p14:creationId xmlns:p14="http://schemas.microsoft.com/office/powerpoint/2010/main" val="561559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14</a:t>
            </a:fld>
            <a:endParaRPr lang="en-US"/>
          </a:p>
        </p:txBody>
      </p:sp>
    </p:spTree>
    <p:extLst>
      <p:ext uri="{BB962C8B-B14F-4D97-AF65-F5344CB8AC3E}">
        <p14:creationId xmlns:p14="http://schemas.microsoft.com/office/powerpoint/2010/main" val="2801526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מבררים עם התלמידים</a:t>
            </a:r>
            <a:r>
              <a:rPr lang="he-IL" baseline="0" dirty="0"/>
              <a:t> את הידע שלהם אודות ענן.  יש לקבל כל תשובה מבלי להיות שיפוטיים. הענן הוא אוסף של טיפות מים זעירות וגבישי קרח זעירים (לא אוסף של אדי מים).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81592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הבנה</a:t>
            </a:r>
            <a:r>
              <a:rPr lang="he-IL" baseline="0" dirty="0"/>
              <a:t> מדעית של משמעות המושג ענן מצריכה הבנת המושג התעבות. ענן נוצר מהתעבות של אדי מים בשמיים. התעבות היא תהליך שבו אדי מים מתקררים והופכים לטיפות מים. התוודעות לתופעת ההתעבות מוצגת בשקופית זו באמצעות ניסוי. כאשר מוציאים בקבוק קר מאוד מהמקרר ומניחים אותו בחוץ רואים אחרי כמה דקות שהבקבוק רטוב. נשאלת השאלה: מהיכן הגיעו המים לבקבוק? – הרי הבקבוק לא הורטב במים. ההסבר: אדי מים שהיו באוויר פגעו בדפנות הקרות של הבקבוק והתעבו לטיפות מים. </a:t>
            </a:r>
          </a:p>
          <a:p>
            <a:pPr algn="r"/>
            <a:r>
              <a:rPr lang="he-IL" baseline="0" dirty="0"/>
              <a:t>שימו לב</a:t>
            </a:r>
          </a:p>
          <a:p>
            <a:pPr algn="r"/>
            <a:r>
              <a:rPr lang="he-IL" baseline="0" dirty="0"/>
              <a:t>לשון המיומנות כפי שמופיעה במסמכי המדיניות: </a:t>
            </a:r>
            <a:r>
              <a:rPr lang="he-IL" sz="1200" b="1" dirty="0">
                <a:solidFill>
                  <a:srgbClr val="FF0000"/>
                </a:solidFill>
                <a:effectLst/>
                <a:ea typeface="Arial" panose="020B0604020202020204" pitchFamily="34" charset="0"/>
                <a:cs typeface="David" panose="020E0502060401010101" pitchFamily="34" charset="-79"/>
              </a:rPr>
              <a:t>להשתמש בסוגים שונים של מודלים (לדוגמה מבניים)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16</a:t>
            </a:fld>
            <a:endParaRPr lang="en-US"/>
          </a:p>
        </p:txBody>
      </p:sp>
    </p:spTree>
    <p:extLst>
      <p:ext uri="{BB962C8B-B14F-4D97-AF65-F5344CB8AC3E}">
        <p14:creationId xmlns:p14="http://schemas.microsoft.com/office/powerpoint/2010/main" val="1874379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מציגים</a:t>
            </a:r>
            <a:r>
              <a:rPr lang="he-IL" baseline="0" dirty="0"/>
              <a:t> את תהליך ההתעבות בעזרת התרשים הבא.</a:t>
            </a:r>
          </a:p>
          <a:p>
            <a:pPr algn="r"/>
            <a:r>
              <a:rPr lang="he-IL" baseline="0" dirty="0"/>
              <a:t>שימו לב</a:t>
            </a:r>
          </a:p>
          <a:p>
            <a:pPr algn="r"/>
            <a:r>
              <a:rPr lang="he-IL" baseline="0" dirty="0"/>
              <a:t>לשון המיומנות כפי שמופיעה במסמכי המדיניות: </a:t>
            </a:r>
            <a:r>
              <a:rPr lang="he-IL" sz="1800" b="1" dirty="0">
                <a:solidFill>
                  <a:srgbClr val="FF0000"/>
                </a:solidFill>
                <a:effectLst/>
                <a:ea typeface="Arial" panose="020B0604020202020204" pitchFamily="34" charset="0"/>
                <a:cs typeface="David" panose="020E0502060401010101" pitchFamily="34" charset="-79"/>
              </a:rPr>
              <a:t>להשתמש בסוגים שונים של מודלים (לדוגמה תהליכיים)</a:t>
            </a:r>
          </a:p>
          <a:p>
            <a:pPr algn="r"/>
            <a:r>
              <a:rPr lang="he-IL" sz="1800" b="0" dirty="0">
                <a:solidFill>
                  <a:srgbClr val="FF0000"/>
                </a:solidFill>
                <a:effectLst/>
                <a:cs typeface="David" panose="020E0502060401010101" pitchFamily="34" charset="-79"/>
              </a:rPr>
              <a:t>המודל מראה גם קשר בין סיבה (גורם) לתוצאה.</a:t>
            </a:r>
            <a:endParaRPr lang="en-US" b="0"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17</a:t>
            </a:fld>
            <a:endParaRPr lang="en-US"/>
          </a:p>
        </p:txBody>
      </p:sp>
    </p:spTree>
    <p:extLst>
      <p:ext uri="{BB962C8B-B14F-4D97-AF65-F5344CB8AC3E}">
        <p14:creationId xmlns:p14="http://schemas.microsoft.com/office/powerpoint/2010/main" val="1510493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המים </a:t>
            </a:r>
            <a:r>
              <a:rPr lang="he-IL" baseline="0" dirty="0"/>
              <a:t>על דפנות הבקבוק נוצרו מהתעבות של אדי המים שהיו באוויר. נשאלת אפוא השאלה: מאין יש אדי מים באוויר? מקשיבים לתשובות התלמידים מבלי להיות שיפוטיים.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18</a:t>
            </a:fld>
            <a:endParaRPr lang="en-US"/>
          </a:p>
        </p:txBody>
      </p:sp>
    </p:spTree>
    <p:extLst>
      <p:ext uri="{BB962C8B-B14F-4D97-AF65-F5344CB8AC3E}">
        <p14:creationId xmlns:p14="http://schemas.microsoft.com/office/powerpoint/2010/main" val="3638119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מים</a:t>
            </a:r>
            <a:r>
              <a:rPr lang="he-IL" baseline="0" dirty="0"/>
              <a:t> מתאדים לאוויר ממים שחשופים לאוויר: ימים ואוקיאנוסים, נהרות ואגמים, מהאדמה, מצמחים (דיות) ובעלי חיים (הזעה, החלטה, הפרשות) ומפעולות ייבוש שונות שעושים בני האדם. הבדיקות המוצעות בשקופית נועדו להציג דוגמאות להתאדות מים מגופים שונים:   מים מתאדים מרצפה רטובה, מיידים רטובות, מהכביסה הרטובה וכן מתוך כלים פתוחים.  מומלץ גם להרטיב קרקע ולעקוב אחר התייבשותה. בפעילות זו חשוב להבחין בין תוצאה להסבר. דוגמאות: המטלית התייבשה (תוצאה) כי המים התאדו ממנה (הסבר), כפות הידיים התייבשו (תוצאה) כי אדי המים התאדו מהן.   מסקנה מכלילה: בכל המקרים האלה הייתה התאדות של מים מהמקום שבו הם היו.</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19</a:t>
            </a:fld>
            <a:endParaRPr lang="en-US"/>
          </a:p>
        </p:txBody>
      </p:sp>
    </p:spTree>
    <p:extLst>
      <p:ext uri="{BB962C8B-B14F-4D97-AF65-F5344CB8AC3E}">
        <p14:creationId xmlns:p14="http://schemas.microsoft.com/office/powerpoint/2010/main" val="538920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תרשים</a:t>
            </a:r>
            <a:r>
              <a:rPr lang="he-IL" baseline="0" dirty="0"/>
              <a:t> מחזור המים בטבע מציג את התאדות המים מהים ומהיבשה ואת התעבותם.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20</a:t>
            </a:fld>
            <a:endParaRPr lang="en-US"/>
          </a:p>
        </p:txBody>
      </p:sp>
    </p:spTree>
    <p:extLst>
      <p:ext uri="{BB962C8B-B14F-4D97-AF65-F5344CB8AC3E}">
        <p14:creationId xmlns:p14="http://schemas.microsoft.com/office/powerpoint/2010/main" val="3676691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הסרטון</a:t>
            </a:r>
            <a:r>
              <a:rPr lang="he-IL" baseline="0" dirty="0"/>
              <a:t> מציג היווצרות של ענן באמצעות מודל. חשוב להדגים לתלמידים את תופעת היווצרות הענן. הקרח גורם להתקררות דפנות הצנצנת. חלקיקי הספריי שמוסיפים לצנצנת משמשים כגרעיני התעבות. שימו לב: במקום ספריי אפשר להדליק קיסם ארוך (או גפרור ארוך) ולהכניסו לצנצנת עד אשר הוא יכבה.</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21</a:t>
            </a:fld>
            <a:endParaRPr lang="en-US"/>
          </a:p>
        </p:txBody>
      </p:sp>
    </p:spTree>
    <p:extLst>
      <p:ext uri="{BB962C8B-B14F-4D97-AF65-F5344CB8AC3E}">
        <p14:creationId xmlns:p14="http://schemas.microsoft.com/office/powerpoint/2010/main" val="1769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a:t>
            </a:fld>
            <a:endParaRPr lang="en-US"/>
          </a:p>
        </p:txBody>
      </p:sp>
    </p:spTree>
    <p:extLst>
      <p:ext uri="{BB962C8B-B14F-4D97-AF65-F5344CB8AC3E}">
        <p14:creationId xmlns:p14="http://schemas.microsoft.com/office/powerpoint/2010/main" val="300746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1. אדי מים מתאדים ממים חמים,</a:t>
            </a:r>
            <a:r>
              <a:rPr lang="he-IL" baseline="0" dirty="0"/>
              <a:t> 2. לקרר את דפנות הצנצנת  ולהביא להתעבותם של אדי המים, 3. רסיסי הספריי משמשים כגרעיני התעבות, 4. </a:t>
            </a:r>
            <a:r>
              <a:rPr lang="he-IL" b="0" i="0" dirty="0">
                <a:solidFill>
                  <a:srgbClr val="000000"/>
                </a:solidFill>
                <a:effectLst/>
                <a:latin typeface="Open Sans Hebrew"/>
              </a:rPr>
              <a:t>ענן הוא צבר של טיפות מים או גבישי קרח קטנים שמרחף באטמוספרה של כדור הארץ. כדי שייווצר ענן אדי המים צריכים להתעבות וליצור טיפות וגבישי קרח קטנים. ההתעבות הזאת מתרחשת בקלות רבה יותר כשיש כבר באוויר </a:t>
            </a:r>
            <a:r>
              <a:rPr lang="he-IL" b="1" i="0" dirty="0">
                <a:solidFill>
                  <a:srgbClr val="000000"/>
                </a:solidFill>
                <a:effectLst/>
                <a:latin typeface="Open Sans Hebrew"/>
              </a:rPr>
              <a:t>גרעיני התעבות</a:t>
            </a:r>
            <a:r>
              <a:rPr lang="he-IL" b="0" i="0" dirty="0">
                <a:solidFill>
                  <a:srgbClr val="000000"/>
                </a:solidFill>
                <a:effectLst/>
                <a:latin typeface="Open Sans Hebrew"/>
              </a:rPr>
              <a:t>, כלומר חלקיקי אבק, פיח, אבקני צמחים וכדומה שסביבם יכולים המים להתעבות.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22</a:t>
            </a:fld>
            <a:endParaRPr lang="en-US"/>
          </a:p>
        </p:txBody>
      </p:sp>
    </p:spTree>
    <p:extLst>
      <p:ext uri="{BB962C8B-B14F-4D97-AF65-F5344CB8AC3E}">
        <p14:creationId xmlns:p14="http://schemas.microsoft.com/office/powerpoint/2010/main" val="2323008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dirty="0"/>
              <a:t>שקופיות</a:t>
            </a:r>
            <a:r>
              <a:rPr lang="he-IL" sz="1200" baseline="0" dirty="0"/>
              <a:t> 23-22 מציגים מידע על היווצרות עננים וגשם.</a:t>
            </a:r>
            <a:endParaRPr lang="en-US" sz="1200" baseline="0" dirty="0"/>
          </a:p>
          <a:p>
            <a:pPr algn="r"/>
            <a:r>
              <a:rPr lang="he-IL" sz="1200" b="0" i="0" u="none" strike="noStrike" baseline="0" dirty="0">
                <a:latin typeface="NarkisimMFO"/>
              </a:rPr>
              <a:t>ענן הוא אוסף עצום של טיפות מים או גבישי קרח קטנים שמרחף באטמוספרה של כדור הארץ. התנאי להיווצרות עננים היא הצטברות של אדי מים באוויר. מקור אדי המים הוא מהתאדות של מים ממקורות מים בים וביבשה ומיצורים חיים. אדי המים העולים לגובה מתקררים  ומתעבים לטיפות ולגבישי קרח (תלוי בטמפרטורה). </a:t>
            </a:r>
          </a:p>
          <a:p>
            <a:pPr algn="r"/>
            <a:r>
              <a:rPr lang="he-IL" sz="1200" b="0" i="0" u="none" strike="noStrike" baseline="0" dirty="0">
                <a:latin typeface="NarkisimMFO"/>
              </a:rPr>
              <a:t>ההתעבות מתרחשת סביב גרעיני התעבות הנמצאים באוויר, שהם חלקיקי אבק, פיח, גרגירי</a:t>
            </a:r>
          </a:p>
          <a:p>
            <a:pPr algn="r"/>
            <a:r>
              <a:rPr lang="he-IL" sz="1200" b="0" i="0" u="none" strike="noStrike" baseline="0" dirty="0">
                <a:latin typeface="NarkisimMFO"/>
              </a:rPr>
              <a:t>אבקה של צמחים ועוד.  </a:t>
            </a:r>
            <a:endParaRPr lang="en-US" sz="1200"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23</a:t>
            </a:fld>
            <a:endParaRPr lang="en-US"/>
          </a:p>
        </p:txBody>
      </p:sp>
    </p:spTree>
    <p:extLst>
      <p:ext uri="{BB962C8B-B14F-4D97-AF65-F5344CB8AC3E}">
        <p14:creationId xmlns:p14="http://schemas.microsoft.com/office/powerpoint/2010/main" val="1882054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 </a:t>
            </a:r>
            <a:endParaRPr lang="he-IL" dirty="0"/>
          </a:p>
        </p:txBody>
      </p:sp>
      <p:sp>
        <p:nvSpPr>
          <p:cNvPr id="4" name="מציין מיקום של מספר שקופית 3"/>
          <p:cNvSpPr>
            <a:spLocks noGrp="1"/>
          </p:cNvSpPr>
          <p:nvPr>
            <p:ph type="sldNum" sz="quarter" idx="5"/>
          </p:nvPr>
        </p:nvSpPr>
        <p:spPr/>
        <p:txBody>
          <a:bodyPr/>
          <a:lstStyle/>
          <a:p>
            <a:fld id="{7BE96F87-F43C-4F7F-B619-69A84977CFDD}" type="slidenum">
              <a:rPr lang="en-US" smtClean="0"/>
              <a:t>24</a:t>
            </a:fld>
            <a:endParaRPr lang="en-US"/>
          </a:p>
        </p:txBody>
      </p:sp>
    </p:spTree>
    <p:extLst>
      <p:ext uri="{BB962C8B-B14F-4D97-AF65-F5344CB8AC3E}">
        <p14:creationId xmlns:p14="http://schemas.microsoft.com/office/powerpoint/2010/main" val="1466800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סרטונים 1 -2  (שקופיות</a:t>
            </a:r>
            <a:r>
              <a:rPr lang="he-IL" baseline="0" dirty="0"/>
              <a:t> 25-24) מציגים את תהליך היווצרות העננים.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25</a:t>
            </a:fld>
            <a:endParaRPr lang="en-US"/>
          </a:p>
        </p:txBody>
      </p:sp>
    </p:spTree>
    <p:extLst>
      <p:ext uri="{BB962C8B-B14F-4D97-AF65-F5344CB8AC3E}">
        <p14:creationId xmlns:p14="http://schemas.microsoft.com/office/powerpoint/2010/main" val="4215528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7BE96F87-F43C-4F7F-B619-69A84977CFDD}" type="slidenum">
              <a:rPr lang="en-US" smtClean="0"/>
              <a:t>26</a:t>
            </a:fld>
            <a:endParaRPr lang="en-US"/>
          </a:p>
        </p:txBody>
      </p:sp>
    </p:spTree>
    <p:extLst>
      <p:ext uri="{BB962C8B-B14F-4D97-AF65-F5344CB8AC3E}">
        <p14:creationId xmlns:p14="http://schemas.microsoft.com/office/powerpoint/2010/main" val="1069145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להפנות את התלמידים לביצוע המשימה המקוונת "פעם זרעו בישראל עננים"</a:t>
            </a:r>
            <a:r>
              <a:rPr lang="he-IL" baseline="0" dirty="0"/>
              <a:t> – שיטה להגברת הגשם. בשיטה זו פזרו את החומר יודיד הכסף אשר משמש כגרעינים להתעבות של אדי מים.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27</a:t>
            </a:fld>
            <a:endParaRPr lang="en-US"/>
          </a:p>
        </p:txBody>
      </p:sp>
    </p:spTree>
    <p:extLst>
      <p:ext uri="{BB962C8B-B14F-4D97-AF65-F5344CB8AC3E}">
        <p14:creationId xmlns:p14="http://schemas.microsoft.com/office/powerpoint/2010/main" val="3432650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בשתי</a:t>
            </a:r>
            <a:r>
              <a:rPr lang="he-IL" baseline="0" dirty="0"/>
              <a:t> השקופיות הבאות (29-28) מוצגות שתי עובדות מעניינות על עננים.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28</a:t>
            </a:fld>
            <a:endParaRPr lang="en-US"/>
          </a:p>
        </p:txBody>
      </p:sp>
    </p:spTree>
    <p:extLst>
      <p:ext uri="{BB962C8B-B14F-4D97-AF65-F5344CB8AC3E}">
        <p14:creationId xmlns:p14="http://schemas.microsoft.com/office/powerpoint/2010/main" val="724871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7BE96F87-F43C-4F7F-B619-69A84977CFDD}" type="slidenum">
              <a:rPr lang="en-US" smtClean="0"/>
              <a:t>30</a:t>
            </a:fld>
            <a:endParaRPr lang="en-US"/>
          </a:p>
        </p:txBody>
      </p:sp>
    </p:spTree>
    <p:extLst>
      <p:ext uri="{BB962C8B-B14F-4D97-AF65-F5344CB8AC3E}">
        <p14:creationId xmlns:p14="http://schemas.microsoft.com/office/powerpoint/2010/main" val="51187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מקיימים שיח מקדים אודות חשיבות העננים. העננים</a:t>
            </a:r>
            <a:r>
              <a:rPr lang="he-IL" baseline="0" dirty="0"/>
              <a:t> ממטירים גשם. גשם הוא מים. מים נחוצים לקיום כל היצורים החיים. מים הם צורך קיום בסיסי.</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3</a:t>
            </a:fld>
            <a:endParaRPr lang="en-US"/>
          </a:p>
        </p:txBody>
      </p:sp>
    </p:spTree>
    <p:extLst>
      <p:ext uri="{BB962C8B-B14F-4D97-AF65-F5344CB8AC3E}">
        <p14:creationId xmlns:p14="http://schemas.microsoft.com/office/powerpoint/2010/main" val="2679180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זוהי</a:t>
            </a:r>
            <a:r>
              <a:rPr lang="he-IL" baseline="0" dirty="0"/>
              <a:t> פעילות של אסוציאציות: מושג אחד מעלה בזיכרון מושג אחר, קשר רעיוני בין מילים. מבקשים מהתלמידים להעלות אסוציאציות למילה ענן ולנמק. דוגמה: המילה ענן מזכירה לי נביטה כי הגשם שיורד מהענן גורם לנביטת זרעים.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4</a:t>
            </a:fld>
            <a:endParaRPr lang="en-US"/>
          </a:p>
        </p:txBody>
      </p:sp>
    </p:spTree>
    <p:extLst>
      <p:ext uri="{BB962C8B-B14F-4D97-AF65-F5344CB8AC3E}">
        <p14:creationId xmlns:p14="http://schemas.microsoft.com/office/powerpoint/2010/main" val="3429049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אחת הדרכים לפיתוח סקרנות הוא באמצעות שאילת שאלות. דוגמאות לשאלות: מה הם עננים? מתי נוצרים עננים? היכן נוצרים עננים? מדוע /למה נוצרים עננים? כיצד /</a:t>
            </a:r>
            <a:r>
              <a:rPr lang="he-IL" baseline="0" dirty="0"/>
              <a:t> איך נוצרים עננים?</a:t>
            </a:r>
            <a:r>
              <a:rPr lang="he-IL" dirty="0"/>
              <a:t>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5</a:t>
            </a:fld>
            <a:endParaRPr lang="en-US"/>
          </a:p>
        </p:txBody>
      </p:sp>
    </p:spTree>
    <p:extLst>
      <p:ext uri="{BB962C8B-B14F-4D97-AF65-F5344CB8AC3E}">
        <p14:creationId xmlns:p14="http://schemas.microsoft.com/office/powerpoint/2010/main" val="186995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דוגמאות לשאלות חקר: מהם הגורמים</a:t>
            </a:r>
            <a:r>
              <a:rPr lang="he-IL" baseline="0" dirty="0"/>
              <a:t> להיווצרות עננים? מהו הקשר בין הטמפרטורה לבין היווצרות עננים? מהי ההשפעה של הגובה על היווצרות עננים? מהו ההסבר להיווצרות עננים? באילו תנאים נוצרים עננים?  - שימו לב: על חלק מהשאלות אפשר להשיב באמצעות מקורות מידע.</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6</a:t>
            </a:fld>
            <a:endParaRPr lang="en-US"/>
          </a:p>
        </p:txBody>
      </p:sp>
    </p:spTree>
    <p:extLst>
      <p:ext uri="{BB962C8B-B14F-4D97-AF65-F5344CB8AC3E}">
        <p14:creationId xmlns:p14="http://schemas.microsoft.com/office/powerpoint/2010/main" val="753760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בפעם</a:t>
            </a:r>
            <a:r>
              <a:rPr lang="he-IL" baseline="0" dirty="0"/>
              <a:t> הראשונה מומלץ לעשות את התצפית יחד עם התלמידים. בהמשך, לעודד אותם לבצע את התצפיות באופן עצמאי במהלך השבוע. חשוב לתעד כל תצפית בכתב או בציור/צילום. את התיעוד יש לארגן בטבלה (ראו דוגמה בעמוד הבא).</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7</a:t>
            </a:fld>
            <a:endParaRPr lang="en-US"/>
          </a:p>
        </p:txBody>
      </p:sp>
    </p:spTree>
    <p:extLst>
      <p:ext uri="{BB962C8B-B14F-4D97-AF65-F5344CB8AC3E}">
        <p14:creationId xmlns:p14="http://schemas.microsoft.com/office/powerpoint/2010/main" val="52486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לאחר איסוף המידע מומלץ להסיק מסקנות </a:t>
            </a:r>
          </a:p>
          <a:p>
            <a:pPr algn="r"/>
            <a:r>
              <a:rPr lang="he-IL" dirty="0"/>
              <a:t>דוגמאות למסקנות:</a:t>
            </a:r>
          </a:p>
          <a:p>
            <a:pPr algn="r"/>
            <a:r>
              <a:rPr lang="he-IL" dirty="0"/>
              <a:t>סוגי העננים בחורף שונים מאלה שבעונת האביב</a:t>
            </a:r>
          </a:p>
          <a:p>
            <a:pPr algn="r"/>
            <a:r>
              <a:rPr lang="he-IL" dirty="0"/>
              <a:t>כמות העננים בחורף גדולה יותר בהשוואה לסתיו</a:t>
            </a:r>
          </a:p>
          <a:p>
            <a:pPr algn="r"/>
            <a:r>
              <a:rPr lang="he-IL" dirty="0"/>
              <a:t>יש יותר ימים מעוננים בחורף מאשר בסתיו</a:t>
            </a:r>
          </a:p>
          <a:p>
            <a:pPr algn="r"/>
            <a:r>
              <a:rPr lang="he-IL" dirty="0"/>
              <a:t>עננים יש כל עונות השנה.</a:t>
            </a:r>
          </a:p>
        </p:txBody>
      </p:sp>
      <p:sp>
        <p:nvSpPr>
          <p:cNvPr id="4" name="מציין מיקום של מספר שקופית 3"/>
          <p:cNvSpPr>
            <a:spLocks noGrp="1"/>
          </p:cNvSpPr>
          <p:nvPr>
            <p:ph type="sldNum" sz="quarter" idx="5"/>
          </p:nvPr>
        </p:nvSpPr>
        <p:spPr/>
        <p:txBody>
          <a:bodyPr/>
          <a:lstStyle/>
          <a:p>
            <a:fld id="{7BE96F87-F43C-4F7F-B619-69A84977CFDD}" type="slidenum">
              <a:rPr lang="en-US" smtClean="0"/>
              <a:t>8</a:t>
            </a:fld>
            <a:endParaRPr lang="en-US"/>
          </a:p>
        </p:txBody>
      </p:sp>
    </p:spTree>
    <p:extLst>
      <p:ext uri="{BB962C8B-B14F-4D97-AF65-F5344CB8AC3E}">
        <p14:creationId xmlns:p14="http://schemas.microsoft.com/office/powerpoint/2010/main" val="3172097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התבוננות</a:t>
            </a:r>
            <a:r>
              <a:rPr lang="he-IL" baseline="0" dirty="0"/>
              <a:t> על ענן ומעקב אחר תנועתו ושינוי צורתו יכולה להיות פעילות מרגיעה. מומלץ להוציא את התלמידים החוצה. לבקש מהתלמידים להיות בשקט ולהתרכז בתצפית על ענן אחד. אחר כך, יש לבקש מהתלמידים לתאר את מה שראו וחוו.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9</a:t>
            </a:fld>
            <a:endParaRPr lang="en-US"/>
          </a:p>
        </p:txBody>
      </p:sp>
    </p:spTree>
    <p:extLst>
      <p:ext uri="{BB962C8B-B14F-4D97-AF65-F5344CB8AC3E}">
        <p14:creationId xmlns:p14="http://schemas.microsoft.com/office/powerpoint/2010/main" val="2985419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dirty="0"/>
              <a:t>11/15/2023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dirty="0"/>
              <a:t>11/15/2023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he-IL"/>
              <a:t>לחץ כדי לערוך סגנון כותרת של תבנית בסיס</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48A87A34-81AB-432B-8DAE-1953F412C126}" type="datetimeFigureOut">
              <a:rPr lang="en-US" dirty="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e-IL"/>
              <a:t>לחץ כדי לערוך סגנון כותרת של תבנית בסיס</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2" name="Content Placeholder 3"/>
          <p:cNvSpPr>
            <a:spLocks noGrp="1"/>
          </p:cNvSpPr>
          <p:nvPr>
            <p:ph sz="quarter" idx="13"/>
          </p:nvPr>
        </p:nvSpPr>
        <p:spPr>
          <a:xfrm>
            <a:off x="913774" y="3051012"/>
            <a:ext cx="5106027" cy="274018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3" name="Content Placeholder 5"/>
          <p:cNvSpPr>
            <a:spLocks noGrp="1"/>
          </p:cNvSpPr>
          <p:nvPr>
            <p:ph sz="quarter" idx="14"/>
          </p:nvPr>
        </p:nvSpPr>
        <p:spPr>
          <a:xfrm>
            <a:off x="6172200" y="3051012"/>
            <a:ext cx="5105401" cy="274018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he-IL"/>
              <a:t>לחץ כדי לערוך סגנון כותרת של תבנית בסיס</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11/15/2023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Zwaahudracs" TargetMode="External"/><Relationship Id="rId5" Type="http://schemas.openxmlformats.org/officeDocument/2006/relationships/image" Target="../media/image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OECg_kvPj2s" TargetMode="External"/><Relationship Id="rId5" Type="http://schemas.openxmlformats.org/officeDocument/2006/relationships/image" Target="../media/image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20.tm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tm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tm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DyccpjnjSFk" TargetMode="Externa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S0xeS4BQlAQ" TargetMode="Externa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JAKeaxWSibU" TargetMode="Externa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kBAxIXRFSQ0" TargetMode="Externa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N2AV9lg99SM" TargetMode="External"/><Relationship Id="rId5" Type="http://schemas.openxmlformats.org/officeDocument/2006/relationships/image" Target="../media/image5.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4KB7qMdOCKM" TargetMode="External"/><Relationship Id="rId5" Type="http://schemas.openxmlformats.org/officeDocument/2006/relationships/image" Target="../media/image5.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RPqmLadnl1A" TargetMode="External"/><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en-US"/>
          </a:p>
        </p:txBody>
      </p:sp>
      <p:pic>
        <p:nvPicPr>
          <p:cNvPr id="4" name="מציין מיקום תוכן 3"/>
          <p:cNvPicPr>
            <a:picLocks noGrp="1" noChangeAspect="1"/>
          </p:cNvPicPr>
          <p:nvPr>
            <p:ph sz="quarter" idx="13"/>
          </p:nvPr>
        </p:nvPicPr>
        <p:blipFill>
          <a:blip r:embed="rId3"/>
          <a:stretch>
            <a:fillRect/>
          </a:stretch>
        </p:blipFill>
        <p:spPr>
          <a:xfrm>
            <a:off x="141667" y="0"/>
            <a:ext cx="12192000" cy="6820250"/>
          </a:xfrm>
          <a:prstGeom prst="rect">
            <a:avLst/>
          </a:prstGeom>
        </p:spPr>
      </p:pic>
      <p:pic>
        <p:nvPicPr>
          <p:cNvPr id="5" name="תמונה 4"/>
          <p:cNvPicPr>
            <a:picLocks noChangeAspect="1"/>
          </p:cNvPicPr>
          <p:nvPr/>
        </p:nvPicPr>
        <p:blipFill>
          <a:blip r:embed="rId4"/>
          <a:stretch>
            <a:fillRect/>
          </a:stretch>
        </p:blipFill>
        <p:spPr>
          <a:xfrm>
            <a:off x="218450" y="139939"/>
            <a:ext cx="1688738" cy="957155"/>
          </a:xfrm>
          <a:prstGeom prst="rect">
            <a:avLst/>
          </a:prstGeom>
        </p:spPr>
      </p:pic>
      <p:sp>
        <p:nvSpPr>
          <p:cNvPr id="7" name="TextBox 6"/>
          <p:cNvSpPr txBox="1"/>
          <p:nvPr/>
        </p:nvSpPr>
        <p:spPr>
          <a:xfrm>
            <a:off x="3552826" y="4295775"/>
            <a:ext cx="8477250" cy="1323439"/>
          </a:xfrm>
          <a:prstGeom prst="rect">
            <a:avLst/>
          </a:prstGeom>
          <a:noFill/>
        </p:spPr>
        <p:txBody>
          <a:bodyPr wrap="square" rtlCol="0">
            <a:spAutoFit/>
          </a:bodyPr>
          <a:lstStyle/>
          <a:p>
            <a:r>
              <a:rPr lang="ar-SA" sz="4000" b="1" dirty="0"/>
              <a:t>فعاليات متعددة المجالات ومتعددة الاجيال </a:t>
            </a:r>
          </a:p>
          <a:p>
            <a:pPr algn="ctr"/>
            <a:r>
              <a:rPr lang="ar-SA" sz="4000" b="1" dirty="0"/>
              <a:t>للمدرسة الابتدائيّة</a:t>
            </a:r>
            <a:endParaRPr lang="en-US" sz="4000" b="1" dirty="0"/>
          </a:p>
        </p:txBody>
      </p:sp>
      <p:sp>
        <p:nvSpPr>
          <p:cNvPr id="8" name="TextBox 7"/>
          <p:cNvSpPr txBox="1"/>
          <p:nvPr/>
        </p:nvSpPr>
        <p:spPr>
          <a:xfrm>
            <a:off x="4600575" y="2030028"/>
            <a:ext cx="4219575" cy="1569660"/>
          </a:xfrm>
          <a:prstGeom prst="rect">
            <a:avLst/>
          </a:prstGeom>
          <a:noFill/>
        </p:spPr>
        <p:txBody>
          <a:bodyPr wrap="square" rtlCol="0">
            <a:spAutoFit/>
          </a:bodyPr>
          <a:lstStyle/>
          <a:p>
            <a:r>
              <a:rPr lang="ar-SA" sz="9600" b="1" dirty="0"/>
              <a:t>الغيوم</a:t>
            </a:r>
            <a:endParaRPr lang="en-US" sz="9600" b="1" dirty="0"/>
          </a:p>
        </p:txBody>
      </p:sp>
      <p:pic>
        <p:nvPicPr>
          <p:cNvPr id="9" name="תמונה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450" y="5465135"/>
            <a:ext cx="2245169" cy="1184604"/>
          </a:xfrm>
          <a:prstGeom prst="rect">
            <a:avLst/>
          </a:prstGeom>
        </p:spPr>
      </p:pic>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0805779" y="0"/>
            <a:ext cx="1527888" cy="1012024"/>
          </a:xfrm>
          <a:prstGeom prst="rect">
            <a:avLst/>
          </a:prstGeom>
        </p:spPr>
      </p:pic>
    </p:spTree>
    <p:extLst>
      <p:ext uri="{BB962C8B-B14F-4D97-AF65-F5344CB8AC3E}">
        <p14:creationId xmlns:p14="http://schemas.microsoft.com/office/powerpoint/2010/main" val="3193771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4800" b="1" dirty="0" err="1">
                <a:cs typeface="+mn-cs"/>
              </a:rPr>
              <a:t>تَذْويت</a:t>
            </a:r>
            <a:r>
              <a:rPr lang="ar-SA" sz="4800" b="1" dirty="0">
                <a:cs typeface="+mn-cs"/>
              </a:rPr>
              <a:t> مُصْطَلَحات: أنْوَاع الغُيُوم</a:t>
            </a:r>
            <a:endParaRPr lang="en-US" sz="4800" b="1" dirty="0">
              <a:cs typeface="+mn-cs"/>
            </a:endParaRPr>
          </a:p>
        </p:txBody>
      </p:sp>
      <p:sp>
        <p:nvSpPr>
          <p:cNvPr id="3" name="מציין מיקום תוכן 2"/>
          <p:cNvSpPr>
            <a:spLocks noGrp="1"/>
          </p:cNvSpPr>
          <p:nvPr>
            <p:ph sz="quarter" idx="13"/>
          </p:nvPr>
        </p:nvSpPr>
        <p:spPr>
          <a:xfrm>
            <a:off x="531446" y="2367092"/>
            <a:ext cx="10746154" cy="3424107"/>
          </a:xfrm>
        </p:spPr>
        <p:txBody>
          <a:bodyPr>
            <a:normAutofit/>
          </a:bodyPr>
          <a:lstStyle/>
          <a:p>
            <a:pPr marL="0" indent="0" algn="r">
              <a:buNone/>
            </a:pPr>
            <a:r>
              <a:rPr lang="ar-SA" sz="3200" b="1" dirty="0"/>
              <a:t>نُصَنِّف الغُيوم حسَب </a:t>
            </a:r>
            <a:r>
              <a:rPr lang="ar-SA" sz="3200" b="1" dirty="0">
                <a:solidFill>
                  <a:srgbClr val="FF0000"/>
                </a:solidFill>
              </a:rPr>
              <a:t>ارتِفَاعِها</a:t>
            </a:r>
            <a:r>
              <a:rPr lang="ar-SA" sz="3200" b="1" dirty="0"/>
              <a:t> في السّماء</a:t>
            </a:r>
            <a:endParaRPr lang="he-IL" sz="3200" b="1" dirty="0"/>
          </a:p>
          <a:p>
            <a:pPr algn="r" rtl="1"/>
            <a:r>
              <a:rPr lang="ar-SA" sz="3200" b="1" dirty="0">
                <a:solidFill>
                  <a:srgbClr val="FF0000"/>
                </a:solidFill>
              </a:rPr>
              <a:t>غُيُوم عَالِيَة</a:t>
            </a:r>
            <a:r>
              <a:rPr lang="he-IL" sz="3200" b="1" dirty="0"/>
              <a:t>: </a:t>
            </a:r>
            <a:r>
              <a:rPr lang="ar-SA" sz="3200" b="1" dirty="0"/>
              <a:t>مَوْجُودَة عَلى ارتِفَاع أكْثَر مِن </a:t>
            </a:r>
            <a:r>
              <a:rPr lang="he-IL" sz="3200" b="1" dirty="0"/>
              <a:t>5,000</a:t>
            </a:r>
            <a:r>
              <a:rPr lang="ar-SA" sz="3200" b="1" dirty="0"/>
              <a:t>  متر تقْريبًا</a:t>
            </a:r>
            <a:r>
              <a:rPr lang="he-IL" sz="3200" b="1" dirty="0"/>
              <a:t>.</a:t>
            </a:r>
          </a:p>
          <a:p>
            <a:pPr algn="r" rtl="1"/>
            <a:r>
              <a:rPr lang="ar-SA" sz="3200" b="1" dirty="0">
                <a:solidFill>
                  <a:srgbClr val="FF0000"/>
                </a:solidFill>
              </a:rPr>
              <a:t>غُيُوم بارتِفَاعٍ مُتَوَسِّط</a:t>
            </a:r>
            <a:r>
              <a:rPr lang="he-IL" sz="3200" b="1" dirty="0"/>
              <a:t>: </a:t>
            </a:r>
            <a:r>
              <a:rPr lang="ar-SA" sz="3200" b="1" dirty="0"/>
              <a:t>مَوْجُودَة عَلى ارتِفَاع </a:t>
            </a:r>
            <a:r>
              <a:rPr lang="he-IL" sz="3200" b="1" dirty="0"/>
              <a:t>2,500 </a:t>
            </a:r>
            <a:r>
              <a:rPr lang="ar-SA" sz="3200" b="1" dirty="0"/>
              <a:t>حَتَّى</a:t>
            </a:r>
            <a:r>
              <a:rPr lang="he-IL" sz="3200" b="1" dirty="0"/>
              <a:t> 5,000 </a:t>
            </a:r>
            <a:r>
              <a:rPr lang="ar-SA" sz="3200" b="1" dirty="0"/>
              <a:t>متر تقْريبًا</a:t>
            </a:r>
            <a:r>
              <a:rPr lang="he-IL" sz="3200" b="1" dirty="0"/>
              <a:t>.</a:t>
            </a:r>
          </a:p>
          <a:p>
            <a:pPr algn="r" rtl="1"/>
            <a:r>
              <a:rPr lang="ar-SA" sz="3200" b="1" dirty="0">
                <a:solidFill>
                  <a:srgbClr val="FF0000"/>
                </a:solidFill>
              </a:rPr>
              <a:t>غُيُوم مُنْخَفِضَة</a:t>
            </a:r>
            <a:r>
              <a:rPr lang="he-IL" sz="3200" b="1" dirty="0"/>
              <a:t>: </a:t>
            </a:r>
            <a:r>
              <a:rPr lang="ar-SA" sz="3200" b="1" dirty="0"/>
              <a:t>مَوْجُودَة عَلى ارتِفَاع يَصِل الى</a:t>
            </a:r>
            <a:r>
              <a:rPr lang="he-IL" sz="3200" b="1" dirty="0"/>
              <a:t> 2,500 </a:t>
            </a:r>
            <a:r>
              <a:rPr lang="ar-SA" sz="3200" b="1" dirty="0"/>
              <a:t>متر تقْريبًا</a:t>
            </a:r>
            <a:r>
              <a:rPr lang="he-IL" sz="3200" b="1" dirty="0"/>
              <a:t>.</a:t>
            </a:r>
            <a:endParaRPr lang="en-US" sz="3200" b="1" dirty="0"/>
          </a:p>
        </p:txBody>
      </p:sp>
      <p:pic>
        <p:nvPicPr>
          <p:cNvPr id="4" name="תמונה 3"/>
          <p:cNvPicPr>
            <a:picLocks noChangeAspect="1"/>
          </p:cNvPicPr>
          <p:nvPr/>
        </p:nvPicPr>
        <p:blipFill>
          <a:blip r:embed="rId3"/>
          <a:stretch>
            <a:fillRect/>
          </a:stretch>
        </p:blipFill>
        <p:spPr>
          <a:xfrm>
            <a:off x="69406" y="70033"/>
            <a:ext cx="1688738" cy="957155"/>
          </a:xfrm>
          <a:prstGeom prst="rect">
            <a:avLst/>
          </a:prstGeom>
        </p:spPr>
      </p:pic>
      <p:pic>
        <p:nvPicPr>
          <p:cNvPr id="5" name="תמונה 4">
            <a:extLst>
              <a:ext uri="{FF2B5EF4-FFF2-40B4-BE49-F238E27FC236}">
                <a16:creationId xmlns:a16="http://schemas.microsoft.com/office/drawing/2014/main" id="{82B05D6C-F25E-7C90-E21E-88E9905AA40E}"/>
              </a:ext>
            </a:extLst>
          </p:cNvPr>
          <p:cNvPicPr>
            <a:picLocks noChangeAspect="1"/>
          </p:cNvPicPr>
          <p:nvPr/>
        </p:nvPicPr>
        <p:blipFill>
          <a:blip r:embed="rId4"/>
          <a:stretch>
            <a:fillRect/>
          </a:stretch>
        </p:blipFill>
        <p:spPr>
          <a:xfrm>
            <a:off x="10664112" y="0"/>
            <a:ext cx="1527888" cy="822932"/>
          </a:xfrm>
          <a:prstGeom prst="rect">
            <a:avLst/>
          </a:prstGeom>
        </p:spPr>
      </p:pic>
    </p:spTree>
    <p:extLst>
      <p:ext uri="{BB962C8B-B14F-4D97-AF65-F5344CB8AC3E}">
        <p14:creationId xmlns:p14="http://schemas.microsoft.com/office/powerpoint/2010/main" val="1705322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43437" y="423132"/>
            <a:ext cx="10364451" cy="1596177"/>
          </a:xfrm>
        </p:spPr>
        <p:txBody>
          <a:bodyPr>
            <a:normAutofit/>
          </a:bodyPr>
          <a:lstStyle/>
          <a:p>
            <a:r>
              <a:rPr lang="ar-SA" sz="4800" b="1" dirty="0" err="1"/>
              <a:t>تَذْويت</a:t>
            </a:r>
            <a:r>
              <a:rPr lang="ar-SA" sz="4800" b="1" dirty="0"/>
              <a:t> مُصْطَلَحات: أنْوَاع الغُيُوم</a:t>
            </a:r>
            <a:r>
              <a:rPr lang="he-IL" sz="4800" b="1" dirty="0">
                <a:cs typeface="+mn-cs"/>
              </a:rPr>
              <a:t>(</a:t>
            </a:r>
            <a:r>
              <a:rPr lang="ar-SA" sz="4800" b="1" dirty="0">
                <a:cs typeface="+mn-cs"/>
              </a:rPr>
              <a:t>تَتِمَّة</a:t>
            </a:r>
            <a:r>
              <a:rPr lang="he-IL" sz="4800" b="1" dirty="0">
                <a:cs typeface="+mn-cs"/>
              </a:rPr>
              <a:t>)</a:t>
            </a:r>
            <a:endParaRPr lang="en-US" sz="4800" b="1" dirty="0">
              <a:cs typeface="+mn-cs"/>
            </a:endParaRPr>
          </a:p>
        </p:txBody>
      </p:sp>
      <p:sp>
        <p:nvSpPr>
          <p:cNvPr id="3" name="מציין מיקום תוכן 2"/>
          <p:cNvSpPr>
            <a:spLocks noGrp="1"/>
          </p:cNvSpPr>
          <p:nvPr>
            <p:ph sz="quarter" idx="13"/>
          </p:nvPr>
        </p:nvSpPr>
        <p:spPr>
          <a:xfrm>
            <a:off x="531446" y="1789724"/>
            <a:ext cx="10824308" cy="4001476"/>
          </a:xfrm>
        </p:spPr>
        <p:txBody>
          <a:bodyPr>
            <a:normAutofit/>
          </a:bodyPr>
          <a:lstStyle/>
          <a:p>
            <a:pPr marL="0" indent="0" algn="r">
              <a:buNone/>
            </a:pPr>
            <a:r>
              <a:rPr lang="ar-SA" sz="3200" b="1" dirty="0"/>
              <a:t>نُصَنِّف الغُيوم حسَب الشَّكْل</a:t>
            </a:r>
            <a:r>
              <a:rPr lang="he-IL" sz="3200" b="1" dirty="0"/>
              <a:t>:</a:t>
            </a:r>
          </a:p>
          <a:p>
            <a:pPr marL="0" indent="0" algn="r">
              <a:buNone/>
            </a:pPr>
            <a:r>
              <a:rPr lang="ar-SA" sz="3200" b="1" dirty="0"/>
              <a:t>                                         غُيُوم </a:t>
            </a:r>
            <a:r>
              <a:rPr lang="ar-SA" sz="3200" b="1" dirty="0" err="1"/>
              <a:t>كَبْشِيَّة</a:t>
            </a:r>
            <a:r>
              <a:rPr lang="ar-SA" sz="3200" b="1" dirty="0"/>
              <a:t>( رُكامِيَّة)</a:t>
            </a:r>
            <a:r>
              <a:rPr lang="en-US" sz="3200" b="1" dirty="0"/>
              <a:t>   </a:t>
            </a:r>
            <a:r>
              <a:rPr lang="ar-SA" sz="3200" b="1" dirty="0"/>
              <a:t>غُيُوم ريشِيَّة</a:t>
            </a:r>
            <a:endParaRPr lang="he-IL" sz="3200" b="1" dirty="0"/>
          </a:p>
        </p:txBody>
      </p:sp>
      <p:pic>
        <p:nvPicPr>
          <p:cNvPr id="4" name="תמונה 3"/>
          <p:cNvPicPr>
            <a:picLocks noChangeAspect="1"/>
          </p:cNvPicPr>
          <p:nvPr/>
        </p:nvPicPr>
        <p:blipFill>
          <a:blip r:embed="rId3"/>
          <a:stretch>
            <a:fillRect/>
          </a:stretch>
        </p:blipFill>
        <p:spPr>
          <a:xfrm>
            <a:off x="6471138" y="3483708"/>
            <a:ext cx="5408246" cy="2924132"/>
          </a:xfrm>
          <a:prstGeom prst="rect">
            <a:avLst/>
          </a:prstGeom>
        </p:spPr>
      </p:pic>
      <p:pic>
        <p:nvPicPr>
          <p:cNvPr id="5" name="תמונה 4"/>
          <p:cNvPicPr>
            <a:picLocks noChangeAspect="1"/>
          </p:cNvPicPr>
          <p:nvPr/>
        </p:nvPicPr>
        <p:blipFill>
          <a:blip r:embed="rId4"/>
          <a:stretch>
            <a:fillRect/>
          </a:stretch>
        </p:blipFill>
        <p:spPr>
          <a:xfrm>
            <a:off x="246849" y="3483708"/>
            <a:ext cx="6021090" cy="2924132"/>
          </a:xfrm>
          <a:prstGeom prst="rect">
            <a:avLst/>
          </a:prstGeom>
        </p:spPr>
      </p:pic>
      <p:pic>
        <p:nvPicPr>
          <p:cNvPr id="6" name="תמונה 5"/>
          <p:cNvPicPr>
            <a:picLocks noChangeAspect="1"/>
          </p:cNvPicPr>
          <p:nvPr/>
        </p:nvPicPr>
        <p:blipFill>
          <a:blip r:embed="rId5"/>
          <a:stretch>
            <a:fillRect/>
          </a:stretch>
        </p:blipFill>
        <p:spPr>
          <a:xfrm>
            <a:off x="-15415" y="0"/>
            <a:ext cx="1688738" cy="957155"/>
          </a:xfrm>
          <a:prstGeom prst="rect">
            <a:avLst/>
          </a:prstGeom>
        </p:spPr>
      </p:pic>
      <p:pic>
        <p:nvPicPr>
          <p:cNvPr id="7" name="תמונה 6">
            <a:extLst>
              <a:ext uri="{FF2B5EF4-FFF2-40B4-BE49-F238E27FC236}">
                <a16:creationId xmlns:a16="http://schemas.microsoft.com/office/drawing/2014/main" id="{1394FF25-D473-E2D1-FF8E-E3C62272CD2E}"/>
              </a:ext>
            </a:extLst>
          </p:cNvPr>
          <p:cNvPicPr>
            <a:picLocks noChangeAspect="1"/>
          </p:cNvPicPr>
          <p:nvPr/>
        </p:nvPicPr>
        <p:blipFill>
          <a:blip r:embed="rId6"/>
          <a:stretch>
            <a:fillRect/>
          </a:stretch>
        </p:blipFill>
        <p:spPr>
          <a:xfrm>
            <a:off x="10664112" y="0"/>
            <a:ext cx="1527888" cy="822932"/>
          </a:xfrm>
          <a:prstGeom prst="rect">
            <a:avLst/>
          </a:prstGeom>
        </p:spPr>
      </p:pic>
    </p:spTree>
    <p:extLst>
      <p:ext uri="{BB962C8B-B14F-4D97-AF65-F5344CB8AC3E}">
        <p14:creationId xmlns:p14="http://schemas.microsoft.com/office/powerpoint/2010/main" val="3989323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cs typeface="+mn-cs"/>
              </a:rPr>
              <a:t>فيلم: الغُيُوم الرِّيشِيَّة</a:t>
            </a:r>
            <a:r>
              <a:rPr lang="he-IL" sz="5400" b="1" dirty="0">
                <a:cs typeface="+mn-cs"/>
              </a:rPr>
              <a:t> (</a:t>
            </a:r>
            <a:r>
              <a:rPr lang="ar-SA" sz="5400" b="1" dirty="0">
                <a:cs typeface="+mn-cs"/>
              </a:rPr>
              <a:t>السّمحاق</a:t>
            </a:r>
            <a:r>
              <a:rPr lang="he-IL" sz="5400" b="1" dirty="0">
                <a:cs typeface="+mn-cs"/>
              </a:rPr>
              <a:t>)</a:t>
            </a:r>
            <a:endParaRPr lang="en-US" sz="5400" b="1" dirty="0">
              <a:cs typeface="+mn-cs"/>
            </a:endParaRPr>
          </a:p>
        </p:txBody>
      </p:sp>
      <p:pic>
        <p:nvPicPr>
          <p:cNvPr id="4" name="Zwaahudracs"/>
          <p:cNvPicPr>
            <a:picLocks noGrp="1" noRot="1" noChangeAspect="1"/>
          </p:cNvPicPr>
          <p:nvPr>
            <p:ph sz="quarter" idx="13"/>
            <a:videoFile r:link="rId1"/>
          </p:nvPr>
        </p:nvPicPr>
        <p:blipFill>
          <a:blip r:embed="rId3"/>
          <a:stretch>
            <a:fillRect/>
          </a:stretch>
        </p:blipFill>
        <p:spPr>
          <a:xfrm>
            <a:off x="1310271" y="1712974"/>
            <a:ext cx="9146714" cy="5145026"/>
          </a:xfrm>
          <a:prstGeom prst="rect">
            <a:avLst/>
          </a:prstGeom>
        </p:spPr>
      </p:pic>
      <p:pic>
        <p:nvPicPr>
          <p:cNvPr id="3" name="תמונה 2">
            <a:extLst>
              <a:ext uri="{FF2B5EF4-FFF2-40B4-BE49-F238E27FC236}">
                <a16:creationId xmlns:a16="http://schemas.microsoft.com/office/drawing/2014/main" id="{93E4180B-4327-79E5-E3C2-96042100C94C}"/>
              </a:ext>
            </a:extLst>
          </p:cNvPr>
          <p:cNvPicPr>
            <a:picLocks noChangeAspect="1"/>
          </p:cNvPicPr>
          <p:nvPr/>
        </p:nvPicPr>
        <p:blipFill>
          <a:blip r:embed="rId4"/>
          <a:stretch>
            <a:fillRect/>
          </a:stretch>
        </p:blipFill>
        <p:spPr>
          <a:xfrm>
            <a:off x="10664112" y="0"/>
            <a:ext cx="1527888" cy="822932"/>
          </a:xfrm>
          <a:prstGeom prst="rect">
            <a:avLst/>
          </a:prstGeom>
        </p:spPr>
      </p:pic>
      <p:pic>
        <p:nvPicPr>
          <p:cNvPr id="5" name="תמונה 4">
            <a:extLst>
              <a:ext uri="{FF2B5EF4-FFF2-40B4-BE49-F238E27FC236}">
                <a16:creationId xmlns:a16="http://schemas.microsoft.com/office/drawing/2014/main" id="{8A4924C1-E87B-962D-910D-2AE0D5D2D745}"/>
              </a:ext>
            </a:extLst>
          </p:cNvPr>
          <p:cNvPicPr>
            <a:picLocks noChangeAspect="1"/>
          </p:cNvPicPr>
          <p:nvPr/>
        </p:nvPicPr>
        <p:blipFill>
          <a:blip r:embed="rId5"/>
          <a:stretch>
            <a:fillRect/>
          </a:stretch>
        </p:blipFill>
        <p:spPr>
          <a:xfrm>
            <a:off x="218450" y="139939"/>
            <a:ext cx="1688738" cy="957155"/>
          </a:xfrm>
          <a:prstGeom prst="rect">
            <a:avLst/>
          </a:prstGeom>
        </p:spPr>
      </p:pic>
    </p:spTree>
    <p:extLst>
      <p:ext uri="{BB962C8B-B14F-4D97-AF65-F5344CB8AC3E}">
        <p14:creationId xmlns:p14="http://schemas.microsoft.com/office/powerpoint/2010/main" val="647052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t>فيلم: الغُيُوم </a:t>
            </a:r>
            <a:r>
              <a:rPr lang="ar-SA" sz="5400" b="1" dirty="0" err="1">
                <a:cs typeface="+mn-cs"/>
              </a:rPr>
              <a:t>الكَبْشِيَّة</a:t>
            </a:r>
            <a:r>
              <a:rPr lang="he-IL" sz="5400" b="1" dirty="0">
                <a:cs typeface="+mn-cs"/>
              </a:rPr>
              <a:t> (</a:t>
            </a:r>
            <a:r>
              <a:rPr lang="ar-SA" sz="5400" b="1" dirty="0">
                <a:cs typeface="+mn-cs"/>
              </a:rPr>
              <a:t>الرُّكَامِيَّة</a:t>
            </a:r>
            <a:r>
              <a:rPr lang="he-IL" sz="5400" b="1" dirty="0">
                <a:cs typeface="+mn-cs"/>
              </a:rPr>
              <a:t>)</a:t>
            </a:r>
            <a:endParaRPr lang="en-US" sz="5400" b="1" dirty="0">
              <a:cs typeface="+mn-cs"/>
            </a:endParaRPr>
          </a:p>
        </p:txBody>
      </p:sp>
      <p:pic>
        <p:nvPicPr>
          <p:cNvPr id="4" name="OECg_kvPj2s"/>
          <p:cNvPicPr>
            <a:picLocks noGrp="1" noRot="1" noChangeAspect="1"/>
          </p:cNvPicPr>
          <p:nvPr>
            <p:ph sz="quarter" idx="13"/>
            <a:videoFile r:link="rId1"/>
          </p:nvPr>
        </p:nvPicPr>
        <p:blipFill>
          <a:blip r:embed="rId3"/>
          <a:stretch>
            <a:fillRect/>
          </a:stretch>
        </p:blipFill>
        <p:spPr>
          <a:xfrm>
            <a:off x="1785327" y="2029801"/>
            <a:ext cx="8583466" cy="4828199"/>
          </a:xfrm>
          <a:prstGeom prst="rect">
            <a:avLst/>
          </a:prstGeom>
        </p:spPr>
      </p:pic>
      <p:pic>
        <p:nvPicPr>
          <p:cNvPr id="3" name="תמונה 2">
            <a:extLst>
              <a:ext uri="{FF2B5EF4-FFF2-40B4-BE49-F238E27FC236}">
                <a16:creationId xmlns:a16="http://schemas.microsoft.com/office/drawing/2014/main" id="{DE5E626C-369B-D3BA-B4BD-AF35E6336CC7}"/>
              </a:ext>
            </a:extLst>
          </p:cNvPr>
          <p:cNvPicPr>
            <a:picLocks noChangeAspect="1"/>
          </p:cNvPicPr>
          <p:nvPr/>
        </p:nvPicPr>
        <p:blipFill>
          <a:blip r:embed="rId4"/>
          <a:stretch>
            <a:fillRect/>
          </a:stretch>
        </p:blipFill>
        <p:spPr>
          <a:xfrm>
            <a:off x="10664112" y="0"/>
            <a:ext cx="1527888" cy="822932"/>
          </a:xfrm>
          <a:prstGeom prst="rect">
            <a:avLst/>
          </a:prstGeom>
        </p:spPr>
      </p:pic>
      <p:pic>
        <p:nvPicPr>
          <p:cNvPr id="5" name="תמונה 4">
            <a:extLst>
              <a:ext uri="{FF2B5EF4-FFF2-40B4-BE49-F238E27FC236}">
                <a16:creationId xmlns:a16="http://schemas.microsoft.com/office/drawing/2014/main" id="{74487D8E-D26C-B9AE-DFD0-76BEC7BD7E08}"/>
              </a:ext>
            </a:extLst>
          </p:cNvPr>
          <p:cNvPicPr>
            <a:picLocks noChangeAspect="1"/>
          </p:cNvPicPr>
          <p:nvPr/>
        </p:nvPicPr>
        <p:blipFill>
          <a:blip r:embed="rId5"/>
          <a:stretch>
            <a:fillRect/>
          </a:stretch>
        </p:blipFill>
        <p:spPr>
          <a:xfrm>
            <a:off x="218450" y="139939"/>
            <a:ext cx="1688738" cy="957155"/>
          </a:xfrm>
          <a:prstGeom prst="rect">
            <a:avLst/>
          </a:prstGeom>
        </p:spPr>
      </p:pic>
    </p:spTree>
    <p:extLst>
      <p:ext uri="{BB962C8B-B14F-4D97-AF65-F5344CB8AC3E}">
        <p14:creationId xmlns:p14="http://schemas.microsoft.com/office/powerpoint/2010/main" val="3063662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en-US" b="1" dirty="0">
              <a:latin typeface="Arial" panose="020B0604020202020204" pitchFamily="34" charset="0"/>
              <a:cs typeface="Arial" panose="020B0604020202020204" pitchFamily="34" charset="0"/>
            </a:endParaRPr>
          </a:p>
        </p:txBody>
      </p:sp>
      <p:pic>
        <p:nvPicPr>
          <p:cNvPr id="4" name="מציין מיקום תוכן 3"/>
          <p:cNvPicPr>
            <a:picLocks noGrp="1" noChangeAspect="1"/>
          </p:cNvPicPr>
          <p:nvPr>
            <p:ph sz="quarter" idx="13"/>
          </p:nvPr>
        </p:nvPicPr>
        <p:blipFill>
          <a:blip r:embed="rId3"/>
          <a:stretch>
            <a:fillRect/>
          </a:stretch>
        </p:blipFill>
        <p:spPr>
          <a:xfrm>
            <a:off x="15631" y="-465804"/>
            <a:ext cx="12254523" cy="7872837"/>
          </a:xfrm>
          <a:prstGeom prst="rect">
            <a:avLst/>
          </a:prstGeom>
        </p:spPr>
      </p:pic>
      <p:sp>
        <p:nvSpPr>
          <p:cNvPr id="5" name="TextBox 4"/>
          <p:cNvSpPr txBox="1"/>
          <p:nvPr/>
        </p:nvSpPr>
        <p:spPr>
          <a:xfrm>
            <a:off x="7596554" y="820615"/>
            <a:ext cx="4275015" cy="1323439"/>
          </a:xfrm>
          <a:prstGeom prst="rect">
            <a:avLst/>
          </a:prstGeom>
          <a:noFill/>
        </p:spPr>
        <p:txBody>
          <a:bodyPr wrap="square" rtlCol="0">
            <a:spAutoFit/>
          </a:bodyPr>
          <a:lstStyle/>
          <a:p>
            <a:r>
              <a:rPr lang="ar-SA" sz="8000" b="1" dirty="0">
                <a:solidFill>
                  <a:schemeClr val="bg1"/>
                </a:solidFill>
              </a:rPr>
              <a:t>غُيُوم مَاطِرَة</a:t>
            </a:r>
            <a:endParaRPr lang="en-US" sz="8000" b="1" dirty="0">
              <a:solidFill>
                <a:schemeClr val="bg1"/>
              </a:solidFill>
            </a:endParaRPr>
          </a:p>
        </p:txBody>
      </p:sp>
      <p:pic>
        <p:nvPicPr>
          <p:cNvPr id="3" name="תמונה 2">
            <a:extLst>
              <a:ext uri="{FF2B5EF4-FFF2-40B4-BE49-F238E27FC236}">
                <a16:creationId xmlns:a16="http://schemas.microsoft.com/office/drawing/2014/main" id="{A2E936AE-AE5D-6EA9-5E66-7E12E23E2817}"/>
              </a:ext>
            </a:extLst>
          </p:cNvPr>
          <p:cNvPicPr>
            <a:picLocks noChangeAspect="1"/>
          </p:cNvPicPr>
          <p:nvPr/>
        </p:nvPicPr>
        <p:blipFill>
          <a:blip r:embed="rId4"/>
          <a:stretch>
            <a:fillRect/>
          </a:stretch>
        </p:blipFill>
        <p:spPr>
          <a:xfrm>
            <a:off x="10664112" y="0"/>
            <a:ext cx="1527888" cy="822932"/>
          </a:xfrm>
          <a:prstGeom prst="rect">
            <a:avLst/>
          </a:prstGeom>
        </p:spPr>
      </p:pic>
      <p:pic>
        <p:nvPicPr>
          <p:cNvPr id="6" name="תמונה 5">
            <a:extLst>
              <a:ext uri="{FF2B5EF4-FFF2-40B4-BE49-F238E27FC236}">
                <a16:creationId xmlns:a16="http://schemas.microsoft.com/office/drawing/2014/main" id="{1EF88E45-FEF9-D990-8884-B41D709C2C37}"/>
              </a:ext>
            </a:extLst>
          </p:cNvPr>
          <p:cNvPicPr>
            <a:picLocks noChangeAspect="1"/>
          </p:cNvPicPr>
          <p:nvPr/>
        </p:nvPicPr>
        <p:blipFill>
          <a:blip r:embed="rId5"/>
          <a:stretch>
            <a:fillRect/>
          </a:stretch>
        </p:blipFill>
        <p:spPr>
          <a:xfrm>
            <a:off x="69405" y="-136540"/>
            <a:ext cx="1688738" cy="957155"/>
          </a:xfrm>
          <a:prstGeom prst="rect">
            <a:avLst/>
          </a:prstGeom>
          <a:solidFill>
            <a:schemeClr val="bg1"/>
          </a:solidFill>
        </p:spPr>
      </p:pic>
    </p:spTree>
    <p:extLst>
      <p:ext uri="{BB962C8B-B14F-4D97-AF65-F5344CB8AC3E}">
        <p14:creationId xmlns:p14="http://schemas.microsoft.com/office/powerpoint/2010/main" val="2381536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251671"/>
            <a:ext cx="10363825" cy="1442905"/>
          </a:xfrm>
        </p:spPr>
        <p:txBody>
          <a:bodyPr>
            <a:normAutofit/>
          </a:bodyPr>
          <a:lstStyle/>
          <a:p>
            <a:r>
              <a:rPr lang="ar-SA" sz="5400" b="1" dirty="0">
                <a:cs typeface="+mn-cs"/>
              </a:rPr>
              <a:t>مَا هِيَ الغَيْمَة؟</a:t>
            </a:r>
            <a:endParaRPr lang="en-US" sz="5400" b="1" dirty="0">
              <a:cs typeface="+mn-cs"/>
            </a:endParaRPr>
          </a:p>
        </p:txBody>
      </p:sp>
      <p:sp>
        <p:nvSpPr>
          <p:cNvPr id="3" name="מציין מיקום תוכן 2"/>
          <p:cNvSpPr>
            <a:spLocks noGrp="1"/>
          </p:cNvSpPr>
          <p:nvPr>
            <p:ph sz="quarter" idx="13"/>
          </p:nvPr>
        </p:nvSpPr>
        <p:spPr>
          <a:xfrm>
            <a:off x="-402672" y="1694576"/>
            <a:ext cx="12594672" cy="3446477"/>
          </a:xfrm>
        </p:spPr>
        <p:txBody>
          <a:bodyPr>
            <a:normAutofit/>
          </a:bodyPr>
          <a:lstStyle/>
          <a:p>
            <a:pPr marL="0" indent="0" algn="r">
              <a:buNone/>
            </a:pPr>
            <a:r>
              <a:rPr lang="ar-SA" sz="4000" b="1" dirty="0"/>
              <a:t>نَحْنُ نَعْرِف ما هِيَ هِجْرَة الطُّيُور</a:t>
            </a:r>
            <a:r>
              <a:rPr lang="he-IL" sz="4000" b="1" dirty="0"/>
              <a:t>. </a:t>
            </a:r>
            <a:r>
              <a:rPr lang="ar-SA" sz="4000" b="1" dirty="0"/>
              <a:t>لكِن هَل نَعْرِف ما هِيَ الغَيْمَة؟</a:t>
            </a:r>
            <a:endParaRPr lang="he-IL" sz="4000" b="1" dirty="0"/>
          </a:p>
        </p:txBody>
      </p:sp>
      <p:pic>
        <p:nvPicPr>
          <p:cNvPr id="4" name="תמונה 3"/>
          <p:cNvPicPr>
            <a:picLocks noChangeAspect="1"/>
          </p:cNvPicPr>
          <p:nvPr/>
        </p:nvPicPr>
        <p:blipFill>
          <a:blip r:embed="rId3"/>
          <a:stretch>
            <a:fillRect/>
          </a:stretch>
        </p:blipFill>
        <p:spPr>
          <a:xfrm>
            <a:off x="-313" y="2790825"/>
            <a:ext cx="12192000" cy="4067175"/>
          </a:xfrm>
          <a:prstGeom prst="rect">
            <a:avLst/>
          </a:prstGeom>
        </p:spPr>
      </p:pic>
      <p:pic>
        <p:nvPicPr>
          <p:cNvPr id="5" name="תמונה 4"/>
          <p:cNvPicPr>
            <a:picLocks noChangeAspect="1"/>
          </p:cNvPicPr>
          <p:nvPr/>
        </p:nvPicPr>
        <p:blipFill>
          <a:blip r:embed="rId4"/>
          <a:stretch>
            <a:fillRect/>
          </a:stretch>
        </p:blipFill>
        <p:spPr>
          <a:xfrm>
            <a:off x="69406" y="-22371"/>
            <a:ext cx="1688738" cy="957155"/>
          </a:xfrm>
          <a:prstGeom prst="rect">
            <a:avLst/>
          </a:prstGeom>
        </p:spPr>
      </p:pic>
      <p:pic>
        <p:nvPicPr>
          <p:cNvPr id="6" name="תמונה 5">
            <a:extLst>
              <a:ext uri="{FF2B5EF4-FFF2-40B4-BE49-F238E27FC236}">
                <a16:creationId xmlns:a16="http://schemas.microsoft.com/office/drawing/2014/main" id="{C8E89894-C23E-935E-48DD-7CF1DE0B9A8C}"/>
              </a:ext>
            </a:extLst>
          </p:cNvPr>
          <p:cNvPicPr>
            <a:picLocks noChangeAspect="1"/>
          </p:cNvPicPr>
          <p:nvPr/>
        </p:nvPicPr>
        <p:blipFill>
          <a:blip r:embed="rId5"/>
          <a:stretch>
            <a:fillRect/>
          </a:stretch>
        </p:blipFill>
        <p:spPr>
          <a:xfrm>
            <a:off x="10664112" y="0"/>
            <a:ext cx="1527888" cy="822932"/>
          </a:xfrm>
          <a:prstGeom prst="rect">
            <a:avLst/>
          </a:prstGeom>
        </p:spPr>
      </p:pic>
    </p:spTree>
    <p:extLst>
      <p:ext uri="{BB962C8B-B14F-4D97-AF65-F5344CB8AC3E}">
        <p14:creationId xmlns:p14="http://schemas.microsoft.com/office/powerpoint/2010/main" val="4091509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51251" y="51055"/>
            <a:ext cx="10364451" cy="1444746"/>
          </a:xfrm>
        </p:spPr>
        <p:txBody>
          <a:bodyPr>
            <a:normAutofit/>
          </a:bodyPr>
          <a:lstStyle/>
          <a:p>
            <a:r>
              <a:rPr lang="ar-SA" sz="5400" b="1" dirty="0"/>
              <a:t>مَا هِيَ الغَيْمَة؟</a:t>
            </a:r>
            <a:endParaRPr lang="en-US" sz="5400" b="1" dirty="0">
              <a:latin typeface="Arial" panose="020B0604020202020204" pitchFamily="34" charset="0"/>
              <a:cs typeface="Arial" panose="020B0604020202020204" pitchFamily="34" charset="0"/>
            </a:endParaRPr>
          </a:p>
        </p:txBody>
      </p:sp>
      <p:sp>
        <p:nvSpPr>
          <p:cNvPr id="3" name="מציין מיקום תוכן 2"/>
          <p:cNvSpPr>
            <a:spLocks noGrp="1"/>
          </p:cNvSpPr>
          <p:nvPr>
            <p:ph sz="quarter" idx="13"/>
          </p:nvPr>
        </p:nvSpPr>
        <p:spPr>
          <a:xfrm>
            <a:off x="296984" y="1495801"/>
            <a:ext cx="10981241" cy="4436076"/>
          </a:xfrm>
        </p:spPr>
        <p:txBody>
          <a:bodyPr/>
          <a:lstStyle/>
          <a:p>
            <a:pPr marL="0" indent="0" algn="r">
              <a:buNone/>
            </a:pPr>
            <a:r>
              <a:rPr lang="ar-SA" sz="2400" b="1" dirty="0"/>
              <a:t>حَتَّى نَعْرِف مَا هِيَ الغَيْمَة وَكَيْفَ تَكَوَّنَت، نُجْرِي التَّجرِبَة التالِيَة: </a:t>
            </a:r>
            <a:r>
              <a:rPr lang="he-IL" sz="2400" b="1" dirty="0"/>
              <a:t> ( </a:t>
            </a:r>
            <a:r>
              <a:rPr lang="ar-SA" sz="2400" b="1" dirty="0"/>
              <a:t>من كتاب العلوم والتكنولوجيا للصّف الرابع صَفْحَة 173 إصْدار </a:t>
            </a:r>
            <a:r>
              <a:rPr lang="ar-SA" sz="2400" b="1" dirty="0" err="1"/>
              <a:t>راموت</a:t>
            </a:r>
            <a:r>
              <a:rPr lang="ar-SA" sz="2400" b="1" dirty="0"/>
              <a:t>.)</a:t>
            </a:r>
            <a:endParaRPr lang="he-IL" dirty="0"/>
          </a:p>
          <a:p>
            <a:pPr marL="0" indent="0" algn="r">
              <a:buNone/>
            </a:pPr>
            <a:endParaRPr lang="en-US" dirty="0"/>
          </a:p>
        </p:txBody>
      </p:sp>
      <p:pic>
        <p:nvPicPr>
          <p:cNvPr id="5" name="תמונה 4"/>
          <p:cNvPicPr>
            <a:picLocks noChangeAspect="1"/>
          </p:cNvPicPr>
          <p:nvPr/>
        </p:nvPicPr>
        <p:blipFill>
          <a:blip r:embed="rId3"/>
          <a:stretch>
            <a:fillRect/>
          </a:stretch>
        </p:blipFill>
        <p:spPr>
          <a:xfrm>
            <a:off x="9246226" y="3198187"/>
            <a:ext cx="1969476" cy="3659814"/>
          </a:xfrm>
          <a:prstGeom prst="rect">
            <a:avLst/>
          </a:prstGeom>
        </p:spPr>
      </p:pic>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10" y="2176529"/>
            <a:ext cx="7495196" cy="4681471"/>
          </a:xfrm>
          <a:prstGeom prst="rect">
            <a:avLst/>
          </a:prstGeom>
        </p:spPr>
      </p:pic>
      <p:pic>
        <p:nvPicPr>
          <p:cNvPr id="4" name="תמונה 3">
            <a:extLst>
              <a:ext uri="{FF2B5EF4-FFF2-40B4-BE49-F238E27FC236}">
                <a16:creationId xmlns:a16="http://schemas.microsoft.com/office/drawing/2014/main" id="{AE5544BF-3D7F-4171-E20D-238200A1F21B}"/>
              </a:ext>
            </a:extLst>
          </p:cNvPr>
          <p:cNvPicPr>
            <a:picLocks noChangeAspect="1"/>
          </p:cNvPicPr>
          <p:nvPr/>
        </p:nvPicPr>
        <p:blipFill>
          <a:blip r:embed="rId5"/>
          <a:stretch>
            <a:fillRect/>
          </a:stretch>
        </p:blipFill>
        <p:spPr>
          <a:xfrm>
            <a:off x="10664112" y="0"/>
            <a:ext cx="1527888" cy="822932"/>
          </a:xfrm>
          <a:prstGeom prst="rect">
            <a:avLst/>
          </a:prstGeom>
        </p:spPr>
      </p:pic>
      <p:pic>
        <p:nvPicPr>
          <p:cNvPr id="6" name="תמונה 5">
            <a:extLst>
              <a:ext uri="{FF2B5EF4-FFF2-40B4-BE49-F238E27FC236}">
                <a16:creationId xmlns:a16="http://schemas.microsoft.com/office/drawing/2014/main" id="{E9FE2B58-08FE-A70D-B226-8571ADAD359D}"/>
              </a:ext>
            </a:extLst>
          </p:cNvPr>
          <p:cNvPicPr>
            <a:picLocks noChangeAspect="1"/>
          </p:cNvPicPr>
          <p:nvPr/>
        </p:nvPicPr>
        <p:blipFill>
          <a:blip r:embed="rId6"/>
          <a:stretch>
            <a:fillRect/>
          </a:stretch>
        </p:blipFill>
        <p:spPr>
          <a:xfrm>
            <a:off x="115910" y="198282"/>
            <a:ext cx="1688738" cy="957155"/>
          </a:xfrm>
          <a:prstGeom prst="rect">
            <a:avLst/>
          </a:prstGeom>
        </p:spPr>
      </p:pic>
    </p:spTree>
    <p:extLst>
      <p:ext uri="{BB962C8B-B14F-4D97-AF65-F5344CB8AC3E}">
        <p14:creationId xmlns:p14="http://schemas.microsoft.com/office/powerpoint/2010/main" val="1306698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5251631" y="2950422"/>
            <a:ext cx="1688738" cy="957155"/>
          </a:xfrm>
          <a:prstGeom prst="rect">
            <a:avLst/>
          </a:prstGeom>
        </p:spPr>
      </p:pic>
      <p:sp>
        <p:nvSpPr>
          <p:cNvPr id="6" name="TextBox 5"/>
          <p:cNvSpPr txBox="1"/>
          <p:nvPr/>
        </p:nvSpPr>
        <p:spPr>
          <a:xfrm>
            <a:off x="3196492" y="6189784"/>
            <a:ext cx="8995509" cy="369332"/>
          </a:xfrm>
          <a:prstGeom prst="rect">
            <a:avLst/>
          </a:prstGeom>
          <a:noFill/>
        </p:spPr>
        <p:txBody>
          <a:bodyPr wrap="square" rtlCol="0">
            <a:spAutoFit/>
          </a:bodyPr>
          <a:lstStyle/>
          <a:p>
            <a:r>
              <a:rPr lang="ar-SA" b="1" dirty="0"/>
              <a:t>من كتاب العلوم والتكنولوجيا للصف الرابع،</a:t>
            </a:r>
            <a:r>
              <a:rPr lang="he-IL" b="1" dirty="0"/>
              <a:t> </a:t>
            </a:r>
            <a:r>
              <a:rPr lang="ar-SA" b="1" dirty="0"/>
              <a:t>صفحة </a:t>
            </a:r>
            <a:r>
              <a:rPr lang="he-IL" b="1" dirty="0"/>
              <a:t>175</a:t>
            </a:r>
            <a:r>
              <a:rPr lang="ar-SA" b="1" dirty="0"/>
              <a:t>،اصدار </a:t>
            </a:r>
            <a:r>
              <a:rPr lang="ar-SA" b="1" dirty="0" err="1"/>
              <a:t>راموت</a:t>
            </a:r>
            <a:endParaRPr lang="en-US" b="1" dirty="0"/>
          </a:p>
        </p:txBody>
      </p:sp>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87" y="997971"/>
            <a:ext cx="10598350" cy="4952067"/>
          </a:xfrm>
          <a:prstGeom prst="rect">
            <a:avLst/>
          </a:prstGeom>
        </p:spPr>
      </p:pic>
      <p:pic>
        <p:nvPicPr>
          <p:cNvPr id="2" name="תמונה 1">
            <a:extLst>
              <a:ext uri="{FF2B5EF4-FFF2-40B4-BE49-F238E27FC236}">
                <a16:creationId xmlns:a16="http://schemas.microsoft.com/office/drawing/2014/main" id="{B76DFD40-BDE3-527B-D2DC-D9AB2AF7F6B7}"/>
              </a:ext>
            </a:extLst>
          </p:cNvPr>
          <p:cNvPicPr>
            <a:picLocks noChangeAspect="1"/>
          </p:cNvPicPr>
          <p:nvPr/>
        </p:nvPicPr>
        <p:blipFill>
          <a:blip r:embed="rId5"/>
          <a:stretch>
            <a:fillRect/>
          </a:stretch>
        </p:blipFill>
        <p:spPr>
          <a:xfrm>
            <a:off x="10664112" y="0"/>
            <a:ext cx="1527888" cy="822932"/>
          </a:xfrm>
          <a:prstGeom prst="rect">
            <a:avLst/>
          </a:prstGeom>
        </p:spPr>
      </p:pic>
      <p:pic>
        <p:nvPicPr>
          <p:cNvPr id="3" name="תמונה 2">
            <a:extLst>
              <a:ext uri="{FF2B5EF4-FFF2-40B4-BE49-F238E27FC236}">
                <a16:creationId xmlns:a16="http://schemas.microsoft.com/office/drawing/2014/main" id="{CD732D34-6042-68F3-927B-42B42346F54B}"/>
              </a:ext>
            </a:extLst>
          </p:cNvPr>
          <p:cNvPicPr>
            <a:picLocks noChangeAspect="1"/>
          </p:cNvPicPr>
          <p:nvPr/>
        </p:nvPicPr>
        <p:blipFill>
          <a:blip r:embed="rId3"/>
          <a:stretch>
            <a:fillRect/>
          </a:stretch>
        </p:blipFill>
        <p:spPr>
          <a:xfrm>
            <a:off x="218450" y="139939"/>
            <a:ext cx="1688738" cy="957155"/>
          </a:xfrm>
          <a:prstGeom prst="rect">
            <a:avLst/>
          </a:prstGeom>
        </p:spPr>
      </p:pic>
    </p:spTree>
    <p:extLst>
      <p:ext uri="{BB962C8B-B14F-4D97-AF65-F5344CB8AC3E}">
        <p14:creationId xmlns:p14="http://schemas.microsoft.com/office/powerpoint/2010/main" val="3811680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b="1" dirty="0">
                <a:cs typeface="+mn-cs"/>
              </a:rPr>
              <a:t>?</a:t>
            </a:r>
            <a:r>
              <a:rPr lang="ar-SA" b="1" dirty="0">
                <a:cs typeface="+mn-cs"/>
              </a:rPr>
              <a:t>خَمِّنُوا: مِن أَيْن يأْتِي البُخَار للهَوَاء</a:t>
            </a:r>
            <a:endParaRPr lang="en-US" b="1" dirty="0">
              <a:latin typeface="Arial" panose="020B0604020202020204" pitchFamily="34" charset="0"/>
              <a:cs typeface="+mn-cs"/>
            </a:endParaRPr>
          </a:p>
        </p:txBody>
      </p:sp>
      <p:pic>
        <p:nvPicPr>
          <p:cNvPr id="4" name="מציין מיקום תוכן 3"/>
          <p:cNvPicPr>
            <a:picLocks noGrp="1" noChangeAspect="1"/>
          </p:cNvPicPr>
          <p:nvPr>
            <p:ph sz="quarter" idx="13"/>
          </p:nvPr>
        </p:nvPicPr>
        <p:blipFill>
          <a:blip r:embed="rId3"/>
          <a:stretch>
            <a:fillRect/>
          </a:stretch>
        </p:blipFill>
        <p:spPr>
          <a:xfrm>
            <a:off x="1875693" y="1754004"/>
            <a:ext cx="7963877" cy="4977424"/>
          </a:xfrm>
          <a:prstGeom prst="rect">
            <a:avLst/>
          </a:prstGeom>
        </p:spPr>
      </p:pic>
      <p:pic>
        <p:nvPicPr>
          <p:cNvPr id="3" name="תמונה 2"/>
          <p:cNvPicPr>
            <a:picLocks noChangeAspect="1"/>
          </p:cNvPicPr>
          <p:nvPr/>
        </p:nvPicPr>
        <p:blipFill>
          <a:blip r:embed="rId4"/>
          <a:stretch>
            <a:fillRect/>
          </a:stretch>
        </p:blipFill>
        <p:spPr>
          <a:xfrm>
            <a:off x="186955" y="0"/>
            <a:ext cx="1688738" cy="957155"/>
          </a:xfrm>
          <a:prstGeom prst="rect">
            <a:avLst/>
          </a:prstGeom>
        </p:spPr>
      </p:pic>
      <p:pic>
        <p:nvPicPr>
          <p:cNvPr id="5" name="תמונה 4">
            <a:extLst>
              <a:ext uri="{FF2B5EF4-FFF2-40B4-BE49-F238E27FC236}">
                <a16:creationId xmlns:a16="http://schemas.microsoft.com/office/drawing/2014/main" id="{0B9C5DDC-D5F6-D20E-FA10-42AC28D291FE}"/>
              </a:ext>
            </a:extLst>
          </p:cNvPr>
          <p:cNvPicPr>
            <a:picLocks noChangeAspect="1"/>
          </p:cNvPicPr>
          <p:nvPr/>
        </p:nvPicPr>
        <p:blipFill>
          <a:blip r:embed="rId5"/>
          <a:stretch>
            <a:fillRect/>
          </a:stretch>
        </p:blipFill>
        <p:spPr>
          <a:xfrm>
            <a:off x="10664112" y="0"/>
            <a:ext cx="1527888" cy="822932"/>
          </a:xfrm>
          <a:prstGeom prst="rect">
            <a:avLst/>
          </a:prstGeom>
        </p:spPr>
      </p:pic>
    </p:spTree>
    <p:extLst>
      <p:ext uri="{BB962C8B-B14F-4D97-AF65-F5344CB8AC3E}">
        <p14:creationId xmlns:p14="http://schemas.microsoft.com/office/powerpoint/2010/main" val="318311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414214"/>
            <a:ext cx="10363825" cy="1211385"/>
          </a:xfrm>
        </p:spPr>
        <p:txBody>
          <a:bodyPr>
            <a:normAutofit/>
          </a:bodyPr>
          <a:lstStyle/>
          <a:p>
            <a:r>
              <a:rPr lang="ar-SA" sz="5400" b="1" dirty="0">
                <a:latin typeface="Arial" panose="020B0604020202020204" pitchFamily="34" charset="0"/>
                <a:cs typeface="+mn-cs"/>
              </a:rPr>
              <a:t>رُمُوز(تَلْميح)</a:t>
            </a:r>
            <a:endParaRPr lang="en-US" sz="5400" b="1" dirty="0">
              <a:latin typeface="Arial" panose="020B0604020202020204" pitchFamily="34" charset="0"/>
              <a:cs typeface="+mn-cs"/>
            </a:endParaRPr>
          </a:p>
        </p:txBody>
      </p:sp>
      <p:sp>
        <p:nvSpPr>
          <p:cNvPr id="3" name="מציין מיקום תוכן 2"/>
          <p:cNvSpPr>
            <a:spLocks noGrp="1"/>
          </p:cNvSpPr>
          <p:nvPr>
            <p:ph sz="quarter" idx="13"/>
          </p:nvPr>
        </p:nvSpPr>
        <p:spPr>
          <a:xfrm>
            <a:off x="457200" y="1630090"/>
            <a:ext cx="11277600" cy="5064369"/>
          </a:xfrm>
        </p:spPr>
        <p:txBody>
          <a:bodyPr>
            <a:normAutofit fontScale="55000" lnSpcReduction="20000"/>
          </a:bodyPr>
          <a:lstStyle/>
          <a:p>
            <a:pPr marL="0" indent="0" algn="r">
              <a:buNone/>
            </a:pPr>
            <a:r>
              <a:rPr lang="ar-SA" sz="5900" dirty="0"/>
              <a:t>أَجْروا الفُحوصات التَّالية:</a:t>
            </a:r>
            <a:endParaRPr lang="he-IL" sz="5900" dirty="0"/>
          </a:p>
          <a:p>
            <a:pPr algn="r" rtl="1"/>
            <a:r>
              <a:rPr lang="ar-SA" sz="5100" dirty="0"/>
              <a:t>بَلِّلوا الطَّاوِلة بِواسِطَة فُوطَة رَطْبَة</a:t>
            </a:r>
            <a:r>
              <a:rPr lang="he-IL" sz="5100" dirty="0"/>
              <a:t>.                                                                  </a:t>
            </a:r>
          </a:p>
          <a:p>
            <a:pPr marL="0" indent="0" algn="r" rtl="1">
              <a:buNone/>
            </a:pPr>
            <a:r>
              <a:rPr lang="he-IL" sz="5100" dirty="0"/>
              <a:t>  </a:t>
            </a:r>
            <a:r>
              <a:rPr lang="ar-SA" sz="5100" dirty="0"/>
              <a:t>افْحَصُوا بَعْدَ مُرورِ عِدَّة دَقائِق ماذا حَدَثَ للمَاء الّذي كانَ عَلى الطَّاوِلَة</a:t>
            </a:r>
            <a:r>
              <a:rPr lang="he-IL" sz="5100" dirty="0"/>
              <a:t>.</a:t>
            </a:r>
          </a:p>
          <a:p>
            <a:pPr algn="r" rtl="1"/>
            <a:r>
              <a:rPr lang="ar-SA" sz="5100" dirty="0"/>
              <a:t>بَلِّلوا كَفَّات يَدَيْكُم بالماء وَلا تُجَفِّفُوها</a:t>
            </a:r>
            <a:r>
              <a:rPr lang="he-IL" sz="5100" dirty="0"/>
              <a:t> . </a:t>
            </a:r>
          </a:p>
          <a:p>
            <a:pPr marL="0" indent="0" algn="r" rtl="1">
              <a:buNone/>
            </a:pPr>
            <a:r>
              <a:rPr lang="he-IL" sz="5100" dirty="0"/>
              <a:t> </a:t>
            </a:r>
            <a:r>
              <a:rPr lang="ar-SA" sz="5100" dirty="0"/>
              <a:t>افْحَصُوا بَعْدَ مُرورِ عِدَّة دَقائِق ماذا حَدَثَ للمَاء الّذي كانَ على كَفَّات يَدَيْكُم.</a:t>
            </a:r>
            <a:endParaRPr lang="he-IL" sz="5100" dirty="0"/>
          </a:p>
          <a:p>
            <a:pPr algn="r" rtl="1"/>
            <a:r>
              <a:rPr lang="ar-SA" sz="5100" dirty="0"/>
              <a:t>عَلِّقوا ثَوْبًا رَطْبًا على حَبْلِ الغَسيل </a:t>
            </a:r>
            <a:r>
              <a:rPr lang="he-IL" sz="5100" dirty="0"/>
              <a:t>.</a:t>
            </a:r>
          </a:p>
          <a:p>
            <a:pPr marL="0" indent="0" algn="r" rtl="1">
              <a:buNone/>
            </a:pPr>
            <a:r>
              <a:rPr lang="he-IL" sz="5100" dirty="0"/>
              <a:t>  </a:t>
            </a:r>
            <a:r>
              <a:rPr lang="ar-SA" sz="5100" dirty="0"/>
              <a:t>افْحَصُوا بَعْدَ يَوْم ماذا حَدَثَ للماء الذي كان على الثَّوْب.</a:t>
            </a:r>
            <a:endParaRPr lang="he-IL" sz="5100" dirty="0"/>
          </a:p>
          <a:p>
            <a:pPr algn="r" rtl="1"/>
            <a:r>
              <a:rPr lang="ar-SA" sz="5100" dirty="0"/>
              <a:t>صُبُّوا قَليلًا من الماء في صَحْنٍ صَغير</a:t>
            </a:r>
            <a:r>
              <a:rPr lang="he-IL" sz="5100" dirty="0"/>
              <a:t>.</a:t>
            </a:r>
          </a:p>
          <a:p>
            <a:pPr marL="0" indent="0" algn="r" rtl="1">
              <a:buNone/>
            </a:pPr>
            <a:r>
              <a:rPr lang="he-IL" sz="5100" dirty="0"/>
              <a:t> </a:t>
            </a:r>
            <a:r>
              <a:rPr lang="ar-SA" sz="5100" dirty="0"/>
              <a:t>افْحَصُوا بَعْدَ مُرورِ عِدَّة أَيَّام ماذا حَدَثَ للمَاء الّذي كانَ في الصّحْن</a:t>
            </a:r>
            <a:r>
              <a:rPr lang="he-IL" sz="5100" dirty="0"/>
              <a:t>  .</a:t>
            </a:r>
          </a:p>
          <a:p>
            <a:pPr algn="r" rtl="1"/>
            <a:endParaRPr lang="en-US" dirty="0"/>
          </a:p>
        </p:txBody>
      </p:sp>
      <p:sp>
        <p:nvSpPr>
          <p:cNvPr id="4" name="TextBox 3"/>
          <p:cNvSpPr txBox="1"/>
          <p:nvPr/>
        </p:nvSpPr>
        <p:spPr>
          <a:xfrm>
            <a:off x="218256" y="4622334"/>
            <a:ext cx="2952784" cy="1323439"/>
          </a:xfrm>
          <a:prstGeom prst="rect">
            <a:avLst/>
          </a:prstGeom>
          <a:noFill/>
        </p:spPr>
        <p:txBody>
          <a:bodyPr wrap="square" rtlCol="0">
            <a:spAutoFit/>
          </a:bodyPr>
          <a:lstStyle/>
          <a:p>
            <a:pPr algn="ctr"/>
            <a:r>
              <a:rPr lang="ar-SA" sz="4000" b="1" dirty="0">
                <a:solidFill>
                  <a:srgbClr val="FF0000"/>
                </a:solidFill>
              </a:rPr>
              <a:t>ما المُشْتَرَك لكُلِّ الظَّواهِر التَّاليَة؟</a:t>
            </a:r>
            <a:r>
              <a:rPr lang="he-IL" sz="4000" b="1" dirty="0">
                <a:solidFill>
                  <a:srgbClr val="FF0000"/>
                </a:solidFill>
              </a:rPr>
              <a:t> </a:t>
            </a:r>
            <a:endParaRPr lang="en-US" sz="4000" b="1" dirty="0">
              <a:solidFill>
                <a:srgbClr val="FF0000"/>
              </a:solidFill>
            </a:endParaRPr>
          </a:p>
        </p:txBody>
      </p:sp>
      <p:pic>
        <p:nvPicPr>
          <p:cNvPr id="5" name="תמונה 4"/>
          <p:cNvPicPr>
            <a:picLocks noChangeAspect="1"/>
          </p:cNvPicPr>
          <p:nvPr/>
        </p:nvPicPr>
        <p:blipFill>
          <a:blip r:embed="rId3"/>
          <a:stretch>
            <a:fillRect/>
          </a:stretch>
        </p:blipFill>
        <p:spPr>
          <a:xfrm>
            <a:off x="212858" y="68465"/>
            <a:ext cx="1688738" cy="957155"/>
          </a:xfrm>
          <a:prstGeom prst="rect">
            <a:avLst/>
          </a:prstGeom>
        </p:spPr>
      </p:pic>
      <p:pic>
        <p:nvPicPr>
          <p:cNvPr id="6" name="תמונה 5">
            <a:extLst>
              <a:ext uri="{FF2B5EF4-FFF2-40B4-BE49-F238E27FC236}">
                <a16:creationId xmlns:a16="http://schemas.microsoft.com/office/drawing/2014/main" id="{147BC8FC-7428-B725-F25A-635F871DC59A}"/>
              </a:ext>
            </a:extLst>
          </p:cNvPr>
          <p:cNvPicPr>
            <a:picLocks noChangeAspect="1"/>
          </p:cNvPicPr>
          <p:nvPr/>
        </p:nvPicPr>
        <p:blipFill>
          <a:blip r:embed="rId4"/>
          <a:stretch>
            <a:fillRect/>
          </a:stretch>
        </p:blipFill>
        <p:spPr>
          <a:xfrm>
            <a:off x="10664112" y="0"/>
            <a:ext cx="1527888" cy="822932"/>
          </a:xfrm>
          <a:prstGeom prst="rect">
            <a:avLst/>
          </a:prstGeom>
        </p:spPr>
      </p:pic>
    </p:spTree>
    <p:extLst>
      <p:ext uri="{BB962C8B-B14F-4D97-AF65-F5344CB8AC3E}">
        <p14:creationId xmlns:p14="http://schemas.microsoft.com/office/powerpoint/2010/main" val="1995936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134223"/>
            <a:ext cx="10364451" cy="1602296"/>
          </a:xfrm>
        </p:spPr>
        <p:txBody>
          <a:bodyPr>
            <a:normAutofit/>
          </a:bodyPr>
          <a:lstStyle/>
          <a:p>
            <a:r>
              <a:rPr lang="ar-SA" sz="5400" b="1" dirty="0">
                <a:cs typeface="+mn-cs"/>
              </a:rPr>
              <a:t>مَاذَا فِي العَارِضَة</a:t>
            </a:r>
            <a:endParaRPr lang="en-US" sz="5400" b="1" dirty="0">
              <a:cs typeface="+mn-cs"/>
            </a:endParaRPr>
          </a:p>
        </p:txBody>
      </p:sp>
      <p:sp>
        <p:nvSpPr>
          <p:cNvPr id="3" name="מציין מיקום תוכן 2"/>
          <p:cNvSpPr>
            <a:spLocks noGrp="1"/>
          </p:cNvSpPr>
          <p:nvPr>
            <p:ph sz="quarter" idx="13"/>
          </p:nvPr>
        </p:nvSpPr>
        <p:spPr>
          <a:xfrm>
            <a:off x="914400" y="1468073"/>
            <a:ext cx="10363826" cy="5134061"/>
          </a:xfrm>
        </p:spPr>
        <p:txBody>
          <a:bodyPr>
            <a:normAutofit fontScale="40000" lnSpcReduction="20000"/>
          </a:bodyPr>
          <a:lstStyle/>
          <a:p>
            <a:pPr marL="457200" indent="-457200" algn="r" rtl="1">
              <a:buFont typeface="+mj-lt"/>
              <a:buAutoNum type="arabicPeriod"/>
            </a:pPr>
            <a:r>
              <a:rPr lang="ar-SA" sz="8600" dirty="0"/>
              <a:t>نَحْنُ وَالغُيُوم</a:t>
            </a:r>
            <a:r>
              <a:rPr lang="he-IL" sz="8600" dirty="0"/>
              <a:t>(</a:t>
            </a:r>
            <a:r>
              <a:rPr lang="ar-SA" sz="8600" dirty="0"/>
              <a:t>الشَّرَائِح 3-4</a:t>
            </a:r>
            <a:r>
              <a:rPr lang="he-IL" sz="8600" dirty="0"/>
              <a:t>)</a:t>
            </a:r>
          </a:p>
          <a:p>
            <a:pPr marL="457200" indent="-457200" algn="r" rtl="1">
              <a:buFont typeface="+mj-lt"/>
              <a:buAutoNum type="arabicPeriod"/>
            </a:pPr>
            <a:r>
              <a:rPr lang="ar-SA" sz="8600" dirty="0"/>
              <a:t>مَاذَا نُرِيدُ أَن نَعْرِف</a:t>
            </a:r>
            <a:r>
              <a:rPr lang="he-IL" sz="8600" dirty="0"/>
              <a:t> </a:t>
            </a:r>
            <a:r>
              <a:rPr lang="ar-SA" sz="8600" dirty="0"/>
              <a:t>عَن الغُيُوم؟</a:t>
            </a:r>
            <a:r>
              <a:rPr lang="he-IL" sz="8600" dirty="0"/>
              <a:t>(</a:t>
            </a:r>
            <a:r>
              <a:rPr lang="ar-SA" sz="8600" dirty="0"/>
              <a:t>الشَّرَائِح</a:t>
            </a:r>
            <a:r>
              <a:rPr lang="he-IL" sz="8600" dirty="0"/>
              <a:t> 5-6 )</a:t>
            </a:r>
          </a:p>
          <a:p>
            <a:pPr marL="457200" indent="-457200" algn="r" rtl="1">
              <a:buFont typeface="+mj-lt"/>
              <a:buAutoNum type="arabicPeriod"/>
            </a:pPr>
            <a:r>
              <a:rPr lang="ar-SA" sz="8600" dirty="0"/>
              <a:t>إجْرَاء مُشَاهَدَات عَلى الغُيُومِ </a:t>
            </a:r>
            <a:r>
              <a:rPr lang="he-IL" sz="8600" dirty="0"/>
              <a:t>(</a:t>
            </a:r>
            <a:r>
              <a:rPr lang="ar-SA" sz="8600" dirty="0"/>
              <a:t>الشَّرَائِح</a:t>
            </a:r>
            <a:r>
              <a:rPr lang="he-IL" sz="8600" dirty="0"/>
              <a:t> 9-7)</a:t>
            </a:r>
          </a:p>
          <a:p>
            <a:pPr marL="457200" indent="-457200" algn="r" rtl="1">
              <a:buFont typeface="+mj-lt"/>
              <a:buAutoNum type="arabicPeriod"/>
            </a:pPr>
            <a:r>
              <a:rPr lang="ar-SA" sz="8600" dirty="0"/>
              <a:t>أَنْوَاعُ الغُيُومِ </a:t>
            </a:r>
            <a:r>
              <a:rPr lang="he-IL" sz="8600" dirty="0"/>
              <a:t>(</a:t>
            </a:r>
            <a:r>
              <a:rPr lang="ar-SA" sz="8600" dirty="0"/>
              <a:t>الشَّرَائِح</a:t>
            </a:r>
            <a:r>
              <a:rPr lang="he-IL" sz="8600" dirty="0"/>
              <a:t> 14-10)</a:t>
            </a:r>
          </a:p>
          <a:p>
            <a:pPr marL="457200" indent="-457200" algn="r" rtl="1">
              <a:buFont typeface="+mj-lt"/>
              <a:buAutoNum type="arabicPeriod"/>
            </a:pPr>
            <a:r>
              <a:rPr lang="ar-SA" sz="8600" dirty="0"/>
              <a:t>مَا هِيَ الغَيْمَة؟ تَكَوُّنُ الغُيُوم </a:t>
            </a:r>
            <a:r>
              <a:rPr lang="he-IL" sz="8600" dirty="0"/>
              <a:t>(</a:t>
            </a:r>
            <a:r>
              <a:rPr lang="ar-SA" sz="8600" dirty="0"/>
              <a:t>الشَّرَائِح</a:t>
            </a:r>
            <a:r>
              <a:rPr lang="he-IL" sz="8600" dirty="0"/>
              <a:t> 27-15) </a:t>
            </a:r>
          </a:p>
          <a:p>
            <a:pPr marL="457200" indent="-457200" algn="r" rtl="1">
              <a:buFont typeface="+mj-lt"/>
              <a:buAutoNum type="arabicPeriod"/>
            </a:pPr>
            <a:r>
              <a:rPr lang="ar-SA" sz="8600" dirty="0"/>
              <a:t>حَقَائِق مُثِيرَةٌ للاهْتِمام عَن الغُيُومِ</a:t>
            </a:r>
            <a:r>
              <a:rPr lang="he-IL" sz="8600" dirty="0"/>
              <a:t>(</a:t>
            </a:r>
            <a:r>
              <a:rPr lang="ar-SA" sz="8600" dirty="0"/>
              <a:t>الشَّرَائِح</a:t>
            </a:r>
            <a:r>
              <a:rPr lang="he-IL" sz="8600" dirty="0"/>
              <a:t> 30-28)</a:t>
            </a:r>
            <a:endParaRPr lang="en-US" sz="8600" dirty="0"/>
          </a:p>
          <a:p>
            <a:pPr marL="457200" indent="-457200" algn="r" rtl="1">
              <a:buAutoNum type="arabicPeriod" startAt="7"/>
            </a:pPr>
            <a:r>
              <a:rPr lang="ar-SA" sz="8600" dirty="0"/>
              <a:t>فَعالِيّات إبْداعِيَّة </a:t>
            </a:r>
            <a:r>
              <a:rPr lang="he-IL" sz="8600" dirty="0"/>
              <a:t>(</a:t>
            </a:r>
            <a:r>
              <a:rPr lang="ar-SA" sz="8600" dirty="0"/>
              <a:t>الشَّرَائِح </a:t>
            </a:r>
            <a:r>
              <a:rPr lang="he-IL" sz="8600" dirty="0"/>
              <a:t>33-31)</a:t>
            </a:r>
          </a:p>
          <a:p>
            <a:pPr marL="457200" indent="-457200" algn="r" rtl="1">
              <a:buAutoNum type="arabicPeriod" startAt="7"/>
            </a:pPr>
            <a:r>
              <a:rPr lang="ar-SA" sz="8600" dirty="0"/>
              <a:t>الغُيُوم باللغَةِ العَرَبِيَّةِ </a:t>
            </a:r>
            <a:r>
              <a:rPr lang="he-IL" sz="8600" dirty="0"/>
              <a:t>(</a:t>
            </a:r>
            <a:r>
              <a:rPr lang="ar-SA" sz="8600" dirty="0"/>
              <a:t>الشَّرَائِح </a:t>
            </a:r>
            <a:r>
              <a:rPr lang="he-IL" sz="8600" dirty="0"/>
              <a:t>35-34)</a:t>
            </a:r>
          </a:p>
          <a:p>
            <a:pPr marL="457200" indent="-457200" algn="r" rtl="1">
              <a:buFont typeface="+mj-lt"/>
              <a:buAutoNum type="arabicPeriod"/>
            </a:pPr>
            <a:endParaRPr lang="he-IL" sz="2400" dirty="0"/>
          </a:p>
          <a:p>
            <a:pPr marL="457200" indent="-457200" algn="r" rtl="1">
              <a:buFont typeface="+mj-lt"/>
              <a:buAutoNum type="arabicPeriod"/>
            </a:pPr>
            <a:endParaRPr lang="he-IL" sz="2400" dirty="0"/>
          </a:p>
          <a:p>
            <a:pPr marL="457200" indent="-457200" algn="r" rtl="1">
              <a:buFont typeface="+mj-lt"/>
              <a:buAutoNum type="arabicPeriod"/>
            </a:pPr>
            <a:endParaRPr lang="he-IL" sz="2400" dirty="0"/>
          </a:p>
          <a:p>
            <a:pPr marL="457200" indent="-457200" algn="r" rtl="1">
              <a:buFont typeface="+mj-lt"/>
              <a:buAutoNum type="arabicPeriod"/>
            </a:pPr>
            <a:endParaRPr lang="en-US" sz="2400" dirty="0"/>
          </a:p>
        </p:txBody>
      </p:sp>
      <p:sp>
        <p:nvSpPr>
          <p:cNvPr id="4" name="TextBox 3"/>
          <p:cNvSpPr txBox="1"/>
          <p:nvPr/>
        </p:nvSpPr>
        <p:spPr>
          <a:xfrm>
            <a:off x="318783" y="5293451"/>
            <a:ext cx="1795244" cy="892552"/>
          </a:xfrm>
          <a:prstGeom prst="rect">
            <a:avLst/>
          </a:prstGeom>
          <a:noFill/>
        </p:spPr>
        <p:txBody>
          <a:bodyPr wrap="square" rtlCol="0">
            <a:spAutoFit/>
          </a:bodyPr>
          <a:lstStyle/>
          <a:p>
            <a:pPr algn="r"/>
            <a:r>
              <a:rPr lang="ar-SA" sz="2400" b="1" dirty="0">
                <a:solidFill>
                  <a:srgbClr val="FF0000"/>
                </a:solidFill>
              </a:rPr>
              <a:t>مَصْدَر الصِّوَر</a:t>
            </a:r>
            <a:r>
              <a:rPr lang="he-IL" sz="2400" b="1" dirty="0">
                <a:solidFill>
                  <a:srgbClr val="FF0000"/>
                </a:solidFill>
              </a:rPr>
              <a:t>: </a:t>
            </a:r>
            <a:endParaRPr lang="en-GB" sz="2400" b="1" dirty="0">
              <a:solidFill>
                <a:srgbClr val="FF0000"/>
              </a:solidFill>
            </a:endParaRPr>
          </a:p>
          <a:p>
            <a:pPr algn="r"/>
            <a:r>
              <a:rPr lang="en-GB" sz="2800" b="1" dirty="0" err="1">
                <a:solidFill>
                  <a:srgbClr val="FF0000"/>
                </a:solidFill>
              </a:rPr>
              <a:t>pixabay</a:t>
            </a:r>
            <a:endParaRPr lang="en-US" sz="2800" b="1" dirty="0">
              <a:solidFill>
                <a:srgbClr val="FF0000"/>
              </a:solidFill>
            </a:endParaRPr>
          </a:p>
        </p:txBody>
      </p:sp>
      <p:pic>
        <p:nvPicPr>
          <p:cNvPr id="5" name="תמונה 4"/>
          <p:cNvPicPr>
            <a:picLocks noChangeAspect="1"/>
          </p:cNvPicPr>
          <p:nvPr/>
        </p:nvPicPr>
        <p:blipFill>
          <a:blip r:embed="rId3"/>
          <a:stretch>
            <a:fillRect/>
          </a:stretch>
        </p:blipFill>
        <p:spPr>
          <a:xfrm>
            <a:off x="134346" y="-134223"/>
            <a:ext cx="1688738" cy="957155"/>
          </a:xfrm>
          <a:prstGeom prst="rect">
            <a:avLst/>
          </a:prstGeom>
        </p:spPr>
      </p:pic>
      <p:pic>
        <p:nvPicPr>
          <p:cNvPr id="6" name="תמונה 5">
            <a:extLst>
              <a:ext uri="{FF2B5EF4-FFF2-40B4-BE49-F238E27FC236}">
                <a16:creationId xmlns:a16="http://schemas.microsoft.com/office/drawing/2014/main" id="{1E2CC4A3-B4D9-3B19-9317-104B6724851A}"/>
              </a:ext>
            </a:extLst>
          </p:cNvPr>
          <p:cNvPicPr>
            <a:picLocks noChangeAspect="1"/>
          </p:cNvPicPr>
          <p:nvPr/>
        </p:nvPicPr>
        <p:blipFill>
          <a:blip r:embed="rId4"/>
          <a:stretch>
            <a:fillRect/>
          </a:stretch>
        </p:blipFill>
        <p:spPr>
          <a:xfrm>
            <a:off x="10664112" y="0"/>
            <a:ext cx="1527888" cy="822932"/>
          </a:xfrm>
          <a:prstGeom prst="rect">
            <a:avLst/>
          </a:prstGeom>
        </p:spPr>
      </p:pic>
    </p:spTree>
    <p:extLst>
      <p:ext uri="{BB962C8B-B14F-4D97-AF65-F5344CB8AC3E}">
        <p14:creationId xmlns:p14="http://schemas.microsoft.com/office/powerpoint/2010/main" val="4002920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  </a:t>
            </a:r>
            <a:r>
              <a:rPr lang="ar-SA" sz="5400" b="1" dirty="0">
                <a:cs typeface="+mn-cs"/>
              </a:rPr>
              <a:t>دَوْرَة المِيَاه فِي الطَّبِيعَة</a:t>
            </a:r>
            <a:endParaRPr lang="en-US" sz="5400" b="1" dirty="0">
              <a:cs typeface="+mn-cs"/>
            </a:endParaRPr>
          </a:p>
        </p:txBody>
      </p:sp>
      <p:sp>
        <p:nvSpPr>
          <p:cNvPr id="5" name="TextBox 4"/>
          <p:cNvSpPr txBox="1"/>
          <p:nvPr/>
        </p:nvSpPr>
        <p:spPr>
          <a:xfrm>
            <a:off x="9636369" y="3548185"/>
            <a:ext cx="2071077" cy="1200329"/>
          </a:xfrm>
          <a:prstGeom prst="rect">
            <a:avLst/>
          </a:prstGeom>
          <a:noFill/>
        </p:spPr>
        <p:txBody>
          <a:bodyPr wrap="square" rtlCol="0">
            <a:spAutoFit/>
          </a:bodyPr>
          <a:lstStyle/>
          <a:p>
            <a:pPr algn="ctr"/>
            <a:r>
              <a:rPr lang="ar-SA" b="1" dirty="0"/>
              <a:t>الرسم أُخِذَ من كتاب العلوم والتكنولوجيا للصّف الرّابع، ص 188  اصدار </a:t>
            </a:r>
            <a:r>
              <a:rPr lang="ar-SA" b="1" dirty="0" err="1"/>
              <a:t>راموت</a:t>
            </a:r>
            <a:endParaRPr lang="en-US" b="1" dirty="0"/>
          </a:p>
        </p:txBody>
      </p:sp>
      <p:pic>
        <p:nvPicPr>
          <p:cNvPr id="3" name="תמונה 2">
            <a:extLst>
              <a:ext uri="{FF2B5EF4-FFF2-40B4-BE49-F238E27FC236}">
                <a16:creationId xmlns:a16="http://schemas.microsoft.com/office/drawing/2014/main" id="{A2A33D6A-F92D-5950-4DE1-8CF7510135A8}"/>
              </a:ext>
            </a:extLst>
          </p:cNvPr>
          <p:cNvPicPr>
            <a:picLocks noChangeAspect="1"/>
          </p:cNvPicPr>
          <p:nvPr/>
        </p:nvPicPr>
        <p:blipFill>
          <a:blip r:embed="rId3"/>
          <a:stretch>
            <a:fillRect/>
          </a:stretch>
        </p:blipFill>
        <p:spPr>
          <a:xfrm>
            <a:off x="10664112" y="0"/>
            <a:ext cx="1527888" cy="822932"/>
          </a:xfrm>
          <a:prstGeom prst="rect">
            <a:avLst/>
          </a:prstGeom>
        </p:spPr>
      </p:pic>
      <p:pic>
        <p:nvPicPr>
          <p:cNvPr id="6" name="תמונה 5">
            <a:extLst>
              <a:ext uri="{FF2B5EF4-FFF2-40B4-BE49-F238E27FC236}">
                <a16:creationId xmlns:a16="http://schemas.microsoft.com/office/drawing/2014/main" id="{FD6C60FF-4BC3-C27B-DF8D-A9501779F8CA}"/>
              </a:ext>
            </a:extLst>
          </p:cNvPr>
          <p:cNvPicPr>
            <a:picLocks noChangeAspect="1"/>
          </p:cNvPicPr>
          <p:nvPr/>
        </p:nvPicPr>
        <p:blipFill>
          <a:blip r:embed="rId4"/>
          <a:stretch>
            <a:fillRect/>
          </a:stretch>
        </p:blipFill>
        <p:spPr>
          <a:xfrm>
            <a:off x="69405" y="25490"/>
            <a:ext cx="1688738" cy="957155"/>
          </a:xfrm>
          <a:prstGeom prst="rect">
            <a:avLst/>
          </a:prstGeom>
        </p:spPr>
      </p:pic>
      <p:sp>
        <p:nvSpPr>
          <p:cNvPr id="8" name="מציין מיקום תוכן 7">
            <a:extLst>
              <a:ext uri="{FF2B5EF4-FFF2-40B4-BE49-F238E27FC236}">
                <a16:creationId xmlns:a16="http://schemas.microsoft.com/office/drawing/2014/main" id="{96314CD7-DC7C-7F91-9A20-DB74F4326506}"/>
              </a:ext>
            </a:extLst>
          </p:cNvPr>
          <p:cNvSpPr>
            <a:spLocks noGrp="1"/>
          </p:cNvSpPr>
          <p:nvPr>
            <p:ph sz="quarter" idx="13"/>
          </p:nvPr>
        </p:nvSpPr>
        <p:spPr/>
        <p:txBody>
          <a:bodyPr/>
          <a:lstStyle/>
          <a:p>
            <a:endParaRPr lang="he-IL"/>
          </a:p>
        </p:txBody>
      </p:sp>
      <p:pic>
        <p:nvPicPr>
          <p:cNvPr id="9" name="מציין מיקום תוכן 5" descr="גזירת מסך">
            <a:extLst>
              <a:ext uri="{FF2B5EF4-FFF2-40B4-BE49-F238E27FC236}">
                <a16:creationId xmlns:a16="http://schemas.microsoft.com/office/drawing/2014/main" id="{EE151E62-B085-4C48-7B92-BB675A4499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70" y="1977389"/>
            <a:ext cx="8847699" cy="4884067"/>
          </a:xfrm>
          <a:prstGeom prst="rect">
            <a:avLst/>
          </a:prstGeom>
        </p:spPr>
      </p:pic>
    </p:spTree>
    <p:extLst>
      <p:ext uri="{BB962C8B-B14F-4D97-AF65-F5344CB8AC3E}">
        <p14:creationId xmlns:p14="http://schemas.microsoft.com/office/powerpoint/2010/main" val="3336999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4400" b="1" dirty="0">
                <a:cs typeface="+mn-cs"/>
              </a:rPr>
              <a:t>كَيْفَ تَتَكَوَّن الغَيْمَة</a:t>
            </a:r>
            <a:r>
              <a:rPr lang="he-IL" sz="4400" b="1" dirty="0">
                <a:cs typeface="+mn-cs"/>
              </a:rPr>
              <a:t> – </a:t>
            </a:r>
            <a:r>
              <a:rPr lang="ar-SA" sz="4400" b="1" dirty="0">
                <a:cs typeface="+mn-cs"/>
              </a:rPr>
              <a:t>نَتَعَلَّم بِمُسَاعَدَة نَمُوذَج</a:t>
            </a:r>
            <a:endParaRPr lang="en-US" sz="4400" b="1" dirty="0">
              <a:cs typeface="+mn-cs"/>
            </a:endParaRPr>
          </a:p>
        </p:txBody>
      </p:sp>
      <p:pic>
        <p:nvPicPr>
          <p:cNvPr id="4" name="DyccpjnjSFk"/>
          <p:cNvPicPr>
            <a:picLocks noGrp="1" noRot="1" noChangeAspect="1"/>
          </p:cNvPicPr>
          <p:nvPr>
            <p:ph sz="quarter" idx="13"/>
            <a:videoFile r:link="rId1"/>
          </p:nvPr>
        </p:nvPicPr>
        <p:blipFill>
          <a:blip r:embed="rId4"/>
          <a:stretch>
            <a:fillRect/>
          </a:stretch>
        </p:blipFill>
        <p:spPr>
          <a:xfrm>
            <a:off x="1661203" y="1969477"/>
            <a:ext cx="8415449" cy="4733691"/>
          </a:xfrm>
          <a:prstGeom prst="rect">
            <a:avLst/>
          </a:prstGeom>
        </p:spPr>
      </p:pic>
      <p:sp>
        <p:nvSpPr>
          <p:cNvPr id="3" name="TextBox 2"/>
          <p:cNvSpPr txBox="1"/>
          <p:nvPr/>
        </p:nvSpPr>
        <p:spPr>
          <a:xfrm>
            <a:off x="4005331" y="3334229"/>
            <a:ext cx="3580326" cy="2123658"/>
          </a:xfrm>
          <a:prstGeom prst="rect">
            <a:avLst/>
          </a:prstGeom>
          <a:solidFill>
            <a:schemeClr val="bg2"/>
          </a:solidFill>
        </p:spPr>
        <p:txBody>
          <a:bodyPr wrap="square" rtlCol="1">
            <a:spAutoFit/>
          </a:bodyPr>
          <a:lstStyle/>
          <a:p>
            <a:pPr algn="r" rtl="1"/>
            <a:r>
              <a:rPr lang="ar-SA" sz="5400" b="1" dirty="0"/>
              <a:t>نَبْنِي نَمُوذَجًا</a:t>
            </a:r>
          </a:p>
          <a:p>
            <a:pPr algn="r" rtl="1"/>
            <a:r>
              <a:rPr lang="ar-SA" sz="5400" b="1" dirty="0"/>
              <a:t>    لِغَيْمَة</a:t>
            </a:r>
          </a:p>
          <a:p>
            <a:pPr algn="r" rtl="1"/>
            <a:r>
              <a:rPr lang="ar-SA" sz="2400" b="1" dirty="0"/>
              <a:t>العلوم والتكنولوجيا للصّف الاول</a:t>
            </a:r>
            <a:endParaRPr lang="he-IL" sz="2400" b="1" dirty="0"/>
          </a:p>
        </p:txBody>
      </p:sp>
      <p:pic>
        <p:nvPicPr>
          <p:cNvPr id="5" name="תמונה 4">
            <a:extLst>
              <a:ext uri="{FF2B5EF4-FFF2-40B4-BE49-F238E27FC236}">
                <a16:creationId xmlns:a16="http://schemas.microsoft.com/office/drawing/2014/main" id="{9F6580D9-C607-6F08-7C99-A9117B771538}"/>
              </a:ext>
            </a:extLst>
          </p:cNvPr>
          <p:cNvPicPr>
            <a:picLocks noChangeAspect="1"/>
          </p:cNvPicPr>
          <p:nvPr/>
        </p:nvPicPr>
        <p:blipFill>
          <a:blip r:embed="rId5"/>
          <a:stretch>
            <a:fillRect/>
          </a:stretch>
        </p:blipFill>
        <p:spPr>
          <a:xfrm>
            <a:off x="10664112" y="0"/>
            <a:ext cx="1527888" cy="822932"/>
          </a:xfrm>
          <a:prstGeom prst="rect">
            <a:avLst/>
          </a:prstGeom>
        </p:spPr>
      </p:pic>
      <p:pic>
        <p:nvPicPr>
          <p:cNvPr id="6" name="תמונה 5">
            <a:extLst>
              <a:ext uri="{FF2B5EF4-FFF2-40B4-BE49-F238E27FC236}">
                <a16:creationId xmlns:a16="http://schemas.microsoft.com/office/drawing/2014/main" id="{0F92E056-267F-8F46-59A7-3A184C20842B}"/>
              </a:ext>
            </a:extLst>
          </p:cNvPr>
          <p:cNvPicPr>
            <a:picLocks noChangeAspect="1"/>
          </p:cNvPicPr>
          <p:nvPr/>
        </p:nvPicPr>
        <p:blipFill>
          <a:blip r:embed="rId6"/>
          <a:stretch>
            <a:fillRect/>
          </a:stretch>
        </p:blipFill>
        <p:spPr>
          <a:xfrm>
            <a:off x="69405" y="139939"/>
            <a:ext cx="1688738" cy="957155"/>
          </a:xfrm>
          <a:prstGeom prst="rect">
            <a:avLst/>
          </a:prstGeom>
        </p:spPr>
      </p:pic>
    </p:spTree>
    <p:extLst>
      <p:ext uri="{BB962C8B-B14F-4D97-AF65-F5344CB8AC3E}">
        <p14:creationId xmlns:p14="http://schemas.microsoft.com/office/powerpoint/2010/main" val="188120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b="1" dirty="0">
                <a:cs typeface="+mn-cs"/>
              </a:rPr>
              <a:t>نَقل مِن النَّموذَج الى ما يَحْدُث </a:t>
            </a:r>
            <a:r>
              <a:rPr lang="ar-SA" b="1">
                <a:cs typeface="+mn-cs"/>
              </a:rPr>
              <a:t>في الطَّبيعَة</a:t>
            </a:r>
            <a:endParaRPr lang="en-US" b="1" dirty="0">
              <a:cs typeface="+mn-cs"/>
            </a:endParaRPr>
          </a:p>
        </p:txBody>
      </p:sp>
      <p:sp>
        <p:nvSpPr>
          <p:cNvPr id="3" name="מציין מיקום תוכן 2"/>
          <p:cNvSpPr>
            <a:spLocks noGrp="1"/>
          </p:cNvSpPr>
          <p:nvPr>
            <p:ph sz="quarter" idx="13"/>
          </p:nvPr>
        </p:nvSpPr>
        <p:spPr>
          <a:xfrm>
            <a:off x="913773" y="1969478"/>
            <a:ext cx="10754595" cy="3821722"/>
          </a:xfrm>
        </p:spPr>
        <p:txBody>
          <a:bodyPr>
            <a:normAutofit/>
          </a:bodyPr>
          <a:lstStyle/>
          <a:p>
            <a:pPr marL="514350" indent="-514350" algn="r" rtl="1">
              <a:buFont typeface="+mj-lt"/>
              <a:buAutoNum type="arabicPeriod"/>
            </a:pPr>
            <a:r>
              <a:rPr lang="ar-SA" sz="2800" dirty="0"/>
              <a:t>ما هي وظيفة الماء السّاَخِن في النَّموذَج؟</a:t>
            </a:r>
            <a:endParaRPr lang="he-IL" sz="2800" dirty="0"/>
          </a:p>
          <a:p>
            <a:pPr marL="514350" indent="-514350" algn="r" rtl="1">
              <a:buFont typeface="+mj-lt"/>
              <a:buAutoNum type="arabicPeriod"/>
            </a:pPr>
            <a:r>
              <a:rPr lang="ar-SA" sz="2800" dirty="0"/>
              <a:t>ما هي وظيفة مُكَعَّبات الجَلِيد فِي النَّموذَج؟</a:t>
            </a:r>
            <a:endParaRPr lang="he-IL" sz="2800" dirty="0"/>
          </a:p>
          <a:p>
            <a:pPr marL="514350" indent="-514350" algn="r" rtl="1">
              <a:buFont typeface="+mj-lt"/>
              <a:buAutoNum type="arabicPeriod"/>
            </a:pPr>
            <a:r>
              <a:rPr lang="ar-SA" sz="2800" dirty="0"/>
              <a:t>ما هي وظيفة</a:t>
            </a:r>
            <a:r>
              <a:rPr lang="he-IL" sz="2800" dirty="0"/>
              <a:t> </a:t>
            </a:r>
            <a:r>
              <a:rPr lang="ar-SA" sz="2800" dirty="0"/>
              <a:t>الرَّذاذ في النموذَج؟</a:t>
            </a:r>
          </a:p>
          <a:p>
            <a:pPr marL="514350" indent="-514350" algn="r" rtl="1">
              <a:buFont typeface="+mj-lt"/>
              <a:buAutoNum type="arabicPeriod"/>
            </a:pPr>
            <a:r>
              <a:rPr lang="ar-SA" sz="2800" dirty="0"/>
              <a:t>بِمَاذا تَتَشَابَه العَمَلِيَّة التي تَحْدُث في القَنّينَة  لِما يَحْدُث في الطَّبيعَة؟</a:t>
            </a:r>
            <a:endParaRPr lang="en-US" sz="2800" dirty="0"/>
          </a:p>
        </p:txBody>
      </p:sp>
      <p:pic>
        <p:nvPicPr>
          <p:cNvPr id="4" name="תמונה 3"/>
          <p:cNvPicPr>
            <a:picLocks noChangeAspect="1"/>
          </p:cNvPicPr>
          <p:nvPr/>
        </p:nvPicPr>
        <p:blipFill>
          <a:blip r:embed="rId3"/>
          <a:stretch>
            <a:fillRect/>
          </a:stretch>
        </p:blipFill>
        <p:spPr>
          <a:xfrm>
            <a:off x="69404" y="6292"/>
            <a:ext cx="1688738" cy="957155"/>
          </a:xfrm>
          <a:prstGeom prst="rect">
            <a:avLst/>
          </a:prstGeom>
        </p:spPr>
      </p:pic>
      <p:pic>
        <p:nvPicPr>
          <p:cNvPr id="5" name="תמונה 4">
            <a:extLst>
              <a:ext uri="{FF2B5EF4-FFF2-40B4-BE49-F238E27FC236}">
                <a16:creationId xmlns:a16="http://schemas.microsoft.com/office/drawing/2014/main" id="{CF3AA9F6-6652-B656-EDA1-EFA15010BF37}"/>
              </a:ext>
            </a:extLst>
          </p:cNvPr>
          <p:cNvPicPr>
            <a:picLocks noChangeAspect="1"/>
          </p:cNvPicPr>
          <p:nvPr/>
        </p:nvPicPr>
        <p:blipFill>
          <a:blip r:embed="rId4"/>
          <a:stretch>
            <a:fillRect/>
          </a:stretch>
        </p:blipFill>
        <p:spPr>
          <a:xfrm>
            <a:off x="10664112" y="0"/>
            <a:ext cx="1527888" cy="822932"/>
          </a:xfrm>
          <a:prstGeom prst="rect">
            <a:avLst/>
          </a:prstGeom>
        </p:spPr>
      </p:pic>
    </p:spTree>
    <p:extLst>
      <p:ext uri="{BB962C8B-B14F-4D97-AF65-F5344CB8AC3E}">
        <p14:creationId xmlns:p14="http://schemas.microsoft.com/office/powerpoint/2010/main" val="3513735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cs typeface="+mn-cs"/>
              </a:rPr>
              <a:t>تَكَوُّن الغُيُوم</a:t>
            </a:r>
            <a:endParaRPr lang="en-US" sz="5400" b="1" dirty="0">
              <a:cs typeface="+mn-cs"/>
            </a:endParaRPr>
          </a:p>
        </p:txBody>
      </p:sp>
      <p:sp>
        <p:nvSpPr>
          <p:cNvPr id="5" name="TextBox 4"/>
          <p:cNvSpPr txBox="1"/>
          <p:nvPr/>
        </p:nvSpPr>
        <p:spPr>
          <a:xfrm>
            <a:off x="2354057" y="6017847"/>
            <a:ext cx="6885353" cy="400110"/>
          </a:xfrm>
          <a:prstGeom prst="rect">
            <a:avLst/>
          </a:prstGeom>
          <a:noFill/>
        </p:spPr>
        <p:txBody>
          <a:bodyPr wrap="square" rtlCol="0">
            <a:spAutoFit/>
          </a:bodyPr>
          <a:lstStyle/>
          <a:p>
            <a:pPr algn="ctr"/>
            <a:r>
              <a:rPr lang="ar-SA" sz="2000" b="1" dirty="0">
                <a:solidFill>
                  <a:prstClr val="black"/>
                </a:solidFill>
              </a:rPr>
              <a:t>من: العلوم والتكنولوجيا للصف الرابع، ص 186، اصدار </a:t>
            </a:r>
            <a:r>
              <a:rPr lang="ar-SA" sz="2000" b="1" dirty="0" err="1">
                <a:solidFill>
                  <a:prstClr val="black"/>
                </a:solidFill>
              </a:rPr>
              <a:t>راموت</a:t>
            </a:r>
            <a:endParaRPr lang="en-US" sz="2000" b="1" dirty="0">
              <a:solidFill>
                <a:prstClr val="black"/>
              </a:solidFill>
            </a:endParaRPr>
          </a:p>
        </p:txBody>
      </p:sp>
      <p:pic>
        <p:nvPicPr>
          <p:cNvPr id="3" name="תמונה 2"/>
          <p:cNvPicPr>
            <a:picLocks noChangeAspect="1"/>
          </p:cNvPicPr>
          <p:nvPr/>
        </p:nvPicPr>
        <p:blipFill>
          <a:blip r:embed="rId3"/>
          <a:stretch>
            <a:fillRect/>
          </a:stretch>
        </p:blipFill>
        <p:spPr>
          <a:xfrm>
            <a:off x="69406" y="0"/>
            <a:ext cx="1688738" cy="957155"/>
          </a:xfrm>
          <a:prstGeom prst="rect">
            <a:avLst/>
          </a:prstGeom>
        </p:spPr>
      </p:pic>
      <p:sp>
        <p:nvSpPr>
          <p:cNvPr id="6" name="TextBox 5"/>
          <p:cNvSpPr txBox="1"/>
          <p:nvPr/>
        </p:nvSpPr>
        <p:spPr>
          <a:xfrm>
            <a:off x="2354057" y="1854346"/>
            <a:ext cx="7495505" cy="3970318"/>
          </a:xfrm>
          <a:prstGeom prst="rect">
            <a:avLst/>
          </a:prstGeom>
          <a:solidFill>
            <a:schemeClr val="bg1">
              <a:lumMod val="95000"/>
            </a:schemeClr>
          </a:solidFill>
        </p:spPr>
        <p:txBody>
          <a:bodyPr wrap="square" rtlCol="1">
            <a:spAutoFit/>
          </a:bodyPr>
          <a:lstStyle/>
          <a:p>
            <a:pPr algn="r"/>
            <a:r>
              <a:rPr lang="ar-SA" sz="3600" b="1" dirty="0"/>
              <a:t>في الطّبقات العليا من الغلاف الجوي (</a:t>
            </a:r>
            <a:r>
              <a:rPr lang="ar-SA" sz="3600" b="1" dirty="0" err="1"/>
              <a:t>الاتموسفيرا</a:t>
            </a:r>
            <a:r>
              <a:rPr lang="ar-SA" sz="3600" b="1" dirty="0"/>
              <a:t>) برد شديد. عندما يَصِل </a:t>
            </a:r>
            <a:r>
              <a:rPr lang="ar-SA" sz="3600" b="1" dirty="0">
                <a:solidFill>
                  <a:srgbClr val="0070C0"/>
                </a:solidFill>
              </a:rPr>
              <a:t>بُخار الماء </a:t>
            </a:r>
            <a:r>
              <a:rPr lang="ar-SA" sz="3600" b="1" dirty="0"/>
              <a:t>الى الطبقات الباردة من الغلاف الجوي </a:t>
            </a:r>
            <a:r>
              <a:rPr lang="ar-SA" sz="3600" b="1" dirty="0">
                <a:solidFill>
                  <a:srgbClr val="0070C0"/>
                </a:solidFill>
              </a:rPr>
              <a:t>يَتَكَثَّف</a:t>
            </a:r>
            <a:r>
              <a:rPr lang="ar-SA" sz="3600" b="1" dirty="0"/>
              <a:t>. البُخار يَتَحَوَّل الى قطرات ماء صغيرة. عندما يكون باردًا جدًا </a:t>
            </a:r>
            <a:r>
              <a:rPr lang="ar-SA" sz="3600" b="1" dirty="0">
                <a:solidFill>
                  <a:srgbClr val="0070C0"/>
                </a:solidFill>
              </a:rPr>
              <a:t>تَتَجَمَّد</a:t>
            </a:r>
            <a:r>
              <a:rPr lang="ar-SA" sz="3600" b="1" dirty="0"/>
              <a:t> هذه القطرات الصغيرة وتَتَحَوَّل الى بلُّورات جليد صغيرة. هكذا تتَكَوَّن </a:t>
            </a:r>
            <a:r>
              <a:rPr lang="ar-SA" sz="3600" b="1" dirty="0">
                <a:solidFill>
                  <a:srgbClr val="0070C0"/>
                </a:solidFill>
              </a:rPr>
              <a:t>الغيوم</a:t>
            </a:r>
            <a:r>
              <a:rPr lang="ar-SA" sz="3600" b="1" dirty="0"/>
              <a:t>. من الغيوم الدّاكِنَة، السّوداء، ممكن ان ينزل المطر</a:t>
            </a:r>
            <a:r>
              <a:rPr lang="ar-SA" sz="3200" b="1" dirty="0"/>
              <a:t>.</a:t>
            </a:r>
            <a:endParaRPr lang="he-IL" sz="3200" b="1" dirty="0"/>
          </a:p>
        </p:txBody>
      </p:sp>
      <p:pic>
        <p:nvPicPr>
          <p:cNvPr id="4" name="תמונה 3">
            <a:extLst>
              <a:ext uri="{FF2B5EF4-FFF2-40B4-BE49-F238E27FC236}">
                <a16:creationId xmlns:a16="http://schemas.microsoft.com/office/drawing/2014/main" id="{7ACD5429-6640-F687-6BF1-BC3F0253F5C5}"/>
              </a:ext>
            </a:extLst>
          </p:cNvPr>
          <p:cNvPicPr>
            <a:picLocks noChangeAspect="1"/>
          </p:cNvPicPr>
          <p:nvPr/>
        </p:nvPicPr>
        <p:blipFill>
          <a:blip r:embed="rId4"/>
          <a:stretch>
            <a:fillRect/>
          </a:stretch>
        </p:blipFill>
        <p:spPr>
          <a:xfrm>
            <a:off x="10664112" y="0"/>
            <a:ext cx="1527888" cy="822932"/>
          </a:xfrm>
          <a:prstGeom prst="rect">
            <a:avLst/>
          </a:prstGeom>
        </p:spPr>
      </p:pic>
    </p:spTree>
    <p:extLst>
      <p:ext uri="{BB962C8B-B14F-4D97-AF65-F5344CB8AC3E}">
        <p14:creationId xmlns:p14="http://schemas.microsoft.com/office/powerpoint/2010/main" val="1822220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cs typeface="+mn-cs"/>
              </a:rPr>
              <a:t>تَكَوُّن المَطَر</a:t>
            </a:r>
            <a:endParaRPr lang="en-US" sz="5400" b="1" dirty="0">
              <a:cs typeface="+mn-cs"/>
            </a:endParaRPr>
          </a:p>
        </p:txBody>
      </p:sp>
      <p:sp>
        <p:nvSpPr>
          <p:cNvPr id="5" name="TextBox 4"/>
          <p:cNvSpPr txBox="1"/>
          <p:nvPr/>
        </p:nvSpPr>
        <p:spPr>
          <a:xfrm>
            <a:off x="2354057" y="6017847"/>
            <a:ext cx="6885353" cy="400110"/>
          </a:xfrm>
          <a:prstGeom prst="rect">
            <a:avLst/>
          </a:prstGeom>
          <a:noFill/>
        </p:spPr>
        <p:txBody>
          <a:bodyPr wrap="square" rtlCol="0">
            <a:spAutoFit/>
          </a:bodyPr>
          <a:lstStyle/>
          <a:p>
            <a:pPr algn="ctr"/>
            <a:r>
              <a:rPr lang="ar-SA" sz="2000" b="1" dirty="0">
                <a:solidFill>
                  <a:prstClr val="black"/>
                </a:solidFill>
              </a:rPr>
              <a:t>من: العلوم والتكنولوجيا للصف الرابع، ص 186، اصدار </a:t>
            </a:r>
            <a:r>
              <a:rPr lang="ar-SA" sz="2000" b="1" dirty="0" err="1">
                <a:solidFill>
                  <a:prstClr val="black"/>
                </a:solidFill>
              </a:rPr>
              <a:t>راموت</a:t>
            </a:r>
            <a:endParaRPr lang="en-US" sz="2000" b="1" dirty="0">
              <a:solidFill>
                <a:prstClr val="black"/>
              </a:solidFill>
            </a:endParaRPr>
          </a:p>
        </p:txBody>
      </p:sp>
      <p:pic>
        <p:nvPicPr>
          <p:cNvPr id="3" name="תמונה 2"/>
          <p:cNvPicPr>
            <a:picLocks noChangeAspect="1"/>
          </p:cNvPicPr>
          <p:nvPr/>
        </p:nvPicPr>
        <p:blipFill>
          <a:blip r:embed="rId3"/>
          <a:stretch>
            <a:fillRect/>
          </a:stretch>
        </p:blipFill>
        <p:spPr>
          <a:xfrm>
            <a:off x="142735" y="139939"/>
            <a:ext cx="1688738" cy="957155"/>
          </a:xfrm>
          <a:prstGeom prst="rect">
            <a:avLst/>
          </a:prstGeom>
        </p:spPr>
      </p:pic>
      <p:sp>
        <p:nvSpPr>
          <p:cNvPr id="4" name="TextBox 3"/>
          <p:cNvSpPr txBox="1"/>
          <p:nvPr/>
        </p:nvSpPr>
        <p:spPr>
          <a:xfrm>
            <a:off x="1390918" y="1957589"/>
            <a:ext cx="7431110" cy="3970318"/>
          </a:xfrm>
          <a:prstGeom prst="rect">
            <a:avLst/>
          </a:prstGeom>
          <a:noFill/>
        </p:spPr>
        <p:txBody>
          <a:bodyPr wrap="square" rtlCol="1">
            <a:spAutoFit/>
          </a:bodyPr>
          <a:lstStyle/>
          <a:p>
            <a:pPr algn="r"/>
            <a:r>
              <a:rPr lang="ar-SA" sz="3600" b="1" dirty="0"/>
              <a:t>عندما تنزل بلورات الجليد الموجودة في الغيوم الى أسفل </a:t>
            </a:r>
            <a:r>
              <a:rPr lang="ar-SA" sz="3600" b="1" dirty="0">
                <a:solidFill>
                  <a:srgbClr val="0070C0"/>
                </a:solidFill>
              </a:rPr>
              <a:t>تنصهر</a:t>
            </a:r>
            <a:r>
              <a:rPr lang="ar-SA" sz="3600" b="1" dirty="0"/>
              <a:t> وتتحول الى قطرات صغيرة. تَتَّحِد القطرات معًا لتُكَوِّن قطرات أَكبر فأَكْبَر.. ومن ثُمَّ تسقط القطرات الكبيرة على الأرض. القطرات </a:t>
            </a:r>
            <a:endParaRPr lang="en-US" sz="3600" b="1" dirty="0"/>
          </a:p>
          <a:p>
            <a:pPr algn="r"/>
            <a:r>
              <a:rPr lang="ar-SA" sz="3600" b="1" dirty="0"/>
              <a:t>النازلة من </a:t>
            </a:r>
            <a:r>
              <a:rPr lang="ar-SA" sz="3600" b="1" dirty="0">
                <a:solidFill>
                  <a:srgbClr val="0070C0"/>
                </a:solidFill>
              </a:rPr>
              <a:t>الغيوم</a:t>
            </a:r>
            <a:r>
              <a:rPr lang="ar-SA" sz="3600" b="1" dirty="0"/>
              <a:t> تُدعى </a:t>
            </a:r>
            <a:r>
              <a:rPr lang="ar-SA" sz="3600" b="1" dirty="0">
                <a:solidFill>
                  <a:srgbClr val="0070C0"/>
                </a:solidFill>
              </a:rPr>
              <a:t>مطر</a:t>
            </a:r>
            <a:r>
              <a:rPr lang="ar-SA" sz="3600" b="1" dirty="0"/>
              <a:t>.</a:t>
            </a:r>
          </a:p>
          <a:p>
            <a:pPr algn="r"/>
            <a:r>
              <a:rPr lang="ar-SA" sz="3600" b="1" dirty="0"/>
              <a:t>الأمطار ترطِّب التربة وتَسقي النباتات. الكل من حولنا رطب - البيوت، الشوارع والحدائق</a:t>
            </a:r>
            <a:r>
              <a:rPr lang="ar-SA" sz="3600" dirty="0"/>
              <a:t>.</a:t>
            </a:r>
          </a:p>
        </p:txBody>
      </p:sp>
      <p:pic>
        <p:nvPicPr>
          <p:cNvPr id="6" name="תמונה 5">
            <a:extLst>
              <a:ext uri="{FF2B5EF4-FFF2-40B4-BE49-F238E27FC236}">
                <a16:creationId xmlns:a16="http://schemas.microsoft.com/office/drawing/2014/main" id="{CC0ECB3B-09D5-D5FE-68CF-FEBA25E45F22}"/>
              </a:ext>
            </a:extLst>
          </p:cNvPr>
          <p:cNvPicPr>
            <a:picLocks noChangeAspect="1"/>
          </p:cNvPicPr>
          <p:nvPr/>
        </p:nvPicPr>
        <p:blipFill>
          <a:blip r:embed="rId4"/>
          <a:stretch>
            <a:fillRect/>
          </a:stretch>
        </p:blipFill>
        <p:spPr>
          <a:xfrm>
            <a:off x="10664112" y="0"/>
            <a:ext cx="1527888" cy="822932"/>
          </a:xfrm>
          <a:prstGeom prst="rect">
            <a:avLst/>
          </a:prstGeom>
        </p:spPr>
      </p:pic>
    </p:spTree>
    <p:extLst>
      <p:ext uri="{BB962C8B-B14F-4D97-AF65-F5344CB8AC3E}">
        <p14:creationId xmlns:p14="http://schemas.microsoft.com/office/powerpoint/2010/main" val="2856866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cs typeface="+mn-cs"/>
              </a:rPr>
              <a:t>فيلم: كَيْفَ تَتَكَّوَّن الغُيُوم؟</a:t>
            </a:r>
            <a:endParaRPr lang="en-US" sz="5400" b="1" dirty="0">
              <a:cs typeface="+mn-cs"/>
            </a:endParaRPr>
          </a:p>
        </p:txBody>
      </p:sp>
      <p:pic>
        <p:nvPicPr>
          <p:cNvPr id="4" name="S0xeS4BQlAQ"/>
          <p:cNvPicPr>
            <a:picLocks noGrp="1" noRot="1" noChangeAspect="1"/>
          </p:cNvPicPr>
          <p:nvPr>
            <p:ph sz="quarter" idx="13"/>
            <a:videoFile r:link="rId1"/>
          </p:nvPr>
        </p:nvPicPr>
        <p:blipFill>
          <a:blip r:embed="rId4"/>
          <a:stretch>
            <a:fillRect/>
          </a:stretch>
        </p:blipFill>
        <p:spPr>
          <a:xfrm>
            <a:off x="1369644" y="1798025"/>
            <a:ext cx="8995510" cy="5059975"/>
          </a:xfrm>
          <a:prstGeom prst="rect">
            <a:avLst/>
          </a:prstGeom>
        </p:spPr>
      </p:pic>
      <p:pic>
        <p:nvPicPr>
          <p:cNvPr id="3" name="תמונה 2">
            <a:extLst>
              <a:ext uri="{FF2B5EF4-FFF2-40B4-BE49-F238E27FC236}">
                <a16:creationId xmlns:a16="http://schemas.microsoft.com/office/drawing/2014/main" id="{F9B6D696-10E8-040C-7C84-CC356FE5B3A5}"/>
              </a:ext>
            </a:extLst>
          </p:cNvPr>
          <p:cNvPicPr>
            <a:picLocks noChangeAspect="1"/>
          </p:cNvPicPr>
          <p:nvPr/>
        </p:nvPicPr>
        <p:blipFill>
          <a:blip r:embed="rId5"/>
          <a:stretch>
            <a:fillRect/>
          </a:stretch>
        </p:blipFill>
        <p:spPr>
          <a:xfrm>
            <a:off x="10664112" y="0"/>
            <a:ext cx="1527888" cy="822932"/>
          </a:xfrm>
          <a:prstGeom prst="rect">
            <a:avLst/>
          </a:prstGeom>
        </p:spPr>
      </p:pic>
      <p:pic>
        <p:nvPicPr>
          <p:cNvPr id="5" name="תמונה 4">
            <a:extLst>
              <a:ext uri="{FF2B5EF4-FFF2-40B4-BE49-F238E27FC236}">
                <a16:creationId xmlns:a16="http://schemas.microsoft.com/office/drawing/2014/main" id="{C71F188E-76F4-7E54-CD15-928E1838DDC1}"/>
              </a:ext>
            </a:extLst>
          </p:cNvPr>
          <p:cNvPicPr>
            <a:picLocks noChangeAspect="1"/>
          </p:cNvPicPr>
          <p:nvPr/>
        </p:nvPicPr>
        <p:blipFill>
          <a:blip r:embed="rId6"/>
          <a:stretch>
            <a:fillRect/>
          </a:stretch>
        </p:blipFill>
        <p:spPr>
          <a:xfrm>
            <a:off x="218450" y="139939"/>
            <a:ext cx="1688738" cy="957155"/>
          </a:xfrm>
          <a:prstGeom prst="rect">
            <a:avLst/>
          </a:prstGeom>
        </p:spPr>
      </p:pic>
    </p:spTree>
    <p:extLst>
      <p:ext uri="{BB962C8B-B14F-4D97-AF65-F5344CB8AC3E}">
        <p14:creationId xmlns:p14="http://schemas.microsoft.com/office/powerpoint/2010/main" val="275165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cs typeface="+mn-cs"/>
              </a:rPr>
              <a:t>فيلم2: كَيْفَ تَتَكَوَّن الغُيُوم؟</a:t>
            </a:r>
            <a:endParaRPr lang="en-US" sz="5400" b="1" dirty="0">
              <a:cs typeface="+mn-cs"/>
            </a:endParaRPr>
          </a:p>
        </p:txBody>
      </p:sp>
      <p:pic>
        <p:nvPicPr>
          <p:cNvPr id="4" name="JAKeaxWSibU"/>
          <p:cNvPicPr>
            <a:picLocks noGrp="1" noRot="1" noChangeAspect="1"/>
          </p:cNvPicPr>
          <p:nvPr>
            <p:ph sz="quarter" idx="13"/>
            <a:videoFile r:link="rId1"/>
          </p:nvPr>
        </p:nvPicPr>
        <p:blipFill>
          <a:blip r:embed="rId4"/>
          <a:stretch>
            <a:fillRect/>
          </a:stretch>
        </p:blipFill>
        <p:spPr>
          <a:xfrm>
            <a:off x="1524000" y="1804254"/>
            <a:ext cx="8911492" cy="5012715"/>
          </a:xfrm>
          <a:prstGeom prst="rect">
            <a:avLst/>
          </a:prstGeom>
        </p:spPr>
      </p:pic>
      <p:pic>
        <p:nvPicPr>
          <p:cNvPr id="3" name="תמונה 2">
            <a:extLst>
              <a:ext uri="{FF2B5EF4-FFF2-40B4-BE49-F238E27FC236}">
                <a16:creationId xmlns:a16="http://schemas.microsoft.com/office/drawing/2014/main" id="{435437CB-8D35-F50D-F4C7-E99FC70C6B5F}"/>
              </a:ext>
            </a:extLst>
          </p:cNvPr>
          <p:cNvPicPr>
            <a:picLocks noChangeAspect="1"/>
          </p:cNvPicPr>
          <p:nvPr/>
        </p:nvPicPr>
        <p:blipFill>
          <a:blip r:embed="rId5"/>
          <a:stretch>
            <a:fillRect/>
          </a:stretch>
        </p:blipFill>
        <p:spPr>
          <a:xfrm>
            <a:off x="10664112" y="0"/>
            <a:ext cx="1527888" cy="822932"/>
          </a:xfrm>
          <a:prstGeom prst="rect">
            <a:avLst/>
          </a:prstGeom>
        </p:spPr>
      </p:pic>
      <p:pic>
        <p:nvPicPr>
          <p:cNvPr id="5" name="תמונה 4">
            <a:extLst>
              <a:ext uri="{FF2B5EF4-FFF2-40B4-BE49-F238E27FC236}">
                <a16:creationId xmlns:a16="http://schemas.microsoft.com/office/drawing/2014/main" id="{5603E976-28A9-3660-64AB-38B2FBC46A08}"/>
              </a:ext>
            </a:extLst>
          </p:cNvPr>
          <p:cNvPicPr>
            <a:picLocks noChangeAspect="1"/>
          </p:cNvPicPr>
          <p:nvPr/>
        </p:nvPicPr>
        <p:blipFill>
          <a:blip r:embed="rId6"/>
          <a:stretch>
            <a:fillRect/>
          </a:stretch>
        </p:blipFill>
        <p:spPr>
          <a:xfrm>
            <a:off x="154655" y="59263"/>
            <a:ext cx="1688738" cy="957155"/>
          </a:xfrm>
          <a:prstGeom prst="rect">
            <a:avLst/>
          </a:prstGeom>
        </p:spPr>
      </p:pic>
    </p:spTree>
    <p:extLst>
      <p:ext uri="{BB962C8B-B14F-4D97-AF65-F5344CB8AC3E}">
        <p14:creationId xmlns:p14="http://schemas.microsoft.com/office/powerpoint/2010/main" val="1456236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4800" b="1" dirty="0">
                <a:latin typeface="Arial" panose="020B0604020202020204" pitchFamily="34" charset="0"/>
                <a:cs typeface="Arial" panose="020B0604020202020204" pitchFamily="34" charset="0"/>
              </a:rPr>
              <a:t>فَعَالِيَّة مُحَوْسَبَة من مَوقِع بِنَظْرَة مُحَوْسَبَة</a:t>
            </a:r>
            <a:br>
              <a:rPr lang="he-IL" sz="4800" b="1" dirty="0">
                <a:latin typeface="Arial" panose="020B0604020202020204" pitchFamily="34" charset="0"/>
                <a:cs typeface="Arial" panose="020B0604020202020204" pitchFamily="34" charset="0"/>
              </a:rPr>
            </a:br>
            <a:r>
              <a:rPr lang="ar-SA" b="1" dirty="0">
                <a:latin typeface="Arial" panose="020B0604020202020204" pitchFamily="34" charset="0"/>
                <a:cs typeface="Arial" panose="020B0604020202020204" pitchFamily="34" charset="0"/>
              </a:rPr>
              <a:t>الوحدة التعليمية للصف الرابع: المواد</a:t>
            </a:r>
            <a:endParaRPr lang="en-US" b="1" dirty="0">
              <a:latin typeface="Arial" panose="020B0604020202020204" pitchFamily="34" charset="0"/>
              <a:cs typeface="Arial" panose="020B0604020202020204" pitchFamily="34" charset="0"/>
            </a:endParaRPr>
          </a:p>
        </p:txBody>
      </p:sp>
      <p:pic>
        <p:nvPicPr>
          <p:cNvPr id="3" name="תמונה 2">
            <a:extLst>
              <a:ext uri="{FF2B5EF4-FFF2-40B4-BE49-F238E27FC236}">
                <a16:creationId xmlns:a16="http://schemas.microsoft.com/office/drawing/2014/main" id="{795CC0BC-C814-AFAC-704D-321BF0A71391}"/>
              </a:ext>
            </a:extLst>
          </p:cNvPr>
          <p:cNvPicPr>
            <a:picLocks noChangeAspect="1"/>
          </p:cNvPicPr>
          <p:nvPr/>
        </p:nvPicPr>
        <p:blipFill>
          <a:blip r:embed="rId3"/>
          <a:stretch>
            <a:fillRect/>
          </a:stretch>
        </p:blipFill>
        <p:spPr>
          <a:xfrm>
            <a:off x="10664112" y="0"/>
            <a:ext cx="1527888" cy="822932"/>
          </a:xfrm>
          <a:prstGeom prst="rect">
            <a:avLst/>
          </a:prstGeom>
        </p:spPr>
      </p:pic>
      <p:pic>
        <p:nvPicPr>
          <p:cNvPr id="5" name="תמונה 4">
            <a:extLst>
              <a:ext uri="{FF2B5EF4-FFF2-40B4-BE49-F238E27FC236}">
                <a16:creationId xmlns:a16="http://schemas.microsoft.com/office/drawing/2014/main" id="{8A7E3116-D159-62A6-0F23-AD7F776C7D1B}"/>
              </a:ext>
            </a:extLst>
          </p:cNvPr>
          <p:cNvPicPr>
            <a:picLocks noChangeAspect="1"/>
          </p:cNvPicPr>
          <p:nvPr/>
        </p:nvPicPr>
        <p:blipFill>
          <a:blip r:embed="rId4"/>
          <a:stretch>
            <a:fillRect/>
          </a:stretch>
        </p:blipFill>
        <p:spPr>
          <a:xfrm>
            <a:off x="218450" y="139939"/>
            <a:ext cx="1688738" cy="957155"/>
          </a:xfrm>
          <a:prstGeom prst="rect">
            <a:avLst/>
          </a:prstGeom>
        </p:spPr>
      </p:pic>
      <p:sp>
        <p:nvSpPr>
          <p:cNvPr id="7" name="מציין מיקום תוכן 6">
            <a:extLst>
              <a:ext uri="{FF2B5EF4-FFF2-40B4-BE49-F238E27FC236}">
                <a16:creationId xmlns:a16="http://schemas.microsoft.com/office/drawing/2014/main" id="{5590042D-6EFB-611F-FEB9-75DB4113E8BE}"/>
              </a:ext>
            </a:extLst>
          </p:cNvPr>
          <p:cNvSpPr>
            <a:spLocks noGrp="1"/>
          </p:cNvSpPr>
          <p:nvPr>
            <p:ph sz="quarter" idx="13"/>
          </p:nvPr>
        </p:nvSpPr>
        <p:spPr/>
        <p:txBody>
          <a:bodyPr/>
          <a:lstStyle/>
          <a:p>
            <a:endParaRPr lang="he-IL"/>
          </a:p>
        </p:txBody>
      </p:sp>
      <p:pic>
        <p:nvPicPr>
          <p:cNvPr id="8" name="מציין מיקום תוכן 6">
            <a:extLst>
              <a:ext uri="{FF2B5EF4-FFF2-40B4-BE49-F238E27FC236}">
                <a16:creationId xmlns:a16="http://schemas.microsoft.com/office/drawing/2014/main" id="{C592E8D3-6A13-BA7E-D570-C885232F3BE0}"/>
              </a:ext>
            </a:extLst>
          </p:cNvPr>
          <p:cNvPicPr>
            <a:picLocks noChangeAspect="1"/>
          </p:cNvPicPr>
          <p:nvPr/>
        </p:nvPicPr>
        <p:blipFill>
          <a:blip r:embed="rId5"/>
          <a:stretch>
            <a:fillRect/>
          </a:stretch>
        </p:blipFill>
        <p:spPr>
          <a:xfrm>
            <a:off x="913774" y="1975961"/>
            <a:ext cx="9475470" cy="4742100"/>
          </a:xfrm>
          <a:prstGeom prst="rect">
            <a:avLst/>
          </a:prstGeom>
        </p:spPr>
      </p:pic>
    </p:spTree>
    <p:extLst>
      <p:ext uri="{BB962C8B-B14F-4D97-AF65-F5344CB8AC3E}">
        <p14:creationId xmlns:p14="http://schemas.microsoft.com/office/powerpoint/2010/main" val="3372393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cs typeface="+mn-cs"/>
              </a:rPr>
              <a:t>حَقائِق مُثيرة للاهتمام عَن الغُيوم</a:t>
            </a:r>
            <a:endParaRPr lang="en-US" sz="5400" b="1" dirty="0">
              <a:cs typeface="+mn-cs"/>
            </a:endParaRPr>
          </a:p>
        </p:txBody>
      </p:sp>
      <p:pic>
        <p:nvPicPr>
          <p:cNvPr id="4" name="מציין מיקום תוכן 3"/>
          <p:cNvPicPr>
            <a:picLocks noGrp="1" noChangeAspect="1"/>
          </p:cNvPicPr>
          <p:nvPr>
            <p:ph sz="quarter" idx="13"/>
          </p:nvPr>
        </p:nvPicPr>
        <p:blipFill>
          <a:blip r:embed="rId3"/>
          <a:stretch>
            <a:fillRect/>
          </a:stretch>
        </p:blipFill>
        <p:spPr>
          <a:xfrm>
            <a:off x="2256639" y="1821679"/>
            <a:ext cx="7333172" cy="4898330"/>
          </a:xfrm>
          <a:prstGeom prst="rect">
            <a:avLst/>
          </a:prstGeom>
        </p:spPr>
      </p:pic>
      <p:pic>
        <p:nvPicPr>
          <p:cNvPr id="3" name="תמונה 2">
            <a:extLst>
              <a:ext uri="{FF2B5EF4-FFF2-40B4-BE49-F238E27FC236}">
                <a16:creationId xmlns:a16="http://schemas.microsoft.com/office/drawing/2014/main" id="{47280F88-AEFD-533A-88D4-F28AD7D328FE}"/>
              </a:ext>
            </a:extLst>
          </p:cNvPr>
          <p:cNvPicPr>
            <a:picLocks noChangeAspect="1"/>
          </p:cNvPicPr>
          <p:nvPr/>
        </p:nvPicPr>
        <p:blipFill>
          <a:blip r:embed="rId4"/>
          <a:stretch>
            <a:fillRect/>
          </a:stretch>
        </p:blipFill>
        <p:spPr>
          <a:xfrm>
            <a:off x="10664112" y="0"/>
            <a:ext cx="1527888" cy="822932"/>
          </a:xfrm>
          <a:prstGeom prst="rect">
            <a:avLst/>
          </a:prstGeom>
        </p:spPr>
      </p:pic>
      <p:pic>
        <p:nvPicPr>
          <p:cNvPr id="5" name="תמונה 4">
            <a:extLst>
              <a:ext uri="{FF2B5EF4-FFF2-40B4-BE49-F238E27FC236}">
                <a16:creationId xmlns:a16="http://schemas.microsoft.com/office/drawing/2014/main" id="{C2C32D86-22E1-DFDB-A475-487E5E0EDA88}"/>
              </a:ext>
            </a:extLst>
          </p:cNvPr>
          <p:cNvPicPr>
            <a:picLocks noChangeAspect="1"/>
          </p:cNvPicPr>
          <p:nvPr/>
        </p:nvPicPr>
        <p:blipFill>
          <a:blip r:embed="rId5"/>
          <a:stretch>
            <a:fillRect/>
          </a:stretch>
        </p:blipFill>
        <p:spPr>
          <a:xfrm>
            <a:off x="218450" y="139939"/>
            <a:ext cx="1688738" cy="957155"/>
          </a:xfrm>
          <a:prstGeom prst="rect">
            <a:avLst/>
          </a:prstGeom>
        </p:spPr>
      </p:pic>
    </p:spTree>
    <p:extLst>
      <p:ext uri="{BB962C8B-B14F-4D97-AF65-F5344CB8AC3E}">
        <p14:creationId xmlns:p14="http://schemas.microsoft.com/office/powerpoint/2010/main" val="3167165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cs typeface="+mn-cs"/>
              </a:rPr>
              <a:t>كَم تَزِن غَيْمَة واحِدَة</a:t>
            </a:r>
            <a:endParaRPr lang="en-US" sz="5400" b="1" dirty="0">
              <a:cs typeface="+mn-cs"/>
            </a:endParaRPr>
          </a:p>
        </p:txBody>
      </p:sp>
      <p:sp>
        <p:nvSpPr>
          <p:cNvPr id="3" name="מציין מיקום תוכן 2"/>
          <p:cNvSpPr>
            <a:spLocks noGrp="1"/>
          </p:cNvSpPr>
          <p:nvPr>
            <p:ph sz="quarter" idx="13"/>
          </p:nvPr>
        </p:nvSpPr>
        <p:spPr/>
        <p:txBody>
          <a:bodyPr>
            <a:normAutofit fontScale="85000" lnSpcReduction="20000"/>
          </a:bodyPr>
          <a:lstStyle/>
          <a:p>
            <a:pPr marL="0" indent="0" algn="ctr">
              <a:buNone/>
            </a:pPr>
            <a:r>
              <a:rPr lang="he-IL" sz="4400" b="1" dirty="0"/>
              <a:t> </a:t>
            </a:r>
            <a:r>
              <a:rPr lang="ar-SA" sz="4400" b="1" dirty="0"/>
              <a:t>غَيْمَة في يَوم مَاطِر،</a:t>
            </a:r>
            <a:endParaRPr lang="he-IL" sz="4400" b="1" dirty="0"/>
          </a:p>
          <a:p>
            <a:pPr marL="0" indent="0" algn="ctr">
              <a:buNone/>
            </a:pPr>
            <a:r>
              <a:rPr lang="ar-SA" sz="4400" b="1" dirty="0"/>
              <a:t>الّتي تُغَطِّي مَدينَة بأكْمَلِهَا،</a:t>
            </a:r>
            <a:endParaRPr lang="he-IL" sz="4400" b="1" dirty="0"/>
          </a:p>
          <a:p>
            <a:pPr marL="0" indent="0" algn="ctr">
              <a:buNone/>
            </a:pPr>
            <a:r>
              <a:rPr lang="ar-SA" sz="4400" b="1" dirty="0"/>
              <a:t>تَزِن حَوالِي </a:t>
            </a:r>
            <a:r>
              <a:rPr lang="he-IL" sz="4400" b="1" dirty="0"/>
              <a:t>-3,000,000 </a:t>
            </a:r>
            <a:r>
              <a:rPr lang="ar-SA" sz="4400" b="1" dirty="0"/>
              <a:t>طُن،</a:t>
            </a:r>
            <a:endParaRPr lang="he-IL" sz="4400" b="1" dirty="0"/>
          </a:p>
          <a:p>
            <a:pPr marL="0" indent="0" algn="ctr">
              <a:buNone/>
            </a:pPr>
            <a:r>
              <a:rPr lang="ar-SA" sz="4400" b="1" dirty="0"/>
              <a:t>ما يُعادِل وَزن مِلْيُون سَيَّارَة</a:t>
            </a:r>
            <a:endParaRPr lang="he-IL" sz="4400" b="1" dirty="0"/>
          </a:p>
          <a:p>
            <a:pPr marL="0" indent="0" algn="ctr">
              <a:buNone/>
            </a:pPr>
            <a:r>
              <a:rPr lang="ar-SA" sz="4400" b="1" dirty="0"/>
              <a:t>عَدَد السَّيَّارات في اسرائيل</a:t>
            </a:r>
            <a:r>
              <a:rPr lang="he-IL" sz="4400" b="1" dirty="0"/>
              <a:t>!!!</a:t>
            </a:r>
            <a:endParaRPr lang="en-US" sz="4400" b="1" dirty="0"/>
          </a:p>
        </p:txBody>
      </p:sp>
      <p:pic>
        <p:nvPicPr>
          <p:cNvPr id="4" name="תמונה 3">
            <a:extLst>
              <a:ext uri="{FF2B5EF4-FFF2-40B4-BE49-F238E27FC236}">
                <a16:creationId xmlns:a16="http://schemas.microsoft.com/office/drawing/2014/main" id="{23431E53-2BA8-A712-32EA-40ECBAB7085D}"/>
              </a:ext>
            </a:extLst>
          </p:cNvPr>
          <p:cNvPicPr>
            <a:picLocks noChangeAspect="1"/>
          </p:cNvPicPr>
          <p:nvPr/>
        </p:nvPicPr>
        <p:blipFill>
          <a:blip r:embed="rId2"/>
          <a:stretch>
            <a:fillRect/>
          </a:stretch>
        </p:blipFill>
        <p:spPr>
          <a:xfrm>
            <a:off x="10664112" y="0"/>
            <a:ext cx="1527888" cy="822932"/>
          </a:xfrm>
          <a:prstGeom prst="rect">
            <a:avLst/>
          </a:prstGeom>
        </p:spPr>
      </p:pic>
      <p:pic>
        <p:nvPicPr>
          <p:cNvPr id="5" name="תמונה 4">
            <a:extLst>
              <a:ext uri="{FF2B5EF4-FFF2-40B4-BE49-F238E27FC236}">
                <a16:creationId xmlns:a16="http://schemas.microsoft.com/office/drawing/2014/main" id="{A1EBCB6D-71F1-1581-452E-419883A54336}"/>
              </a:ext>
            </a:extLst>
          </p:cNvPr>
          <p:cNvPicPr>
            <a:picLocks noChangeAspect="1"/>
          </p:cNvPicPr>
          <p:nvPr/>
        </p:nvPicPr>
        <p:blipFill>
          <a:blip r:embed="rId3"/>
          <a:stretch>
            <a:fillRect/>
          </a:stretch>
        </p:blipFill>
        <p:spPr>
          <a:xfrm>
            <a:off x="218450" y="139939"/>
            <a:ext cx="1688738" cy="957155"/>
          </a:xfrm>
          <a:prstGeom prst="rect">
            <a:avLst/>
          </a:prstGeom>
        </p:spPr>
      </p:pic>
    </p:spTree>
    <p:extLst>
      <p:ext uri="{BB962C8B-B14F-4D97-AF65-F5344CB8AC3E}">
        <p14:creationId xmlns:p14="http://schemas.microsoft.com/office/powerpoint/2010/main" val="3194842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4" y="618517"/>
            <a:ext cx="10364451" cy="1596177"/>
          </a:xfrm>
        </p:spPr>
        <p:txBody>
          <a:bodyPr>
            <a:normAutofit/>
          </a:bodyPr>
          <a:lstStyle/>
          <a:p>
            <a:r>
              <a:rPr lang="ar-SA" sz="5400" b="1" dirty="0">
                <a:latin typeface="Arial" panose="020B0604020202020204" pitchFamily="34" charset="0"/>
                <a:cs typeface="Arial" panose="020B0604020202020204" pitchFamily="34" charset="0"/>
              </a:rPr>
              <a:t>نحن والغيوم</a:t>
            </a:r>
            <a:endParaRPr lang="en-US" sz="5400" b="1" dirty="0">
              <a:latin typeface="Arial" panose="020B0604020202020204" pitchFamily="34" charset="0"/>
              <a:cs typeface="Arial" panose="020B0604020202020204" pitchFamily="34" charset="0"/>
            </a:endParaRPr>
          </a:p>
        </p:txBody>
      </p:sp>
      <p:sp>
        <p:nvSpPr>
          <p:cNvPr id="3" name="מציין מיקום תוכן 2"/>
          <p:cNvSpPr>
            <a:spLocks noGrp="1"/>
          </p:cNvSpPr>
          <p:nvPr>
            <p:ph sz="quarter" idx="13"/>
          </p:nvPr>
        </p:nvSpPr>
        <p:spPr/>
        <p:txBody>
          <a:bodyPr/>
          <a:lstStyle/>
          <a:p>
            <a:pPr marL="0" indent="0" algn="r">
              <a:buNone/>
            </a:pPr>
            <a:r>
              <a:rPr lang="ar-SA" sz="3200" b="1" dirty="0"/>
              <a:t>لِمَن مُهِمَّةٌ الغيوم؟</a:t>
            </a:r>
            <a:endParaRPr lang="he-IL" sz="3200" b="1" dirty="0"/>
          </a:p>
          <a:p>
            <a:pPr marL="0" indent="0" algn="r">
              <a:buNone/>
            </a:pPr>
            <a:r>
              <a:rPr lang="ar-SA" sz="3200" b="1" dirty="0"/>
              <a:t>لِمَاذا الغُيومُ مُهِمَّة؟</a:t>
            </a:r>
            <a:endParaRPr lang="he-IL" sz="3200" b="1" dirty="0"/>
          </a:p>
          <a:p>
            <a:pPr marL="0" indent="0" algn="r">
              <a:buNone/>
            </a:pPr>
            <a:r>
              <a:rPr lang="ar-SA" sz="3200" b="1" dirty="0"/>
              <a:t>ماذا يُمْكِن أن يَحدُث لَو لَمْ تكُن غُيوم؟</a:t>
            </a:r>
            <a:endParaRPr lang="he-IL" sz="3200" b="1" dirty="0"/>
          </a:p>
        </p:txBody>
      </p:sp>
      <p:pic>
        <p:nvPicPr>
          <p:cNvPr id="5" name="תמונה 4"/>
          <p:cNvPicPr>
            <a:picLocks noChangeAspect="1"/>
          </p:cNvPicPr>
          <p:nvPr/>
        </p:nvPicPr>
        <p:blipFill>
          <a:blip r:embed="rId3"/>
          <a:stretch>
            <a:fillRect/>
          </a:stretch>
        </p:blipFill>
        <p:spPr>
          <a:xfrm flipH="1">
            <a:off x="182676" y="2032000"/>
            <a:ext cx="4758601" cy="4758601"/>
          </a:xfrm>
          <a:prstGeom prst="rect">
            <a:avLst/>
          </a:prstGeom>
        </p:spPr>
      </p:pic>
      <p:pic>
        <p:nvPicPr>
          <p:cNvPr id="4" name="תמונה 3"/>
          <p:cNvPicPr>
            <a:picLocks noChangeAspect="1"/>
          </p:cNvPicPr>
          <p:nvPr/>
        </p:nvPicPr>
        <p:blipFill>
          <a:blip r:embed="rId4"/>
          <a:stretch>
            <a:fillRect/>
          </a:stretch>
        </p:blipFill>
        <p:spPr>
          <a:xfrm>
            <a:off x="0" y="-12459"/>
            <a:ext cx="1688738" cy="957155"/>
          </a:xfrm>
          <a:prstGeom prst="rect">
            <a:avLst/>
          </a:prstGeom>
        </p:spPr>
      </p:pic>
      <p:pic>
        <p:nvPicPr>
          <p:cNvPr id="6" name="תמונה 5">
            <a:extLst>
              <a:ext uri="{FF2B5EF4-FFF2-40B4-BE49-F238E27FC236}">
                <a16:creationId xmlns:a16="http://schemas.microsoft.com/office/drawing/2014/main" id="{8F7A15AE-97F7-B3C5-048A-8418EC490732}"/>
              </a:ext>
            </a:extLst>
          </p:cNvPr>
          <p:cNvPicPr>
            <a:picLocks noChangeAspect="1"/>
          </p:cNvPicPr>
          <p:nvPr/>
        </p:nvPicPr>
        <p:blipFill>
          <a:blip r:embed="rId5"/>
          <a:stretch>
            <a:fillRect/>
          </a:stretch>
        </p:blipFill>
        <p:spPr>
          <a:xfrm>
            <a:off x="10664112" y="0"/>
            <a:ext cx="1527888" cy="822932"/>
          </a:xfrm>
          <a:prstGeom prst="rect">
            <a:avLst/>
          </a:prstGeom>
        </p:spPr>
      </p:pic>
    </p:spTree>
    <p:extLst>
      <p:ext uri="{BB962C8B-B14F-4D97-AF65-F5344CB8AC3E}">
        <p14:creationId xmlns:p14="http://schemas.microsoft.com/office/powerpoint/2010/main" val="2246017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cs typeface="+mn-cs"/>
              </a:rPr>
              <a:t>لِماذا لا تَسْقُط الغُيوم؟</a:t>
            </a:r>
            <a:endParaRPr lang="en-US" sz="5400" b="1" dirty="0">
              <a:cs typeface="+mn-cs"/>
            </a:endParaRPr>
          </a:p>
        </p:txBody>
      </p:sp>
      <p:pic>
        <p:nvPicPr>
          <p:cNvPr id="4" name="kBAxIXRFSQ0"/>
          <p:cNvPicPr>
            <a:picLocks noGrp="1" noRot="1" noChangeAspect="1"/>
          </p:cNvPicPr>
          <p:nvPr>
            <p:ph sz="quarter" idx="13"/>
            <a:videoFile r:link="rId1"/>
          </p:nvPr>
        </p:nvPicPr>
        <p:blipFill>
          <a:blip r:embed="rId4"/>
          <a:stretch>
            <a:fillRect/>
          </a:stretch>
        </p:blipFill>
        <p:spPr>
          <a:xfrm>
            <a:off x="2359742" y="1937856"/>
            <a:ext cx="8031421" cy="4517675"/>
          </a:xfrm>
          <a:prstGeom prst="rect">
            <a:avLst/>
          </a:prstGeom>
        </p:spPr>
      </p:pic>
      <p:sp>
        <p:nvSpPr>
          <p:cNvPr id="3" name="תיבת טקסט 2">
            <a:extLst>
              <a:ext uri="{FF2B5EF4-FFF2-40B4-BE49-F238E27FC236}">
                <a16:creationId xmlns:a16="http://schemas.microsoft.com/office/drawing/2014/main" id="{9E296D92-FF68-59DB-2FA7-E42AE685FDDB}"/>
              </a:ext>
            </a:extLst>
          </p:cNvPr>
          <p:cNvSpPr txBox="1"/>
          <p:nvPr/>
        </p:nvSpPr>
        <p:spPr>
          <a:xfrm>
            <a:off x="3972232" y="6488668"/>
            <a:ext cx="6685936" cy="369332"/>
          </a:xfrm>
          <a:prstGeom prst="rect">
            <a:avLst/>
          </a:prstGeom>
          <a:noFill/>
        </p:spPr>
        <p:txBody>
          <a:bodyPr wrap="square" rtlCol="1">
            <a:spAutoFit/>
          </a:bodyPr>
          <a:lstStyle/>
          <a:p>
            <a:r>
              <a:rPr lang="ar-SA" dirty="0"/>
              <a:t>بأذن من معهد </a:t>
            </a:r>
            <a:r>
              <a:rPr lang="ar-SA" dirty="0" err="1"/>
              <a:t>ديفيدسون</a:t>
            </a:r>
            <a:r>
              <a:rPr lang="ar-SA" dirty="0"/>
              <a:t> – معهد وايزمان</a:t>
            </a:r>
            <a:endParaRPr lang="he-IL" dirty="0"/>
          </a:p>
        </p:txBody>
      </p:sp>
      <p:pic>
        <p:nvPicPr>
          <p:cNvPr id="5" name="תמונה 4">
            <a:extLst>
              <a:ext uri="{FF2B5EF4-FFF2-40B4-BE49-F238E27FC236}">
                <a16:creationId xmlns:a16="http://schemas.microsoft.com/office/drawing/2014/main" id="{4EA4B450-05B3-BF93-F178-59F1DFCF22D8}"/>
              </a:ext>
            </a:extLst>
          </p:cNvPr>
          <p:cNvPicPr>
            <a:picLocks noChangeAspect="1"/>
          </p:cNvPicPr>
          <p:nvPr/>
        </p:nvPicPr>
        <p:blipFill>
          <a:blip r:embed="rId5"/>
          <a:stretch>
            <a:fillRect/>
          </a:stretch>
        </p:blipFill>
        <p:spPr>
          <a:xfrm>
            <a:off x="10664112" y="0"/>
            <a:ext cx="1527888" cy="822932"/>
          </a:xfrm>
          <a:prstGeom prst="rect">
            <a:avLst/>
          </a:prstGeom>
        </p:spPr>
      </p:pic>
      <p:pic>
        <p:nvPicPr>
          <p:cNvPr id="6" name="תמונה 5">
            <a:extLst>
              <a:ext uri="{FF2B5EF4-FFF2-40B4-BE49-F238E27FC236}">
                <a16:creationId xmlns:a16="http://schemas.microsoft.com/office/drawing/2014/main" id="{E70D8CAF-A9CD-709F-77AA-40AC085CE7B3}"/>
              </a:ext>
            </a:extLst>
          </p:cNvPr>
          <p:cNvPicPr>
            <a:picLocks noChangeAspect="1"/>
          </p:cNvPicPr>
          <p:nvPr/>
        </p:nvPicPr>
        <p:blipFill>
          <a:blip r:embed="rId6"/>
          <a:stretch>
            <a:fillRect/>
          </a:stretch>
        </p:blipFill>
        <p:spPr>
          <a:xfrm>
            <a:off x="218450" y="139939"/>
            <a:ext cx="1688738" cy="957155"/>
          </a:xfrm>
          <a:prstGeom prst="rect">
            <a:avLst/>
          </a:prstGeom>
        </p:spPr>
      </p:pic>
    </p:spTree>
    <p:extLst>
      <p:ext uri="{BB962C8B-B14F-4D97-AF65-F5344CB8AC3E}">
        <p14:creationId xmlns:p14="http://schemas.microsoft.com/office/powerpoint/2010/main" val="1872636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latin typeface="Arial" panose="020B0604020202020204" pitchFamily="34" charset="0"/>
                <a:cs typeface="Arial" panose="020B0604020202020204" pitchFamily="34" charset="0"/>
              </a:rPr>
              <a:t>فَعاليَّات إبداعِيَّة</a:t>
            </a:r>
            <a:r>
              <a:rPr lang="he-IL" sz="5400" b="1" dirty="0">
                <a:latin typeface="Arial" panose="020B0604020202020204" pitchFamily="34" charset="0"/>
                <a:cs typeface="Arial" panose="020B0604020202020204" pitchFamily="34" charset="0"/>
              </a:rPr>
              <a:t>: </a:t>
            </a:r>
            <a:r>
              <a:rPr lang="ar-SA" sz="5400" b="1" dirty="0">
                <a:latin typeface="Arial" panose="020B0604020202020204" pitchFamily="34" charset="0"/>
                <a:cs typeface="Arial" panose="020B0604020202020204" pitchFamily="34" charset="0"/>
              </a:rPr>
              <a:t>غُيوم</a:t>
            </a:r>
            <a:endParaRPr lang="en-US" sz="5400" b="1" dirty="0">
              <a:latin typeface="Arial" panose="020B0604020202020204" pitchFamily="34" charset="0"/>
              <a:cs typeface="Arial" panose="020B0604020202020204" pitchFamily="34" charset="0"/>
            </a:endParaRPr>
          </a:p>
        </p:txBody>
      </p:sp>
      <p:pic>
        <p:nvPicPr>
          <p:cNvPr id="4" name="מציין מיקום תוכן 3"/>
          <p:cNvPicPr>
            <a:picLocks noGrp="1" noChangeAspect="1"/>
          </p:cNvPicPr>
          <p:nvPr>
            <p:ph sz="quarter" idx="13"/>
          </p:nvPr>
        </p:nvPicPr>
        <p:blipFill>
          <a:blip r:embed="rId2"/>
          <a:stretch>
            <a:fillRect/>
          </a:stretch>
        </p:blipFill>
        <p:spPr>
          <a:xfrm>
            <a:off x="6496576" y="2230823"/>
            <a:ext cx="3536658" cy="4715545"/>
          </a:xfrm>
          <a:prstGeom prst="rect">
            <a:avLst/>
          </a:prstGeom>
        </p:spPr>
      </p:pic>
      <p:pic>
        <p:nvPicPr>
          <p:cNvPr id="5" name="תמונה 4"/>
          <p:cNvPicPr>
            <a:picLocks noChangeAspect="1"/>
          </p:cNvPicPr>
          <p:nvPr/>
        </p:nvPicPr>
        <p:blipFill>
          <a:blip r:embed="rId3"/>
          <a:stretch>
            <a:fillRect/>
          </a:stretch>
        </p:blipFill>
        <p:spPr>
          <a:xfrm>
            <a:off x="1828801" y="2190226"/>
            <a:ext cx="4667774" cy="4667774"/>
          </a:xfrm>
          <a:prstGeom prst="rect">
            <a:avLst/>
          </a:prstGeom>
        </p:spPr>
      </p:pic>
      <p:pic>
        <p:nvPicPr>
          <p:cNvPr id="3" name="תמונה 2">
            <a:extLst>
              <a:ext uri="{FF2B5EF4-FFF2-40B4-BE49-F238E27FC236}">
                <a16:creationId xmlns:a16="http://schemas.microsoft.com/office/drawing/2014/main" id="{3674F263-EC63-AE2B-778A-B299979BABDF}"/>
              </a:ext>
            </a:extLst>
          </p:cNvPr>
          <p:cNvPicPr>
            <a:picLocks noChangeAspect="1"/>
          </p:cNvPicPr>
          <p:nvPr/>
        </p:nvPicPr>
        <p:blipFill>
          <a:blip r:embed="rId4"/>
          <a:stretch>
            <a:fillRect/>
          </a:stretch>
        </p:blipFill>
        <p:spPr>
          <a:xfrm>
            <a:off x="10664112" y="0"/>
            <a:ext cx="1527888" cy="822932"/>
          </a:xfrm>
          <a:prstGeom prst="rect">
            <a:avLst/>
          </a:prstGeom>
        </p:spPr>
      </p:pic>
      <p:pic>
        <p:nvPicPr>
          <p:cNvPr id="6" name="תמונה 5">
            <a:extLst>
              <a:ext uri="{FF2B5EF4-FFF2-40B4-BE49-F238E27FC236}">
                <a16:creationId xmlns:a16="http://schemas.microsoft.com/office/drawing/2014/main" id="{36E2FA37-6A46-99D0-A094-CD4FB6BF62D5}"/>
              </a:ext>
            </a:extLst>
          </p:cNvPr>
          <p:cNvPicPr>
            <a:picLocks noChangeAspect="1"/>
          </p:cNvPicPr>
          <p:nvPr/>
        </p:nvPicPr>
        <p:blipFill>
          <a:blip r:embed="rId5"/>
          <a:stretch>
            <a:fillRect/>
          </a:stretch>
        </p:blipFill>
        <p:spPr>
          <a:xfrm>
            <a:off x="218450" y="139939"/>
            <a:ext cx="1688738" cy="957155"/>
          </a:xfrm>
          <a:prstGeom prst="rect">
            <a:avLst/>
          </a:prstGeom>
        </p:spPr>
      </p:pic>
    </p:spTree>
    <p:extLst>
      <p:ext uri="{BB962C8B-B14F-4D97-AF65-F5344CB8AC3E}">
        <p14:creationId xmlns:p14="http://schemas.microsoft.com/office/powerpoint/2010/main" val="127726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cs typeface="+mn-cs"/>
              </a:rPr>
              <a:t>غَيْمَة أليفة تُنْزِلُ المَطَر</a:t>
            </a:r>
            <a:endParaRPr lang="en-US" sz="5400" b="1" dirty="0">
              <a:cs typeface="+mn-cs"/>
            </a:endParaRPr>
          </a:p>
        </p:txBody>
      </p:sp>
      <p:pic>
        <p:nvPicPr>
          <p:cNvPr id="4" name="N2AV9lg99SM"/>
          <p:cNvPicPr>
            <a:picLocks noGrp="1" noRot="1" noChangeAspect="1"/>
          </p:cNvPicPr>
          <p:nvPr>
            <p:ph sz="quarter" idx="13"/>
            <a:videoFile r:link="rId1"/>
          </p:nvPr>
        </p:nvPicPr>
        <p:blipFill>
          <a:blip r:embed="rId3"/>
          <a:stretch>
            <a:fillRect/>
          </a:stretch>
        </p:blipFill>
        <p:spPr>
          <a:xfrm>
            <a:off x="1955903" y="1925331"/>
            <a:ext cx="8075700" cy="4542581"/>
          </a:xfrm>
          <a:prstGeom prst="rect">
            <a:avLst/>
          </a:prstGeom>
        </p:spPr>
      </p:pic>
      <p:pic>
        <p:nvPicPr>
          <p:cNvPr id="3" name="תמונה 2">
            <a:extLst>
              <a:ext uri="{FF2B5EF4-FFF2-40B4-BE49-F238E27FC236}">
                <a16:creationId xmlns:a16="http://schemas.microsoft.com/office/drawing/2014/main" id="{933970FD-40F3-B1BE-4914-727214314755}"/>
              </a:ext>
            </a:extLst>
          </p:cNvPr>
          <p:cNvPicPr>
            <a:picLocks noChangeAspect="1"/>
          </p:cNvPicPr>
          <p:nvPr/>
        </p:nvPicPr>
        <p:blipFill>
          <a:blip r:embed="rId4"/>
          <a:stretch>
            <a:fillRect/>
          </a:stretch>
        </p:blipFill>
        <p:spPr>
          <a:xfrm>
            <a:off x="10664112" y="0"/>
            <a:ext cx="1527888" cy="822932"/>
          </a:xfrm>
          <a:prstGeom prst="rect">
            <a:avLst/>
          </a:prstGeom>
        </p:spPr>
      </p:pic>
      <p:pic>
        <p:nvPicPr>
          <p:cNvPr id="5" name="תמונה 4">
            <a:extLst>
              <a:ext uri="{FF2B5EF4-FFF2-40B4-BE49-F238E27FC236}">
                <a16:creationId xmlns:a16="http://schemas.microsoft.com/office/drawing/2014/main" id="{31BD2D39-C89F-0887-517B-6F1564ECB437}"/>
              </a:ext>
            </a:extLst>
          </p:cNvPr>
          <p:cNvPicPr>
            <a:picLocks noChangeAspect="1"/>
          </p:cNvPicPr>
          <p:nvPr/>
        </p:nvPicPr>
        <p:blipFill>
          <a:blip r:embed="rId5"/>
          <a:stretch>
            <a:fillRect/>
          </a:stretch>
        </p:blipFill>
        <p:spPr>
          <a:xfrm>
            <a:off x="218450" y="139939"/>
            <a:ext cx="1688738" cy="957155"/>
          </a:xfrm>
          <a:prstGeom prst="rect">
            <a:avLst/>
          </a:prstGeom>
        </p:spPr>
      </p:pic>
    </p:spTree>
    <p:extLst>
      <p:ext uri="{BB962C8B-B14F-4D97-AF65-F5344CB8AC3E}">
        <p14:creationId xmlns:p14="http://schemas.microsoft.com/office/powerpoint/2010/main" val="3464857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cs typeface="+mn-cs"/>
              </a:rPr>
              <a:t>تَحْضير جَوَّال سَحابي</a:t>
            </a:r>
            <a:endParaRPr lang="en-US" sz="5400" b="1" dirty="0">
              <a:cs typeface="+mn-cs"/>
            </a:endParaRPr>
          </a:p>
        </p:txBody>
      </p:sp>
      <p:pic>
        <p:nvPicPr>
          <p:cNvPr id="4" name="4KB7qMdOCKM"/>
          <p:cNvPicPr>
            <a:picLocks noGrp="1" noRot="1" noChangeAspect="1"/>
          </p:cNvPicPr>
          <p:nvPr>
            <p:ph sz="quarter" idx="13"/>
            <a:videoFile r:link="rId1"/>
          </p:nvPr>
        </p:nvPicPr>
        <p:blipFill>
          <a:blip r:embed="rId3"/>
          <a:stretch>
            <a:fillRect/>
          </a:stretch>
        </p:blipFill>
        <p:spPr>
          <a:xfrm>
            <a:off x="1711354" y="1845767"/>
            <a:ext cx="8439325" cy="4881498"/>
          </a:xfrm>
          <a:prstGeom prst="rect">
            <a:avLst/>
          </a:prstGeom>
        </p:spPr>
      </p:pic>
      <p:pic>
        <p:nvPicPr>
          <p:cNvPr id="3" name="תמונה 2">
            <a:extLst>
              <a:ext uri="{FF2B5EF4-FFF2-40B4-BE49-F238E27FC236}">
                <a16:creationId xmlns:a16="http://schemas.microsoft.com/office/drawing/2014/main" id="{143F3FB2-E14F-06E4-3578-7792DC63062C}"/>
              </a:ext>
            </a:extLst>
          </p:cNvPr>
          <p:cNvPicPr>
            <a:picLocks noChangeAspect="1"/>
          </p:cNvPicPr>
          <p:nvPr/>
        </p:nvPicPr>
        <p:blipFill>
          <a:blip r:embed="rId4"/>
          <a:stretch>
            <a:fillRect/>
          </a:stretch>
        </p:blipFill>
        <p:spPr>
          <a:xfrm>
            <a:off x="10664112" y="0"/>
            <a:ext cx="1527888" cy="822932"/>
          </a:xfrm>
          <a:prstGeom prst="rect">
            <a:avLst/>
          </a:prstGeom>
        </p:spPr>
      </p:pic>
      <p:pic>
        <p:nvPicPr>
          <p:cNvPr id="5" name="תמונה 4">
            <a:extLst>
              <a:ext uri="{FF2B5EF4-FFF2-40B4-BE49-F238E27FC236}">
                <a16:creationId xmlns:a16="http://schemas.microsoft.com/office/drawing/2014/main" id="{ACD369C9-4F0C-6543-78B9-5233F9A164FA}"/>
              </a:ext>
            </a:extLst>
          </p:cNvPr>
          <p:cNvPicPr>
            <a:picLocks noChangeAspect="1"/>
          </p:cNvPicPr>
          <p:nvPr/>
        </p:nvPicPr>
        <p:blipFill>
          <a:blip r:embed="rId5"/>
          <a:stretch>
            <a:fillRect/>
          </a:stretch>
        </p:blipFill>
        <p:spPr>
          <a:xfrm>
            <a:off x="218450" y="139939"/>
            <a:ext cx="1688738" cy="957155"/>
          </a:xfrm>
          <a:prstGeom prst="rect">
            <a:avLst/>
          </a:prstGeom>
        </p:spPr>
      </p:pic>
    </p:spTree>
    <p:extLst>
      <p:ext uri="{BB962C8B-B14F-4D97-AF65-F5344CB8AC3E}">
        <p14:creationId xmlns:p14="http://schemas.microsoft.com/office/powerpoint/2010/main" val="4294130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72107" y="373819"/>
            <a:ext cx="10364451" cy="1596177"/>
          </a:xfrm>
        </p:spPr>
        <p:txBody>
          <a:bodyPr>
            <a:normAutofit/>
          </a:bodyPr>
          <a:lstStyle/>
          <a:p>
            <a:r>
              <a:rPr lang="ar-SA" sz="5400" b="1" dirty="0">
                <a:cs typeface="+mn-cs"/>
              </a:rPr>
              <a:t>غُيُوم في اللغَة العَرَبِيَّة(1)</a:t>
            </a:r>
            <a:endParaRPr lang="en-US" sz="5400" b="1" dirty="0">
              <a:cs typeface="+mn-cs"/>
            </a:endParaRPr>
          </a:p>
        </p:txBody>
      </p:sp>
      <p:sp>
        <p:nvSpPr>
          <p:cNvPr id="3" name="מציין מיקום תוכן 2"/>
          <p:cNvSpPr>
            <a:spLocks noGrp="1"/>
          </p:cNvSpPr>
          <p:nvPr>
            <p:ph sz="quarter" idx="13"/>
          </p:nvPr>
        </p:nvSpPr>
        <p:spPr>
          <a:xfrm>
            <a:off x="270457" y="1777285"/>
            <a:ext cx="11007144" cy="4945487"/>
          </a:xfrm>
        </p:spPr>
        <p:txBody>
          <a:bodyPr>
            <a:noAutofit/>
          </a:bodyPr>
          <a:lstStyle/>
          <a:p>
            <a:pPr marL="514350" indent="-514350" algn="r" rtl="1">
              <a:buFont typeface="+mj-lt"/>
              <a:buAutoNum type="arabicPeriod"/>
            </a:pPr>
            <a:r>
              <a:rPr lang="ar-SA" sz="2400" b="1" dirty="0"/>
              <a:t>مرادفات</a:t>
            </a:r>
            <a:r>
              <a:rPr lang="he-IL" sz="2400" dirty="0"/>
              <a:t>: </a:t>
            </a:r>
            <a:r>
              <a:rPr lang="ar-SA" sz="2400" dirty="0"/>
              <a:t>سحاب، غَيْم، غِيام.</a:t>
            </a:r>
          </a:p>
          <a:p>
            <a:pPr marL="514350" indent="-514350" algn="r" rtl="1">
              <a:buFont typeface="+mj-lt"/>
              <a:buAutoNum type="arabicPeriod"/>
            </a:pPr>
            <a:r>
              <a:rPr lang="ar-SA" sz="2400" b="1" dirty="0"/>
              <a:t>مصطلحات:</a:t>
            </a:r>
            <a:r>
              <a:rPr lang="he-IL" sz="2400" dirty="0"/>
              <a:t> </a:t>
            </a:r>
            <a:r>
              <a:rPr lang="ar-SA" sz="2400" b="1" dirty="0"/>
              <a:t>غَيَّمَتِ</a:t>
            </a:r>
            <a:r>
              <a:rPr lang="ar-SA" sz="2400" dirty="0"/>
              <a:t> السَّمَاءُ (غامت): اِنْتَشَرَ </a:t>
            </a:r>
            <a:r>
              <a:rPr lang="ar-SA" sz="2400" b="1" dirty="0"/>
              <a:t>الْغَيْمُ</a:t>
            </a:r>
            <a:r>
              <a:rPr lang="ar-SA" sz="2400" dirty="0"/>
              <a:t> بِهَا</a:t>
            </a:r>
            <a:r>
              <a:rPr lang="ar-SA" sz="2400" b="1" dirty="0"/>
              <a:t>، غيَّم</a:t>
            </a:r>
            <a:r>
              <a:rPr lang="ar-SA" sz="2400" dirty="0"/>
              <a:t> الطَّائرُ: إذا رفرف فوق رأسك ولم يبعد، </a:t>
            </a:r>
          </a:p>
          <a:p>
            <a:pPr marL="0" indent="0" algn="r" rtl="1">
              <a:buNone/>
            </a:pPr>
            <a:r>
              <a:rPr lang="ar-SA" sz="2400" b="1" dirty="0"/>
              <a:t>     غيّم</a:t>
            </a:r>
            <a:r>
              <a:rPr lang="ar-SA" sz="2400" dirty="0"/>
              <a:t> اللَّيلُ: أظلم ،  شجرٌ </a:t>
            </a:r>
            <a:r>
              <a:rPr lang="ar-SA" sz="2400" b="1" dirty="0"/>
              <a:t>غَيْمٌ</a:t>
            </a:r>
            <a:r>
              <a:rPr lang="ar-SA" sz="2400" dirty="0"/>
              <a:t>: كثيرٌ ملتفٌّ لا مسلك فيه ،  مستقبل مُثقَل </a:t>
            </a:r>
            <a:r>
              <a:rPr lang="ar-SA" sz="2400" b="1" dirty="0"/>
              <a:t>بالغُيُوم</a:t>
            </a:r>
            <a:r>
              <a:rPr lang="ar-SA" sz="2400" dirty="0"/>
              <a:t>: ينذر بالشرِّ أو يُلقي ظِلالاً من </a:t>
            </a:r>
          </a:p>
          <a:p>
            <a:pPr marL="0" indent="0" algn="r" rtl="1">
              <a:buNone/>
            </a:pPr>
            <a:r>
              <a:rPr lang="ar-SA" sz="2400" dirty="0"/>
              <a:t>     الشكّ.(المعاني الجامع)</a:t>
            </a:r>
          </a:p>
          <a:p>
            <a:pPr marL="457200" indent="-457200" algn="r" rtl="1">
              <a:buAutoNum type="arabicPeriod" startAt="3"/>
            </a:pPr>
            <a:r>
              <a:rPr lang="ar-SA" sz="2400" dirty="0"/>
              <a:t>حجرة </a:t>
            </a:r>
            <a:r>
              <a:rPr lang="ar-SA" sz="2400" b="1" dirty="0"/>
              <a:t>غيميه</a:t>
            </a:r>
            <a:r>
              <a:rPr lang="ar-SA" sz="2400" dirty="0"/>
              <a:t> (كم) أداة مليئة بالغاز، يمكن الكشفُ عن مسار الجسيمات دون الذرية المشحونة فيها بتكوين</a:t>
            </a:r>
          </a:p>
          <a:p>
            <a:pPr marL="0" indent="0" algn="r" rtl="1">
              <a:buNone/>
            </a:pPr>
            <a:r>
              <a:rPr lang="ar-SA" sz="2400" dirty="0"/>
              <a:t>     سلسلة من القطرات الصغيرة على الأيونات والتي تتولّد بمرور الجسيمات وتستعمل لدراسة بعض</a:t>
            </a:r>
          </a:p>
          <a:p>
            <a:pPr marL="0" indent="0" algn="r" rtl="1">
              <a:buNone/>
            </a:pPr>
            <a:r>
              <a:rPr lang="ar-SA" sz="2400" dirty="0"/>
              <a:t>     التفاعلات النوويّة. (المعجم: عربي عامة).</a:t>
            </a:r>
          </a:p>
          <a:p>
            <a:pPr marL="0" indent="0" algn="r" rtl="1">
              <a:buNone/>
            </a:pPr>
            <a:r>
              <a:rPr lang="ar-SA" sz="2400" dirty="0">
                <a:solidFill>
                  <a:srgbClr val="4D5156"/>
                </a:solidFill>
                <a:latin typeface="arial" panose="020B0604020202020204" pitchFamily="34" charset="0"/>
              </a:rPr>
              <a:t>4.  ن</a:t>
            </a:r>
            <a:r>
              <a:rPr lang="ar-SA" sz="2400" dirty="0"/>
              <a:t>قطة </a:t>
            </a:r>
            <a:r>
              <a:rPr lang="ar-SA" sz="2400" b="1" dirty="0"/>
              <a:t>الغيْم</a:t>
            </a:r>
            <a:r>
              <a:rPr lang="ar-SA" sz="2400" dirty="0"/>
              <a:t> (كم) درجة الحرارة التي يبدأ عندها انفصال مادّة صلبة، مثل انفصال الشَّمع من زيت التشحيم</a:t>
            </a:r>
          </a:p>
          <a:p>
            <a:pPr marL="0" indent="0" algn="r" rtl="1">
              <a:buNone/>
            </a:pPr>
            <a:r>
              <a:rPr lang="ar-SA" sz="2400" dirty="0"/>
              <a:t>   عند تبريده. (المعجم: عربي عامة)</a:t>
            </a:r>
            <a:endParaRPr lang="he-IL" sz="2400" dirty="0"/>
          </a:p>
        </p:txBody>
      </p:sp>
      <p:pic>
        <p:nvPicPr>
          <p:cNvPr id="4" name="תמונה 3"/>
          <p:cNvPicPr>
            <a:picLocks noChangeAspect="1"/>
          </p:cNvPicPr>
          <p:nvPr/>
        </p:nvPicPr>
        <p:blipFill>
          <a:blip r:embed="rId2"/>
          <a:stretch>
            <a:fillRect/>
          </a:stretch>
        </p:blipFill>
        <p:spPr>
          <a:xfrm>
            <a:off x="69405" y="63741"/>
            <a:ext cx="1688738" cy="957155"/>
          </a:xfrm>
          <a:prstGeom prst="rect">
            <a:avLst/>
          </a:prstGeom>
        </p:spPr>
      </p:pic>
      <p:pic>
        <p:nvPicPr>
          <p:cNvPr id="5" name="תמונה 4">
            <a:extLst>
              <a:ext uri="{FF2B5EF4-FFF2-40B4-BE49-F238E27FC236}">
                <a16:creationId xmlns:a16="http://schemas.microsoft.com/office/drawing/2014/main" id="{F3D709EE-1259-6B19-DE9A-858FC5F2716C}"/>
              </a:ext>
            </a:extLst>
          </p:cNvPr>
          <p:cNvPicPr>
            <a:picLocks noChangeAspect="1"/>
          </p:cNvPicPr>
          <p:nvPr/>
        </p:nvPicPr>
        <p:blipFill>
          <a:blip r:embed="rId3"/>
          <a:stretch>
            <a:fillRect/>
          </a:stretch>
        </p:blipFill>
        <p:spPr>
          <a:xfrm>
            <a:off x="10664112" y="0"/>
            <a:ext cx="1527888" cy="822932"/>
          </a:xfrm>
          <a:prstGeom prst="rect">
            <a:avLst/>
          </a:prstGeom>
        </p:spPr>
      </p:pic>
    </p:spTree>
    <p:extLst>
      <p:ext uri="{BB962C8B-B14F-4D97-AF65-F5344CB8AC3E}">
        <p14:creationId xmlns:p14="http://schemas.microsoft.com/office/powerpoint/2010/main" val="887466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576572"/>
            <a:ext cx="10364451" cy="1596177"/>
          </a:xfrm>
        </p:spPr>
        <p:txBody>
          <a:bodyPr>
            <a:normAutofit/>
          </a:bodyPr>
          <a:lstStyle/>
          <a:p>
            <a:r>
              <a:rPr lang="ar-SA" sz="5400" b="1" dirty="0"/>
              <a:t>غُيُوم في اللغَة العَرَبِيَّة(</a:t>
            </a:r>
            <a:r>
              <a:rPr lang="he-IL" sz="5400" b="1" dirty="0">
                <a:cs typeface="+mn-cs"/>
              </a:rPr>
              <a:t>2)</a:t>
            </a:r>
            <a:endParaRPr lang="en-US" sz="5400" b="1" dirty="0">
              <a:cs typeface="+mn-cs"/>
            </a:endParaRPr>
          </a:p>
        </p:txBody>
      </p:sp>
      <p:sp>
        <p:nvSpPr>
          <p:cNvPr id="3" name="מציין מיקום תוכן 2"/>
          <p:cNvSpPr>
            <a:spLocks noGrp="1"/>
          </p:cNvSpPr>
          <p:nvPr>
            <p:ph sz="quarter" idx="13"/>
          </p:nvPr>
        </p:nvSpPr>
        <p:spPr/>
        <p:txBody>
          <a:bodyPr>
            <a:noAutofit/>
          </a:bodyPr>
          <a:lstStyle/>
          <a:p>
            <a:pPr marL="0" indent="0" algn="r" rtl="1">
              <a:buNone/>
            </a:pPr>
            <a:r>
              <a:rPr lang="ar-SA" sz="2400" b="1" dirty="0"/>
              <a:t>سَحابَتا ماجِلّان</a:t>
            </a:r>
            <a:r>
              <a:rPr lang="he-IL" sz="2400" dirty="0"/>
              <a:t>: </a:t>
            </a:r>
            <a:r>
              <a:rPr lang="ar-SA" sz="2400" dirty="0"/>
              <a:t>مجرتان </a:t>
            </a:r>
            <a:r>
              <a:rPr lang="ar-SA" sz="2400" dirty="0" err="1"/>
              <a:t>قزميتان</a:t>
            </a:r>
            <a:r>
              <a:rPr lang="ar-SA" sz="2400" dirty="0"/>
              <a:t> موجودتان بالقرب من مجرّة درب التَّبّانة. تعود تَسمية المجرتين الى المَلّاح والمكتشف البرتُغالي « </a:t>
            </a:r>
            <a:r>
              <a:rPr lang="ar-SA" sz="2400" dirty="0" err="1"/>
              <a:t>فرديناند</a:t>
            </a:r>
            <a:r>
              <a:rPr lang="ar-SA" sz="2400" dirty="0"/>
              <a:t> ماجلان»</a:t>
            </a:r>
            <a:r>
              <a:rPr lang="he-IL" sz="2400" dirty="0"/>
              <a:t>.</a:t>
            </a:r>
            <a:endParaRPr lang="en-US" sz="2400" dirty="0"/>
          </a:p>
          <a:p>
            <a:pPr marL="0" indent="0" algn="r" rtl="1">
              <a:buNone/>
            </a:pPr>
            <a:endParaRPr lang="en-US" sz="2400" dirty="0"/>
          </a:p>
          <a:p>
            <a:pPr marL="0" indent="0" algn="r" rtl="1">
              <a:buNone/>
            </a:pPr>
            <a:endParaRPr lang="he-IL" sz="2400" dirty="0"/>
          </a:p>
        </p:txBody>
      </p:sp>
      <p:pic>
        <p:nvPicPr>
          <p:cNvPr id="4" name="תמונה 3"/>
          <p:cNvPicPr>
            <a:picLocks noChangeAspect="1"/>
          </p:cNvPicPr>
          <p:nvPr/>
        </p:nvPicPr>
        <p:blipFill>
          <a:blip r:embed="rId2"/>
          <a:stretch>
            <a:fillRect/>
          </a:stretch>
        </p:blipFill>
        <p:spPr>
          <a:xfrm>
            <a:off x="3372374" y="3370277"/>
            <a:ext cx="5594555" cy="3560701"/>
          </a:xfrm>
          <a:prstGeom prst="rect">
            <a:avLst/>
          </a:prstGeom>
        </p:spPr>
      </p:pic>
      <p:sp>
        <p:nvSpPr>
          <p:cNvPr id="5" name="TextBox 4"/>
          <p:cNvSpPr txBox="1"/>
          <p:nvPr/>
        </p:nvSpPr>
        <p:spPr>
          <a:xfrm>
            <a:off x="620785" y="3429000"/>
            <a:ext cx="2038525" cy="646331"/>
          </a:xfrm>
          <a:prstGeom prst="rect">
            <a:avLst/>
          </a:prstGeom>
          <a:noFill/>
        </p:spPr>
        <p:txBody>
          <a:bodyPr wrap="square" rtlCol="0">
            <a:spAutoFit/>
          </a:bodyPr>
          <a:lstStyle/>
          <a:p>
            <a:pPr algn="r"/>
            <a:r>
              <a:rPr lang="ar-SA" dirty="0"/>
              <a:t>مصدر الصورة</a:t>
            </a:r>
          </a:p>
          <a:p>
            <a:pPr algn="r"/>
            <a:r>
              <a:rPr lang="ar-SA" dirty="0"/>
              <a:t>ويكيبيديا</a:t>
            </a:r>
            <a:endParaRPr lang="en-US" dirty="0"/>
          </a:p>
        </p:txBody>
      </p:sp>
      <p:pic>
        <p:nvPicPr>
          <p:cNvPr id="6" name="תמונה 5"/>
          <p:cNvPicPr>
            <a:picLocks noChangeAspect="1"/>
          </p:cNvPicPr>
          <p:nvPr/>
        </p:nvPicPr>
        <p:blipFill>
          <a:blip r:embed="rId3"/>
          <a:stretch>
            <a:fillRect/>
          </a:stretch>
        </p:blipFill>
        <p:spPr>
          <a:xfrm>
            <a:off x="352460" y="56052"/>
            <a:ext cx="1688738" cy="957155"/>
          </a:xfrm>
          <a:prstGeom prst="rect">
            <a:avLst/>
          </a:prstGeom>
        </p:spPr>
      </p:pic>
      <p:pic>
        <p:nvPicPr>
          <p:cNvPr id="7" name="תמונה 6">
            <a:extLst>
              <a:ext uri="{FF2B5EF4-FFF2-40B4-BE49-F238E27FC236}">
                <a16:creationId xmlns:a16="http://schemas.microsoft.com/office/drawing/2014/main" id="{21CE4CAA-74DC-9A9A-BC88-64BFC866B75A}"/>
              </a:ext>
            </a:extLst>
          </p:cNvPr>
          <p:cNvPicPr>
            <a:picLocks noChangeAspect="1"/>
          </p:cNvPicPr>
          <p:nvPr/>
        </p:nvPicPr>
        <p:blipFill>
          <a:blip r:embed="rId4"/>
          <a:stretch>
            <a:fillRect/>
          </a:stretch>
        </p:blipFill>
        <p:spPr>
          <a:xfrm>
            <a:off x="10664112" y="0"/>
            <a:ext cx="1527888" cy="822932"/>
          </a:xfrm>
          <a:prstGeom prst="rect">
            <a:avLst/>
          </a:prstGeom>
        </p:spPr>
      </p:pic>
    </p:spTree>
    <p:extLst>
      <p:ext uri="{BB962C8B-B14F-4D97-AF65-F5344CB8AC3E}">
        <p14:creationId xmlns:p14="http://schemas.microsoft.com/office/powerpoint/2010/main" val="3564835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t>غُيُوم(سُحُب) في اللغَة العَرَبِيَّة </a:t>
            </a:r>
            <a:r>
              <a:rPr lang="he-IL" sz="5400" b="1" dirty="0">
                <a:cs typeface="+mn-cs"/>
              </a:rPr>
              <a:t>(3)</a:t>
            </a:r>
            <a:endParaRPr lang="en-US" sz="5400" b="1" dirty="0">
              <a:cs typeface="+mn-cs"/>
            </a:endParaRPr>
          </a:p>
        </p:txBody>
      </p:sp>
      <p:sp>
        <p:nvSpPr>
          <p:cNvPr id="3" name="מציין מיקום תוכן 2"/>
          <p:cNvSpPr>
            <a:spLocks noGrp="1"/>
          </p:cNvSpPr>
          <p:nvPr>
            <p:ph sz="quarter" idx="13"/>
          </p:nvPr>
        </p:nvSpPr>
        <p:spPr/>
        <p:txBody>
          <a:bodyPr>
            <a:noAutofit/>
          </a:bodyPr>
          <a:lstStyle/>
          <a:p>
            <a:pPr marL="0" indent="0" algn="r" rtl="1">
              <a:buNone/>
            </a:pPr>
            <a:r>
              <a:rPr lang="ar-SA" sz="2400" b="1" dirty="0"/>
              <a:t>حَوْسَبَة سَحابيَّة: تكنولوجيا  تُوَفِّر عدد من الخَدمات الحاسوبيَّة عبر الشبكة ، تَشْمل بالأساس </a:t>
            </a:r>
            <a:r>
              <a:rPr lang="he-IL" sz="2400" dirty="0"/>
              <a:t> </a:t>
            </a:r>
            <a:r>
              <a:rPr lang="ar-SA" sz="2400" b="1" dirty="0"/>
              <a:t>تَخْزين، قدرات معالجة برمجيَّة وجَدولة مهام...</a:t>
            </a:r>
            <a:r>
              <a:rPr lang="en-GB" sz="2400" dirty="0"/>
              <a:t> </a:t>
            </a:r>
          </a:p>
          <a:p>
            <a:pPr marL="0" indent="0" algn="r" rtl="1">
              <a:buNone/>
            </a:pPr>
            <a:endParaRPr lang="he-IL" sz="2400" dirty="0"/>
          </a:p>
          <a:p>
            <a:pPr marL="0" indent="0" algn="r" rtl="1">
              <a:buNone/>
            </a:pPr>
            <a:r>
              <a:rPr lang="en-GB" sz="2400" b="1" dirty="0"/>
              <a:t>             </a:t>
            </a:r>
            <a:r>
              <a:rPr lang="en-GB" sz="2400" dirty="0"/>
              <a:t>                  </a:t>
            </a:r>
            <a:endParaRPr lang="en-US" sz="2400" dirty="0"/>
          </a:p>
        </p:txBody>
      </p:sp>
      <p:pic>
        <p:nvPicPr>
          <p:cNvPr id="4" name="תמונה 3"/>
          <p:cNvPicPr>
            <a:picLocks noChangeAspect="1"/>
          </p:cNvPicPr>
          <p:nvPr/>
        </p:nvPicPr>
        <p:blipFill>
          <a:blip r:embed="rId2"/>
          <a:stretch>
            <a:fillRect/>
          </a:stretch>
        </p:blipFill>
        <p:spPr>
          <a:xfrm>
            <a:off x="3726110" y="3491326"/>
            <a:ext cx="4739780" cy="3266005"/>
          </a:xfrm>
          <a:prstGeom prst="rect">
            <a:avLst/>
          </a:prstGeom>
        </p:spPr>
      </p:pic>
      <p:pic>
        <p:nvPicPr>
          <p:cNvPr id="5" name="תמונה 4">
            <a:extLst>
              <a:ext uri="{FF2B5EF4-FFF2-40B4-BE49-F238E27FC236}">
                <a16:creationId xmlns:a16="http://schemas.microsoft.com/office/drawing/2014/main" id="{AA524777-0A6B-1307-E83E-315E56DB8A85}"/>
              </a:ext>
            </a:extLst>
          </p:cNvPr>
          <p:cNvPicPr>
            <a:picLocks noChangeAspect="1"/>
          </p:cNvPicPr>
          <p:nvPr/>
        </p:nvPicPr>
        <p:blipFill>
          <a:blip r:embed="rId3"/>
          <a:stretch>
            <a:fillRect/>
          </a:stretch>
        </p:blipFill>
        <p:spPr>
          <a:xfrm>
            <a:off x="10664112" y="0"/>
            <a:ext cx="1527888" cy="822932"/>
          </a:xfrm>
          <a:prstGeom prst="rect">
            <a:avLst/>
          </a:prstGeom>
        </p:spPr>
      </p:pic>
      <p:pic>
        <p:nvPicPr>
          <p:cNvPr id="6" name="תמונה 5">
            <a:extLst>
              <a:ext uri="{FF2B5EF4-FFF2-40B4-BE49-F238E27FC236}">
                <a16:creationId xmlns:a16="http://schemas.microsoft.com/office/drawing/2014/main" id="{1B78E24B-A771-C577-47EF-C010819120F7}"/>
              </a:ext>
            </a:extLst>
          </p:cNvPr>
          <p:cNvPicPr>
            <a:picLocks noChangeAspect="1"/>
          </p:cNvPicPr>
          <p:nvPr/>
        </p:nvPicPr>
        <p:blipFill>
          <a:blip r:embed="rId4"/>
          <a:stretch>
            <a:fillRect/>
          </a:stretch>
        </p:blipFill>
        <p:spPr>
          <a:xfrm>
            <a:off x="218450" y="139939"/>
            <a:ext cx="1688738" cy="957155"/>
          </a:xfrm>
          <a:prstGeom prst="rect">
            <a:avLst/>
          </a:prstGeom>
        </p:spPr>
      </p:pic>
    </p:spTree>
    <p:extLst>
      <p:ext uri="{BB962C8B-B14F-4D97-AF65-F5344CB8AC3E}">
        <p14:creationId xmlns:p14="http://schemas.microsoft.com/office/powerpoint/2010/main" val="3253668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SA" sz="5400" b="1" dirty="0"/>
              <a:t>غُيُوم (سُحُب) في اللغَة العَرَبِيّة</a:t>
            </a:r>
            <a:br>
              <a:rPr lang="ar-SA" sz="5400" b="1" dirty="0"/>
            </a:br>
            <a:r>
              <a:rPr lang="ar-SA" sz="5400" b="1" dirty="0"/>
              <a:t>بِطاقات سَحابِيَّة</a:t>
            </a:r>
            <a:endParaRPr lang="en-US" sz="4800" b="1" dirty="0">
              <a:latin typeface="Arial" panose="020B0604020202020204" pitchFamily="34" charset="0"/>
              <a:cs typeface="Arial" panose="020B0604020202020204" pitchFamily="34" charset="0"/>
            </a:endParaRPr>
          </a:p>
        </p:txBody>
      </p:sp>
      <p:pic>
        <p:nvPicPr>
          <p:cNvPr id="5" name="RPqmLadnl1A"/>
          <p:cNvPicPr>
            <a:picLocks noGrp="1" noRot="1" noChangeAspect="1"/>
          </p:cNvPicPr>
          <p:nvPr>
            <p:ph sz="quarter" idx="13"/>
            <a:videoFile r:link="rId1"/>
          </p:nvPr>
        </p:nvPicPr>
        <p:blipFill>
          <a:blip r:embed="rId3"/>
          <a:stretch>
            <a:fillRect/>
          </a:stretch>
        </p:blipFill>
        <p:spPr>
          <a:xfrm>
            <a:off x="1691431" y="2214694"/>
            <a:ext cx="8551527" cy="4643306"/>
          </a:xfrm>
          <a:prstGeom prst="rect">
            <a:avLst/>
          </a:prstGeom>
        </p:spPr>
      </p:pic>
      <p:pic>
        <p:nvPicPr>
          <p:cNvPr id="3" name="תמונה 2">
            <a:extLst>
              <a:ext uri="{FF2B5EF4-FFF2-40B4-BE49-F238E27FC236}">
                <a16:creationId xmlns:a16="http://schemas.microsoft.com/office/drawing/2014/main" id="{B6D7AEA3-436C-94A3-F9D7-F9D8E571156A}"/>
              </a:ext>
            </a:extLst>
          </p:cNvPr>
          <p:cNvPicPr>
            <a:picLocks noChangeAspect="1"/>
          </p:cNvPicPr>
          <p:nvPr/>
        </p:nvPicPr>
        <p:blipFill>
          <a:blip r:embed="rId4"/>
          <a:stretch>
            <a:fillRect/>
          </a:stretch>
        </p:blipFill>
        <p:spPr>
          <a:xfrm>
            <a:off x="10664112" y="0"/>
            <a:ext cx="1527888" cy="822932"/>
          </a:xfrm>
          <a:prstGeom prst="rect">
            <a:avLst/>
          </a:prstGeom>
        </p:spPr>
      </p:pic>
      <p:pic>
        <p:nvPicPr>
          <p:cNvPr id="6" name="תמונה 5">
            <a:extLst>
              <a:ext uri="{FF2B5EF4-FFF2-40B4-BE49-F238E27FC236}">
                <a16:creationId xmlns:a16="http://schemas.microsoft.com/office/drawing/2014/main" id="{50E9AECF-6A85-7845-07C6-732E2462DD74}"/>
              </a:ext>
            </a:extLst>
          </p:cNvPr>
          <p:cNvPicPr>
            <a:picLocks noChangeAspect="1"/>
          </p:cNvPicPr>
          <p:nvPr/>
        </p:nvPicPr>
        <p:blipFill>
          <a:blip r:embed="rId5"/>
          <a:stretch>
            <a:fillRect/>
          </a:stretch>
        </p:blipFill>
        <p:spPr>
          <a:xfrm>
            <a:off x="69405" y="0"/>
            <a:ext cx="1688738" cy="957155"/>
          </a:xfrm>
          <a:prstGeom prst="rect">
            <a:avLst/>
          </a:prstGeom>
        </p:spPr>
      </p:pic>
    </p:spTree>
    <p:extLst>
      <p:ext uri="{BB962C8B-B14F-4D97-AF65-F5344CB8AC3E}">
        <p14:creationId xmlns:p14="http://schemas.microsoft.com/office/powerpoint/2010/main" val="3308100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sz="5400" b="1" dirty="0">
                <a:latin typeface="Arial" panose="020B0604020202020204" pitchFamily="34" charset="0"/>
                <a:cs typeface="Arial" panose="020B0604020202020204" pitchFamily="34" charset="0"/>
              </a:rPr>
              <a:t>بِمَاذا تُذَكِّرُك كَلِمَة غَيْمَة</a:t>
            </a:r>
            <a:endParaRPr lang="en-US" sz="5400" b="1" dirty="0">
              <a:latin typeface="Arial" panose="020B0604020202020204" pitchFamily="34" charset="0"/>
              <a:cs typeface="Arial" panose="020B0604020202020204" pitchFamily="34" charset="0"/>
            </a:endParaRPr>
          </a:p>
        </p:txBody>
      </p:sp>
      <p:sp>
        <p:nvSpPr>
          <p:cNvPr id="3" name="מציין מיקום תוכן 2"/>
          <p:cNvSpPr>
            <a:spLocks noGrp="1"/>
          </p:cNvSpPr>
          <p:nvPr>
            <p:ph sz="quarter" idx="13"/>
          </p:nvPr>
        </p:nvSpPr>
        <p:spPr/>
        <p:txBody>
          <a:bodyPr>
            <a:normAutofit/>
          </a:bodyPr>
          <a:lstStyle/>
          <a:p>
            <a:pPr marL="0" indent="0" algn="r">
              <a:buNone/>
            </a:pPr>
            <a:r>
              <a:rPr lang="ar-SA" sz="3200" b="1" dirty="0"/>
              <a:t>عِنْدَما نَذْكُر كَلِمَة غَيْمَة</a:t>
            </a:r>
          </a:p>
          <a:p>
            <a:pPr marL="0" indent="0" algn="r">
              <a:buNone/>
            </a:pPr>
            <a:r>
              <a:rPr lang="ar-SA" sz="3200" b="1" dirty="0"/>
              <a:t>ماذا تَتَذَكّر؟ </a:t>
            </a:r>
          </a:p>
          <a:p>
            <a:pPr marL="0" indent="0" algn="r">
              <a:buNone/>
            </a:pPr>
            <a:r>
              <a:rPr lang="ar-SA" sz="2800" b="1" dirty="0">
                <a:solidFill>
                  <a:srgbClr val="FF0000"/>
                </a:solidFill>
              </a:rPr>
              <a:t>مَثَلًا:</a:t>
            </a:r>
          </a:p>
          <a:p>
            <a:pPr marL="0" indent="0" algn="r">
              <a:buNone/>
            </a:pPr>
            <a:r>
              <a:rPr lang="ar-SA" sz="2800" b="1" dirty="0">
                <a:solidFill>
                  <a:srgbClr val="FF0000"/>
                </a:solidFill>
              </a:rPr>
              <a:t>الغَيمة تُذَكِّرُني بالمِعْطَف</a:t>
            </a:r>
          </a:p>
          <a:p>
            <a:pPr marL="0" indent="0" algn="r">
              <a:buNone/>
            </a:pPr>
            <a:r>
              <a:rPr lang="ar-SA" sz="2800" b="1" dirty="0">
                <a:solidFill>
                  <a:srgbClr val="FF0000"/>
                </a:solidFill>
              </a:rPr>
              <a:t>لأنَّ....</a:t>
            </a:r>
            <a:endParaRPr lang="en-US" sz="2800" b="1" dirty="0">
              <a:solidFill>
                <a:srgbClr val="FF0000"/>
              </a:solidFill>
            </a:endParaRPr>
          </a:p>
        </p:txBody>
      </p:sp>
      <p:pic>
        <p:nvPicPr>
          <p:cNvPr id="4" name="תמונה 3"/>
          <p:cNvPicPr>
            <a:picLocks noChangeAspect="1"/>
          </p:cNvPicPr>
          <p:nvPr/>
        </p:nvPicPr>
        <p:blipFill>
          <a:blip r:embed="rId3"/>
          <a:stretch>
            <a:fillRect/>
          </a:stretch>
        </p:blipFill>
        <p:spPr>
          <a:xfrm>
            <a:off x="110977" y="1492738"/>
            <a:ext cx="4185919" cy="5232399"/>
          </a:xfrm>
          <a:prstGeom prst="rect">
            <a:avLst/>
          </a:prstGeom>
        </p:spPr>
      </p:pic>
      <p:pic>
        <p:nvPicPr>
          <p:cNvPr id="5" name="תמונה 4"/>
          <p:cNvPicPr>
            <a:picLocks noChangeAspect="1"/>
          </p:cNvPicPr>
          <p:nvPr/>
        </p:nvPicPr>
        <p:blipFill>
          <a:blip r:embed="rId4"/>
          <a:stretch>
            <a:fillRect/>
          </a:stretch>
        </p:blipFill>
        <p:spPr>
          <a:xfrm>
            <a:off x="0" y="-63235"/>
            <a:ext cx="1688738" cy="957155"/>
          </a:xfrm>
          <a:prstGeom prst="rect">
            <a:avLst/>
          </a:prstGeom>
        </p:spPr>
      </p:pic>
      <p:pic>
        <p:nvPicPr>
          <p:cNvPr id="6" name="תמונה 5">
            <a:extLst>
              <a:ext uri="{FF2B5EF4-FFF2-40B4-BE49-F238E27FC236}">
                <a16:creationId xmlns:a16="http://schemas.microsoft.com/office/drawing/2014/main" id="{E9783ABD-0608-2B19-3206-BB7EB6DA2396}"/>
              </a:ext>
            </a:extLst>
          </p:cNvPr>
          <p:cNvPicPr>
            <a:picLocks noChangeAspect="1"/>
          </p:cNvPicPr>
          <p:nvPr/>
        </p:nvPicPr>
        <p:blipFill>
          <a:blip r:embed="rId5"/>
          <a:stretch>
            <a:fillRect/>
          </a:stretch>
        </p:blipFill>
        <p:spPr>
          <a:xfrm>
            <a:off x="10664112" y="0"/>
            <a:ext cx="1527888" cy="822932"/>
          </a:xfrm>
          <a:prstGeom prst="rect">
            <a:avLst/>
          </a:prstGeom>
        </p:spPr>
      </p:pic>
    </p:spTree>
    <p:extLst>
      <p:ext uri="{BB962C8B-B14F-4D97-AF65-F5344CB8AC3E}">
        <p14:creationId xmlns:p14="http://schemas.microsoft.com/office/powerpoint/2010/main" val="1005536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b="1" dirty="0"/>
              <a:t>ماذا نريد ان نعرف عن الغيوم؟ </a:t>
            </a:r>
            <a:r>
              <a:rPr lang="he-IL" b="1" dirty="0"/>
              <a:t>(</a:t>
            </a:r>
            <a:r>
              <a:rPr lang="ar-SA" b="1" dirty="0"/>
              <a:t>الاول- الرابع</a:t>
            </a:r>
            <a:r>
              <a:rPr lang="he-IL" b="1" dirty="0"/>
              <a:t>)</a:t>
            </a:r>
            <a:endParaRPr lang="en-US" b="1" dirty="0"/>
          </a:p>
        </p:txBody>
      </p:sp>
      <p:sp>
        <p:nvSpPr>
          <p:cNvPr id="3" name="מציין מיקום תוכן 2"/>
          <p:cNvSpPr>
            <a:spLocks noGrp="1"/>
          </p:cNvSpPr>
          <p:nvPr>
            <p:ph sz="quarter" idx="13"/>
          </p:nvPr>
        </p:nvSpPr>
        <p:spPr/>
        <p:txBody>
          <a:bodyPr>
            <a:normAutofit fontScale="92500" lnSpcReduction="10000"/>
          </a:bodyPr>
          <a:lstStyle/>
          <a:p>
            <a:pPr algn="r" rtl="1"/>
            <a:r>
              <a:rPr lang="he-IL" sz="2800" b="1" dirty="0"/>
              <a:t> </a:t>
            </a:r>
            <a:r>
              <a:rPr lang="ar-SA" sz="2800" b="1" dirty="0"/>
              <a:t>أكتبوا اسئلة بمساعدة أدوات الاستفهام</a:t>
            </a:r>
            <a:endParaRPr lang="he-IL" sz="2800" b="1" dirty="0"/>
          </a:p>
          <a:p>
            <a:pPr algn="r" rtl="1"/>
            <a:r>
              <a:rPr lang="ar-SA" sz="2800" b="1" dirty="0"/>
              <a:t>ماذا</a:t>
            </a:r>
            <a:r>
              <a:rPr lang="he-IL" sz="2800" b="1" dirty="0"/>
              <a:t>  </a:t>
            </a:r>
          </a:p>
          <a:p>
            <a:pPr algn="r" rtl="1"/>
            <a:r>
              <a:rPr lang="ar-SA" sz="2800" b="1" dirty="0"/>
              <a:t>متى</a:t>
            </a:r>
            <a:r>
              <a:rPr lang="he-IL" sz="2800" b="1" dirty="0"/>
              <a:t> </a:t>
            </a:r>
          </a:p>
          <a:p>
            <a:pPr algn="r" rtl="1"/>
            <a:r>
              <a:rPr lang="ar-SA" sz="2800" b="1" dirty="0"/>
              <a:t>أين</a:t>
            </a:r>
            <a:endParaRPr lang="he-IL" sz="2800" b="1" dirty="0"/>
          </a:p>
          <a:p>
            <a:pPr algn="r" rtl="1"/>
            <a:r>
              <a:rPr lang="ar-SA" sz="2800" b="1" dirty="0"/>
              <a:t>لماذا</a:t>
            </a:r>
            <a:endParaRPr lang="he-IL" sz="2800" b="1" dirty="0"/>
          </a:p>
          <a:p>
            <a:pPr algn="r" rtl="1"/>
            <a:r>
              <a:rPr lang="ar-SA" sz="2800" b="1" dirty="0"/>
              <a:t>كيف</a:t>
            </a:r>
            <a:endParaRPr lang="he-IL" sz="2800" b="1" dirty="0"/>
          </a:p>
          <a:p>
            <a:endParaRPr lang="en-US" dirty="0"/>
          </a:p>
        </p:txBody>
      </p:sp>
      <p:pic>
        <p:nvPicPr>
          <p:cNvPr id="4" name="תמונה 3"/>
          <p:cNvPicPr>
            <a:picLocks noChangeAspect="1"/>
          </p:cNvPicPr>
          <p:nvPr/>
        </p:nvPicPr>
        <p:blipFill>
          <a:blip r:embed="rId3"/>
          <a:stretch>
            <a:fillRect/>
          </a:stretch>
        </p:blipFill>
        <p:spPr>
          <a:xfrm>
            <a:off x="2003180" y="1837190"/>
            <a:ext cx="2750681" cy="4869808"/>
          </a:xfrm>
          <a:prstGeom prst="rect">
            <a:avLst/>
          </a:prstGeom>
        </p:spPr>
      </p:pic>
      <p:pic>
        <p:nvPicPr>
          <p:cNvPr id="5" name="תמונה 4">
            <a:extLst>
              <a:ext uri="{FF2B5EF4-FFF2-40B4-BE49-F238E27FC236}">
                <a16:creationId xmlns:a16="http://schemas.microsoft.com/office/drawing/2014/main" id="{5470C7A1-5A2D-A4F3-4A9B-EBF81CFC571C}"/>
              </a:ext>
            </a:extLst>
          </p:cNvPr>
          <p:cNvPicPr>
            <a:picLocks noChangeAspect="1"/>
          </p:cNvPicPr>
          <p:nvPr/>
        </p:nvPicPr>
        <p:blipFill>
          <a:blip r:embed="rId4"/>
          <a:stretch>
            <a:fillRect/>
          </a:stretch>
        </p:blipFill>
        <p:spPr>
          <a:xfrm>
            <a:off x="10664112" y="0"/>
            <a:ext cx="1527888" cy="822932"/>
          </a:xfrm>
          <a:prstGeom prst="rect">
            <a:avLst/>
          </a:prstGeom>
        </p:spPr>
      </p:pic>
      <p:pic>
        <p:nvPicPr>
          <p:cNvPr id="6" name="תמונה 5">
            <a:extLst>
              <a:ext uri="{FF2B5EF4-FFF2-40B4-BE49-F238E27FC236}">
                <a16:creationId xmlns:a16="http://schemas.microsoft.com/office/drawing/2014/main" id="{D80EC8E1-25DE-A973-8E77-AD400880D314}"/>
              </a:ext>
            </a:extLst>
          </p:cNvPr>
          <p:cNvPicPr>
            <a:picLocks noChangeAspect="1"/>
          </p:cNvPicPr>
          <p:nvPr/>
        </p:nvPicPr>
        <p:blipFill>
          <a:blip r:embed="rId5"/>
          <a:stretch>
            <a:fillRect/>
          </a:stretch>
        </p:blipFill>
        <p:spPr>
          <a:xfrm>
            <a:off x="218450" y="139939"/>
            <a:ext cx="1688738" cy="957155"/>
          </a:xfrm>
          <a:prstGeom prst="rect">
            <a:avLst/>
          </a:prstGeom>
        </p:spPr>
      </p:pic>
    </p:spTree>
    <p:extLst>
      <p:ext uri="{BB962C8B-B14F-4D97-AF65-F5344CB8AC3E}">
        <p14:creationId xmlns:p14="http://schemas.microsoft.com/office/powerpoint/2010/main" val="836152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618517"/>
            <a:ext cx="11202025" cy="1596177"/>
          </a:xfrm>
        </p:spPr>
        <p:txBody>
          <a:bodyPr>
            <a:normAutofit/>
          </a:bodyPr>
          <a:lstStyle/>
          <a:p>
            <a:r>
              <a:rPr lang="ar-SA" sz="5400" b="1" dirty="0">
                <a:cs typeface="+mn-cs"/>
              </a:rPr>
              <a:t>ماذا نريد ان نبحث عن الغيوم</a:t>
            </a:r>
            <a:r>
              <a:rPr lang="ar-SA" sz="2400" b="1" dirty="0">
                <a:cs typeface="+mn-cs"/>
              </a:rPr>
              <a:t>(الخامس- السادس)</a:t>
            </a:r>
            <a:endParaRPr lang="en-US" sz="2400" b="1" dirty="0">
              <a:cs typeface="+mn-cs"/>
            </a:endParaRPr>
          </a:p>
        </p:txBody>
      </p:sp>
      <p:sp>
        <p:nvSpPr>
          <p:cNvPr id="3" name="מציין מיקום תוכן 2"/>
          <p:cNvSpPr>
            <a:spLocks noGrp="1"/>
          </p:cNvSpPr>
          <p:nvPr>
            <p:ph sz="quarter" idx="13"/>
          </p:nvPr>
        </p:nvSpPr>
        <p:spPr>
          <a:xfrm>
            <a:off x="782060" y="1754589"/>
            <a:ext cx="10363826" cy="4423507"/>
          </a:xfrm>
        </p:spPr>
        <p:txBody>
          <a:bodyPr>
            <a:normAutofit fontScale="77500" lnSpcReduction="20000"/>
          </a:bodyPr>
          <a:lstStyle/>
          <a:p>
            <a:pPr marL="0" indent="0" algn="r" rtl="1">
              <a:buNone/>
            </a:pPr>
            <a:r>
              <a:rPr lang="ar-SA" sz="4500" b="1" dirty="0">
                <a:latin typeface="Google Sans"/>
              </a:rPr>
              <a:t>اكتبوا اسئلة بمساعدة ادوات استفهام بصيغة اسئلة بحث</a:t>
            </a:r>
            <a:endParaRPr lang="he-IL" sz="4500" b="1" dirty="0">
              <a:latin typeface="Google Sans"/>
            </a:endParaRPr>
          </a:p>
          <a:p>
            <a:pPr algn="r" rtl="1"/>
            <a:r>
              <a:rPr lang="ar-SA" sz="4000" b="1" dirty="0">
                <a:latin typeface="Google Sans"/>
              </a:rPr>
              <a:t>ما هي العوامل؟</a:t>
            </a:r>
            <a:endParaRPr lang="he-IL" sz="4000" b="1" dirty="0">
              <a:latin typeface="Google Sans"/>
            </a:endParaRPr>
          </a:p>
          <a:p>
            <a:pPr algn="r" rtl="1"/>
            <a:r>
              <a:rPr lang="ar-SA" sz="4000" b="1" dirty="0">
                <a:latin typeface="Google Sans"/>
              </a:rPr>
              <a:t>ما العلاقة بين؟</a:t>
            </a:r>
            <a:endParaRPr lang="he-IL" sz="4000" b="1" dirty="0">
              <a:latin typeface="Google Sans"/>
            </a:endParaRPr>
          </a:p>
          <a:p>
            <a:pPr algn="r" rtl="1"/>
            <a:r>
              <a:rPr lang="ar-SA" sz="4000" b="1" dirty="0">
                <a:latin typeface="Google Sans"/>
              </a:rPr>
              <a:t>ما الفرق بين؟</a:t>
            </a:r>
            <a:endParaRPr lang="he-IL" sz="4000" b="1" dirty="0">
              <a:latin typeface="Google Sans"/>
            </a:endParaRPr>
          </a:p>
          <a:p>
            <a:pPr algn="r" rtl="1"/>
            <a:r>
              <a:rPr lang="ar-SA" sz="4000" b="1" dirty="0">
                <a:latin typeface="Google Sans"/>
              </a:rPr>
              <a:t>ما هو تأثير؟</a:t>
            </a:r>
            <a:endParaRPr lang="he-IL" sz="4000" b="1" dirty="0">
              <a:latin typeface="Google Sans"/>
            </a:endParaRPr>
          </a:p>
          <a:p>
            <a:pPr algn="r" rtl="1"/>
            <a:r>
              <a:rPr lang="ar-SA" sz="4000" b="1" dirty="0">
                <a:latin typeface="Google Sans"/>
              </a:rPr>
              <a:t>ما هو تفسير...؟</a:t>
            </a:r>
            <a:endParaRPr lang="he-IL" sz="4000" b="1" dirty="0">
              <a:latin typeface="Google Sans"/>
            </a:endParaRPr>
          </a:p>
          <a:p>
            <a:pPr algn="r" rtl="1"/>
            <a:r>
              <a:rPr lang="ar-SA" sz="4000" b="1" dirty="0">
                <a:latin typeface="Google Sans"/>
              </a:rPr>
              <a:t>ما هي الشروط...؟</a:t>
            </a:r>
            <a:endParaRPr lang="he-IL" sz="4000" b="1" dirty="0">
              <a:latin typeface="Google Sans"/>
            </a:endParaRPr>
          </a:p>
          <a:p>
            <a:pPr marL="0" indent="0" algn="r" rtl="1">
              <a:buNone/>
            </a:pPr>
            <a:endParaRPr lang="he-IL" sz="2400" b="1" dirty="0">
              <a:latin typeface="Google Sans"/>
            </a:endParaRPr>
          </a:p>
          <a:p>
            <a:pPr marL="0" indent="0" algn="r" rtl="1">
              <a:buNone/>
            </a:pPr>
            <a:endParaRPr lang="en-US" b="1" dirty="0"/>
          </a:p>
        </p:txBody>
      </p:sp>
      <p:pic>
        <p:nvPicPr>
          <p:cNvPr id="5" name="תמונה 4">
            <a:extLst>
              <a:ext uri="{FF2B5EF4-FFF2-40B4-BE49-F238E27FC236}">
                <a16:creationId xmlns:a16="http://schemas.microsoft.com/office/drawing/2014/main" id="{107172CA-C51E-C089-B882-43C7DAD994E8}"/>
              </a:ext>
            </a:extLst>
          </p:cNvPr>
          <p:cNvPicPr>
            <a:picLocks noChangeAspect="1"/>
          </p:cNvPicPr>
          <p:nvPr/>
        </p:nvPicPr>
        <p:blipFill>
          <a:blip r:embed="rId3"/>
          <a:stretch>
            <a:fillRect/>
          </a:stretch>
        </p:blipFill>
        <p:spPr>
          <a:xfrm>
            <a:off x="10664112" y="0"/>
            <a:ext cx="1527888" cy="822932"/>
          </a:xfrm>
          <a:prstGeom prst="rect">
            <a:avLst/>
          </a:prstGeom>
        </p:spPr>
      </p:pic>
      <p:pic>
        <p:nvPicPr>
          <p:cNvPr id="6" name="תמונה 5">
            <a:extLst>
              <a:ext uri="{FF2B5EF4-FFF2-40B4-BE49-F238E27FC236}">
                <a16:creationId xmlns:a16="http://schemas.microsoft.com/office/drawing/2014/main" id="{494444FE-E8A5-6EE5-6C2B-E6AA2677BF65}"/>
              </a:ext>
            </a:extLst>
          </p:cNvPr>
          <p:cNvPicPr>
            <a:picLocks noChangeAspect="1"/>
          </p:cNvPicPr>
          <p:nvPr/>
        </p:nvPicPr>
        <p:blipFill>
          <a:blip r:embed="rId4"/>
          <a:stretch>
            <a:fillRect/>
          </a:stretch>
        </p:blipFill>
        <p:spPr>
          <a:xfrm>
            <a:off x="218450" y="139939"/>
            <a:ext cx="1688738" cy="957155"/>
          </a:xfrm>
          <a:prstGeom prst="rect">
            <a:avLst/>
          </a:prstGeom>
        </p:spPr>
      </p:pic>
    </p:spTree>
    <p:extLst>
      <p:ext uri="{BB962C8B-B14F-4D97-AF65-F5344CB8AC3E}">
        <p14:creationId xmlns:p14="http://schemas.microsoft.com/office/powerpoint/2010/main" val="2584794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67857" y="149594"/>
            <a:ext cx="10584492" cy="1215567"/>
          </a:xfrm>
        </p:spPr>
        <p:txBody>
          <a:bodyPr/>
          <a:lstStyle/>
          <a:p>
            <a:r>
              <a:rPr lang="ar-SA" b="1" dirty="0">
                <a:cs typeface="+mn-cs"/>
              </a:rPr>
              <a:t>إجراء مشاهدات على الغيوم (الاول- السادس)</a:t>
            </a:r>
            <a:endParaRPr lang="en-US" b="1" dirty="0">
              <a:cs typeface="+mn-cs"/>
            </a:endParaRPr>
          </a:p>
        </p:txBody>
      </p:sp>
      <p:sp>
        <p:nvSpPr>
          <p:cNvPr id="3" name="מציין מיקום תוכן 2"/>
          <p:cNvSpPr>
            <a:spLocks noGrp="1"/>
          </p:cNvSpPr>
          <p:nvPr>
            <p:ph sz="quarter" idx="13"/>
          </p:nvPr>
        </p:nvSpPr>
        <p:spPr>
          <a:xfrm>
            <a:off x="1031005" y="1469293"/>
            <a:ext cx="10418534" cy="5103446"/>
          </a:xfrm>
        </p:spPr>
        <p:txBody>
          <a:bodyPr>
            <a:normAutofit/>
          </a:bodyPr>
          <a:lstStyle/>
          <a:p>
            <a:pPr marL="0" indent="0" algn="r">
              <a:buNone/>
            </a:pPr>
            <a:r>
              <a:rPr lang="ar-SA" sz="2400" b="1" dirty="0"/>
              <a:t>نخرج الى الخارج وننظر الى السماء</a:t>
            </a:r>
            <a:r>
              <a:rPr lang="he-IL" sz="2400" b="1" dirty="0"/>
              <a:t>.</a:t>
            </a:r>
          </a:p>
          <a:p>
            <a:pPr marL="0" indent="0" algn="r">
              <a:buNone/>
            </a:pPr>
            <a:r>
              <a:rPr lang="ar-SA" sz="2400" b="1" dirty="0"/>
              <a:t>يمكن ان ننظر الى السماء أيضا من الشباك او من الشرفة او حتى من شباك السيارة</a:t>
            </a:r>
            <a:r>
              <a:rPr lang="he-IL" sz="2400" b="1" dirty="0"/>
              <a:t>.</a:t>
            </a:r>
          </a:p>
          <a:p>
            <a:pPr marL="0" indent="0" algn="r">
              <a:buNone/>
            </a:pPr>
            <a:r>
              <a:rPr lang="ar-SA" sz="2400" b="1" dirty="0"/>
              <a:t>قوموا بذلك عدة مرات.</a:t>
            </a:r>
            <a:endParaRPr lang="he-IL" sz="2400" b="1" dirty="0"/>
          </a:p>
          <a:p>
            <a:pPr marL="0" indent="0" algn="r">
              <a:buNone/>
            </a:pPr>
            <a:r>
              <a:rPr lang="ar-SA" sz="2400" b="1" dirty="0"/>
              <a:t>يفضّل مشاهدة الغيوم عدة مرات في اليوم</a:t>
            </a:r>
            <a:r>
              <a:rPr lang="he-IL" sz="2400" b="1" dirty="0"/>
              <a:t>.</a:t>
            </a:r>
          </a:p>
          <a:p>
            <a:pPr marL="0" indent="0" algn="r">
              <a:buNone/>
            </a:pPr>
            <a:r>
              <a:rPr lang="ar-SA" sz="2400" b="1" dirty="0"/>
              <a:t>فتّشوا عن الغيوم في السّماء.</a:t>
            </a:r>
            <a:endParaRPr lang="he-IL" sz="2400" b="1" dirty="0"/>
          </a:p>
          <a:p>
            <a:pPr marL="0" indent="0" algn="r">
              <a:buNone/>
            </a:pPr>
            <a:r>
              <a:rPr lang="ar-SA" sz="2400" b="1" dirty="0"/>
              <a:t>انتبهوا</a:t>
            </a:r>
            <a:r>
              <a:rPr lang="he-IL" sz="2400" b="1" dirty="0"/>
              <a:t>:</a:t>
            </a:r>
          </a:p>
          <a:p>
            <a:pPr algn="r" rtl="1"/>
            <a:r>
              <a:rPr lang="ar-SA" sz="2400" b="1" dirty="0"/>
              <a:t>لارتفاع الغيوم</a:t>
            </a:r>
            <a:endParaRPr lang="he-IL" sz="2400" b="1" dirty="0"/>
          </a:p>
          <a:p>
            <a:pPr algn="r" rtl="1"/>
            <a:r>
              <a:rPr lang="ar-SA" sz="2400" b="1" dirty="0"/>
              <a:t>لشكل الغيوم</a:t>
            </a:r>
            <a:endParaRPr lang="he-IL" sz="2400" b="1" dirty="0"/>
          </a:p>
          <a:p>
            <a:pPr algn="r" rtl="1"/>
            <a:r>
              <a:rPr lang="ar-SA" sz="2400" b="1" dirty="0"/>
              <a:t>للون الغيوم</a:t>
            </a:r>
            <a:endParaRPr lang="he-IL" sz="2400" b="1" dirty="0"/>
          </a:p>
        </p:txBody>
      </p:sp>
      <p:pic>
        <p:nvPicPr>
          <p:cNvPr id="4" name="תמונה 3"/>
          <p:cNvPicPr>
            <a:picLocks noChangeAspect="1"/>
          </p:cNvPicPr>
          <p:nvPr/>
        </p:nvPicPr>
        <p:blipFill>
          <a:blip r:embed="rId3"/>
          <a:stretch>
            <a:fillRect/>
          </a:stretch>
        </p:blipFill>
        <p:spPr>
          <a:xfrm>
            <a:off x="62523" y="3065470"/>
            <a:ext cx="4882011" cy="3661508"/>
          </a:xfrm>
          <a:prstGeom prst="rect">
            <a:avLst/>
          </a:prstGeom>
        </p:spPr>
      </p:pic>
      <p:pic>
        <p:nvPicPr>
          <p:cNvPr id="5" name="תמונה 4"/>
          <p:cNvPicPr>
            <a:picLocks noChangeAspect="1"/>
          </p:cNvPicPr>
          <p:nvPr/>
        </p:nvPicPr>
        <p:blipFill>
          <a:blip r:embed="rId4"/>
          <a:stretch>
            <a:fillRect/>
          </a:stretch>
        </p:blipFill>
        <p:spPr>
          <a:xfrm>
            <a:off x="123488" y="89776"/>
            <a:ext cx="1688738" cy="957155"/>
          </a:xfrm>
          <a:prstGeom prst="rect">
            <a:avLst/>
          </a:prstGeom>
        </p:spPr>
      </p:pic>
      <p:pic>
        <p:nvPicPr>
          <p:cNvPr id="6" name="תמונה 5">
            <a:extLst>
              <a:ext uri="{FF2B5EF4-FFF2-40B4-BE49-F238E27FC236}">
                <a16:creationId xmlns:a16="http://schemas.microsoft.com/office/drawing/2014/main" id="{557D5E4A-5273-62B5-10CF-D719B6DE2BDD}"/>
              </a:ext>
            </a:extLst>
          </p:cNvPr>
          <p:cNvPicPr>
            <a:picLocks noChangeAspect="1"/>
          </p:cNvPicPr>
          <p:nvPr/>
        </p:nvPicPr>
        <p:blipFill>
          <a:blip r:embed="rId5"/>
          <a:stretch>
            <a:fillRect/>
          </a:stretch>
        </p:blipFill>
        <p:spPr>
          <a:xfrm>
            <a:off x="10664112" y="0"/>
            <a:ext cx="1527888" cy="822932"/>
          </a:xfrm>
          <a:prstGeom prst="rect">
            <a:avLst/>
          </a:prstGeom>
        </p:spPr>
      </p:pic>
    </p:spTree>
    <p:extLst>
      <p:ext uri="{BB962C8B-B14F-4D97-AF65-F5344CB8AC3E}">
        <p14:creationId xmlns:p14="http://schemas.microsoft.com/office/powerpoint/2010/main" val="1333163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b="1" dirty="0">
                <a:cs typeface="+mn-cs"/>
              </a:rPr>
              <a:t>نُوَثِّق المُشاهَدات في الجَدوَل</a:t>
            </a:r>
            <a:endParaRPr lang="en-US" b="1" dirty="0">
              <a:cs typeface="+mn-cs"/>
            </a:endParaRPr>
          </a:p>
        </p:txBody>
      </p:sp>
      <p:graphicFrame>
        <p:nvGraphicFramePr>
          <p:cNvPr id="4" name="מציין מיקום תוכן 3"/>
          <p:cNvGraphicFramePr>
            <a:graphicFrameLocks noGrp="1"/>
          </p:cNvGraphicFramePr>
          <p:nvPr>
            <p:ph sz="quarter" idx="13"/>
            <p:extLst>
              <p:ext uri="{D42A27DB-BD31-4B8C-83A1-F6EECF244321}">
                <p14:modId xmlns:p14="http://schemas.microsoft.com/office/powerpoint/2010/main" val="2358427142"/>
              </p:ext>
            </p:extLst>
          </p:nvPr>
        </p:nvGraphicFramePr>
        <p:xfrm>
          <a:off x="913774" y="2422767"/>
          <a:ext cx="10342361" cy="3899878"/>
        </p:xfrm>
        <a:graphic>
          <a:graphicData uri="http://schemas.openxmlformats.org/drawingml/2006/table">
            <a:tbl>
              <a:tblPr firstRow="1" bandRow="1">
                <a:tableStyleId>{5C22544A-7EE6-4342-B048-85BDC9FD1C3A}</a:tableStyleId>
              </a:tblPr>
              <a:tblGrid>
                <a:gridCol w="3454818">
                  <a:extLst>
                    <a:ext uri="{9D8B030D-6E8A-4147-A177-3AD203B41FA5}">
                      <a16:colId xmlns:a16="http://schemas.microsoft.com/office/drawing/2014/main" val="20000"/>
                    </a:ext>
                  </a:extLst>
                </a:gridCol>
                <a:gridCol w="3454818">
                  <a:extLst>
                    <a:ext uri="{9D8B030D-6E8A-4147-A177-3AD203B41FA5}">
                      <a16:colId xmlns:a16="http://schemas.microsoft.com/office/drawing/2014/main" val="20001"/>
                    </a:ext>
                  </a:extLst>
                </a:gridCol>
                <a:gridCol w="3432725">
                  <a:extLst>
                    <a:ext uri="{9D8B030D-6E8A-4147-A177-3AD203B41FA5}">
                      <a16:colId xmlns:a16="http://schemas.microsoft.com/office/drawing/2014/main" val="20002"/>
                    </a:ext>
                  </a:extLst>
                </a:gridCol>
              </a:tblGrid>
              <a:tr h="127241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dirty="0"/>
                        <a:t>تاريخ</a:t>
                      </a:r>
                      <a:r>
                        <a:rPr lang="he-IL" dirty="0"/>
                        <a:t>:</a:t>
                      </a:r>
                      <a:endParaRPr lang="en-US" dirty="0"/>
                    </a:p>
                    <a:p>
                      <a:pPr algn="r"/>
                      <a:endParaRPr lang="en-US"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dirty="0"/>
                        <a:t>تاريخ</a:t>
                      </a:r>
                      <a:r>
                        <a:rPr lang="he-IL" dirty="0"/>
                        <a:t>:</a:t>
                      </a:r>
                      <a:endParaRPr lang="en-US" dirty="0"/>
                    </a:p>
                    <a:p>
                      <a:pPr algn="r"/>
                      <a:endParaRPr lang="en-US" dirty="0"/>
                    </a:p>
                  </a:txBody>
                  <a:tcPr/>
                </a:tc>
                <a:tc>
                  <a:txBody>
                    <a:bodyPr/>
                    <a:lstStyle/>
                    <a:p>
                      <a:pPr algn="r"/>
                      <a:r>
                        <a:rPr lang="ar-SA" dirty="0"/>
                        <a:t>تاريخ:</a:t>
                      </a:r>
                      <a:endParaRPr lang="en-US" dirty="0"/>
                    </a:p>
                  </a:txBody>
                  <a:tcPr/>
                </a:tc>
                <a:extLst>
                  <a:ext uri="{0D108BD9-81ED-4DB2-BD59-A6C34878D82A}">
                    <a16:rowId xmlns:a16="http://schemas.microsoft.com/office/drawing/2014/main" val="10000"/>
                  </a:ext>
                </a:extLst>
              </a:tr>
              <a:tr h="131373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dirty="0"/>
                        <a:t>تاريخ</a:t>
                      </a:r>
                      <a:r>
                        <a:rPr lang="he-IL" b="1" dirty="0"/>
                        <a:t>:</a:t>
                      </a:r>
                      <a:endParaRPr lang="en-US" b="1" dirty="0"/>
                    </a:p>
                    <a:p>
                      <a:endParaRPr lang="en-US" b="1" dirty="0"/>
                    </a:p>
                  </a:txBody>
                  <a:tcPr/>
                </a:tc>
                <a:tc>
                  <a:txBody>
                    <a:bodyPr/>
                    <a:lstStyle/>
                    <a:p>
                      <a:pPr algn="r"/>
                      <a:r>
                        <a:rPr lang="ar-SA" dirty="0"/>
                        <a:t>تاريخ</a:t>
                      </a:r>
                      <a:r>
                        <a:rPr lang="he-IL" b="1" dirty="0"/>
                        <a:t>:</a:t>
                      </a:r>
                      <a:endParaRPr lang="en-US" b="1" dirty="0"/>
                    </a:p>
                  </a:txBody>
                  <a:tcPr/>
                </a:tc>
                <a:tc>
                  <a:txBody>
                    <a:bodyPr/>
                    <a:lstStyle/>
                    <a:p>
                      <a:pPr algn="r"/>
                      <a:r>
                        <a:rPr lang="ar-SA" dirty="0"/>
                        <a:t>تاريخ</a:t>
                      </a:r>
                      <a:r>
                        <a:rPr lang="he-IL" b="1" dirty="0"/>
                        <a:t>:</a:t>
                      </a:r>
                    </a:p>
                  </a:txBody>
                  <a:tcPr/>
                </a:tc>
                <a:extLst>
                  <a:ext uri="{0D108BD9-81ED-4DB2-BD59-A6C34878D82A}">
                    <a16:rowId xmlns:a16="http://schemas.microsoft.com/office/drawing/2014/main" val="10001"/>
                  </a:ext>
                </a:extLst>
              </a:tr>
              <a:tr h="131373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dirty="0"/>
                        <a:t>تاريخ</a:t>
                      </a:r>
                      <a:r>
                        <a:rPr lang="he-IL" b="1" dirty="0"/>
                        <a:t>:</a:t>
                      </a:r>
                      <a:endParaRPr lang="en-US" b="1" dirty="0"/>
                    </a:p>
                    <a:p>
                      <a:pPr algn="r"/>
                      <a:endParaRPr lang="en-US" b="1"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dirty="0"/>
                        <a:t>تاريخ</a:t>
                      </a:r>
                      <a:r>
                        <a:rPr lang="he-IL" b="1" dirty="0"/>
                        <a:t>:</a:t>
                      </a:r>
                      <a:endParaRPr lang="en-US" b="1" dirty="0"/>
                    </a:p>
                    <a:p>
                      <a:pPr algn="r"/>
                      <a:endParaRPr lang="en-US" b="1"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dirty="0"/>
                        <a:t>تاريخ</a:t>
                      </a:r>
                      <a:r>
                        <a:rPr lang="he-IL" b="1" dirty="0"/>
                        <a:t>:</a:t>
                      </a:r>
                      <a:endParaRPr lang="en-US" b="1" dirty="0"/>
                    </a:p>
                    <a:p>
                      <a:pPr algn="r"/>
                      <a:endParaRPr lang="en-US" b="1" dirty="0"/>
                    </a:p>
                  </a:txBody>
                  <a:tcPr/>
                </a:tc>
                <a:extLst>
                  <a:ext uri="{0D108BD9-81ED-4DB2-BD59-A6C34878D82A}">
                    <a16:rowId xmlns:a16="http://schemas.microsoft.com/office/drawing/2014/main" val="10002"/>
                  </a:ext>
                </a:extLst>
              </a:tr>
            </a:tbl>
          </a:graphicData>
        </a:graphic>
      </p:graphicFrame>
      <p:pic>
        <p:nvPicPr>
          <p:cNvPr id="3" name="תמונה 2"/>
          <p:cNvPicPr>
            <a:picLocks noChangeAspect="1"/>
          </p:cNvPicPr>
          <p:nvPr/>
        </p:nvPicPr>
        <p:blipFill>
          <a:blip r:embed="rId3"/>
          <a:stretch>
            <a:fillRect/>
          </a:stretch>
        </p:blipFill>
        <p:spPr>
          <a:xfrm>
            <a:off x="184680" y="35903"/>
            <a:ext cx="1688738" cy="957155"/>
          </a:xfrm>
          <a:prstGeom prst="rect">
            <a:avLst/>
          </a:prstGeom>
        </p:spPr>
      </p:pic>
      <p:pic>
        <p:nvPicPr>
          <p:cNvPr id="5" name="תמונה 4">
            <a:extLst>
              <a:ext uri="{FF2B5EF4-FFF2-40B4-BE49-F238E27FC236}">
                <a16:creationId xmlns:a16="http://schemas.microsoft.com/office/drawing/2014/main" id="{20C1BF01-A2AC-CC14-8E50-9C88DE8DD3E6}"/>
              </a:ext>
            </a:extLst>
          </p:cNvPr>
          <p:cNvPicPr>
            <a:picLocks noChangeAspect="1"/>
          </p:cNvPicPr>
          <p:nvPr/>
        </p:nvPicPr>
        <p:blipFill>
          <a:blip r:embed="rId4"/>
          <a:stretch>
            <a:fillRect/>
          </a:stretch>
        </p:blipFill>
        <p:spPr>
          <a:xfrm>
            <a:off x="10664112" y="0"/>
            <a:ext cx="1527888" cy="822932"/>
          </a:xfrm>
          <a:prstGeom prst="rect">
            <a:avLst/>
          </a:prstGeom>
        </p:spPr>
      </p:pic>
    </p:spTree>
    <p:extLst>
      <p:ext uri="{BB962C8B-B14F-4D97-AF65-F5344CB8AC3E}">
        <p14:creationId xmlns:p14="http://schemas.microsoft.com/office/powerpoint/2010/main" val="74812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en-US"/>
          </a:p>
        </p:txBody>
      </p:sp>
      <p:pic>
        <p:nvPicPr>
          <p:cNvPr id="4" name="מציין מיקום תוכן 3"/>
          <p:cNvPicPr>
            <a:picLocks noGrp="1" noChangeAspect="1"/>
          </p:cNvPicPr>
          <p:nvPr>
            <p:ph sz="quarter" idx="13"/>
          </p:nvPr>
        </p:nvPicPr>
        <p:blipFill>
          <a:blip r:embed="rId3"/>
          <a:stretch>
            <a:fillRect/>
          </a:stretch>
        </p:blipFill>
        <p:spPr>
          <a:xfrm>
            <a:off x="0" y="-194531"/>
            <a:ext cx="12277969" cy="7052531"/>
          </a:xfrm>
          <a:prstGeom prst="rect">
            <a:avLst/>
          </a:prstGeom>
        </p:spPr>
      </p:pic>
      <p:sp>
        <p:nvSpPr>
          <p:cNvPr id="5" name="TextBox 4"/>
          <p:cNvSpPr txBox="1"/>
          <p:nvPr/>
        </p:nvSpPr>
        <p:spPr>
          <a:xfrm>
            <a:off x="1539631" y="398585"/>
            <a:ext cx="9089292" cy="923330"/>
          </a:xfrm>
          <a:prstGeom prst="rect">
            <a:avLst/>
          </a:prstGeom>
          <a:noFill/>
        </p:spPr>
        <p:txBody>
          <a:bodyPr wrap="square" rtlCol="0">
            <a:spAutoFit/>
          </a:bodyPr>
          <a:lstStyle/>
          <a:p>
            <a:pPr algn="ctr"/>
            <a:r>
              <a:rPr lang="ar-SA" sz="5400" b="1" dirty="0">
                <a:solidFill>
                  <a:schemeClr val="bg1"/>
                </a:solidFill>
              </a:rPr>
              <a:t>نتَتَبَّع غَيْمَة </a:t>
            </a:r>
            <a:r>
              <a:rPr lang="he-IL" sz="5400" b="1" dirty="0">
                <a:solidFill>
                  <a:schemeClr val="bg1"/>
                </a:solidFill>
              </a:rPr>
              <a:t>(</a:t>
            </a:r>
            <a:r>
              <a:rPr lang="ar-SA" sz="5400" b="1" dirty="0">
                <a:solidFill>
                  <a:schemeClr val="bg1"/>
                </a:solidFill>
              </a:rPr>
              <a:t>مهمّة شَخْصِيَّة</a:t>
            </a:r>
            <a:r>
              <a:rPr lang="he-IL" sz="5400" b="1" dirty="0">
                <a:solidFill>
                  <a:schemeClr val="bg1"/>
                </a:solidFill>
              </a:rPr>
              <a:t>)</a:t>
            </a:r>
            <a:endParaRPr lang="en-US" sz="5400" b="1" dirty="0">
              <a:solidFill>
                <a:schemeClr val="bg1"/>
              </a:solidFill>
            </a:endParaRPr>
          </a:p>
        </p:txBody>
      </p:sp>
      <p:sp>
        <p:nvSpPr>
          <p:cNvPr id="6" name="TextBox 5"/>
          <p:cNvSpPr txBox="1"/>
          <p:nvPr/>
        </p:nvSpPr>
        <p:spPr>
          <a:xfrm>
            <a:off x="1539631" y="3361416"/>
            <a:ext cx="8557847" cy="3539430"/>
          </a:xfrm>
          <a:prstGeom prst="rect">
            <a:avLst/>
          </a:prstGeom>
          <a:noFill/>
        </p:spPr>
        <p:txBody>
          <a:bodyPr wrap="square" rtlCol="0">
            <a:spAutoFit/>
          </a:bodyPr>
          <a:lstStyle/>
          <a:p>
            <a:pPr marL="514350" indent="-514350" algn="r" rtl="1">
              <a:buFont typeface="+mj-lt"/>
              <a:buAutoNum type="arabicPeriod"/>
            </a:pPr>
            <a:r>
              <a:rPr lang="ar-SA" sz="3200" b="1" dirty="0"/>
              <a:t>انظُروا الى السّماء</a:t>
            </a:r>
            <a:endParaRPr lang="he-IL" sz="3200" b="1" dirty="0"/>
          </a:p>
          <a:p>
            <a:pPr marL="514350" indent="-514350" algn="r" rtl="1">
              <a:buFont typeface="+mj-lt"/>
              <a:buAutoNum type="arabicPeriod"/>
            </a:pPr>
            <a:r>
              <a:rPr lang="ar-SA" sz="3200" b="1" dirty="0"/>
              <a:t>اختاروا غَيْمة</a:t>
            </a:r>
            <a:r>
              <a:rPr lang="he-IL" sz="3200" b="1" dirty="0"/>
              <a:t>.</a:t>
            </a:r>
          </a:p>
          <a:p>
            <a:pPr marL="514350" indent="-514350" algn="r" rtl="1">
              <a:buFont typeface="+mj-lt"/>
              <a:buAutoNum type="arabicPeriod"/>
            </a:pPr>
            <a:r>
              <a:rPr lang="ar-SA" sz="3200" b="1" dirty="0"/>
              <a:t>تأَمَّلُوا فَقَط هذه الغَيْمَة لِمُدَّة عَشْرِ دَقائق</a:t>
            </a:r>
            <a:r>
              <a:rPr lang="he-IL" sz="3200" b="1" dirty="0"/>
              <a:t>.</a:t>
            </a:r>
          </a:p>
          <a:p>
            <a:pPr algn="r" rtl="1"/>
            <a:r>
              <a:rPr lang="ar-SA" sz="3200" b="1" dirty="0"/>
              <a:t>انتبِهُوا</a:t>
            </a:r>
            <a:r>
              <a:rPr lang="he-IL" sz="3200" b="1" dirty="0"/>
              <a:t>: </a:t>
            </a:r>
          </a:p>
          <a:p>
            <a:pPr marL="457200" indent="-457200" algn="r" rtl="1">
              <a:buFont typeface="Arial" panose="020B0604020202020204" pitchFamily="34" charset="0"/>
              <a:buChar char="•"/>
            </a:pPr>
            <a:r>
              <a:rPr lang="ar-SA" sz="3200" b="1" dirty="0"/>
              <a:t>هَل تَحَرَّكَت الغَيْمَة؟</a:t>
            </a:r>
            <a:endParaRPr lang="he-IL" sz="3200" b="1" dirty="0"/>
          </a:p>
          <a:p>
            <a:pPr marL="457200" indent="-457200" algn="r" rtl="1">
              <a:buFont typeface="Arial" panose="020B0604020202020204" pitchFamily="34" charset="0"/>
              <a:buChar char="•"/>
            </a:pPr>
            <a:r>
              <a:rPr lang="ar-SA" sz="3200" b="1" dirty="0"/>
              <a:t>هَل تَغَيَّرَ شَكْلُ الغَيْمَة؟</a:t>
            </a:r>
            <a:r>
              <a:rPr lang="he-IL" sz="3200" b="1" dirty="0"/>
              <a:t> </a:t>
            </a:r>
          </a:p>
          <a:p>
            <a:pPr marL="457200" indent="-457200" algn="r" rtl="1">
              <a:buFont typeface="Arial" panose="020B0604020202020204" pitchFamily="34" charset="0"/>
              <a:buChar char="•"/>
            </a:pPr>
            <a:r>
              <a:rPr lang="he-IL" sz="3200" b="1" dirty="0"/>
              <a:t> </a:t>
            </a:r>
            <a:r>
              <a:rPr lang="ar-SA" sz="3200" b="1" dirty="0"/>
              <a:t>صِفوا بالكَلِمَات أو بالرَّسْم ما تُشَاهِدون</a:t>
            </a:r>
            <a:endParaRPr lang="en-US" sz="3200" b="1" dirty="0"/>
          </a:p>
        </p:txBody>
      </p:sp>
      <p:pic>
        <p:nvPicPr>
          <p:cNvPr id="3" name="תמונה 2">
            <a:extLst>
              <a:ext uri="{FF2B5EF4-FFF2-40B4-BE49-F238E27FC236}">
                <a16:creationId xmlns:a16="http://schemas.microsoft.com/office/drawing/2014/main" id="{BA11DF70-8481-A91C-A63C-8ADCBE2D9BCA}"/>
              </a:ext>
            </a:extLst>
          </p:cNvPr>
          <p:cNvPicPr>
            <a:picLocks noChangeAspect="1"/>
          </p:cNvPicPr>
          <p:nvPr/>
        </p:nvPicPr>
        <p:blipFill>
          <a:blip r:embed="rId4"/>
          <a:stretch>
            <a:fillRect/>
          </a:stretch>
        </p:blipFill>
        <p:spPr>
          <a:xfrm>
            <a:off x="10664112" y="0"/>
            <a:ext cx="1527888" cy="822932"/>
          </a:xfrm>
          <a:prstGeom prst="rect">
            <a:avLst/>
          </a:prstGeom>
          <a:solidFill>
            <a:schemeClr val="bg1"/>
          </a:solidFill>
        </p:spPr>
      </p:pic>
      <p:pic>
        <p:nvPicPr>
          <p:cNvPr id="7" name="תמונה 6">
            <a:extLst>
              <a:ext uri="{FF2B5EF4-FFF2-40B4-BE49-F238E27FC236}">
                <a16:creationId xmlns:a16="http://schemas.microsoft.com/office/drawing/2014/main" id="{9BC7FC5D-D3CD-D418-B4CC-6945E90068CD}"/>
              </a:ext>
            </a:extLst>
          </p:cNvPr>
          <p:cNvPicPr>
            <a:picLocks noChangeAspect="1"/>
          </p:cNvPicPr>
          <p:nvPr/>
        </p:nvPicPr>
        <p:blipFill>
          <a:blip r:embed="rId5"/>
          <a:stretch>
            <a:fillRect/>
          </a:stretch>
        </p:blipFill>
        <p:spPr>
          <a:xfrm>
            <a:off x="45959" y="-96905"/>
            <a:ext cx="1688738" cy="957155"/>
          </a:xfrm>
          <a:prstGeom prst="rect">
            <a:avLst/>
          </a:prstGeom>
          <a:solidFill>
            <a:schemeClr val="bg1"/>
          </a:solidFill>
          <a:ln>
            <a:solidFill>
              <a:schemeClr val="bg1"/>
            </a:solidFill>
          </a:ln>
        </p:spPr>
      </p:pic>
    </p:spTree>
    <p:extLst>
      <p:ext uri="{BB962C8B-B14F-4D97-AF65-F5344CB8AC3E}">
        <p14:creationId xmlns:p14="http://schemas.microsoft.com/office/powerpoint/2010/main" val="1942690730"/>
      </p:ext>
    </p:extLst>
  </p:cSld>
  <p:clrMapOvr>
    <a:masterClrMapping/>
  </p:clrMapOvr>
</p:sld>
</file>

<file path=ppt/theme/theme1.xml><?xml version="1.0" encoding="utf-8"?>
<a:theme xmlns:a="http://schemas.openxmlformats.org/drawingml/2006/main" name="טיפה">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TM04033925[[fn=טיפה]]</Template>
  <TotalTime>3097</TotalTime>
  <Words>2290</Words>
  <Application>Microsoft Office PowerPoint</Application>
  <PresentationFormat>מסך רחב</PresentationFormat>
  <Paragraphs>223</Paragraphs>
  <Slides>37</Slides>
  <Notes>27</Notes>
  <HiddenSlides>1</HiddenSlides>
  <MMClips>9</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37</vt:i4>
      </vt:variant>
    </vt:vector>
  </HeadingPairs>
  <TitlesOfParts>
    <vt:vector size="47" baseType="lpstr">
      <vt:lpstr>Arial</vt:lpstr>
      <vt:lpstr>Arial</vt:lpstr>
      <vt:lpstr>Calibri</vt:lpstr>
      <vt:lpstr>Google Sans</vt:lpstr>
      <vt:lpstr>NarkisimMFO</vt:lpstr>
      <vt:lpstr>NarkisimMFOBold</vt:lpstr>
      <vt:lpstr>Open Sans Hebrew</vt:lpstr>
      <vt:lpstr>Times New Roman</vt:lpstr>
      <vt:lpstr>Tw Cen MT</vt:lpstr>
      <vt:lpstr>טיפה</vt:lpstr>
      <vt:lpstr>מצגת של PowerPoint‏</vt:lpstr>
      <vt:lpstr>مَاذَا فِي العَارِضَة</vt:lpstr>
      <vt:lpstr>نحن والغيوم</vt:lpstr>
      <vt:lpstr>بِمَاذا تُذَكِّرُك كَلِمَة غَيْمَة</vt:lpstr>
      <vt:lpstr>ماذا نريد ان نعرف عن الغيوم؟ (الاول- الرابع)</vt:lpstr>
      <vt:lpstr>ماذا نريد ان نبحث عن الغيوم(الخامس- السادس)</vt:lpstr>
      <vt:lpstr>إجراء مشاهدات على الغيوم (الاول- السادس)</vt:lpstr>
      <vt:lpstr>نُوَثِّق المُشاهَدات في الجَدوَل</vt:lpstr>
      <vt:lpstr>מצגת של PowerPoint‏</vt:lpstr>
      <vt:lpstr>تَذْويت مُصْطَلَحات: أنْوَاع الغُيُوم</vt:lpstr>
      <vt:lpstr>تَذْويت مُصْطَلَحات: أنْوَاع الغُيُوم(تَتِمَّة)</vt:lpstr>
      <vt:lpstr>فيلم: الغُيُوم الرِّيشِيَّة (السّمحاق)</vt:lpstr>
      <vt:lpstr>فيلم: الغُيُوم الكَبْشِيَّة (الرُّكَامِيَّة)</vt:lpstr>
      <vt:lpstr>מצגת של PowerPoint‏</vt:lpstr>
      <vt:lpstr>مَا هِيَ الغَيْمَة؟</vt:lpstr>
      <vt:lpstr>مَا هِيَ الغَيْمَة؟</vt:lpstr>
      <vt:lpstr>מצגת של PowerPoint‏</vt:lpstr>
      <vt:lpstr>?خَمِّنُوا: مِن أَيْن يأْتِي البُخَار للهَوَاء</vt:lpstr>
      <vt:lpstr>رُمُوز(تَلْميح)</vt:lpstr>
      <vt:lpstr>  دَوْرَة المِيَاه فِي الطَّبِيعَة</vt:lpstr>
      <vt:lpstr>كَيْفَ تَتَكَوَّن الغَيْمَة – نَتَعَلَّم بِمُسَاعَدَة نَمُوذَج</vt:lpstr>
      <vt:lpstr>نَقل مِن النَّموذَج الى ما يَحْدُث في الطَّبيعَة</vt:lpstr>
      <vt:lpstr>تَكَوُّن الغُيُوم</vt:lpstr>
      <vt:lpstr>تَكَوُّن المَطَر</vt:lpstr>
      <vt:lpstr>فيلم: كَيْفَ تَتَكَّوَّن الغُيُوم؟</vt:lpstr>
      <vt:lpstr>فيلم2: كَيْفَ تَتَكَوَّن الغُيُوم؟</vt:lpstr>
      <vt:lpstr>فَعَالِيَّة مُحَوْسَبَة من مَوقِع بِنَظْرَة مُحَوْسَبَة الوحدة التعليمية للصف الرابع: المواد</vt:lpstr>
      <vt:lpstr>حَقائِق مُثيرة للاهتمام عَن الغُيوم</vt:lpstr>
      <vt:lpstr>كَم تَزِن غَيْمَة واحِدَة</vt:lpstr>
      <vt:lpstr>لِماذا لا تَسْقُط الغُيوم؟</vt:lpstr>
      <vt:lpstr>فَعاليَّات إبداعِيَّة: غُيوم</vt:lpstr>
      <vt:lpstr>غَيْمَة أليفة تُنْزِلُ المَطَر</vt:lpstr>
      <vt:lpstr>تَحْضير جَوَّال سَحابي</vt:lpstr>
      <vt:lpstr>غُيُوم في اللغَة العَرَبِيَّة(1)</vt:lpstr>
      <vt:lpstr>غُيُوم في اللغَة العَرَبِيَّة(2)</vt:lpstr>
      <vt:lpstr>غُيُوم(سُحُب) في اللغَة العَرَبِيَّة (3)</vt:lpstr>
      <vt:lpstr>غُيُوم (سُحُب) في اللغَة العَرَبِيّة بِطاقات سَحابِيَّة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lamda.dr@gmail.com</dc:creator>
  <cp:lastModifiedBy>noga mishan</cp:lastModifiedBy>
  <cp:revision>150</cp:revision>
  <dcterms:created xsi:type="dcterms:W3CDTF">2023-10-31T20:47:01Z</dcterms:created>
  <dcterms:modified xsi:type="dcterms:W3CDTF">2023-11-15T08:44:34Z</dcterms:modified>
</cp:coreProperties>
</file>